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74" r:id="rId2"/>
  </p:sldMasterIdLst>
  <p:notesMasterIdLst>
    <p:notesMasterId r:id="rId31"/>
  </p:notesMasterIdLst>
  <p:sldIdLst>
    <p:sldId id="342" r:id="rId3"/>
    <p:sldId id="11741" r:id="rId4"/>
    <p:sldId id="273" r:id="rId5"/>
    <p:sldId id="274" r:id="rId6"/>
    <p:sldId id="281" r:id="rId7"/>
    <p:sldId id="323" r:id="rId8"/>
    <p:sldId id="283" r:id="rId9"/>
    <p:sldId id="282" r:id="rId10"/>
    <p:sldId id="293" r:id="rId11"/>
    <p:sldId id="284" r:id="rId12"/>
    <p:sldId id="325" r:id="rId13"/>
    <p:sldId id="11742" r:id="rId14"/>
    <p:sldId id="11743" r:id="rId15"/>
    <p:sldId id="288" r:id="rId16"/>
    <p:sldId id="328" r:id="rId17"/>
    <p:sldId id="329" r:id="rId18"/>
    <p:sldId id="330" r:id="rId19"/>
    <p:sldId id="333" r:id="rId20"/>
    <p:sldId id="334" r:id="rId21"/>
    <p:sldId id="335" r:id="rId22"/>
    <p:sldId id="337" r:id="rId23"/>
    <p:sldId id="336" r:id="rId24"/>
    <p:sldId id="296" r:id="rId25"/>
    <p:sldId id="11744" r:id="rId26"/>
    <p:sldId id="11745" r:id="rId27"/>
    <p:sldId id="338" r:id="rId28"/>
    <p:sldId id="268" r:id="rId29"/>
    <p:sldId id="343" r:id="rId30"/>
  </p:sldIdLst>
  <p:sldSz cx="12192000" cy="6858000"/>
  <p:notesSz cx="6858000" cy="9144000"/>
  <p:custDataLst>
    <p:tags r:id="rId3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2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255E9AAE-88F9-BC94-C4B1-1460E93BCB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8783C161-6386-6118-AA0F-FA9296C813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等线" panose="020B0503020204020204" pitchFamily="2" charset="-122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A07970F-CBCE-808A-10B7-2EFE61B4A9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9pPr>
          </a:lstStyle>
          <a:p>
            <a:fld id="{4F458E73-F3BC-4A40-AC92-BB4C89802245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8770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</a:t>
            </a:r>
            <a:r>
              <a:rPr lang="vi-VN" baseline="0" dirty="0"/>
              <a:t> các ngôi sao để mở câu hỏi. Sau khi trả lời hết, bấm nút mũi tên góc phải phía dưới màn hình để đến nội dung tiếp theo.</a:t>
            </a: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9729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Sau</a:t>
            </a:r>
            <a:r>
              <a:rPr lang="vi-VN" baseline="0" dirty="0"/>
              <a:t> khi hiển thị đáp án, bấm ngôi sao góc phải phía dưới màn hình để quay lại chọn các câu hỏi tiếp theo.</a:t>
            </a:r>
            <a:endParaRPr dirty="0"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665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</a:t>
            </a:r>
            <a:r>
              <a:rPr lang="vi-VN" baseline="0" dirty="0"/>
              <a:t> khi hiển thị đáp án, bấm ngôi sao góc phải phía dưới màn hình để quay lại chọn các câu hỏi tiếp theo.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0120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</a:t>
            </a:r>
            <a:r>
              <a:rPr lang="vi-VN" baseline="0" dirty="0"/>
              <a:t> khi hiển thị đáp án, bấm ngôi sao góc phải phía dưới màn hình để quay lại chọn các câu hỏi tiếp theo.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751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</a:t>
            </a:r>
            <a:r>
              <a:rPr lang="vi-VN" baseline="0" dirty="0"/>
              <a:t> khi hiển thị đáp án, bấm ngôi sao góc phải phía dưới màn hình để quay lại chọn các câu hỏi tiếp theo.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0453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Sau</a:t>
            </a:r>
            <a:r>
              <a:rPr lang="vi-VN" baseline="0" dirty="0"/>
              <a:t> khi hiển thị đáp án, bấm ngôi sao góc phải phía dưới màn hình để quay lại chọn các câu hỏi tiếp theo.</a:t>
            </a:r>
            <a:endParaRPr lang="vi-VN" dirty="0"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694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B213A-476E-AB97-78E8-3401FEB8A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7718D128-E5EA-53FB-6290-32AF3A894C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2AE34B80-1A69-30CF-0C02-CCD9CFBA2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等线" panose="020B0503020204020204" pitchFamily="2" charset="-122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3BF5BBC-0853-C7C8-050F-F1FD00B5ED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9pPr>
          </a:lstStyle>
          <a:p>
            <a:fld id="{4F458E73-F3BC-4A40-AC92-BB4C89802245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4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1478010"/>
      </p:ext>
    </p:extLst>
  </p:cSld>
  <p:clrMapOvr>
    <a:masterClrMapping/>
  </p:clrMapOvr>
  <p:transition spd="med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494212"/>
      </p:ext>
    </p:extLst>
  </p:cSld>
  <p:clrMapOvr>
    <a:masterClrMapping/>
  </p:clrMapOvr>
  <p:transition spd="med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46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69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9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114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337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560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783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5006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019723"/>
      </p:ext>
    </p:extLst>
  </p:cSld>
  <p:clrMapOvr>
    <a:masterClrMapping/>
  </p:clrMapOvr>
  <p:transition spd="med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061313"/>
      </p:ext>
    </p:extLst>
  </p:cSld>
  <p:clrMapOvr>
    <a:masterClrMapping/>
  </p:clrMapOvr>
  <p:transition spd="med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23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46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69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9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114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337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560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783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5006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23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46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69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9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114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337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560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783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5006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817405"/>
      </p:ext>
    </p:extLst>
  </p:cSld>
  <p:clrMapOvr>
    <a:masterClrMapping/>
  </p:clrMapOvr>
  <p:transition spd="med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588498"/>
      </p:ext>
    </p:extLst>
  </p:cSld>
  <p:clrMapOvr>
    <a:masterClrMapping/>
  </p:clrMapOvr>
  <p:transition spd="med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91391"/>
      </p:ext>
    </p:extLst>
  </p:cSld>
  <p:clrMapOvr>
    <a:masterClrMapping/>
  </p:clrMapOvr>
  <p:transition spd="med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4318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46" lvl="1" indent="-4064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69" lvl="2" indent="-3810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91" lvl="3" indent="-35561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114" lvl="4" indent="-35561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337" lvl="5" indent="-35561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560" lvl="6" indent="-35561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783" lvl="7" indent="-35561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5006" lvl="8" indent="-35561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46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69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9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114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337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560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783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5006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182097"/>
      </p:ext>
    </p:extLst>
  </p:cSld>
  <p:clrMapOvr>
    <a:masterClrMapping/>
  </p:clrMapOvr>
  <p:transition spd="med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46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69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9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114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337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560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783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5006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1153899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56613"/>
      </p:ext>
    </p:extLst>
  </p:cSld>
  <p:clrMapOvr>
    <a:masterClrMapping/>
  </p:clrMapOvr>
  <p:transition spd="med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115882"/>
      </p:ext>
    </p:extLst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2749070-92F3-FB59-8CC5-17949E1E751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D4C0F9E-4807-E5AF-F3B2-66F28F02CA46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vi-VN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936195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circl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3.jp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33.jp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22.xml"/><Relationship Id="rId3" Type="http://schemas.openxmlformats.org/officeDocument/2006/relationships/notesSlide" Target="../notesSlides/notesSlide3.xml"/><Relationship Id="rId7" Type="http://schemas.openxmlformats.org/officeDocument/2006/relationships/slide" Target="slide19.xml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56.png"/><Relationship Id="rId11" Type="http://schemas.openxmlformats.org/officeDocument/2006/relationships/slide" Target="slide21.xml"/><Relationship Id="rId5" Type="http://schemas.openxmlformats.org/officeDocument/2006/relationships/slide" Target="slide18.xml"/><Relationship Id="rId15" Type="http://schemas.openxmlformats.org/officeDocument/2006/relationships/slide" Target="slide23.xml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slide" Target="slide20.xml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video" Target="../media/media1.mp4"/><Relationship Id="rId7" Type="http://schemas.openxmlformats.org/officeDocument/2006/relationships/slide" Target="slide17.xml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video" Target="../media/media1.mp4"/><Relationship Id="rId7" Type="http://schemas.openxmlformats.org/officeDocument/2006/relationships/slide" Target="slide17.xml"/><Relationship Id="rId2" Type="http://schemas.microsoft.com/office/2007/relationships/media" Target="../media/media1.mp4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video" Target="../media/media1.mp4"/><Relationship Id="rId7" Type="http://schemas.openxmlformats.org/officeDocument/2006/relationships/slide" Target="slide17.xml"/><Relationship Id="rId2" Type="http://schemas.microsoft.com/office/2007/relationships/media" Target="../media/media1.mp4"/><Relationship Id="rId1" Type="http://schemas.openxmlformats.org/officeDocument/2006/relationships/tags" Target="../tags/tag17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video" Target="../media/media1.mp4"/><Relationship Id="rId7" Type="http://schemas.openxmlformats.org/officeDocument/2006/relationships/slide" Target="slide17.xml"/><Relationship Id="rId2" Type="http://schemas.microsoft.com/office/2007/relationships/media" Target="../media/media1.mp4"/><Relationship Id="rId1" Type="http://schemas.openxmlformats.org/officeDocument/2006/relationships/tags" Target="../tags/tag18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video" Target="../media/media1.mp4"/><Relationship Id="rId7" Type="http://schemas.openxmlformats.org/officeDocument/2006/relationships/slide" Target="slide17.xml"/><Relationship Id="rId2" Type="http://schemas.microsoft.com/office/2007/relationships/media" Target="../media/media1.mp4"/><Relationship Id="rId1" Type="http://schemas.openxmlformats.org/officeDocument/2006/relationships/tags" Target="../tags/tag19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3" Type="http://schemas.openxmlformats.org/officeDocument/2006/relationships/image" Target="../media/image33.jp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jp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jp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101C1B98-2C2B-6BFC-B799-FFBD120A0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>
            <a:extLst>
              <a:ext uri="{FF2B5EF4-FFF2-40B4-BE49-F238E27FC236}">
                <a16:creationId xmlns:a16="http://schemas.microsoft.com/office/drawing/2014/main" id="{C80075C9-AD9B-4BD4-76C1-33F9EDD0E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94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08F425-6D68-F126-9DB2-F678B1D42704}"/>
              </a:ext>
            </a:extLst>
          </p:cNvPr>
          <p:cNvSpPr txBox="1">
            <a:spLocks/>
          </p:cNvSpPr>
          <p:nvPr/>
        </p:nvSpPr>
        <p:spPr>
          <a:xfrm>
            <a:off x="2591953" y="1903856"/>
            <a:ext cx="7567036" cy="762000"/>
          </a:xfrm>
          <a:prstGeom prst="rect">
            <a:avLst/>
          </a:prstGeom>
          <a:effectLst/>
        </p:spPr>
        <p:txBody>
          <a:bodyPr lIns="91440" tIns="45720" rIns="91440" bIns="4572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sz="4800" b="1" dirty="0" err="1">
                <a:ln>
                  <a:solidFill>
                    <a:srgbClr val="D5393C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VNI-Cooper" pitchFamily="2" charset="0"/>
              </a:rPr>
              <a:t>Chuû</a:t>
            </a:r>
            <a:r>
              <a:rPr lang="en-US" sz="4800" b="1" dirty="0">
                <a:ln>
                  <a:solidFill>
                    <a:srgbClr val="D5393C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VNI-Cooper" pitchFamily="2" charset="0"/>
              </a:rPr>
              <a:t> </a:t>
            </a:r>
            <a:r>
              <a:rPr lang="en-US" sz="4800" b="1" dirty="0" err="1">
                <a:ln>
                  <a:solidFill>
                    <a:srgbClr val="D5393C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VNI-Cooper" pitchFamily="2" charset="0"/>
              </a:rPr>
              <a:t>ñeà</a:t>
            </a:r>
            <a:r>
              <a:rPr lang="en-US" sz="4800" b="1" dirty="0">
                <a:ln>
                  <a:solidFill>
                    <a:srgbClr val="D5393C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VNI-Cooper" pitchFamily="2" charset="0"/>
              </a:rPr>
              <a:t> 2: </a:t>
            </a:r>
            <a:r>
              <a:rPr lang="en-US" sz="4800" b="1" dirty="0" err="1">
                <a:ln>
                  <a:solidFill>
                    <a:srgbClr val="D5393C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VNI-Cooper" pitchFamily="2" charset="0"/>
              </a:rPr>
              <a:t>Naêng</a:t>
            </a:r>
            <a:r>
              <a:rPr lang="en-US" sz="4800" b="1" dirty="0">
                <a:ln>
                  <a:solidFill>
                    <a:srgbClr val="D5393C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VNI-Cooper" pitchFamily="2" charset="0"/>
              </a:rPr>
              <a:t> </a:t>
            </a:r>
            <a:r>
              <a:rPr lang="en-US" sz="4800" b="1" dirty="0" err="1">
                <a:ln>
                  <a:solidFill>
                    <a:srgbClr val="D5393C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VNI-Cooper" pitchFamily="2" charset="0"/>
              </a:rPr>
              <a:t>löôïng</a:t>
            </a:r>
            <a:endParaRPr lang="en-US" sz="4800" b="1" dirty="0">
              <a:ln>
                <a:solidFill>
                  <a:srgbClr val="D5393C"/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VNI-Cooper" pitchFamily="2" charset="0"/>
            </a:endParaRPr>
          </a:p>
          <a:p>
            <a:pPr>
              <a:lnSpc>
                <a:spcPct val="120000"/>
              </a:lnSpc>
              <a:defRPr/>
            </a:pPr>
            <a:endParaRPr lang="en-US" sz="4800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VNI-Cooper" pitchFamily="2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D4DAAC6A-364F-620C-F717-D5392FD66E77}"/>
              </a:ext>
            </a:extLst>
          </p:cNvPr>
          <p:cNvSpPr txBox="1"/>
          <p:nvPr/>
        </p:nvSpPr>
        <p:spPr>
          <a:xfrm>
            <a:off x="1367414" y="2514972"/>
            <a:ext cx="10016114" cy="2456506"/>
          </a:xfrm>
          <a:prstGeom prst="rect">
            <a:avLst/>
          </a:prstGeom>
          <a:noFill/>
          <a:ln w="9525">
            <a:noFill/>
          </a:ln>
          <a:effectLst>
            <a:prstShdw prst="shdw15" dir="162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8: </a:t>
            </a:r>
            <a:r>
              <a:rPr lang="en-US" sz="54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Ánh</a:t>
            </a:r>
            <a:r>
              <a:rPr lang="en-US" sz="5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5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đời</a:t>
            </a:r>
            <a:r>
              <a:rPr lang="en-US" sz="5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sống</a:t>
            </a:r>
            <a:r>
              <a:rPr lang="en-US" sz="5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54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19A676-ACE2-800E-0ED0-0743F922D589}"/>
              </a:ext>
            </a:extLst>
          </p:cNvPr>
          <p:cNvSpPr txBox="1"/>
          <p:nvPr/>
        </p:nvSpPr>
        <p:spPr>
          <a:xfrm>
            <a:off x="4400285" y="166785"/>
            <a:ext cx="4532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KHOA HỌC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3316" y="962588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srgbClr val="4F81BD">
                    <a:lumMod val="50000"/>
                  </a:srgbClr>
                </a:solidFill>
                <a:latin typeface="+mn-lt"/>
                <a:ea typeface="+mn-ea"/>
                <a:cs typeface="Arial" panose="020B0604020202020204" pitchFamily="34" charset="0"/>
              </a:rPr>
              <a:t>Một số hình ảnh về sử dụng ánh sáng trong sản xuất</a:t>
            </a:r>
            <a:endParaRPr lang="en-US" sz="2400" b="1" kern="1200" dirty="0">
              <a:solidFill>
                <a:srgbClr val="4F81BD">
                  <a:lumMod val="50000"/>
                </a:srgb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541867" y="1710267"/>
            <a:ext cx="5545278" cy="4185145"/>
          </a:xfrm>
          <a:custGeom>
            <a:avLst/>
            <a:gdLst/>
            <a:ahLst/>
            <a:cxnLst/>
            <a:rect l="l" t="t" r="r" b="b"/>
            <a:pathLst>
              <a:path w="10705758" h="8029319">
                <a:moveTo>
                  <a:pt x="0" y="0"/>
                </a:moveTo>
                <a:lnTo>
                  <a:pt x="10705758" y="0"/>
                </a:lnTo>
                <a:lnTo>
                  <a:pt x="10705758" y="8029319"/>
                </a:lnTo>
                <a:lnTo>
                  <a:pt x="0" y="802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10454"/>
          <a:stretch/>
        </p:blipFill>
        <p:spPr>
          <a:xfrm>
            <a:off x="6238316" y="1710267"/>
            <a:ext cx="5791346" cy="4185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6777" y="6073702"/>
            <a:ext cx="672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Trồng rau bằng ánh sáng nhân tạo</a:t>
            </a:r>
            <a:endParaRPr lang="en-US" sz="2400" b="1" kern="12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31163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973067" y="1493674"/>
            <a:ext cx="5594963" cy="5036060"/>
            <a:chOff x="457200" y="0"/>
            <a:chExt cx="10363200" cy="9327979"/>
          </a:xfrm>
        </p:grpSpPr>
        <p:grpSp>
          <p:nvGrpSpPr>
            <p:cNvPr id="22" name="Group 21"/>
            <p:cNvGrpSpPr/>
            <p:nvPr/>
          </p:nvGrpSpPr>
          <p:grpSpPr>
            <a:xfrm>
              <a:off x="457200" y="0"/>
              <a:ext cx="10363200" cy="8211230"/>
              <a:chOff x="457200" y="0"/>
              <a:chExt cx="10363200" cy="821123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720370"/>
                <a:ext cx="10363200" cy="7490860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5528" y="0"/>
                <a:ext cx="951058" cy="1432684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1752483" y="8472866"/>
              <a:ext cx="7772633" cy="855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Chong đèn vườn hoa cúc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52365" y="1445556"/>
            <a:ext cx="3976321" cy="5119819"/>
            <a:chOff x="11248685" y="1720034"/>
            <a:chExt cx="6392730" cy="82311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4509" y="2437317"/>
              <a:ext cx="6114731" cy="6564343"/>
            </a:xfrm>
            <a:prstGeom prst="rect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3004">
              <a:off x="16534824" y="1720034"/>
              <a:ext cx="951057" cy="143268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248685" y="9208947"/>
              <a:ext cx="6392730" cy="742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Sưởi ấm vịt mới nở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ADE976-32C2-1D81-C86A-83AF33E41759}"/>
              </a:ext>
            </a:extLst>
          </p:cNvPr>
          <p:cNvSpPr txBox="1"/>
          <p:nvPr/>
        </p:nvSpPr>
        <p:spPr>
          <a:xfrm>
            <a:off x="1793316" y="962588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srgbClr val="4F81BD">
                    <a:lumMod val="50000"/>
                  </a:srgbClr>
                </a:solidFill>
                <a:latin typeface="+mn-lt"/>
                <a:ea typeface="+mn-ea"/>
                <a:cs typeface="Arial" panose="020B0604020202020204" pitchFamily="34" charset="0"/>
              </a:rPr>
              <a:t>Một số hình ảnh về sử dụng ánh sáng trong sản xuất</a:t>
            </a:r>
            <a:endParaRPr lang="en-US" sz="2400" b="1" kern="1200" dirty="0">
              <a:solidFill>
                <a:srgbClr val="4F81BD">
                  <a:lumMod val="50000"/>
                </a:srgb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A3424-9919-3EB4-05DD-4E75EAB27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DACA4C1-A16F-60CF-E218-C1C5470F3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7C351850-25C6-435F-117D-DCF48014F0DF}"/>
              </a:ext>
            </a:extLst>
          </p:cNvPr>
          <p:cNvSpPr txBox="1"/>
          <p:nvPr/>
        </p:nvSpPr>
        <p:spPr>
          <a:xfrm>
            <a:off x="539938" y="1305382"/>
            <a:ext cx="8001191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bày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ưa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sáng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ưa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bóng</a:t>
            </a:r>
            <a:endParaRPr lang="en-US" sz="66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sưu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tầm</a:t>
            </a:r>
            <a:endParaRPr lang="en-US" sz="6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2965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A3F34-4DE0-864E-F761-63FE73C29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6843249F-1DAB-22B8-5394-27884E48F161}"/>
              </a:ext>
            </a:extLst>
          </p:cNvPr>
          <p:cNvSpPr txBox="1"/>
          <p:nvPr/>
        </p:nvSpPr>
        <p:spPr>
          <a:xfrm>
            <a:off x="1898271" y="2235061"/>
            <a:ext cx="899832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lợi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ích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tác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hại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ánh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nắng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66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endParaRPr lang="en-US" sz="6000" b="1" dirty="0">
              <a:ln w="22225">
                <a:noFill/>
                <a:prstDash val="solid"/>
              </a:ln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74BDA-8E55-CBCE-9E99-F718E2958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523" y="-229780"/>
            <a:ext cx="2077639" cy="208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54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20" y="663676"/>
            <a:ext cx="2077639" cy="208913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844060" y="847518"/>
            <a:ext cx="7616248" cy="1121846"/>
          </a:xfrm>
          <a:prstGeom prst="wedgeRoundRectCallout">
            <a:avLst>
              <a:gd name="adj1" fmla="val -66100"/>
              <a:gd name="adj2" fmla="val 36174"/>
              <a:gd name="adj3" fmla="val 1666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800" b="1" kern="1200" dirty="0" err="1">
                <a:solidFill>
                  <a:srgbClr val="0000FF"/>
                </a:solidFill>
                <a:cs typeface="Arial" panose="020B0604020202020204" pitchFamily="34" charset="0"/>
              </a:rPr>
              <a:t>Những</a:t>
            </a:r>
            <a:r>
              <a:rPr lang="en-US" sz="2800" b="1" kern="12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cs typeface="Arial" panose="020B0604020202020204" pitchFamily="34" charset="0"/>
              </a:rPr>
              <a:t>lợi</a:t>
            </a:r>
            <a:r>
              <a:rPr lang="en-US" sz="2800" b="1" kern="12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cs typeface="Arial" panose="020B0604020202020204" pitchFamily="34" charset="0"/>
              </a:rPr>
              <a:t>ích</a:t>
            </a:r>
            <a:r>
              <a:rPr lang="en-US" sz="2800" b="1" kern="12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sz="2800" b="1" kern="12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cs typeface="Arial" panose="020B0604020202020204" pitchFamily="34" charset="0"/>
              </a:rPr>
              <a:t>tác</a:t>
            </a:r>
            <a:r>
              <a:rPr lang="en-US" sz="2800" b="1" kern="12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cs typeface="Arial" panose="020B0604020202020204" pitchFamily="34" charset="0"/>
              </a:rPr>
              <a:t>hại</a:t>
            </a:r>
            <a:r>
              <a:rPr lang="en-US" sz="2800" b="1" kern="12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sz="2800" b="1" kern="12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cs typeface="Arial" panose="020B0604020202020204" pitchFamily="34" charset="0"/>
              </a:rPr>
              <a:t>ánh</a:t>
            </a:r>
            <a:r>
              <a:rPr lang="en-US" sz="2800" b="1" kern="12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cs typeface="Arial" panose="020B0604020202020204" pitchFamily="34" charset="0"/>
              </a:rPr>
              <a:t>sáng</a:t>
            </a:r>
            <a:r>
              <a:rPr lang="en-US" sz="2800" b="1" kern="12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cs typeface="Arial" panose="020B0604020202020204" pitchFamily="34" charset="0"/>
              </a:rPr>
              <a:t>mặt</a:t>
            </a:r>
            <a:r>
              <a:rPr lang="en-US" sz="2800" b="1" kern="12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cs typeface="Arial" panose="020B0604020202020204" pitchFamily="34" charset="0"/>
              </a:rPr>
              <a:t>trời</a:t>
            </a:r>
            <a:endParaRPr lang="en-US" sz="2800" b="1" kern="12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686" y="3105521"/>
            <a:ext cx="5628719" cy="375247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503143" y="2096177"/>
            <a:ext cx="1778000" cy="1778000"/>
            <a:chOff x="9525000" y="3733800"/>
            <a:chExt cx="2667000" cy="2667000"/>
          </a:xfrm>
        </p:grpSpPr>
        <p:sp>
          <p:nvSpPr>
            <p:cNvPr id="14" name="Oval 13"/>
            <p:cNvSpPr/>
            <p:nvPr/>
          </p:nvSpPr>
          <p:spPr>
            <a:xfrm>
              <a:off x="9525000" y="3733800"/>
              <a:ext cx="2667000" cy="2667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endParaRPr lang="en-US" sz="12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70400" y="3944701"/>
              <a:ext cx="1776200" cy="224519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794135" y="3493134"/>
            <a:ext cx="1778000" cy="1778000"/>
            <a:chOff x="9525000" y="7200900"/>
            <a:chExt cx="2667000" cy="2667000"/>
          </a:xfrm>
        </p:grpSpPr>
        <p:sp>
          <p:nvSpPr>
            <p:cNvPr id="21" name="Oval 20"/>
            <p:cNvSpPr/>
            <p:nvPr/>
          </p:nvSpPr>
          <p:spPr>
            <a:xfrm>
              <a:off x="9525000" y="7200900"/>
              <a:ext cx="2667000" cy="2667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endParaRPr lang="en-US" sz="12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8" t="17157" r="23039" b="22059"/>
            <a:stretch/>
          </p:blipFill>
          <p:spPr>
            <a:xfrm>
              <a:off x="9961689" y="7580396"/>
              <a:ext cx="1784911" cy="1908008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600655" y="4981760"/>
            <a:ext cx="1778000" cy="1778000"/>
            <a:chOff x="9274455" y="7472640"/>
            <a:chExt cx="2667000" cy="2667000"/>
          </a:xfrm>
        </p:grpSpPr>
        <p:sp>
          <p:nvSpPr>
            <p:cNvPr id="24" name="Oval 23"/>
            <p:cNvSpPr/>
            <p:nvPr/>
          </p:nvSpPr>
          <p:spPr>
            <a:xfrm>
              <a:off x="9274455" y="7472640"/>
              <a:ext cx="2667000" cy="2667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endParaRPr lang="en-US" sz="12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74422" y="7764551"/>
              <a:ext cx="867065" cy="2069297"/>
            </a:xfrm>
            <a:prstGeom prst="rect">
              <a:avLst/>
            </a:prstGeom>
          </p:spPr>
        </p:pic>
      </p:grpSp>
      <p:cxnSp>
        <p:nvCxnSpPr>
          <p:cNvPr id="30" name="Straight Arrow Connector 29"/>
          <p:cNvCxnSpPr/>
          <p:nvPr/>
        </p:nvCxnSpPr>
        <p:spPr>
          <a:xfrm flipV="1">
            <a:off x="5465390" y="3103828"/>
            <a:ext cx="903857" cy="55379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6106102" y="4427969"/>
            <a:ext cx="1366753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465390" y="5461000"/>
            <a:ext cx="1037753" cy="40976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8976326" y="2307154"/>
            <a:ext cx="2986139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buClrTx/>
            </a:pPr>
            <a:r>
              <a:rPr lang="vi-VN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Răng và xương cứng hơn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533614" y="5466209"/>
            <a:ext cx="3074679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</a:pPr>
            <a:r>
              <a:rPr lang="vi-VN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rẻ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em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tránh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bệnh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còi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xương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3066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4883" y="740383"/>
            <a:ext cx="863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vi-VN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Tuy nhiên, nếu ở ngoài nắng quá lâu sẽ gây hại cho da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6400" y="1752600"/>
            <a:ext cx="3633517" cy="4622800"/>
            <a:chOff x="609600" y="2628900"/>
            <a:chExt cx="5450275" cy="6934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3009900"/>
              <a:ext cx="5145475" cy="65532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" y="2628900"/>
              <a:ext cx="2148871" cy="214887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876023" y="1370149"/>
            <a:ext cx="2410696" cy="2392325"/>
            <a:chOff x="1447800" y="4413438"/>
            <a:chExt cx="4191000" cy="415906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0" r="27071"/>
            <a:stretch/>
          </p:blipFill>
          <p:spPr>
            <a:xfrm>
              <a:off x="1447800" y="4413438"/>
              <a:ext cx="4191000" cy="4159062"/>
            </a:xfrm>
            <a:prstGeom prst="ellipse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924050" y="7253126"/>
              <a:ext cx="3238501" cy="80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Cháy nắng</a:t>
              </a:r>
              <a:endParaRPr lang="en-US" sz="2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16426" y="2195432"/>
            <a:ext cx="3898282" cy="2965057"/>
            <a:chOff x="6248400" y="4124915"/>
            <a:chExt cx="5847423" cy="444758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4124915"/>
              <a:ext cx="5847423" cy="4447585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36" name="TextBox 35"/>
            <p:cNvSpPr txBox="1"/>
            <p:nvPr/>
          </p:nvSpPr>
          <p:spPr>
            <a:xfrm>
              <a:off x="6248400" y="6025541"/>
              <a:ext cx="207645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Viêm da</a:t>
              </a:r>
              <a:endParaRPr lang="en-US" sz="2400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434752" y="4094592"/>
            <a:ext cx="2476500" cy="2379091"/>
            <a:chOff x="12791436" y="4250309"/>
            <a:chExt cx="3714750" cy="356863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8" r="3907" b="5809"/>
            <a:stretch/>
          </p:blipFill>
          <p:spPr>
            <a:xfrm>
              <a:off x="12791436" y="4250309"/>
              <a:ext cx="3714750" cy="3568636"/>
            </a:xfrm>
            <a:prstGeom prst="ellipse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3096235" y="4818638"/>
              <a:ext cx="312420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667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Nổi mẩn đỏ</a:t>
              </a:r>
              <a:endParaRPr lang="en-US" sz="2667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9641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171452" y="813578"/>
            <a:ext cx="984909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 defTabSz="609630">
              <a:lnSpc>
                <a:spcPct val="90000"/>
              </a:lnSpc>
              <a:buClr>
                <a:srgbClr val="FFFF66"/>
              </a:buClr>
              <a:buSzPts val="7200"/>
            </a:pPr>
            <a:r>
              <a:rPr lang="vi-VN" sz="7200" b="1" dirty="0">
                <a:solidFill>
                  <a:srgbClr val="FFFF66"/>
                </a:solidFill>
                <a:latin typeface="Arial" panose="020B0604020202020204" pitchFamily="34" charset="0"/>
              </a:rPr>
              <a:t>NGÔI SAO MAY MẮN</a:t>
            </a:r>
            <a:endParaRPr sz="7200" b="1" dirty="0">
              <a:solidFill>
                <a:srgbClr val="FFFF66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4189654" y="2590063"/>
            <a:ext cx="3812692" cy="3454360"/>
          </a:xfrm>
          <a:custGeom>
            <a:avLst/>
            <a:gdLst/>
            <a:ahLst/>
            <a:cxnLst/>
            <a:rect l="l" t="t" r="r" b="b"/>
            <a:pathLst>
              <a:path w="2344441" h="2238941" extrusionOk="0">
                <a:moveTo>
                  <a:pt x="0" y="0"/>
                </a:moveTo>
                <a:lnTo>
                  <a:pt x="2344441" y="0"/>
                </a:lnTo>
                <a:lnTo>
                  <a:pt x="2344441" y="2238942"/>
                </a:lnTo>
                <a:lnTo>
                  <a:pt x="0" y="2238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30">
              <a:buClrTx/>
            </a:pPr>
            <a:endParaRPr lang="en-US" sz="1200" kern="1200" dirty="0"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813267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1798558" y="2743200"/>
            <a:ext cx="8594883" cy="8229600"/>
          </a:xfrm>
          <a:custGeom>
            <a:avLst/>
            <a:gdLst/>
            <a:ahLst/>
            <a:cxnLst/>
            <a:rect l="l" t="t" r="r" b="b"/>
            <a:pathLst>
              <a:path w="8594883" h="8229600" extrusionOk="0">
                <a:moveTo>
                  <a:pt x="0" y="0"/>
                </a:moveTo>
                <a:lnTo>
                  <a:pt x="8594882" y="0"/>
                </a:lnTo>
                <a:lnTo>
                  <a:pt x="85948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30">
              <a:buClrTx/>
            </a:pPr>
            <a:endParaRPr lang="en-US" sz="1200" kern="1200" dirty="0"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1" name="Google Shape;91;p2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328" y="768534"/>
            <a:ext cx="1865538" cy="194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72706" y="1845298"/>
            <a:ext cx="1865538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04610" y="2498512"/>
            <a:ext cx="1865538" cy="190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18112" y="1896173"/>
            <a:ext cx="1865538" cy="198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719619" y="894239"/>
            <a:ext cx="1859441" cy="194479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>
            <a:hlinkClick r:id="rId15" action="ppaction://hlinksldjump"/>
          </p:cNvPr>
          <p:cNvSpPr/>
          <p:nvPr/>
        </p:nvSpPr>
        <p:spPr>
          <a:xfrm>
            <a:off x="11277600" y="594360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09630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459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99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99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499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499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1251596" y="475862"/>
            <a:ext cx="10005308" cy="17012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  <a:latin typeface="+mn-lt"/>
              </a:rPr>
              <a:t>Câu 1: </a:t>
            </a:r>
            <a:r>
              <a:rPr lang="vi-VN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Ánh sáng Mặt Trời có vai trò trong quá trình tổng hợp nên loại vitamin nào trong cơ thể con người?</a:t>
            </a:r>
            <a:endParaRPr lang="vi-VN" sz="280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875522" y="3018971"/>
            <a:ext cx="5077409" cy="13011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/>
            <a:r>
              <a:rPr lang="vi-VN" sz="2800" dirty="0">
                <a:solidFill>
                  <a:schemeClr val="tx1"/>
                </a:solidFill>
                <a:latin typeface="+mn-lt"/>
              </a:rPr>
              <a:t>A. Vitamin A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875522" y="4885093"/>
            <a:ext cx="5077409" cy="13011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/>
            <a:r>
              <a:rPr lang="vi-VN" sz="2800" dirty="0">
                <a:solidFill>
                  <a:schemeClr val="tx1"/>
                </a:solidFill>
                <a:latin typeface="+mn-lt"/>
              </a:rPr>
              <a:t>C. Vitamin C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6239073" y="3018971"/>
            <a:ext cx="5077409" cy="13011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/>
            <a:r>
              <a:rPr lang="vi-VN" sz="2800" dirty="0">
                <a:solidFill>
                  <a:schemeClr val="tx1"/>
                </a:solidFill>
                <a:latin typeface="+mn-lt"/>
              </a:rPr>
              <a:t>B. Vitamin B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6254250" y="4851345"/>
            <a:ext cx="5077409" cy="13011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/>
            <a:r>
              <a:rPr lang="vi-VN" sz="2800" dirty="0">
                <a:solidFill>
                  <a:schemeClr val="tx1"/>
                </a:solidFill>
                <a:latin typeface="+mn-lt"/>
              </a:rPr>
              <a:t>D. Vitamin D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9" name="Google Shape;139;p6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56904" y="6077339"/>
            <a:ext cx="935097" cy="78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F0FFA8-67B1-6593-3B5D-9DEFF1153E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" y="196466"/>
            <a:ext cx="874141" cy="97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Untitled">
            <a:hlinkClick r:id="" action="ppaction://media"/>
            <a:extLst>
              <a:ext uri="{FF2B5EF4-FFF2-40B4-BE49-F238E27FC236}">
                <a16:creationId xmlns:a16="http://schemas.microsoft.com/office/drawing/2014/main" id="{1239B173-89AD-77C9-F382-6A7E83233C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73144"/>
            <a:ext cx="1273175" cy="997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231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1564640" y="475862"/>
            <a:ext cx="9042400" cy="16484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800" b="1" dirty="0">
                <a:solidFill>
                  <a:schemeClr val="tx1"/>
                </a:solidFill>
                <a:latin typeface="+mn-lt"/>
              </a:rPr>
              <a:t>Câu 2: </a:t>
            </a:r>
            <a:r>
              <a:rPr lang="vi-VN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Người ta chia thực vật thành nhóm ưa sáng và ưa tối dựa trên tiêu chí nào?</a:t>
            </a:r>
            <a:endParaRPr lang="vi-VN" sz="2800" b="1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1057021" y="2867609"/>
            <a:ext cx="5077409" cy="16484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A. Khả năng thích nghi với điều kiện chiếu sáng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1057021" y="4733731"/>
            <a:ext cx="5077409" cy="16484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C. Khả năng thích nghi với môi trường sống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6420572" y="2867609"/>
            <a:ext cx="5077409" cy="16484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B. Khả năng thích nghi với biến đổi khí hậu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6420572" y="4733731"/>
            <a:ext cx="5077409" cy="16484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D. Khả năng thích nghi với nguồn nước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9" name="Google Shape;139;p6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56904" y="5868956"/>
            <a:ext cx="935097" cy="98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39F9C1-98B4-C8E8-540A-51378CCAB1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" y="196466"/>
            <a:ext cx="874141" cy="97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Untitled">
            <a:hlinkClick r:id="" action="ppaction://media"/>
            <a:extLst>
              <a:ext uri="{FF2B5EF4-FFF2-40B4-BE49-F238E27FC236}">
                <a16:creationId xmlns:a16="http://schemas.microsoft.com/office/drawing/2014/main" id="{0460280D-FC7F-6D83-6234-F77FA4ED33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73144"/>
            <a:ext cx="1273175" cy="997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10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6DC7A-42E3-1DED-BAD9-F5F712C40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82409" cy="6870207"/>
          </a:xfrm>
          <a:prstGeom prst="rect">
            <a:avLst/>
          </a:prstGeom>
        </p:spPr>
      </p:pic>
      <p:sp>
        <p:nvSpPr>
          <p:cNvPr id="4" name="文本框 10">
            <a:extLst>
              <a:ext uri="{FF2B5EF4-FFF2-40B4-BE49-F238E27FC236}">
                <a16:creationId xmlns:a16="http://schemas.microsoft.com/office/drawing/2014/main" id="{105FEA16-3742-ADDC-05C5-A3409EEE8DA3}"/>
              </a:ext>
            </a:extLst>
          </p:cNvPr>
          <p:cNvSpPr txBox="1"/>
          <p:nvPr/>
        </p:nvSpPr>
        <p:spPr>
          <a:xfrm rot="21395032">
            <a:off x="4040294" y="2062533"/>
            <a:ext cx="6215569" cy="228500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" panose="020B0803050000020004" pitchFamily="34" charset="0"/>
                <a:ea typeface="字魂119号-天真儿风体" panose="00000500000000000000" pitchFamily="2" charset="-122"/>
                <a:cs typeface="+mn-cs"/>
              </a:rPr>
              <a:t>Trò</a:t>
            </a:r>
            <a:r>
              <a:rPr kumimoji="0" lang="en-US" altLang="zh-CN" sz="72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" panose="020B0803050000020004" pitchFamily="34" charset="0"/>
                <a:ea typeface="字魂119号-天真儿风体" panose="00000500000000000000" pitchFamily="2" charset="-122"/>
                <a:cs typeface="+mn-cs"/>
              </a:rPr>
              <a:t> </a:t>
            </a:r>
            <a:r>
              <a:rPr kumimoji="0" lang="en-US" altLang="zh-CN" sz="72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" panose="020B0803050000020004" pitchFamily="34" charset="0"/>
                <a:ea typeface="字魂119号-天真儿风体" panose="00000500000000000000" pitchFamily="2" charset="-122"/>
                <a:cs typeface="+mn-cs"/>
              </a:rPr>
              <a:t>chơi</a:t>
            </a:r>
            <a:endParaRPr kumimoji="0" lang="zh-CN" altLang="en-US" sz="7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ira Sans" panose="020B0803050000020004" pitchFamily="34" charset="0"/>
              <a:ea typeface="字魂119号-天真儿风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3A46F6-AB6E-5218-732A-0DDC4C904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0"/>
            <a:ext cx="4152900" cy="1428750"/>
          </a:xfrm>
          <a:prstGeom prst="rect">
            <a:avLst/>
          </a:prstGeom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id="{248A51A8-7D37-0061-B07D-C8A90A2B9379}"/>
              </a:ext>
            </a:extLst>
          </p:cNvPr>
          <p:cNvSpPr txBox="1"/>
          <p:nvPr/>
        </p:nvSpPr>
        <p:spPr>
          <a:xfrm>
            <a:off x="4111894" y="2875002"/>
            <a:ext cx="8080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" panose="020B0803050000020004" pitchFamily="34" charset="0"/>
                <a:ea typeface="字魂119号-天真儿风体" panose="00000500000000000000" pitchFamily="2" charset="-122"/>
                <a:cs typeface="+mn-cs"/>
              </a:rPr>
              <a:t>Bịt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" panose="020B0803050000020004" pitchFamily="34" charset="0"/>
                <a:ea typeface="字魂119号-天真儿风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" panose="020B0803050000020004" pitchFamily="34" charset="0"/>
                <a:ea typeface="字魂119号-天真儿风体" panose="00000500000000000000" pitchFamily="2" charset="-122"/>
                <a:cs typeface="+mn-cs"/>
              </a:rPr>
              <a:t>mắt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" panose="020B0803050000020004" pitchFamily="34" charset="0"/>
                <a:ea typeface="字魂119号-天真儿风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" panose="020B0803050000020004" pitchFamily="34" charset="0"/>
                <a:ea typeface="字魂119号-天真儿风体" panose="00000500000000000000" pitchFamily="2" charset="-122"/>
                <a:cs typeface="+mn-cs"/>
              </a:rPr>
              <a:t>vẽ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" panose="020B0803050000020004" pitchFamily="34" charset="0"/>
                <a:ea typeface="字魂119号-天真儿风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" panose="020B0803050000020004" pitchFamily="34" charset="0"/>
                <a:ea typeface="字魂119号-天真儿风体" panose="00000500000000000000" pitchFamily="2" charset="-122"/>
                <a:cs typeface="+mn-cs"/>
              </a:rPr>
              <a:t>tranh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ira Sans" panose="020B0803050000020004" pitchFamily="34" charset="0"/>
              <a:ea typeface="字魂119号-天真儿风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982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1686560" y="475862"/>
            <a:ext cx="9570344" cy="19780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609630">
              <a:lnSpc>
                <a:spcPct val="150000"/>
              </a:lnSpc>
              <a:buClrTx/>
            </a:pPr>
            <a:r>
              <a:rPr lang="vi-VN" sz="2800" b="1" dirty="0">
                <a:solidFill>
                  <a:schemeClr val="tx1"/>
                </a:solidFill>
                <a:latin typeface="+mn-lt"/>
              </a:rPr>
              <a:t>Câu 3: 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Ở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nông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trại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trồng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thanh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long,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vào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ban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đêm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người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thường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bật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đèn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chiếu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sáng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cây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nhằm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mục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đích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875521" y="3212525"/>
            <a:ext cx="5077409" cy="13881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A. Giảm nhiệt độ trong không khí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875521" y="5078647"/>
            <a:ext cx="5077409" cy="13881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C. Kích thích ra hoa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6239072" y="3212525"/>
            <a:ext cx="5376523" cy="13881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B. Giúp người dân quan sát tình hình phát triển của cây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6239072" y="5078647"/>
            <a:ext cx="5376523" cy="13881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D. Đuổi côn trùng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9" name="Google Shape;139;p6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16479" y="6214287"/>
            <a:ext cx="935097" cy="83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01771E-E103-8576-80C1-245C35AC74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" y="196466"/>
            <a:ext cx="874141" cy="97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Untitled">
            <a:hlinkClick r:id="" action="ppaction://media"/>
            <a:extLst>
              <a:ext uri="{FF2B5EF4-FFF2-40B4-BE49-F238E27FC236}">
                <a16:creationId xmlns:a16="http://schemas.microsoft.com/office/drawing/2014/main" id="{C2DF09AB-9892-D25C-9D3A-C79C52C2AA2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73144"/>
            <a:ext cx="1273175" cy="997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467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1595119" y="475862"/>
            <a:ext cx="9432001" cy="11932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800" b="1" dirty="0">
                <a:solidFill>
                  <a:schemeClr val="tx1"/>
                </a:solidFill>
                <a:latin typeface="+mn-lt"/>
              </a:rPr>
              <a:t>Câu 4: </a:t>
            </a:r>
            <a:r>
              <a:rPr lang="vi-VN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Nếu không có Mặt Trời thì điều gì sẽ xảy ra</a:t>
            </a:r>
            <a:endParaRPr lang="vi-VN" sz="2800" b="1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2206171" y="2137592"/>
            <a:ext cx="6793992" cy="8910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A. Trái Đất không còn được sưởi ấm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2206171" y="4245378"/>
            <a:ext cx="6793992" cy="8910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C. Ban ngày ngắn hơn ban đêm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2206170" y="3191485"/>
            <a:ext cx="6793992" cy="8910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B. Cây cối vẫn xanh tươi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2235199" y="5299270"/>
            <a:ext cx="6793992" cy="8910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D. Ban ngày dài hơn ban đêm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9" name="Google Shape;139;p6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17818" y="5655699"/>
            <a:ext cx="935097" cy="53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4CB54F-5328-8B34-9E1B-45FFEB2DD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" y="196466"/>
            <a:ext cx="874141" cy="97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Untitled">
            <a:hlinkClick r:id="" action="ppaction://media"/>
            <a:extLst>
              <a:ext uri="{FF2B5EF4-FFF2-40B4-BE49-F238E27FC236}">
                <a16:creationId xmlns:a16="http://schemas.microsoft.com/office/drawing/2014/main" id="{C4FBA745-8F94-5D7B-9C31-B79A2D883A6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73144"/>
            <a:ext cx="1273175" cy="997320"/>
          </a:xfrm>
          <a:prstGeom prst="rect">
            <a:avLst/>
          </a:prstGeom>
        </p:spPr>
      </p:pic>
      <p:pic>
        <p:nvPicPr>
          <p:cNvPr id="4" name="Google Shape;139;p6">
            <a:hlinkClick r:id="rId7" action="ppaction://hlinksldjump"/>
            <a:extLst>
              <a:ext uri="{FF2B5EF4-FFF2-40B4-BE49-F238E27FC236}">
                <a16:creationId xmlns:a16="http://schemas.microsoft.com/office/drawing/2014/main" id="{633D97E2-E1B8-2C0D-B299-5CBB9A88C50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55956" y="6021199"/>
            <a:ext cx="935097" cy="72841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86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1330937" y="472595"/>
            <a:ext cx="10179269" cy="1524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800" b="1" dirty="0">
                <a:solidFill>
                  <a:schemeClr val="tx1"/>
                </a:solidFill>
                <a:latin typeface="+mn-lt"/>
              </a:rPr>
              <a:t>Câu 5: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Những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cây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hướng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dương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quay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Mặt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Trời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1057021" y="2821991"/>
            <a:ext cx="5077409" cy="12140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A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. </a:t>
            </a:r>
            <a:r>
              <a:rPr lang="en-US" sz="2800">
                <a:solidFill>
                  <a:schemeClr val="tx1"/>
                </a:solidFill>
                <a:latin typeface="+mn-lt"/>
              </a:rPr>
              <a:t>n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hận </a:t>
            </a:r>
            <a:r>
              <a:rPr lang="vi-VN" sz="2800" dirty="0">
                <a:solidFill>
                  <a:schemeClr val="tx1"/>
                </a:solidFill>
                <a:latin typeface="+mn-lt"/>
              </a:rPr>
              <a:t>hơi nước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1057021" y="4688113"/>
            <a:ext cx="5077409" cy="12140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C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. </a:t>
            </a:r>
            <a:r>
              <a:rPr lang="en-US" sz="2800">
                <a:solidFill>
                  <a:schemeClr val="tx1"/>
                </a:solidFill>
                <a:latin typeface="+mn-lt"/>
              </a:rPr>
              <a:t>n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hận </a:t>
            </a:r>
            <a:r>
              <a:rPr lang="vi-VN" sz="2800" dirty="0">
                <a:solidFill>
                  <a:schemeClr val="tx1"/>
                </a:solidFill>
                <a:latin typeface="+mn-lt"/>
              </a:rPr>
              <a:t>các 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chất có</a:t>
            </a:r>
            <a:endParaRPr lang="en-US" sz="2800">
              <a:solidFill>
                <a:schemeClr val="tx1"/>
              </a:solidFill>
              <a:latin typeface="+mn-lt"/>
            </a:endParaRPr>
          </a:p>
          <a:p>
            <a:pPr algn="just" defTabSz="609630">
              <a:lnSpc>
                <a:spcPct val="150000"/>
              </a:lnSpc>
            </a:pPr>
            <a:r>
              <a:rPr lang="vi-VN" sz="2800">
                <a:solidFill>
                  <a:schemeClr val="tx1"/>
                </a:solidFill>
                <a:latin typeface="+mn-lt"/>
              </a:rPr>
              <a:t>trong </a:t>
            </a:r>
            <a:r>
              <a:rPr lang="vi-VN" sz="2800" dirty="0">
                <a:solidFill>
                  <a:schemeClr val="tx1"/>
                </a:solidFill>
                <a:latin typeface="+mn-lt"/>
              </a:rPr>
              <a:t>ánh nắng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6420572" y="2821991"/>
            <a:ext cx="5077409" cy="12140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B.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n</a:t>
            </a:r>
            <a:r>
              <a:rPr lang="vi-VN" sz="2800" dirty="0">
                <a:solidFill>
                  <a:schemeClr val="tx1"/>
                </a:solidFill>
                <a:latin typeface="+mn-lt"/>
              </a:rPr>
              <a:t>hận ánh sáng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6420572" y="4688113"/>
            <a:ext cx="5077409" cy="12140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D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. </a:t>
            </a:r>
            <a:r>
              <a:rPr lang="en-US" sz="2800">
                <a:solidFill>
                  <a:schemeClr val="tx1"/>
                </a:solidFill>
                <a:latin typeface="+mn-lt"/>
              </a:rPr>
              <a:t>n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hận </a:t>
            </a:r>
            <a:r>
              <a:rPr lang="vi-VN" sz="2800" dirty="0">
                <a:solidFill>
                  <a:schemeClr val="tx1"/>
                </a:solidFill>
                <a:latin typeface="+mn-lt"/>
              </a:rPr>
              <a:t>không khí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9" name="Google Shape;139;p6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56903" y="6021199"/>
            <a:ext cx="935097" cy="72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A20B96-052E-A512-5B6F-A11DBCD68D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" y="196466"/>
            <a:ext cx="874141" cy="97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Untitled">
            <a:hlinkClick r:id="" action="ppaction://media"/>
            <a:extLst>
              <a:ext uri="{FF2B5EF4-FFF2-40B4-BE49-F238E27FC236}">
                <a16:creationId xmlns:a16="http://schemas.microsoft.com/office/drawing/2014/main" id="{EE5AF76F-7C28-6F1C-7501-4A1A25785A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73144"/>
            <a:ext cx="1273175" cy="997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845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11538" y="940684"/>
            <a:ext cx="9108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4000" b="1" kern="1200" dirty="0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</a:t>
            </a:r>
            <a:r>
              <a:rPr lang="en-US" sz="4000" b="1" kern="1200" dirty="0" err="1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4000" b="1" kern="1200" dirty="0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4000" b="1" kern="1200" dirty="0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lang="en-US" sz="4000" b="1" kern="1200" dirty="0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4000" b="1" kern="1200" dirty="0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4000" b="1" kern="1200" dirty="0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4000" b="1" kern="1200" dirty="0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4000" b="1" kern="1200" dirty="0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21" name="Group 2"/>
          <p:cNvGrpSpPr/>
          <p:nvPr/>
        </p:nvGrpSpPr>
        <p:grpSpPr>
          <a:xfrm>
            <a:off x="7504772" y="2117053"/>
            <a:ext cx="4585794" cy="4296679"/>
            <a:chOff x="204103" y="22001"/>
            <a:chExt cx="9004507" cy="9004507"/>
          </a:xfrm>
        </p:grpSpPr>
        <p:sp>
          <p:nvSpPr>
            <p:cNvPr id="22" name="Freeform 3"/>
            <p:cNvSpPr/>
            <p:nvPr/>
          </p:nvSpPr>
          <p:spPr>
            <a:xfrm>
              <a:off x="204103" y="22001"/>
              <a:ext cx="9004507" cy="9004507"/>
            </a:xfrm>
            <a:custGeom>
              <a:avLst/>
              <a:gdLst/>
              <a:ahLst/>
              <a:cxnLst/>
              <a:rect l="l" t="t" r="r" b="b"/>
              <a:pathLst>
                <a:path w="9004507" h="9004507">
                  <a:moveTo>
                    <a:pt x="0" y="0"/>
                  </a:moveTo>
                  <a:lnTo>
                    <a:pt x="9004507" y="0"/>
                  </a:lnTo>
                  <a:lnTo>
                    <a:pt x="9004507" y="9004507"/>
                  </a:lnTo>
                  <a:lnTo>
                    <a:pt x="0" y="9004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4"/>
            <p:cNvSpPr/>
            <p:nvPr/>
          </p:nvSpPr>
          <p:spPr>
            <a:xfrm rot="-1746049">
              <a:off x="5111410" y="3395680"/>
              <a:ext cx="1344678" cy="832103"/>
            </a:xfrm>
            <a:custGeom>
              <a:avLst/>
              <a:gdLst/>
              <a:ahLst/>
              <a:cxnLst/>
              <a:rect l="l" t="t" r="r" b="b"/>
              <a:pathLst>
                <a:path w="1344678" h="832103">
                  <a:moveTo>
                    <a:pt x="0" y="0"/>
                  </a:moveTo>
                  <a:lnTo>
                    <a:pt x="1344678" y="0"/>
                  </a:lnTo>
                  <a:lnTo>
                    <a:pt x="1344678" y="832103"/>
                  </a:lnTo>
                  <a:lnTo>
                    <a:pt x="0" y="832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5"/>
            <p:cNvSpPr/>
            <p:nvPr/>
          </p:nvSpPr>
          <p:spPr>
            <a:xfrm rot="-1193467">
              <a:off x="6223176" y="6256843"/>
              <a:ext cx="751238" cy="760181"/>
            </a:xfrm>
            <a:custGeom>
              <a:avLst/>
              <a:gdLst/>
              <a:ahLst/>
              <a:cxnLst/>
              <a:rect l="l" t="t" r="r" b="b"/>
              <a:pathLst>
                <a:path w="751238" h="760181">
                  <a:moveTo>
                    <a:pt x="0" y="0"/>
                  </a:moveTo>
                  <a:lnTo>
                    <a:pt x="751239" y="0"/>
                  </a:lnTo>
                  <a:lnTo>
                    <a:pt x="751239" y="760182"/>
                  </a:lnTo>
                  <a:lnTo>
                    <a:pt x="0" y="760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6"/>
            <p:cNvSpPr/>
            <p:nvPr/>
          </p:nvSpPr>
          <p:spPr>
            <a:xfrm flipH="1">
              <a:off x="5321187" y="1436102"/>
              <a:ext cx="2087977" cy="1430264"/>
            </a:xfrm>
            <a:custGeom>
              <a:avLst/>
              <a:gdLst/>
              <a:ahLst/>
              <a:cxnLst/>
              <a:rect l="l" t="t" r="r" b="b"/>
              <a:pathLst>
                <a:path w="2087977" h="1430264">
                  <a:moveTo>
                    <a:pt x="2087978" y="0"/>
                  </a:moveTo>
                  <a:lnTo>
                    <a:pt x="0" y="0"/>
                  </a:lnTo>
                  <a:lnTo>
                    <a:pt x="0" y="1430265"/>
                  </a:lnTo>
                  <a:lnTo>
                    <a:pt x="2087978" y="1430265"/>
                  </a:lnTo>
                  <a:lnTo>
                    <a:pt x="2087978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7"/>
            <p:cNvSpPr/>
            <p:nvPr/>
          </p:nvSpPr>
          <p:spPr>
            <a:xfrm>
              <a:off x="3177545" y="3811732"/>
              <a:ext cx="1528810" cy="3310416"/>
            </a:xfrm>
            <a:custGeom>
              <a:avLst/>
              <a:gdLst/>
              <a:ahLst/>
              <a:cxnLst/>
              <a:rect l="l" t="t" r="r" b="b"/>
              <a:pathLst>
                <a:path w="1528810" h="3310416">
                  <a:moveTo>
                    <a:pt x="0" y="0"/>
                  </a:moveTo>
                  <a:lnTo>
                    <a:pt x="1528810" y="0"/>
                  </a:lnTo>
                  <a:lnTo>
                    <a:pt x="1528810" y="3310415"/>
                  </a:lnTo>
                  <a:lnTo>
                    <a:pt x="0" y="3310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395612" y="2277866"/>
            <a:ext cx="7005215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612" y="3944840"/>
            <a:ext cx="6690988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con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khoẻ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472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AB2CD7-6510-6A52-CA83-61D39DFFC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69751" cy="15858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B44504-7AE0-D607-52A0-8D6157A41E1A}"/>
              </a:ext>
            </a:extLst>
          </p:cNvPr>
          <p:cNvSpPr/>
          <p:nvPr/>
        </p:nvSpPr>
        <p:spPr>
          <a:xfrm>
            <a:off x="6532374" y="3753659"/>
            <a:ext cx="484905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4" name="Down Arrow 28">
            <a:extLst>
              <a:ext uri="{FF2B5EF4-FFF2-40B4-BE49-F238E27FC236}">
                <a16:creationId xmlns:a16="http://schemas.microsoft.com/office/drawing/2014/main" id="{F39E79DE-5A8C-74D4-061D-9C37D6D1A3BF}"/>
              </a:ext>
            </a:extLst>
          </p:cNvPr>
          <p:cNvSpPr/>
          <p:nvPr/>
        </p:nvSpPr>
        <p:spPr>
          <a:xfrm>
            <a:off x="8819742" y="3116918"/>
            <a:ext cx="457200" cy="557106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DDE8C-6C74-B746-6971-3DE545D2A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8" y="2048512"/>
            <a:ext cx="5639541" cy="37623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7307240-B013-783D-B3E3-FE1867E34269}"/>
              </a:ext>
            </a:extLst>
          </p:cNvPr>
          <p:cNvGrpSpPr/>
          <p:nvPr/>
        </p:nvGrpSpPr>
        <p:grpSpPr>
          <a:xfrm>
            <a:off x="6671032" y="1030028"/>
            <a:ext cx="4849057" cy="2040081"/>
            <a:chOff x="6671032" y="1030028"/>
            <a:chExt cx="4849057" cy="204008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13BC19-B28B-16CC-9F12-9C8C77D550BD}"/>
                </a:ext>
              </a:extLst>
            </p:cNvPr>
            <p:cNvSpPr/>
            <p:nvPr/>
          </p:nvSpPr>
          <p:spPr>
            <a:xfrm>
              <a:off x="6671032" y="1762572"/>
              <a:ext cx="4849057" cy="1307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50000"/>
                </a:lnSpc>
                <a:buClrTx/>
              </a:pP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Vì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sao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cần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đảm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bảo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ánh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3F327-AFAD-CFEE-0957-2E07D49E7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4005" y="1030028"/>
              <a:ext cx="1223117" cy="658417"/>
            </a:xfrm>
            <a:prstGeom prst="rect">
              <a:avLst/>
            </a:prstGeom>
          </p:spPr>
        </p:pic>
      </p:grpSp>
      <p:sp>
        <p:nvSpPr>
          <p:cNvPr id="10" name="文本框 10">
            <a:extLst>
              <a:ext uri="{FF2B5EF4-FFF2-40B4-BE49-F238E27FC236}">
                <a16:creationId xmlns:a16="http://schemas.microsoft.com/office/drawing/2014/main" id="{CDC69B2B-D1E6-1479-7A54-6A416C84C162}"/>
              </a:ext>
            </a:extLst>
          </p:cNvPr>
          <p:cNvSpPr txBox="1"/>
          <p:nvPr/>
        </p:nvSpPr>
        <p:spPr>
          <a:xfrm>
            <a:off x="4157716" y="77704"/>
            <a:ext cx="369088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kern="1200" dirty="0">
                <a:solidFill>
                  <a:srgbClr val="FF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Fira Sans" panose="020B0803050000020004" pitchFamily="34" charset="0"/>
                <a:ea typeface="字魂119号-天真儿风体" panose="00000500000000000000" pitchFamily="2" charset="-122"/>
                <a:cs typeface="+mn-cs"/>
              </a:rPr>
              <a:t>LIÊN HỆ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ira Sans" panose="020B0803050000020004" pitchFamily="34" charset="0"/>
              <a:ea typeface="字魂119号-天真儿风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56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2FCEE-1D53-2E48-13D8-2D2D265B4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8" y="2048512"/>
            <a:ext cx="5639541" cy="376230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F3348AF-A913-5631-2432-E4BC1528D143}"/>
              </a:ext>
            </a:extLst>
          </p:cNvPr>
          <p:cNvCxnSpPr/>
          <p:nvPr/>
        </p:nvCxnSpPr>
        <p:spPr>
          <a:xfrm flipH="1" flipV="1">
            <a:off x="3606957" y="2393149"/>
            <a:ext cx="508000" cy="60960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465CB54-5B04-80D8-7220-061919011FEE}"/>
              </a:ext>
            </a:extLst>
          </p:cNvPr>
          <p:cNvSpPr txBox="1"/>
          <p:nvPr/>
        </p:nvSpPr>
        <p:spPr>
          <a:xfrm>
            <a:off x="176466" y="1506170"/>
            <a:ext cx="229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Bật đèn điện</a:t>
            </a:r>
            <a:endParaRPr lang="en-US" sz="2400" b="1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D5304B-D266-5547-2C4B-02BA9E3320FF}"/>
              </a:ext>
            </a:extLst>
          </p:cNvPr>
          <p:cNvCxnSpPr>
            <a:cxnSpLocks/>
          </p:cNvCxnSpPr>
          <p:nvPr/>
        </p:nvCxnSpPr>
        <p:spPr>
          <a:xfrm flipH="1" flipV="1">
            <a:off x="594360" y="3907791"/>
            <a:ext cx="520700" cy="76961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F860C7-57B3-FD0E-33D6-930B81CF5438}"/>
              </a:ext>
            </a:extLst>
          </p:cNvPr>
          <p:cNvSpPr txBox="1"/>
          <p:nvPr/>
        </p:nvSpPr>
        <p:spPr>
          <a:xfrm>
            <a:off x="2471644" y="5924622"/>
            <a:ext cx="179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vi-VN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Mở cửa sổ</a:t>
            </a:r>
            <a:endParaRPr lang="en-US" sz="2400" b="1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2875E3-4207-72FE-C152-B24BFB7EFACB}"/>
              </a:ext>
            </a:extLst>
          </p:cNvPr>
          <p:cNvGrpSpPr/>
          <p:nvPr/>
        </p:nvGrpSpPr>
        <p:grpSpPr>
          <a:xfrm>
            <a:off x="6597873" y="2181606"/>
            <a:ext cx="4849057" cy="2128680"/>
            <a:chOff x="6597873" y="2181606"/>
            <a:chExt cx="4849057" cy="21286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9B2B0E-AAE6-D6D2-DA24-24062746FEC4}"/>
                </a:ext>
              </a:extLst>
            </p:cNvPr>
            <p:cNvSpPr/>
            <p:nvPr/>
          </p:nvSpPr>
          <p:spPr>
            <a:xfrm>
              <a:off x="6597873" y="3002749"/>
              <a:ext cx="4849057" cy="1307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50000"/>
                </a:lnSpc>
                <a:buClrTx/>
              </a:pP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Nêu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ánh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EAEAC2-46C2-3F09-9940-548217BC8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0842" y="2181606"/>
              <a:ext cx="1223117" cy="65841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884E58F-165A-ECA3-C356-7546FC69E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69751" cy="158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id="{38AD55A8-8053-2B8D-D844-890530A89A51}"/>
              </a:ext>
            </a:extLst>
          </p:cNvPr>
          <p:cNvSpPr txBox="1"/>
          <p:nvPr/>
        </p:nvSpPr>
        <p:spPr>
          <a:xfrm>
            <a:off x="4157716" y="77704"/>
            <a:ext cx="369088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kern="1200" dirty="0">
                <a:solidFill>
                  <a:srgbClr val="FF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Fira Sans" panose="020B0803050000020004" pitchFamily="34" charset="0"/>
                <a:ea typeface="字魂119号-天真儿风体" panose="00000500000000000000" pitchFamily="2" charset="-122"/>
                <a:cs typeface="+mn-cs"/>
              </a:rPr>
              <a:t>LIÊN HỆ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ira Sans" panose="020B0803050000020004" pitchFamily="34" charset="0"/>
              <a:ea typeface="字魂119号-天真儿风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5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 Project 2">
            <a:hlinkClick r:id="" action="ppaction://media"/>
            <a:extLst>
              <a:ext uri="{FF2B5EF4-FFF2-40B4-BE49-F238E27FC236}">
                <a16:creationId xmlns:a16="http://schemas.microsoft.com/office/drawing/2014/main" id="{93906213-D629-2A8F-9B98-F0AF8CE15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1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338" y="1799735"/>
            <a:ext cx="12700674" cy="4620116"/>
            <a:chOff x="0" y="30483"/>
            <a:chExt cx="25401349" cy="11202759"/>
          </a:xfrm>
        </p:grpSpPr>
        <p:grpSp>
          <p:nvGrpSpPr>
            <p:cNvPr id="3" name="Group 3"/>
            <p:cNvGrpSpPr/>
            <p:nvPr/>
          </p:nvGrpSpPr>
          <p:grpSpPr>
            <a:xfrm rot="-10800000">
              <a:off x="13333187" y="30483"/>
              <a:ext cx="12068162" cy="11202759"/>
              <a:chOff x="0" y="-19050"/>
              <a:chExt cx="804480" cy="74679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4080" y="-2032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  <p:txBody>
              <a:bodyPr/>
              <a:lstStyle/>
              <a:p>
                <a:pPr defTabSz="609630">
                  <a:buClrTx/>
                </a:pPr>
                <a:endParaRPr lang="en-US" sz="12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660400" cy="704850"/>
              </a:xfrm>
              <a:prstGeom prst="rect">
                <a:avLst/>
              </a:prstGeom>
            </p:spPr>
            <p:txBody>
              <a:bodyPr lIns="32081" tIns="32081" rIns="32081" bIns="32081" rtlCol="0" anchor="ctr"/>
              <a:lstStyle/>
              <a:p>
                <a:pPr algn="ctr" defTabSz="609630">
                  <a:lnSpc>
                    <a:spcPts val="1373"/>
                  </a:lnSpc>
                  <a:buClrTx/>
                </a:pPr>
                <a:endParaRPr sz="12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2234012" y="30483"/>
              <a:ext cx="15418199" cy="11202759"/>
              <a:chOff x="0" y="-19050"/>
              <a:chExt cx="1027798" cy="74679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67398" y="-2032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  <p:txBody>
              <a:bodyPr/>
              <a:lstStyle/>
              <a:p>
                <a:pPr defTabSz="609630">
                  <a:buClrTx/>
                </a:pPr>
                <a:endParaRPr lang="en-US" sz="12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660400" cy="704850"/>
              </a:xfrm>
              <a:prstGeom prst="rect">
                <a:avLst/>
              </a:prstGeom>
            </p:spPr>
            <p:txBody>
              <a:bodyPr lIns="32081" tIns="32081" rIns="32081" bIns="32081" rtlCol="0" anchor="ctr"/>
              <a:lstStyle/>
              <a:p>
                <a:pPr algn="ctr" defTabSz="609630">
                  <a:lnSpc>
                    <a:spcPts val="1373"/>
                  </a:lnSpc>
                  <a:buClrTx/>
                </a:pPr>
                <a:endParaRPr sz="12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 rot="10800000">
              <a:off x="0" y="659648"/>
              <a:ext cx="9906790" cy="10573594"/>
            </a:xfrm>
            <a:prstGeom prst="rect">
              <a:avLst/>
            </a:prstGeom>
          </p:spPr>
          <p:txBody>
            <a:bodyPr lIns="32081" tIns="32081" rIns="32081" bIns="32081" rtlCol="0" anchor="ctr"/>
            <a:lstStyle/>
            <a:p>
              <a:pPr algn="ctr" defTabSz="609630">
                <a:lnSpc>
                  <a:spcPts val="1373"/>
                </a:lnSpc>
                <a:buClrTx/>
              </a:pPr>
              <a:endParaRPr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107196" y="954121"/>
            <a:ext cx="6627354" cy="841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200"/>
              </a:lnSpc>
              <a:spcBef>
                <a:spcPct val="0"/>
              </a:spcBef>
              <a:buClrTx/>
            </a:pPr>
            <a:r>
              <a:rPr lang="vi-VN" sz="44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HƯỚNG DẪN VỀ NHÀ</a:t>
            </a:r>
            <a:endParaRPr lang="en-US" sz="4400" b="1" kern="120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069141" y="2210604"/>
            <a:ext cx="1209489" cy="1223760"/>
          </a:xfrm>
          <a:prstGeom prst="ellipse">
            <a:avLst/>
          </a:prstGeom>
          <a:solidFill>
            <a:srgbClr val="9CC6E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vi-VN" sz="4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4400" b="1" kern="1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694818" y="2260600"/>
            <a:ext cx="1209489" cy="1168400"/>
          </a:xfrm>
          <a:prstGeom prst="ellipse">
            <a:avLst/>
          </a:prstGeom>
          <a:solidFill>
            <a:srgbClr val="9CC6E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vi-VN" sz="4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4400" b="1" kern="1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43658" y="3585760"/>
            <a:ext cx="306045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lang="en-US" sz="28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33069" y="3630392"/>
            <a:ext cx="4612150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endParaRPr lang="en-US" sz="28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172" y="4684567"/>
            <a:ext cx="3060457" cy="16826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F4E50-D3B2-DD51-432A-60C49C24A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A742E14C-406F-7D58-780F-F248ED0A6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>
            <a:extLst>
              <a:ext uri="{FF2B5EF4-FFF2-40B4-BE49-F238E27FC236}">
                <a16:creationId xmlns:a16="http://schemas.microsoft.com/office/drawing/2014/main" id="{2449B9E1-4CB0-7C38-06CE-99958B921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17"/>
            <a:ext cx="1234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56782D-342D-FC1A-8A7F-0D3700C27FDA}"/>
              </a:ext>
            </a:extLst>
          </p:cNvPr>
          <p:cNvSpPr txBox="1">
            <a:spLocks/>
          </p:cNvSpPr>
          <p:nvPr/>
        </p:nvSpPr>
        <p:spPr>
          <a:xfrm>
            <a:off x="1977202" y="2086736"/>
            <a:ext cx="8584118" cy="762000"/>
          </a:xfrm>
          <a:prstGeom prst="rect">
            <a:avLst/>
          </a:prstGeom>
          <a:effectLst/>
        </p:spPr>
        <p:txBody>
          <a:bodyPr lIns="91440" tIns="45720" rIns="91440" bIns="4572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sz="4000" b="1" dirty="0">
                <a:ln>
                  <a:solidFill>
                    <a:srgbClr val="D5393C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VNI-Cooper" pitchFamily="2" charset="0"/>
              </a:rPr>
              <a:t>TAÏM BIEÄT CAÙC THAÀY COÂ GIAÙO VAØ CAÙC EM HOÏC SINH</a:t>
            </a:r>
            <a:endParaRPr lang="en-US" sz="4000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VNI-Coop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59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1457559"/>
            <a:ext cx="4705350" cy="4333641"/>
            <a:chOff x="0" y="0"/>
            <a:chExt cx="13511568" cy="12444194"/>
          </a:xfrm>
        </p:grpSpPr>
        <p:sp>
          <p:nvSpPr>
            <p:cNvPr id="4" name="Freeform 4"/>
            <p:cNvSpPr/>
            <p:nvPr/>
          </p:nvSpPr>
          <p:spPr>
            <a:xfrm rot="1823044">
              <a:off x="8616965" y="761430"/>
              <a:ext cx="4133173" cy="4133173"/>
            </a:xfrm>
            <a:custGeom>
              <a:avLst/>
              <a:gdLst/>
              <a:ahLst/>
              <a:cxnLst/>
              <a:rect l="l" t="t" r="r" b="b"/>
              <a:pathLst>
                <a:path w="4133173" h="4133173">
                  <a:moveTo>
                    <a:pt x="0" y="0"/>
                  </a:moveTo>
                  <a:lnTo>
                    <a:pt x="4133173" y="0"/>
                  </a:lnTo>
                  <a:lnTo>
                    <a:pt x="4133173" y="4133173"/>
                  </a:lnTo>
                  <a:lnTo>
                    <a:pt x="0" y="4133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924317"/>
              <a:ext cx="13090769" cy="11519876"/>
            </a:xfrm>
            <a:custGeom>
              <a:avLst/>
              <a:gdLst/>
              <a:ahLst/>
              <a:cxnLst/>
              <a:rect l="l" t="t" r="r" b="b"/>
              <a:pathLst>
                <a:path w="13090769" h="11519876">
                  <a:moveTo>
                    <a:pt x="0" y="0"/>
                  </a:moveTo>
                  <a:lnTo>
                    <a:pt x="13090769" y="0"/>
                  </a:lnTo>
                  <a:lnTo>
                    <a:pt x="13090769" y="11519877"/>
                  </a:lnTo>
                  <a:lnTo>
                    <a:pt x="0" y="11519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3190710" y="7817108"/>
              <a:ext cx="1596623" cy="763476"/>
            </a:xfrm>
            <a:custGeom>
              <a:avLst/>
              <a:gdLst/>
              <a:ahLst/>
              <a:cxnLst/>
              <a:rect l="l" t="t" r="r" b="b"/>
              <a:pathLst>
                <a:path w="1596623" h="763476">
                  <a:moveTo>
                    <a:pt x="0" y="0"/>
                  </a:moveTo>
                  <a:lnTo>
                    <a:pt x="1596623" y="0"/>
                  </a:lnTo>
                  <a:lnTo>
                    <a:pt x="1596623" y="763476"/>
                  </a:lnTo>
                  <a:lnTo>
                    <a:pt x="0" y="76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1203289">
              <a:off x="9580778" y="5164214"/>
              <a:ext cx="3006297" cy="1934962"/>
            </a:xfrm>
            <a:custGeom>
              <a:avLst/>
              <a:gdLst/>
              <a:ahLst/>
              <a:cxnLst/>
              <a:rect l="l" t="t" r="r" b="b"/>
              <a:pathLst>
                <a:path w="3006297" h="1934962">
                  <a:moveTo>
                    <a:pt x="0" y="0"/>
                  </a:moveTo>
                  <a:lnTo>
                    <a:pt x="3006296" y="0"/>
                  </a:lnTo>
                  <a:lnTo>
                    <a:pt x="3006296" y="1934962"/>
                  </a:lnTo>
                  <a:lnTo>
                    <a:pt x="0" y="193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0316" y="2428163"/>
            <a:ext cx="7374656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4400" b="1" kern="1200" dirty="0">
                <a:solidFill>
                  <a:srgbClr val="0000FF"/>
                </a:solidFill>
                <a:latin typeface="+mn-lt"/>
                <a:ea typeface="+mn-ea"/>
                <a:cs typeface="Arial" panose="020B0604020202020204" pitchFamily="34" charset="0"/>
              </a:rPr>
              <a:t>VAI TRÒ CỦA ÁNH SÁNG ĐỐI VỚI SỰ SỐNG</a:t>
            </a:r>
            <a:endParaRPr lang="en-US" sz="4400" b="1" kern="1200" dirty="0">
              <a:solidFill>
                <a:srgbClr val="0000FF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060162" y="335803"/>
            <a:ext cx="6778374" cy="884990"/>
            <a:chOff x="894079" y="1571552"/>
            <a:chExt cx="6872601" cy="2254412"/>
          </a:xfrm>
        </p:grpSpPr>
        <p:sp>
          <p:nvSpPr>
            <p:cNvPr id="13" name="TextBox 12"/>
            <p:cNvSpPr txBox="1"/>
            <p:nvPr/>
          </p:nvSpPr>
          <p:spPr>
            <a:xfrm>
              <a:off x="2314855" y="1571552"/>
              <a:ext cx="5451825" cy="1985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+mn-lt"/>
                  <a:ea typeface="+mn-ea"/>
                </a:rPr>
                <a:t>Thảo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ea typeface="+mn-ea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+mn-lt"/>
                  <a:ea typeface="+mn-ea"/>
                </a:rPr>
                <a:t>luận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ea typeface="+mn-ea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+mn-lt"/>
                  <a:ea typeface="+mn-ea"/>
                </a:rPr>
                <a:t>nhóm</a:t>
              </a:r>
              <a:r>
                <a:rPr lang="vi-VN" sz="4000" b="1" dirty="0">
                  <a:solidFill>
                    <a:srgbClr val="FF0000"/>
                  </a:solidFill>
                  <a:latin typeface="+mn-lt"/>
                  <a:ea typeface="+mn-ea"/>
                </a:rPr>
                <a:t> 4</a:t>
              </a:r>
              <a:endParaRPr lang="en-US" sz="4000" b="1" dirty="0">
                <a:solidFill>
                  <a:srgbClr val="FF0000"/>
                </a:solidFill>
                <a:latin typeface="+mn-lt"/>
                <a:ea typeface="+mn-ea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079" y="1677509"/>
              <a:ext cx="1122195" cy="2148455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916517" y="1471440"/>
            <a:ext cx="10714104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</a:pPr>
            <a:r>
              <a:rPr lang="vi-VN" sz="2800" b="1" kern="1200" dirty="0">
                <a:solidFill>
                  <a:srgbClr val="0000FF"/>
                </a:solidFill>
                <a:latin typeface="+mn-lt"/>
                <a:ea typeface="+mn-ea"/>
                <a:cs typeface="Arial" panose="020B0604020202020204" pitchFamily="34" charset="0"/>
              </a:rPr>
              <a:t>Đọc thông tin SGK trang 34 và nêu vai trò của ánh sáng đối với thực vật và động vật.</a:t>
            </a:r>
            <a:endParaRPr lang="en-US" sz="2800" b="1" kern="1200" dirty="0">
              <a:solidFill>
                <a:srgbClr val="0000FF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3781424" y="3704736"/>
            <a:ext cx="3778228" cy="2135293"/>
          </a:xfrm>
          <a:prstGeom prst="wedgeRoundRectCallout">
            <a:avLst>
              <a:gd name="adj1" fmla="val -19293"/>
              <a:gd name="adj2" fmla="val 73259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09630">
              <a:lnSpc>
                <a:spcPct val="150000"/>
              </a:lnSpc>
              <a:buClrTx/>
            </a:pP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xảy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ánh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257849" y="3706429"/>
            <a:ext cx="3285529" cy="2133600"/>
          </a:xfrm>
          <a:prstGeom prst="wedgeRoundRectCallout">
            <a:avLst>
              <a:gd name="adj1" fmla="val 49491"/>
              <a:gd name="adj2" fmla="val 7619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09630">
              <a:lnSpc>
                <a:spcPct val="15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Ánh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sáng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vai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trò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gì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đối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với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sự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phát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triển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của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cây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? 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7797698" y="3704735"/>
            <a:ext cx="4097283" cy="2135293"/>
          </a:xfrm>
          <a:prstGeom prst="wedgeRoundRectCallout">
            <a:avLst>
              <a:gd name="adj1" fmla="val -51533"/>
              <a:gd name="adj2" fmla="val 7325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lnSpc>
                <a:spcPct val="15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Nhờ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ánh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sáng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động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vật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thực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hiện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những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hoạt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động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nào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2533" y="3067050"/>
            <a:ext cx="3522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Gợi ý tìm hiểu:</a:t>
            </a:r>
            <a:endParaRPr lang="en-US" sz="2400" b="1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1" grpId="0" animBg="1"/>
      <p:bldP spid="30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9"/>
          <p:cNvSpPr/>
          <p:nvPr/>
        </p:nvSpPr>
        <p:spPr>
          <a:xfrm>
            <a:off x="9700209" y="989845"/>
            <a:ext cx="2731840" cy="1251679"/>
          </a:xfrm>
          <a:custGeom>
            <a:avLst/>
            <a:gdLst/>
            <a:ahLst/>
            <a:cxnLst/>
            <a:rect l="l" t="t" r="r" b="b"/>
            <a:pathLst>
              <a:path w="4097760" h="1877519">
                <a:moveTo>
                  <a:pt x="0" y="0"/>
                </a:moveTo>
                <a:lnTo>
                  <a:pt x="4097760" y="0"/>
                </a:lnTo>
                <a:lnTo>
                  <a:pt x="4097760" y="1877519"/>
                </a:lnTo>
                <a:lnTo>
                  <a:pt x="0" y="1877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Freeform 16"/>
          <p:cNvSpPr/>
          <p:nvPr/>
        </p:nvSpPr>
        <p:spPr>
          <a:xfrm flipH="1">
            <a:off x="193691" y="1732873"/>
            <a:ext cx="1791368" cy="820772"/>
          </a:xfrm>
          <a:custGeom>
            <a:avLst/>
            <a:gdLst/>
            <a:ahLst/>
            <a:cxnLst/>
            <a:rect l="l" t="t" r="r" b="b"/>
            <a:pathLst>
              <a:path w="2687052" h="1231158">
                <a:moveTo>
                  <a:pt x="2687052" y="0"/>
                </a:moveTo>
                <a:lnTo>
                  <a:pt x="0" y="0"/>
                </a:lnTo>
                <a:lnTo>
                  <a:pt x="0" y="1231158"/>
                </a:lnTo>
                <a:lnTo>
                  <a:pt x="2687052" y="1231158"/>
                </a:lnTo>
                <a:lnTo>
                  <a:pt x="2687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6783" y="2797052"/>
            <a:ext cx="4282955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400" b="1" kern="1200" dirty="0">
                <a:solidFill>
                  <a:srgbClr val="0000FF"/>
                </a:solidFill>
                <a:latin typeface="+mn-lt"/>
                <a:ea typeface="+mn-ea"/>
                <a:cs typeface="Arial" panose="020B0604020202020204" pitchFamily="34" charset="0"/>
              </a:rPr>
              <a:t>Giúp </a:t>
            </a:r>
            <a:r>
              <a:rPr lang="en-US" sz="2400" b="1" kern="1200" dirty="0" err="1">
                <a:solidFill>
                  <a:srgbClr val="0000FF"/>
                </a:solidFill>
                <a:latin typeface="+mn-lt"/>
                <a:ea typeface="+mn-ea"/>
                <a:cs typeface="Arial" panose="020B0604020202020204" pitchFamily="34" charset="0"/>
              </a:rPr>
              <a:t>cây</a:t>
            </a:r>
            <a:r>
              <a:rPr lang="en-US" sz="2400" b="1" kern="1200" dirty="0">
                <a:solidFill>
                  <a:srgbClr val="0000FF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00FF"/>
                </a:solidFill>
                <a:latin typeface="+mn-lt"/>
                <a:ea typeface="+mn-ea"/>
                <a:cs typeface="Arial" panose="020B0604020202020204" pitchFamily="34" charset="0"/>
              </a:rPr>
              <a:t>quang</a:t>
            </a:r>
            <a:r>
              <a:rPr lang="en-US" sz="2400" b="1" kern="1200" dirty="0">
                <a:solidFill>
                  <a:srgbClr val="0000FF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00FF"/>
                </a:solidFill>
                <a:latin typeface="+mn-lt"/>
                <a:ea typeface="+mn-ea"/>
                <a:cs typeface="Arial" panose="020B0604020202020204" pitchFamily="34" charset="0"/>
              </a:rPr>
              <a:t>hợp</a:t>
            </a:r>
            <a:r>
              <a:rPr lang="vi-VN" sz="2400" b="1" kern="1200" dirty="0">
                <a:solidFill>
                  <a:srgbClr val="0000FF"/>
                </a:solidFill>
                <a:latin typeface="+mn-lt"/>
                <a:ea typeface="+mn-ea"/>
                <a:cs typeface="Arial" panose="020B0604020202020204" pitchFamily="34" charset="0"/>
              </a:rPr>
              <a:t> để tổng hợp chất dinh dưỡng</a:t>
            </a:r>
            <a:endParaRPr lang="en-US" sz="2400" b="1" kern="1200" dirty="0">
              <a:solidFill>
                <a:srgbClr val="0000FF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59779" y="2806381"/>
            <a:ext cx="2806171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400" b="1" kern="1200" dirty="0">
                <a:solidFill>
                  <a:srgbClr val="0000FF"/>
                </a:solidFill>
                <a:latin typeface="+mn-lt"/>
                <a:ea typeface="+mn-ea"/>
                <a:cs typeface="Arial" panose="020B0604020202020204" pitchFamily="34" charset="0"/>
              </a:rPr>
              <a:t>Giúp thực vật duy trì sự sống</a:t>
            </a:r>
            <a:endParaRPr lang="en-US" sz="2400" b="1" kern="1200" dirty="0">
              <a:solidFill>
                <a:srgbClr val="0000FF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85059" y="4160372"/>
            <a:ext cx="2410372" cy="2434021"/>
            <a:chOff x="2552700" y="4793491"/>
            <a:chExt cx="5029200" cy="5029200"/>
          </a:xfrm>
        </p:grpSpPr>
        <p:sp>
          <p:nvSpPr>
            <p:cNvPr id="3" name="Oval 2"/>
            <p:cNvSpPr/>
            <p:nvPr/>
          </p:nvSpPr>
          <p:spPr>
            <a:xfrm>
              <a:off x="2552700" y="4793491"/>
              <a:ext cx="5029200" cy="5029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endParaRPr lang="en-US" sz="12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2923" y="5403862"/>
              <a:ext cx="4006837" cy="400683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914289" y="4044701"/>
            <a:ext cx="2651661" cy="2651661"/>
            <a:chOff x="10781626" y="4817736"/>
            <a:chExt cx="5029200" cy="5029200"/>
          </a:xfrm>
        </p:grpSpPr>
        <p:sp>
          <p:nvSpPr>
            <p:cNvPr id="19" name="Oval 18"/>
            <p:cNvSpPr/>
            <p:nvPr/>
          </p:nvSpPr>
          <p:spPr>
            <a:xfrm>
              <a:off x="10781626" y="4817736"/>
              <a:ext cx="5029200" cy="5029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endParaRPr lang="en-US" sz="12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431" y="5219700"/>
              <a:ext cx="4127880" cy="4447376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2894909" y="638730"/>
            <a:ext cx="6517479" cy="7984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vi-VN" sz="2800" b="1" kern="1200" dirty="0">
                <a:solidFill>
                  <a:srgbClr val="FF0066"/>
                </a:solidFill>
                <a:cs typeface="Arial" panose="020B0604020202020204" pitchFamily="34" charset="0"/>
              </a:rPr>
              <a:t>Vai trò của ánh sáng đối với thực vật</a:t>
            </a:r>
            <a:endParaRPr lang="en-US" sz="2800" b="1" kern="1200" dirty="0">
              <a:solidFill>
                <a:srgbClr val="FF0066"/>
              </a:solidFill>
              <a:cs typeface="Arial" panose="020B0604020202020204" pitchFamily="34" charset="0"/>
            </a:endParaRPr>
          </a:p>
        </p:txBody>
      </p:sp>
      <p:cxnSp>
        <p:nvCxnSpPr>
          <p:cNvPr id="12" name="Elbow Connector 11"/>
          <p:cNvCxnSpPr>
            <a:cxnSpLocks/>
            <a:stCxn id="10" idx="2"/>
            <a:endCxn id="4" idx="0"/>
          </p:cNvCxnSpPr>
          <p:nvPr/>
        </p:nvCxnSpPr>
        <p:spPr>
          <a:xfrm rot="5400000">
            <a:off x="3911025" y="554427"/>
            <a:ext cx="1359861" cy="3125388"/>
          </a:xfrm>
          <a:prstGeom prst="bentConnector3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cxnSpLocks/>
            <a:stCxn id="10" idx="2"/>
            <a:endCxn id="5" idx="0"/>
          </p:cNvCxnSpPr>
          <p:nvPr/>
        </p:nvCxnSpPr>
        <p:spPr>
          <a:xfrm rot="16200000" flipH="1">
            <a:off x="6973662" y="617178"/>
            <a:ext cx="1369190" cy="3009216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6299" y="230268"/>
            <a:ext cx="1589162" cy="1442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423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752469" y="1711798"/>
            <a:ext cx="6363149" cy="79846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prstClr val="white"/>
                </a:solidFill>
                <a:cs typeface="Arial" panose="020B0604020202020204" pitchFamily="34" charset="0"/>
              </a:rPr>
              <a:t>Vai trò của ánh sáng đối với động vật</a:t>
            </a:r>
            <a:endParaRPr lang="en-US" sz="2400" b="1" kern="1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883" y="1452141"/>
            <a:ext cx="1589162" cy="144284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85537" y="2760476"/>
            <a:ext cx="2645384" cy="3355572"/>
            <a:chOff x="447931" y="3393440"/>
            <a:chExt cx="3968076" cy="503335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0107" t="2084" r="24614"/>
            <a:stretch/>
          </p:blipFill>
          <p:spPr>
            <a:xfrm>
              <a:off x="447931" y="3393440"/>
              <a:ext cx="3968076" cy="3968076"/>
            </a:xfrm>
            <a:prstGeom prst="ellipse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38200" y="7734301"/>
              <a:ext cx="30480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Sưởi ấm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31818" y="2758783"/>
            <a:ext cx="2702226" cy="3357265"/>
            <a:chOff x="4867352" y="3390900"/>
            <a:chExt cx="4053339" cy="503589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16040" t="7408" r="23502" b="3712"/>
            <a:stretch/>
          </p:blipFill>
          <p:spPr>
            <a:xfrm>
              <a:off x="4867352" y="3390900"/>
              <a:ext cx="4053339" cy="3970616"/>
            </a:xfrm>
            <a:prstGeom prst="ellipse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370022" y="7734300"/>
              <a:ext cx="30480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Di chuyển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48450" y="2758783"/>
            <a:ext cx="2868844" cy="3881062"/>
            <a:chOff x="9242301" y="3390900"/>
            <a:chExt cx="4303266" cy="58215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l="5643" r="16769"/>
            <a:stretch/>
          </p:blipFill>
          <p:spPr>
            <a:xfrm>
              <a:off x="9372037" y="3390900"/>
              <a:ext cx="4043794" cy="3970616"/>
            </a:xfrm>
            <a:prstGeom prst="ellipse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9242301" y="7529724"/>
              <a:ext cx="4303266" cy="1682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Tìm kiếm thức ăn và nước uống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232723" y="2758783"/>
            <a:ext cx="2639273" cy="3881062"/>
            <a:chOff x="13868710" y="3390900"/>
            <a:chExt cx="3958909" cy="58215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/>
            <a:srcRect l="15223" r="18349"/>
            <a:stretch/>
          </p:blipFill>
          <p:spPr>
            <a:xfrm>
              <a:off x="13868710" y="3390900"/>
              <a:ext cx="3958909" cy="3970616"/>
            </a:xfrm>
            <a:prstGeom prst="ellipse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4324164" y="7529724"/>
              <a:ext cx="3048000" cy="1682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Phát hiện nguy hiểm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7299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88955" y="1648758"/>
            <a:ext cx="9318541" cy="919492"/>
            <a:chOff x="1771447" y="434637"/>
            <a:chExt cx="13977810" cy="13792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447" y="434637"/>
              <a:ext cx="1505320" cy="137924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447332" y="638483"/>
              <a:ext cx="12301925" cy="784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630">
                <a:buClrTx/>
              </a:pPr>
              <a:r>
                <a:rPr lang="vi-VN" sz="2800" b="1" kern="1200" dirty="0">
                  <a:solidFill>
                    <a:srgbClr val="002060"/>
                  </a:solidFill>
                  <a:latin typeface="+mn-lt"/>
                  <a:ea typeface="+mn-ea"/>
                  <a:cs typeface="Arial" panose="020B0604020202020204" pitchFamily="34" charset="0"/>
                </a:rPr>
                <a:t>Nêu vai trò của ánh sáng đối với con người</a:t>
              </a:r>
              <a:endParaRPr lang="en-US" sz="2800" b="1" kern="1200" dirty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2899" y="3126483"/>
            <a:ext cx="3294347" cy="3243609"/>
            <a:chOff x="170870" y="3734451"/>
            <a:chExt cx="4941521" cy="48654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575" y="3734451"/>
              <a:ext cx="4050080" cy="306079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70870" y="6917096"/>
              <a:ext cx="4941521" cy="1682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Nhìn thấy được mọi vật xung quanh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57246" y="3117379"/>
            <a:ext cx="2497315" cy="3125406"/>
            <a:chOff x="5221405" y="3290937"/>
            <a:chExt cx="3745973" cy="46881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6107" y="3290937"/>
              <a:ext cx="3582258" cy="3512969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221405" y="7127274"/>
              <a:ext cx="3745973" cy="851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Thức ăn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61084" y="3301693"/>
            <a:ext cx="3214499" cy="2941092"/>
            <a:chOff x="9463476" y="3567408"/>
            <a:chExt cx="4821749" cy="44116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3476" y="3567408"/>
              <a:ext cx="4821749" cy="3169115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0001363" y="7127274"/>
              <a:ext cx="3745973" cy="851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Sưởi ấm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929707" y="3356788"/>
            <a:ext cx="2153239" cy="3013304"/>
            <a:chOff x="14859000" y="3459090"/>
            <a:chExt cx="3229858" cy="45199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59000" y="3459090"/>
              <a:ext cx="3229857" cy="327743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5087600" y="7127274"/>
              <a:ext cx="3001258" cy="851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Sức khỏe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063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8852" y="1346132"/>
            <a:ext cx="10779897" cy="1264947"/>
            <a:chOff x="746554" y="1640825"/>
            <a:chExt cx="16169846" cy="1897421"/>
          </a:xfrm>
        </p:grpSpPr>
        <p:sp>
          <p:nvSpPr>
            <p:cNvPr id="2" name="Rectangle 1"/>
            <p:cNvSpPr/>
            <p:nvPr/>
          </p:nvSpPr>
          <p:spPr>
            <a:xfrm>
              <a:off x="2667000" y="1640825"/>
              <a:ext cx="14249400" cy="171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50000"/>
                </a:lnSpc>
                <a:buClrTx/>
              </a:pPr>
              <a:r>
                <a:rPr lang="vi-VN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D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ựa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vào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các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hình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1, 2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trang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34 SGK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và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kinh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nghiệm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thực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tế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để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trả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lời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câu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hỏi</a:t>
              </a:r>
              <a:r>
                <a:rPr lang="en-US" sz="2400" b="1" kern="1200" dirty="0">
                  <a:solidFill>
                    <a:srgbClr val="0000FF"/>
                  </a:solidFill>
                  <a:latin typeface="+mn-lt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554" y="1753216"/>
              <a:ext cx="1920446" cy="178503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61" y="3511331"/>
            <a:ext cx="10871200" cy="320553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572001" y="2124916"/>
            <a:ext cx="6830606" cy="1210919"/>
          </a:xfrm>
          <a:prstGeom prst="wedgeRoundRectCallout">
            <a:avLst>
              <a:gd name="adj1" fmla="val -31814"/>
              <a:gd name="adj2" fmla="val 82430"/>
              <a:gd name="adj3" fmla="val 16667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sản xuất nông nghiệp, con người sử dụng ánh sáng vào những việc gì?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827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42900" y="768676"/>
            <a:ext cx="10382250" cy="708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400"/>
              </a:lnSpc>
              <a:spcBef>
                <a:spcPct val="0"/>
              </a:spcBef>
              <a:buClrTx/>
            </a:pPr>
            <a:r>
              <a:rPr lang="vi-VN" sz="3200" b="1" kern="120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Tác dụng của ánh sáng trong sản xuất nông nghiệp:</a:t>
            </a:r>
            <a:endParaRPr lang="en-US" sz="3200" b="1" kern="120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617" y="709845"/>
            <a:ext cx="1983782" cy="1366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8805"/>
          <a:stretch/>
        </p:blipFill>
        <p:spPr>
          <a:xfrm>
            <a:off x="2170853" y="2231070"/>
            <a:ext cx="2082800" cy="4072261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687917" y="2276388"/>
            <a:ext cx="7932583" cy="1566901"/>
            <a:chOff x="5506720" y="3312418"/>
            <a:chExt cx="11384524" cy="2350351"/>
          </a:xfrm>
        </p:grpSpPr>
        <p:grpSp>
          <p:nvGrpSpPr>
            <p:cNvPr id="41" name="Group 40"/>
            <p:cNvGrpSpPr/>
            <p:nvPr/>
          </p:nvGrpSpPr>
          <p:grpSpPr>
            <a:xfrm>
              <a:off x="5506720" y="4297094"/>
              <a:ext cx="3154679" cy="381000"/>
              <a:chOff x="5029200" y="3861384"/>
              <a:chExt cx="3154679" cy="3810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029200" y="3861384"/>
                <a:ext cx="381000" cy="381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buClrTx/>
                </a:pPr>
                <a:endParaRPr lang="en-US" sz="24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8" name="Straight Connector 17"/>
              <p:cNvCxnSpPr>
                <a:cxnSpLocks/>
                <a:stCxn id="6" idx="6"/>
                <a:endCxn id="19" idx="1"/>
              </p:cNvCxnSpPr>
              <p:nvPr/>
            </p:nvCxnSpPr>
            <p:spPr>
              <a:xfrm>
                <a:off x="5410200" y="4051884"/>
                <a:ext cx="2773679" cy="0"/>
              </a:xfrm>
              <a:prstGeom prst="line">
                <a:avLst/>
              </a:prstGeom>
              <a:ln w="571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/>
            <p:cNvSpPr/>
            <p:nvPr/>
          </p:nvSpPr>
          <p:spPr>
            <a:xfrm>
              <a:off x="8661399" y="3312418"/>
              <a:ext cx="8229845" cy="23503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>
                <a:lnSpc>
                  <a:spcPct val="150000"/>
                </a:lnSpc>
                <a:buClrTx/>
              </a:pP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kiển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tồn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 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671147" y="4674814"/>
            <a:ext cx="7949353" cy="1566901"/>
            <a:chOff x="5506720" y="7012221"/>
            <a:chExt cx="11028436" cy="2350351"/>
          </a:xfrm>
        </p:grpSpPr>
        <p:grpSp>
          <p:nvGrpSpPr>
            <p:cNvPr id="42" name="Group 41"/>
            <p:cNvGrpSpPr/>
            <p:nvPr/>
          </p:nvGrpSpPr>
          <p:grpSpPr>
            <a:xfrm>
              <a:off x="5506720" y="7996897"/>
              <a:ext cx="3154680" cy="381000"/>
              <a:chOff x="5029200" y="3797786"/>
              <a:chExt cx="3154680" cy="3810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5029200" y="3797786"/>
                <a:ext cx="381000" cy="381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buClrTx/>
                </a:pPr>
                <a:endParaRPr lang="en-US" sz="24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4" name="Straight Connector 43"/>
              <p:cNvCxnSpPr>
                <a:stCxn id="43" idx="6"/>
                <a:endCxn id="45" idx="1"/>
              </p:cNvCxnSpPr>
              <p:nvPr/>
            </p:nvCxnSpPr>
            <p:spPr>
              <a:xfrm>
                <a:off x="5410200" y="3988286"/>
                <a:ext cx="2773680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/>
            <p:cNvSpPr/>
            <p:nvPr/>
          </p:nvSpPr>
          <p:spPr>
            <a:xfrm>
              <a:off x="8661400" y="7012221"/>
              <a:ext cx="7873756" cy="23503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>
                <a:lnSpc>
                  <a:spcPct val="150000"/>
                </a:lnSpc>
                <a:buClrTx/>
              </a:pP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948" y="2500376"/>
            <a:ext cx="1780186" cy="333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3128077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THUMBNAIL_REFRESH" val="1"/>
  <p:tag name="ARTICULATE_SLIDE_COUNT" val="3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466</TotalTime>
  <Words>928</Words>
  <Application>Microsoft Office PowerPoint</Application>
  <PresentationFormat>Widescreen</PresentationFormat>
  <Paragraphs>97</Paragraphs>
  <Slides>28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等线</vt:lpstr>
      <vt:lpstr>Arial</vt:lpstr>
      <vt:lpstr>Calibri</vt:lpstr>
      <vt:lpstr>Fira Sans</vt:lpstr>
      <vt:lpstr>Times New Roman</vt:lpstr>
      <vt:lpstr>UTM Avo</vt:lpstr>
      <vt:lpstr>VNI-Cooper</vt:lpstr>
      <vt:lpstr>Wingdings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Administrator</cp:lastModifiedBy>
  <cp:revision>86</cp:revision>
  <dcterms:modified xsi:type="dcterms:W3CDTF">2024-12-05T04:24:30Z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