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KZNGrdcQJDANGIXHoXUqCnrM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40ADB6-7B94-4AE5-9B8E-A0EB6F652DED}">
  <a:tblStyle styleId="{5C40ADB6-7B94-4AE5-9B8E-A0EB6F652DE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4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42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4"/>
            <a:ext cx="2945659" cy="4954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4: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9: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3: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7: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7: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9: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0: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3: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3: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4: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5: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7: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7: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8: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8: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9: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9: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40: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1: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2: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2: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3: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3: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4: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44: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5: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6: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7: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7: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8: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48: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9: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9: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0: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50: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1176338" y="1233488"/>
            <a:ext cx="444500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0"/>
          <p:cNvSpPr>
            <a:spLocks noGrp="1"/>
          </p:cNvSpPr>
          <p:nvPr>
            <p:ph type="pic" idx="2"/>
          </p:nvPr>
        </p:nvSpPr>
        <p:spPr>
          <a:xfrm>
            <a:off x="1792288" y="612775"/>
            <a:ext cx="5486400" cy="4114800"/>
          </a:xfrm>
          <a:prstGeom prst="rect">
            <a:avLst/>
          </a:prstGeom>
          <a:noFill/>
          <a:ln>
            <a:noFill/>
          </a:ln>
        </p:spPr>
      </p:sp>
      <p:sp>
        <p:nvSpPr>
          <p:cNvPr id="68" name="Google Shape;68;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28600" y="2514600"/>
            <a:ext cx="8915400" cy="18589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600"/>
              <a:buFont typeface="Arial"/>
              <a:buNone/>
            </a:pPr>
            <a:r>
              <a:rPr lang="en-US" sz="3600" b="1">
                <a:solidFill>
                  <a:srgbClr val="FF0000"/>
                </a:solidFill>
                <a:latin typeface="Arial"/>
                <a:ea typeface="Arial"/>
                <a:cs typeface="Arial"/>
                <a:sym typeface="Arial"/>
              </a:rPr>
              <a:t>TỔNG QUAN VỀ Y TẾ TRƯỜNG HỌC </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VÀ ĐẶC ĐIỂM TÂM SINH LÝ LỨA TUỔI </a:t>
            </a:r>
            <a:br>
              <a:rPr lang="en-US" sz="3600" b="1">
                <a:solidFill>
                  <a:srgbClr val="FF0000"/>
                </a:solidFill>
                <a:latin typeface="Arial"/>
                <a:ea typeface="Arial"/>
                <a:cs typeface="Arial"/>
                <a:sym typeface="Arial"/>
              </a:rPr>
            </a:br>
            <a:r>
              <a:rPr lang="en-US" sz="3600" b="1">
                <a:solidFill>
                  <a:srgbClr val="FF0000"/>
                </a:solidFill>
                <a:latin typeface="Arial"/>
                <a:ea typeface="Arial"/>
                <a:cs typeface="Arial"/>
                <a:sym typeface="Arial"/>
              </a:rPr>
              <a:t>CỦA HỌC SINH </a:t>
            </a:r>
            <a:endParaRPr sz="3600" b="1">
              <a:solidFill>
                <a:srgbClr val="FF0000"/>
              </a:solidFill>
              <a:latin typeface="Arial"/>
              <a:ea typeface="Arial"/>
              <a:cs typeface="Arial"/>
              <a:sym typeface="Arial"/>
            </a:endParaRPr>
          </a:p>
        </p:txBody>
      </p:sp>
      <p:sp>
        <p:nvSpPr>
          <p:cNvPr id="89" name="Google Shape;89;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0" name="Google Shape;90;p1"/>
          <p:cNvSpPr txBox="1"/>
          <p:nvPr/>
        </p:nvSpPr>
        <p:spPr>
          <a:xfrm>
            <a:off x="533400" y="304800"/>
            <a:ext cx="8153400" cy="53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2400"/>
              <a:buFont typeface="Arial"/>
              <a:buNone/>
            </a:pPr>
            <a:r>
              <a:rPr lang="en-US" sz="2400" b="1" i="0" u="none" strike="noStrike" cap="none">
                <a:solidFill>
                  <a:srgbClr val="C00000"/>
                </a:solidFill>
                <a:latin typeface="Arial"/>
                <a:ea typeface="Arial"/>
                <a:cs typeface="Arial"/>
                <a:sym typeface="Arial"/>
              </a:rPr>
              <a:t>BỘ GIÁO DỤC VÀ ĐÀO TẠO</a:t>
            </a:r>
            <a:endParaRPr/>
          </a:p>
        </p:txBody>
      </p:sp>
      <p:sp>
        <p:nvSpPr>
          <p:cNvPr id="91" name="Google Shape;91;p1"/>
          <p:cNvSpPr txBox="1"/>
          <p:nvPr/>
        </p:nvSpPr>
        <p:spPr>
          <a:xfrm>
            <a:off x="304800" y="5105400"/>
            <a:ext cx="81534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FF0000"/>
              </a:buClr>
              <a:buSzPts val="2800"/>
              <a:buFont typeface="Arial"/>
              <a:buNone/>
            </a:pPr>
            <a:r>
              <a:rPr lang="en-US" sz="2800" b="1" i="1" u="none" strike="noStrike" cap="none">
                <a:solidFill>
                  <a:srgbClr val="FF0000"/>
                </a:solidFill>
                <a:latin typeface="Arial"/>
                <a:ea typeface="Arial"/>
                <a:cs typeface="Arial"/>
                <a:sym typeface="Arial"/>
              </a:rPr>
              <a:t>TS.BS Lê Văn Tuấn</a:t>
            </a:r>
            <a:endParaRPr sz="2400" b="1" i="1" u="none" strike="noStrike" cap="none">
              <a:solidFill>
                <a:srgbClr val="FF0000"/>
              </a:solidFill>
              <a:latin typeface="Arial"/>
              <a:ea typeface="Arial"/>
              <a:cs typeface="Arial"/>
              <a:sym typeface="Arial"/>
            </a:endParaRPr>
          </a:p>
          <a:p>
            <a:pPr marL="0" marR="0" lvl="0" indent="0" algn="ctr" rtl="0">
              <a:lnSpc>
                <a:spcPct val="15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Chuyên viên cao cấp Bộ Giáo dục và Đào tạo</a:t>
            </a:r>
            <a:endParaRPr sz="2800" b="1" i="0" u="none" strike="noStrike" cap="none">
              <a:solidFill>
                <a:schemeClr val="dk1"/>
              </a:solidFill>
              <a:latin typeface="Arial"/>
              <a:ea typeface="Arial"/>
              <a:cs typeface="Arial"/>
              <a:sym typeface="Arial"/>
            </a:endParaRPr>
          </a:p>
        </p:txBody>
      </p:sp>
      <p:cxnSp>
        <p:nvCxnSpPr>
          <p:cNvPr id="92" name="Google Shape;92;p1"/>
          <p:cNvCxnSpPr/>
          <p:nvPr/>
        </p:nvCxnSpPr>
        <p:spPr>
          <a:xfrm>
            <a:off x="3581400" y="762000"/>
            <a:ext cx="1981200" cy="0"/>
          </a:xfrm>
          <a:prstGeom prst="straightConnector1">
            <a:avLst/>
          </a:prstGeom>
          <a:noFill/>
          <a:ln w="19050" cap="flat" cmpd="sng">
            <a:solidFill>
              <a:srgbClr val="C00000"/>
            </a:solidFill>
            <a:prstDash val="solid"/>
            <a:round/>
            <a:headEnd type="none" w="sm" len="sm"/>
            <a:tailEnd type="none" w="sm" len="sm"/>
          </a:ln>
        </p:spPr>
      </p:cxnSp>
      <p:sp>
        <p:nvSpPr>
          <p:cNvPr id="93" name="Google Shape;93;p1"/>
          <p:cNvSpPr txBox="1"/>
          <p:nvPr/>
        </p:nvSpPr>
        <p:spPr>
          <a:xfrm>
            <a:off x="304800" y="1226403"/>
            <a:ext cx="8534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rgbClr val="FF0000"/>
                </a:solidFill>
                <a:latin typeface="Times New Roman"/>
                <a:ea typeface="Times New Roman"/>
                <a:cs typeface="Times New Roman"/>
                <a:sym typeface="Times New Roman"/>
              </a:rPr>
              <a:t>CHƯƠNG TRÌNH BỒI DƯỠNG NÂNG CAO NĂNG LỰC </a:t>
            </a:r>
            <a:endParaRPr/>
          </a:p>
          <a:p>
            <a:pPr marL="0" marR="0" lvl="0" indent="0" algn="ctr" rtl="0">
              <a:spcBef>
                <a:spcPts val="0"/>
              </a:spcBef>
              <a:spcAft>
                <a:spcPts val="0"/>
              </a:spcAft>
              <a:buNone/>
            </a:pPr>
            <a:r>
              <a:rPr lang="en-US" sz="2000" b="1" i="0" u="none" strike="noStrike" cap="none">
                <a:solidFill>
                  <a:srgbClr val="FF0000"/>
                </a:solidFill>
                <a:latin typeface="Times New Roman"/>
                <a:ea typeface="Times New Roman"/>
                <a:cs typeface="Times New Roman"/>
                <a:sym typeface="Times New Roman"/>
              </a:rPr>
              <a:t>CHO NHÂN VIÊN Y TẾ TRƯỜNG HỌC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p:tgtEl>
                                          <p:spTgt spid="88"/>
                                        </p:tgtEl>
                                        <p:attrNameLst>
                                          <p:attrName>ppt_w</p:attrName>
                                        </p:attrNameLst>
                                      </p:cBhvr>
                                      <p:tavLst>
                                        <p:tav tm="0">
                                          <p:val>
                                            <p:strVal val="0"/>
                                          </p:val>
                                        </p:tav>
                                        <p:tav tm="100000">
                                          <p:val>
                                            <p:strVal val="#ppt_w"/>
                                          </p:val>
                                        </p:tav>
                                      </p:tavLst>
                                    </p:anim>
                                    <p:anim calcmode="lin" valueType="num">
                                      <p:cBhvr additive="base">
                                        <p:cTn id="8" dur="500"/>
                                        <p:tgtEl>
                                          <p:spTgt spid="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ppt_w</p:attrName>
                                        </p:attrNameLst>
                                      </p:cBhvr>
                                      <p:tavLst>
                                        <p:tav tm="0">
                                          <p:val>
                                            <p:strVal val="0"/>
                                          </p:val>
                                        </p:tav>
                                        <p:tav tm="100000">
                                          <p:val>
                                            <p:strVal val="#ppt_w"/>
                                          </p:val>
                                        </p:tav>
                                      </p:tavLst>
                                    </p:anim>
                                    <p:anim calcmode="lin" valueType="num">
                                      <p:cBhvr additive="base">
                                        <p:cTn id="12" dur="500"/>
                                        <p:tgtEl>
                                          <p:spTgt spid="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p:tgtEl>
                                          <p:spTgt spid="90"/>
                                        </p:tgtEl>
                                        <p:attrNameLst>
                                          <p:attrName>ppt_w</p:attrName>
                                        </p:attrNameLst>
                                      </p:cBhvr>
                                      <p:tavLst>
                                        <p:tav tm="0">
                                          <p:val>
                                            <p:strVal val="0"/>
                                          </p:val>
                                        </p:tav>
                                        <p:tav tm="100000">
                                          <p:val>
                                            <p:strVal val="#ppt_w"/>
                                          </p:val>
                                        </p:tav>
                                      </p:tavLst>
                                    </p:anim>
                                    <p:anim calcmode="lin" valueType="num">
                                      <p:cBhvr additive="base">
                                        <p:cTn id="16" dur="500"/>
                                        <p:tgtEl>
                                          <p:spTgt spid="9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ppt_w</p:attrName>
                                        </p:attrNameLst>
                                      </p:cBhvr>
                                      <p:tavLst>
                                        <p:tav tm="0">
                                          <p:val>
                                            <p:strVal val="0"/>
                                          </p:val>
                                        </p:tav>
                                        <p:tav tm="100000">
                                          <p:val>
                                            <p:strVal val="#ppt_w"/>
                                          </p:val>
                                        </p:tav>
                                      </p:tavLst>
                                    </p:anim>
                                    <p:anim calcmode="lin" valueType="num">
                                      <p:cBhvr additive="base">
                                        <p:cTn id="20" dur="500"/>
                                        <p:tgtEl>
                                          <p:spTgt spid="9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p:tgtEl>
                                          <p:spTgt spid="92"/>
                                        </p:tgtEl>
                                        <p:attrNameLst>
                                          <p:attrName>ppt_w</p:attrName>
                                        </p:attrNameLst>
                                      </p:cBhvr>
                                      <p:tavLst>
                                        <p:tav tm="0">
                                          <p:val>
                                            <p:strVal val="0"/>
                                          </p:val>
                                        </p:tav>
                                        <p:tav tm="100000">
                                          <p:val>
                                            <p:strVal val="#ppt_w"/>
                                          </p:val>
                                        </p:tav>
                                      </p:tavLst>
                                    </p:anim>
                                    <p:anim calcmode="lin" valueType="num">
                                      <p:cBhvr additive="base">
                                        <p:cTn id="24" dur="500"/>
                                        <p:tgtEl>
                                          <p:spTgt spid="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p:tgtEl>
                                          <p:spTgt spid="93"/>
                                        </p:tgtEl>
                                        <p:attrNameLst>
                                          <p:attrName>ppt_w</p:attrName>
                                        </p:attrNameLst>
                                      </p:cBhvr>
                                      <p:tavLst>
                                        <p:tav tm="0">
                                          <p:val>
                                            <p:strVal val="0"/>
                                          </p:val>
                                        </p:tav>
                                        <p:tav tm="100000">
                                          <p:val>
                                            <p:strVal val="#ppt_w"/>
                                          </p:val>
                                        </p:tav>
                                      </p:tavLst>
                                    </p:anim>
                                    <p:anim calcmode="lin" valueType="num">
                                      <p:cBhvr additive="base">
                                        <p:cTn id="28" dur="500"/>
                                        <p:tgtEl>
                                          <p:spTgt spid="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rPr>
              <a:t>MỤC TIÊU</a:t>
            </a:r>
            <a:endParaRPr/>
          </a:p>
        </p:txBody>
      </p:sp>
      <p:sp>
        <p:nvSpPr>
          <p:cNvPr id="153" name="Google Shape;153;p10"/>
          <p:cNvSpPr txBox="1">
            <a:spLocks noGrp="1"/>
          </p:cNvSpPr>
          <p:nvPr>
            <p:ph type="body" idx="1"/>
          </p:nvPr>
        </p:nvSpPr>
        <p:spPr>
          <a:xfrm>
            <a:off x="76200" y="1219200"/>
            <a:ext cx="8763000" cy="4800600"/>
          </a:xfrm>
          <a:prstGeom prst="rect">
            <a:avLst/>
          </a:prstGeom>
          <a:noFill/>
          <a:ln>
            <a:noFill/>
          </a:ln>
        </p:spPr>
        <p:txBody>
          <a:bodyPr spcFirstLastPara="1" wrap="square" lIns="91425" tIns="45700" rIns="91425" bIns="45700" anchor="t" anchorCtr="0">
            <a:noAutofit/>
          </a:bodyPr>
          <a:lstStyle/>
          <a:p>
            <a:pPr marL="815975" lvl="0" indent="-514350" algn="just" rtl="0">
              <a:spcBef>
                <a:spcPts val="0"/>
              </a:spcBef>
              <a:spcAft>
                <a:spcPts val="0"/>
              </a:spcAft>
              <a:buClr>
                <a:srgbClr val="FF0000"/>
              </a:buClr>
              <a:buSzPts val="2600"/>
              <a:buFont typeface="Calibri"/>
              <a:buAutoNum type="arabicPeriod"/>
            </a:pPr>
            <a:r>
              <a:rPr lang="en-US" sz="2600">
                <a:solidFill>
                  <a:srgbClr val="000000"/>
                </a:solidFill>
                <a:latin typeface="Arial"/>
                <a:ea typeface="Arial"/>
                <a:cs typeface="Arial"/>
                <a:sym typeface="Arial"/>
              </a:rPr>
              <a:t>Trình bày được vị trí, vai trò – tầm quan trọng của công tác y tế trường  </a:t>
            </a:r>
            <a:endParaRPr sz="2600">
              <a:latin typeface="Arial"/>
              <a:ea typeface="Arial"/>
              <a:cs typeface="Arial"/>
              <a:sym typeface="Arial"/>
            </a:endParaRPr>
          </a:p>
          <a:p>
            <a:pPr marL="815975" lvl="0" indent="-514350" algn="just" rtl="0">
              <a:spcBef>
                <a:spcPts val="520"/>
              </a:spcBef>
              <a:spcAft>
                <a:spcPts val="0"/>
              </a:spcAft>
              <a:buClr>
                <a:srgbClr val="FF0000"/>
              </a:buClr>
              <a:buSzPts val="2600"/>
              <a:buFont typeface="Calibri"/>
              <a:buAutoNum type="arabicPeriod"/>
            </a:pPr>
            <a:r>
              <a:rPr lang="en-US" sz="2600">
                <a:solidFill>
                  <a:srgbClr val="000000"/>
                </a:solidFill>
                <a:latin typeface="Arial"/>
                <a:ea typeface="Arial"/>
                <a:cs typeface="Arial"/>
                <a:sym typeface="Arial"/>
              </a:rPr>
              <a:t>Mô tả được nội dung của công tác y tế trường học, nhiệm vụ của nhân viên y tế trường học.</a:t>
            </a:r>
            <a:endParaRPr sz="2600">
              <a:latin typeface="Arial"/>
              <a:ea typeface="Arial"/>
              <a:cs typeface="Arial"/>
              <a:sym typeface="Arial"/>
            </a:endParaRPr>
          </a:p>
          <a:p>
            <a:pPr marL="815975" lvl="0" indent="-514350" algn="just" rtl="0">
              <a:spcBef>
                <a:spcPts val="520"/>
              </a:spcBef>
              <a:spcAft>
                <a:spcPts val="0"/>
              </a:spcAft>
              <a:buClr>
                <a:srgbClr val="FF0000"/>
              </a:buClr>
              <a:buSzPts val="2600"/>
              <a:buFont typeface="Calibri"/>
              <a:buAutoNum type="arabicPeriod"/>
            </a:pPr>
            <a:r>
              <a:rPr lang="en-US" sz="2600">
                <a:solidFill>
                  <a:srgbClr val="000000"/>
                </a:solidFill>
                <a:latin typeface="Arial"/>
                <a:ea typeface="Arial"/>
                <a:cs typeface="Arial"/>
                <a:sym typeface="Arial"/>
              </a:rPr>
              <a:t>Trình bày được mô hình tổ chức quản lý, chức năng nhiệm vụ của các bên liên quan</a:t>
            </a:r>
            <a:endParaRPr sz="2600">
              <a:solidFill>
                <a:srgbClr val="000000"/>
              </a:solidFill>
              <a:latin typeface="Arial"/>
              <a:ea typeface="Arial"/>
              <a:cs typeface="Arial"/>
              <a:sym typeface="Arial"/>
            </a:endParaRPr>
          </a:p>
          <a:p>
            <a:pPr marL="815975" lvl="0" indent="-514350" algn="just" rtl="0">
              <a:spcBef>
                <a:spcPts val="520"/>
              </a:spcBef>
              <a:spcAft>
                <a:spcPts val="0"/>
              </a:spcAft>
              <a:buClr>
                <a:srgbClr val="FF0000"/>
              </a:buClr>
              <a:buSzPts val="2600"/>
              <a:buFont typeface="Calibri"/>
              <a:buAutoNum type="arabicPeriod"/>
            </a:pPr>
            <a:r>
              <a:rPr lang="en-US" sz="2600">
                <a:latin typeface="Arial"/>
                <a:ea typeface="Arial"/>
                <a:cs typeface="Arial"/>
                <a:sym typeface="Arial"/>
              </a:rPr>
              <a:t>Mô tả được quy luật chung về sự phát triển thể chất và tâm sinh lý của học sinh.</a:t>
            </a:r>
            <a:endParaRPr/>
          </a:p>
          <a:p>
            <a:pPr marL="815975" lvl="0" indent="-514350" algn="just" rtl="0">
              <a:spcBef>
                <a:spcPts val="520"/>
              </a:spcBef>
              <a:spcAft>
                <a:spcPts val="0"/>
              </a:spcAft>
              <a:buClr>
                <a:srgbClr val="FF0000"/>
              </a:buClr>
              <a:buSzPts val="2600"/>
              <a:buFont typeface="Calibri"/>
              <a:buAutoNum type="arabicPeriod"/>
            </a:pPr>
            <a:r>
              <a:rPr lang="en-US" sz="2600">
                <a:latin typeface="Arial"/>
                <a:ea typeface="Arial"/>
                <a:cs typeface="Arial"/>
                <a:sym typeface="Arial"/>
              </a:rPr>
              <a:t>Phân tích được đặc điểm phát triển cơ thể và tâm sinh lý của học sinh theo các lứa tuổi.</a:t>
            </a:r>
            <a:endParaRPr sz="2600">
              <a:latin typeface="Arial"/>
              <a:ea typeface="Arial"/>
              <a:cs typeface="Arial"/>
              <a:sym typeface="Arial"/>
            </a:endParaRPr>
          </a:p>
          <a:p>
            <a:pPr marL="457200" lvl="0" indent="-292100" algn="just" rtl="0">
              <a:spcBef>
                <a:spcPts val="0"/>
              </a:spcBef>
              <a:spcAft>
                <a:spcPts val="0"/>
              </a:spcAft>
              <a:buClr>
                <a:srgbClr val="FF0000"/>
              </a:buClr>
              <a:buSzPts val="2600"/>
              <a:buFont typeface="Calibri"/>
              <a:buNone/>
            </a:pPr>
            <a:endParaRPr sz="26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20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20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Effect transition="in" filter="fade">
                                      <p:cBhvr>
                                        <p:cTn id="17" dur="2000"/>
                                        <p:tgtEl>
                                          <p:spTgt spid="1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
                                            <p:txEl>
                                              <p:pRg st="3" end="3"/>
                                            </p:txEl>
                                          </p:spTgt>
                                        </p:tgtEl>
                                        <p:attrNameLst>
                                          <p:attrName>style.visibility</p:attrName>
                                        </p:attrNameLst>
                                      </p:cBhvr>
                                      <p:to>
                                        <p:strVal val="visible"/>
                                      </p:to>
                                    </p:set>
                                    <p:animEffect transition="in" filter="fade">
                                      <p:cBhvr>
                                        <p:cTn id="22" dur="2000"/>
                                        <p:tgtEl>
                                          <p:spTgt spid="1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xEl>
                                              <p:pRg st="4" end="4"/>
                                            </p:txEl>
                                          </p:spTgt>
                                        </p:tgtEl>
                                        <p:attrNameLst>
                                          <p:attrName>style.visibility</p:attrName>
                                        </p:attrNameLst>
                                      </p:cBhvr>
                                      <p:to>
                                        <p:strVal val="visible"/>
                                      </p:to>
                                    </p:set>
                                    <p:animEffect transition="in" filter="fade">
                                      <p:cBhvr>
                                        <p:cTn id="27" dur="2000"/>
                                        <p:tgtEl>
                                          <p:spTgt spid="1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5" end="5"/>
                                            </p:txEl>
                                          </p:spTgt>
                                        </p:tgtEl>
                                        <p:attrNameLst>
                                          <p:attrName>style.visibility</p:attrName>
                                        </p:attrNameLst>
                                      </p:cBhvr>
                                      <p:to>
                                        <p:strVal val="visible"/>
                                      </p:to>
                                    </p:set>
                                    <p:animEffect transition="in" filter="fade">
                                      <p:cBhvr>
                                        <p:cTn id="32" dur="2000"/>
                                        <p:tgtEl>
                                          <p:spTgt spid="1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p:nvPr/>
        </p:nvSpPr>
        <p:spPr>
          <a:xfrm>
            <a:off x="1828800" y="1546364"/>
            <a:ext cx="5105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C00000"/>
                </a:solidFill>
                <a:latin typeface="Calibri"/>
                <a:ea typeface="Calibri"/>
                <a:cs typeface="Calibri"/>
                <a:sym typeface="Calibri"/>
              </a:rPr>
              <a:t>BÀI 1</a:t>
            </a:r>
            <a:endParaRPr/>
          </a:p>
        </p:txBody>
      </p:sp>
      <p:sp>
        <p:nvSpPr>
          <p:cNvPr id="159" name="Google Shape;159;p11"/>
          <p:cNvSpPr txBox="1"/>
          <p:nvPr/>
        </p:nvSpPr>
        <p:spPr>
          <a:xfrm>
            <a:off x="533400" y="2225675"/>
            <a:ext cx="8382000" cy="1584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3600"/>
              <a:buFont typeface="Arial"/>
              <a:buNone/>
            </a:pPr>
            <a:r>
              <a:rPr lang="en-US" sz="3600" b="1" i="0" u="none" strike="noStrike" cap="none">
                <a:solidFill>
                  <a:srgbClr val="FF0000"/>
                </a:solidFill>
                <a:latin typeface="Arial"/>
                <a:ea typeface="Arial"/>
                <a:cs typeface="Arial"/>
                <a:sym typeface="Arial"/>
              </a:rPr>
              <a:t>TỔNG QUAN VỀ Y TẾ TRƯỜNG HỌC </a:t>
            </a:r>
            <a:br>
              <a:rPr lang="en-US" sz="3000" b="1" i="0" u="none" strike="noStrike" cap="none">
                <a:solidFill>
                  <a:srgbClr val="FF0000"/>
                </a:solidFill>
                <a:latin typeface="Arial"/>
                <a:ea typeface="Arial"/>
                <a:cs typeface="Arial"/>
                <a:sym typeface="Arial"/>
              </a:rPr>
            </a:br>
            <a:endParaRPr sz="30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457200" y="304800"/>
            <a:ext cx="83058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500"/>
              <a:buFont typeface="Arial"/>
              <a:buNone/>
            </a:pPr>
            <a:r>
              <a:rPr lang="en-US" sz="3500" b="1">
                <a:solidFill>
                  <a:srgbClr val="FF0000"/>
                </a:solidFill>
                <a:latin typeface="Arial"/>
                <a:ea typeface="Arial"/>
                <a:cs typeface="Arial"/>
                <a:sym typeface="Arial"/>
              </a:rPr>
              <a:t>VỊ TRÍ</a:t>
            </a:r>
            <a:br>
              <a:rPr lang="en-US" sz="3500" b="1">
                <a:solidFill>
                  <a:srgbClr val="FF0000"/>
                </a:solidFill>
                <a:latin typeface="Arial"/>
                <a:ea typeface="Arial"/>
                <a:cs typeface="Arial"/>
                <a:sym typeface="Arial"/>
              </a:rPr>
            </a:br>
            <a:r>
              <a:rPr lang="en-US" sz="3500" b="1">
                <a:solidFill>
                  <a:srgbClr val="FF0000"/>
                </a:solidFill>
                <a:latin typeface="Arial"/>
                <a:ea typeface="Arial"/>
                <a:cs typeface="Arial"/>
                <a:sym typeface="Arial"/>
              </a:rPr>
              <a:t>CỦA CÔNG TÁC Y TẾ TRƯỜNG HỌC</a:t>
            </a:r>
            <a:endParaRPr sz="3500">
              <a:latin typeface="Arial"/>
              <a:ea typeface="Arial"/>
              <a:cs typeface="Arial"/>
              <a:sym typeface="Arial"/>
            </a:endParaRPr>
          </a:p>
        </p:txBody>
      </p:sp>
      <p:sp>
        <p:nvSpPr>
          <p:cNvPr id="165" name="Google Shape;165;p12"/>
          <p:cNvSpPr txBox="1">
            <a:spLocks noGrp="1"/>
          </p:cNvSpPr>
          <p:nvPr>
            <p:ph type="body" idx="1"/>
          </p:nvPr>
        </p:nvSpPr>
        <p:spPr>
          <a:xfrm>
            <a:off x="0" y="1706562"/>
            <a:ext cx="5257800" cy="37338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rtl="0">
              <a:spcBef>
                <a:spcPts val="0"/>
              </a:spcBef>
              <a:spcAft>
                <a:spcPts val="0"/>
              </a:spcAft>
              <a:buClr>
                <a:srgbClr val="FF0000"/>
              </a:buClr>
              <a:buSzPct val="100000"/>
              <a:buFont typeface="Noto Sans Symbols"/>
              <a:buChar char="⮚"/>
            </a:pPr>
            <a:r>
              <a:rPr lang="en-US" sz="2800">
                <a:latin typeface="Arial"/>
                <a:ea typeface="Arial"/>
                <a:cs typeface="Arial"/>
                <a:sym typeface="Arial"/>
              </a:rPr>
              <a:t>YTTH: 1 hệ thống thực hiện nhiệm vụ của bộ máy y tế cơ sở</a:t>
            </a:r>
            <a:endParaRPr sz="2800">
              <a:latin typeface="Arial"/>
              <a:ea typeface="Arial"/>
              <a:cs typeface="Arial"/>
              <a:sym typeface="Arial"/>
            </a:endParaRPr>
          </a:p>
          <a:p>
            <a:pPr marL="342900" lvl="0" indent="-342900" algn="just" rtl="0">
              <a:spcBef>
                <a:spcPts val="1200"/>
              </a:spcBef>
              <a:spcAft>
                <a:spcPts val="0"/>
              </a:spcAft>
              <a:buClr>
                <a:srgbClr val="FF0000"/>
              </a:buClr>
              <a:buSzPct val="100000"/>
              <a:buFont typeface="Noto Sans Symbols"/>
              <a:buChar char="⮚"/>
            </a:pPr>
            <a:r>
              <a:rPr lang="en-US" sz="2800">
                <a:latin typeface="Arial"/>
                <a:ea typeface="Arial"/>
                <a:cs typeface="Arial"/>
                <a:sym typeface="Arial"/>
              </a:rPr>
              <a:t> </a:t>
            </a:r>
            <a:r>
              <a:rPr lang="en-US" sz="2800" b="1">
                <a:solidFill>
                  <a:srgbClr val="C00000"/>
                </a:solidFill>
                <a:latin typeface="Arial"/>
                <a:ea typeface="Arial"/>
                <a:cs typeface="Arial"/>
                <a:sym typeface="Arial"/>
              </a:rPr>
              <a:t>Chức năng: </a:t>
            </a:r>
            <a:endParaRPr/>
          </a:p>
          <a:p>
            <a:pPr marL="742950" lvl="1" indent="-285781" algn="just" rtl="0">
              <a:spcBef>
                <a:spcPts val="1200"/>
              </a:spcBef>
              <a:spcAft>
                <a:spcPts val="0"/>
              </a:spcAft>
              <a:buClr>
                <a:srgbClr val="FF0000"/>
              </a:buClr>
              <a:buSzPct val="100000"/>
              <a:buFont typeface="Noto Sans Symbols"/>
              <a:buChar char="✔"/>
            </a:pPr>
            <a:r>
              <a:rPr lang="en-US" sz="2500">
                <a:latin typeface="Arial"/>
                <a:ea typeface="Arial"/>
                <a:cs typeface="Arial"/>
                <a:sym typeface="Arial"/>
              </a:rPr>
              <a:t>CSSKBĐ, dự phòng bệnh, dịch, tật học đường, các yếu tố nguy cơ về sức khỏe.</a:t>
            </a:r>
            <a:endParaRPr/>
          </a:p>
          <a:p>
            <a:pPr marL="742950" lvl="1" indent="-285781" algn="just" rtl="0">
              <a:spcBef>
                <a:spcPts val="1200"/>
              </a:spcBef>
              <a:spcAft>
                <a:spcPts val="0"/>
              </a:spcAft>
              <a:buClr>
                <a:srgbClr val="FF0000"/>
              </a:buClr>
              <a:buSzPct val="100000"/>
              <a:buFont typeface="Noto Sans Symbols"/>
              <a:buChar char="✔"/>
            </a:pPr>
            <a:r>
              <a:rPr lang="en-US" sz="2500">
                <a:latin typeface="Arial"/>
                <a:ea typeface="Arial"/>
                <a:cs typeface="Arial"/>
                <a:sym typeface="Arial"/>
              </a:rPr>
              <a:t> Bảo vệ, chăm sóc và nâng cao sức khỏe cho trẻ em, học sinh trong nhà trường.</a:t>
            </a:r>
            <a:endParaRPr/>
          </a:p>
        </p:txBody>
      </p:sp>
      <p:sp>
        <p:nvSpPr>
          <p:cNvPr id="166" name="Google Shape;16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67" name="Google Shape;167;p12"/>
          <p:cNvPicPr preferRelativeResize="0"/>
          <p:nvPr/>
        </p:nvPicPr>
        <p:blipFill rotWithShape="1">
          <a:blip r:embed="rId3">
            <a:alphaModFix/>
          </a:blip>
          <a:srcRect/>
          <a:stretch/>
        </p:blipFill>
        <p:spPr>
          <a:xfrm>
            <a:off x="5410200" y="1746249"/>
            <a:ext cx="3657600" cy="3982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50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Effect transition="in" filter="fade">
                                      <p:cBhvr>
                                        <p:cTn id="12" dur="500"/>
                                        <p:tgtEl>
                                          <p:spTgt spid="1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Effect transition="in" filter="fade">
                                      <p:cBhvr>
                                        <p:cTn id="17" dur="500"/>
                                        <p:tgtEl>
                                          <p:spTgt spid="1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Effect transition="in" filter="fade">
                                      <p:cBhvr>
                                        <p:cTn id="22" dur="500"/>
                                        <p:tgtEl>
                                          <p:spTgt spid="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90500" y="10160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CHỦ TRƯƠNG CỦA ĐẢNG</a:t>
            </a:r>
            <a:endParaRPr sz="2900">
              <a:latin typeface="Arial"/>
              <a:ea typeface="Arial"/>
              <a:cs typeface="Arial"/>
              <a:sym typeface="Arial"/>
            </a:endParaRPr>
          </a:p>
        </p:txBody>
      </p:sp>
      <p:sp>
        <p:nvSpPr>
          <p:cNvPr id="173" name="Google Shape;17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74" name="Google Shape;174;p13"/>
          <p:cNvSpPr txBox="1"/>
          <p:nvPr/>
        </p:nvSpPr>
        <p:spPr>
          <a:xfrm>
            <a:off x="304800" y="944563"/>
            <a:ext cx="8534400" cy="50783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700" b="1" i="0" u="none" strike="noStrike" cap="none">
                <a:solidFill>
                  <a:srgbClr val="FF0000"/>
                </a:solidFill>
                <a:latin typeface="Arial"/>
                <a:ea typeface="Arial"/>
                <a:cs typeface="Arial"/>
                <a:sym typeface="Arial"/>
              </a:rPr>
              <a:t>1. Nghị quyết số 20-NQ/TW ngày 25/10/2017 của Hội nghị lần thứ sáu Ban Chấp hành TƯ khóa XII về tăng cường công tác bảo vệ, chăm sóc và nâng cao sức khoẻ nhân dân trong tình hình mới</a:t>
            </a:r>
            <a:endParaRPr sz="2700" b="1" i="0" u="none" strike="noStrike" cap="none">
              <a:solidFill>
                <a:srgbClr val="FF0000"/>
              </a:solidFill>
              <a:latin typeface="Arial"/>
              <a:ea typeface="Arial"/>
              <a:cs typeface="Arial"/>
              <a:sym typeface="Arial"/>
            </a:endParaRPr>
          </a:p>
          <a:p>
            <a:pPr marL="0" marR="0" lvl="0" indent="0" algn="just" rtl="0">
              <a:spcBef>
                <a:spcPts val="0"/>
              </a:spcBef>
              <a:spcAft>
                <a:spcPts val="0"/>
              </a:spcAft>
              <a:buNone/>
            </a:pPr>
            <a:endParaRPr sz="1600" b="1" i="0" u="none" strike="noStrike" cap="none">
              <a:solidFill>
                <a:srgbClr val="FF0000"/>
              </a:solidFill>
              <a:latin typeface="Arial"/>
              <a:ea typeface="Arial"/>
              <a:cs typeface="Arial"/>
              <a:sym typeface="Arial"/>
            </a:endParaRPr>
          </a:p>
          <a:p>
            <a:pPr marL="285750" marR="0" lvl="0" indent="-285750" algn="just" rtl="0">
              <a:spcBef>
                <a:spcPts val="0"/>
              </a:spcBef>
              <a:spcAft>
                <a:spcPts val="0"/>
              </a:spcAft>
              <a:buClr>
                <a:srgbClr val="333333"/>
              </a:buClr>
              <a:buSzPts val="2700"/>
              <a:buFont typeface="Arial"/>
              <a:buChar char="-"/>
            </a:pPr>
            <a:r>
              <a:rPr lang="en-US" sz="2700" b="0" i="0" u="none" strike="noStrike" cap="none">
                <a:solidFill>
                  <a:srgbClr val="333333"/>
                </a:solidFill>
                <a:latin typeface="Arial"/>
                <a:ea typeface="Arial"/>
                <a:cs typeface="Arial"/>
                <a:sym typeface="Arial"/>
              </a:rPr>
              <a:t>Đổi mới căn bản giáo dục thể chất, tâm lý, tăng số môn tập luyện tự chọn trong nhà trường, kết hợp chặt chẽ với tập luyện ngoài nhà trường. Phát triển mạnh các phong trào rèn luyện thân thể. </a:t>
            </a:r>
            <a:r>
              <a:rPr lang="en-US" sz="2700" b="0" i="0" u="none" strike="noStrike" cap="none">
                <a:solidFill>
                  <a:srgbClr val="FF0000"/>
                </a:solidFill>
                <a:highlight>
                  <a:srgbClr val="FFFF00"/>
                </a:highlight>
                <a:latin typeface="Arial"/>
                <a:ea typeface="Arial"/>
                <a:cs typeface="Arial"/>
                <a:sym typeface="Arial"/>
              </a:rPr>
              <a:t>Tăng cường công tác y tế học đường.</a:t>
            </a:r>
            <a:endParaRPr/>
          </a:p>
          <a:p>
            <a:pPr marL="285750" marR="0" lvl="0" indent="-114300" algn="l" rtl="0">
              <a:spcBef>
                <a:spcPts val="0"/>
              </a:spcBef>
              <a:spcAft>
                <a:spcPts val="0"/>
              </a:spcAft>
              <a:buClr>
                <a:schemeClr val="dk1"/>
              </a:buClr>
              <a:buSzPts val="2700"/>
              <a:buFont typeface="Calibri"/>
              <a:buNone/>
            </a:pPr>
            <a:endParaRPr sz="2700" b="0" i="0" u="none" strike="noStrike" cap="none">
              <a:solidFill>
                <a:srgbClr val="333333"/>
              </a:solidFill>
              <a:latin typeface="Arial"/>
              <a:ea typeface="Arial"/>
              <a:cs typeface="Arial"/>
              <a:sym typeface="Arial"/>
            </a:endParaRPr>
          </a:p>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2000"/>
                                        <p:tgtEl>
                                          <p:spTgt spid="173"/>
                                        </p:tgtEl>
                                      </p:cBhvr>
                                    </p:animEffect>
                                  </p:childTnLst>
                                </p:cTn>
                              </p:par>
                              <p:par>
                                <p:cTn id="11" presetID="10" presetClass="entr" presetSubtype="0" fill="hold" nodeType="withEffect">
                                  <p:stCondLst>
                                    <p:cond delay="0"/>
                                  </p:stCondLst>
                                  <p:childTnLst>
                                    <p:set>
                                      <p:cBhvr>
                                        <p:cTn id="12" dur="1" fill="hold">
                                          <p:stCondLst>
                                            <p:cond delay="0"/>
                                          </p:stCondLst>
                                        </p:cTn>
                                        <p:tgtEl>
                                          <p:spTgt spid="174"/>
                                        </p:tgtEl>
                                        <p:attrNameLst>
                                          <p:attrName>style.visibility</p:attrName>
                                        </p:attrNameLst>
                                      </p:cBhvr>
                                      <p:to>
                                        <p:strVal val="visible"/>
                                      </p:to>
                                    </p:set>
                                    <p:animEffect transition="in" filter="fade">
                                      <p:cBhvr>
                                        <p:cTn id="13"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190500" y="10160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CHỦ TRƯƠNG CỦA ĐẢNG</a:t>
            </a:r>
            <a:endParaRPr sz="2900">
              <a:latin typeface="Arial"/>
              <a:ea typeface="Arial"/>
              <a:cs typeface="Arial"/>
              <a:sym typeface="Arial"/>
            </a:endParaRPr>
          </a:p>
        </p:txBody>
      </p:sp>
      <p:sp>
        <p:nvSpPr>
          <p:cNvPr id="180" name="Google Shape;18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81" name="Google Shape;181;p14"/>
          <p:cNvSpPr txBox="1"/>
          <p:nvPr/>
        </p:nvSpPr>
        <p:spPr>
          <a:xfrm>
            <a:off x="304800" y="944563"/>
            <a:ext cx="8534400" cy="70173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500" b="1">
                <a:solidFill>
                  <a:srgbClr val="FF0000"/>
                </a:solidFill>
                <a:latin typeface="Arial"/>
                <a:ea typeface="Arial"/>
                <a:cs typeface="Arial"/>
                <a:sym typeface="Arial"/>
              </a:rPr>
              <a:t>2. Chỉ thị số 25-CT/TW ngày 25/10/2023 của Ban Bí thư về việc tiếp tục củng cố, hoàn thiện, nâng cao chất lượng HĐ của y tế cơ sở trong tình hình mới</a:t>
            </a:r>
            <a:endParaRPr sz="2500" b="1">
              <a:solidFill>
                <a:srgbClr val="FF0000"/>
              </a:solidFill>
              <a:latin typeface="Arial"/>
              <a:ea typeface="Arial"/>
              <a:cs typeface="Arial"/>
              <a:sym typeface="Arial"/>
            </a:endParaRPr>
          </a:p>
          <a:p>
            <a:pPr marL="0" marR="0" lvl="0" indent="0" algn="just" rtl="0">
              <a:spcBef>
                <a:spcPts val="0"/>
              </a:spcBef>
              <a:spcAft>
                <a:spcPts val="0"/>
              </a:spcAft>
              <a:buNone/>
            </a:pPr>
            <a:r>
              <a:rPr lang="en-US" sz="2500" i="0">
                <a:solidFill>
                  <a:srgbClr val="FF0000"/>
                </a:solidFill>
                <a:highlight>
                  <a:srgbClr val="FFFF00"/>
                </a:highlight>
                <a:latin typeface="Arial"/>
                <a:ea typeface="Arial"/>
                <a:cs typeface="Arial"/>
                <a:sym typeface="Arial"/>
              </a:rPr>
              <a:t>Kiện toàn tổ chức bộ máy y tế cơ sở</a:t>
            </a:r>
            <a:r>
              <a:rPr lang="en-US" sz="2500" b="0" i="0">
                <a:solidFill>
                  <a:srgbClr val="000000"/>
                </a:solidFill>
                <a:latin typeface="Arial"/>
                <a:ea typeface="Arial"/>
                <a:cs typeface="Arial"/>
                <a:sym typeface="Arial"/>
              </a:rPr>
              <a:t>, các đơn vị được giao thực hiện nhiệm vụ y tế cơ sở bao gồm y tế thôn, bản; trạm y tế xã, phường, thị trấn; trung tâm y tế cấp huyện; </a:t>
            </a:r>
            <a:r>
              <a:rPr lang="en-US" sz="2500" b="0" i="0">
                <a:solidFill>
                  <a:srgbClr val="FF0000"/>
                </a:solidFill>
                <a:highlight>
                  <a:srgbClr val="FFFF00"/>
                </a:highlight>
                <a:latin typeface="Arial"/>
                <a:ea typeface="Arial"/>
                <a:cs typeface="Arial"/>
                <a:sym typeface="Arial"/>
              </a:rPr>
              <a:t>y tế trường học, </a:t>
            </a:r>
            <a:r>
              <a:rPr lang="en-US" sz="2500" b="0" i="0">
                <a:solidFill>
                  <a:srgbClr val="000000"/>
                </a:solidFill>
                <a:latin typeface="Arial"/>
                <a:ea typeface="Arial"/>
                <a:cs typeface="Arial"/>
                <a:sym typeface="Arial"/>
              </a:rPr>
              <a:t>y tế cơ quan, nông, lâm trường, doanh nghiệp và y tế khu công nghiệp, khu công nghệ cao, khu chế xuất. Hoạt động của trạm y tế xã, phường, thị trấn phải gắn với quản lý toàn diện sức khoẻ cá nhân; quản lý, điều trị bệnh không lây nhiễm, bệnh mạn tính, dinh dưỡng cộng đồng; thực hiện hoạt động khám bệnh, chữa bệnh theo mô hình y học gia đình; kết hợp y học cổ truyền và y học hiện đại; kết hợp quân y và dân y; gắn với </a:t>
            </a:r>
            <a:r>
              <a:rPr lang="en-US" sz="2500" b="0" i="0">
                <a:solidFill>
                  <a:srgbClr val="FF0000"/>
                </a:solidFill>
                <a:highlight>
                  <a:srgbClr val="FFFF00"/>
                </a:highlight>
                <a:latin typeface="Arial"/>
                <a:ea typeface="Arial"/>
                <a:cs typeface="Arial"/>
                <a:sym typeface="Arial"/>
              </a:rPr>
              <a:t>y tế trường học</a:t>
            </a:r>
            <a:r>
              <a:rPr lang="en-US" sz="2500" b="0" i="0">
                <a:solidFill>
                  <a:srgbClr val="000000"/>
                </a:solidFill>
                <a:latin typeface="Arial"/>
                <a:ea typeface="Arial"/>
                <a:cs typeface="Arial"/>
                <a:sym typeface="Arial"/>
              </a:rPr>
              <a:t>.</a:t>
            </a:r>
            <a:endParaRPr sz="2500" b="1">
              <a:solidFill>
                <a:srgbClr val="FF0000"/>
              </a:solidFill>
              <a:latin typeface="Arial"/>
              <a:ea typeface="Arial"/>
              <a:cs typeface="Arial"/>
              <a:sym typeface="Arial"/>
            </a:endParaRPr>
          </a:p>
          <a:p>
            <a:pPr marL="0" marR="0" lvl="0" indent="0" algn="just" rtl="0">
              <a:spcBef>
                <a:spcPts val="0"/>
              </a:spcBef>
              <a:spcAft>
                <a:spcPts val="0"/>
              </a:spcAft>
              <a:buNone/>
            </a:pPr>
            <a:endParaRPr sz="2500">
              <a:solidFill>
                <a:srgbClr val="333333"/>
              </a:solidFill>
              <a:latin typeface="Arial"/>
              <a:ea typeface="Arial"/>
              <a:cs typeface="Arial"/>
              <a:sym typeface="Arial"/>
            </a:endParaRPr>
          </a:p>
          <a:p>
            <a:pPr marL="285750" marR="0" lvl="0" indent="-127000" algn="l" rtl="0">
              <a:spcBef>
                <a:spcPts val="0"/>
              </a:spcBef>
              <a:spcAft>
                <a:spcPts val="0"/>
              </a:spcAft>
              <a:buClr>
                <a:schemeClr val="dk1"/>
              </a:buClr>
              <a:buSzPts val="2500"/>
              <a:buFont typeface="Calibri"/>
              <a:buNone/>
            </a:pPr>
            <a:endParaRPr sz="2500">
              <a:solidFill>
                <a:srgbClr val="333333"/>
              </a:solidFill>
              <a:latin typeface="Arial"/>
              <a:ea typeface="Arial"/>
              <a:cs typeface="Arial"/>
              <a:sym typeface="Arial"/>
            </a:endParaRPr>
          </a:p>
          <a:p>
            <a:pPr marL="0" marR="0" lvl="0" indent="0" algn="l" rtl="0">
              <a:spcBef>
                <a:spcPts val="0"/>
              </a:spcBef>
              <a:spcAft>
                <a:spcPts val="0"/>
              </a:spcAft>
              <a:buNone/>
            </a:pPr>
            <a:endParaRPr sz="2500">
              <a:solidFill>
                <a:schemeClr val="dk1"/>
              </a:solidFill>
              <a:latin typeface="Arial"/>
              <a:ea typeface="Arial"/>
              <a:cs typeface="Arial"/>
              <a:sym typeface="Arial"/>
            </a:endParaRPr>
          </a:p>
          <a:p>
            <a:pPr marL="0" marR="0" lvl="0" indent="0" algn="l" rtl="0">
              <a:spcBef>
                <a:spcPts val="0"/>
              </a:spcBef>
              <a:spcAft>
                <a:spcPts val="0"/>
              </a:spcAft>
              <a:buNone/>
            </a:pPr>
            <a:endParaRPr sz="25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0"/>
                                        <p:tgtEl>
                                          <p:spTgt spid="179"/>
                                        </p:tgtEl>
                                      </p:cBhvr>
                                    </p:animEffect>
                                  </p:childTnLst>
                                </p:cTn>
                              </p:par>
                              <p:par>
                                <p:cTn id="8" presetID="10" presetClass="entr" presetSubtype="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2000"/>
                                        <p:tgtEl>
                                          <p:spTgt spid="180"/>
                                        </p:tgtEl>
                                      </p:cBhvr>
                                    </p:animEffect>
                                  </p:childTnLst>
                                </p:cTn>
                              </p:par>
                              <p:par>
                                <p:cTn id="11" presetID="10" presetClass="entr" presetSubtype="0" fill="hold" nodeType="withEffect">
                                  <p:stCondLst>
                                    <p:cond delay="0"/>
                                  </p:stCondLst>
                                  <p:childTnLst>
                                    <p:set>
                                      <p:cBhvr>
                                        <p:cTn id="12" dur="1" fill="hold">
                                          <p:stCondLst>
                                            <p:cond delay="0"/>
                                          </p:stCondLst>
                                        </p:cTn>
                                        <p:tgtEl>
                                          <p:spTgt spid="181"/>
                                        </p:tgtEl>
                                        <p:attrNameLst>
                                          <p:attrName>style.visibility</p:attrName>
                                        </p:attrNameLst>
                                      </p:cBhvr>
                                      <p:to>
                                        <p:strVal val="visible"/>
                                      </p:to>
                                    </p:set>
                                    <p:animEffect transition="in" filter="fade">
                                      <p:cBhvr>
                                        <p:cTn id="13" dur="2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190500" y="15240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600"/>
              <a:buFont typeface="Arial"/>
              <a:buNone/>
            </a:pPr>
            <a:r>
              <a:rPr lang="en-US" sz="2600" b="1">
                <a:solidFill>
                  <a:srgbClr val="FF0000"/>
                </a:solidFill>
                <a:latin typeface="Arial"/>
                <a:ea typeface="Arial"/>
                <a:cs typeface="Arial"/>
                <a:sym typeface="Arial"/>
              </a:rPr>
              <a:t>CHIẾN LƯỢC QG BVCS&amp;NCSK ND GĐ ĐẾN 2030, TẦM NHÌN ĐẾN 2045 (QĐ số 89/TTg ngày 23/1/2024)</a:t>
            </a:r>
            <a:endParaRPr/>
          </a:p>
        </p:txBody>
      </p:sp>
      <p:sp>
        <p:nvSpPr>
          <p:cNvPr id="187" name="Google Shape;18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88" name="Google Shape;188;p15"/>
          <p:cNvSpPr txBox="1"/>
          <p:nvPr/>
        </p:nvSpPr>
        <p:spPr>
          <a:xfrm>
            <a:off x="304800" y="1070312"/>
            <a:ext cx="8534400"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0000"/>
                </a:solidFill>
                <a:latin typeface="Arial"/>
                <a:ea typeface="Arial"/>
                <a:cs typeface="Arial"/>
                <a:sym typeface="Arial"/>
              </a:rPr>
              <a:t>Điều 1…</a:t>
            </a:r>
            <a:br>
              <a:rPr lang="en-US" sz="2000" b="1">
                <a:solidFill>
                  <a:srgbClr val="FF0000"/>
                </a:solidFill>
                <a:latin typeface="Arial"/>
                <a:ea typeface="Arial"/>
                <a:cs typeface="Arial"/>
                <a:sym typeface="Arial"/>
              </a:rPr>
            </a:br>
            <a:r>
              <a:rPr lang="en-US" sz="2000" b="1">
                <a:solidFill>
                  <a:srgbClr val="FF0000"/>
                </a:solidFill>
                <a:latin typeface="Arial"/>
                <a:ea typeface="Arial"/>
                <a:cs typeface="Arial"/>
                <a:sym typeface="Arial"/>
              </a:rPr>
              <a:t>III. NHIỆM VỤ VÀ GIẢI PHÁP CHỦ YẾU</a:t>
            </a:r>
            <a:endParaRPr/>
          </a:p>
          <a:p>
            <a:pPr marL="0" marR="0" lvl="0" indent="0" algn="just" rtl="0">
              <a:spcBef>
                <a:spcPts val="0"/>
              </a:spcBef>
              <a:spcAft>
                <a:spcPts val="0"/>
              </a:spcAft>
              <a:buNone/>
            </a:pPr>
            <a:r>
              <a:rPr lang="en-US" sz="2000" b="1">
                <a:solidFill>
                  <a:srgbClr val="FF0000"/>
                </a:solidFill>
                <a:latin typeface="Arial"/>
                <a:ea typeface="Arial"/>
                <a:cs typeface="Arial"/>
                <a:sym typeface="Arial"/>
              </a:rPr>
              <a:t>1. Nâng cao sức khỏe nhân dân</a:t>
            </a:r>
            <a:endParaRPr sz="2000" b="1">
              <a:solidFill>
                <a:srgbClr val="FF0000"/>
              </a:solidFill>
              <a:latin typeface="Arial"/>
              <a:ea typeface="Arial"/>
              <a:cs typeface="Arial"/>
              <a:sym typeface="Arial"/>
            </a:endParaRPr>
          </a:p>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đ) Thực hiện chăm sóc dài hạn, đẩy mạnh CSSK người lao động, người cao tuổi, người khuyết tật,..; </a:t>
            </a:r>
            <a:r>
              <a:rPr lang="en-US" sz="2000" b="1">
                <a:solidFill>
                  <a:srgbClr val="FF0000"/>
                </a:solidFill>
                <a:latin typeface="Arial"/>
                <a:ea typeface="Arial"/>
                <a:cs typeface="Arial"/>
                <a:sym typeface="Arial"/>
              </a:rPr>
              <a:t>tăng cường công tác y tế học đường</a:t>
            </a:r>
            <a:r>
              <a:rPr lang="en-US" sz="2000">
                <a:solidFill>
                  <a:schemeClr val="dk1"/>
                </a:solidFill>
                <a:latin typeface="Arial"/>
                <a:ea typeface="Arial"/>
                <a:cs typeface="Arial"/>
                <a:sym typeface="Arial"/>
              </a:rPr>
              <a:t>. </a:t>
            </a:r>
            <a:r>
              <a:rPr lang="en-US" sz="2000" b="1">
                <a:solidFill>
                  <a:srgbClr val="FF0000"/>
                </a:solidFill>
                <a:latin typeface="Arial"/>
                <a:ea typeface="Arial"/>
                <a:cs typeface="Arial"/>
                <a:sym typeface="Arial"/>
              </a:rPr>
              <a:t>Thực hiện hiệu quả…. Chương trình Sức khỏe học đường </a:t>
            </a:r>
            <a:r>
              <a:rPr lang="en-US" sz="2000">
                <a:solidFill>
                  <a:schemeClr val="dk1"/>
                </a:solidFill>
                <a:latin typeface="Arial"/>
                <a:ea typeface="Arial"/>
                <a:cs typeface="Arial"/>
                <a:sym typeface="Arial"/>
              </a:rPr>
              <a:t>giai đoạn 2021- 2025, </a:t>
            </a:r>
            <a:r>
              <a:rPr lang="en-US" sz="2000" b="1">
                <a:solidFill>
                  <a:srgbClr val="FF0000"/>
                </a:solidFill>
                <a:latin typeface="Arial"/>
                <a:ea typeface="Arial"/>
                <a:cs typeface="Arial"/>
                <a:sym typeface="Arial"/>
              </a:rPr>
              <a:t>Chương trình Y tế trường học </a:t>
            </a:r>
            <a:r>
              <a:rPr lang="en-US" sz="2000">
                <a:solidFill>
                  <a:schemeClr val="dk1"/>
                </a:solidFill>
                <a:latin typeface="Arial"/>
                <a:ea typeface="Arial"/>
                <a:cs typeface="Arial"/>
                <a:sym typeface="Arial"/>
              </a:rPr>
              <a:t>trong các CSGDMN và PT gắn với YTCS GĐ 2021-2025 và các năm tiếp theo</a:t>
            </a:r>
            <a:r>
              <a:rPr lang="en-US" sz="2000" i="0">
                <a:solidFill>
                  <a:schemeClr val="dk1"/>
                </a:solidFill>
                <a:latin typeface="Arial"/>
                <a:ea typeface="Arial"/>
                <a:cs typeface="Arial"/>
                <a:sym typeface="Arial"/>
              </a:rPr>
              <a:t>.</a:t>
            </a:r>
            <a:endParaRPr sz="2000" i="0">
              <a:solidFill>
                <a:schemeClr val="dk1"/>
              </a:solidFill>
              <a:latin typeface="Arial"/>
              <a:ea typeface="Arial"/>
              <a:cs typeface="Arial"/>
              <a:sym typeface="Arial"/>
            </a:endParaRPr>
          </a:p>
          <a:p>
            <a:pPr marL="0" marR="0" lvl="0" indent="0" algn="just" rtl="0">
              <a:spcBef>
                <a:spcPts val="0"/>
              </a:spcBef>
              <a:spcAft>
                <a:spcPts val="0"/>
              </a:spcAft>
              <a:buNone/>
            </a:pPr>
            <a:endParaRPr sz="2000" b="1">
              <a:solidFill>
                <a:srgbClr val="FF0000"/>
              </a:solidFill>
              <a:latin typeface="Arial"/>
              <a:ea typeface="Arial"/>
              <a:cs typeface="Arial"/>
              <a:sym typeface="Arial"/>
            </a:endParaRPr>
          </a:p>
          <a:p>
            <a:pPr marL="0" marR="0" lvl="0" indent="0" algn="just" rtl="0">
              <a:spcBef>
                <a:spcPts val="0"/>
              </a:spcBef>
              <a:spcAft>
                <a:spcPts val="0"/>
              </a:spcAft>
              <a:buNone/>
            </a:pPr>
            <a:r>
              <a:rPr lang="en-US" sz="2000" b="1">
                <a:solidFill>
                  <a:srgbClr val="FF0000"/>
                </a:solidFill>
                <a:latin typeface="Arial"/>
                <a:ea typeface="Arial"/>
                <a:cs typeface="Arial"/>
                <a:sym typeface="Arial"/>
              </a:rPr>
              <a:t>Điều 2. Tổ chức thực hiện</a:t>
            </a:r>
            <a:endParaRPr sz="2000" b="1">
              <a:solidFill>
                <a:srgbClr val="FF0000"/>
              </a:solidFill>
              <a:latin typeface="Arial"/>
              <a:ea typeface="Arial"/>
              <a:cs typeface="Arial"/>
              <a:sym typeface="Arial"/>
            </a:endParaRPr>
          </a:p>
          <a:p>
            <a:pPr marL="285750" marR="0" lvl="0" indent="-285750" algn="just" rtl="0">
              <a:spcBef>
                <a:spcPts val="0"/>
              </a:spcBef>
              <a:spcAft>
                <a:spcPts val="0"/>
              </a:spcAft>
              <a:buClr>
                <a:schemeClr val="dk1"/>
              </a:buClr>
              <a:buSzPts val="2000"/>
              <a:buFont typeface="Noto Sans Symbols"/>
              <a:buChar char="⮚"/>
            </a:pPr>
            <a:r>
              <a:rPr lang="en-US" sz="2000">
                <a:solidFill>
                  <a:schemeClr val="dk1"/>
                </a:solidFill>
                <a:latin typeface="Arial"/>
                <a:ea typeface="Arial"/>
                <a:cs typeface="Arial"/>
                <a:sym typeface="Arial"/>
              </a:rPr>
              <a:t>4. Bộ GDĐT chủ trì, phối hợp với Bộ Y tế, Bộ Nội vụ và các Bộ, ngành liên quan tổ chức đào tạo, bồi dưỡng, </a:t>
            </a:r>
            <a:r>
              <a:rPr lang="en-US" sz="2000" b="1">
                <a:solidFill>
                  <a:srgbClr val="FF0000"/>
                </a:solidFill>
                <a:latin typeface="Arial"/>
                <a:ea typeface="Arial"/>
                <a:cs typeface="Arial"/>
                <a:sym typeface="Arial"/>
              </a:rPr>
              <a:t>nâng cao năng lực cho đội ngũ cán bộ, nhân viên YTTH trong các CSGD đáp ứng yêu cầu CSSKBĐ </a:t>
            </a:r>
            <a:r>
              <a:rPr lang="en-US" sz="2000">
                <a:solidFill>
                  <a:schemeClr val="dk1"/>
                </a:solidFill>
                <a:latin typeface="Arial"/>
                <a:ea typeface="Arial"/>
                <a:cs typeface="Arial"/>
                <a:sym typeface="Arial"/>
              </a:rPr>
              <a:t>cho trẻ em, HS trong trường học; </a:t>
            </a:r>
            <a:r>
              <a:rPr lang="en-US" sz="2000" b="1">
                <a:solidFill>
                  <a:srgbClr val="FF0000"/>
                </a:solidFill>
                <a:latin typeface="Arial"/>
                <a:ea typeface="Arial"/>
                <a:cs typeface="Arial"/>
                <a:sym typeface="Arial"/>
              </a:rPr>
              <a:t>bảo đảm nguồn nhân lực và chế độ đãi ngộ phù hợp trong việc thực hiện công tác sức khỏe học đường</a:t>
            </a:r>
            <a:r>
              <a:rPr lang="en-US" sz="2000">
                <a:solidFill>
                  <a:schemeClr val="dk1"/>
                </a:solidFill>
                <a:latin typeface="Arial"/>
                <a:ea typeface="Arial"/>
                <a:cs typeface="Arial"/>
                <a:sym typeface="Arial"/>
              </a:rPr>
              <a:t>; Tổ chức triển khai, hướng dẫn, đôn đốc việc thực hiện CTSKHĐ và CTYTTH trong các trường MN, PT gắn với YTCS.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2000"/>
                                        <p:tgtEl>
                                          <p:spTgt spid="186"/>
                                        </p:tgtEl>
                                      </p:cBhvr>
                                    </p:animEffec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2000"/>
                                        <p:tgtEl>
                                          <p:spTgt spid="187"/>
                                        </p:tgtEl>
                                      </p:cBhvr>
                                    </p:animEffect>
                                  </p:childTnLst>
                                </p:cTn>
                              </p:par>
                              <p:par>
                                <p:cTn id="11" presetID="10" presetClass="entr" presetSubtype="0" fill="hold" nodeType="with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2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190500" y="122238"/>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700"/>
              <a:buFont typeface="Arial"/>
              <a:buNone/>
            </a:pPr>
            <a:r>
              <a:rPr lang="en-US" sz="2700" b="1">
                <a:solidFill>
                  <a:srgbClr val="FF0000"/>
                </a:solidFill>
                <a:latin typeface="Arial"/>
                <a:ea typeface="Arial"/>
                <a:cs typeface="Arial"/>
                <a:sym typeface="Arial"/>
              </a:rPr>
              <a:t>QUY ĐỊNH CHUYÊN MÔN, NGHIỆP VỤ CỦA BỘ Y TẾ</a:t>
            </a:r>
            <a:endParaRPr/>
          </a:p>
        </p:txBody>
      </p:sp>
      <p:sp>
        <p:nvSpPr>
          <p:cNvPr id="194" name="Google Shape;19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95" name="Google Shape;195;p16"/>
          <p:cNvSpPr txBox="1"/>
          <p:nvPr/>
        </p:nvSpPr>
        <p:spPr>
          <a:xfrm>
            <a:off x="304800" y="914400"/>
            <a:ext cx="8534400" cy="555536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FF0000"/>
              </a:buClr>
              <a:buSzPts val="2500"/>
              <a:buFont typeface="Noto Sans Symbols"/>
              <a:buChar char="❖"/>
            </a:pPr>
            <a:r>
              <a:rPr lang="en-US" sz="2500">
                <a:solidFill>
                  <a:srgbClr val="333333"/>
                </a:solidFill>
                <a:latin typeface="Arial"/>
                <a:ea typeface="Arial"/>
                <a:cs typeface="Arial"/>
                <a:sym typeface="Arial"/>
              </a:rPr>
              <a:t>Căn cứ </a:t>
            </a:r>
            <a:r>
              <a:rPr lang="en-US" sz="2500" b="1">
                <a:solidFill>
                  <a:srgbClr val="333333"/>
                </a:solidFill>
                <a:latin typeface="Arial"/>
                <a:ea typeface="Arial"/>
                <a:cs typeface="Arial"/>
                <a:sym typeface="Arial"/>
              </a:rPr>
              <a:t>Luật Khám bệnh, chữa bệnh </a:t>
            </a:r>
            <a:r>
              <a:rPr lang="en-US" sz="2500">
                <a:solidFill>
                  <a:srgbClr val="333333"/>
                </a:solidFill>
                <a:latin typeface="Arial"/>
                <a:ea typeface="Arial"/>
                <a:cs typeface="Arial"/>
                <a:sym typeface="Arial"/>
              </a:rPr>
              <a:t>2023 (điểm b khoản 2 Điều 19) có hiệu lực từ 01/01/2024</a:t>
            </a:r>
            <a:endParaRPr/>
          </a:p>
          <a:p>
            <a:pPr marL="800100" marR="0" lvl="1" indent="-342900" algn="just" rtl="0">
              <a:spcBef>
                <a:spcPts val="1200"/>
              </a:spcBef>
              <a:spcAft>
                <a:spcPts val="0"/>
              </a:spcAft>
              <a:buClr>
                <a:srgbClr val="FF0000"/>
              </a:buClr>
              <a:buSzPts val="2500"/>
              <a:buFont typeface="Noto Sans Symbols"/>
              <a:buChar char="⮚"/>
            </a:pPr>
            <a:r>
              <a:rPr lang="en-US" sz="2500" b="0" i="0" u="none" strike="noStrike" cap="none">
                <a:solidFill>
                  <a:srgbClr val="333333"/>
                </a:solidFill>
                <a:latin typeface="Arial"/>
                <a:ea typeface="Arial"/>
                <a:cs typeface="Arial"/>
                <a:sym typeface="Arial"/>
              </a:rPr>
              <a:t>Ngày 29/12/2023, Bộ Y tế ban hành </a:t>
            </a:r>
            <a:r>
              <a:rPr lang="en-US" sz="2500" b="1" i="0" u="none" strike="noStrike" cap="none">
                <a:solidFill>
                  <a:srgbClr val="333333"/>
                </a:solidFill>
                <a:latin typeface="Arial"/>
                <a:ea typeface="Arial"/>
                <a:cs typeface="Arial"/>
                <a:sym typeface="Arial"/>
              </a:rPr>
              <a:t>Thông tư số 28/2023/TT-BYT </a:t>
            </a:r>
            <a:r>
              <a:rPr lang="en-US" sz="2500" b="0" i="0" u="none" strike="noStrike" cap="none">
                <a:solidFill>
                  <a:srgbClr val="333333"/>
                </a:solidFill>
                <a:latin typeface="Arial"/>
                <a:ea typeface="Arial"/>
                <a:cs typeface="Arial"/>
                <a:sym typeface="Arial"/>
              </a:rPr>
              <a:t>quy định phạm vi hoạt động KBCB và nội dung chuyên môn, nghiệp vụ của chương trình đào tạo NVYT làm việc tại y tế cơ quan, đơn vị, tổ chức mà không thành lập cơ sở KBCB.</a:t>
            </a:r>
            <a:endParaRPr/>
          </a:p>
          <a:p>
            <a:pPr marL="800100" marR="0" lvl="1" indent="-342900" algn="just" rtl="0">
              <a:spcBef>
                <a:spcPts val="1200"/>
              </a:spcBef>
              <a:spcAft>
                <a:spcPts val="0"/>
              </a:spcAft>
              <a:buClr>
                <a:srgbClr val="FF0000"/>
              </a:buClr>
              <a:buSzPts val="2500"/>
              <a:buFont typeface="Noto Sans Symbols"/>
              <a:buChar char="⮚"/>
            </a:pPr>
            <a:r>
              <a:rPr lang="en-US" sz="2500" b="0" i="0" u="none" strike="noStrike" cap="none">
                <a:solidFill>
                  <a:srgbClr val="333333"/>
                </a:solidFill>
                <a:latin typeface="Arial"/>
                <a:ea typeface="Arial"/>
                <a:cs typeface="Arial"/>
                <a:sym typeface="Arial"/>
              </a:rPr>
              <a:t>Trong đó: tại Điều 4. Thông tư này: Quy định phạm vi và nội dung chuyên môn, nghiệp vụ, CT đào tạo của nhân viên y tế trường học trên toàn quốc (</a:t>
            </a:r>
            <a:r>
              <a:rPr lang="en-US" sz="2500" b="1" i="0" u="none" strike="noStrike" cap="none">
                <a:solidFill>
                  <a:srgbClr val="333333"/>
                </a:solidFill>
                <a:latin typeface="Arial"/>
                <a:ea typeface="Arial"/>
                <a:cs typeface="Arial"/>
                <a:sym typeface="Arial"/>
              </a:rPr>
              <a:t>MỌI TRÌNH ĐỘ) (chuyên trách và kiêm nhiệm)</a:t>
            </a:r>
            <a:r>
              <a:rPr lang="en-US" sz="2500" b="0" i="0" u="none" strike="noStrike" cap="none">
                <a:solidFill>
                  <a:srgbClr val="333333"/>
                </a:solidFill>
                <a:latin typeface="Arial"/>
                <a:ea typeface="Arial"/>
                <a:cs typeface="Arial"/>
                <a:sym typeface="Arial"/>
              </a:rPr>
              <a:t>.</a:t>
            </a:r>
            <a:endParaRPr/>
          </a:p>
          <a:p>
            <a:pPr marL="800100" marR="0" lvl="1" indent="-342900" algn="just" rtl="0">
              <a:spcBef>
                <a:spcPts val="1200"/>
              </a:spcBef>
              <a:spcAft>
                <a:spcPts val="0"/>
              </a:spcAft>
              <a:buClr>
                <a:srgbClr val="FF0000"/>
              </a:buClr>
              <a:buSzPts val="2500"/>
              <a:buFont typeface="Noto Sans Symbols"/>
              <a:buChar char="⮚"/>
            </a:pPr>
            <a:r>
              <a:rPr lang="en-US" sz="2500" b="0" i="0" u="none" strike="noStrike" cap="none">
                <a:solidFill>
                  <a:srgbClr val="333333"/>
                </a:solidFill>
                <a:latin typeface="Arial"/>
                <a:ea typeface="Arial"/>
                <a:cs typeface="Arial"/>
                <a:sym typeface="Arial"/>
              </a:rPr>
              <a:t>Nội dung này đã được đưa vào dự thảo Thông tư sửa đổi Thông tư 12/2022/BNV của Bộ Nội vụ.</a:t>
            </a:r>
            <a:endParaRPr sz="25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2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2000"/>
                                        <p:tgtEl>
                                          <p:spTgt spid="194"/>
                                        </p:tgtEl>
                                      </p:cBhvr>
                                    </p:animEffect>
                                  </p:childTnLst>
                                </p:cTn>
                              </p:par>
                              <p:par>
                                <p:cTn id="11" presetID="10"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2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01" name="Google Shape;201;p17"/>
          <p:cNvSpPr txBox="1"/>
          <p:nvPr/>
        </p:nvSpPr>
        <p:spPr>
          <a:xfrm>
            <a:off x="228600" y="469404"/>
            <a:ext cx="8763000" cy="49552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a:solidFill>
                  <a:srgbClr val="C00000"/>
                </a:solidFill>
                <a:latin typeface="Arial"/>
                <a:ea typeface="Arial"/>
                <a:cs typeface="Arial"/>
                <a:sym typeface="Arial"/>
              </a:rPr>
              <a:t>Nhân viên y tế tại các cơ sở giáo dục gồm:</a:t>
            </a:r>
            <a:endParaRPr/>
          </a:p>
          <a:p>
            <a:pPr marL="0" marR="0" lvl="0" indent="0" algn="just" rtl="0">
              <a:spcBef>
                <a:spcPts val="600"/>
              </a:spcBef>
              <a:spcAft>
                <a:spcPts val="0"/>
              </a:spcAft>
              <a:buNone/>
            </a:pPr>
            <a:endParaRPr sz="2400" b="1">
              <a:solidFill>
                <a:srgbClr val="C00000"/>
              </a:solidFill>
              <a:latin typeface="Arial"/>
              <a:ea typeface="Arial"/>
              <a:cs typeface="Arial"/>
              <a:sym typeface="Arial"/>
            </a:endParaRPr>
          </a:p>
          <a:p>
            <a:pPr marL="514350" marR="0" lvl="0" indent="-514350" algn="just" rtl="0">
              <a:spcBef>
                <a:spcPts val="600"/>
              </a:spcBef>
              <a:spcAft>
                <a:spcPts val="0"/>
              </a:spcAft>
              <a:buClr>
                <a:srgbClr val="FF0000"/>
              </a:buClr>
              <a:buSzPts val="2800"/>
              <a:buFont typeface="Calibri"/>
              <a:buAutoNum type="alphaLcParenR"/>
            </a:pPr>
            <a:r>
              <a:rPr lang="en-US" sz="2800">
                <a:solidFill>
                  <a:srgbClr val="333333"/>
                </a:solidFill>
                <a:latin typeface="Arial"/>
                <a:ea typeface="Arial"/>
                <a:cs typeface="Arial"/>
                <a:sym typeface="Arial"/>
              </a:rPr>
              <a:t>Người </a:t>
            </a:r>
            <a:r>
              <a:rPr lang="en-US" sz="2800" b="1">
                <a:solidFill>
                  <a:srgbClr val="FF0000"/>
                </a:solidFill>
                <a:latin typeface="Arial"/>
                <a:ea typeface="Arial"/>
                <a:cs typeface="Arial"/>
                <a:sym typeface="Arial"/>
              </a:rPr>
              <a:t>có trình độ chuyên môn y tế đáp ứng </a:t>
            </a:r>
            <a:r>
              <a:rPr lang="en-US" sz="2800">
                <a:solidFill>
                  <a:srgbClr val="333333"/>
                </a:solidFill>
                <a:latin typeface="Arial"/>
                <a:ea typeface="Arial"/>
                <a:cs typeface="Arial"/>
                <a:sym typeface="Arial"/>
              </a:rPr>
              <a:t>quy định tại Thông tư liên tịch số 13/2016/TTLT-BYT-BGDĐT ngày 12/5/2016: </a:t>
            </a:r>
            <a:r>
              <a:rPr lang="en-US" sz="2800" b="1">
                <a:solidFill>
                  <a:srgbClr val="FF0000"/>
                </a:solidFill>
                <a:latin typeface="Arial"/>
                <a:ea typeface="Arial"/>
                <a:cs typeface="Arial"/>
                <a:sym typeface="Arial"/>
              </a:rPr>
              <a:t>y sĩ trung cấp trở lên</a:t>
            </a:r>
            <a:endParaRPr sz="2800">
              <a:solidFill>
                <a:srgbClr val="FF0000"/>
              </a:solidFill>
              <a:latin typeface="Arial"/>
              <a:ea typeface="Arial"/>
              <a:cs typeface="Arial"/>
              <a:sym typeface="Arial"/>
            </a:endParaRPr>
          </a:p>
          <a:p>
            <a:pPr marL="514350" marR="0" lvl="0" indent="-514350" algn="just" rtl="0">
              <a:spcBef>
                <a:spcPts val="1200"/>
              </a:spcBef>
              <a:spcAft>
                <a:spcPts val="0"/>
              </a:spcAft>
              <a:buClr>
                <a:srgbClr val="FF0000"/>
              </a:buClr>
              <a:buSzPts val="2800"/>
              <a:buFont typeface="Calibri"/>
              <a:buAutoNum type="alphaLcParenR"/>
            </a:pPr>
            <a:r>
              <a:rPr lang="en-US" sz="2800">
                <a:solidFill>
                  <a:srgbClr val="333333"/>
                </a:solidFill>
                <a:latin typeface="Arial"/>
                <a:ea typeface="Arial"/>
                <a:cs typeface="Arial"/>
                <a:sym typeface="Arial"/>
              </a:rPr>
              <a:t>Người </a:t>
            </a:r>
            <a:r>
              <a:rPr lang="en-US" sz="2800" b="1">
                <a:solidFill>
                  <a:srgbClr val="FF0000"/>
                </a:solidFill>
                <a:latin typeface="Arial"/>
                <a:ea typeface="Arial"/>
                <a:cs typeface="Arial"/>
                <a:sym typeface="Arial"/>
              </a:rPr>
              <a:t>có trình độ chuyên môn y tế chưa đáp ứng </a:t>
            </a:r>
            <a:r>
              <a:rPr lang="en-US" sz="2800">
                <a:solidFill>
                  <a:srgbClr val="333333"/>
                </a:solidFill>
                <a:latin typeface="Arial"/>
                <a:ea typeface="Arial"/>
                <a:cs typeface="Arial"/>
                <a:sym typeface="Arial"/>
              </a:rPr>
              <a:t>quy định tại TTLT 13 nêu trên</a:t>
            </a:r>
            <a:endParaRPr sz="2800">
              <a:solidFill>
                <a:srgbClr val="333333"/>
              </a:solidFill>
              <a:latin typeface="Arial"/>
              <a:ea typeface="Arial"/>
              <a:cs typeface="Arial"/>
              <a:sym typeface="Arial"/>
            </a:endParaRPr>
          </a:p>
          <a:p>
            <a:pPr marL="514350" marR="0" lvl="0" indent="-514350" algn="just" rtl="0">
              <a:spcBef>
                <a:spcPts val="1200"/>
              </a:spcBef>
              <a:spcAft>
                <a:spcPts val="0"/>
              </a:spcAft>
              <a:buClr>
                <a:srgbClr val="FF0000"/>
              </a:buClr>
              <a:buSzPts val="2800"/>
              <a:buFont typeface="Calibri"/>
              <a:buAutoNum type="alphaLcParenR"/>
            </a:pPr>
            <a:r>
              <a:rPr lang="en-US" sz="2800">
                <a:solidFill>
                  <a:srgbClr val="333333"/>
                </a:solidFill>
                <a:latin typeface="Arial"/>
                <a:ea typeface="Arial"/>
                <a:cs typeface="Arial"/>
                <a:sym typeface="Arial"/>
              </a:rPr>
              <a:t>Người </a:t>
            </a:r>
            <a:r>
              <a:rPr lang="en-US" sz="2800" b="1">
                <a:solidFill>
                  <a:srgbClr val="FF0000"/>
                </a:solidFill>
                <a:latin typeface="Arial"/>
                <a:ea typeface="Arial"/>
                <a:cs typeface="Arial"/>
                <a:sym typeface="Arial"/>
              </a:rPr>
              <a:t>không có trình độ chuyên môn y tế được giao nhiệm vụ</a:t>
            </a:r>
            <a:r>
              <a:rPr lang="en-US" sz="2800">
                <a:solidFill>
                  <a:srgbClr val="333333"/>
                </a:solidFill>
                <a:latin typeface="Arial"/>
                <a:ea typeface="Arial"/>
                <a:cs typeface="Arial"/>
                <a:sym typeface="Arial"/>
              </a:rPr>
              <a:t> </a:t>
            </a:r>
            <a:r>
              <a:rPr lang="en-US" sz="2800" b="1">
                <a:solidFill>
                  <a:srgbClr val="FF0000"/>
                </a:solidFill>
                <a:latin typeface="Arial"/>
                <a:ea typeface="Arial"/>
                <a:cs typeface="Arial"/>
                <a:sym typeface="Arial"/>
              </a:rPr>
              <a:t>thực hiện công tác YTTH</a:t>
            </a:r>
            <a:r>
              <a:rPr lang="en-US" sz="2800">
                <a:solidFill>
                  <a:srgbClr val="333333"/>
                </a:solidFill>
                <a:latin typeface="Arial"/>
                <a:ea typeface="Arial"/>
                <a:cs typeface="Arial"/>
                <a:sym typeface="Arial"/>
              </a:rPr>
              <a:t>.</a:t>
            </a:r>
            <a:endParaRPr/>
          </a:p>
          <a:p>
            <a:pPr marL="800100" marR="0" lvl="1" indent="-165100" algn="just" rtl="0">
              <a:spcBef>
                <a:spcPts val="1200"/>
              </a:spcBef>
              <a:spcAft>
                <a:spcPts val="0"/>
              </a:spcAft>
              <a:buClr>
                <a:srgbClr val="FF0000"/>
              </a:buClr>
              <a:buSzPts val="28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06" name="Google Shape;206;p18"/>
          <p:cNvGraphicFramePr/>
          <p:nvPr/>
        </p:nvGraphicFramePr>
        <p:xfrm>
          <a:off x="171450" y="838200"/>
          <a:ext cx="3000000" cy="3000000"/>
        </p:xfrm>
        <a:graphic>
          <a:graphicData uri="http://schemas.openxmlformats.org/drawingml/2006/table">
            <a:tbl>
              <a:tblPr firstRow="1" bandRow="1">
                <a:noFill/>
                <a:tableStyleId>{5C40ADB6-7B94-4AE5-9B8E-A0EB6F652DED}</a:tableStyleId>
              </a:tblPr>
              <a:tblGrid>
                <a:gridCol w="609600">
                  <a:extLst>
                    <a:ext uri="{9D8B030D-6E8A-4147-A177-3AD203B41FA5}">
                      <a16:colId xmlns:a16="http://schemas.microsoft.com/office/drawing/2014/main" val="20000"/>
                    </a:ext>
                  </a:extLst>
                </a:gridCol>
                <a:gridCol w="47053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1112525">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TT</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Nội dung chuyên môn, nghiệp vụ</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Nhân viên YTTH đáp ứng TTLT 13</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Nhân viên YTTH</a:t>
                      </a:r>
                      <a:endParaRPr sz="1600" u="none" strike="noStrike" cap="none">
                        <a:solidFill>
                          <a:srgbClr val="C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chưa đáp ứng TTLT 13 và không có chuyên môn Y</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8600">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1</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Tổng quan về công tác YTTH</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88800">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2</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Đặc điểm phát triển thể chất và tâm sinh lý lứa tuổi học đường</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88800">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3</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Phòng chống các yếu tố nguy cơ gây TNTT và bệnh, tật học đường</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9925">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4</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Thuốc thiết yếu và cách sử dụng</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34450">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5</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Sơ cứu, cấp cứu ban đầu</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652375">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6</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Xử trí ban đầu một số triệu chứng, bệnh, tật thường gặp, tư vấn để đến CS KB, CB trong trường hợp cấp cứu</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5175">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7</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Dinh dưỡng, ATTP trong trường học</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95175">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8</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Sức khỏe tâm thần, SKSS</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18975">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9</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Truyền thông, tư vấn, GDSK</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000000"/>
                          </a:solidFill>
                          <a:latin typeface="Arial"/>
                          <a:ea typeface="Arial"/>
                          <a:cs typeface="Arial"/>
                          <a:sym typeface="Arial"/>
                        </a:rPr>
                        <a:t>x</a:t>
                      </a:r>
                      <a:endParaRPr sz="2100" u="none" strike="noStrike" cap="none">
                        <a:latin typeface="Calibri"/>
                        <a:ea typeface="Calibri"/>
                        <a:cs typeface="Calibri"/>
                        <a:sym typeface="Calibri"/>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07" name="Google Shape;20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08" name="Google Shape;208;p18"/>
          <p:cNvSpPr txBox="1">
            <a:spLocks noGrp="1"/>
          </p:cNvSpPr>
          <p:nvPr>
            <p:ph type="title"/>
          </p:nvPr>
        </p:nvSpPr>
        <p:spPr>
          <a:xfrm>
            <a:off x="190500" y="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NỘI DUNG CHUYÊN MÔN, NV CỦA CTĐT ĐỐI VỚI NVYT TẠI CSGD</a:t>
            </a:r>
            <a:br>
              <a:rPr lang="en-US" sz="2000" b="1">
                <a:solidFill>
                  <a:srgbClr val="C00000"/>
                </a:solidFill>
                <a:latin typeface="Times New Roman"/>
                <a:ea typeface="Times New Roman"/>
                <a:cs typeface="Times New Roman"/>
                <a:sym typeface="Times New Roman"/>
              </a:rPr>
            </a:br>
            <a:r>
              <a:rPr lang="en-US" sz="2000" i="1"/>
              <a:t>(Ban hành kèm theo Thông tư số 28/2023/TT-BYT ngày 29/12/2023</a:t>
            </a:r>
            <a:endParaRPr sz="2000" b="1">
              <a:solidFill>
                <a:srgbClr val="FF0000"/>
              </a:solidFill>
              <a:latin typeface="Arial"/>
              <a:ea typeface="Arial"/>
              <a:cs typeface="Arial"/>
              <a:sym typeface="Arial"/>
            </a:endParaRPr>
          </a:p>
        </p:txBody>
      </p:sp>
      <p:sp>
        <p:nvSpPr>
          <p:cNvPr id="209" name="Google Shape;209;p18"/>
          <p:cNvSpPr txBox="1"/>
          <p:nvPr/>
        </p:nvSpPr>
        <p:spPr>
          <a:xfrm>
            <a:off x="304800" y="6172200"/>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000000"/>
                </a:solidFill>
                <a:latin typeface="Arial"/>
                <a:ea typeface="Arial"/>
                <a:cs typeface="Arial"/>
                <a:sym typeface="Arial"/>
              </a:rPr>
              <a:t>Dấu “x”: Nội dung chuyên môn, nghiệp vụ cần đào tạo; </a:t>
            </a:r>
            <a:br>
              <a:rPr lang="en-US" sz="2000">
                <a:solidFill>
                  <a:srgbClr val="000000"/>
                </a:solidFill>
                <a:latin typeface="Arial"/>
                <a:ea typeface="Arial"/>
                <a:cs typeface="Arial"/>
                <a:sym typeface="Arial"/>
              </a:rPr>
            </a:br>
            <a:r>
              <a:rPr lang="en-US" sz="2000" b="0" i="0">
                <a:solidFill>
                  <a:srgbClr val="000000"/>
                </a:solidFill>
                <a:latin typeface="Arial"/>
                <a:ea typeface="Arial"/>
                <a:cs typeface="Arial"/>
                <a:sym typeface="Arial"/>
              </a:rPr>
              <a:t>Thời gian đào tạo lần đầu là 40 giờ</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2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p19"/>
          <p:cNvGraphicFramePr/>
          <p:nvPr/>
        </p:nvGraphicFramePr>
        <p:xfrm>
          <a:off x="171450" y="838200"/>
          <a:ext cx="3000000" cy="3000000"/>
        </p:xfrm>
        <a:graphic>
          <a:graphicData uri="http://schemas.openxmlformats.org/drawingml/2006/table">
            <a:tbl>
              <a:tblPr firstRow="1" bandRow="1">
                <a:noFill/>
                <a:tableStyleId>{5C40ADB6-7B94-4AE5-9B8E-A0EB6F652DED}</a:tableStyleId>
              </a:tblPr>
              <a:tblGrid>
                <a:gridCol w="51435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1112525">
                <a:tc>
                  <a:txBody>
                    <a:bodyPr/>
                    <a:lstStyle/>
                    <a:p>
                      <a:pPr marL="0" marR="0" lvl="0" indent="0" algn="ctr" rtl="0">
                        <a:lnSpc>
                          <a:spcPct val="107000"/>
                        </a:lnSpc>
                        <a:spcBef>
                          <a:spcPts val="0"/>
                        </a:spcBef>
                        <a:spcAft>
                          <a:spcPts val="0"/>
                        </a:spcAft>
                        <a:buNone/>
                      </a:pPr>
                      <a:r>
                        <a:rPr lang="en-US" sz="1600" b="1" u="none" strike="noStrike" cap="none">
                          <a:solidFill>
                            <a:srgbClr val="C00000"/>
                          </a:solidFill>
                          <a:latin typeface="Arial"/>
                          <a:ea typeface="Arial"/>
                          <a:cs typeface="Arial"/>
                          <a:sym typeface="Arial"/>
                        </a:rPr>
                        <a:t>TT</a:t>
                      </a:r>
                      <a:endParaRPr sz="1600" b="1" u="none" strike="noStrike" cap="none">
                        <a:solidFill>
                          <a:srgbClr val="C00000"/>
                        </a:solidFill>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solidFill>
                            <a:srgbClr val="C00000"/>
                          </a:solidFill>
                          <a:latin typeface="Arial"/>
                          <a:ea typeface="Arial"/>
                          <a:cs typeface="Arial"/>
                          <a:sym typeface="Arial"/>
                        </a:rPr>
                        <a:t>Danh mục hoạt động khám bệnh, chữa bệnh</a:t>
                      </a:r>
                      <a:endParaRPr sz="1600" b="1" u="none" strike="noStrike" cap="none">
                        <a:solidFill>
                          <a:srgbClr val="C00000"/>
                        </a:solidFill>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Nhân viên YTTH đáp ứng TTLT 13</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Nhân viên YTTH</a:t>
                      </a:r>
                      <a:endParaRPr sz="1600" u="none" strike="noStrike" cap="none">
                        <a:solidFill>
                          <a:srgbClr val="C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chưa đáp ứng TTLT 13 và không chuyên môn Y</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86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a:t>
                      </a:r>
                      <a:endParaRPr sz="1700" b="0" i="0" u="none" strike="noStrike" cap="none">
                        <a:solidFill>
                          <a:srgbClr val="000000"/>
                        </a:solidFill>
                        <a:latin typeface="Arial"/>
                        <a:ea typeface="Arial"/>
                        <a:cs typeface="Arial"/>
                        <a:sym typeface="Arial"/>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Quan sát, đánh giá, nhận định tình trạng toàn thân người bệnh</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59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a:t>
                      </a:r>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Đ,giá tình trạng dinh dưỡng, đo chiều cao, cân nặng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2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Đo, đếm DH sinh tồn người bệnh: mạch, nhiệt độ, HA</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992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4</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phòng, chống tật khúc xạ</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3445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5</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PC thừa cân, béo phì, suy dinh dưỡng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159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6</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phòng, chống gù vẹo cột sống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51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7</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phòng, chống bệnh răng miệng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951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8</a:t>
                      </a:r>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tâm lí</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9</a:t>
                      </a:r>
                      <a:endParaRPr sz="1700" b="0" i="0" u="none" strike="noStrike" cap="none">
                        <a:solidFill>
                          <a:srgbClr val="000000"/>
                        </a:solidFill>
                        <a:latin typeface="Arial"/>
                        <a:ea typeface="Arial"/>
                        <a:cs typeface="Arial"/>
                        <a:sym typeface="Arial"/>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chế độ dinh dưỡng và tập luyện</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10</a:t>
                      </a:r>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phòng, chống và xử trí ban đầu bệnh sởi</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11</a:t>
                      </a:r>
                      <a:endParaRPr sz="1700" b="0" i="0" u="none" strike="noStrike" cap="none">
                        <a:solidFill>
                          <a:srgbClr val="000000"/>
                        </a:solidFill>
                        <a:latin typeface="Arial"/>
                        <a:ea typeface="Arial"/>
                        <a:cs typeface="Arial"/>
                        <a:sym typeface="Arial"/>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phòng, chống và xử trí ban đầu bệnh quai bị</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12</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PC và xử trí ban đầu bệnh tay chân miệng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13</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chăm sóc ban đầu người bị tiêu chảy</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14</a:t>
                      </a:r>
                      <a:endParaRPr sz="1700" b="0" i="0" u="none" strike="noStrike" cap="none">
                        <a:solidFill>
                          <a:srgbClr val="000000"/>
                        </a:solidFill>
                        <a:latin typeface="Arial"/>
                        <a:ea typeface="Arial"/>
                        <a:cs typeface="Arial"/>
                        <a:sym typeface="Arial"/>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chăm sóc người viêm đường hô hấp trên</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15</a:t>
                      </a:r>
                      <a:endParaRPr sz="1700" b="0" i="0" u="none" strike="noStrike" cap="none">
                        <a:solidFill>
                          <a:srgbClr val="000000"/>
                        </a:solidFill>
                        <a:latin typeface="Arial"/>
                        <a:ea typeface="Arial"/>
                        <a:cs typeface="Arial"/>
                        <a:sym typeface="Arial"/>
                      </a:endParaRPr>
                    </a:p>
                  </a:txBody>
                  <a:tcPr marL="6350" marR="6350" marT="63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chăm sóc bệnh nhân cúm</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16</a:t>
                      </a:r>
                      <a:endParaRPr sz="1700" b="0" i="0" u="none" strike="noStrike" cap="none">
                        <a:solidFill>
                          <a:srgbClr val="000000"/>
                        </a:solidFill>
                        <a:latin typeface="Arial"/>
                        <a:ea typeface="Arial"/>
                        <a:cs typeface="Arial"/>
                        <a:sym typeface="Arial"/>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chăm sóc, bệnh nhân đau mắt đỏ</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
        <p:nvSpPr>
          <p:cNvPr id="215" name="Google Shape;21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16" name="Google Shape;216;p19"/>
          <p:cNvSpPr txBox="1">
            <a:spLocks noGrp="1"/>
          </p:cNvSpPr>
          <p:nvPr>
            <p:ph type="title"/>
          </p:nvPr>
        </p:nvSpPr>
        <p:spPr>
          <a:xfrm>
            <a:off x="190500" y="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2000"/>
              <a:buFont typeface="Times New Roman"/>
              <a:buNone/>
            </a:pPr>
            <a:r>
              <a:rPr lang="en-US" sz="2000" b="1">
                <a:solidFill>
                  <a:srgbClr val="C00000"/>
                </a:solidFill>
                <a:latin typeface="Times New Roman"/>
                <a:ea typeface="Times New Roman"/>
                <a:cs typeface="Times New Roman"/>
                <a:sym typeface="Times New Roman"/>
              </a:rPr>
              <a:t>PHẠM VI HOẠT ĐỘNG KHÁM BỆNH, CHỮA BỆNH CỦA NVYTTH </a:t>
            </a:r>
            <a:br>
              <a:rPr lang="en-US" sz="2000" b="1">
                <a:solidFill>
                  <a:srgbClr val="C00000"/>
                </a:solidFill>
                <a:latin typeface="Times New Roman"/>
                <a:ea typeface="Times New Roman"/>
                <a:cs typeface="Times New Roman"/>
                <a:sym typeface="Times New Roman"/>
              </a:rPr>
            </a:br>
            <a:r>
              <a:rPr lang="en-US" sz="2000" i="1"/>
              <a:t>(Ban hành kèm theo Thông tư số 28/2023/TT-BYT ngày 29/12/2023</a:t>
            </a:r>
            <a:endParaRPr sz="2000" b="1">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2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Google Shape;98;p2"/>
          <p:cNvGraphicFramePr/>
          <p:nvPr/>
        </p:nvGraphicFramePr>
        <p:xfrm>
          <a:off x="457200" y="1540223"/>
          <a:ext cx="3000000" cy="3000000"/>
        </p:xfrm>
        <a:graphic>
          <a:graphicData uri="http://schemas.openxmlformats.org/drawingml/2006/table">
            <a:tbl>
              <a:tblPr firstRow="1" bandRow="1">
                <a:noFill/>
                <a:tableStyleId>{5C40ADB6-7B94-4AE5-9B8E-A0EB6F652DED}</a:tableStyleId>
              </a:tblPr>
              <a:tblGrid>
                <a:gridCol w="1119100">
                  <a:extLst>
                    <a:ext uri="{9D8B030D-6E8A-4147-A177-3AD203B41FA5}">
                      <a16:colId xmlns:a16="http://schemas.microsoft.com/office/drawing/2014/main" val="20000"/>
                    </a:ext>
                  </a:extLst>
                </a:gridCol>
                <a:gridCol w="7034300">
                  <a:extLst>
                    <a:ext uri="{9D8B030D-6E8A-4147-A177-3AD203B41FA5}">
                      <a16:colId xmlns:a16="http://schemas.microsoft.com/office/drawing/2014/main" val="20001"/>
                    </a:ext>
                  </a:extLst>
                </a:gridCol>
              </a:tblGrid>
              <a:tr h="713550">
                <a:tc>
                  <a:txBody>
                    <a:bodyPr/>
                    <a:lstStyle/>
                    <a:p>
                      <a:pPr marL="0" marR="0" lvl="0" indent="0" algn="ctr" rtl="0">
                        <a:spcBef>
                          <a:spcPts val="0"/>
                        </a:spcBef>
                        <a:spcAft>
                          <a:spcPts val="0"/>
                        </a:spcAft>
                        <a:buNone/>
                      </a:pPr>
                      <a:r>
                        <a:rPr lang="en-US" sz="3000" u="none" strike="noStrike" cap="none">
                          <a:solidFill>
                            <a:srgbClr val="FF0000"/>
                          </a:solidFill>
                          <a:latin typeface="Arial"/>
                          <a:ea typeface="Arial"/>
                          <a:cs typeface="Arial"/>
                          <a:sym typeface="Arial"/>
                        </a:rPr>
                        <a:t>TT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tc>
                  <a:txBody>
                    <a:bodyPr/>
                    <a:lstStyle/>
                    <a:p>
                      <a:pPr marL="0" marR="0" lvl="0" indent="0" algn="ctr" rtl="0">
                        <a:spcBef>
                          <a:spcPts val="0"/>
                        </a:spcBef>
                        <a:spcAft>
                          <a:spcPts val="0"/>
                        </a:spcAft>
                        <a:buNone/>
                      </a:pPr>
                      <a:r>
                        <a:rPr lang="en-US" sz="3000" u="none" strike="noStrike" cap="none">
                          <a:solidFill>
                            <a:srgbClr val="FF0000"/>
                          </a:solidFill>
                          <a:latin typeface="Arial"/>
                          <a:ea typeface="Arial"/>
                          <a:cs typeface="Arial"/>
                          <a:sym typeface="Arial"/>
                        </a:rPr>
                        <a:t>Nội dung trình bày</a:t>
                      </a:r>
                      <a:endParaRPr sz="3000" u="none" strike="noStrike" cap="none">
                        <a:solidFill>
                          <a:srgbClr val="FF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extLst>
                  <a:ext uri="{0D108BD9-81ED-4DB2-BD59-A6C34878D82A}">
                    <a16:rowId xmlns:a16="http://schemas.microsoft.com/office/drawing/2014/main" val="10000"/>
                  </a:ext>
                </a:extLst>
              </a:tr>
              <a:tr h="1556225">
                <a:tc>
                  <a:txBody>
                    <a:bodyPr/>
                    <a:lstStyle/>
                    <a:p>
                      <a:pPr marL="0" marR="0" lvl="0" indent="0" algn="ctr" rtl="0">
                        <a:spcBef>
                          <a:spcPts val="0"/>
                        </a:spcBef>
                        <a:spcAft>
                          <a:spcPts val="0"/>
                        </a:spcAft>
                        <a:buNone/>
                      </a:pPr>
                      <a:r>
                        <a:rPr lang="en-US" sz="3000" u="none" strike="noStrike" cap="none">
                          <a:solidFill>
                            <a:srgbClr val="FFFF00"/>
                          </a:solidFill>
                          <a:latin typeface="Arial"/>
                          <a:ea typeface="Arial"/>
                          <a:cs typeface="Arial"/>
                          <a:sym typeface="Arial"/>
                        </a:rPr>
                        <a:t>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tc>
                  <a:txBody>
                    <a:bodyPr/>
                    <a:lstStyle/>
                    <a:p>
                      <a:pPr marL="0" marR="0" lvl="0" indent="0" algn="just" rtl="0">
                        <a:lnSpc>
                          <a:spcPct val="100000"/>
                        </a:lnSpc>
                        <a:spcBef>
                          <a:spcPts val="0"/>
                        </a:spcBef>
                        <a:spcAft>
                          <a:spcPts val="0"/>
                        </a:spcAft>
                        <a:buClr>
                          <a:srgbClr val="FFFF00"/>
                        </a:buClr>
                        <a:buSzPts val="3000"/>
                        <a:buFont typeface="Arial"/>
                        <a:buNone/>
                      </a:pPr>
                      <a:r>
                        <a:rPr lang="en-US" sz="3000" u="none" strike="noStrike" cap="none">
                          <a:solidFill>
                            <a:srgbClr val="FFFF00"/>
                          </a:solidFill>
                          <a:latin typeface="Arial"/>
                          <a:ea typeface="Arial"/>
                          <a:cs typeface="Arial"/>
                          <a:sym typeface="Arial"/>
                        </a:rPr>
                        <a:t>Bài 1. Tổng quan về y tế trường học</a:t>
                      </a:r>
                      <a:endParaRPr sz="3000" u="none" strike="noStrike" cap="none">
                        <a:solidFill>
                          <a:srgbClr val="FFFF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extLst>
                  <a:ext uri="{0D108BD9-81ED-4DB2-BD59-A6C34878D82A}">
                    <a16:rowId xmlns:a16="http://schemas.microsoft.com/office/drawing/2014/main" val="10001"/>
                  </a:ext>
                </a:extLst>
              </a:tr>
              <a:tr h="1524000">
                <a:tc>
                  <a:txBody>
                    <a:bodyPr/>
                    <a:lstStyle/>
                    <a:p>
                      <a:pPr marL="0" marR="0" lvl="0" indent="0" algn="ctr" rtl="0">
                        <a:spcBef>
                          <a:spcPts val="0"/>
                        </a:spcBef>
                        <a:spcAft>
                          <a:spcPts val="0"/>
                        </a:spcAft>
                        <a:buNone/>
                      </a:pPr>
                      <a:r>
                        <a:rPr lang="en-US" sz="3000" u="none" strike="noStrike" cap="none">
                          <a:solidFill>
                            <a:srgbClr val="FFFF00"/>
                          </a:solidFill>
                          <a:latin typeface="Arial"/>
                          <a:ea typeface="Arial"/>
                          <a:cs typeface="Arial"/>
                          <a:sym typeface="Arial"/>
                        </a:rPr>
                        <a:t>II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tc>
                  <a:txBody>
                    <a:bodyPr/>
                    <a:lstStyle/>
                    <a:p>
                      <a:pPr marL="0" marR="0" lvl="0" indent="0" algn="just" rtl="0">
                        <a:spcBef>
                          <a:spcPts val="0"/>
                        </a:spcBef>
                        <a:spcAft>
                          <a:spcPts val="0"/>
                        </a:spcAft>
                        <a:buNone/>
                      </a:pPr>
                      <a:r>
                        <a:rPr lang="en-US" sz="3000" u="none" strike="noStrike" cap="none">
                          <a:solidFill>
                            <a:srgbClr val="FFFF00"/>
                          </a:solidFill>
                          <a:latin typeface="Arial"/>
                          <a:ea typeface="Arial"/>
                          <a:cs typeface="Arial"/>
                          <a:sym typeface="Arial"/>
                        </a:rPr>
                        <a:t>Bài 2. Đặc điểm tâm sinh lý lứa tuổi của học sinh</a:t>
                      </a:r>
                      <a:endParaRPr sz="3000" u="none" strike="noStrike" cap="none">
                        <a:solidFill>
                          <a:srgbClr val="FFFF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FBD4B4"/>
                        </a:gs>
                        <a:gs pos="46000">
                          <a:srgbClr val="F79A4E"/>
                        </a:gs>
                        <a:gs pos="100000">
                          <a:srgbClr val="B65607"/>
                        </a:gs>
                      </a:gsLst>
                      <a:path path="circle">
                        <a:fillToRect l="50000" t="50000" r="50000" b="50000"/>
                      </a:path>
                      <a:tileRect/>
                    </a:gra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20"/>
          <p:cNvGraphicFramePr/>
          <p:nvPr/>
        </p:nvGraphicFramePr>
        <p:xfrm>
          <a:off x="171450" y="76200"/>
          <a:ext cx="3000000" cy="3000000"/>
        </p:xfrm>
        <a:graphic>
          <a:graphicData uri="http://schemas.openxmlformats.org/drawingml/2006/table">
            <a:tbl>
              <a:tblPr firstRow="1" bandRow="1">
                <a:noFill/>
                <a:tableStyleId>{5C40ADB6-7B94-4AE5-9B8E-A0EB6F652DED}</a:tableStyleId>
              </a:tblPr>
              <a:tblGrid>
                <a:gridCol w="51435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1112525">
                <a:tc>
                  <a:txBody>
                    <a:bodyPr/>
                    <a:lstStyle/>
                    <a:p>
                      <a:pPr marL="0" marR="0" lvl="0" indent="0" algn="ctr" rtl="0">
                        <a:lnSpc>
                          <a:spcPct val="107000"/>
                        </a:lnSpc>
                        <a:spcBef>
                          <a:spcPts val="0"/>
                        </a:spcBef>
                        <a:spcAft>
                          <a:spcPts val="0"/>
                        </a:spcAft>
                        <a:buNone/>
                      </a:pPr>
                      <a:r>
                        <a:rPr lang="en-US" sz="1600" b="1" u="none" strike="noStrike" cap="none">
                          <a:solidFill>
                            <a:srgbClr val="C00000"/>
                          </a:solidFill>
                          <a:latin typeface="Arial"/>
                          <a:ea typeface="Arial"/>
                          <a:cs typeface="Arial"/>
                          <a:sym typeface="Arial"/>
                        </a:rPr>
                        <a:t>TT</a:t>
                      </a:r>
                      <a:endParaRPr sz="1600" b="1" u="none" strike="noStrike" cap="none">
                        <a:solidFill>
                          <a:srgbClr val="C00000"/>
                        </a:solidFill>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solidFill>
                            <a:srgbClr val="C00000"/>
                          </a:solidFill>
                          <a:latin typeface="Arial"/>
                          <a:ea typeface="Arial"/>
                          <a:cs typeface="Arial"/>
                          <a:sym typeface="Arial"/>
                        </a:rPr>
                        <a:t>Danh mục hoạt động khám bệnh, chữa bệnh</a:t>
                      </a:r>
                      <a:endParaRPr sz="1600" b="1" u="none" strike="noStrike" cap="none">
                        <a:solidFill>
                          <a:srgbClr val="C00000"/>
                        </a:solidFill>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NVYTTH đáp ứng TTLT 13 </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1" u="none" strike="noStrike" cap="none">
                          <a:solidFill>
                            <a:srgbClr val="C00000"/>
                          </a:solidFill>
                          <a:latin typeface="Arial"/>
                          <a:ea typeface="Arial"/>
                          <a:cs typeface="Arial"/>
                          <a:sym typeface="Arial"/>
                        </a:rPr>
                        <a:t>NVYTTH chưa đáp ứng TTLT 13, và không có chuyên môn Y</a:t>
                      </a:r>
                      <a:endParaRPr sz="1600" u="none" strike="noStrike" cap="none">
                        <a:solidFill>
                          <a:srgbClr val="C00000"/>
                        </a:solidFill>
                        <a:latin typeface="Calibri"/>
                        <a:ea typeface="Calibri"/>
                        <a:cs typeface="Calibri"/>
                        <a:sym typeface="Calibr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286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17</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CS ban đầu bệnh nhân sốt xuất huyết</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59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18</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về chăm sóc nâng cao sức khỏe</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2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19</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Tư vấn về phòng, chống dịch bệnh</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992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20</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SC BĐ các DH ng.hiểm về h.hấp, t.hoàn, tim mạch</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3445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21</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cứu, băng các vết thương phần mềm chảy máu</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15900">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22</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SC, CĐ tạm thời GX các loại, bong gân, sai khớp</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51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23</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cấp cứu và xử trí ban đầu khi bị bỏng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951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24</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cứu ngộ độc (thực phẩm, hơi khí độc)</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25</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cứu say nắng, say nóng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26</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cấp cứu đuối nước</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27</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cứu dị vật đường thở</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28</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cứu điện giật, sét đánh</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29</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Sơ CC tai nạn khác: ngã, vùi lấp, chấn thương mắt</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30</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Xử trí rắn cắn, băng ép bất động sơ cứu rắn cắn</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31</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Xử trí ban đầu khi bị động vật, côn trùng cắn, đốt</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32</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Xử trí tai nạn hàng loạt</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33</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Xử trí ban đầu viêm da dị ứng, nổi mề đay, phát ban</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34</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Xử trí ban đầu đau bụng</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35</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Kỹ thuật di chuyển bệnh nhân an toàn</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36</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Cạo gió</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18975">
                <a:tc>
                  <a:txBody>
                    <a:bodyPr/>
                    <a:lstStyle/>
                    <a:p>
                      <a:pPr marL="0" marR="0" lvl="0" indent="0" algn="ctr" rtl="0">
                        <a:spcBef>
                          <a:spcPts val="0"/>
                        </a:spcBef>
                        <a:spcAft>
                          <a:spcPts val="0"/>
                        </a:spcAft>
                        <a:buNone/>
                      </a:pPr>
                      <a:r>
                        <a:rPr lang="en-US" sz="1700" b="0" i="0" u="none" strike="noStrike" cap="none">
                          <a:solidFill>
                            <a:srgbClr val="000000"/>
                          </a:solidFill>
                          <a:latin typeface="Arial"/>
                          <a:ea typeface="Arial"/>
                          <a:cs typeface="Arial"/>
                          <a:sym typeface="Arial"/>
                        </a:rPr>
                        <a:t>37</a:t>
                      </a:r>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Thay băng, cắt chỉ</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700" u="none" strike="noStrike" cap="none">
                          <a:solidFill>
                            <a:srgbClr val="000000"/>
                          </a:solidFill>
                          <a:latin typeface="Arial"/>
                          <a:ea typeface="Arial"/>
                          <a:cs typeface="Arial"/>
                          <a:sym typeface="Arial"/>
                        </a:rPr>
                        <a:t>x</a:t>
                      </a: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700" u="none" strike="noStrike" cap="none">
                        <a:latin typeface="Arial"/>
                        <a:ea typeface="Arial"/>
                        <a:cs typeface="Arial"/>
                        <a:sym typeface="Aria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bl>
          </a:graphicData>
        </a:graphic>
      </p:graphicFrame>
      <p:sp>
        <p:nvSpPr>
          <p:cNvPr id="222" name="Google Shape;22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304800" y="15240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VAI TRÒ CỦA CÔNG TÁC Y TẾ TRƯỜNG HỌC</a:t>
            </a:r>
            <a:endParaRPr sz="2900">
              <a:latin typeface="Arial"/>
              <a:ea typeface="Arial"/>
              <a:cs typeface="Arial"/>
              <a:sym typeface="Arial"/>
            </a:endParaRPr>
          </a:p>
        </p:txBody>
      </p:sp>
      <p:sp>
        <p:nvSpPr>
          <p:cNvPr id="228" name="Google Shape;228;p21"/>
          <p:cNvSpPr txBox="1">
            <a:spLocks noGrp="1"/>
          </p:cNvSpPr>
          <p:nvPr>
            <p:ph type="body" idx="1"/>
          </p:nvPr>
        </p:nvSpPr>
        <p:spPr>
          <a:xfrm>
            <a:off x="266700" y="914400"/>
            <a:ext cx="8610600" cy="5627688"/>
          </a:xfrm>
          <a:prstGeom prst="rect">
            <a:avLst/>
          </a:prstGeom>
          <a:noFill/>
          <a:ln>
            <a:noFill/>
          </a:ln>
        </p:spPr>
        <p:txBody>
          <a:bodyPr spcFirstLastPara="1" wrap="square" lIns="91425" tIns="45700" rIns="91425" bIns="45700" anchor="t" anchorCtr="0">
            <a:noAutofit/>
          </a:bodyPr>
          <a:lstStyle/>
          <a:p>
            <a:pPr marL="514350" lvl="0" indent="-514350" algn="just" rtl="0">
              <a:spcBef>
                <a:spcPts val="0"/>
              </a:spcBef>
              <a:spcAft>
                <a:spcPts val="0"/>
              </a:spcAft>
              <a:buClr>
                <a:srgbClr val="FF0000"/>
              </a:buClr>
              <a:buSzPts val="2500"/>
              <a:buFont typeface="Calibri"/>
              <a:buAutoNum type="arabicPeriod"/>
            </a:pPr>
            <a:r>
              <a:rPr lang="en-US" sz="2500">
                <a:latin typeface="Arial"/>
                <a:ea typeface="Arial"/>
                <a:cs typeface="Arial"/>
                <a:sym typeface="Arial"/>
              </a:rPr>
              <a:t>Học sinh SK tốt sẽ học tập tốt, là mục tiêu GD toàn diện 🡪 </a:t>
            </a:r>
            <a:r>
              <a:rPr lang="en-US" sz="2500">
                <a:solidFill>
                  <a:srgbClr val="FF0000"/>
                </a:solidFill>
                <a:latin typeface="Arial"/>
                <a:ea typeface="Arial"/>
                <a:cs typeface="Arial"/>
                <a:sym typeface="Arial"/>
              </a:rPr>
              <a:t>Nguồn nhân lực tương lai tốt </a:t>
            </a:r>
            <a:endParaRPr sz="2500">
              <a:solidFill>
                <a:srgbClr val="FF0000"/>
              </a:solidFill>
              <a:latin typeface="Arial"/>
              <a:ea typeface="Arial"/>
              <a:cs typeface="Arial"/>
              <a:sym typeface="Arial"/>
            </a:endParaRPr>
          </a:p>
          <a:p>
            <a:pPr marL="514350" lvl="0" indent="-514350" algn="just" rtl="0">
              <a:spcBef>
                <a:spcPts val="1200"/>
              </a:spcBef>
              <a:spcAft>
                <a:spcPts val="0"/>
              </a:spcAft>
              <a:buClr>
                <a:srgbClr val="FF0000"/>
              </a:buClr>
              <a:buSzPts val="2500"/>
              <a:buFont typeface="Calibri"/>
              <a:buAutoNum type="arabicPeriod"/>
            </a:pPr>
            <a:r>
              <a:rPr lang="en-US" sz="2500">
                <a:latin typeface="Arial"/>
                <a:ea typeface="Arial"/>
                <a:cs typeface="Arial"/>
                <a:sym typeface="Arial"/>
              </a:rPr>
              <a:t>TEHS ~ 1/5 dân số, đầu tư 1$ CSSKHS đem lại 2,2$  🡪 </a:t>
            </a:r>
            <a:r>
              <a:rPr lang="en-US" sz="2500">
                <a:solidFill>
                  <a:srgbClr val="FF0000"/>
                </a:solidFill>
                <a:latin typeface="Arial"/>
                <a:ea typeface="Arial"/>
                <a:cs typeface="Arial"/>
                <a:sym typeface="Arial"/>
              </a:rPr>
              <a:t>Hiệu quả KT-XH </a:t>
            </a:r>
            <a:r>
              <a:rPr lang="en-US" sz="2500">
                <a:latin typeface="Arial"/>
                <a:ea typeface="Arial"/>
                <a:cs typeface="Arial"/>
                <a:sym typeface="Arial"/>
              </a:rPr>
              <a:t>🡪 GD: </a:t>
            </a:r>
            <a:r>
              <a:rPr lang="en-US" sz="2500">
                <a:solidFill>
                  <a:srgbClr val="FF0000"/>
                </a:solidFill>
                <a:latin typeface="Arial"/>
                <a:ea typeface="Arial"/>
                <a:cs typeface="Arial"/>
                <a:sym typeface="Arial"/>
              </a:rPr>
              <a:t>quốc sách hàng đầu</a:t>
            </a:r>
            <a:r>
              <a:rPr lang="en-US" sz="2500">
                <a:latin typeface="Calibri"/>
                <a:ea typeface="Calibri"/>
                <a:cs typeface="Calibri"/>
                <a:sym typeface="Calibri"/>
              </a:rPr>
              <a:t>.</a:t>
            </a:r>
            <a:endParaRPr sz="2500">
              <a:solidFill>
                <a:srgbClr val="FF0000"/>
              </a:solidFill>
              <a:latin typeface="Arial"/>
              <a:ea typeface="Arial"/>
              <a:cs typeface="Arial"/>
              <a:sym typeface="Arial"/>
            </a:endParaRPr>
          </a:p>
          <a:p>
            <a:pPr marL="514350" lvl="0" indent="-514350" algn="just" rtl="0">
              <a:spcBef>
                <a:spcPts val="1200"/>
              </a:spcBef>
              <a:spcAft>
                <a:spcPts val="0"/>
              </a:spcAft>
              <a:buClr>
                <a:srgbClr val="FF0000"/>
              </a:buClr>
              <a:buSzPts val="2500"/>
              <a:buFont typeface="Calibri"/>
              <a:buAutoNum type="arabicPeriod"/>
            </a:pPr>
            <a:r>
              <a:rPr lang="en-US" sz="2500">
                <a:latin typeface="Arial"/>
                <a:ea typeface="Arial"/>
                <a:cs typeface="Arial"/>
                <a:sym typeface="Arial"/>
              </a:rPr>
              <a:t>TEHS: đang phát triển. Trường học: tập trung đông 🡪 </a:t>
            </a:r>
            <a:r>
              <a:rPr lang="en-US" sz="2500">
                <a:solidFill>
                  <a:srgbClr val="FF0000"/>
                </a:solidFill>
                <a:latin typeface="Arial"/>
                <a:ea typeface="Arial"/>
                <a:cs typeface="Arial"/>
                <a:sym typeface="Arial"/>
              </a:rPr>
              <a:t>Nguy cơ mắc, lây dịch, bệnh</a:t>
            </a:r>
            <a:r>
              <a:rPr lang="en-US" sz="2500">
                <a:latin typeface="Arial"/>
                <a:ea typeface="Arial"/>
                <a:cs typeface="Arial"/>
                <a:sym typeface="Arial"/>
              </a:rPr>
              <a:t>.</a:t>
            </a:r>
            <a:endParaRPr/>
          </a:p>
          <a:p>
            <a:pPr marL="514350" lvl="0" indent="-514350" algn="just" rtl="0">
              <a:spcBef>
                <a:spcPts val="1200"/>
              </a:spcBef>
              <a:spcAft>
                <a:spcPts val="0"/>
              </a:spcAft>
              <a:buClr>
                <a:srgbClr val="FF0000"/>
              </a:buClr>
              <a:buSzPts val="2500"/>
              <a:buFont typeface="Calibri"/>
              <a:buAutoNum type="arabicPeriod"/>
            </a:pPr>
            <a:r>
              <a:rPr lang="en-US" sz="2500">
                <a:latin typeface="Arial"/>
                <a:ea typeface="Arial"/>
                <a:cs typeface="Arial"/>
                <a:sym typeface="Arial"/>
              </a:rPr>
              <a:t>YTTH: chân rết, mắt xích, bộ phận của bộ máy y tế cơ sở (CT 25-CT-TW) 🡪 tạo ra </a:t>
            </a:r>
            <a:r>
              <a:rPr lang="en-US" sz="2500">
                <a:solidFill>
                  <a:srgbClr val="FF0000"/>
                </a:solidFill>
                <a:latin typeface="Arial"/>
                <a:ea typeface="Arial"/>
                <a:cs typeface="Arial"/>
                <a:sym typeface="Arial"/>
              </a:rPr>
              <a:t>mạng lưới CSSK toàn diện</a:t>
            </a:r>
            <a:endParaRPr sz="2500">
              <a:solidFill>
                <a:srgbClr val="FF0000"/>
              </a:solidFill>
              <a:latin typeface="Arial"/>
              <a:ea typeface="Arial"/>
              <a:cs typeface="Arial"/>
              <a:sym typeface="Arial"/>
            </a:endParaRPr>
          </a:p>
          <a:p>
            <a:pPr marL="514350" lvl="0" indent="-514350" algn="just" rtl="0">
              <a:spcBef>
                <a:spcPts val="1200"/>
              </a:spcBef>
              <a:spcAft>
                <a:spcPts val="0"/>
              </a:spcAft>
              <a:buClr>
                <a:srgbClr val="FF0000"/>
              </a:buClr>
              <a:buSzPts val="2500"/>
              <a:buFont typeface="Calibri"/>
              <a:buAutoNum type="arabicPeriod"/>
            </a:pPr>
            <a:r>
              <a:rPr lang="en-US" sz="2500">
                <a:latin typeface="Arial"/>
                <a:ea typeface="Arial"/>
                <a:cs typeface="Arial"/>
                <a:sym typeface="Arial"/>
              </a:rPr>
              <a:t>YTTH: phát hiện sớm, xử trí ban đầu, Sơ CC, tư vấn, truyền thông 🡪 NQ 20-NQ/TW: </a:t>
            </a:r>
            <a:r>
              <a:rPr lang="en-US" sz="2500">
                <a:solidFill>
                  <a:srgbClr val="FF0000"/>
                </a:solidFill>
                <a:latin typeface="Arial"/>
                <a:ea typeface="Arial"/>
                <a:cs typeface="Arial"/>
                <a:sym typeface="Arial"/>
              </a:rPr>
              <a:t>tăng cường  YTHĐ.</a:t>
            </a:r>
            <a:endParaRPr sz="2500">
              <a:solidFill>
                <a:srgbClr val="FF0000"/>
              </a:solidFill>
              <a:latin typeface="Arial"/>
              <a:ea typeface="Arial"/>
              <a:cs typeface="Arial"/>
              <a:sym typeface="Arial"/>
            </a:endParaRPr>
          </a:p>
          <a:p>
            <a:pPr marL="514350" lvl="0" indent="-514350" algn="just" rtl="0">
              <a:spcBef>
                <a:spcPts val="1200"/>
              </a:spcBef>
              <a:spcAft>
                <a:spcPts val="0"/>
              </a:spcAft>
              <a:buClr>
                <a:srgbClr val="FF0000"/>
              </a:buClr>
              <a:buSzPts val="2500"/>
              <a:buFont typeface="Calibri"/>
              <a:buAutoNum type="arabicPeriod"/>
            </a:pPr>
            <a:r>
              <a:rPr lang="en-US" sz="2500">
                <a:latin typeface="Arial"/>
                <a:ea typeface="Arial"/>
                <a:cs typeface="Arial"/>
                <a:sym typeface="Arial"/>
              </a:rPr>
              <a:t>🡪</a:t>
            </a:r>
            <a:r>
              <a:rPr lang="en-US" sz="2500">
                <a:solidFill>
                  <a:srgbClr val="FF0000"/>
                </a:solidFill>
                <a:latin typeface="Arial"/>
                <a:ea typeface="Arial"/>
                <a:cs typeface="Arial"/>
                <a:sym typeface="Arial"/>
              </a:rPr>
              <a:t> </a:t>
            </a:r>
            <a:r>
              <a:rPr lang="en-US" sz="2500">
                <a:latin typeface="Arial"/>
                <a:ea typeface="Arial"/>
                <a:cs typeface="Arial"/>
                <a:sym typeface="Arial"/>
              </a:rPr>
              <a:t>YTTH: thế giới có từ năm 50 thế kỷ XX. WHO kh/cáo XD trường học NCSK 🡪 </a:t>
            </a:r>
            <a:r>
              <a:rPr lang="en-US" sz="2500">
                <a:solidFill>
                  <a:srgbClr val="FF0000"/>
                </a:solidFill>
                <a:latin typeface="Arial"/>
                <a:ea typeface="Arial"/>
                <a:cs typeface="Arial"/>
                <a:sym typeface="Arial"/>
              </a:rPr>
              <a:t>Hội nhập quốc tế</a:t>
            </a:r>
            <a:r>
              <a:rPr lang="en-US" sz="2500">
                <a:latin typeface="Arial"/>
                <a:ea typeface="Arial"/>
                <a:cs typeface="Arial"/>
                <a:sym typeface="Arial"/>
              </a:rPr>
              <a:t>.</a:t>
            </a:r>
            <a:endParaRPr/>
          </a:p>
          <a:p>
            <a:pPr marL="514350" lvl="0" indent="-355600" algn="just" rtl="0">
              <a:spcBef>
                <a:spcPts val="1200"/>
              </a:spcBef>
              <a:spcAft>
                <a:spcPts val="0"/>
              </a:spcAft>
              <a:buClr>
                <a:srgbClr val="FF0000"/>
              </a:buClr>
              <a:buSzPts val="2500"/>
              <a:buFont typeface="Calibri"/>
              <a:buNone/>
            </a:pPr>
            <a:endParaRPr sz="2500">
              <a:latin typeface="Arial"/>
              <a:ea typeface="Arial"/>
              <a:cs typeface="Arial"/>
              <a:sym typeface="Arial"/>
            </a:endParaRPr>
          </a:p>
        </p:txBody>
      </p:sp>
      <p:sp>
        <p:nvSpPr>
          <p:cNvPr id="229" name="Google Shape;22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2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8">
                                            <p:txEl>
                                              <p:pRg st="0" end="0"/>
                                            </p:txEl>
                                          </p:spTgt>
                                        </p:tgtEl>
                                        <p:attrNameLst>
                                          <p:attrName>style.visibility</p:attrName>
                                        </p:attrNameLst>
                                      </p:cBhvr>
                                      <p:to>
                                        <p:strVal val="visible"/>
                                      </p:to>
                                    </p:set>
                                    <p:anim calcmode="lin" valueType="num">
                                      <p:cBhvr additive="base">
                                        <p:cTn id="12" dur="500"/>
                                        <p:tgtEl>
                                          <p:spTgt spid="22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8">
                                            <p:txEl>
                                              <p:pRg st="1" end="1"/>
                                            </p:txEl>
                                          </p:spTgt>
                                        </p:tgtEl>
                                        <p:attrNameLst>
                                          <p:attrName>style.visibility</p:attrName>
                                        </p:attrNameLst>
                                      </p:cBhvr>
                                      <p:to>
                                        <p:strVal val="visible"/>
                                      </p:to>
                                    </p:set>
                                    <p:anim calcmode="lin" valueType="num">
                                      <p:cBhvr additive="base">
                                        <p:cTn id="17" dur="500"/>
                                        <p:tgtEl>
                                          <p:spTgt spid="22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28">
                                            <p:txEl>
                                              <p:pRg st="2" end="2"/>
                                            </p:txEl>
                                          </p:spTgt>
                                        </p:tgtEl>
                                        <p:attrNameLst>
                                          <p:attrName>style.visibility</p:attrName>
                                        </p:attrNameLst>
                                      </p:cBhvr>
                                      <p:to>
                                        <p:strVal val="visible"/>
                                      </p:to>
                                    </p:set>
                                    <p:anim calcmode="lin" valueType="num">
                                      <p:cBhvr additive="base">
                                        <p:cTn id="22" dur="500"/>
                                        <p:tgtEl>
                                          <p:spTgt spid="22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28">
                                            <p:txEl>
                                              <p:pRg st="3" end="3"/>
                                            </p:txEl>
                                          </p:spTgt>
                                        </p:tgtEl>
                                        <p:attrNameLst>
                                          <p:attrName>style.visibility</p:attrName>
                                        </p:attrNameLst>
                                      </p:cBhvr>
                                      <p:to>
                                        <p:strVal val="visible"/>
                                      </p:to>
                                    </p:set>
                                    <p:anim calcmode="lin" valueType="num">
                                      <p:cBhvr additive="base">
                                        <p:cTn id="27" dur="500"/>
                                        <p:tgtEl>
                                          <p:spTgt spid="22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28">
                                            <p:txEl>
                                              <p:pRg st="4" end="4"/>
                                            </p:txEl>
                                          </p:spTgt>
                                        </p:tgtEl>
                                        <p:attrNameLst>
                                          <p:attrName>style.visibility</p:attrName>
                                        </p:attrNameLst>
                                      </p:cBhvr>
                                      <p:to>
                                        <p:strVal val="visible"/>
                                      </p:to>
                                    </p:set>
                                    <p:anim calcmode="lin" valueType="num">
                                      <p:cBhvr additive="base">
                                        <p:cTn id="32" dur="500"/>
                                        <p:tgtEl>
                                          <p:spTgt spid="22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8">
                                            <p:txEl>
                                              <p:pRg st="5" end="5"/>
                                            </p:txEl>
                                          </p:spTgt>
                                        </p:tgtEl>
                                        <p:attrNameLst>
                                          <p:attrName>style.visibility</p:attrName>
                                        </p:attrNameLst>
                                      </p:cBhvr>
                                      <p:to>
                                        <p:strVal val="visible"/>
                                      </p:to>
                                    </p:set>
                                    <p:anim calcmode="lin" valueType="num">
                                      <p:cBhvr additive="base">
                                        <p:cTn id="37" dur="500"/>
                                        <p:tgtEl>
                                          <p:spTgt spid="22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28">
                                            <p:txEl>
                                              <p:pRg st="6" end="6"/>
                                            </p:txEl>
                                          </p:spTgt>
                                        </p:tgtEl>
                                        <p:attrNameLst>
                                          <p:attrName>style.visibility</p:attrName>
                                        </p:attrNameLst>
                                      </p:cBhvr>
                                      <p:to>
                                        <p:strVal val="visible"/>
                                      </p:to>
                                    </p:set>
                                    <p:anim calcmode="lin" valueType="num">
                                      <p:cBhvr additive="base">
                                        <p:cTn id="42" dur="500"/>
                                        <p:tgtEl>
                                          <p:spTgt spid="22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title"/>
          </p:nvPr>
        </p:nvSpPr>
        <p:spPr>
          <a:xfrm>
            <a:off x="152400" y="427038"/>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MỐC CHÍNH QUÁ TRÌNH HÌNH THÀNH </a:t>
            </a:r>
            <a:br>
              <a:rPr lang="en-US" sz="2900" b="1">
                <a:solidFill>
                  <a:srgbClr val="FF0000"/>
                </a:solidFill>
                <a:latin typeface="Arial"/>
                <a:ea typeface="Arial"/>
                <a:cs typeface="Arial"/>
                <a:sym typeface="Arial"/>
              </a:rPr>
            </a:br>
            <a:r>
              <a:rPr lang="en-US" sz="2900" b="1">
                <a:solidFill>
                  <a:srgbClr val="FF0000"/>
                </a:solidFill>
                <a:latin typeface="Arial"/>
                <a:ea typeface="Arial"/>
                <a:cs typeface="Arial"/>
                <a:sym typeface="Arial"/>
              </a:rPr>
              <a:t>VÀ PHÁT TRIỂN YTTH TAI VIỆT NAM</a:t>
            </a:r>
            <a:endParaRPr sz="2900">
              <a:latin typeface="Arial"/>
              <a:ea typeface="Arial"/>
              <a:cs typeface="Arial"/>
              <a:sym typeface="Arial"/>
            </a:endParaRPr>
          </a:p>
        </p:txBody>
      </p:sp>
      <p:sp>
        <p:nvSpPr>
          <p:cNvPr id="235" name="Google Shape;235;p22"/>
          <p:cNvSpPr txBox="1">
            <a:spLocks noGrp="1"/>
          </p:cNvSpPr>
          <p:nvPr>
            <p:ph type="body" idx="1"/>
          </p:nvPr>
        </p:nvSpPr>
        <p:spPr>
          <a:xfrm>
            <a:off x="-152400" y="1687512"/>
            <a:ext cx="9067800" cy="4256088"/>
          </a:xfrm>
          <a:prstGeom prst="rect">
            <a:avLst/>
          </a:prstGeom>
          <a:noFill/>
          <a:ln>
            <a:noFill/>
          </a:ln>
        </p:spPr>
        <p:txBody>
          <a:bodyPr spcFirstLastPara="1" wrap="square" lIns="91425" tIns="45700" rIns="91425" bIns="45700" anchor="t" anchorCtr="0">
            <a:noAutofit/>
          </a:bodyPr>
          <a:lstStyle/>
          <a:p>
            <a:pPr marL="6858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1962, Thông tư liên bộ quy định tạm thời CTVSHĐ. </a:t>
            </a:r>
            <a:endParaRPr/>
          </a:p>
          <a:p>
            <a:pPr marL="685800" lvl="0" indent="-342900" algn="just" rtl="0">
              <a:spcBef>
                <a:spcPts val="2400"/>
              </a:spcBef>
              <a:spcAft>
                <a:spcPts val="0"/>
              </a:spcAft>
              <a:buClr>
                <a:srgbClr val="FF0000"/>
              </a:buClr>
              <a:buSzPts val="2500"/>
              <a:buFont typeface="Noto Sans Symbols"/>
              <a:buChar char="❖"/>
            </a:pPr>
            <a:r>
              <a:rPr lang="en-US" sz="2500">
                <a:latin typeface="Arial"/>
                <a:ea typeface="Arial"/>
                <a:cs typeface="Arial"/>
                <a:sym typeface="Arial"/>
              </a:rPr>
              <a:t>1964, HĐ Chính phủ ban hành Điều lệ giữ gìn VSBVSK.</a:t>
            </a:r>
            <a:endParaRPr/>
          </a:p>
          <a:p>
            <a:pPr marL="685800" lvl="0" indent="-342900" algn="just" rtl="0">
              <a:spcBef>
                <a:spcPts val="2400"/>
              </a:spcBef>
              <a:spcAft>
                <a:spcPts val="0"/>
              </a:spcAft>
              <a:buClr>
                <a:srgbClr val="FF0000"/>
              </a:buClr>
              <a:buSzPts val="2500"/>
              <a:buFont typeface="Noto Sans Symbols"/>
              <a:buChar char="❖"/>
            </a:pPr>
            <a:r>
              <a:rPr lang="en-US" sz="2500">
                <a:latin typeface="Arial"/>
                <a:ea typeface="Arial"/>
                <a:cs typeface="Arial"/>
                <a:sym typeface="Arial"/>
              </a:rPr>
              <a:t>1973, TTLT HDCTYTTH: mạng lưới YTTH như ngày nay. </a:t>
            </a:r>
            <a:endParaRPr/>
          </a:p>
          <a:p>
            <a:pPr marL="685800" lvl="0" indent="-342900" algn="just" rtl="0">
              <a:spcBef>
                <a:spcPts val="2400"/>
              </a:spcBef>
              <a:spcAft>
                <a:spcPts val="0"/>
              </a:spcAft>
              <a:buClr>
                <a:srgbClr val="FF0000"/>
              </a:buClr>
              <a:buSzPts val="2500"/>
              <a:buFont typeface="Noto Sans Symbols"/>
              <a:buChar char="❖"/>
            </a:pPr>
            <a:r>
              <a:rPr lang="en-US" sz="2500">
                <a:latin typeface="Arial"/>
                <a:ea typeface="Arial"/>
                <a:cs typeface="Arial"/>
                <a:sym typeface="Arial"/>
              </a:rPr>
              <a:t>1977, TT vệ sinh. 1982, TTLB đẩy mạnh công tác VSHĐ.</a:t>
            </a:r>
            <a:endParaRPr/>
          </a:p>
          <a:p>
            <a:pPr marL="685800" lvl="0" indent="-342900" algn="just" rtl="0">
              <a:spcBef>
                <a:spcPts val="2400"/>
              </a:spcBef>
              <a:spcAft>
                <a:spcPts val="0"/>
              </a:spcAft>
              <a:buClr>
                <a:srgbClr val="FF0000"/>
              </a:buClr>
              <a:buSzPts val="2500"/>
              <a:buFont typeface="Noto Sans Symbols"/>
              <a:buChar char="❖"/>
            </a:pPr>
            <a:r>
              <a:rPr lang="en-US" sz="2500" b="1">
                <a:latin typeface="Arial"/>
                <a:ea typeface="Arial"/>
                <a:cs typeface="Arial"/>
                <a:sym typeface="Arial"/>
              </a:rPr>
              <a:t>2000: TTLT 03/2000/TTLT-BYT-BGDĐT HD CTYTTH</a:t>
            </a:r>
            <a:endParaRPr sz="2500" b="1">
              <a:latin typeface="Arial"/>
              <a:ea typeface="Arial"/>
              <a:cs typeface="Arial"/>
              <a:sym typeface="Arial"/>
            </a:endParaRPr>
          </a:p>
          <a:p>
            <a:pPr marL="685800" lvl="0" indent="-342900" algn="just" rtl="0">
              <a:spcBef>
                <a:spcPts val="24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2006, TTg b/h CT 23/2006/CT-TTg tăng cường CTYTTH</a:t>
            </a:r>
            <a:endParaRPr sz="2500" b="1">
              <a:solidFill>
                <a:srgbClr val="FF0000"/>
              </a:solidFill>
              <a:latin typeface="Arial"/>
              <a:ea typeface="Arial"/>
              <a:cs typeface="Arial"/>
              <a:sym typeface="Arial"/>
            </a:endParaRPr>
          </a:p>
          <a:p>
            <a:pPr marL="685800" lvl="0" indent="-342900" algn="just" rtl="0">
              <a:spcBef>
                <a:spcPts val="2400"/>
              </a:spcBef>
              <a:spcAft>
                <a:spcPts val="0"/>
              </a:spcAft>
              <a:buClr>
                <a:srgbClr val="FF0000"/>
              </a:buClr>
              <a:buSzPts val="2500"/>
              <a:buFont typeface="Noto Sans Symbols"/>
              <a:buChar char="❖"/>
            </a:pPr>
            <a:r>
              <a:rPr lang="en-US" sz="2500" b="1">
                <a:solidFill>
                  <a:srgbClr val="FF0000"/>
                </a:solidFill>
                <a:highlight>
                  <a:srgbClr val="FFFF00"/>
                </a:highlight>
                <a:latin typeface="Arial"/>
                <a:ea typeface="Arial"/>
                <a:cs typeface="Arial"/>
                <a:sym typeface="Arial"/>
              </a:rPr>
              <a:t>2016, TTLT 13/2016/TTTLT-BYT-BGDĐT ban hành</a:t>
            </a:r>
            <a:endParaRPr sz="2500" b="1">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0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0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10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10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10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1000"/>
                                        <p:tgtEl>
                                          <p:spTgt spid="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5">
                                            <p:txEl>
                                              <p:pRg st="6" end="6"/>
                                            </p:txEl>
                                          </p:spTgt>
                                        </p:tgtEl>
                                        <p:attrNameLst>
                                          <p:attrName>style.visibility</p:attrName>
                                        </p:attrNameLst>
                                      </p:cBhvr>
                                      <p:to>
                                        <p:strVal val="visible"/>
                                      </p:to>
                                    </p:set>
                                    <p:animEffect transition="in" filter="fade">
                                      <p:cBhvr>
                                        <p:cTn id="37" dur="1000"/>
                                        <p:tgtEl>
                                          <p:spTgt spid="2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title"/>
          </p:nvPr>
        </p:nvSpPr>
        <p:spPr>
          <a:xfrm>
            <a:off x="304800" y="457200"/>
            <a:ext cx="8763000" cy="7921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900"/>
              <a:buFont typeface="Arial"/>
              <a:buNone/>
            </a:pPr>
            <a:r>
              <a:rPr lang="en-US" sz="2900" b="1">
                <a:solidFill>
                  <a:srgbClr val="FF0000"/>
                </a:solidFill>
                <a:latin typeface="Arial"/>
                <a:ea typeface="Arial"/>
                <a:cs typeface="Arial"/>
                <a:sym typeface="Arial"/>
              </a:rPr>
              <a:t>QUÁ TRÌNH HÌNH THÀNH VÀ PHÁT TRIỂN </a:t>
            </a:r>
            <a:br>
              <a:rPr lang="en-US" sz="2900" b="1">
                <a:solidFill>
                  <a:srgbClr val="FF0000"/>
                </a:solidFill>
                <a:latin typeface="Arial"/>
                <a:ea typeface="Arial"/>
                <a:cs typeface="Arial"/>
                <a:sym typeface="Arial"/>
              </a:rPr>
            </a:br>
            <a:r>
              <a:rPr lang="en-US" sz="2900" b="1">
                <a:solidFill>
                  <a:srgbClr val="FF0000"/>
                </a:solidFill>
                <a:latin typeface="Arial"/>
                <a:ea typeface="Arial"/>
                <a:cs typeface="Arial"/>
                <a:sym typeface="Arial"/>
              </a:rPr>
              <a:t>Y TẾ TRƯỜNG HỌC TAI VIỆT NAM</a:t>
            </a:r>
            <a:endParaRPr sz="2900">
              <a:latin typeface="Arial"/>
              <a:ea typeface="Arial"/>
              <a:cs typeface="Arial"/>
              <a:sym typeface="Arial"/>
            </a:endParaRPr>
          </a:p>
        </p:txBody>
      </p:sp>
      <p:sp>
        <p:nvSpPr>
          <p:cNvPr id="241" name="Google Shape;241;p23"/>
          <p:cNvSpPr txBox="1">
            <a:spLocks noGrp="1"/>
          </p:cNvSpPr>
          <p:nvPr>
            <p:ph type="body" idx="1"/>
          </p:nvPr>
        </p:nvSpPr>
        <p:spPr>
          <a:xfrm>
            <a:off x="152400" y="1611312"/>
            <a:ext cx="8763000" cy="5627688"/>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600"/>
              <a:buNone/>
            </a:pPr>
            <a:r>
              <a:rPr lang="en-US" sz="2600">
                <a:latin typeface="Arial"/>
                <a:ea typeface="Arial"/>
                <a:cs typeface="Arial"/>
                <a:sym typeface="Arial"/>
              </a:rPr>
              <a:t>Đại dịch COVID-19 bùng phát, nhằm tăng cường hiệu quả công tác YTTH, CSSK học sinh, Thủ tướng CP ban hành:</a:t>
            </a:r>
            <a:endParaRPr/>
          </a:p>
          <a:p>
            <a:pPr marL="342900" lvl="0" indent="-342900" algn="just" rtl="0">
              <a:spcBef>
                <a:spcPts val="1200"/>
              </a:spcBef>
              <a:spcAft>
                <a:spcPts val="0"/>
              </a:spcAft>
              <a:buClr>
                <a:srgbClr val="FF0000"/>
              </a:buClr>
              <a:buSzPts val="2600"/>
              <a:buFont typeface="Noto Sans Symbols"/>
              <a:buChar char="⮚"/>
            </a:pPr>
            <a:r>
              <a:rPr lang="en-US" sz="2600" b="1">
                <a:solidFill>
                  <a:srgbClr val="FF0000"/>
                </a:solidFill>
                <a:latin typeface="Arial"/>
                <a:ea typeface="Arial"/>
                <a:cs typeface="Arial"/>
                <a:sym typeface="Arial"/>
              </a:rPr>
              <a:t>QĐ số 1660/QĐ-TTg ngày 02/10/2021 </a:t>
            </a:r>
            <a:r>
              <a:rPr lang="en-US" sz="2600">
                <a:latin typeface="Arial"/>
                <a:ea typeface="Arial"/>
                <a:cs typeface="Arial"/>
                <a:sym typeface="Arial"/>
              </a:rPr>
              <a:t>phê duyệt Chương trình SKHĐ 2021-2025 với mục tiêu: Duy trì, đẩy mạnh HĐGD CS BV QLSK TEHS trong CSGDMN, PT nhằm BĐ sự PT toàn diện thể chất, tinh thần HS.</a:t>
            </a:r>
            <a:endParaRPr sz="2600">
              <a:latin typeface="Arial"/>
              <a:ea typeface="Arial"/>
              <a:cs typeface="Arial"/>
              <a:sym typeface="Arial"/>
            </a:endParaRPr>
          </a:p>
          <a:p>
            <a:pPr marL="342900" lvl="0" indent="-342900" algn="just" rtl="0">
              <a:spcBef>
                <a:spcPts val="1200"/>
              </a:spcBef>
              <a:spcAft>
                <a:spcPts val="0"/>
              </a:spcAft>
              <a:buClr>
                <a:srgbClr val="FF0000"/>
              </a:buClr>
              <a:buSzPts val="2600"/>
              <a:buFont typeface="Noto Sans Symbols"/>
              <a:buChar char="⮚"/>
            </a:pPr>
            <a:r>
              <a:rPr lang="en-US" sz="2600" b="1">
                <a:solidFill>
                  <a:srgbClr val="FF0000"/>
                </a:solidFill>
                <a:latin typeface="Arial"/>
                <a:ea typeface="Arial"/>
                <a:cs typeface="Arial"/>
                <a:sym typeface="Arial"/>
              </a:rPr>
              <a:t>QĐ số 85/QĐ-TTg ngày 17/1/2022 </a:t>
            </a:r>
            <a:r>
              <a:rPr lang="en-US" sz="2600">
                <a:latin typeface="Arial"/>
                <a:ea typeface="Arial"/>
                <a:cs typeface="Arial"/>
                <a:sym typeface="Arial"/>
              </a:rPr>
              <a:t>phê duyệt Chương trình YTTH trong các CSGDMN, PT gắn với y tế cơ sở 2021-2025 với mục tiêu: Củng cố, nâng cao năng lực hệ thống YTTH trong CSGDMN, PT gắn với YTCS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par>
                                <p:cTn id="8" presetID="10" presetClass="entr" presetSubtype="0" fill="hold" nodeType="withEffect">
                                  <p:stCondLst>
                                    <p:cond delay="0"/>
                                  </p:stCondLst>
                                  <p:childTnLst>
                                    <p:set>
                                      <p:cBhvr>
                                        <p:cTn id="9" dur="1" fill="hold">
                                          <p:stCondLst>
                                            <p:cond delay="0"/>
                                          </p:stCondLst>
                                        </p:cTn>
                                        <p:tgtEl>
                                          <p:spTgt spid="241">
                                            <p:txEl>
                                              <p:pRg st="0" end="0"/>
                                            </p:txEl>
                                          </p:spTgt>
                                        </p:tgtEl>
                                        <p:attrNameLst>
                                          <p:attrName>style.visibility</p:attrName>
                                        </p:attrNameLst>
                                      </p:cBhvr>
                                      <p:to>
                                        <p:strVal val="visible"/>
                                      </p:to>
                                    </p:set>
                                    <p:animEffect transition="in" filter="fade">
                                      <p:cBhvr>
                                        <p:cTn id="10" dur="1000"/>
                                        <p:tgtEl>
                                          <p:spTgt spid="24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1">
                                            <p:txEl>
                                              <p:pRg st="1" end="1"/>
                                            </p:txEl>
                                          </p:spTgt>
                                        </p:tgtEl>
                                        <p:attrNameLst>
                                          <p:attrName>style.visibility</p:attrName>
                                        </p:attrNameLst>
                                      </p:cBhvr>
                                      <p:to>
                                        <p:strVal val="visible"/>
                                      </p:to>
                                    </p:set>
                                    <p:animEffect transition="in" filter="fade">
                                      <p:cBhvr>
                                        <p:cTn id="13" dur="1000"/>
                                        <p:tgtEl>
                                          <p:spTgt spid="24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1">
                                            <p:txEl>
                                              <p:pRg st="2" end="2"/>
                                            </p:txEl>
                                          </p:spTgt>
                                        </p:tgtEl>
                                        <p:attrNameLst>
                                          <p:attrName>style.visibility</p:attrName>
                                        </p:attrNameLst>
                                      </p:cBhvr>
                                      <p:to>
                                        <p:strVal val="visible"/>
                                      </p:to>
                                    </p:set>
                                    <p:animEffect transition="in" filter="fade">
                                      <p:cBhvr>
                                        <p:cTn id="16" dur="1000"/>
                                        <p:tgtEl>
                                          <p:spTgt spid="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47" name="Google Shape;247;p24"/>
          <p:cNvPicPr preferRelativeResize="0"/>
          <p:nvPr/>
        </p:nvPicPr>
        <p:blipFill rotWithShape="1">
          <a:blip r:embed="rId3">
            <a:alphaModFix/>
          </a:blip>
          <a:srcRect l="30103" r="30380"/>
          <a:stretch/>
        </p:blipFill>
        <p:spPr>
          <a:xfrm>
            <a:off x="0" y="-1"/>
            <a:ext cx="4648200" cy="6829426"/>
          </a:xfrm>
          <a:prstGeom prst="rect">
            <a:avLst/>
          </a:prstGeom>
          <a:noFill/>
          <a:ln>
            <a:noFill/>
          </a:ln>
        </p:spPr>
      </p:pic>
      <p:pic>
        <p:nvPicPr>
          <p:cNvPr id="248" name="Google Shape;248;p24"/>
          <p:cNvPicPr preferRelativeResize="0"/>
          <p:nvPr/>
        </p:nvPicPr>
        <p:blipFill rotWithShape="1">
          <a:blip r:embed="rId4">
            <a:alphaModFix/>
          </a:blip>
          <a:srcRect l="30037" t="2724" r="30186" b="-2723"/>
          <a:stretch/>
        </p:blipFill>
        <p:spPr>
          <a:xfrm>
            <a:off x="4791074" y="0"/>
            <a:ext cx="4352925" cy="70224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254" name="Google Shape;254;p25"/>
          <p:cNvPicPr preferRelativeResize="0">
            <a:picLocks noGrp="1"/>
          </p:cNvPicPr>
          <p:nvPr>
            <p:ph type="body" idx="1"/>
          </p:nvPr>
        </p:nvPicPr>
        <p:blipFill rotWithShape="1">
          <a:blip r:embed="rId3">
            <a:alphaModFix/>
          </a:blip>
          <a:srcRect/>
          <a:stretch/>
        </p:blipFill>
        <p:spPr>
          <a:xfrm>
            <a:off x="-533400" y="0"/>
            <a:ext cx="5486400" cy="6858000"/>
          </a:xfrm>
          <a:prstGeom prst="rect">
            <a:avLst/>
          </a:prstGeom>
          <a:noFill/>
          <a:ln>
            <a:noFill/>
          </a:ln>
        </p:spPr>
      </p:pic>
      <p:pic>
        <p:nvPicPr>
          <p:cNvPr id="255" name="Google Shape;255;p25"/>
          <p:cNvPicPr preferRelativeResize="0"/>
          <p:nvPr/>
        </p:nvPicPr>
        <p:blipFill rotWithShape="1">
          <a:blip r:embed="rId4">
            <a:alphaModFix/>
          </a:blip>
          <a:srcRect/>
          <a:stretch/>
        </p:blipFill>
        <p:spPr>
          <a:xfrm>
            <a:off x="4648200" y="0"/>
            <a:ext cx="457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body" idx="1"/>
          </p:nvPr>
        </p:nvSpPr>
        <p:spPr>
          <a:xfrm>
            <a:off x="152400" y="762000"/>
            <a:ext cx="6096000" cy="51863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300"/>
              <a:buFont typeface="Calibri"/>
              <a:buNone/>
            </a:pPr>
            <a:endParaRPr sz="2300" b="1">
              <a:solidFill>
                <a:srgbClr val="FF0000"/>
              </a:solidFill>
              <a:latin typeface="Arial"/>
              <a:ea typeface="Arial"/>
              <a:cs typeface="Arial"/>
              <a:sym typeface="Arial"/>
            </a:endParaRPr>
          </a:p>
          <a:p>
            <a:pPr marL="457200" lvl="0" indent="-457200" algn="just" rtl="0">
              <a:spcBef>
                <a:spcPts val="0"/>
              </a:spcBef>
              <a:spcAft>
                <a:spcPts val="0"/>
              </a:spcAft>
              <a:buClr>
                <a:srgbClr val="FF0000"/>
              </a:buClr>
              <a:buSzPts val="2300"/>
              <a:buFont typeface="Arial"/>
              <a:buAutoNum type="arabicParenR"/>
            </a:pPr>
            <a:r>
              <a:rPr lang="en-US" sz="2300" b="1">
                <a:solidFill>
                  <a:srgbClr val="FF0000"/>
                </a:solidFill>
                <a:latin typeface="Arial"/>
                <a:ea typeface="Arial"/>
                <a:cs typeface="Arial"/>
                <a:sym typeface="Arial"/>
              </a:rPr>
              <a:t>BĐ ĐK về phòng học, bàn ghế, bảng viết, chiếu sáng, đồ chơi trong lớp học: </a:t>
            </a:r>
            <a:r>
              <a:rPr lang="en-US" sz="2300">
                <a:latin typeface="Arial"/>
                <a:ea typeface="Arial"/>
                <a:cs typeface="Arial"/>
                <a:sym typeface="Arial"/>
              </a:rPr>
              <a:t>BD yêu cầu thiết kế: SL, KT, AS,…</a:t>
            </a:r>
            <a:endParaRPr/>
          </a:p>
          <a:p>
            <a:pPr marL="0" lvl="0" indent="0" algn="just" rtl="0">
              <a:spcBef>
                <a:spcPts val="0"/>
              </a:spcBef>
              <a:spcAft>
                <a:spcPts val="0"/>
              </a:spcAft>
              <a:buClr>
                <a:schemeClr val="dk1"/>
              </a:buClr>
              <a:buSzPts val="1600"/>
              <a:buFont typeface="Calibri"/>
              <a:buNone/>
            </a:pPr>
            <a:endParaRPr sz="1600" b="1">
              <a:solidFill>
                <a:srgbClr val="FF0000"/>
              </a:solidFill>
              <a:latin typeface="Arial"/>
              <a:ea typeface="Arial"/>
              <a:cs typeface="Arial"/>
              <a:sym typeface="Arial"/>
            </a:endParaRPr>
          </a:p>
          <a:p>
            <a:pPr marL="0" lvl="0" indent="0" algn="just" rtl="0">
              <a:spcBef>
                <a:spcPts val="0"/>
              </a:spcBef>
              <a:spcAft>
                <a:spcPts val="0"/>
              </a:spcAft>
              <a:buClr>
                <a:srgbClr val="FF0000"/>
              </a:buClr>
              <a:buSzPts val="2300"/>
              <a:buFont typeface="Arial"/>
              <a:buNone/>
            </a:pPr>
            <a:r>
              <a:rPr lang="en-US" sz="2300" b="1">
                <a:solidFill>
                  <a:srgbClr val="FF0000"/>
                </a:solidFill>
                <a:latin typeface="Arial"/>
                <a:ea typeface="Arial"/>
                <a:cs typeface="Arial"/>
                <a:sym typeface="Arial"/>
              </a:rPr>
              <a:t>2) Bảo đảm các ĐK về cấp thoát nước và vệ sinh môi trường trong trường học</a:t>
            </a:r>
            <a:endParaRPr sz="2300" b="1">
              <a:solidFill>
                <a:srgbClr val="FF0000"/>
              </a:solidFill>
              <a:latin typeface="Arial"/>
              <a:ea typeface="Arial"/>
              <a:cs typeface="Arial"/>
              <a:sym typeface="Arial"/>
            </a:endParaRPr>
          </a:p>
          <a:p>
            <a:pPr marL="342900" lvl="0" indent="-342900" algn="just" rtl="0">
              <a:spcBef>
                <a:spcPts val="0"/>
              </a:spcBef>
              <a:spcAft>
                <a:spcPts val="0"/>
              </a:spcAft>
              <a:buClr>
                <a:srgbClr val="FF0000"/>
              </a:buClr>
              <a:buSzPts val="2300"/>
              <a:buFont typeface="Noto Sans Symbols"/>
              <a:buChar char="⮚"/>
            </a:pPr>
            <a:r>
              <a:rPr lang="en-US" sz="2300">
                <a:latin typeface="Arial"/>
                <a:ea typeface="Arial"/>
                <a:cs typeface="Arial"/>
                <a:sym typeface="Arial"/>
              </a:rPr>
              <a:t>Nước uống, nước sinh hoạt đạt tiêu chuẩn</a:t>
            </a:r>
            <a:endParaRPr sz="2300">
              <a:latin typeface="Arial"/>
              <a:ea typeface="Arial"/>
              <a:cs typeface="Arial"/>
              <a:sym typeface="Arial"/>
            </a:endParaRPr>
          </a:p>
          <a:p>
            <a:pPr marL="342900" lvl="0" indent="-342900" algn="just" rtl="0">
              <a:spcBef>
                <a:spcPts val="0"/>
              </a:spcBef>
              <a:spcAft>
                <a:spcPts val="0"/>
              </a:spcAft>
              <a:buClr>
                <a:srgbClr val="FF0000"/>
              </a:buClr>
              <a:buSzPts val="2300"/>
              <a:buChar char="•"/>
            </a:pPr>
            <a:r>
              <a:rPr lang="en-US" sz="2300">
                <a:latin typeface="Arial"/>
                <a:ea typeface="Arial"/>
                <a:cs typeface="Arial"/>
                <a:sym typeface="Arial"/>
              </a:rPr>
              <a:t>Nước uống/HS/buổi học: ≥0,5l mùa hè; 0,3l mùa đông.</a:t>
            </a:r>
            <a:endParaRPr/>
          </a:p>
          <a:p>
            <a:pPr marL="342900" lvl="0" indent="-342900" algn="just" rtl="0">
              <a:spcBef>
                <a:spcPts val="0"/>
              </a:spcBef>
              <a:spcAft>
                <a:spcPts val="0"/>
              </a:spcAft>
              <a:buClr>
                <a:srgbClr val="FF0000"/>
              </a:buClr>
              <a:buSzPts val="2300"/>
              <a:buChar char="•"/>
            </a:pPr>
            <a:r>
              <a:rPr lang="en-US" sz="2300">
                <a:latin typeface="Arial"/>
                <a:ea typeface="Arial"/>
                <a:cs typeface="Arial"/>
                <a:sym typeface="Arial"/>
              </a:rPr>
              <a:t>Nước sạch SH: ≥4l/hs/buổi học, HS nội trú: 100l/hs/24h</a:t>
            </a:r>
            <a:endParaRPr/>
          </a:p>
          <a:p>
            <a:pPr marL="342900" lvl="0" indent="-342900" algn="just" rtl="0">
              <a:spcBef>
                <a:spcPts val="0"/>
              </a:spcBef>
              <a:spcAft>
                <a:spcPts val="0"/>
              </a:spcAft>
              <a:buClr>
                <a:srgbClr val="FF0000"/>
              </a:buClr>
              <a:buSzPts val="2300"/>
              <a:buFont typeface="Noto Sans Symbols"/>
              <a:buChar char="⮚"/>
            </a:pPr>
            <a:r>
              <a:rPr lang="en-US" sz="2300">
                <a:latin typeface="Arial"/>
                <a:ea typeface="Arial"/>
                <a:cs typeface="Arial"/>
                <a:sym typeface="Arial"/>
              </a:rPr>
              <a:t>Công trình VS: khu VS, vị trí rửa tay, XP.</a:t>
            </a:r>
            <a:endParaRPr/>
          </a:p>
          <a:p>
            <a:pPr marL="342900" lvl="0" indent="-342900" algn="just" rtl="0">
              <a:spcBef>
                <a:spcPts val="0"/>
              </a:spcBef>
              <a:spcAft>
                <a:spcPts val="0"/>
              </a:spcAft>
              <a:buClr>
                <a:srgbClr val="FF0000"/>
              </a:buClr>
              <a:buSzPts val="2300"/>
              <a:buFont typeface="Noto Sans Symbols"/>
              <a:buChar char="⮚"/>
            </a:pPr>
            <a:r>
              <a:rPr lang="en-US" sz="2300">
                <a:latin typeface="Arial"/>
                <a:ea typeface="Arial"/>
                <a:cs typeface="Arial"/>
                <a:sym typeface="Arial"/>
              </a:rPr>
              <a:t>Thu gom và xử lý chất thải</a:t>
            </a:r>
            <a:endParaRPr sz="2300">
              <a:latin typeface="Arial"/>
              <a:ea typeface="Arial"/>
              <a:cs typeface="Arial"/>
              <a:sym typeface="Arial"/>
            </a:endParaRPr>
          </a:p>
          <a:p>
            <a:pPr marL="342900" lvl="0" indent="-196850" algn="just" rtl="0">
              <a:spcBef>
                <a:spcPts val="0"/>
              </a:spcBef>
              <a:spcAft>
                <a:spcPts val="0"/>
              </a:spcAft>
              <a:buClr>
                <a:schemeClr val="dk1"/>
              </a:buClr>
              <a:buSzPts val="2300"/>
              <a:buFont typeface="Calibri"/>
              <a:buNone/>
            </a:pPr>
            <a:endParaRPr sz="2300">
              <a:latin typeface="Arial"/>
              <a:ea typeface="Arial"/>
              <a:cs typeface="Arial"/>
              <a:sym typeface="Arial"/>
            </a:endParaRPr>
          </a:p>
        </p:txBody>
      </p:sp>
      <p:sp>
        <p:nvSpPr>
          <p:cNvPr id="261" name="Google Shape;261;p26"/>
          <p:cNvSpPr txBox="1"/>
          <p:nvPr/>
        </p:nvSpPr>
        <p:spPr>
          <a:xfrm>
            <a:off x="304800" y="228600"/>
            <a:ext cx="8610600"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Arial"/>
                <a:ea typeface="Arial"/>
                <a:cs typeface="Arial"/>
                <a:sym typeface="Arial"/>
              </a:rPr>
              <a:t>NỘI DUNG CỦA CÔNG TÁC Y TẾ TRƯỜNG HỌC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2" name="Google Shape;262;p26"/>
          <p:cNvPicPr preferRelativeResize="0"/>
          <p:nvPr/>
        </p:nvPicPr>
        <p:blipFill rotWithShape="1">
          <a:blip r:embed="rId3">
            <a:alphaModFix/>
          </a:blip>
          <a:srcRect/>
          <a:stretch/>
        </p:blipFill>
        <p:spPr>
          <a:xfrm>
            <a:off x="6324601" y="2671762"/>
            <a:ext cx="2743200" cy="1747838"/>
          </a:xfrm>
          <a:prstGeom prst="rect">
            <a:avLst/>
          </a:prstGeom>
          <a:noFill/>
          <a:ln>
            <a:noFill/>
          </a:ln>
        </p:spPr>
      </p:pic>
      <p:pic>
        <p:nvPicPr>
          <p:cNvPr id="263" name="Google Shape;263;p26" descr="Mang nước sạch đến với học sinh vùng cao - Báo Quảng Ngãi điện tử"/>
          <p:cNvPicPr preferRelativeResize="0"/>
          <p:nvPr/>
        </p:nvPicPr>
        <p:blipFill rotWithShape="1">
          <a:blip r:embed="rId4">
            <a:alphaModFix/>
          </a:blip>
          <a:srcRect/>
          <a:stretch/>
        </p:blipFill>
        <p:spPr>
          <a:xfrm>
            <a:off x="6248400" y="4513104"/>
            <a:ext cx="2857500" cy="2344896"/>
          </a:xfrm>
          <a:prstGeom prst="rect">
            <a:avLst/>
          </a:prstGeom>
          <a:noFill/>
          <a:ln>
            <a:noFill/>
          </a:ln>
        </p:spPr>
      </p:pic>
      <p:pic>
        <p:nvPicPr>
          <p:cNvPr id="264" name="Google Shape;264;p26" descr="Tiêu chuẩn thiết kế phòng học học sinh trung học cơ sở"/>
          <p:cNvPicPr preferRelativeResize="0"/>
          <p:nvPr/>
        </p:nvPicPr>
        <p:blipFill rotWithShape="1">
          <a:blip r:embed="rId5">
            <a:alphaModFix/>
          </a:blip>
          <a:srcRect/>
          <a:stretch/>
        </p:blipFill>
        <p:spPr>
          <a:xfrm>
            <a:off x="6324600" y="847725"/>
            <a:ext cx="2590800" cy="17478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4"/>
                                        </p:tgtEl>
                                        <p:attrNameLst>
                                          <p:attrName>style.visibility</p:attrName>
                                        </p:attrNameLst>
                                      </p:cBhvr>
                                      <p:to>
                                        <p:strVal val="visible"/>
                                      </p:to>
                                    </p:set>
                                    <p:animEffect transition="in" filter="fade">
                                      <p:cBhvr>
                                        <p:cTn id="11" dur="1000"/>
                                        <p:tgtEl>
                                          <p:spTgt spid="2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2"/>
                                        </p:tgtEl>
                                        <p:attrNameLst>
                                          <p:attrName>style.visibility</p:attrName>
                                        </p:attrNameLst>
                                      </p:cBhvr>
                                      <p:to>
                                        <p:strVal val="visible"/>
                                      </p:to>
                                    </p:set>
                                    <p:animEffect transition="in" filter="fade">
                                      <p:cBhvr>
                                        <p:cTn id="16" dur="1000"/>
                                        <p:tgtEl>
                                          <p:spTgt spid="262"/>
                                        </p:tgtEl>
                                      </p:cBhvr>
                                    </p:animEffect>
                                  </p:childTnLst>
                                </p:cTn>
                              </p:par>
                              <p:par>
                                <p:cTn id="17" presetID="10" presetClass="entr" presetSubtype="0" fill="hold" nodeType="withEffect">
                                  <p:stCondLst>
                                    <p:cond delay="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10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body" idx="1"/>
          </p:nvPr>
        </p:nvSpPr>
        <p:spPr>
          <a:xfrm>
            <a:off x="161924" y="140495"/>
            <a:ext cx="5705476" cy="564356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400"/>
              <a:buNone/>
            </a:pPr>
            <a:endParaRPr sz="2400" b="1">
              <a:solidFill>
                <a:srgbClr val="FF0000"/>
              </a:solidFill>
              <a:latin typeface="Arial"/>
              <a:ea typeface="Arial"/>
              <a:cs typeface="Arial"/>
              <a:sym typeface="Arial"/>
            </a:endParaRPr>
          </a:p>
          <a:p>
            <a:pPr marL="0" lvl="0" indent="0" algn="just" rtl="0">
              <a:spcBef>
                <a:spcPts val="600"/>
              </a:spcBef>
              <a:spcAft>
                <a:spcPts val="0"/>
              </a:spcAft>
              <a:buClr>
                <a:srgbClr val="FF0000"/>
              </a:buClr>
              <a:buSzPts val="2400"/>
              <a:buNone/>
            </a:pPr>
            <a:r>
              <a:rPr lang="en-US" sz="2400" b="1">
                <a:solidFill>
                  <a:srgbClr val="FF0000"/>
                </a:solidFill>
                <a:latin typeface="Arial"/>
                <a:ea typeface="Arial"/>
                <a:cs typeface="Arial"/>
                <a:sym typeface="Arial"/>
              </a:rPr>
              <a:t>3) Bảo đảm các điều kiện về ATTP: </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Bảo đảm ĐK CSVC về ATVSTP.</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Người làm việc bảo đảm yêu cầu SK.</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BĐAT: chế biến, BQ, CC suất ăn.</a:t>
            </a:r>
            <a:endParaRPr/>
          </a:p>
          <a:p>
            <a:pPr marL="0" lvl="0" indent="0" algn="just" rtl="0">
              <a:spcBef>
                <a:spcPts val="600"/>
              </a:spcBef>
              <a:spcAft>
                <a:spcPts val="0"/>
              </a:spcAft>
              <a:buClr>
                <a:srgbClr val="FF0000"/>
              </a:buClr>
              <a:buSzPts val="2400"/>
              <a:buNone/>
            </a:pPr>
            <a:endParaRPr sz="2400" b="1">
              <a:solidFill>
                <a:srgbClr val="FF0000"/>
              </a:solidFill>
              <a:latin typeface="Arial"/>
              <a:ea typeface="Arial"/>
              <a:cs typeface="Arial"/>
              <a:sym typeface="Arial"/>
            </a:endParaRPr>
          </a:p>
          <a:p>
            <a:pPr marL="0" lvl="0" indent="0" algn="just" rtl="0">
              <a:spcBef>
                <a:spcPts val="600"/>
              </a:spcBef>
              <a:spcAft>
                <a:spcPts val="0"/>
              </a:spcAft>
              <a:buClr>
                <a:srgbClr val="FF0000"/>
              </a:buClr>
              <a:buSzPts val="2400"/>
              <a:buNone/>
            </a:pPr>
            <a:r>
              <a:rPr lang="en-US" sz="2400" b="1">
                <a:solidFill>
                  <a:srgbClr val="FF0000"/>
                </a:solidFill>
                <a:latin typeface="Arial"/>
                <a:ea typeface="Arial"/>
                <a:cs typeface="Arial"/>
                <a:sym typeface="Arial"/>
              </a:rPr>
              <a:t>4) BĐ môi trường thực thi CS</a:t>
            </a:r>
            <a:endParaRPr/>
          </a:p>
          <a:p>
            <a:pPr marL="0" lvl="0" indent="0" algn="just" rtl="0">
              <a:spcBef>
                <a:spcPts val="600"/>
              </a:spcBef>
              <a:spcAft>
                <a:spcPts val="0"/>
              </a:spcAft>
              <a:buClr>
                <a:srgbClr val="FF0000"/>
              </a:buClr>
              <a:buSzPts val="2400"/>
              <a:buNone/>
            </a:pPr>
            <a:r>
              <a:rPr lang="en-US" sz="2400" b="1">
                <a:solidFill>
                  <a:srgbClr val="FF0000"/>
                </a:solidFill>
                <a:latin typeface="Arial"/>
                <a:ea typeface="Arial"/>
                <a:cs typeface="Arial"/>
                <a:sym typeface="Arial"/>
              </a:rPr>
              <a:t>và XD các mối QHXH trong </a:t>
            </a:r>
            <a:endParaRPr/>
          </a:p>
          <a:p>
            <a:pPr marL="0" lvl="0" indent="0" algn="just" rtl="0">
              <a:spcBef>
                <a:spcPts val="600"/>
              </a:spcBef>
              <a:spcAft>
                <a:spcPts val="0"/>
              </a:spcAft>
              <a:buClr>
                <a:srgbClr val="FF0000"/>
              </a:buClr>
              <a:buSzPts val="2400"/>
              <a:buNone/>
            </a:pPr>
            <a:r>
              <a:rPr lang="en-US" sz="2400" b="1">
                <a:solidFill>
                  <a:srgbClr val="FF0000"/>
                </a:solidFill>
                <a:latin typeface="Arial"/>
                <a:ea typeface="Arial"/>
                <a:cs typeface="Arial"/>
                <a:sym typeface="Arial"/>
              </a:rPr>
              <a:t>trường học, liên kết CĐ</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Thành lập BCSSKHS, phân công.</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Thực hiện quy định CSSKHS.</a:t>
            </a:r>
            <a:endParaRPr sz="2400">
              <a:latin typeface="Arial"/>
              <a:ea typeface="Arial"/>
              <a:cs typeface="Arial"/>
              <a:sym typeface="Arial"/>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XD mối QH tốt; MT lành mạnh. </a:t>
            </a:r>
            <a:endParaRPr/>
          </a:p>
          <a:p>
            <a:pPr marL="342900" lvl="0" indent="-342900" algn="just" rtl="0">
              <a:spcBef>
                <a:spcPts val="600"/>
              </a:spcBef>
              <a:spcAft>
                <a:spcPts val="0"/>
              </a:spcAft>
              <a:buClr>
                <a:srgbClr val="FF0000"/>
              </a:buClr>
              <a:buSzPts val="2400"/>
              <a:buChar char="•"/>
            </a:pPr>
            <a:r>
              <a:rPr lang="en-US" sz="2400">
                <a:latin typeface="Arial"/>
                <a:ea typeface="Arial"/>
                <a:cs typeface="Arial"/>
                <a:sym typeface="Arial"/>
              </a:rPr>
              <a:t>XD mối liên hệ giữa Trường-GĐ-CĐ </a:t>
            </a:r>
            <a:endParaRPr sz="2400" b="1">
              <a:latin typeface="Arial"/>
              <a:ea typeface="Arial"/>
              <a:cs typeface="Arial"/>
              <a:sym typeface="Arial"/>
            </a:endParaRPr>
          </a:p>
        </p:txBody>
      </p:sp>
      <p:pic>
        <p:nvPicPr>
          <p:cNvPr id="270" name="Google Shape;270;p27" descr="Để bếp ăn trường học luôn an toàn"/>
          <p:cNvPicPr preferRelativeResize="0"/>
          <p:nvPr/>
        </p:nvPicPr>
        <p:blipFill rotWithShape="1">
          <a:blip r:embed="rId3">
            <a:alphaModFix/>
          </a:blip>
          <a:srcRect/>
          <a:stretch/>
        </p:blipFill>
        <p:spPr>
          <a:xfrm>
            <a:off x="5682744" y="381000"/>
            <a:ext cx="3461257" cy="2362200"/>
          </a:xfrm>
          <a:prstGeom prst="rect">
            <a:avLst/>
          </a:prstGeom>
          <a:noFill/>
          <a:ln>
            <a:noFill/>
          </a:ln>
        </p:spPr>
      </p:pic>
      <p:pic>
        <p:nvPicPr>
          <p:cNvPr id="271" name="Google Shape;271;p27" descr="Nụ cười hồn nhiên của các em trong ngày khai giảng năm học mới"/>
          <p:cNvPicPr preferRelativeResize="0"/>
          <p:nvPr/>
        </p:nvPicPr>
        <p:blipFill rotWithShape="1">
          <a:blip r:embed="rId4">
            <a:alphaModFix/>
          </a:blip>
          <a:srcRect/>
          <a:stretch/>
        </p:blipFill>
        <p:spPr>
          <a:xfrm>
            <a:off x="5638800" y="3276600"/>
            <a:ext cx="3419476" cy="2571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500"/>
                                        <p:tgtEl>
                                          <p:spTgt spid="2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a:spLocks noGrp="1"/>
          </p:cNvSpPr>
          <p:nvPr>
            <p:ph type="body" idx="1"/>
          </p:nvPr>
        </p:nvSpPr>
        <p:spPr>
          <a:xfrm>
            <a:off x="76200" y="152401"/>
            <a:ext cx="4800600" cy="838200"/>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Clr>
                <a:srgbClr val="FF0000"/>
              </a:buClr>
              <a:buSzPts val="2500"/>
              <a:buFont typeface="Arial"/>
              <a:buNone/>
            </a:pPr>
            <a:r>
              <a:rPr lang="en-US" sz="2500" b="1">
                <a:solidFill>
                  <a:srgbClr val="FF0000"/>
                </a:solidFill>
                <a:latin typeface="Arial"/>
                <a:ea typeface="Arial"/>
                <a:cs typeface="Arial"/>
                <a:sym typeface="Arial"/>
              </a:rPr>
              <a:t>5) Bảo đảm các ĐK về phòng y tế, NVYTTH</a:t>
            </a:r>
            <a:endParaRPr sz="2500">
              <a:latin typeface="Arial"/>
              <a:ea typeface="Arial"/>
              <a:cs typeface="Arial"/>
              <a:sym typeface="Arial"/>
            </a:endParaRPr>
          </a:p>
          <a:p>
            <a:pPr marL="342900" lvl="0" indent="-184150" algn="just" rtl="0">
              <a:lnSpc>
                <a:spcPct val="120000"/>
              </a:lnSpc>
              <a:spcBef>
                <a:spcPts val="1200"/>
              </a:spcBef>
              <a:spcAft>
                <a:spcPts val="0"/>
              </a:spcAft>
              <a:buClr>
                <a:srgbClr val="FF0000"/>
              </a:buClr>
              <a:buSzPts val="2500"/>
              <a:buFont typeface="Noto Sans Symbols"/>
              <a:buNone/>
            </a:pPr>
            <a:endParaRPr sz="2500">
              <a:latin typeface="Arial"/>
              <a:ea typeface="Arial"/>
              <a:cs typeface="Arial"/>
              <a:sym typeface="Arial"/>
            </a:endParaRPr>
          </a:p>
        </p:txBody>
      </p:sp>
      <p:pic>
        <p:nvPicPr>
          <p:cNvPr id="277" name="Google Shape;277;p28" descr="Nâng cao năng lực y tế trường học gắn với y tế cơ sở"/>
          <p:cNvPicPr preferRelativeResize="0"/>
          <p:nvPr/>
        </p:nvPicPr>
        <p:blipFill rotWithShape="1">
          <a:blip r:embed="rId3">
            <a:alphaModFix/>
          </a:blip>
          <a:srcRect/>
          <a:stretch/>
        </p:blipFill>
        <p:spPr>
          <a:xfrm>
            <a:off x="5181600" y="3733800"/>
            <a:ext cx="3962400" cy="2971800"/>
          </a:xfrm>
          <a:prstGeom prst="rect">
            <a:avLst/>
          </a:prstGeom>
          <a:noFill/>
          <a:ln>
            <a:noFill/>
          </a:ln>
        </p:spPr>
      </p:pic>
      <p:pic>
        <p:nvPicPr>
          <p:cNvPr id="278" name="Google Shape;278;p28" descr="Nhân viên y tế Trường Tiểu học Lý Thái Tổ (Hà Nội) khám bệnh cho học sinh. Ảnh: NTCC"/>
          <p:cNvPicPr preferRelativeResize="0"/>
          <p:nvPr/>
        </p:nvPicPr>
        <p:blipFill rotWithShape="1">
          <a:blip r:embed="rId4">
            <a:alphaModFix/>
          </a:blip>
          <a:srcRect/>
          <a:stretch/>
        </p:blipFill>
        <p:spPr>
          <a:xfrm>
            <a:off x="5227398" y="533400"/>
            <a:ext cx="3916602" cy="2829486"/>
          </a:xfrm>
          <a:prstGeom prst="rect">
            <a:avLst/>
          </a:prstGeom>
          <a:noFill/>
          <a:ln>
            <a:noFill/>
          </a:ln>
        </p:spPr>
      </p:pic>
      <p:sp>
        <p:nvSpPr>
          <p:cNvPr id="279" name="Google Shape;279;p28"/>
          <p:cNvSpPr txBox="1"/>
          <p:nvPr/>
        </p:nvSpPr>
        <p:spPr>
          <a:xfrm>
            <a:off x="76200" y="990601"/>
            <a:ext cx="4800600" cy="4652963"/>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20000"/>
              </a:lnSpc>
              <a:spcBef>
                <a:spcPts val="0"/>
              </a:spcBef>
              <a:spcAft>
                <a:spcPts val="0"/>
              </a:spcAft>
              <a:buClr>
                <a:srgbClr val="FF0000"/>
              </a:buClr>
              <a:buSzPts val="2500"/>
              <a:buFont typeface="Noto Sans Symbols"/>
              <a:buChar char="❖"/>
            </a:pPr>
            <a:r>
              <a:rPr lang="en-US" sz="2500" b="1">
                <a:solidFill>
                  <a:srgbClr val="C00000"/>
                </a:solidFill>
                <a:latin typeface="Arial"/>
                <a:ea typeface="Arial"/>
                <a:cs typeface="Arial"/>
                <a:sym typeface="Arial"/>
              </a:rPr>
              <a:t>Phòng y tế trường học: </a:t>
            </a:r>
            <a:endParaRPr/>
          </a:p>
          <a:p>
            <a:pPr marL="742950" marR="0" lvl="1" indent="-285750" algn="just" rtl="0">
              <a:lnSpc>
                <a:spcPct val="120000"/>
              </a:lnSpc>
              <a:spcBef>
                <a:spcPts val="1200"/>
              </a:spcBef>
              <a:spcAft>
                <a:spcPts val="0"/>
              </a:spcAft>
              <a:buClr>
                <a:srgbClr val="FF0000"/>
              </a:buClr>
              <a:buSzPts val="2500"/>
              <a:buFont typeface="Noto Sans Symbols"/>
              <a:buChar char="▪"/>
            </a:pPr>
            <a:r>
              <a:rPr lang="en-US" sz="2500" b="0" i="0" u="none" strike="noStrike" cap="none">
                <a:solidFill>
                  <a:schemeClr val="dk1"/>
                </a:solidFill>
                <a:latin typeface="Arial"/>
                <a:ea typeface="Arial"/>
                <a:cs typeface="Arial"/>
                <a:sym typeface="Arial"/>
              </a:rPr>
              <a:t>Phòng riêng, đảm bảo diện tích, vị trí thuận tiện.</a:t>
            </a:r>
            <a:endParaRPr/>
          </a:p>
          <a:p>
            <a:pPr marL="742950" marR="0" lvl="1" indent="-285750" algn="just" rtl="0">
              <a:lnSpc>
                <a:spcPct val="120000"/>
              </a:lnSpc>
              <a:spcBef>
                <a:spcPts val="1200"/>
              </a:spcBef>
              <a:spcAft>
                <a:spcPts val="0"/>
              </a:spcAft>
              <a:buClr>
                <a:srgbClr val="FF0000"/>
              </a:buClr>
              <a:buSzPts val="2500"/>
              <a:buFont typeface="Noto Sans Symbols"/>
              <a:buChar char="▪"/>
            </a:pPr>
            <a:r>
              <a:rPr lang="en-US" sz="2500" b="0" i="0" u="none" strike="noStrike" cap="none">
                <a:solidFill>
                  <a:schemeClr val="dk1"/>
                </a:solidFill>
                <a:latin typeface="Arial"/>
                <a:ea typeface="Arial"/>
                <a:cs typeface="Arial"/>
                <a:sym typeface="Arial"/>
              </a:rPr>
              <a:t>Trang thiết bị y tế quy định</a:t>
            </a:r>
            <a:endParaRPr sz="2500" b="0" i="0" u="none" strike="noStrike" cap="none">
              <a:solidFill>
                <a:schemeClr val="dk1"/>
              </a:solidFill>
              <a:latin typeface="Arial"/>
              <a:ea typeface="Arial"/>
              <a:cs typeface="Arial"/>
              <a:sym typeface="Arial"/>
            </a:endParaRPr>
          </a:p>
          <a:p>
            <a:pPr marL="342900" marR="0" lvl="0" indent="-184150" algn="just" rtl="0">
              <a:lnSpc>
                <a:spcPct val="120000"/>
              </a:lnSpc>
              <a:spcBef>
                <a:spcPts val="1200"/>
              </a:spcBef>
              <a:spcAft>
                <a:spcPts val="0"/>
              </a:spcAft>
              <a:buClr>
                <a:srgbClr val="FF0000"/>
              </a:buClr>
              <a:buSzPts val="2500"/>
              <a:buFont typeface="Noto Sans Symbols"/>
              <a:buNone/>
            </a:pPr>
            <a:endParaRPr sz="2500">
              <a:solidFill>
                <a:schemeClr val="dk1"/>
              </a:solidFill>
              <a:latin typeface="Arial"/>
              <a:ea typeface="Arial"/>
              <a:cs typeface="Arial"/>
              <a:sym typeface="Arial"/>
            </a:endParaRPr>
          </a:p>
        </p:txBody>
      </p:sp>
      <p:sp>
        <p:nvSpPr>
          <p:cNvPr id="280" name="Google Shape;280;p28"/>
          <p:cNvSpPr txBox="1"/>
          <p:nvPr/>
        </p:nvSpPr>
        <p:spPr>
          <a:xfrm>
            <a:off x="0" y="3048000"/>
            <a:ext cx="4876800" cy="32766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20000"/>
              </a:lnSpc>
              <a:spcBef>
                <a:spcPts val="0"/>
              </a:spcBef>
              <a:spcAft>
                <a:spcPts val="0"/>
              </a:spcAft>
              <a:buClr>
                <a:srgbClr val="FF0000"/>
              </a:buClr>
              <a:buSzPts val="2500"/>
              <a:buFont typeface="Noto Sans Symbols"/>
              <a:buChar char="❖"/>
            </a:pPr>
            <a:r>
              <a:rPr lang="en-US" sz="2500" b="1">
                <a:solidFill>
                  <a:srgbClr val="C00000"/>
                </a:solidFill>
                <a:latin typeface="Arial"/>
                <a:ea typeface="Arial"/>
                <a:cs typeface="Arial"/>
                <a:sym typeface="Arial"/>
              </a:rPr>
              <a:t>Nhân viên YTTH: </a:t>
            </a:r>
            <a:endParaRPr/>
          </a:p>
          <a:p>
            <a:pPr marL="742950" marR="0" lvl="1" indent="-285750" algn="just" rtl="0">
              <a:lnSpc>
                <a:spcPct val="120000"/>
              </a:lnSpc>
              <a:spcBef>
                <a:spcPts val="1200"/>
              </a:spcBef>
              <a:spcAft>
                <a:spcPts val="0"/>
              </a:spcAft>
              <a:buClr>
                <a:srgbClr val="FF0000"/>
              </a:buClr>
              <a:buSzPts val="2500"/>
              <a:buFont typeface="Noto Sans Symbols"/>
              <a:buChar char="▪"/>
            </a:pPr>
            <a:r>
              <a:rPr lang="en-US" sz="2500" b="0" i="0" u="none" strike="noStrike" cap="none">
                <a:solidFill>
                  <a:schemeClr val="dk1"/>
                </a:solidFill>
                <a:latin typeface="Arial"/>
                <a:ea typeface="Arial"/>
                <a:cs typeface="Arial"/>
                <a:sym typeface="Arial"/>
              </a:rPr>
              <a:t>Chuyên trách: ≥y sĩ trung cấp, có chuyên môn, tham mưu, tổ chức thực hiện QLBV CSSK HS, TTGDSK (TTLT 13/2016).</a:t>
            </a:r>
            <a:endParaRPr/>
          </a:p>
          <a:p>
            <a:pPr marL="742950" marR="0" lvl="1" indent="-285750" algn="just" rtl="0">
              <a:lnSpc>
                <a:spcPct val="120000"/>
              </a:lnSpc>
              <a:spcBef>
                <a:spcPts val="1200"/>
              </a:spcBef>
              <a:spcAft>
                <a:spcPts val="0"/>
              </a:spcAft>
              <a:buClr>
                <a:srgbClr val="FF0000"/>
              </a:buClr>
              <a:buSzPts val="2500"/>
              <a:buFont typeface="Noto Sans Symbols"/>
              <a:buChar char="▪"/>
            </a:pPr>
            <a:r>
              <a:rPr lang="en-US" sz="2500" b="0" i="0" u="none" strike="noStrike" cap="none">
                <a:solidFill>
                  <a:schemeClr val="dk1"/>
                </a:solidFill>
                <a:latin typeface="Arial"/>
                <a:ea typeface="Arial"/>
                <a:cs typeface="Arial"/>
                <a:sym typeface="Arial"/>
              </a:rPr>
              <a:t>Kiêm nhiệm (QĐ 85/QĐ-TTg)</a:t>
            </a:r>
            <a:endParaRPr/>
          </a:p>
          <a:p>
            <a:pPr marL="342900" marR="0" lvl="0" indent="-184150" algn="just" rtl="0">
              <a:lnSpc>
                <a:spcPct val="120000"/>
              </a:lnSpc>
              <a:spcBef>
                <a:spcPts val="1200"/>
              </a:spcBef>
              <a:spcAft>
                <a:spcPts val="0"/>
              </a:spcAft>
              <a:buClr>
                <a:srgbClr val="FF0000"/>
              </a:buClr>
              <a:buSzPts val="2500"/>
              <a:buFont typeface="Noto Sans Symbols"/>
              <a:buNone/>
            </a:pPr>
            <a:endParaRPr sz="2500">
              <a:solidFill>
                <a:schemeClr val="dk1"/>
              </a:solidFill>
              <a:latin typeface="Arial"/>
              <a:ea typeface="Arial"/>
              <a:cs typeface="Arial"/>
              <a:sym typeface="Arial"/>
            </a:endParaRPr>
          </a:p>
          <a:p>
            <a:pPr marL="342900" marR="0" lvl="0" indent="-184150" algn="just" rtl="0">
              <a:lnSpc>
                <a:spcPct val="120000"/>
              </a:lnSpc>
              <a:spcBef>
                <a:spcPts val="1200"/>
              </a:spcBef>
              <a:spcAft>
                <a:spcPts val="0"/>
              </a:spcAft>
              <a:buClr>
                <a:srgbClr val="FF0000"/>
              </a:buClr>
              <a:buSzPts val="2500"/>
              <a:buFont typeface="Noto Sans Symbols"/>
              <a:buNone/>
            </a:pPr>
            <a:endParaRPr sz="25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body" idx="1"/>
          </p:nvPr>
        </p:nvSpPr>
        <p:spPr>
          <a:xfrm>
            <a:off x="152400" y="152401"/>
            <a:ext cx="6096000" cy="594359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400"/>
              <a:buFont typeface="Arial"/>
              <a:buNone/>
            </a:pPr>
            <a:r>
              <a:rPr lang="en-US" sz="2400" b="1">
                <a:solidFill>
                  <a:srgbClr val="FF0000"/>
                </a:solidFill>
                <a:latin typeface="Arial"/>
                <a:ea typeface="Arial"/>
                <a:cs typeface="Arial"/>
                <a:sym typeface="Arial"/>
              </a:rPr>
              <a:t>6) Tổ chức các HĐ QLBVCSSK HS</a:t>
            </a:r>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Kiểm tra sức khoẻ đầu năm học</a:t>
            </a:r>
            <a:endParaRPr sz="2400">
              <a:latin typeface="Arial"/>
              <a:ea typeface="Arial"/>
              <a:cs typeface="Arial"/>
              <a:sym typeface="Arial"/>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Thường xuyên theo dõi, phát hiện sớm vấn đề SK, bệnh HĐ</a:t>
            </a:r>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Phối hợp tổ chức khám, điều trị chuyên khoa cho học sinh</a:t>
            </a:r>
            <a:endParaRPr sz="2400">
              <a:latin typeface="Arial"/>
              <a:ea typeface="Arial"/>
              <a:cs typeface="Arial"/>
              <a:sym typeface="Arial"/>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Sơ cấp cứu theo quy định</a:t>
            </a:r>
            <a:endParaRPr sz="2400">
              <a:latin typeface="Arial"/>
              <a:ea typeface="Arial"/>
              <a:cs typeface="Arial"/>
              <a:sym typeface="Arial"/>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Tư vấn SK; HD tổ chức bữa ăn HĐ; Phối hợp TC tiêm chủng, uống VX</a:t>
            </a:r>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Thông báo định kỳ; Đánh giá tình trạng SK cuối năm</a:t>
            </a:r>
            <a:endParaRPr sz="2400">
              <a:latin typeface="Arial"/>
              <a:ea typeface="Arial"/>
              <a:cs typeface="Arial"/>
              <a:sym typeface="Arial"/>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Lập, ghi chép vào số</a:t>
            </a:r>
            <a:endParaRPr sz="2400">
              <a:latin typeface="Arial"/>
              <a:ea typeface="Arial"/>
              <a:cs typeface="Arial"/>
              <a:sym typeface="Arial"/>
            </a:endParaRPr>
          </a:p>
          <a:p>
            <a:pPr marL="342900" lvl="0" indent="-342900" algn="just" rtl="0">
              <a:spcBef>
                <a:spcPts val="1200"/>
              </a:spcBef>
              <a:spcAft>
                <a:spcPts val="0"/>
              </a:spcAft>
              <a:buClr>
                <a:srgbClr val="002060"/>
              </a:buClr>
              <a:buSzPts val="2400"/>
              <a:buFont typeface="Noto Sans Symbols"/>
              <a:buChar char="❖"/>
            </a:pPr>
            <a:r>
              <a:rPr lang="en-US" sz="2400">
                <a:latin typeface="Arial"/>
                <a:ea typeface="Arial"/>
                <a:cs typeface="Arial"/>
                <a:sym typeface="Arial"/>
              </a:rPr>
              <a:t>Giám sát ĐK học tập, sinh hoạt, ăn uống</a:t>
            </a:r>
            <a:endParaRPr sz="2400">
              <a:latin typeface="Arial"/>
              <a:ea typeface="Arial"/>
              <a:cs typeface="Arial"/>
              <a:sym typeface="Arial"/>
            </a:endParaRPr>
          </a:p>
          <a:p>
            <a:pPr marL="342900" lvl="0" indent="-190500" algn="just" rtl="0">
              <a:spcBef>
                <a:spcPts val="1200"/>
              </a:spcBef>
              <a:spcAft>
                <a:spcPts val="0"/>
              </a:spcAft>
              <a:buClr>
                <a:srgbClr val="002060"/>
              </a:buClr>
              <a:buSzPts val="2400"/>
              <a:buFont typeface="Noto Sans Symbols"/>
              <a:buNone/>
            </a:pPr>
            <a:endParaRPr sz="2400">
              <a:latin typeface="Arial"/>
              <a:ea typeface="Arial"/>
              <a:cs typeface="Arial"/>
              <a:sym typeface="Arial"/>
            </a:endParaRPr>
          </a:p>
          <a:p>
            <a:pPr marL="342900" lvl="0" indent="-190500" algn="just" rtl="0">
              <a:spcBef>
                <a:spcPts val="1200"/>
              </a:spcBef>
              <a:spcAft>
                <a:spcPts val="0"/>
              </a:spcAft>
              <a:buClr>
                <a:srgbClr val="002060"/>
              </a:buClr>
              <a:buSzPts val="2400"/>
              <a:buFont typeface="Noto Sans Symbols"/>
              <a:buNone/>
            </a:pPr>
            <a:endParaRPr sz="2400">
              <a:latin typeface="Arial"/>
              <a:ea typeface="Arial"/>
              <a:cs typeface="Arial"/>
              <a:sym typeface="Arial"/>
            </a:endParaRPr>
          </a:p>
          <a:p>
            <a:pPr marL="342900" lvl="0" indent="-190500" algn="just" rtl="0">
              <a:spcBef>
                <a:spcPts val="1200"/>
              </a:spcBef>
              <a:spcAft>
                <a:spcPts val="0"/>
              </a:spcAft>
              <a:buClr>
                <a:srgbClr val="002060"/>
              </a:buClr>
              <a:buSzPts val="2400"/>
              <a:buFont typeface="Noto Sans Symbols"/>
              <a:buNone/>
            </a:pPr>
            <a:endParaRPr sz="2400">
              <a:latin typeface="Arial"/>
              <a:ea typeface="Arial"/>
              <a:cs typeface="Arial"/>
              <a:sym typeface="Arial"/>
            </a:endParaRPr>
          </a:p>
          <a:p>
            <a:pPr marL="0" lvl="0" indent="0" algn="just" rtl="0">
              <a:spcBef>
                <a:spcPts val="1200"/>
              </a:spcBef>
              <a:spcAft>
                <a:spcPts val="0"/>
              </a:spcAft>
              <a:buClr>
                <a:schemeClr val="dk1"/>
              </a:buClr>
              <a:buSzPts val="2400"/>
              <a:buFont typeface="Calibri"/>
              <a:buNone/>
            </a:pPr>
            <a:endParaRPr sz="2400">
              <a:latin typeface="Arial"/>
              <a:ea typeface="Arial"/>
              <a:cs typeface="Arial"/>
              <a:sym typeface="Arial"/>
            </a:endParaRPr>
          </a:p>
        </p:txBody>
      </p:sp>
      <p:pic>
        <p:nvPicPr>
          <p:cNvPr id="286" name="Google Shape;286;p29" descr="news - Sở Y tế - Cổng thông tin điện tử tỉnh Bắc Ninh"/>
          <p:cNvPicPr preferRelativeResize="0"/>
          <p:nvPr/>
        </p:nvPicPr>
        <p:blipFill rotWithShape="1">
          <a:blip r:embed="rId3">
            <a:alphaModFix/>
          </a:blip>
          <a:srcRect/>
          <a:stretch/>
        </p:blipFill>
        <p:spPr>
          <a:xfrm>
            <a:off x="6553200" y="228600"/>
            <a:ext cx="2438400" cy="1570807"/>
          </a:xfrm>
          <a:prstGeom prst="rect">
            <a:avLst/>
          </a:prstGeom>
          <a:noFill/>
          <a:ln>
            <a:noFill/>
          </a:ln>
        </p:spPr>
      </p:pic>
      <p:pic>
        <p:nvPicPr>
          <p:cNvPr id="287" name="Google Shape;287;p29"/>
          <p:cNvPicPr preferRelativeResize="0"/>
          <p:nvPr/>
        </p:nvPicPr>
        <p:blipFill rotWithShape="1">
          <a:blip r:embed="rId4">
            <a:alphaModFix/>
          </a:blip>
          <a:srcRect/>
          <a:stretch/>
        </p:blipFill>
        <p:spPr>
          <a:xfrm>
            <a:off x="6575825" y="3627962"/>
            <a:ext cx="2438400" cy="1288179"/>
          </a:xfrm>
          <a:prstGeom prst="rect">
            <a:avLst/>
          </a:prstGeom>
          <a:noFill/>
          <a:ln>
            <a:noFill/>
          </a:ln>
        </p:spPr>
      </p:pic>
      <p:pic>
        <p:nvPicPr>
          <p:cNvPr id="288" name="Google Shape;288;p29" descr="Y tế học đường"/>
          <p:cNvPicPr preferRelativeResize="0"/>
          <p:nvPr/>
        </p:nvPicPr>
        <p:blipFill rotWithShape="1">
          <a:blip r:embed="rId5">
            <a:alphaModFix/>
          </a:blip>
          <a:srcRect/>
          <a:stretch/>
        </p:blipFill>
        <p:spPr>
          <a:xfrm>
            <a:off x="6651789" y="2009916"/>
            <a:ext cx="2303354" cy="1419084"/>
          </a:xfrm>
          <a:prstGeom prst="rect">
            <a:avLst/>
          </a:prstGeom>
          <a:noFill/>
          <a:ln>
            <a:noFill/>
          </a:ln>
        </p:spPr>
      </p:pic>
      <p:pic>
        <p:nvPicPr>
          <p:cNvPr id="289" name="Google Shape;289;p29" descr="Nghe cô giáo Hoà kể chuyện cái “duyên” đến với nghề nhân viên y tế trường  học | Giáo dục Việt Nam"/>
          <p:cNvPicPr preferRelativeResize="0"/>
          <p:nvPr/>
        </p:nvPicPr>
        <p:blipFill rotWithShape="1">
          <a:blip r:embed="rId6">
            <a:alphaModFix/>
          </a:blip>
          <a:srcRect/>
          <a:stretch/>
        </p:blipFill>
        <p:spPr>
          <a:xfrm>
            <a:off x="6629399" y="5086917"/>
            <a:ext cx="2438401" cy="15424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 calcmode="lin" valueType="num">
                                      <p:cBhvr additive="base">
                                        <p:cTn id="7" dur="500"/>
                                        <p:tgtEl>
                                          <p:spTgt spid="28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 calcmode="lin" valueType="num">
                                      <p:cBhvr additive="base">
                                        <p:cTn id="12" dur="500"/>
                                        <p:tgtEl>
                                          <p:spTgt spid="28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85">
                                            <p:txEl>
                                              <p:pRg st="2" end="2"/>
                                            </p:txEl>
                                          </p:spTgt>
                                        </p:tgtEl>
                                        <p:attrNameLst>
                                          <p:attrName>style.visibility</p:attrName>
                                        </p:attrNameLst>
                                      </p:cBhvr>
                                      <p:to>
                                        <p:strVal val="visible"/>
                                      </p:to>
                                    </p:set>
                                    <p:anim calcmode="lin" valueType="num">
                                      <p:cBhvr additive="base">
                                        <p:cTn id="17" dur="500"/>
                                        <p:tgtEl>
                                          <p:spTgt spid="28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85">
                                            <p:txEl>
                                              <p:pRg st="3" end="3"/>
                                            </p:txEl>
                                          </p:spTgt>
                                        </p:tgtEl>
                                        <p:attrNameLst>
                                          <p:attrName>style.visibility</p:attrName>
                                        </p:attrNameLst>
                                      </p:cBhvr>
                                      <p:to>
                                        <p:strVal val="visible"/>
                                      </p:to>
                                    </p:set>
                                    <p:anim calcmode="lin" valueType="num">
                                      <p:cBhvr additive="base">
                                        <p:cTn id="22" dur="500"/>
                                        <p:tgtEl>
                                          <p:spTgt spid="28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5">
                                            <p:txEl>
                                              <p:pRg st="4" end="4"/>
                                            </p:txEl>
                                          </p:spTgt>
                                        </p:tgtEl>
                                        <p:attrNameLst>
                                          <p:attrName>style.visibility</p:attrName>
                                        </p:attrNameLst>
                                      </p:cBhvr>
                                      <p:to>
                                        <p:strVal val="visible"/>
                                      </p:to>
                                    </p:set>
                                    <p:anim calcmode="lin" valueType="num">
                                      <p:cBhvr additive="base">
                                        <p:cTn id="27" dur="500"/>
                                        <p:tgtEl>
                                          <p:spTgt spid="28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85">
                                            <p:txEl>
                                              <p:pRg st="5" end="5"/>
                                            </p:txEl>
                                          </p:spTgt>
                                        </p:tgtEl>
                                        <p:attrNameLst>
                                          <p:attrName>style.visibility</p:attrName>
                                        </p:attrNameLst>
                                      </p:cBhvr>
                                      <p:to>
                                        <p:strVal val="visible"/>
                                      </p:to>
                                    </p:set>
                                    <p:anim calcmode="lin" valueType="num">
                                      <p:cBhvr additive="base">
                                        <p:cTn id="32" dur="500"/>
                                        <p:tgtEl>
                                          <p:spTgt spid="28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5">
                                            <p:txEl>
                                              <p:pRg st="6" end="6"/>
                                            </p:txEl>
                                          </p:spTgt>
                                        </p:tgtEl>
                                        <p:attrNameLst>
                                          <p:attrName>style.visibility</p:attrName>
                                        </p:attrNameLst>
                                      </p:cBhvr>
                                      <p:to>
                                        <p:strVal val="visible"/>
                                      </p:to>
                                    </p:set>
                                    <p:anim calcmode="lin" valueType="num">
                                      <p:cBhvr additive="base">
                                        <p:cTn id="37" dur="500"/>
                                        <p:tgtEl>
                                          <p:spTgt spid="28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85">
                                            <p:txEl>
                                              <p:pRg st="7" end="7"/>
                                            </p:txEl>
                                          </p:spTgt>
                                        </p:tgtEl>
                                        <p:attrNameLst>
                                          <p:attrName>style.visibility</p:attrName>
                                        </p:attrNameLst>
                                      </p:cBhvr>
                                      <p:to>
                                        <p:strVal val="visible"/>
                                      </p:to>
                                    </p:set>
                                    <p:anim calcmode="lin" valueType="num">
                                      <p:cBhvr additive="base">
                                        <p:cTn id="42" dur="500"/>
                                        <p:tgtEl>
                                          <p:spTgt spid="28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85">
                                            <p:txEl>
                                              <p:pRg st="8" end="8"/>
                                            </p:txEl>
                                          </p:spTgt>
                                        </p:tgtEl>
                                        <p:attrNameLst>
                                          <p:attrName>style.visibility</p:attrName>
                                        </p:attrNameLst>
                                      </p:cBhvr>
                                      <p:to>
                                        <p:strVal val="visible"/>
                                      </p:to>
                                    </p:set>
                                    <p:anim calcmode="lin" valueType="num">
                                      <p:cBhvr additive="base">
                                        <p:cTn id="47" dur="500"/>
                                        <p:tgtEl>
                                          <p:spTgt spid="285">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85">
                                            <p:txEl>
                                              <p:pRg st="9" end="9"/>
                                            </p:txEl>
                                          </p:spTgt>
                                        </p:tgtEl>
                                        <p:attrNameLst>
                                          <p:attrName>style.visibility</p:attrName>
                                        </p:attrNameLst>
                                      </p:cBhvr>
                                      <p:to>
                                        <p:strVal val="visible"/>
                                      </p:to>
                                    </p:set>
                                    <p:anim calcmode="lin" valueType="num">
                                      <p:cBhvr additive="base">
                                        <p:cTn id="52" dur="500"/>
                                        <p:tgtEl>
                                          <p:spTgt spid="285">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85">
                                            <p:txEl>
                                              <p:pRg st="10" end="10"/>
                                            </p:txEl>
                                          </p:spTgt>
                                        </p:tgtEl>
                                        <p:attrNameLst>
                                          <p:attrName>style.visibility</p:attrName>
                                        </p:attrNameLst>
                                      </p:cBhvr>
                                      <p:to>
                                        <p:strVal val="visible"/>
                                      </p:to>
                                    </p:set>
                                    <p:anim calcmode="lin" valueType="num">
                                      <p:cBhvr additive="base">
                                        <p:cTn id="57" dur="500"/>
                                        <p:tgtEl>
                                          <p:spTgt spid="285">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85">
                                            <p:txEl>
                                              <p:pRg st="11" end="11"/>
                                            </p:txEl>
                                          </p:spTgt>
                                        </p:tgtEl>
                                        <p:attrNameLst>
                                          <p:attrName>style.visibility</p:attrName>
                                        </p:attrNameLst>
                                      </p:cBhvr>
                                      <p:to>
                                        <p:strVal val="visible"/>
                                      </p:to>
                                    </p:set>
                                    <p:anim calcmode="lin" valueType="num">
                                      <p:cBhvr additive="base">
                                        <p:cTn id="62" dur="500"/>
                                        <p:tgtEl>
                                          <p:spTgt spid="285">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85">
                                            <p:txEl>
                                              <p:pRg st="12" end="12"/>
                                            </p:txEl>
                                          </p:spTgt>
                                        </p:tgtEl>
                                        <p:attrNameLst>
                                          <p:attrName>style.visibility</p:attrName>
                                        </p:attrNameLst>
                                      </p:cBhvr>
                                      <p:to>
                                        <p:strVal val="visible"/>
                                      </p:to>
                                    </p:set>
                                    <p:anim calcmode="lin" valueType="num">
                                      <p:cBhvr additive="base">
                                        <p:cTn id="67" dur="500"/>
                                        <p:tgtEl>
                                          <p:spTgt spid="285">
                                            <p:txEl>
                                              <p:pRg st="12" end="12"/>
                                            </p:txEl>
                                          </p:spTgt>
                                        </p:tgtEl>
                                        <p:attrNameLst>
                                          <p:attrName>ppt_x</p:attrName>
                                        </p:attrNameLst>
                                      </p:cBhvr>
                                      <p:tavLst>
                                        <p:tav tm="0">
                                          <p:val>
                                            <p:strVal val="#ppt_x-1"/>
                                          </p:val>
                                        </p:tav>
                                        <p:tav tm="100000">
                                          <p:val>
                                            <p:strVal val="#ppt_x"/>
                                          </p:val>
                                        </p:tav>
                                      </p:tavLst>
                                    </p:anim>
                                  </p:childTnLst>
                                </p:cTn>
                              </p:par>
                            </p:childTnLst>
                          </p:cTn>
                        </p:par>
                        <p:par>
                          <p:cTn id="68" fill="hold">
                            <p:stCondLst>
                              <p:cond delay="500"/>
                            </p:stCondLst>
                            <p:childTnLst>
                              <p:par>
                                <p:cTn id="69" presetID="2" presetClass="entr" presetSubtype="8" fill="hold" nodeType="afterEffect">
                                  <p:stCondLst>
                                    <p:cond delay="0"/>
                                  </p:stCondLst>
                                  <p:childTnLst>
                                    <p:set>
                                      <p:cBhvr>
                                        <p:cTn id="70" dur="1" fill="hold">
                                          <p:stCondLst>
                                            <p:cond delay="0"/>
                                          </p:stCondLst>
                                        </p:cTn>
                                        <p:tgtEl>
                                          <p:spTgt spid="286"/>
                                        </p:tgtEl>
                                        <p:attrNameLst>
                                          <p:attrName>style.visibility</p:attrName>
                                        </p:attrNameLst>
                                      </p:cBhvr>
                                      <p:to>
                                        <p:strVal val="visible"/>
                                      </p:to>
                                    </p:set>
                                    <p:anim calcmode="lin" valueType="num">
                                      <p:cBhvr additive="base">
                                        <p:cTn id="71" dur="500"/>
                                        <p:tgtEl>
                                          <p:spTgt spid="286"/>
                                        </p:tgtEl>
                                        <p:attrNameLst>
                                          <p:attrName>ppt_x</p:attrName>
                                        </p:attrNameLst>
                                      </p:cBhvr>
                                      <p:tavLst>
                                        <p:tav tm="0">
                                          <p:val>
                                            <p:strVal val="#ppt_x-1"/>
                                          </p:val>
                                        </p:tav>
                                        <p:tav tm="100000">
                                          <p:val>
                                            <p:strVal val="#ppt_x"/>
                                          </p:val>
                                        </p:tav>
                                      </p:tavLst>
                                    </p:anim>
                                  </p:childTnLst>
                                </p:cTn>
                              </p:par>
                              <p:par>
                                <p:cTn id="72" presetID="2" presetClass="entr" presetSubtype="8" fill="hold" nodeType="withEffect">
                                  <p:stCondLst>
                                    <p:cond delay="0"/>
                                  </p:stCondLst>
                                  <p:childTnLst>
                                    <p:set>
                                      <p:cBhvr>
                                        <p:cTn id="73" dur="1" fill="hold">
                                          <p:stCondLst>
                                            <p:cond delay="0"/>
                                          </p:stCondLst>
                                        </p:cTn>
                                        <p:tgtEl>
                                          <p:spTgt spid="287"/>
                                        </p:tgtEl>
                                        <p:attrNameLst>
                                          <p:attrName>style.visibility</p:attrName>
                                        </p:attrNameLst>
                                      </p:cBhvr>
                                      <p:to>
                                        <p:strVal val="visible"/>
                                      </p:to>
                                    </p:set>
                                    <p:anim calcmode="lin" valueType="num">
                                      <p:cBhvr additive="base">
                                        <p:cTn id="74" dur="500"/>
                                        <p:tgtEl>
                                          <p:spTgt spid="287"/>
                                        </p:tgtEl>
                                        <p:attrNameLst>
                                          <p:attrName>ppt_x</p:attrName>
                                        </p:attrNameLst>
                                      </p:cBhvr>
                                      <p:tavLst>
                                        <p:tav tm="0">
                                          <p:val>
                                            <p:strVal val="#ppt_x-1"/>
                                          </p:val>
                                        </p:tav>
                                        <p:tav tm="100000">
                                          <p:val>
                                            <p:strVal val="#ppt_x"/>
                                          </p:val>
                                        </p:tav>
                                      </p:tavLst>
                                    </p:anim>
                                  </p:childTnLst>
                                </p:cTn>
                              </p:par>
                              <p:par>
                                <p:cTn id="75" presetID="2" presetClass="entr" presetSubtype="8" fill="hold" nodeType="withEffect">
                                  <p:stCondLst>
                                    <p:cond delay="0"/>
                                  </p:stCondLst>
                                  <p:childTnLst>
                                    <p:set>
                                      <p:cBhvr>
                                        <p:cTn id="76" dur="1" fill="hold">
                                          <p:stCondLst>
                                            <p:cond delay="0"/>
                                          </p:stCondLst>
                                        </p:cTn>
                                        <p:tgtEl>
                                          <p:spTgt spid="288"/>
                                        </p:tgtEl>
                                        <p:attrNameLst>
                                          <p:attrName>style.visibility</p:attrName>
                                        </p:attrNameLst>
                                      </p:cBhvr>
                                      <p:to>
                                        <p:strVal val="visible"/>
                                      </p:to>
                                    </p:set>
                                    <p:anim calcmode="lin" valueType="num">
                                      <p:cBhvr additive="base">
                                        <p:cTn id="77" dur="500"/>
                                        <p:tgtEl>
                                          <p:spTgt spid="288"/>
                                        </p:tgtEl>
                                        <p:attrNameLst>
                                          <p:attrName>ppt_x</p:attrName>
                                        </p:attrNameLst>
                                      </p:cBhvr>
                                      <p:tavLst>
                                        <p:tav tm="0">
                                          <p:val>
                                            <p:strVal val="#ppt_x-1"/>
                                          </p:val>
                                        </p:tav>
                                        <p:tav tm="100000">
                                          <p:val>
                                            <p:strVal val="#ppt_x"/>
                                          </p:val>
                                        </p:tav>
                                      </p:tavLst>
                                    </p:anim>
                                  </p:childTnLst>
                                </p:cTn>
                              </p:par>
                              <p:par>
                                <p:cTn id="78" presetID="2" presetClass="entr" presetSubtype="8" fill="hold" nodeType="withEffect">
                                  <p:stCondLst>
                                    <p:cond delay="0"/>
                                  </p:stCondLst>
                                  <p:childTnLst>
                                    <p:set>
                                      <p:cBhvr>
                                        <p:cTn id="79" dur="1" fill="hold">
                                          <p:stCondLst>
                                            <p:cond delay="0"/>
                                          </p:stCondLst>
                                        </p:cTn>
                                        <p:tgtEl>
                                          <p:spTgt spid="289"/>
                                        </p:tgtEl>
                                        <p:attrNameLst>
                                          <p:attrName>style.visibility</p:attrName>
                                        </p:attrNameLst>
                                      </p:cBhvr>
                                      <p:to>
                                        <p:strVal val="visible"/>
                                      </p:to>
                                    </p:set>
                                    <p:anim calcmode="lin" valueType="num">
                                      <p:cBhvr additive="base">
                                        <p:cTn id="80" dur="500"/>
                                        <p:tgtEl>
                                          <p:spTgt spid="28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457200" y="2378075"/>
            <a:ext cx="8153400" cy="10509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NÂNG CAO NĂNG LỰC CHO NHÂN VIÊN </a:t>
            </a:r>
            <a:br>
              <a:rPr lang="en-US" sz="3200" b="1">
                <a:solidFill>
                  <a:srgbClr val="FF0000"/>
                </a:solidFill>
                <a:latin typeface="Arial"/>
                <a:ea typeface="Arial"/>
                <a:cs typeface="Arial"/>
                <a:sym typeface="Arial"/>
              </a:rPr>
            </a:br>
            <a:r>
              <a:rPr lang="en-US" sz="3200" b="1">
                <a:solidFill>
                  <a:srgbClr val="FF0000"/>
                </a:solidFill>
                <a:latin typeface="Arial"/>
                <a:ea typeface="Arial"/>
                <a:cs typeface="Arial"/>
                <a:sym typeface="Arial"/>
              </a:rPr>
              <a:t>Y TẾ TRƯỜNG HỌC</a:t>
            </a:r>
            <a:endParaRPr/>
          </a:p>
        </p:txBody>
      </p:sp>
      <p:sp>
        <p:nvSpPr>
          <p:cNvPr id="104" name="Google Shape;104;p3"/>
          <p:cNvSpPr txBox="1"/>
          <p:nvPr/>
        </p:nvSpPr>
        <p:spPr>
          <a:xfrm>
            <a:off x="533400" y="1752600"/>
            <a:ext cx="8153400" cy="53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C00000"/>
              </a:buClr>
              <a:buSzPts val="3000"/>
              <a:buFont typeface="Arial"/>
              <a:buNone/>
            </a:pPr>
            <a:r>
              <a:rPr lang="en-US" sz="3000" b="1" i="0" u="none" strike="noStrike" cap="none">
                <a:solidFill>
                  <a:srgbClr val="C00000"/>
                </a:solidFill>
                <a:latin typeface="Arial"/>
                <a:ea typeface="Arial"/>
                <a:cs typeface="Arial"/>
                <a:sym typeface="Arial"/>
              </a:rPr>
              <a:t>CHƯƠNG TRÌNH BỒI DƯỠNG</a:t>
            </a:r>
            <a:endParaRPr/>
          </a:p>
        </p:txBody>
      </p:sp>
      <p:sp>
        <p:nvSpPr>
          <p:cNvPr id="105" name="Google Shape;105;p3"/>
          <p:cNvSpPr txBox="1"/>
          <p:nvPr/>
        </p:nvSpPr>
        <p:spPr>
          <a:xfrm>
            <a:off x="533400" y="3505200"/>
            <a:ext cx="815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(Ban hành kèm theo Quyết định số 4202/QĐ-BGDĐT </a:t>
            </a:r>
            <a:endParaRPr/>
          </a:p>
          <a:p>
            <a:pPr marL="0" marR="0" lvl="0" indent="0" algn="ctr"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ngày 13/12/2022 của Bộ trưởng Bộ GDĐT)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body" idx="1"/>
          </p:nvPr>
        </p:nvSpPr>
        <p:spPr>
          <a:xfrm>
            <a:off x="247650" y="304800"/>
            <a:ext cx="5543550" cy="5410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500"/>
              <a:buNone/>
            </a:pPr>
            <a:r>
              <a:rPr lang="en-US" sz="2500" b="1">
                <a:solidFill>
                  <a:srgbClr val="FF0000"/>
                </a:solidFill>
                <a:latin typeface="Arial"/>
                <a:ea typeface="Arial"/>
                <a:cs typeface="Arial"/>
                <a:sym typeface="Arial"/>
              </a:rPr>
              <a:t>7) Tổ chức các hoạt động truyền thông, GDSK</a:t>
            </a:r>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Biên soạn, sử dụng tài liệu truyền thông</a:t>
            </a:r>
            <a:endParaRPr sz="2500">
              <a:latin typeface="Arial"/>
              <a:ea typeface="Arial"/>
              <a:cs typeface="Arial"/>
              <a:sym typeface="Arial"/>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Tổ chức truyền thông, GDSK HS và phụ huynh.</a:t>
            </a:r>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Lồng ghép các nội dung TT-GDSK vào các giờ học</a:t>
            </a:r>
            <a:endParaRPr sz="2500">
              <a:latin typeface="Arial"/>
              <a:ea typeface="Arial"/>
              <a:cs typeface="Arial"/>
              <a:sym typeface="Arial"/>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Tổ chức cho HS thực hành hành vi VSCN, VSMT.</a:t>
            </a:r>
            <a:endParaRPr/>
          </a:p>
          <a:p>
            <a:pPr marL="0" lvl="0" indent="0" algn="just" rtl="0">
              <a:spcBef>
                <a:spcPts val="0"/>
              </a:spcBef>
              <a:spcAft>
                <a:spcPts val="0"/>
              </a:spcAft>
              <a:buClr>
                <a:srgbClr val="FF0000"/>
              </a:buClr>
              <a:buSzPts val="2500"/>
              <a:buNone/>
            </a:pPr>
            <a:endParaRPr sz="2500">
              <a:latin typeface="Arial"/>
              <a:ea typeface="Arial"/>
              <a:cs typeface="Arial"/>
              <a:sym typeface="Arial"/>
            </a:endParaRPr>
          </a:p>
          <a:p>
            <a:pPr marL="0" lvl="0" indent="0" algn="just" rtl="0">
              <a:spcBef>
                <a:spcPts val="0"/>
              </a:spcBef>
              <a:spcAft>
                <a:spcPts val="0"/>
              </a:spcAft>
              <a:buClr>
                <a:srgbClr val="FF0000"/>
              </a:buClr>
              <a:buSzPts val="2500"/>
              <a:buNone/>
            </a:pPr>
            <a:r>
              <a:rPr lang="en-US" sz="2500" b="1">
                <a:solidFill>
                  <a:srgbClr val="FF0000"/>
                </a:solidFill>
                <a:latin typeface="Arial"/>
                <a:ea typeface="Arial"/>
                <a:cs typeface="Arial"/>
                <a:sym typeface="Arial"/>
              </a:rPr>
              <a:t>8) Thống kê báo cáo và đánh giá về công tác YTTH</a:t>
            </a:r>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Báo cáo định kỳ, báo cáo đột xuất</a:t>
            </a:r>
            <a:endParaRPr sz="2500">
              <a:latin typeface="Arial"/>
              <a:ea typeface="Arial"/>
              <a:cs typeface="Arial"/>
              <a:sym typeface="Arial"/>
            </a:endParaRPr>
          </a:p>
          <a:p>
            <a:pPr marL="342900" lvl="0" indent="-342900" algn="just" rtl="0">
              <a:spcBef>
                <a:spcPts val="0"/>
              </a:spcBef>
              <a:spcAft>
                <a:spcPts val="0"/>
              </a:spcAft>
              <a:buClr>
                <a:srgbClr val="FF0000"/>
              </a:buClr>
              <a:buSzPts val="2500"/>
              <a:buFont typeface="Noto Sans Symbols"/>
              <a:buChar char="✔"/>
            </a:pPr>
            <a:r>
              <a:rPr lang="en-US" sz="2500">
                <a:latin typeface="Arial"/>
                <a:ea typeface="Arial"/>
                <a:cs typeface="Arial"/>
                <a:sym typeface="Arial"/>
              </a:rPr>
              <a:t>Đánh giá công tác y tế trường học</a:t>
            </a:r>
            <a:endParaRPr sz="2500">
              <a:latin typeface="Arial"/>
              <a:ea typeface="Arial"/>
              <a:cs typeface="Arial"/>
              <a:sym typeface="Arial"/>
            </a:endParaRPr>
          </a:p>
        </p:txBody>
      </p:sp>
      <p:pic>
        <p:nvPicPr>
          <p:cNvPr id="295" name="Google Shape;295;p30" descr="Nâng cao năng lực y tế trường học gắn với y tế cơ sở"/>
          <p:cNvPicPr preferRelativeResize="0"/>
          <p:nvPr/>
        </p:nvPicPr>
        <p:blipFill rotWithShape="1">
          <a:blip r:embed="rId3">
            <a:alphaModFix/>
          </a:blip>
          <a:srcRect/>
          <a:stretch/>
        </p:blipFill>
        <p:spPr>
          <a:xfrm>
            <a:off x="5867401" y="4038600"/>
            <a:ext cx="3124199" cy="1828800"/>
          </a:xfrm>
          <a:prstGeom prst="rect">
            <a:avLst/>
          </a:prstGeom>
          <a:noFill/>
          <a:ln>
            <a:noFill/>
          </a:ln>
        </p:spPr>
      </p:pic>
      <p:pic>
        <p:nvPicPr>
          <p:cNvPr id="296" name="Google Shape;296;p30" descr="Sinh hoạt dưới cờ - một hoạt động trải nghiệm mang nhiều ý nghĩa - Báo Nam  Định điện tử"/>
          <p:cNvPicPr preferRelativeResize="0"/>
          <p:nvPr/>
        </p:nvPicPr>
        <p:blipFill rotWithShape="1">
          <a:blip r:embed="rId4">
            <a:alphaModFix/>
          </a:blip>
          <a:srcRect/>
          <a:stretch/>
        </p:blipFill>
        <p:spPr>
          <a:xfrm>
            <a:off x="5867401" y="457200"/>
            <a:ext cx="3276600" cy="3276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animEffect transition="in" filter="fade">
                                      <p:cBhvr>
                                        <p:cTn id="7" dur="1000"/>
                                        <p:tgtEl>
                                          <p:spTgt spid="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xEl>
                                              <p:pRg st="1" end="1"/>
                                            </p:txEl>
                                          </p:spTgt>
                                        </p:tgtEl>
                                        <p:attrNameLst>
                                          <p:attrName>style.visibility</p:attrName>
                                        </p:attrNameLst>
                                      </p:cBhvr>
                                      <p:to>
                                        <p:strVal val="visible"/>
                                      </p:to>
                                    </p:set>
                                    <p:animEffect transition="in" filter="fade">
                                      <p:cBhvr>
                                        <p:cTn id="12" dur="1000"/>
                                        <p:tgtEl>
                                          <p:spTgt spid="2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2" end="2"/>
                                            </p:txEl>
                                          </p:spTgt>
                                        </p:tgtEl>
                                        <p:attrNameLst>
                                          <p:attrName>style.visibility</p:attrName>
                                        </p:attrNameLst>
                                      </p:cBhvr>
                                      <p:to>
                                        <p:strVal val="visible"/>
                                      </p:to>
                                    </p:set>
                                    <p:animEffect transition="in" filter="fade">
                                      <p:cBhvr>
                                        <p:cTn id="17" dur="1000"/>
                                        <p:tgtEl>
                                          <p:spTgt spid="2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4">
                                            <p:txEl>
                                              <p:pRg st="3" end="3"/>
                                            </p:txEl>
                                          </p:spTgt>
                                        </p:tgtEl>
                                        <p:attrNameLst>
                                          <p:attrName>style.visibility</p:attrName>
                                        </p:attrNameLst>
                                      </p:cBhvr>
                                      <p:to>
                                        <p:strVal val="visible"/>
                                      </p:to>
                                    </p:set>
                                    <p:animEffect transition="in" filter="fade">
                                      <p:cBhvr>
                                        <p:cTn id="22" dur="1000"/>
                                        <p:tgtEl>
                                          <p:spTgt spid="2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4">
                                            <p:txEl>
                                              <p:pRg st="4" end="4"/>
                                            </p:txEl>
                                          </p:spTgt>
                                        </p:tgtEl>
                                        <p:attrNameLst>
                                          <p:attrName>style.visibility</p:attrName>
                                        </p:attrNameLst>
                                      </p:cBhvr>
                                      <p:to>
                                        <p:strVal val="visible"/>
                                      </p:to>
                                    </p:set>
                                    <p:animEffect transition="in" filter="fade">
                                      <p:cBhvr>
                                        <p:cTn id="27" dur="1000"/>
                                        <p:tgtEl>
                                          <p:spTgt spid="2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4">
                                            <p:txEl>
                                              <p:pRg st="5" end="5"/>
                                            </p:txEl>
                                          </p:spTgt>
                                        </p:tgtEl>
                                        <p:attrNameLst>
                                          <p:attrName>style.visibility</p:attrName>
                                        </p:attrNameLst>
                                      </p:cBhvr>
                                      <p:to>
                                        <p:strVal val="visible"/>
                                      </p:to>
                                    </p:set>
                                    <p:animEffect transition="in" filter="fade">
                                      <p:cBhvr>
                                        <p:cTn id="32" dur="1000"/>
                                        <p:tgtEl>
                                          <p:spTgt spid="2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4">
                                            <p:txEl>
                                              <p:pRg st="6" end="6"/>
                                            </p:txEl>
                                          </p:spTgt>
                                        </p:tgtEl>
                                        <p:attrNameLst>
                                          <p:attrName>style.visibility</p:attrName>
                                        </p:attrNameLst>
                                      </p:cBhvr>
                                      <p:to>
                                        <p:strVal val="visible"/>
                                      </p:to>
                                    </p:set>
                                    <p:animEffect transition="in" filter="fade">
                                      <p:cBhvr>
                                        <p:cTn id="37" dur="1000"/>
                                        <p:tgtEl>
                                          <p:spTgt spid="2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4">
                                            <p:txEl>
                                              <p:pRg st="7" end="7"/>
                                            </p:txEl>
                                          </p:spTgt>
                                        </p:tgtEl>
                                        <p:attrNameLst>
                                          <p:attrName>style.visibility</p:attrName>
                                        </p:attrNameLst>
                                      </p:cBhvr>
                                      <p:to>
                                        <p:strVal val="visible"/>
                                      </p:to>
                                    </p:set>
                                    <p:animEffect transition="in" filter="fade">
                                      <p:cBhvr>
                                        <p:cTn id="42" dur="1000"/>
                                        <p:tgtEl>
                                          <p:spTgt spid="2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4">
                                            <p:txEl>
                                              <p:pRg st="8" end="8"/>
                                            </p:txEl>
                                          </p:spTgt>
                                        </p:tgtEl>
                                        <p:attrNameLst>
                                          <p:attrName>style.visibility</p:attrName>
                                        </p:attrNameLst>
                                      </p:cBhvr>
                                      <p:to>
                                        <p:strVal val="visible"/>
                                      </p:to>
                                    </p:set>
                                    <p:animEffect transition="in" filter="fade">
                                      <p:cBhvr>
                                        <p:cTn id="47" dur="1000"/>
                                        <p:tgtEl>
                                          <p:spTgt spid="2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6"/>
                                        </p:tgtEl>
                                        <p:attrNameLst>
                                          <p:attrName>style.visibility</p:attrName>
                                        </p:attrNameLst>
                                      </p:cBhvr>
                                      <p:to>
                                        <p:strVal val="visible"/>
                                      </p:to>
                                    </p:set>
                                    <p:animEffect transition="in" filter="fade">
                                      <p:cBhvr>
                                        <p:cTn id="52" dur="1000"/>
                                        <p:tgtEl>
                                          <p:spTgt spid="29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5"/>
                                        </p:tgtEl>
                                        <p:attrNameLst>
                                          <p:attrName>style.visibility</p:attrName>
                                        </p:attrNameLst>
                                      </p:cBhvr>
                                      <p:to>
                                        <p:strVal val="visible"/>
                                      </p:to>
                                    </p:set>
                                    <p:animEffect transition="in" filter="fade">
                                      <p:cBhvr>
                                        <p:cTn id="57"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body" idx="1"/>
          </p:nvPr>
        </p:nvSpPr>
        <p:spPr>
          <a:xfrm>
            <a:off x="76200" y="1295400"/>
            <a:ext cx="5473700" cy="10668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10000"/>
              </a:lnSpc>
              <a:spcBef>
                <a:spcPts val="0"/>
              </a:spcBef>
              <a:spcAft>
                <a:spcPts val="0"/>
              </a:spcAft>
              <a:buClr>
                <a:srgbClr val="FF0000"/>
              </a:buClr>
              <a:buSzPts val="2800"/>
              <a:buFont typeface="Noto Sans Symbols"/>
              <a:buChar char="⮚"/>
            </a:pPr>
            <a:r>
              <a:rPr lang="en-US" sz="2800" b="1">
                <a:solidFill>
                  <a:srgbClr val="FF0000"/>
                </a:solidFill>
                <a:latin typeface="Arial"/>
                <a:ea typeface="Arial"/>
                <a:cs typeface="Arial"/>
                <a:sym typeface="Arial"/>
              </a:rPr>
              <a:t>Nhiệm vụ 1.</a:t>
            </a:r>
            <a:r>
              <a:rPr lang="en-US" sz="2800">
                <a:solidFill>
                  <a:srgbClr val="FF0000"/>
                </a:solidFill>
                <a:latin typeface="Arial"/>
                <a:ea typeface="Arial"/>
                <a:cs typeface="Arial"/>
                <a:sym typeface="Arial"/>
              </a:rPr>
              <a:t> </a:t>
            </a:r>
            <a:r>
              <a:rPr lang="en-US" sz="2800">
                <a:solidFill>
                  <a:srgbClr val="000000"/>
                </a:solidFill>
                <a:latin typeface="Arial"/>
                <a:ea typeface="Arial"/>
                <a:cs typeface="Arial"/>
                <a:sym typeface="Arial"/>
              </a:rPr>
              <a:t>Tham mưu cho Hiệu trưởng nhà trường.</a:t>
            </a:r>
            <a:endParaRPr sz="2800">
              <a:solidFill>
                <a:srgbClr val="000000"/>
              </a:solidFill>
              <a:latin typeface="Arial"/>
              <a:ea typeface="Arial"/>
              <a:cs typeface="Arial"/>
              <a:sym typeface="Arial"/>
            </a:endParaRPr>
          </a:p>
          <a:p>
            <a:pPr marL="342900" lvl="0" indent="-165100" algn="just" rtl="0">
              <a:lnSpc>
                <a:spcPct val="110000"/>
              </a:lnSpc>
              <a:spcBef>
                <a:spcPts val="600"/>
              </a:spcBef>
              <a:spcAft>
                <a:spcPts val="0"/>
              </a:spcAft>
              <a:buClr>
                <a:srgbClr val="FF0000"/>
              </a:buClr>
              <a:buSzPts val="2800"/>
              <a:buFont typeface="Noto Sans Symbols"/>
              <a:buNone/>
            </a:pPr>
            <a:endParaRPr sz="2800" b="1">
              <a:latin typeface="Arial"/>
              <a:ea typeface="Arial"/>
              <a:cs typeface="Arial"/>
              <a:sym typeface="Arial"/>
            </a:endParaRPr>
          </a:p>
          <a:p>
            <a:pPr marL="342900" lvl="0" indent="-165100" algn="just" rtl="0">
              <a:lnSpc>
                <a:spcPct val="110000"/>
              </a:lnSpc>
              <a:spcBef>
                <a:spcPts val="600"/>
              </a:spcBef>
              <a:spcAft>
                <a:spcPts val="0"/>
              </a:spcAft>
              <a:buClr>
                <a:schemeClr val="dk1"/>
              </a:buClr>
              <a:buSzPts val="2800"/>
              <a:buFont typeface="Calibri"/>
              <a:buNone/>
            </a:pPr>
            <a:endParaRPr sz="2800">
              <a:latin typeface="Arial"/>
              <a:ea typeface="Arial"/>
              <a:cs typeface="Arial"/>
              <a:sym typeface="Arial"/>
            </a:endParaRPr>
          </a:p>
        </p:txBody>
      </p:sp>
      <p:sp>
        <p:nvSpPr>
          <p:cNvPr id="302" name="Google Shape;302;p31"/>
          <p:cNvSpPr txBox="1"/>
          <p:nvPr/>
        </p:nvSpPr>
        <p:spPr>
          <a:xfrm>
            <a:off x="0" y="152400"/>
            <a:ext cx="9067800" cy="538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900" b="1">
                <a:solidFill>
                  <a:srgbClr val="FF0000"/>
                </a:solidFill>
                <a:latin typeface="Arial"/>
                <a:ea typeface="Arial"/>
                <a:cs typeface="Arial"/>
                <a:sym typeface="Arial"/>
              </a:rPr>
              <a:t>NHIỆM VỤ CỦA NHÂN VIÊN Y TẾ TRƯỜNG HỌC</a:t>
            </a:r>
            <a:endParaRPr/>
          </a:p>
        </p:txBody>
      </p:sp>
      <p:pic>
        <p:nvPicPr>
          <p:cNvPr id="303" name="Google Shape;303;p31" descr="Nội dung họp phụ huynh cuối năm tiểu học là gì?"/>
          <p:cNvPicPr preferRelativeResize="0"/>
          <p:nvPr/>
        </p:nvPicPr>
        <p:blipFill rotWithShape="1">
          <a:blip r:embed="rId3">
            <a:alphaModFix/>
          </a:blip>
          <a:srcRect/>
          <a:stretch/>
        </p:blipFill>
        <p:spPr>
          <a:xfrm>
            <a:off x="5729278" y="2819400"/>
            <a:ext cx="3262322" cy="2133600"/>
          </a:xfrm>
          <a:prstGeom prst="rect">
            <a:avLst/>
          </a:prstGeom>
          <a:noFill/>
          <a:ln>
            <a:noFill/>
          </a:ln>
        </p:spPr>
      </p:pic>
      <p:pic>
        <p:nvPicPr>
          <p:cNvPr id="304" name="Google Shape;304;p31" descr="Sáng ngày 16-4, tiêm vắc xin phòng Covid-19 cho trẻ em từ 5 đến dưới 12  tuổi tại TP. Hồ Chí Minh - Tạp chí Xây dựng Đảng"/>
          <p:cNvPicPr preferRelativeResize="0"/>
          <p:nvPr/>
        </p:nvPicPr>
        <p:blipFill rotWithShape="1">
          <a:blip r:embed="rId4">
            <a:alphaModFix/>
          </a:blip>
          <a:srcRect/>
          <a:stretch/>
        </p:blipFill>
        <p:spPr>
          <a:xfrm>
            <a:off x="5729278" y="5181600"/>
            <a:ext cx="3262322" cy="1409411"/>
          </a:xfrm>
          <a:prstGeom prst="rect">
            <a:avLst/>
          </a:prstGeom>
          <a:noFill/>
          <a:ln>
            <a:noFill/>
          </a:ln>
        </p:spPr>
      </p:pic>
      <p:sp>
        <p:nvSpPr>
          <p:cNvPr id="305" name="Google Shape;305;p31"/>
          <p:cNvSpPr txBox="1"/>
          <p:nvPr/>
        </p:nvSpPr>
        <p:spPr>
          <a:xfrm>
            <a:off x="0" y="3200400"/>
            <a:ext cx="5473700" cy="1447800"/>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2. </a:t>
            </a:r>
            <a:r>
              <a:rPr lang="en-US" sz="2500">
                <a:solidFill>
                  <a:srgbClr val="000000"/>
                </a:solidFill>
                <a:latin typeface="Arial"/>
                <a:ea typeface="Arial"/>
                <a:cs typeface="Arial"/>
                <a:sym typeface="Arial"/>
              </a:rPr>
              <a:t>Tham gia tổ chức kiểm tra SK đầu năm cho TEHS, </a:t>
            </a:r>
            <a:endParaRPr sz="2500">
              <a:solidFill>
                <a:srgbClr val="000000"/>
              </a:solidFill>
              <a:latin typeface="Arial"/>
              <a:ea typeface="Arial"/>
              <a:cs typeface="Arial"/>
              <a:sym typeface="Arial"/>
            </a:endParaRPr>
          </a:p>
          <a:p>
            <a:pPr marL="342900" marR="0" lvl="0" indent="-177800" algn="just" rtl="0">
              <a:spcBef>
                <a:spcPts val="600"/>
              </a:spcBef>
              <a:spcAft>
                <a:spcPts val="0"/>
              </a:spcAft>
              <a:buClr>
                <a:schemeClr val="dk1"/>
              </a:buClr>
              <a:buSzPts val="2600"/>
              <a:buFont typeface="Arial"/>
              <a:buNone/>
            </a:pPr>
            <a:endParaRPr sz="2600">
              <a:solidFill>
                <a:schemeClr val="dk1"/>
              </a:solidFill>
              <a:latin typeface="Arial"/>
              <a:ea typeface="Arial"/>
              <a:cs typeface="Arial"/>
              <a:sym typeface="Arial"/>
            </a:endParaRPr>
          </a:p>
        </p:txBody>
      </p:sp>
      <p:sp>
        <p:nvSpPr>
          <p:cNvPr id="306" name="Google Shape;306;p31"/>
          <p:cNvSpPr txBox="1"/>
          <p:nvPr/>
        </p:nvSpPr>
        <p:spPr>
          <a:xfrm>
            <a:off x="12700" y="4953000"/>
            <a:ext cx="5473700" cy="1447800"/>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10000"/>
              </a:lnSpc>
              <a:spcBef>
                <a:spcPts val="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3</a:t>
            </a:r>
            <a:r>
              <a:rPr lang="en-US" sz="2500" b="1">
                <a:solidFill>
                  <a:srgbClr val="000000"/>
                </a:solidFill>
                <a:latin typeface="Arial"/>
                <a:ea typeface="Arial"/>
                <a:cs typeface="Arial"/>
                <a:sym typeface="Arial"/>
              </a:rPr>
              <a:t>.</a:t>
            </a:r>
            <a:r>
              <a:rPr lang="en-US" sz="2500">
                <a:solidFill>
                  <a:srgbClr val="000000"/>
                </a:solidFill>
                <a:latin typeface="Arial"/>
                <a:ea typeface="Arial"/>
                <a:cs typeface="Arial"/>
                <a:sym typeface="Arial"/>
              </a:rPr>
              <a:t> Phối hợp với các cơ sở y tế có đủ ĐK để tổ chức khám, điều trị theo chuyên khoa cho HS.</a:t>
            </a:r>
            <a:endParaRPr sz="2500">
              <a:solidFill>
                <a:srgbClr val="000000"/>
              </a:solidFill>
              <a:latin typeface="Arial"/>
              <a:ea typeface="Arial"/>
              <a:cs typeface="Arial"/>
              <a:sym typeface="Arial"/>
            </a:endParaRPr>
          </a:p>
          <a:p>
            <a:pPr marL="342900" marR="0" lvl="0" indent="-184150" algn="just" rtl="0">
              <a:lnSpc>
                <a:spcPct val="110000"/>
              </a:lnSpc>
              <a:spcBef>
                <a:spcPts val="600"/>
              </a:spcBef>
              <a:spcAft>
                <a:spcPts val="0"/>
              </a:spcAft>
              <a:buClr>
                <a:srgbClr val="FF0000"/>
              </a:buClr>
              <a:buSzPts val="2500"/>
              <a:buFont typeface="Noto Sans Symbols"/>
              <a:buNone/>
            </a:pPr>
            <a:endParaRPr sz="2500" b="1">
              <a:solidFill>
                <a:schemeClr val="dk1"/>
              </a:solidFill>
              <a:latin typeface="Arial"/>
              <a:ea typeface="Arial"/>
              <a:cs typeface="Arial"/>
              <a:sym typeface="Arial"/>
            </a:endParaRPr>
          </a:p>
          <a:p>
            <a:pPr marL="342900" marR="0" lvl="0" indent="-184150" algn="just" rtl="0">
              <a:lnSpc>
                <a:spcPct val="110000"/>
              </a:lnSpc>
              <a:spcBef>
                <a:spcPts val="600"/>
              </a:spcBef>
              <a:spcAft>
                <a:spcPts val="0"/>
              </a:spcAft>
              <a:buClr>
                <a:schemeClr val="dk1"/>
              </a:buClr>
              <a:buSzPts val="2500"/>
              <a:buFont typeface="Arial"/>
              <a:buNone/>
            </a:pPr>
            <a:endParaRPr sz="2500">
              <a:solidFill>
                <a:schemeClr val="dk1"/>
              </a:solidFill>
              <a:latin typeface="Arial"/>
              <a:ea typeface="Arial"/>
              <a:cs typeface="Arial"/>
              <a:sym typeface="Arial"/>
            </a:endParaRPr>
          </a:p>
        </p:txBody>
      </p:sp>
      <p:pic>
        <p:nvPicPr>
          <p:cNvPr id="307" name="Google Shape;307;p31" descr="HỌP BAN GIÁM HIỆU MỞ RỘNG"/>
          <p:cNvPicPr preferRelativeResize="0"/>
          <p:nvPr/>
        </p:nvPicPr>
        <p:blipFill rotWithShape="1">
          <a:blip r:embed="rId5">
            <a:alphaModFix/>
          </a:blip>
          <a:srcRect/>
          <a:stretch/>
        </p:blipFill>
        <p:spPr>
          <a:xfrm>
            <a:off x="5791200" y="762000"/>
            <a:ext cx="3325089" cy="182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500"/>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Effect transition="in" filter="fade">
                                      <p:cBhvr>
                                        <p:cTn id="12" dur="500"/>
                                        <p:tgtEl>
                                          <p:spTgt spid="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Effect transition="in" filter="fade">
                                      <p:cBhvr>
                                        <p:cTn id="17" dur="500"/>
                                        <p:tgtEl>
                                          <p:spTgt spid="30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
                                        </p:tgtEl>
                                        <p:attrNameLst>
                                          <p:attrName>style.visibility</p:attrName>
                                        </p:attrNameLst>
                                      </p:cBhvr>
                                      <p:to>
                                        <p:strVal val="visible"/>
                                      </p:to>
                                    </p:set>
                                    <p:animEffect transition="in" filter="fade">
                                      <p:cBhvr>
                                        <p:cTn id="20" dur="500"/>
                                        <p:tgtEl>
                                          <p:spTgt spid="3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5"/>
                                        </p:tgtEl>
                                        <p:attrNameLst>
                                          <p:attrName>style.visibility</p:attrName>
                                        </p:attrNameLst>
                                      </p:cBhvr>
                                      <p:to>
                                        <p:strVal val="visible"/>
                                      </p:to>
                                    </p:set>
                                    <p:animEffect transition="in" filter="fade">
                                      <p:cBhvr>
                                        <p:cTn id="25" dur="1000"/>
                                        <p:tgtEl>
                                          <p:spTgt spid="305"/>
                                        </p:tgtEl>
                                      </p:cBhvr>
                                    </p:animEffect>
                                  </p:childTnLst>
                                </p:cTn>
                              </p:par>
                              <p:par>
                                <p:cTn id="26" presetID="10" presetClass="entr" presetSubtype="0" fill="hold" nodeType="withEffect">
                                  <p:stCondLst>
                                    <p:cond delay="0"/>
                                  </p:stCondLst>
                                  <p:childTnLst>
                                    <p:set>
                                      <p:cBhvr>
                                        <p:cTn id="27" dur="1" fill="hold">
                                          <p:stCondLst>
                                            <p:cond delay="0"/>
                                          </p:stCondLst>
                                        </p:cTn>
                                        <p:tgtEl>
                                          <p:spTgt spid="303"/>
                                        </p:tgtEl>
                                        <p:attrNameLst>
                                          <p:attrName>style.visibility</p:attrName>
                                        </p:attrNameLst>
                                      </p:cBhvr>
                                      <p:to>
                                        <p:strVal val="visible"/>
                                      </p:to>
                                    </p:set>
                                    <p:animEffect transition="in" filter="fade">
                                      <p:cBhvr>
                                        <p:cTn id="28" dur="1000"/>
                                        <p:tgtEl>
                                          <p:spTgt spid="3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6"/>
                                        </p:tgtEl>
                                        <p:attrNameLst>
                                          <p:attrName>style.visibility</p:attrName>
                                        </p:attrNameLst>
                                      </p:cBhvr>
                                      <p:to>
                                        <p:strVal val="visible"/>
                                      </p:to>
                                    </p:set>
                                    <p:animEffect transition="in" filter="fade">
                                      <p:cBhvr>
                                        <p:cTn id="33" dur="1000"/>
                                        <p:tgtEl>
                                          <p:spTgt spid="306"/>
                                        </p:tgtEl>
                                      </p:cBhvr>
                                    </p:animEffect>
                                  </p:childTnLst>
                                </p:cTn>
                              </p:par>
                              <p:par>
                                <p:cTn id="34" presetID="10" presetClass="entr" presetSubtype="0" fill="hold" nodeType="withEffect">
                                  <p:stCondLst>
                                    <p:cond delay="0"/>
                                  </p:stCondLst>
                                  <p:childTnLst>
                                    <p:set>
                                      <p:cBhvr>
                                        <p:cTn id="35" dur="1" fill="hold">
                                          <p:stCondLst>
                                            <p:cond delay="0"/>
                                          </p:stCondLst>
                                        </p:cTn>
                                        <p:tgtEl>
                                          <p:spTgt spid="304"/>
                                        </p:tgtEl>
                                        <p:attrNameLst>
                                          <p:attrName>style.visibility</p:attrName>
                                        </p:attrNameLst>
                                      </p:cBhvr>
                                      <p:to>
                                        <p:strVal val="visible"/>
                                      </p:to>
                                    </p:set>
                                    <p:animEffect transition="in" filter="fade">
                                      <p:cBhvr>
                                        <p:cTn id="36" dur="1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txBox="1">
            <a:spLocks noGrp="1"/>
          </p:cNvSpPr>
          <p:nvPr>
            <p:ph type="body" idx="1"/>
          </p:nvPr>
        </p:nvSpPr>
        <p:spPr>
          <a:xfrm>
            <a:off x="165100" y="1376809"/>
            <a:ext cx="5321300" cy="2128391"/>
          </a:xfrm>
          <a:prstGeom prst="rect">
            <a:avLst/>
          </a:prstGeom>
          <a:noFill/>
          <a:ln>
            <a:noFill/>
          </a:ln>
        </p:spPr>
        <p:txBody>
          <a:bodyPr spcFirstLastPara="1" wrap="square" lIns="91425" tIns="45700" rIns="91425" bIns="45700" anchor="t" anchorCtr="0">
            <a:normAutofit/>
          </a:bodyPr>
          <a:lstStyle/>
          <a:p>
            <a:pPr marL="342900" lvl="0" indent="-342900" algn="just" rtl="0">
              <a:lnSpc>
                <a:spcPct val="120000"/>
              </a:lnSpc>
              <a:spcBef>
                <a:spcPts val="0"/>
              </a:spcBef>
              <a:spcAft>
                <a:spcPts val="0"/>
              </a:spcAft>
              <a:buClr>
                <a:srgbClr val="FF0000"/>
              </a:buClr>
              <a:buSzPts val="2600"/>
              <a:buFont typeface="Noto Sans Symbols"/>
              <a:buChar char="⮚"/>
            </a:pPr>
            <a:r>
              <a:rPr lang="en-US" sz="2600" b="1">
                <a:solidFill>
                  <a:srgbClr val="FF0000"/>
                </a:solidFill>
                <a:latin typeface="Arial"/>
                <a:ea typeface="Arial"/>
                <a:cs typeface="Arial"/>
                <a:sym typeface="Arial"/>
              </a:rPr>
              <a:t>Nhiệm vụ 4. </a:t>
            </a:r>
            <a:r>
              <a:rPr lang="en-US" sz="2600">
                <a:solidFill>
                  <a:srgbClr val="000000"/>
                </a:solidFill>
                <a:latin typeface="Arial"/>
                <a:ea typeface="Arial"/>
                <a:cs typeface="Arial"/>
                <a:sym typeface="Arial"/>
              </a:rPr>
              <a:t>Tổ chức sơ cấp cứu và xử lý ban đầu.</a:t>
            </a:r>
            <a:endParaRPr sz="2600" b="1">
              <a:latin typeface="Arial"/>
              <a:ea typeface="Arial"/>
              <a:cs typeface="Arial"/>
              <a:sym typeface="Arial"/>
            </a:endParaRPr>
          </a:p>
          <a:p>
            <a:pPr marL="342900" lvl="0" indent="-177800" algn="just" rtl="0">
              <a:lnSpc>
                <a:spcPct val="120000"/>
              </a:lnSpc>
              <a:spcBef>
                <a:spcPts val="600"/>
              </a:spcBef>
              <a:spcAft>
                <a:spcPts val="0"/>
              </a:spcAft>
              <a:buClr>
                <a:schemeClr val="dk1"/>
              </a:buClr>
              <a:buSzPts val="2600"/>
              <a:buFont typeface="Calibri"/>
              <a:buNone/>
            </a:pPr>
            <a:endParaRPr sz="2600">
              <a:latin typeface="Arial"/>
              <a:ea typeface="Arial"/>
              <a:cs typeface="Arial"/>
              <a:sym typeface="Arial"/>
            </a:endParaRPr>
          </a:p>
        </p:txBody>
      </p:sp>
      <p:sp>
        <p:nvSpPr>
          <p:cNvPr id="313" name="Google Shape;313;p32"/>
          <p:cNvSpPr txBox="1"/>
          <p:nvPr/>
        </p:nvSpPr>
        <p:spPr>
          <a:xfrm>
            <a:off x="0" y="152400"/>
            <a:ext cx="9067800" cy="538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900" b="1">
                <a:solidFill>
                  <a:srgbClr val="FF0000"/>
                </a:solidFill>
                <a:latin typeface="Arial"/>
                <a:ea typeface="Arial"/>
                <a:cs typeface="Arial"/>
                <a:sym typeface="Arial"/>
              </a:rPr>
              <a:t>NHIỆM VỤ CỦA NHÂN VIÊN Y TẾ TRƯỜNG HỌC</a:t>
            </a:r>
            <a:endParaRPr/>
          </a:p>
        </p:txBody>
      </p:sp>
      <p:pic>
        <p:nvPicPr>
          <p:cNvPr id="314" name="Google Shape;314;p32" descr="Mô hình Hoạt động trải nghiệm cách Sơ cấp cứu và phòng tránh tai nạn thương  tích trong Trường học ..."/>
          <p:cNvPicPr preferRelativeResize="0"/>
          <p:nvPr/>
        </p:nvPicPr>
        <p:blipFill rotWithShape="1">
          <a:blip r:embed="rId3">
            <a:alphaModFix/>
          </a:blip>
          <a:srcRect/>
          <a:stretch/>
        </p:blipFill>
        <p:spPr>
          <a:xfrm>
            <a:off x="5562600" y="899667"/>
            <a:ext cx="3416300" cy="2558928"/>
          </a:xfrm>
          <a:prstGeom prst="rect">
            <a:avLst/>
          </a:prstGeom>
          <a:noFill/>
          <a:ln>
            <a:noFill/>
          </a:ln>
        </p:spPr>
      </p:pic>
      <p:pic>
        <p:nvPicPr>
          <p:cNvPr id="315" name="Google Shape;315;p32" descr="Giám sát bữa ăn học đường: Phụ huynh &quot;lực bất tòng tâm&quot;"/>
          <p:cNvPicPr preferRelativeResize="0"/>
          <p:nvPr/>
        </p:nvPicPr>
        <p:blipFill rotWithShape="1">
          <a:blip r:embed="rId4">
            <a:alphaModFix/>
          </a:blip>
          <a:srcRect/>
          <a:stretch/>
        </p:blipFill>
        <p:spPr>
          <a:xfrm>
            <a:off x="5600700" y="3638678"/>
            <a:ext cx="3472538" cy="2685922"/>
          </a:xfrm>
          <a:prstGeom prst="rect">
            <a:avLst/>
          </a:prstGeom>
          <a:noFill/>
          <a:ln>
            <a:noFill/>
          </a:ln>
        </p:spPr>
      </p:pic>
      <p:sp>
        <p:nvSpPr>
          <p:cNvPr id="316" name="Google Shape;316;p32"/>
          <p:cNvSpPr txBox="1"/>
          <p:nvPr/>
        </p:nvSpPr>
        <p:spPr>
          <a:xfrm>
            <a:off x="70762" y="4072384"/>
            <a:ext cx="5321300" cy="1642616"/>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20000"/>
              </a:lnSpc>
              <a:spcBef>
                <a:spcPts val="0"/>
              </a:spcBef>
              <a:spcAft>
                <a:spcPts val="0"/>
              </a:spcAft>
              <a:buClr>
                <a:srgbClr val="FF0000"/>
              </a:buClr>
              <a:buSzPts val="2600"/>
              <a:buFont typeface="Noto Sans Symbols"/>
              <a:buChar char="⮚"/>
            </a:pPr>
            <a:r>
              <a:rPr lang="en-US" sz="2600" b="1">
                <a:solidFill>
                  <a:srgbClr val="FF0000"/>
                </a:solidFill>
                <a:latin typeface="Arial"/>
                <a:ea typeface="Arial"/>
                <a:cs typeface="Arial"/>
                <a:sym typeface="Arial"/>
              </a:rPr>
              <a:t>Nhiệm vụ 5. </a:t>
            </a:r>
            <a:r>
              <a:rPr lang="en-US" sz="2600">
                <a:solidFill>
                  <a:srgbClr val="000000"/>
                </a:solidFill>
                <a:latin typeface="Arial"/>
                <a:ea typeface="Arial"/>
                <a:cs typeface="Arial"/>
                <a:sym typeface="Arial"/>
              </a:rPr>
              <a:t>Hướng dẫn tổ chức bữa ăn học đường.</a:t>
            </a:r>
            <a:endParaRPr/>
          </a:p>
          <a:p>
            <a:pPr marL="342900" marR="0" lvl="0" indent="-177800" algn="just" rtl="0">
              <a:lnSpc>
                <a:spcPct val="120000"/>
              </a:lnSpc>
              <a:spcBef>
                <a:spcPts val="600"/>
              </a:spcBef>
              <a:spcAft>
                <a:spcPts val="0"/>
              </a:spcAft>
              <a:buClr>
                <a:srgbClr val="FF0000"/>
              </a:buClr>
              <a:buSzPts val="2600"/>
              <a:buFont typeface="Noto Sans Symbols"/>
              <a:buNone/>
            </a:pPr>
            <a:endParaRPr sz="2600" b="1">
              <a:solidFill>
                <a:schemeClr val="dk1"/>
              </a:solidFill>
              <a:latin typeface="Arial"/>
              <a:ea typeface="Arial"/>
              <a:cs typeface="Arial"/>
              <a:sym typeface="Arial"/>
            </a:endParaRPr>
          </a:p>
          <a:p>
            <a:pPr marL="342900" marR="0" lvl="0" indent="-177800" algn="just" rtl="0">
              <a:lnSpc>
                <a:spcPct val="120000"/>
              </a:lnSpc>
              <a:spcBef>
                <a:spcPts val="600"/>
              </a:spcBef>
              <a:spcAft>
                <a:spcPts val="0"/>
              </a:spcAft>
              <a:buClr>
                <a:schemeClr val="dk1"/>
              </a:buClr>
              <a:buSzPts val="2600"/>
              <a:buFont typeface="Arial"/>
              <a:buNone/>
            </a:pPr>
            <a:endParaRPr sz="2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2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xEl>
                                              <p:pRg st="0" end="0"/>
                                            </p:txEl>
                                          </p:spTgt>
                                        </p:tgtEl>
                                        <p:attrNameLst>
                                          <p:attrName>style.visibility</p:attrName>
                                        </p:attrNameLst>
                                      </p:cBhvr>
                                      <p:to>
                                        <p:strVal val="visible"/>
                                      </p:to>
                                    </p:set>
                                    <p:animEffect transition="in" filter="fade">
                                      <p:cBhvr>
                                        <p:cTn id="12" dur="500"/>
                                        <p:tgtEl>
                                          <p:spTgt spid="3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xEl>
                                              <p:pRg st="1" end="1"/>
                                            </p:txEl>
                                          </p:spTgt>
                                        </p:tgtEl>
                                        <p:attrNameLst>
                                          <p:attrName>style.visibility</p:attrName>
                                        </p:attrNameLst>
                                      </p:cBhvr>
                                      <p:to>
                                        <p:strVal val="visible"/>
                                      </p:to>
                                    </p:set>
                                    <p:animEffect transition="in" filter="fade">
                                      <p:cBhvr>
                                        <p:cTn id="17" dur="500"/>
                                        <p:tgtEl>
                                          <p:spTgt spid="31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500"/>
                                        <p:tgtEl>
                                          <p:spTgt spid="3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
                                        </p:tgtEl>
                                        <p:attrNameLst>
                                          <p:attrName>style.visibility</p:attrName>
                                        </p:attrNameLst>
                                      </p:cBhvr>
                                      <p:to>
                                        <p:strVal val="visible"/>
                                      </p:to>
                                    </p:set>
                                    <p:animEffect transition="in" filter="fade">
                                      <p:cBhvr>
                                        <p:cTn id="25" dur="500"/>
                                        <p:tgtEl>
                                          <p:spTgt spid="316"/>
                                        </p:tgtEl>
                                      </p:cBhvr>
                                    </p:animEffect>
                                  </p:childTnLst>
                                </p:cTn>
                              </p:par>
                              <p:par>
                                <p:cTn id="26" presetID="10" presetClass="entr" presetSubtype="0" fill="hold" nodeType="withEffect">
                                  <p:stCondLst>
                                    <p:cond delay="0"/>
                                  </p:stCondLst>
                                  <p:childTnLst>
                                    <p:set>
                                      <p:cBhvr>
                                        <p:cTn id="27" dur="1" fill="hold">
                                          <p:stCondLst>
                                            <p:cond delay="0"/>
                                          </p:stCondLst>
                                        </p:cTn>
                                        <p:tgtEl>
                                          <p:spTgt spid="315"/>
                                        </p:tgtEl>
                                        <p:attrNameLst>
                                          <p:attrName>style.visibility</p:attrName>
                                        </p:attrNameLst>
                                      </p:cBhvr>
                                      <p:to>
                                        <p:strVal val="visible"/>
                                      </p:to>
                                    </p:set>
                                    <p:animEffect transition="in" filter="fade">
                                      <p:cBhvr>
                                        <p:cTn id="28"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body" idx="1"/>
          </p:nvPr>
        </p:nvSpPr>
        <p:spPr>
          <a:xfrm>
            <a:off x="-76200" y="123824"/>
            <a:ext cx="5334000" cy="78581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Nhiệm vụ 6. </a:t>
            </a:r>
            <a:r>
              <a:rPr lang="en-US" sz="2400">
                <a:solidFill>
                  <a:srgbClr val="000000"/>
                </a:solidFill>
                <a:latin typeface="Arial"/>
                <a:ea typeface="Arial"/>
                <a:cs typeface="Arial"/>
                <a:sym typeface="Arial"/>
              </a:rPr>
              <a:t>Kiểm tra điều kiện các điều kiện vệ sinh trường học.</a:t>
            </a:r>
            <a:endParaRPr sz="2400">
              <a:solidFill>
                <a:srgbClr val="000000"/>
              </a:solidFill>
              <a:latin typeface="Arial"/>
              <a:ea typeface="Arial"/>
              <a:cs typeface="Arial"/>
              <a:sym typeface="Arial"/>
            </a:endParaRPr>
          </a:p>
          <a:p>
            <a:pPr marL="342900" lvl="0" indent="-184150" algn="just" rtl="0">
              <a:spcBef>
                <a:spcPts val="200"/>
              </a:spcBef>
              <a:spcAft>
                <a:spcPts val="0"/>
              </a:spcAft>
              <a:buClr>
                <a:srgbClr val="FF0000"/>
              </a:buClr>
              <a:buSzPts val="2500"/>
              <a:buFont typeface="Noto Sans Symbols"/>
              <a:buNone/>
            </a:pPr>
            <a:endParaRPr sz="2500" b="1">
              <a:latin typeface="Arial"/>
              <a:ea typeface="Arial"/>
              <a:cs typeface="Arial"/>
              <a:sym typeface="Arial"/>
            </a:endParaRPr>
          </a:p>
          <a:p>
            <a:pPr marL="342900" lvl="0" indent="-184150" algn="just" rtl="0">
              <a:spcBef>
                <a:spcPts val="200"/>
              </a:spcBef>
              <a:spcAft>
                <a:spcPts val="0"/>
              </a:spcAft>
              <a:buClr>
                <a:schemeClr val="dk1"/>
              </a:buClr>
              <a:buSzPts val="2500"/>
              <a:buFont typeface="Calibri"/>
              <a:buNone/>
            </a:pPr>
            <a:endParaRPr sz="2500">
              <a:latin typeface="Arial"/>
              <a:ea typeface="Arial"/>
              <a:cs typeface="Arial"/>
              <a:sym typeface="Arial"/>
            </a:endParaRPr>
          </a:p>
        </p:txBody>
      </p:sp>
      <p:sp>
        <p:nvSpPr>
          <p:cNvPr id="322" name="Google Shape;322;p33" descr="Nhà vệ sinh trường học - nỗi ám ảnh của học sinh"/>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33" descr="Alternate Text"/>
          <p:cNvSpPr/>
          <p:nvPr/>
        </p:nvSpPr>
        <p:spPr>
          <a:xfrm>
            <a:off x="4572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33"/>
          <p:cNvSpPr txBox="1"/>
          <p:nvPr/>
        </p:nvSpPr>
        <p:spPr>
          <a:xfrm>
            <a:off x="-76200" y="990600"/>
            <a:ext cx="4648200" cy="167640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7. </a:t>
            </a:r>
            <a:r>
              <a:rPr lang="en-US" sz="2400">
                <a:solidFill>
                  <a:srgbClr val="000000"/>
                </a:solidFill>
                <a:latin typeface="Arial"/>
                <a:ea typeface="Arial"/>
                <a:cs typeface="Arial"/>
                <a:sym typeface="Arial"/>
              </a:rPr>
              <a:t>Triển khai hoạt động TTGD, tư vấn sức khoẻ.</a:t>
            </a:r>
            <a:endParaRPr sz="2500" b="1">
              <a:solidFill>
                <a:schemeClr val="dk1"/>
              </a:solidFill>
              <a:latin typeface="Arial"/>
              <a:ea typeface="Arial"/>
              <a:cs typeface="Arial"/>
              <a:sym typeface="Arial"/>
            </a:endParaRPr>
          </a:p>
          <a:p>
            <a:pPr marL="342900" marR="0" lvl="0" indent="-184150" algn="just" rtl="0">
              <a:spcBef>
                <a:spcPts val="200"/>
              </a:spcBef>
              <a:spcAft>
                <a:spcPts val="0"/>
              </a:spcAft>
              <a:buClr>
                <a:schemeClr val="dk1"/>
              </a:buClr>
              <a:buSzPts val="2500"/>
              <a:buFont typeface="Arial"/>
              <a:buNone/>
            </a:pPr>
            <a:endParaRPr sz="2500">
              <a:solidFill>
                <a:schemeClr val="dk1"/>
              </a:solidFill>
              <a:latin typeface="Arial"/>
              <a:ea typeface="Arial"/>
              <a:cs typeface="Arial"/>
              <a:sym typeface="Arial"/>
            </a:endParaRPr>
          </a:p>
        </p:txBody>
      </p:sp>
      <p:pic>
        <p:nvPicPr>
          <p:cNvPr id="325" name="Google Shape;325;p33"/>
          <p:cNvPicPr preferRelativeResize="0"/>
          <p:nvPr/>
        </p:nvPicPr>
        <p:blipFill rotWithShape="1">
          <a:blip r:embed="rId3">
            <a:alphaModFix/>
          </a:blip>
          <a:srcRect/>
          <a:stretch/>
        </p:blipFill>
        <p:spPr>
          <a:xfrm>
            <a:off x="285750" y="2133600"/>
            <a:ext cx="4076700" cy="2324099"/>
          </a:xfrm>
          <a:prstGeom prst="rect">
            <a:avLst/>
          </a:prstGeom>
          <a:noFill/>
          <a:ln>
            <a:noFill/>
          </a:ln>
        </p:spPr>
      </p:pic>
      <p:sp>
        <p:nvSpPr>
          <p:cNvPr id="326" name="Google Shape;326;p33"/>
          <p:cNvSpPr txBox="1"/>
          <p:nvPr/>
        </p:nvSpPr>
        <p:spPr>
          <a:xfrm>
            <a:off x="-133350" y="4724400"/>
            <a:ext cx="4648200" cy="2324099"/>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8. </a:t>
            </a:r>
            <a:r>
              <a:rPr lang="en-US" sz="2400">
                <a:solidFill>
                  <a:srgbClr val="000000"/>
                </a:solidFill>
                <a:latin typeface="Arial"/>
                <a:ea typeface="Arial"/>
                <a:cs typeface="Arial"/>
                <a:sym typeface="Arial"/>
              </a:rPr>
              <a:t>Phối hợp với y tế địa phương: tiêm chủng, uống vắc xin, PC dịch bệnh, ATTP, TN thương tích, bệnh tật HĐ.</a:t>
            </a:r>
            <a:endParaRPr sz="2400">
              <a:solidFill>
                <a:srgbClr val="000000"/>
              </a:solidFill>
              <a:latin typeface="Arial"/>
              <a:ea typeface="Arial"/>
              <a:cs typeface="Arial"/>
              <a:sym typeface="Arial"/>
            </a:endParaRPr>
          </a:p>
          <a:p>
            <a:pPr marL="342900" marR="0" lvl="0" indent="-184150" algn="just" rtl="0">
              <a:spcBef>
                <a:spcPts val="200"/>
              </a:spcBef>
              <a:spcAft>
                <a:spcPts val="0"/>
              </a:spcAft>
              <a:buClr>
                <a:schemeClr val="dk1"/>
              </a:buClr>
              <a:buSzPts val="2500"/>
              <a:buFont typeface="Arial"/>
              <a:buNone/>
            </a:pPr>
            <a:endParaRPr sz="2500">
              <a:solidFill>
                <a:schemeClr val="dk1"/>
              </a:solidFill>
              <a:latin typeface="Arial"/>
              <a:ea typeface="Arial"/>
              <a:cs typeface="Arial"/>
              <a:sym typeface="Arial"/>
            </a:endParaRPr>
          </a:p>
        </p:txBody>
      </p:sp>
      <p:pic>
        <p:nvPicPr>
          <p:cNvPr id="327" name="Google Shape;327;p33" descr="Cần quan tâm đến sức khỏe tâm thần của học sinh"/>
          <p:cNvPicPr preferRelativeResize="0"/>
          <p:nvPr/>
        </p:nvPicPr>
        <p:blipFill rotWithShape="1">
          <a:blip r:embed="rId4">
            <a:alphaModFix/>
          </a:blip>
          <a:srcRect/>
          <a:stretch/>
        </p:blipFill>
        <p:spPr>
          <a:xfrm>
            <a:off x="5257800" y="2584449"/>
            <a:ext cx="3600450" cy="1835151"/>
          </a:xfrm>
          <a:prstGeom prst="rect">
            <a:avLst/>
          </a:prstGeom>
          <a:noFill/>
          <a:ln>
            <a:noFill/>
          </a:ln>
        </p:spPr>
      </p:pic>
      <p:pic>
        <p:nvPicPr>
          <p:cNvPr id="328" name="Google Shape;328;p33" descr="Liên Bộ Y tế - Giáo dục và Đào tạo: Tăng cường triển khai tiêm vaccine  COVID-19 cho trẻ mầm non, học sinh | VTV.VN"/>
          <p:cNvPicPr preferRelativeResize="0"/>
          <p:nvPr/>
        </p:nvPicPr>
        <p:blipFill rotWithShape="1">
          <a:blip r:embed="rId5">
            <a:alphaModFix/>
          </a:blip>
          <a:srcRect/>
          <a:stretch/>
        </p:blipFill>
        <p:spPr>
          <a:xfrm>
            <a:off x="5181601" y="4724400"/>
            <a:ext cx="3886199" cy="2009776"/>
          </a:xfrm>
          <a:prstGeom prst="rect">
            <a:avLst/>
          </a:prstGeom>
          <a:noFill/>
          <a:ln>
            <a:noFill/>
          </a:ln>
        </p:spPr>
      </p:pic>
      <p:pic>
        <p:nvPicPr>
          <p:cNvPr id="329" name="Google Shape;329;p33"/>
          <p:cNvPicPr preferRelativeResize="0"/>
          <p:nvPr/>
        </p:nvPicPr>
        <p:blipFill rotWithShape="1">
          <a:blip r:embed="rId6">
            <a:alphaModFix/>
          </a:blip>
          <a:srcRect/>
          <a:stretch/>
        </p:blipFill>
        <p:spPr>
          <a:xfrm>
            <a:off x="5297170" y="123824"/>
            <a:ext cx="3465830" cy="2219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Effect transition="in" filter="fade">
                                      <p:cBhvr>
                                        <p:cTn id="7" dur="2000"/>
                                        <p:tgtEl>
                                          <p:spTgt spid="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xEl>
                                              <p:pRg st="1" end="1"/>
                                            </p:txEl>
                                          </p:spTgt>
                                        </p:tgtEl>
                                        <p:attrNameLst>
                                          <p:attrName>style.visibility</p:attrName>
                                        </p:attrNameLst>
                                      </p:cBhvr>
                                      <p:to>
                                        <p:strVal val="visible"/>
                                      </p:to>
                                    </p:set>
                                    <p:animEffect transition="in" filter="fade">
                                      <p:cBhvr>
                                        <p:cTn id="12" dur="2000"/>
                                        <p:tgtEl>
                                          <p:spTgt spid="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xEl>
                                              <p:pRg st="2" end="2"/>
                                            </p:txEl>
                                          </p:spTgt>
                                        </p:tgtEl>
                                        <p:attrNameLst>
                                          <p:attrName>style.visibility</p:attrName>
                                        </p:attrNameLst>
                                      </p:cBhvr>
                                      <p:to>
                                        <p:strVal val="visible"/>
                                      </p:to>
                                    </p:set>
                                    <p:animEffect transition="in" filter="fade">
                                      <p:cBhvr>
                                        <p:cTn id="17" dur="2000"/>
                                        <p:tgtEl>
                                          <p:spTgt spid="32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29"/>
                                        </p:tgtEl>
                                        <p:attrNameLst>
                                          <p:attrName>style.visibility</p:attrName>
                                        </p:attrNameLst>
                                      </p:cBhvr>
                                      <p:to>
                                        <p:strVal val="visible"/>
                                      </p:to>
                                    </p:set>
                                    <p:animEffect transition="in" filter="fade">
                                      <p:cBhvr>
                                        <p:cTn id="20" dur="2000"/>
                                        <p:tgtEl>
                                          <p:spTgt spid="3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4"/>
                                        </p:tgtEl>
                                        <p:attrNameLst>
                                          <p:attrName>style.visibility</p:attrName>
                                        </p:attrNameLst>
                                      </p:cBhvr>
                                      <p:to>
                                        <p:strVal val="visible"/>
                                      </p:to>
                                    </p:set>
                                    <p:animEffect transition="in" filter="fade">
                                      <p:cBhvr>
                                        <p:cTn id="25" dur="1822"/>
                                        <p:tgtEl>
                                          <p:spTgt spid="324"/>
                                        </p:tgtEl>
                                      </p:cBhvr>
                                    </p:animEffect>
                                  </p:childTnLst>
                                </p:cTn>
                              </p:par>
                              <p:par>
                                <p:cTn id="26" presetID="10" presetClass="entr" presetSubtype="0" fill="hold" nodeType="withEffect">
                                  <p:stCondLst>
                                    <p:cond delay="0"/>
                                  </p:stCondLst>
                                  <p:childTnLst>
                                    <p:set>
                                      <p:cBhvr>
                                        <p:cTn id="27" dur="1" fill="hold">
                                          <p:stCondLst>
                                            <p:cond delay="0"/>
                                          </p:stCondLst>
                                        </p:cTn>
                                        <p:tgtEl>
                                          <p:spTgt spid="325"/>
                                        </p:tgtEl>
                                        <p:attrNameLst>
                                          <p:attrName>style.visibility</p:attrName>
                                        </p:attrNameLst>
                                      </p:cBhvr>
                                      <p:to>
                                        <p:strVal val="visible"/>
                                      </p:to>
                                    </p:set>
                                    <p:animEffect transition="in" filter="fade">
                                      <p:cBhvr>
                                        <p:cTn id="28" dur="1822"/>
                                        <p:tgtEl>
                                          <p:spTgt spid="325"/>
                                        </p:tgtEl>
                                      </p:cBhvr>
                                    </p:animEffect>
                                  </p:childTnLst>
                                </p:cTn>
                              </p:par>
                              <p:par>
                                <p:cTn id="29" presetID="10" presetClass="entr" presetSubtype="0" fill="hold" nodeType="withEffect">
                                  <p:stCondLst>
                                    <p:cond delay="0"/>
                                  </p:stCondLst>
                                  <p:childTnLst>
                                    <p:set>
                                      <p:cBhvr>
                                        <p:cTn id="30" dur="1" fill="hold">
                                          <p:stCondLst>
                                            <p:cond delay="0"/>
                                          </p:stCondLst>
                                        </p:cTn>
                                        <p:tgtEl>
                                          <p:spTgt spid="327"/>
                                        </p:tgtEl>
                                        <p:attrNameLst>
                                          <p:attrName>style.visibility</p:attrName>
                                        </p:attrNameLst>
                                      </p:cBhvr>
                                      <p:to>
                                        <p:strVal val="visible"/>
                                      </p:to>
                                    </p:set>
                                    <p:animEffect transition="in" filter="fade">
                                      <p:cBhvr>
                                        <p:cTn id="31" dur="1822"/>
                                        <p:tgtEl>
                                          <p:spTgt spid="3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6"/>
                                        </p:tgtEl>
                                        <p:attrNameLst>
                                          <p:attrName>style.visibility</p:attrName>
                                        </p:attrNameLst>
                                      </p:cBhvr>
                                      <p:to>
                                        <p:strVal val="visible"/>
                                      </p:to>
                                    </p:set>
                                    <p:animEffect transition="in" filter="fade">
                                      <p:cBhvr>
                                        <p:cTn id="36" dur="1000"/>
                                        <p:tgtEl>
                                          <p:spTgt spid="326"/>
                                        </p:tgtEl>
                                      </p:cBhvr>
                                    </p:animEffect>
                                  </p:childTnLst>
                                </p:cTn>
                              </p:par>
                              <p:par>
                                <p:cTn id="37" presetID="10" presetClass="entr" presetSubtype="0" fill="hold" nodeType="withEffect">
                                  <p:stCondLst>
                                    <p:cond delay="0"/>
                                  </p:stCondLst>
                                  <p:childTnLst>
                                    <p:set>
                                      <p:cBhvr>
                                        <p:cTn id="38" dur="1" fill="hold">
                                          <p:stCondLst>
                                            <p:cond delay="0"/>
                                          </p:stCondLst>
                                        </p:cTn>
                                        <p:tgtEl>
                                          <p:spTgt spid="328"/>
                                        </p:tgtEl>
                                        <p:attrNameLst>
                                          <p:attrName>style.visibility</p:attrName>
                                        </p:attrNameLst>
                                      </p:cBhvr>
                                      <p:to>
                                        <p:strVal val="visible"/>
                                      </p:to>
                                    </p:set>
                                    <p:animEffect transition="in" filter="fade">
                                      <p:cBhvr>
                                        <p:cTn id="39"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a:spLocks noGrp="1"/>
          </p:cNvSpPr>
          <p:nvPr>
            <p:ph type="body" idx="1"/>
          </p:nvPr>
        </p:nvSpPr>
        <p:spPr>
          <a:xfrm>
            <a:off x="0" y="228600"/>
            <a:ext cx="5181600" cy="54102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9.  </a:t>
            </a:r>
            <a:r>
              <a:rPr lang="en-US" sz="2400">
                <a:solidFill>
                  <a:srgbClr val="000000"/>
                </a:solidFill>
                <a:latin typeface="Arial"/>
                <a:ea typeface="Arial"/>
                <a:cs typeface="Arial"/>
                <a:sym typeface="Arial"/>
              </a:rPr>
              <a:t>Tổ chức triển khai các CT y tế, vệ sinh phòng bệnh, HĐ thể lực, dinh dưỡng hợp lý, XD MT không khói thuốc lá.</a:t>
            </a:r>
            <a:endParaRPr/>
          </a:p>
          <a:p>
            <a:pPr marL="0" lvl="0" indent="0" algn="just" rtl="0">
              <a:spcBef>
                <a:spcPts val="200"/>
              </a:spcBef>
              <a:spcAft>
                <a:spcPts val="0"/>
              </a:spcAft>
              <a:buClr>
                <a:srgbClr val="FF0000"/>
              </a:buClr>
              <a:buSzPts val="2400"/>
              <a:buNone/>
            </a:pPr>
            <a:endParaRPr sz="2400">
              <a:solidFill>
                <a:srgbClr val="000000"/>
              </a:solidFill>
              <a:latin typeface="Arial"/>
              <a:ea typeface="Arial"/>
              <a:cs typeface="Arial"/>
              <a:sym typeface="Arial"/>
            </a:endParaRPr>
          </a:p>
          <a:p>
            <a:pPr marL="342900" lvl="0" indent="-342900" algn="just" rtl="0">
              <a:spcBef>
                <a:spcPts val="2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10. </a:t>
            </a:r>
            <a:r>
              <a:rPr lang="en-US" sz="2400">
                <a:solidFill>
                  <a:srgbClr val="000000"/>
                </a:solidFill>
                <a:latin typeface="Arial"/>
                <a:ea typeface="Arial"/>
                <a:cs typeface="Arial"/>
                <a:sym typeface="Arial"/>
              </a:rPr>
              <a:t>Quản lý hồ sơ sức khỏe học sinh. Lập và ghi chép vào sổ khám bệnh, theo dõi, tổng hợp SK HS, QLTTB y tế, tủ thuốc.</a:t>
            </a:r>
            <a:endParaRPr/>
          </a:p>
          <a:p>
            <a:pPr marL="342900" lvl="0" indent="-190500" algn="just" rtl="0">
              <a:spcBef>
                <a:spcPts val="200"/>
              </a:spcBef>
              <a:spcAft>
                <a:spcPts val="0"/>
              </a:spcAft>
              <a:buClr>
                <a:srgbClr val="FF0000"/>
              </a:buClr>
              <a:buSzPts val="2400"/>
              <a:buFont typeface="Noto Sans Symbols"/>
              <a:buNone/>
            </a:pPr>
            <a:endParaRPr sz="2400">
              <a:solidFill>
                <a:srgbClr val="000000"/>
              </a:solidFill>
              <a:latin typeface="Arial"/>
              <a:ea typeface="Arial"/>
              <a:cs typeface="Arial"/>
              <a:sym typeface="Arial"/>
            </a:endParaRPr>
          </a:p>
          <a:p>
            <a:pPr marL="342900" lvl="0" indent="-190500" algn="just" rtl="0">
              <a:spcBef>
                <a:spcPts val="200"/>
              </a:spcBef>
              <a:spcAft>
                <a:spcPts val="0"/>
              </a:spcAft>
              <a:buClr>
                <a:srgbClr val="FF0000"/>
              </a:buClr>
              <a:buSzPts val="2400"/>
              <a:buFont typeface="Noto Sans Symbols"/>
              <a:buNone/>
            </a:pPr>
            <a:endParaRPr sz="2400">
              <a:solidFill>
                <a:srgbClr val="000000"/>
              </a:solidFill>
              <a:latin typeface="Arial"/>
              <a:ea typeface="Arial"/>
              <a:cs typeface="Arial"/>
              <a:sym typeface="Arial"/>
            </a:endParaRPr>
          </a:p>
          <a:p>
            <a:pPr marL="342900" lvl="0" indent="-190500" algn="just" rtl="0">
              <a:spcBef>
                <a:spcPts val="200"/>
              </a:spcBef>
              <a:spcAft>
                <a:spcPts val="0"/>
              </a:spcAft>
              <a:buClr>
                <a:srgbClr val="FF0000"/>
              </a:buClr>
              <a:buSzPts val="2400"/>
              <a:buFont typeface="Noto Sans Symbols"/>
              <a:buNone/>
            </a:pPr>
            <a:endParaRPr sz="2400">
              <a:solidFill>
                <a:srgbClr val="000000"/>
              </a:solidFill>
              <a:latin typeface="Arial"/>
              <a:ea typeface="Arial"/>
              <a:cs typeface="Arial"/>
              <a:sym typeface="Arial"/>
            </a:endParaRPr>
          </a:p>
          <a:p>
            <a:pPr marL="342900" lvl="0" indent="-190500" algn="just" rtl="0">
              <a:spcBef>
                <a:spcPts val="200"/>
              </a:spcBef>
              <a:spcAft>
                <a:spcPts val="0"/>
              </a:spcAft>
              <a:buClr>
                <a:srgbClr val="FF0000"/>
              </a:buClr>
              <a:buSzPts val="2400"/>
              <a:buFont typeface="Noto Sans Symbols"/>
              <a:buNone/>
            </a:pPr>
            <a:endParaRPr sz="2400">
              <a:solidFill>
                <a:srgbClr val="000000"/>
              </a:solidFill>
              <a:latin typeface="Arial"/>
              <a:ea typeface="Arial"/>
              <a:cs typeface="Arial"/>
              <a:sym typeface="Arial"/>
            </a:endParaRPr>
          </a:p>
          <a:p>
            <a:pPr marL="342900" lvl="0" indent="-342900" algn="just" rtl="0">
              <a:spcBef>
                <a:spcPts val="2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Nhiệm vụ 11. </a:t>
            </a:r>
            <a:r>
              <a:rPr lang="en-US" sz="2400">
                <a:solidFill>
                  <a:srgbClr val="000000"/>
                </a:solidFill>
                <a:latin typeface="Arial"/>
                <a:ea typeface="Arial"/>
                <a:cs typeface="Arial"/>
                <a:sym typeface="Arial"/>
              </a:rPr>
              <a:t>Thực hiện sơ kết, tổng kết công tác y tế trường học, báo cáo thống kê y tế trường học.</a:t>
            </a:r>
            <a:endParaRPr sz="2400">
              <a:latin typeface="Arial"/>
              <a:ea typeface="Arial"/>
              <a:cs typeface="Arial"/>
              <a:sym typeface="Arial"/>
            </a:endParaRPr>
          </a:p>
          <a:p>
            <a:pPr marL="342900" lvl="0" indent="-184150" algn="just" rtl="0">
              <a:spcBef>
                <a:spcPts val="200"/>
              </a:spcBef>
              <a:spcAft>
                <a:spcPts val="0"/>
              </a:spcAft>
              <a:buClr>
                <a:srgbClr val="FF0000"/>
              </a:buClr>
              <a:buSzPts val="2500"/>
              <a:buFont typeface="Noto Sans Symbols"/>
              <a:buNone/>
            </a:pPr>
            <a:endParaRPr sz="2500" b="1">
              <a:latin typeface="Arial"/>
              <a:ea typeface="Arial"/>
              <a:cs typeface="Arial"/>
              <a:sym typeface="Arial"/>
            </a:endParaRPr>
          </a:p>
          <a:p>
            <a:pPr marL="342900" lvl="0" indent="-184150" algn="just" rtl="0">
              <a:spcBef>
                <a:spcPts val="200"/>
              </a:spcBef>
              <a:spcAft>
                <a:spcPts val="0"/>
              </a:spcAft>
              <a:buClr>
                <a:schemeClr val="dk1"/>
              </a:buClr>
              <a:buSzPts val="2500"/>
              <a:buFont typeface="Calibri"/>
              <a:buNone/>
            </a:pPr>
            <a:endParaRPr sz="2500">
              <a:latin typeface="Arial"/>
              <a:ea typeface="Arial"/>
              <a:cs typeface="Arial"/>
              <a:sym typeface="Arial"/>
            </a:endParaRPr>
          </a:p>
        </p:txBody>
      </p:sp>
      <p:pic>
        <p:nvPicPr>
          <p:cNvPr id="335" name="Google Shape;335;p34"/>
          <p:cNvPicPr preferRelativeResize="0"/>
          <p:nvPr/>
        </p:nvPicPr>
        <p:blipFill rotWithShape="1">
          <a:blip r:embed="rId3">
            <a:alphaModFix/>
          </a:blip>
          <a:srcRect/>
          <a:stretch/>
        </p:blipFill>
        <p:spPr>
          <a:xfrm>
            <a:off x="5562600" y="76200"/>
            <a:ext cx="3429000" cy="1981200"/>
          </a:xfrm>
          <a:prstGeom prst="rect">
            <a:avLst/>
          </a:prstGeom>
          <a:noFill/>
          <a:ln>
            <a:noFill/>
          </a:ln>
        </p:spPr>
      </p:pic>
      <p:pic>
        <p:nvPicPr>
          <p:cNvPr id="336" name="Google Shape;336;p34" descr="Sách - Sổ theo dõi sức khỏe học sinh tiểu học từ lớp 1 đến 5 | Shopee Việt  Nam"/>
          <p:cNvPicPr preferRelativeResize="0"/>
          <p:nvPr/>
        </p:nvPicPr>
        <p:blipFill rotWithShape="1">
          <a:blip r:embed="rId4">
            <a:alphaModFix/>
          </a:blip>
          <a:srcRect/>
          <a:stretch/>
        </p:blipFill>
        <p:spPr>
          <a:xfrm>
            <a:off x="5986462" y="2209800"/>
            <a:ext cx="2352676" cy="2352676"/>
          </a:xfrm>
          <a:prstGeom prst="rect">
            <a:avLst/>
          </a:prstGeom>
          <a:noFill/>
          <a:ln>
            <a:noFill/>
          </a:ln>
        </p:spPr>
      </p:pic>
      <p:sp>
        <p:nvSpPr>
          <p:cNvPr id="337" name="Google Shape;337;p34" descr="Cô Lộc Thị Lưu phải hoàn thiện khoảng 3 - 5 đầu sổ ghi chép các thông số và công việc hàng ngày. Ảnh: NVCC"/>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8" name="Google Shape;338;p34"/>
          <p:cNvPicPr preferRelativeResize="0"/>
          <p:nvPr/>
        </p:nvPicPr>
        <p:blipFill rotWithShape="1">
          <a:blip r:embed="rId5">
            <a:alphaModFix/>
          </a:blip>
          <a:srcRect/>
          <a:stretch/>
        </p:blipFill>
        <p:spPr>
          <a:xfrm>
            <a:off x="5410200" y="4800601"/>
            <a:ext cx="3227705" cy="24212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334">
                                            <p:txEl>
                                              <p:pRg st="0" end="0"/>
                                            </p:txEl>
                                          </p:spTgt>
                                        </p:tgtEl>
                                        <p:attrNameLst>
                                          <p:attrName>ppt_w</p:attrName>
                                        </p:attrNameLst>
                                      </p:cBhvr>
                                      <p:tavLst>
                                        <p:tav tm="0">
                                          <p:val>
                                            <p:strVal val="#ppt_w"/>
                                          </p:val>
                                        </p:tav>
                                        <p:tav tm="100000">
                                          <p:val>
                                            <p:strVal val="0"/>
                                          </p:val>
                                        </p:tav>
                                      </p:tavLst>
                                    </p:anim>
                                    <p:anim calcmode="lin" valueType="num">
                                      <p:cBhvr additive="base">
                                        <p:cTn id="7" dur="500"/>
                                        <p:tgtEl>
                                          <p:spTgt spid="334">
                                            <p:txEl>
                                              <p:pRg st="0" end="0"/>
                                            </p:txEl>
                                          </p:spTgt>
                                        </p:tgtEl>
                                        <p:attrNameLst>
                                          <p:attrName>ppt_h</p:attrName>
                                        </p:attrNameLst>
                                      </p:cBhvr>
                                      <p:tavLst>
                                        <p:tav tm="0">
                                          <p:val>
                                            <p:strVal val="#ppt_h"/>
                                          </p:val>
                                        </p:tav>
                                        <p:tav tm="100000">
                                          <p:val>
                                            <p:strVal val="0"/>
                                          </p:val>
                                        </p:tav>
                                      </p:tavLst>
                                    </p:anim>
                                    <p:set>
                                      <p:cBhvr>
                                        <p:cTn id="8" dur="1" fill="hold">
                                          <p:stCondLst>
                                            <p:cond delay="500"/>
                                          </p:stCondLst>
                                        </p:cTn>
                                        <p:tgtEl>
                                          <p:spTgt spid="334">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334">
                                            <p:txEl>
                                              <p:pRg st="1" end="1"/>
                                            </p:txEl>
                                          </p:spTgt>
                                        </p:tgtEl>
                                        <p:attrNameLst>
                                          <p:attrName>ppt_w</p:attrName>
                                        </p:attrNameLst>
                                      </p:cBhvr>
                                      <p:tavLst>
                                        <p:tav tm="0">
                                          <p:val>
                                            <p:strVal val="#ppt_w"/>
                                          </p:val>
                                        </p:tav>
                                        <p:tav tm="100000">
                                          <p:val>
                                            <p:strVal val="0"/>
                                          </p:val>
                                        </p:tav>
                                      </p:tavLst>
                                    </p:anim>
                                    <p:anim calcmode="lin" valueType="num">
                                      <p:cBhvr additive="base">
                                        <p:cTn id="13" dur="500"/>
                                        <p:tgtEl>
                                          <p:spTgt spid="334">
                                            <p:txEl>
                                              <p:pRg st="1" end="1"/>
                                            </p:txEl>
                                          </p:spTgt>
                                        </p:tgtEl>
                                        <p:attrNameLst>
                                          <p:attrName>ppt_h</p:attrName>
                                        </p:attrNameLst>
                                      </p:cBhvr>
                                      <p:tavLst>
                                        <p:tav tm="0">
                                          <p:val>
                                            <p:strVal val="#ppt_h"/>
                                          </p:val>
                                        </p:tav>
                                        <p:tav tm="100000">
                                          <p:val>
                                            <p:strVal val="0"/>
                                          </p:val>
                                        </p:tav>
                                      </p:tavLst>
                                    </p:anim>
                                    <p:set>
                                      <p:cBhvr>
                                        <p:cTn id="14" dur="1" fill="hold">
                                          <p:stCondLst>
                                            <p:cond delay="500"/>
                                          </p:stCondLst>
                                        </p:cTn>
                                        <p:tgtEl>
                                          <p:spTgt spid="334">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500"/>
                                        <p:tgtEl>
                                          <p:spTgt spid="334">
                                            <p:txEl>
                                              <p:pRg st="2" end="2"/>
                                            </p:txEl>
                                          </p:spTgt>
                                        </p:tgtEl>
                                        <p:attrNameLst>
                                          <p:attrName>ppt_w</p:attrName>
                                        </p:attrNameLst>
                                      </p:cBhvr>
                                      <p:tavLst>
                                        <p:tav tm="0">
                                          <p:val>
                                            <p:strVal val="#ppt_w"/>
                                          </p:val>
                                        </p:tav>
                                        <p:tav tm="100000">
                                          <p:val>
                                            <p:strVal val="0"/>
                                          </p:val>
                                        </p:tav>
                                      </p:tavLst>
                                    </p:anim>
                                    <p:anim calcmode="lin" valueType="num">
                                      <p:cBhvr additive="base">
                                        <p:cTn id="19" dur="500"/>
                                        <p:tgtEl>
                                          <p:spTgt spid="334">
                                            <p:txEl>
                                              <p:pRg st="2" end="2"/>
                                            </p:txEl>
                                          </p:spTgt>
                                        </p:tgtEl>
                                        <p:attrNameLst>
                                          <p:attrName>ppt_h</p:attrName>
                                        </p:attrNameLst>
                                      </p:cBhvr>
                                      <p:tavLst>
                                        <p:tav tm="0">
                                          <p:val>
                                            <p:strVal val="#ppt_h"/>
                                          </p:val>
                                        </p:tav>
                                        <p:tav tm="100000">
                                          <p:val>
                                            <p:strVal val="0"/>
                                          </p:val>
                                        </p:tav>
                                      </p:tavLst>
                                    </p:anim>
                                    <p:set>
                                      <p:cBhvr>
                                        <p:cTn id="20" dur="1" fill="hold">
                                          <p:stCondLst>
                                            <p:cond delay="500"/>
                                          </p:stCondLst>
                                        </p:cTn>
                                        <p:tgtEl>
                                          <p:spTgt spid="334">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nodeType="clickEffect">
                                  <p:stCondLst>
                                    <p:cond delay="0"/>
                                  </p:stCondLst>
                                  <p:childTnLst>
                                    <p:anim calcmode="lin" valueType="num">
                                      <p:cBhvr additive="base">
                                        <p:cTn id="24" dur="500"/>
                                        <p:tgtEl>
                                          <p:spTgt spid="334">
                                            <p:txEl>
                                              <p:pRg st="3" end="3"/>
                                            </p:txEl>
                                          </p:spTgt>
                                        </p:tgtEl>
                                        <p:attrNameLst>
                                          <p:attrName>ppt_w</p:attrName>
                                        </p:attrNameLst>
                                      </p:cBhvr>
                                      <p:tavLst>
                                        <p:tav tm="0">
                                          <p:val>
                                            <p:strVal val="#ppt_w"/>
                                          </p:val>
                                        </p:tav>
                                        <p:tav tm="100000">
                                          <p:val>
                                            <p:strVal val="0"/>
                                          </p:val>
                                        </p:tav>
                                      </p:tavLst>
                                    </p:anim>
                                    <p:anim calcmode="lin" valueType="num">
                                      <p:cBhvr additive="base">
                                        <p:cTn id="25" dur="500"/>
                                        <p:tgtEl>
                                          <p:spTgt spid="334">
                                            <p:txEl>
                                              <p:pRg st="3" end="3"/>
                                            </p:txEl>
                                          </p:spTgt>
                                        </p:tgtEl>
                                        <p:attrNameLst>
                                          <p:attrName>ppt_h</p:attrName>
                                        </p:attrNameLst>
                                      </p:cBhvr>
                                      <p:tavLst>
                                        <p:tav tm="0">
                                          <p:val>
                                            <p:strVal val="#ppt_h"/>
                                          </p:val>
                                        </p:tav>
                                        <p:tav tm="100000">
                                          <p:val>
                                            <p:strVal val="0"/>
                                          </p:val>
                                        </p:tav>
                                      </p:tavLst>
                                    </p:anim>
                                    <p:set>
                                      <p:cBhvr>
                                        <p:cTn id="26" dur="1" fill="hold">
                                          <p:stCondLst>
                                            <p:cond delay="500"/>
                                          </p:stCondLst>
                                        </p:cTn>
                                        <p:tgtEl>
                                          <p:spTgt spid="334">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additive="base">
                                        <p:cTn id="30" dur="500"/>
                                        <p:tgtEl>
                                          <p:spTgt spid="334">
                                            <p:txEl>
                                              <p:pRg st="4" end="4"/>
                                            </p:txEl>
                                          </p:spTgt>
                                        </p:tgtEl>
                                        <p:attrNameLst>
                                          <p:attrName>ppt_w</p:attrName>
                                        </p:attrNameLst>
                                      </p:cBhvr>
                                      <p:tavLst>
                                        <p:tav tm="0">
                                          <p:val>
                                            <p:strVal val="#ppt_w"/>
                                          </p:val>
                                        </p:tav>
                                        <p:tav tm="100000">
                                          <p:val>
                                            <p:strVal val="0"/>
                                          </p:val>
                                        </p:tav>
                                      </p:tavLst>
                                    </p:anim>
                                    <p:anim calcmode="lin" valueType="num">
                                      <p:cBhvr additive="base">
                                        <p:cTn id="31" dur="500"/>
                                        <p:tgtEl>
                                          <p:spTgt spid="334">
                                            <p:txEl>
                                              <p:pRg st="4" end="4"/>
                                            </p:txEl>
                                          </p:spTgt>
                                        </p:tgtEl>
                                        <p:attrNameLst>
                                          <p:attrName>ppt_h</p:attrName>
                                        </p:attrNameLst>
                                      </p:cBhvr>
                                      <p:tavLst>
                                        <p:tav tm="0">
                                          <p:val>
                                            <p:strVal val="#ppt_h"/>
                                          </p:val>
                                        </p:tav>
                                        <p:tav tm="100000">
                                          <p:val>
                                            <p:strVal val="0"/>
                                          </p:val>
                                        </p:tav>
                                      </p:tavLst>
                                    </p:anim>
                                    <p:set>
                                      <p:cBhvr>
                                        <p:cTn id="32" dur="1" fill="hold">
                                          <p:stCondLst>
                                            <p:cond delay="500"/>
                                          </p:stCondLst>
                                        </p:cTn>
                                        <p:tgtEl>
                                          <p:spTgt spid="334">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nodeType="clickEffect">
                                  <p:stCondLst>
                                    <p:cond delay="0"/>
                                  </p:stCondLst>
                                  <p:childTnLst>
                                    <p:anim calcmode="lin" valueType="num">
                                      <p:cBhvr additive="base">
                                        <p:cTn id="36" dur="500"/>
                                        <p:tgtEl>
                                          <p:spTgt spid="334">
                                            <p:txEl>
                                              <p:pRg st="5" end="5"/>
                                            </p:txEl>
                                          </p:spTgt>
                                        </p:tgtEl>
                                        <p:attrNameLst>
                                          <p:attrName>ppt_w</p:attrName>
                                        </p:attrNameLst>
                                      </p:cBhvr>
                                      <p:tavLst>
                                        <p:tav tm="0">
                                          <p:val>
                                            <p:strVal val="#ppt_w"/>
                                          </p:val>
                                        </p:tav>
                                        <p:tav tm="100000">
                                          <p:val>
                                            <p:strVal val="0"/>
                                          </p:val>
                                        </p:tav>
                                      </p:tavLst>
                                    </p:anim>
                                    <p:anim calcmode="lin" valueType="num">
                                      <p:cBhvr additive="base">
                                        <p:cTn id="37" dur="500"/>
                                        <p:tgtEl>
                                          <p:spTgt spid="334">
                                            <p:txEl>
                                              <p:pRg st="5" end="5"/>
                                            </p:txEl>
                                          </p:spTgt>
                                        </p:tgtEl>
                                        <p:attrNameLst>
                                          <p:attrName>ppt_h</p:attrName>
                                        </p:attrNameLst>
                                      </p:cBhvr>
                                      <p:tavLst>
                                        <p:tav tm="0">
                                          <p:val>
                                            <p:strVal val="#ppt_h"/>
                                          </p:val>
                                        </p:tav>
                                        <p:tav tm="100000">
                                          <p:val>
                                            <p:strVal val="0"/>
                                          </p:val>
                                        </p:tav>
                                      </p:tavLst>
                                    </p:anim>
                                    <p:set>
                                      <p:cBhvr>
                                        <p:cTn id="38" dur="1" fill="hold">
                                          <p:stCondLst>
                                            <p:cond delay="500"/>
                                          </p:stCondLst>
                                        </p:cTn>
                                        <p:tgtEl>
                                          <p:spTgt spid="334">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nodeType="clickEffect">
                                  <p:stCondLst>
                                    <p:cond delay="0"/>
                                  </p:stCondLst>
                                  <p:childTnLst>
                                    <p:anim calcmode="lin" valueType="num">
                                      <p:cBhvr additive="base">
                                        <p:cTn id="42" dur="500"/>
                                        <p:tgtEl>
                                          <p:spTgt spid="334">
                                            <p:txEl>
                                              <p:pRg st="6" end="6"/>
                                            </p:txEl>
                                          </p:spTgt>
                                        </p:tgtEl>
                                        <p:attrNameLst>
                                          <p:attrName>ppt_w</p:attrName>
                                        </p:attrNameLst>
                                      </p:cBhvr>
                                      <p:tavLst>
                                        <p:tav tm="0">
                                          <p:val>
                                            <p:strVal val="#ppt_w"/>
                                          </p:val>
                                        </p:tav>
                                        <p:tav tm="100000">
                                          <p:val>
                                            <p:strVal val="0"/>
                                          </p:val>
                                        </p:tav>
                                      </p:tavLst>
                                    </p:anim>
                                    <p:anim calcmode="lin" valueType="num">
                                      <p:cBhvr additive="base">
                                        <p:cTn id="43" dur="500"/>
                                        <p:tgtEl>
                                          <p:spTgt spid="334">
                                            <p:txEl>
                                              <p:pRg st="6" end="6"/>
                                            </p:txEl>
                                          </p:spTgt>
                                        </p:tgtEl>
                                        <p:attrNameLst>
                                          <p:attrName>ppt_h</p:attrName>
                                        </p:attrNameLst>
                                      </p:cBhvr>
                                      <p:tavLst>
                                        <p:tav tm="0">
                                          <p:val>
                                            <p:strVal val="#ppt_h"/>
                                          </p:val>
                                        </p:tav>
                                        <p:tav tm="100000">
                                          <p:val>
                                            <p:strVal val="0"/>
                                          </p:val>
                                        </p:tav>
                                      </p:tavLst>
                                    </p:anim>
                                    <p:set>
                                      <p:cBhvr>
                                        <p:cTn id="44" dur="1" fill="hold">
                                          <p:stCondLst>
                                            <p:cond delay="500"/>
                                          </p:stCondLst>
                                        </p:cTn>
                                        <p:tgtEl>
                                          <p:spTgt spid="334">
                                            <p:txEl>
                                              <p:pRg st="6" end="6"/>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3" presetClass="exit" presetSubtype="32" fill="hold" nodeType="clickEffect">
                                  <p:stCondLst>
                                    <p:cond delay="0"/>
                                  </p:stCondLst>
                                  <p:childTnLst>
                                    <p:anim calcmode="lin" valueType="num">
                                      <p:cBhvr additive="base">
                                        <p:cTn id="48" dur="500"/>
                                        <p:tgtEl>
                                          <p:spTgt spid="334">
                                            <p:txEl>
                                              <p:pRg st="7" end="7"/>
                                            </p:txEl>
                                          </p:spTgt>
                                        </p:tgtEl>
                                        <p:attrNameLst>
                                          <p:attrName>ppt_w</p:attrName>
                                        </p:attrNameLst>
                                      </p:cBhvr>
                                      <p:tavLst>
                                        <p:tav tm="0">
                                          <p:val>
                                            <p:strVal val="#ppt_w"/>
                                          </p:val>
                                        </p:tav>
                                        <p:tav tm="100000">
                                          <p:val>
                                            <p:strVal val="0"/>
                                          </p:val>
                                        </p:tav>
                                      </p:tavLst>
                                    </p:anim>
                                    <p:anim calcmode="lin" valueType="num">
                                      <p:cBhvr additive="base">
                                        <p:cTn id="49" dur="500"/>
                                        <p:tgtEl>
                                          <p:spTgt spid="334">
                                            <p:txEl>
                                              <p:pRg st="7" end="7"/>
                                            </p:txEl>
                                          </p:spTgt>
                                        </p:tgtEl>
                                        <p:attrNameLst>
                                          <p:attrName>ppt_h</p:attrName>
                                        </p:attrNameLst>
                                      </p:cBhvr>
                                      <p:tavLst>
                                        <p:tav tm="0">
                                          <p:val>
                                            <p:strVal val="#ppt_h"/>
                                          </p:val>
                                        </p:tav>
                                        <p:tav tm="100000">
                                          <p:val>
                                            <p:strVal val="0"/>
                                          </p:val>
                                        </p:tav>
                                      </p:tavLst>
                                    </p:anim>
                                    <p:set>
                                      <p:cBhvr>
                                        <p:cTn id="50" dur="1" fill="hold">
                                          <p:stCondLst>
                                            <p:cond delay="500"/>
                                          </p:stCondLst>
                                        </p:cTn>
                                        <p:tgtEl>
                                          <p:spTgt spid="334">
                                            <p:txEl>
                                              <p:pRg st="7" end="7"/>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nodeType="clickEffect">
                                  <p:stCondLst>
                                    <p:cond delay="0"/>
                                  </p:stCondLst>
                                  <p:childTnLst>
                                    <p:anim calcmode="lin" valueType="num">
                                      <p:cBhvr additive="base">
                                        <p:cTn id="54" dur="500"/>
                                        <p:tgtEl>
                                          <p:spTgt spid="334">
                                            <p:txEl>
                                              <p:pRg st="8" end="8"/>
                                            </p:txEl>
                                          </p:spTgt>
                                        </p:tgtEl>
                                        <p:attrNameLst>
                                          <p:attrName>ppt_w</p:attrName>
                                        </p:attrNameLst>
                                      </p:cBhvr>
                                      <p:tavLst>
                                        <p:tav tm="0">
                                          <p:val>
                                            <p:strVal val="#ppt_w"/>
                                          </p:val>
                                        </p:tav>
                                        <p:tav tm="100000">
                                          <p:val>
                                            <p:strVal val="0"/>
                                          </p:val>
                                        </p:tav>
                                      </p:tavLst>
                                    </p:anim>
                                    <p:anim calcmode="lin" valueType="num">
                                      <p:cBhvr additive="base">
                                        <p:cTn id="55" dur="500"/>
                                        <p:tgtEl>
                                          <p:spTgt spid="334">
                                            <p:txEl>
                                              <p:pRg st="8" end="8"/>
                                            </p:txEl>
                                          </p:spTgt>
                                        </p:tgtEl>
                                        <p:attrNameLst>
                                          <p:attrName>ppt_h</p:attrName>
                                        </p:attrNameLst>
                                      </p:cBhvr>
                                      <p:tavLst>
                                        <p:tav tm="0">
                                          <p:val>
                                            <p:strVal val="#ppt_h"/>
                                          </p:val>
                                        </p:tav>
                                        <p:tav tm="100000">
                                          <p:val>
                                            <p:strVal val="0"/>
                                          </p:val>
                                        </p:tav>
                                      </p:tavLst>
                                    </p:anim>
                                    <p:set>
                                      <p:cBhvr>
                                        <p:cTn id="56" dur="1" fill="hold">
                                          <p:stCondLst>
                                            <p:cond delay="500"/>
                                          </p:stCondLst>
                                        </p:cTn>
                                        <p:tgtEl>
                                          <p:spTgt spid="334">
                                            <p:txEl>
                                              <p:pRg st="8" end="8"/>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3" presetClass="exit" presetSubtype="32" fill="hold" nodeType="clickEffect">
                                  <p:stCondLst>
                                    <p:cond delay="0"/>
                                  </p:stCondLst>
                                  <p:childTnLst>
                                    <p:anim calcmode="lin" valueType="num">
                                      <p:cBhvr additive="base">
                                        <p:cTn id="60" dur="500"/>
                                        <p:tgtEl>
                                          <p:spTgt spid="334">
                                            <p:txEl>
                                              <p:pRg st="9" end="9"/>
                                            </p:txEl>
                                          </p:spTgt>
                                        </p:tgtEl>
                                        <p:attrNameLst>
                                          <p:attrName>ppt_w</p:attrName>
                                        </p:attrNameLst>
                                      </p:cBhvr>
                                      <p:tavLst>
                                        <p:tav tm="0">
                                          <p:val>
                                            <p:strVal val="#ppt_w"/>
                                          </p:val>
                                        </p:tav>
                                        <p:tav tm="100000">
                                          <p:val>
                                            <p:strVal val="0"/>
                                          </p:val>
                                        </p:tav>
                                      </p:tavLst>
                                    </p:anim>
                                    <p:anim calcmode="lin" valueType="num">
                                      <p:cBhvr additive="base">
                                        <p:cTn id="61" dur="500"/>
                                        <p:tgtEl>
                                          <p:spTgt spid="334">
                                            <p:txEl>
                                              <p:pRg st="9" end="9"/>
                                            </p:txEl>
                                          </p:spTgt>
                                        </p:tgtEl>
                                        <p:attrNameLst>
                                          <p:attrName>ppt_h</p:attrName>
                                        </p:attrNameLst>
                                      </p:cBhvr>
                                      <p:tavLst>
                                        <p:tav tm="0">
                                          <p:val>
                                            <p:strVal val="#ppt_h"/>
                                          </p:val>
                                        </p:tav>
                                        <p:tav tm="100000">
                                          <p:val>
                                            <p:strVal val="0"/>
                                          </p:val>
                                        </p:tav>
                                      </p:tavLst>
                                    </p:anim>
                                    <p:set>
                                      <p:cBhvr>
                                        <p:cTn id="62" dur="1" fill="hold">
                                          <p:stCondLst>
                                            <p:cond delay="500"/>
                                          </p:stCondLst>
                                        </p:cTn>
                                        <p:tgtEl>
                                          <p:spTgt spid="334">
                                            <p:txEl>
                                              <p:pRg st="9" end="9"/>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3" presetClass="exit" presetSubtype="32" fill="hold" nodeType="clickEffect">
                                  <p:stCondLst>
                                    <p:cond delay="0"/>
                                  </p:stCondLst>
                                  <p:childTnLst>
                                    <p:anim calcmode="lin" valueType="num">
                                      <p:cBhvr additive="base">
                                        <p:cTn id="66" dur="500"/>
                                        <p:tgtEl>
                                          <p:spTgt spid="335"/>
                                        </p:tgtEl>
                                        <p:attrNameLst>
                                          <p:attrName>ppt_w</p:attrName>
                                        </p:attrNameLst>
                                      </p:cBhvr>
                                      <p:tavLst>
                                        <p:tav tm="0">
                                          <p:val>
                                            <p:strVal val="#ppt_w"/>
                                          </p:val>
                                        </p:tav>
                                        <p:tav tm="100000">
                                          <p:val>
                                            <p:strVal val="0"/>
                                          </p:val>
                                        </p:tav>
                                      </p:tavLst>
                                    </p:anim>
                                    <p:anim calcmode="lin" valueType="num">
                                      <p:cBhvr additive="base">
                                        <p:cTn id="67" dur="500"/>
                                        <p:tgtEl>
                                          <p:spTgt spid="335"/>
                                        </p:tgtEl>
                                        <p:attrNameLst>
                                          <p:attrName>ppt_h</p:attrName>
                                        </p:attrNameLst>
                                      </p:cBhvr>
                                      <p:tavLst>
                                        <p:tav tm="0">
                                          <p:val>
                                            <p:strVal val="#ppt_h"/>
                                          </p:val>
                                        </p:tav>
                                        <p:tav tm="100000">
                                          <p:val>
                                            <p:strVal val="0"/>
                                          </p:val>
                                        </p:tav>
                                      </p:tavLst>
                                    </p:anim>
                                    <p:set>
                                      <p:cBhvr>
                                        <p:cTn id="68" dur="1" fill="hold">
                                          <p:stCondLst>
                                            <p:cond delay="500"/>
                                          </p:stCondLst>
                                        </p:cTn>
                                        <p:tgtEl>
                                          <p:spTgt spid="335"/>
                                        </p:tgtEl>
                                        <p:attrNameLst>
                                          <p:attrName>style.visibility</p:attrName>
                                        </p:attrNameLst>
                                      </p:cBhvr>
                                      <p:to>
                                        <p:strVal val="hidden"/>
                                      </p:to>
                                    </p:set>
                                  </p:childTnLst>
                                </p:cTn>
                              </p:par>
                              <p:par>
                                <p:cTn id="69" presetID="23" presetClass="exit" presetSubtype="32" fill="hold" nodeType="withEffect">
                                  <p:stCondLst>
                                    <p:cond delay="0"/>
                                  </p:stCondLst>
                                  <p:childTnLst>
                                    <p:anim calcmode="lin" valueType="num">
                                      <p:cBhvr additive="base">
                                        <p:cTn id="70" dur="500"/>
                                        <p:tgtEl>
                                          <p:spTgt spid="336"/>
                                        </p:tgtEl>
                                        <p:attrNameLst>
                                          <p:attrName>ppt_w</p:attrName>
                                        </p:attrNameLst>
                                      </p:cBhvr>
                                      <p:tavLst>
                                        <p:tav tm="0">
                                          <p:val>
                                            <p:strVal val="#ppt_w"/>
                                          </p:val>
                                        </p:tav>
                                        <p:tav tm="100000">
                                          <p:val>
                                            <p:strVal val="0"/>
                                          </p:val>
                                        </p:tav>
                                      </p:tavLst>
                                    </p:anim>
                                    <p:anim calcmode="lin" valueType="num">
                                      <p:cBhvr additive="base">
                                        <p:cTn id="71" dur="500"/>
                                        <p:tgtEl>
                                          <p:spTgt spid="336"/>
                                        </p:tgtEl>
                                        <p:attrNameLst>
                                          <p:attrName>ppt_h</p:attrName>
                                        </p:attrNameLst>
                                      </p:cBhvr>
                                      <p:tavLst>
                                        <p:tav tm="0">
                                          <p:val>
                                            <p:strVal val="#ppt_h"/>
                                          </p:val>
                                        </p:tav>
                                        <p:tav tm="100000">
                                          <p:val>
                                            <p:strVal val="0"/>
                                          </p:val>
                                        </p:tav>
                                      </p:tavLst>
                                    </p:anim>
                                    <p:set>
                                      <p:cBhvr>
                                        <p:cTn id="72" dur="1" fill="hold">
                                          <p:stCondLst>
                                            <p:cond delay="500"/>
                                          </p:stCondLst>
                                        </p:cTn>
                                        <p:tgtEl>
                                          <p:spTgt spid="3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body" idx="1"/>
          </p:nvPr>
        </p:nvSpPr>
        <p:spPr>
          <a:xfrm>
            <a:off x="609600" y="1143000"/>
            <a:ext cx="7772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3500"/>
              <a:buFont typeface="Calibri"/>
              <a:buNone/>
            </a:pPr>
            <a:r>
              <a:rPr lang="en-US" sz="3500" b="1">
                <a:solidFill>
                  <a:srgbClr val="C00000"/>
                </a:solidFill>
              </a:rPr>
              <a:t>HỆ THỐNG TỔ CHỨC Y TẾ TRƯỜNG HỌC</a:t>
            </a:r>
            <a:endParaRPr/>
          </a:p>
        </p:txBody>
      </p:sp>
      <p:pic>
        <p:nvPicPr>
          <p:cNvPr id="344" name="Google Shape;344;p35" descr="Nhân viên y tế trường học - người thầy thuốc thầm lặng."/>
          <p:cNvPicPr preferRelativeResize="0"/>
          <p:nvPr/>
        </p:nvPicPr>
        <p:blipFill rotWithShape="1">
          <a:blip r:embed="rId3">
            <a:alphaModFix/>
          </a:blip>
          <a:srcRect/>
          <a:stretch/>
        </p:blipFill>
        <p:spPr>
          <a:xfrm>
            <a:off x="2133600" y="2286000"/>
            <a:ext cx="4985280" cy="40806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304800" y="685800"/>
            <a:ext cx="8534400" cy="541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2600"/>
              <a:buFont typeface="Arial"/>
              <a:buNone/>
            </a:pPr>
            <a:r>
              <a:rPr lang="en-US" sz="2600" b="1" i="1">
                <a:solidFill>
                  <a:srgbClr val="C00000"/>
                </a:solidFill>
                <a:latin typeface="Arial"/>
                <a:ea typeface="Arial"/>
                <a:cs typeface="Arial"/>
                <a:sym typeface="Arial"/>
              </a:rPr>
              <a:t>Công tác y tế trường học tại các trường học </a:t>
            </a:r>
            <a:endParaRPr/>
          </a:p>
          <a:p>
            <a:pPr marL="0" lvl="0" indent="0" algn="ctr" rtl="0">
              <a:spcBef>
                <a:spcPts val="520"/>
              </a:spcBef>
              <a:spcAft>
                <a:spcPts val="0"/>
              </a:spcAft>
              <a:buClr>
                <a:srgbClr val="C00000"/>
              </a:buClr>
              <a:buSzPts val="2600"/>
              <a:buFont typeface="Arial"/>
              <a:buNone/>
            </a:pPr>
            <a:r>
              <a:rPr lang="en-US" sz="2600" b="1" i="1">
                <a:solidFill>
                  <a:srgbClr val="C00000"/>
                </a:solidFill>
                <a:latin typeface="Arial"/>
                <a:ea typeface="Arial"/>
                <a:cs typeface="Arial"/>
                <a:sym typeface="Arial"/>
              </a:rPr>
              <a:t>ở Việt Nam đang hoạt động theo 3 phương thức</a:t>
            </a:r>
            <a:endParaRPr sz="2600" b="1" i="1">
              <a:solidFill>
                <a:srgbClr val="C00000"/>
              </a:solidFill>
              <a:latin typeface="Arial"/>
              <a:ea typeface="Arial"/>
              <a:cs typeface="Arial"/>
              <a:sym typeface="Arial"/>
            </a:endParaRPr>
          </a:p>
          <a:p>
            <a:pPr marL="0" lvl="0" indent="0" algn="ctr" rtl="0">
              <a:spcBef>
                <a:spcPts val="480"/>
              </a:spcBef>
              <a:spcAft>
                <a:spcPts val="0"/>
              </a:spcAft>
              <a:buClr>
                <a:schemeClr val="dk1"/>
              </a:buClr>
              <a:buSzPts val="2400"/>
              <a:buFont typeface="Calibri"/>
              <a:buNone/>
            </a:pPr>
            <a:endParaRPr sz="2400" b="1" i="1">
              <a:solidFill>
                <a:srgbClr val="C00000"/>
              </a:solidFill>
              <a:latin typeface="Arial"/>
              <a:ea typeface="Arial"/>
              <a:cs typeface="Arial"/>
              <a:sym typeface="Arial"/>
            </a:endParaRPr>
          </a:p>
          <a:p>
            <a:pPr marL="514350" lvl="0" indent="-514350" algn="just" rtl="0">
              <a:lnSpc>
                <a:spcPct val="150000"/>
              </a:lnSpc>
              <a:spcBef>
                <a:spcPts val="520"/>
              </a:spcBef>
              <a:spcAft>
                <a:spcPts val="0"/>
              </a:spcAft>
              <a:buClr>
                <a:srgbClr val="FF0000"/>
              </a:buClr>
              <a:buSzPts val="2600"/>
              <a:buFont typeface="Calibri"/>
              <a:buAutoNum type="arabicPeriod"/>
            </a:pPr>
            <a:r>
              <a:rPr lang="en-US" sz="2600">
                <a:latin typeface="Arial"/>
                <a:ea typeface="Arial"/>
                <a:cs typeface="Arial"/>
                <a:sym typeface="Arial"/>
              </a:rPr>
              <a:t>Trường học có nhân viên y tế chuyên trách và có chứng chỉ hành nghề.</a:t>
            </a:r>
            <a:endParaRPr/>
          </a:p>
          <a:p>
            <a:pPr marL="514350" lvl="0" indent="-514350" algn="just" rtl="0">
              <a:lnSpc>
                <a:spcPct val="150000"/>
              </a:lnSpc>
              <a:spcBef>
                <a:spcPts val="520"/>
              </a:spcBef>
              <a:spcAft>
                <a:spcPts val="0"/>
              </a:spcAft>
              <a:buClr>
                <a:srgbClr val="FF0000"/>
              </a:buClr>
              <a:buSzPts val="2600"/>
              <a:buFont typeface="Calibri"/>
              <a:buAutoNum type="arabicPeriod"/>
            </a:pPr>
            <a:r>
              <a:rPr lang="en-US" sz="2600">
                <a:latin typeface="Arial"/>
                <a:ea typeface="Arial"/>
                <a:cs typeface="Arial"/>
                <a:sym typeface="Arial"/>
              </a:rPr>
              <a:t> Trường học có nhân viên y tế chuyên trách và không có chứng chỉ hành nghề.</a:t>
            </a:r>
            <a:endParaRPr/>
          </a:p>
          <a:p>
            <a:pPr marL="514350" lvl="0" indent="-514350" algn="just" rtl="0">
              <a:lnSpc>
                <a:spcPct val="150000"/>
              </a:lnSpc>
              <a:spcBef>
                <a:spcPts val="520"/>
              </a:spcBef>
              <a:spcAft>
                <a:spcPts val="0"/>
              </a:spcAft>
              <a:buClr>
                <a:srgbClr val="FF0000"/>
              </a:buClr>
              <a:buSzPts val="2600"/>
              <a:buFont typeface="Calibri"/>
              <a:buAutoNum type="arabicPeriod"/>
            </a:pPr>
            <a:r>
              <a:rPr lang="en-US" sz="2600">
                <a:latin typeface="Arial"/>
                <a:ea typeface="Arial"/>
                <a:cs typeface="Arial"/>
                <a:sym typeface="Arial"/>
              </a:rPr>
              <a:t>Trường học có nhân viên kiêm nhiệm (người làm) công tác y tế trường học.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animEffect transition="in" filter="fade">
                                      <p:cBhvr>
                                        <p:cTn id="7" dur="500"/>
                                        <p:tgtEl>
                                          <p:spTgt spid="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xEl>
                                              <p:pRg st="1" end="1"/>
                                            </p:txEl>
                                          </p:spTgt>
                                        </p:tgtEl>
                                        <p:attrNameLst>
                                          <p:attrName>style.visibility</p:attrName>
                                        </p:attrNameLst>
                                      </p:cBhvr>
                                      <p:to>
                                        <p:strVal val="visible"/>
                                      </p:to>
                                    </p:set>
                                    <p:animEffect transition="in" filter="fade">
                                      <p:cBhvr>
                                        <p:cTn id="12" dur="500"/>
                                        <p:tgtEl>
                                          <p:spTgt spid="3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xEl>
                                              <p:pRg st="2" end="2"/>
                                            </p:txEl>
                                          </p:spTgt>
                                        </p:tgtEl>
                                        <p:attrNameLst>
                                          <p:attrName>style.visibility</p:attrName>
                                        </p:attrNameLst>
                                      </p:cBhvr>
                                      <p:to>
                                        <p:strVal val="visible"/>
                                      </p:to>
                                    </p:set>
                                    <p:animEffect transition="in" filter="fade">
                                      <p:cBhvr>
                                        <p:cTn id="17" dur="500"/>
                                        <p:tgtEl>
                                          <p:spTgt spid="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9">
                                            <p:txEl>
                                              <p:pRg st="3" end="3"/>
                                            </p:txEl>
                                          </p:spTgt>
                                        </p:tgtEl>
                                        <p:attrNameLst>
                                          <p:attrName>style.visibility</p:attrName>
                                        </p:attrNameLst>
                                      </p:cBhvr>
                                      <p:to>
                                        <p:strVal val="visible"/>
                                      </p:to>
                                    </p:set>
                                    <p:animEffect transition="in" filter="fade">
                                      <p:cBhvr>
                                        <p:cTn id="22" dur="500"/>
                                        <p:tgtEl>
                                          <p:spTgt spid="3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9">
                                            <p:txEl>
                                              <p:pRg st="4" end="4"/>
                                            </p:txEl>
                                          </p:spTgt>
                                        </p:tgtEl>
                                        <p:attrNameLst>
                                          <p:attrName>style.visibility</p:attrName>
                                        </p:attrNameLst>
                                      </p:cBhvr>
                                      <p:to>
                                        <p:strVal val="visible"/>
                                      </p:to>
                                    </p:set>
                                    <p:animEffect transition="in" filter="fade">
                                      <p:cBhvr>
                                        <p:cTn id="27" dur="500"/>
                                        <p:tgtEl>
                                          <p:spTgt spid="3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9">
                                            <p:txEl>
                                              <p:pRg st="5" end="5"/>
                                            </p:txEl>
                                          </p:spTgt>
                                        </p:tgtEl>
                                        <p:attrNameLst>
                                          <p:attrName>style.visibility</p:attrName>
                                        </p:attrNameLst>
                                      </p:cBhvr>
                                      <p:to>
                                        <p:strVal val="visible"/>
                                      </p:to>
                                    </p:set>
                                    <p:animEffect transition="in" filter="fade">
                                      <p:cBhvr>
                                        <p:cTn id="32" dur="500"/>
                                        <p:tgtEl>
                                          <p:spTgt spid="3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7"/>
          <p:cNvPicPr preferRelativeResize="0">
            <a:picLocks noGrp="1"/>
          </p:cNvPicPr>
          <p:nvPr>
            <p:ph type="body" idx="1"/>
          </p:nvPr>
        </p:nvPicPr>
        <p:blipFill rotWithShape="1">
          <a:blip r:embed="rId3">
            <a:alphaModFix/>
          </a:blip>
          <a:srcRect/>
          <a:stretch/>
        </p:blipFill>
        <p:spPr>
          <a:xfrm>
            <a:off x="152400" y="381000"/>
            <a:ext cx="8677801" cy="6384408"/>
          </a:xfrm>
          <a:prstGeom prst="rect">
            <a:avLst/>
          </a:prstGeom>
          <a:noFill/>
          <a:ln>
            <a:noFill/>
          </a:ln>
        </p:spPr>
      </p:pic>
      <p:sp>
        <p:nvSpPr>
          <p:cNvPr id="355" name="Google Shape;355;p37"/>
          <p:cNvSpPr txBox="1"/>
          <p:nvPr/>
        </p:nvSpPr>
        <p:spPr>
          <a:xfrm>
            <a:off x="428625" y="0"/>
            <a:ext cx="77724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Arial"/>
                <a:ea typeface="Arial"/>
                <a:cs typeface="Arial"/>
                <a:sym typeface="Arial"/>
              </a:rPr>
              <a:t>3.1. Sơ đồ tổ chức quản lý y tế trường học</a:t>
            </a:r>
            <a:endParaRPr sz="2400" b="1">
              <a:solidFill>
                <a:srgbClr val="C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body" idx="1"/>
          </p:nvPr>
        </p:nvSpPr>
        <p:spPr>
          <a:xfrm>
            <a:off x="152400" y="152400"/>
            <a:ext cx="8839200" cy="54911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500"/>
              <a:buFont typeface="Arial"/>
              <a:buNone/>
            </a:pPr>
            <a:r>
              <a:rPr lang="en-US" sz="2500" b="1">
                <a:solidFill>
                  <a:srgbClr val="FF0000"/>
                </a:solidFill>
                <a:latin typeface="Arial"/>
                <a:ea typeface="Arial"/>
                <a:cs typeface="Arial"/>
                <a:sym typeface="Arial"/>
              </a:rPr>
              <a:t>3.2. Chức năng nhiệm vụ của các tuyến</a:t>
            </a:r>
            <a:endParaRPr sz="2500" b="1">
              <a:solidFill>
                <a:srgbClr val="FF0000"/>
              </a:solidFill>
              <a:latin typeface="Arial"/>
              <a:ea typeface="Arial"/>
              <a:cs typeface="Arial"/>
              <a:sym typeface="Arial"/>
            </a:endParaRPr>
          </a:p>
          <a:p>
            <a:pPr marL="342900" lvl="0" indent="-342900" algn="l" rtl="0">
              <a:spcBef>
                <a:spcPts val="18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Bộ GDĐT: </a:t>
            </a:r>
            <a:r>
              <a:rPr lang="en-US" sz="2500">
                <a:latin typeface="Arial"/>
                <a:ea typeface="Arial"/>
                <a:cs typeface="Arial"/>
                <a:sym typeface="Arial"/>
              </a:rPr>
              <a:t>Vụ GDTC- đơn vị đầu mối giúp Bộ trưởng thực hiện QLNN về YTTH; điều phối, phối hợp.</a:t>
            </a:r>
            <a:endParaRPr/>
          </a:p>
          <a:p>
            <a:pPr marL="342900" lvl="0" indent="-342900" algn="just" rtl="0">
              <a:spcBef>
                <a:spcPts val="18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Sở GDĐT: </a:t>
            </a:r>
            <a:r>
              <a:rPr lang="en-US" sz="2500">
                <a:latin typeface="Arial"/>
                <a:ea typeface="Arial"/>
                <a:cs typeface="Arial"/>
                <a:sym typeface="Arial"/>
              </a:rPr>
              <a:t>phối hợp Sở Y tế tham mưu UBND cấp tỉnh; đôn đốc, giám sát, thanh tra, kiểm tra; chỉ đạo triển khai YTTH; Chỉ đạo Phòng GDĐT phối hợp CDC tỉnh/TP, TT Y tế, Phòng Y tế triển khai HĐ YTTH; thống kê, báo cáo.</a:t>
            </a:r>
            <a:endParaRPr/>
          </a:p>
          <a:p>
            <a:pPr marL="342900" lvl="0" indent="-342900" algn="just" rtl="0">
              <a:spcBef>
                <a:spcPts val="18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Phòng GDĐT quận, huyện: </a:t>
            </a:r>
            <a:r>
              <a:rPr lang="en-US" sz="2500">
                <a:latin typeface="Arial"/>
                <a:ea typeface="Arial"/>
                <a:cs typeface="Arial"/>
                <a:sym typeface="Arial"/>
              </a:rPr>
              <a:t>phối hợp với TT y tế, Phòng Y  tế; kiểm tra, giám sát; tham mưu UBND quận/huyện; Hướng dẫn, chỉ đạo CSGDMN, PT; thống kê, báo cáo.</a:t>
            </a:r>
            <a:endParaRPr/>
          </a:p>
          <a:p>
            <a:pPr marL="342900" lvl="0" indent="-342900" algn="just" rtl="0">
              <a:spcBef>
                <a:spcPts val="1800"/>
              </a:spcBef>
              <a:spcAft>
                <a:spcPts val="0"/>
              </a:spcAft>
              <a:buClr>
                <a:srgbClr val="FF0000"/>
              </a:buClr>
              <a:buSzPts val="2500"/>
              <a:buFont typeface="Noto Sans Symbols"/>
              <a:buChar char="❖"/>
            </a:pPr>
            <a:r>
              <a:rPr lang="en-US" sz="2500" b="1">
                <a:solidFill>
                  <a:srgbClr val="FF0000"/>
                </a:solidFill>
                <a:latin typeface="Arial"/>
                <a:ea typeface="Arial"/>
                <a:cs typeface="Arial"/>
                <a:sym typeface="Arial"/>
              </a:rPr>
              <a:t>Trường học: </a:t>
            </a:r>
            <a:r>
              <a:rPr lang="en-US" sz="2500">
                <a:latin typeface="Arial"/>
                <a:ea typeface="Arial"/>
                <a:cs typeface="Arial"/>
                <a:sym typeface="Arial"/>
              </a:rPr>
              <a:t>Triển khai TTLT số 13/2020/TT-BGDĐT; Bảo đảm CSVC, TTB, thuốc thiết yếu; Kiện toàn BCSSKHS; Đề xuất nhân lực; tự đánh giá, thống kê, báo cáo</a:t>
            </a:r>
            <a:endParaRPr sz="2500">
              <a:latin typeface="Arial"/>
              <a:ea typeface="Arial"/>
              <a:cs typeface="Arial"/>
              <a:sym typeface="Arial"/>
            </a:endParaRPr>
          </a:p>
          <a:p>
            <a:pPr marL="342900" lvl="0" indent="-184150" algn="just" rtl="0">
              <a:spcBef>
                <a:spcPts val="1800"/>
              </a:spcBef>
              <a:spcAft>
                <a:spcPts val="0"/>
              </a:spcAft>
              <a:buClr>
                <a:srgbClr val="FF0000"/>
              </a:buClr>
              <a:buSzPts val="2500"/>
              <a:buFont typeface="Noto Sans Symbols"/>
              <a:buNone/>
            </a:pPr>
            <a:endParaRPr sz="25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0">
                                            <p:txEl>
                                              <p:pRg st="0" end="0"/>
                                            </p:txEl>
                                          </p:spTgt>
                                        </p:tgtEl>
                                        <p:attrNameLst>
                                          <p:attrName>style.visibility</p:attrName>
                                        </p:attrNameLst>
                                      </p:cBhvr>
                                      <p:to>
                                        <p:strVal val="visible"/>
                                      </p:to>
                                    </p:set>
                                    <p:anim calcmode="lin" valueType="num">
                                      <p:cBhvr additive="base">
                                        <p:cTn id="7" dur="500"/>
                                        <p:tgtEl>
                                          <p:spTgt spid="36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60">
                                            <p:txEl>
                                              <p:pRg st="1" end="1"/>
                                            </p:txEl>
                                          </p:spTgt>
                                        </p:tgtEl>
                                        <p:attrNameLst>
                                          <p:attrName>style.visibility</p:attrName>
                                        </p:attrNameLst>
                                      </p:cBhvr>
                                      <p:to>
                                        <p:strVal val="visible"/>
                                      </p:to>
                                    </p:set>
                                    <p:anim calcmode="lin" valueType="num">
                                      <p:cBhvr additive="base">
                                        <p:cTn id="12" dur="500"/>
                                        <p:tgtEl>
                                          <p:spTgt spid="36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60">
                                            <p:txEl>
                                              <p:pRg st="2" end="2"/>
                                            </p:txEl>
                                          </p:spTgt>
                                        </p:tgtEl>
                                        <p:attrNameLst>
                                          <p:attrName>style.visibility</p:attrName>
                                        </p:attrNameLst>
                                      </p:cBhvr>
                                      <p:to>
                                        <p:strVal val="visible"/>
                                      </p:to>
                                    </p:set>
                                    <p:anim calcmode="lin" valueType="num">
                                      <p:cBhvr additive="base">
                                        <p:cTn id="17" dur="500"/>
                                        <p:tgtEl>
                                          <p:spTgt spid="36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60">
                                            <p:txEl>
                                              <p:pRg st="3" end="3"/>
                                            </p:txEl>
                                          </p:spTgt>
                                        </p:tgtEl>
                                        <p:attrNameLst>
                                          <p:attrName>style.visibility</p:attrName>
                                        </p:attrNameLst>
                                      </p:cBhvr>
                                      <p:to>
                                        <p:strVal val="visible"/>
                                      </p:to>
                                    </p:set>
                                    <p:anim calcmode="lin" valueType="num">
                                      <p:cBhvr additive="base">
                                        <p:cTn id="22" dur="500"/>
                                        <p:tgtEl>
                                          <p:spTgt spid="36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60">
                                            <p:txEl>
                                              <p:pRg st="4" end="4"/>
                                            </p:txEl>
                                          </p:spTgt>
                                        </p:tgtEl>
                                        <p:attrNameLst>
                                          <p:attrName>style.visibility</p:attrName>
                                        </p:attrNameLst>
                                      </p:cBhvr>
                                      <p:to>
                                        <p:strVal val="visible"/>
                                      </p:to>
                                    </p:set>
                                    <p:anim calcmode="lin" valueType="num">
                                      <p:cBhvr additive="base">
                                        <p:cTn id="27" dur="500"/>
                                        <p:tgtEl>
                                          <p:spTgt spid="36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60">
                                            <p:txEl>
                                              <p:pRg st="5" end="5"/>
                                            </p:txEl>
                                          </p:spTgt>
                                        </p:tgtEl>
                                        <p:attrNameLst>
                                          <p:attrName>style.visibility</p:attrName>
                                        </p:attrNameLst>
                                      </p:cBhvr>
                                      <p:to>
                                        <p:strVal val="visible"/>
                                      </p:to>
                                    </p:set>
                                    <p:anim calcmode="lin" valueType="num">
                                      <p:cBhvr additive="base">
                                        <p:cTn id="32" dur="500"/>
                                        <p:tgtEl>
                                          <p:spTgt spid="360">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body" idx="1"/>
          </p:nvPr>
        </p:nvSpPr>
        <p:spPr>
          <a:xfrm>
            <a:off x="133350" y="228600"/>
            <a:ext cx="8877300" cy="64770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Bộ Y tế: </a:t>
            </a:r>
            <a:r>
              <a:rPr lang="en-US" sz="2400">
                <a:latin typeface="Arial"/>
                <a:ea typeface="Arial"/>
                <a:cs typeface="Arial"/>
                <a:sym typeface="Arial"/>
              </a:rPr>
              <a:t>Cục QLMTYT- cục chuyên ngành, tham mưu Bộ trưởng; chủ trì, phối hợp với Vụ GDTC; chỉ đạo YTCS phối hợp với CSGD; XD tài liệu, bồi dưỡng; Chỉ đạo các Viện.</a:t>
            </a:r>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Sở Y tế: </a:t>
            </a:r>
            <a:r>
              <a:rPr lang="en-US" sz="2400">
                <a:latin typeface="Arial"/>
                <a:ea typeface="Arial"/>
                <a:cs typeface="Arial"/>
                <a:sym typeface="Arial"/>
              </a:rPr>
              <a:t>Chủ trì, p/h Sở GDĐT tham mưu UBND các cấp; th/tra, KT, g/sát; c/đạo, HD CDC tỉnh/TP, P. Y tế; t/kê, b/cáo. </a:t>
            </a:r>
            <a:endParaRPr sz="2400">
              <a:latin typeface="Arial"/>
              <a:ea typeface="Arial"/>
              <a:cs typeface="Arial"/>
              <a:sym typeface="Arial"/>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CDC tỉnh/TP: </a:t>
            </a:r>
            <a:r>
              <a:rPr lang="en-US" sz="2400">
                <a:latin typeface="Arial"/>
                <a:ea typeface="Arial"/>
                <a:cs typeface="Arial"/>
                <a:sym typeface="Arial"/>
              </a:rPr>
              <a:t>XD KH, triển khai, kiểm tra HĐYTTH; tham mưu Sở Y tế; chỉ đạo, HD TT y tế, Phòng Y tế phối hợp Phòng GDĐT; hỗ trợ chuyên môn NV; thống kê, báo cáo  </a:t>
            </a:r>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Phòng y tế quận/huyện:</a:t>
            </a:r>
            <a:r>
              <a:rPr lang="en-US" sz="2400">
                <a:latin typeface="Arial"/>
                <a:ea typeface="Arial"/>
                <a:cs typeface="Arial"/>
                <a:sym typeface="Arial"/>
              </a:rPr>
              <a:t> phối hợp TTYT; TKê, báo cáo.</a:t>
            </a:r>
            <a:endParaRPr sz="2400">
              <a:latin typeface="Arial"/>
              <a:ea typeface="Arial"/>
              <a:cs typeface="Arial"/>
              <a:sym typeface="Arial"/>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TTYT quận/huyện: </a:t>
            </a:r>
            <a:r>
              <a:rPr lang="en-US" sz="2400">
                <a:latin typeface="Arial"/>
                <a:ea typeface="Arial"/>
                <a:cs typeface="Arial"/>
                <a:sym typeface="Arial"/>
              </a:rPr>
              <a:t>XD KH, triển khai, k.tra; p.hợp TTYT, P.Y tế, P.GDĐT; chỉ đạo, HD Trạm y tế; thống kê, báo</a:t>
            </a:r>
            <a:endParaRPr sz="2400">
              <a:latin typeface="Arial"/>
              <a:ea typeface="Arial"/>
              <a:cs typeface="Arial"/>
              <a:sym typeface="Arial"/>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Trạm y tế xã, phường:</a:t>
            </a:r>
            <a:r>
              <a:rPr lang="en-US" sz="2400">
                <a:latin typeface="Arial"/>
                <a:ea typeface="Arial"/>
                <a:cs typeface="Arial"/>
                <a:sym typeface="Arial"/>
              </a:rPr>
              <a:t> XDKH HĐYTTH; Phân công cán bộ thực hiện, hỗ trợ; Phối hợp trường học; thống kê, báo cáo.</a:t>
            </a:r>
            <a:endParaRPr/>
          </a:p>
          <a:p>
            <a:pPr marL="342900" lvl="0" indent="-342900" algn="just" rtl="0">
              <a:spcBef>
                <a:spcPts val="1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UBND các cấp: </a:t>
            </a:r>
            <a:r>
              <a:rPr lang="en-US" sz="2400">
                <a:latin typeface="Arial"/>
                <a:ea typeface="Arial"/>
                <a:cs typeface="Arial"/>
                <a:sym typeface="Arial"/>
              </a:rPr>
              <a:t>Huy động đầu tư, nguồn lực;  duyệt KH; thành lập BCĐ CTYTTH; chỉ đạo các ngành phối hợp</a:t>
            </a:r>
            <a:endParaRPr sz="2400" b="1">
              <a:latin typeface="Arial"/>
              <a:ea typeface="Arial"/>
              <a:cs typeface="Arial"/>
              <a:sym typeface="Arial"/>
            </a:endParaRPr>
          </a:p>
          <a:p>
            <a:pPr marL="342900" lvl="0" indent="-190500" algn="just" rtl="0">
              <a:spcBef>
                <a:spcPts val="1200"/>
              </a:spcBef>
              <a:spcAft>
                <a:spcPts val="0"/>
              </a:spcAft>
              <a:buClr>
                <a:srgbClr val="FF0000"/>
              </a:buClr>
              <a:buSzPts val="2400"/>
              <a:buFont typeface="Noto Sans Symbols"/>
              <a:buNone/>
            </a:pPr>
            <a:endParaRPr sz="2400">
              <a:latin typeface="Arial"/>
              <a:ea typeface="Arial"/>
              <a:cs typeface="Arial"/>
              <a:sym typeface="Arial"/>
            </a:endParaRPr>
          </a:p>
          <a:p>
            <a:pPr marL="342900" lvl="0" indent="-190500" algn="just" rtl="0">
              <a:spcBef>
                <a:spcPts val="1200"/>
              </a:spcBef>
              <a:spcAft>
                <a:spcPts val="0"/>
              </a:spcAft>
              <a:buClr>
                <a:srgbClr val="FF0000"/>
              </a:buClr>
              <a:buSzPts val="2400"/>
              <a:buFont typeface="Noto Sans Symbols"/>
              <a:buNone/>
            </a:pPr>
            <a:endParaRPr sz="2400" b="1">
              <a:latin typeface="Arial"/>
              <a:ea typeface="Arial"/>
              <a:cs typeface="Arial"/>
              <a:sym typeface="Arial"/>
            </a:endParaRPr>
          </a:p>
          <a:p>
            <a:pPr marL="342900" lvl="0" indent="-190500" algn="just" rtl="0">
              <a:spcBef>
                <a:spcPts val="1200"/>
              </a:spcBef>
              <a:spcAft>
                <a:spcPts val="0"/>
              </a:spcAft>
              <a:buClr>
                <a:srgbClr val="FF0000"/>
              </a:buClr>
              <a:buSzPts val="2400"/>
              <a:buFont typeface="Noto Sans Symbols"/>
              <a:buNone/>
            </a:pPr>
            <a:endParaRPr sz="2400">
              <a:latin typeface="Arial"/>
              <a:ea typeface="Arial"/>
              <a:cs typeface="Arial"/>
              <a:sym typeface="Arial"/>
            </a:endParaRPr>
          </a:p>
          <a:p>
            <a:pPr marL="342900" lvl="0" indent="-342900" algn="just" rtl="0">
              <a:spcBef>
                <a:spcPts val="1200"/>
              </a:spcBef>
              <a:spcAft>
                <a:spcPts val="0"/>
              </a:spcAft>
              <a:buClr>
                <a:schemeClr val="dk1"/>
              </a:buClr>
              <a:buSzPts val="2400"/>
              <a:buFont typeface="Noto Sans Symbols"/>
              <a:buChar char="❖"/>
            </a:pPr>
            <a:r>
              <a:rPr lang="en-US" sz="2400">
                <a:latin typeface="Arial"/>
                <a:ea typeface="Arial"/>
                <a:cs typeface="Arial"/>
                <a:sym typeface="Arial"/>
              </a:rPr>
              <a:t> </a:t>
            </a:r>
            <a:br>
              <a:rPr lang="en-US" sz="2400">
                <a:latin typeface="Arial"/>
                <a:ea typeface="Arial"/>
                <a:cs typeface="Arial"/>
                <a:sym typeface="Arial"/>
              </a:rPr>
            </a:br>
            <a:br>
              <a:rPr lang="en-US" sz="2400">
                <a:latin typeface="Arial"/>
                <a:ea typeface="Arial"/>
                <a:cs typeface="Arial"/>
                <a:sym typeface="Arial"/>
              </a:rPr>
            </a:br>
            <a:endParaRPr sz="2400" b="1">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 calcmode="lin" valueType="num">
                                      <p:cBhvr additive="base">
                                        <p:cTn id="7" dur="500"/>
                                        <p:tgtEl>
                                          <p:spTgt spid="36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 calcmode="lin" valueType="num">
                                      <p:cBhvr additive="base">
                                        <p:cTn id="12" dur="500"/>
                                        <p:tgtEl>
                                          <p:spTgt spid="36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 calcmode="lin" valueType="num">
                                      <p:cBhvr additive="base">
                                        <p:cTn id="17" dur="500"/>
                                        <p:tgtEl>
                                          <p:spTgt spid="365">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 calcmode="lin" valueType="num">
                                      <p:cBhvr additive="base">
                                        <p:cTn id="22" dur="500"/>
                                        <p:tgtEl>
                                          <p:spTgt spid="365">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 calcmode="lin" valueType="num">
                                      <p:cBhvr additive="base">
                                        <p:cTn id="27" dur="500"/>
                                        <p:tgtEl>
                                          <p:spTgt spid="365">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 calcmode="lin" valueType="num">
                                      <p:cBhvr additive="base">
                                        <p:cTn id="32" dur="500"/>
                                        <p:tgtEl>
                                          <p:spTgt spid="365">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 calcmode="lin" valueType="num">
                                      <p:cBhvr additive="base">
                                        <p:cTn id="37" dur="500"/>
                                        <p:tgtEl>
                                          <p:spTgt spid="365">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 calcmode="lin" valueType="num">
                                      <p:cBhvr additive="base">
                                        <p:cTn id="42" dur="500"/>
                                        <p:tgtEl>
                                          <p:spTgt spid="365">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65">
                                            <p:txEl>
                                              <p:pRg st="8" end="8"/>
                                            </p:txEl>
                                          </p:spTgt>
                                        </p:tgtEl>
                                        <p:attrNameLst>
                                          <p:attrName>style.visibility</p:attrName>
                                        </p:attrNameLst>
                                      </p:cBhvr>
                                      <p:to>
                                        <p:strVal val="visible"/>
                                      </p:to>
                                    </p:set>
                                    <p:anim calcmode="lin" valueType="num">
                                      <p:cBhvr additive="base">
                                        <p:cTn id="47" dur="500"/>
                                        <p:tgtEl>
                                          <p:spTgt spid="365">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365">
                                            <p:txEl>
                                              <p:pRg st="9" end="9"/>
                                            </p:txEl>
                                          </p:spTgt>
                                        </p:tgtEl>
                                        <p:attrNameLst>
                                          <p:attrName>style.visibility</p:attrName>
                                        </p:attrNameLst>
                                      </p:cBhvr>
                                      <p:to>
                                        <p:strVal val="visible"/>
                                      </p:to>
                                    </p:set>
                                    <p:anim calcmode="lin" valueType="num">
                                      <p:cBhvr additive="base">
                                        <p:cTn id="52" dur="500"/>
                                        <p:tgtEl>
                                          <p:spTgt spid="365">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65">
                                            <p:txEl>
                                              <p:pRg st="10" end="10"/>
                                            </p:txEl>
                                          </p:spTgt>
                                        </p:tgtEl>
                                        <p:attrNameLst>
                                          <p:attrName>style.visibility</p:attrName>
                                        </p:attrNameLst>
                                      </p:cBhvr>
                                      <p:to>
                                        <p:strVal val="visible"/>
                                      </p:to>
                                    </p:set>
                                    <p:anim calcmode="lin" valueType="num">
                                      <p:cBhvr additive="base">
                                        <p:cTn id="57" dur="500"/>
                                        <p:tgtEl>
                                          <p:spTgt spid="365">
                                            <p:txEl>
                                              <p:pRg st="10" end="1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11" name="Google Shape;111;p4"/>
          <p:cNvPicPr preferRelativeResize="0"/>
          <p:nvPr/>
        </p:nvPicPr>
        <p:blipFill rotWithShape="1">
          <a:blip r:embed="rId3">
            <a:alphaModFix/>
          </a:blip>
          <a:srcRect/>
          <a:stretch/>
        </p:blipFill>
        <p:spPr>
          <a:xfrm>
            <a:off x="-938200" y="130625"/>
            <a:ext cx="5105401" cy="6858000"/>
          </a:xfrm>
          <a:prstGeom prst="rect">
            <a:avLst/>
          </a:prstGeom>
          <a:noFill/>
          <a:ln>
            <a:noFill/>
          </a:ln>
        </p:spPr>
      </p:pic>
      <p:pic>
        <p:nvPicPr>
          <p:cNvPr id="112" name="Google Shape;112;p4"/>
          <p:cNvPicPr preferRelativeResize="0"/>
          <p:nvPr/>
        </p:nvPicPr>
        <p:blipFill rotWithShape="1">
          <a:blip r:embed="rId4">
            <a:alphaModFix/>
          </a:blip>
          <a:srcRect/>
          <a:stretch/>
        </p:blipFill>
        <p:spPr>
          <a:xfrm>
            <a:off x="4776526" y="-30126"/>
            <a:ext cx="4547629"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0"/>
          <p:cNvSpPr txBox="1">
            <a:spLocks noGrp="1"/>
          </p:cNvSpPr>
          <p:nvPr>
            <p:ph type="body" idx="1"/>
          </p:nvPr>
        </p:nvSpPr>
        <p:spPr>
          <a:xfrm>
            <a:off x="533400" y="1219200"/>
            <a:ext cx="8077200" cy="1981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4800"/>
              <a:buFont typeface="Calibri"/>
              <a:buNone/>
            </a:pPr>
            <a:r>
              <a:rPr lang="en-US" sz="4800" b="1">
                <a:solidFill>
                  <a:srgbClr val="C00000"/>
                </a:solidFill>
              </a:rPr>
              <a:t>ĐẶC ĐIỂM TÂM SINH LÝ </a:t>
            </a:r>
            <a:endParaRPr/>
          </a:p>
          <a:p>
            <a:pPr marL="0" lvl="0" indent="0" algn="ctr" rtl="0">
              <a:spcBef>
                <a:spcPts val="960"/>
              </a:spcBef>
              <a:spcAft>
                <a:spcPts val="0"/>
              </a:spcAft>
              <a:buClr>
                <a:srgbClr val="C00000"/>
              </a:buClr>
              <a:buSzPts val="4800"/>
              <a:buFont typeface="Calibri"/>
              <a:buNone/>
            </a:pPr>
            <a:r>
              <a:rPr lang="en-US" sz="4800" b="1">
                <a:solidFill>
                  <a:srgbClr val="C00000"/>
                </a:solidFill>
              </a:rPr>
              <a:t>LỨA TUỔI HỌC SINH</a:t>
            </a:r>
            <a:endParaRPr/>
          </a:p>
        </p:txBody>
      </p:sp>
      <p:pic>
        <p:nvPicPr>
          <p:cNvPr id="371" name="Google Shape;371;p40" descr="Tuổi dậy thì dễ mắc hội chứng tâm lý vì sao? | Vinmec"/>
          <p:cNvPicPr preferRelativeResize="0"/>
          <p:nvPr/>
        </p:nvPicPr>
        <p:blipFill rotWithShape="1">
          <a:blip r:embed="rId3">
            <a:alphaModFix/>
          </a:blip>
          <a:srcRect/>
          <a:stretch/>
        </p:blipFill>
        <p:spPr>
          <a:xfrm>
            <a:off x="1981200" y="3200400"/>
            <a:ext cx="4876800" cy="3252893"/>
          </a:xfrm>
          <a:prstGeom prst="rect">
            <a:avLst/>
          </a:prstGeom>
          <a:noFill/>
          <a:ln>
            <a:noFill/>
          </a:ln>
        </p:spPr>
      </p:pic>
      <p:sp>
        <p:nvSpPr>
          <p:cNvPr id="372" name="Google Shape;372;p40"/>
          <p:cNvSpPr txBox="1"/>
          <p:nvPr/>
        </p:nvSpPr>
        <p:spPr>
          <a:xfrm>
            <a:off x="1905000" y="304800"/>
            <a:ext cx="5105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070C0"/>
                </a:solidFill>
                <a:latin typeface="Calibri"/>
                <a:ea typeface="Calibri"/>
                <a:cs typeface="Calibri"/>
                <a:sym typeface="Calibri"/>
              </a:rPr>
              <a:t>BÀI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body" idx="1"/>
          </p:nvPr>
        </p:nvSpPr>
        <p:spPr>
          <a:xfrm>
            <a:off x="152400" y="152400"/>
            <a:ext cx="8458200" cy="2286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500"/>
              <a:buNone/>
            </a:pPr>
            <a:r>
              <a:rPr lang="en-US" sz="2500" b="1">
                <a:solidFill>
                  <a:srgbClr val="FF0000"/>
                </a:solidFill>
                <a:latin typeface="Arial"/>
                <a:ea typeface="Arial"/>
                <a:cs typeface="Arial"/>
                <a:sym typeface="Arial"/>
              </a:rPr>
              <a:t>Phân chia các giai đoạn phát triển TL </a:t>
            </a:r>
            <a:endParaRPr/>
          </a:p>
          <a:p>
            <a:pPr marL="0" lvl="0" indent="0" algn="just" rtl="0">
              <a:spcBef>
                <a:spcPts val="600"/>
              </a:spcBef>
              <a:spcAft>
                <a:spcPts val="0"/>
              </a:spcAft>
              <a:buClr>
                <a:srgbClr val="0070C0"/>
              </a:buClr>
              <a:buSzPts val="2000"/>
              <a:buNone/>
            </a:pPr>
            <a:r>
              <a:rPr lang="en-US" sz="2000">
                <a:solidFill>
                  <a:srgbClr val="0070C0"/>
                </a:solidFill>
                <a:latin typeface="Arial"/>
                <a:ea typeface="Arial"/>
                <a:cs typeface="Arial"/>
                <a:sym typeface="Arial"/>
              </a:rPr>
              <a:t>Căn cứ ĐK sống, HĐ, cấu trúc tâm lý, sự trưởng thành, người ta chia ra: </a:t>
            </a:r>
            <a:endParaRPr/>
          </a:p>
          <a:p>
            <a:pPr marL="34290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sơ sinh (Từ lúc sinh - tới 01 tháng tuổi)</a:t>
            </a:r>
            <a:endParaRPr sz="2500">
              <a:solidFill>
                <a:srgbClr val="000000"/>
              </a:solidFill>
              <a:latin typeface="Arial"/>
              <a:ea typeface="Arial"/>
              <a:cs typeface="Arial"/>
              <a:sym typeface="Arial"/>
            </a:endParaRPr>
          </a:p>
          <a:p>
            <a:pPr marL="34290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nhũ nhi ( 02 tháng - 12 tháng tuổi) </a:t>
            </a:r>
            <a:endParaRPr sz="2500">
              <a:solidFill>
                <a:srgbClr val="000000"/>
              </a:solidFill>
              <a:latin typeface="Arial"/>
              <a:ea typeface="Arial"/>
              <a:cs typeface="Arial"/>
              <a:sym typeface="Arial"/>
            </a:endParaRPr>
          </a:p>
          <a:p>
            <a:pPr marL="34290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nhà trẻ (1 - 3 tuổi)</a:t>
            </a:r>
            <a:endParaRPr sz="2500">
              <a:solidFill>
                <a:srgbClr val="000000"/>
              </a:solidFill>
              <a:latin typeface="Arial"/>
              <a:ea typeface="Arial"/>
              <a:cs typeface="Arial"/>
              <a:sym typeface="Arial"/>
            </a:endParaRPr>
          </a:p>
          <a:p>
            <a:pPr marL="34290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mẫu giáo (3 - 6 tuổi)</a:t>
            </a:r>
            <a:endParaRPr sz="2500">
              <a:solidFill>
                <a:srgbClr val="000000"/>
              </a:solidFill>
              <a:latin typeface="Arial"/>
              <a:ea typeface="Arial"/>
              <a:cs typeface="Arial"/>
              <a:sym typeface="Arial"/>
            </a:endParaRPr>
          </a:p>
        </p:txBody>
      </p:sp>
      <p:sp>
        <p:nvSpPr>
          <p:cNvPr id="378" name="Google Shape;378;p41"/>
          <p:cNvSpPr txBox="1"/>
          <p:nvPr/>
        </p:nvSpPr>
        <p:spPr>
          <a:xfrm>
            <a:off x="152400" y="3048000"/>
            <a:ext cx="5105400" cy="251460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tuổi nhi đồng  ( 6 - 11 tuổi )</a:t>
            </a:r>
            <a:endParaRPr sz="2500">
              <a:solidFill>
                <a:srgbClr val="000000"/>
              </a:solidFill>
              <a:latin typeface="Arial"/>
              <a:ea typeface="Arial"/>
              <a:cs typeface="Arial"/>
              <a:sym typeface="Arial"/>
            </a:endParaRPr>
          </a:p>
          <a:p>
            <a:pPr marL="342900" marR="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thiếu niên  (11 -15 tuổi )</a:t>
            </a:r>
            <a:endParaRPr sz="2500">
              <a:solidFill>
                <a:srgbClr val="000000"/>
              </a:solidFill>
              <a:latin typeface="Arial"/>
              <a:ea typeface="Arial"/>
              <a:cs typeface="Arial"/>
              <a:sym typeface="Arial"/>
            </a:endParaRPr>
          </a:p>
          <a:p>
            <a:pPr marL="342900" marR="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vị thành niên (15 - 18 tuổi)</a:t>
            </a:r>
            <a:endParaRPr sz="2500">
              <a:solidFill>
                <a:srgbClr val="000000"/>
              </a:solidFill>
              <a:latin typeface="Arial"/>
              <a:ea typeface="Arial"/>
              <a:cs typeface="Arial"/>
              <a:sym typeface="Arial"/>
            </a:endParaRPr>
          </a:p>
          <a:p>
            <a:pPr marL="342900" marR="0" lvl="0" indent="-342900" algn="just" rtl="0">
              <a:spcBef>
                <a:spcPts val="600"/>
              </a:spcBef>
              <a:spcAft>
                <a:spcPts val="0"/>
              </a:spcAft>
              <a:buClr>
                <a:srgbClr val="FF0000"/>
              </a:buClr>
              <a:buSzPts val="2500"/>
              <a:buFont typeface="Arial"/>
              <a:buChar char="∞"/>
            </a:pPr>
            <a:r>
              <a:rPr lang="en-US" sz="2500">
                <a:solidFill>
                  <a:srgbClr val="333333"/>
                </a:solidFill>
                <a:latin typeface="Arial"/>
                <a:ea typeface="Arial"/>
                <a:cs typeface="Arial"/>
                <a:sym typeface="Arial"/>
              </a:rPr>
              <a:t>GĐ dậy thì (nữ: 11-13 t; nam: 13-15 t). </a:t>
            </a:r>
            <a:endParaRPr sz="2500">
              <a:solidFill>
                <a:srgbClr val="333333"/>
              </a:solidFill>
              <a:latin typeface="Arial"/>
              <a:ea typeface="Arial"/>
              <a:cs typeface="Arial"/>
              <a:sym typeface="Arial"/>
            </a:endParaRPr>
          </a:p>
          <a:p>
            <a:pPr marL="0" marR="0" lvl="0" indent="0" algn="just" rtl="0">
              <a:spcBef>
                <a:spcPts val="600"/>
              </a:spcBef>
              <a:spcAft>
                <a:spcPts val="0"/>
              </a:spcAft>
              <a:buClr>
                <a:srgbClr val="333333"/>
              </a:buClr>
              <a:buSzPts val="2500"/>
              <a:buFont typeface="Arial"/>
              <a:buNone/>
            </a:pPr>
            <a:r>
              <a:rPr lang="en-US" sz="2500">
                <a:solidFill>
                  <a:srgbClr val="333333"/>
                </a:solidFill>
                <a:latin typeface="Arial"/>
                <a:ea typeface="Arial"/>
                <a:cs typeface="Arial"/>
                <a:sym typeface="Arial"/>
              </a:rPr>
              <a:t>🡪 Mỗi thời kỳ có vai trò nhất định trong phát triển tâm lý. </a:t>
            </a:r>
            <a:endParaRPr sz="2500" b="1">
              <a:solidFill>
                <a:schemeClr val="dk1"/>
              </a:solidFill>
              <a:latin typeface="Arial"/>
              <a:ea typeface="Arial"/>
              <a:cs typeface="Arial"/>
              <a:sym typeface="Arial"/>
            </a:endParaRPr>
          </a:p>
        </p:txBody>
      </p:sp>
      <p:pic>
        <p:nvPicPr>
          <p:cNvPr id="379" name="Google Shape;379;p41" descr="Các giai đoạn phát triển tâm lý của trẻ từ sơ sinh đến vị thành niên - Viện  Tâm lý Giáo dục BrainCare"/>
          <p:cNvPicPr preferRelativeResize="0"/>
          <p:nvPr/>
        </p:nvPicPr>
        <p:blipFill rotWithShape="1">
          <a:blip r:embed="rId3">
            <a:alphaModFix/>
          </a:blip>
          <a:srcRect/>
          <a:stretch/>
        </p:blipFill>
        <p:spPr>
          <a:xfrm>
            <a:off x="6172200" y="4114800"/>
            <a:ext cx="2781300" cy="2514600"/>
          </a:xfrm>
          <a:prstGeom prst="rect">
            <a:avLst/>
          </a:prstGeom>
          <a:noFill/>
          <a:ln>
            <a:noFill/>
          </a:ln>
        </p:spPr>
      </p:pic>
      <p:pic>
        <p:nvPicPr>
          <p:cNvPr id="380" name="Google Shape;380;p41" descr="Bí quyết phát triển chiều cao hiệu quả ở mọi lứa tuổi"/>
          <p:cNvPicPr preferRelativeResize="0"/>
          <p:nvPr/>
        </p:nvPicPr>
        <p:blipFill rotWithShape="1">
          <a:blip r:embed="rId4">
            <a:alphaModFix/>
          </a:blip>
          <a:srcRect/>
          <a:stretch/>
        </p:blipFill>
        <p:spPr>
          <a:xfrm>
            <a:off x="6134100" y="1524000"/>
            <a:ext cx="2857500" cy="23565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animEffect transition="in" filter="fade">
                                      <p:cBhvr>
                                        <p:cTn id="7" dur="500"/>
                                        <p:tgtEl>
                                          <p:spTgt spid="3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xEl>
                                              <p:pRg st="1" end="1"/>
                                            </p:txEl>
                                          </p:spTgt>
                                        </p:tgtEl>
                                        <p:attrNameLst>
                                          <p:attrName>style.visibility</p:attrName>
                                        </p:attrNameLst>
                                      </p:cBhvr>
                                      <p:to>
                                        <p:strVal val="visible"/>
                                      </p:to>
                                    </p:set>
                                    <p:animEffect transition="in" filter="fade">
                                      <p:cBhvr>
                                        <p:cTn id="12" dur="500"/>
                                        <p:tgtEl>
                                          <p:spTgt spid="3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xEl>
                                              <p:pRg st="2" end="2"/>
                                            </p:txEl>
                                          </p:spTgt>
                                        </p:tgtEl>
                                        <p:attrNameLst>
                                          <p:attrName>style.visibility</p:attrName>
                                        </p:attrNameLst>
                                      </p:cBhvr>
                                      <p:to>
                                        <p:strVal val="visible"/>
                                      </p:to>
                                    </p:set>
                                    <p:animEffect transition="in" filter="fade">
                                      <p:cBhvr>
                                        <p:cTn id="17" dur="500"/>
                                        <p:tgtEl>
                                          <p:spTgt spid="3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xEl>
                                              <p:pRg st="3" end="3"/>
                                            </p:txEl>
                                          </p:spTgt>
                                        </p:tgtEl>
                                        <p:attrNameLst>
                                          <p:attrName>style.visibility</p:attrName>
                                        </p:attrNameLst>
                                      </p:cBhvr>
                                      <p:to>
                                        <p:strVal val="visible"/>
                                      </p:to>
                                    </p:set>
                                    <p:animEffect transition="in" filter="fade">
                                      <p:cBhvr>
                                        <p:cTn id="22" dur="500"/>
                                        <p:tgtEl>
                                          <p:spTgt spid="3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xEl>
                                              <p:pRg st="4" end="4"/>
                                            </p:txEl>
                                          </p:spTgt>
                                        </p:tgtEl>
                                        <p:attrNameLst>
                                          <p:attrName>style.visibility</p:attrName>
                                        </p:attrNameLst>
                                      </p:cBhvr>
                                      <p:to>
                                        <p:strVal val="visible"/>
                                      </p:to>
                                    </p:set>
                                    <p:animEffect transition="in" filter="fade">
                                      <p:cBhvr>
                                        <p:cTn id="27" dur="500"/>
                                        <p:tgtEl>
                                          <p:spTgt spid="3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7">
                                            <p:txEl>
                                              <p:pRg st="5" end="5"/>
                                            </p:txEl>
                                          </p:spTgt>
                                        </p:tgtEl>
                                        <p:attrNameLst>
                                          <p:attrName>style.visibility</p:attrName>
                                        </p:attrNameLst>
                                      </p:cBhvr>
                                      <p:to>
                                        <p:strVal val="visible"/>
                                      </p:to>
                                    </p:set>
                                    <p:animEffect transition="in" filter="fade">
                                      <p:cBhvr>
                                        <p:cTn id="32" dur="500"/>
                                        <p:tgtEl>
                                          <p:spTgt spid="3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8"/>
                                        </p:tgtEl>
                                        <p:attrNameLst>
                                          <p:attrName>style.visibility</p:attrName>
                                        </p:attrNameLst>
                                      </p:cBhvr>
                                      <p:to>
                                        <p:strVal val="visible"/>
                                      </p:to>
                                    </p:set>
                                    <p:animEffect transition="in" filter="fade">
                                      <p:cBhvr>
                                        <p:cTn id="37" dur="500"/>
                                        <p:tgtEl>
                                          <p:spTgt spid="378"/>
                                        </p:tgtEl>
                                      </p:cBhvr>
                                    </p:animEffect>
                                  </p:childTnLst>
                                </p:cTn>
                              </p:par>
                              <p:par>
                                <p:cTn id="38" presetID="10" presetClass="entr" presetSubtype="0" fill="hold" nodeType="withEffect">
                                  <p:stCondLst>
                                    <p:cond delay="0"/>
                                  </p:stCondLst>
                                  <p:childTnLst>
                                    <p:set>
                                      <p:cBhvr>
                                        <p:cTn id="39" dur="1" fill="hold">
                                          <p:stCondLst>
                                            <p:cond delay="0"/>
                                          </p:stCondLst>
                                        </p:cTn>
                                        <p:tgtEl>
                                          <p:spTgt spid="379"/>
                                        </p:tgtEl>
                                        <p:attrNameLst>
                                          <p:attrName>style.visibility</p:attrName>
                                        </p:attrNameLst>
                                      </p:cBhvr>
                                      <p:to>
                                        <p:strVal val="visible"/>
                                      </p:to>
                                    </p:set>
                                    <p:animEffect transition="in" filter="fade">
                                      <p:cBhvr>
                                        <p:cTn id="40" dur="500"/>
                                        <p:tgtEl>
                                          <p:spTgt spid="379"/>
                                        </p:tgtEl>
                                      </p:cBhvr>
                                    </p:animEffect>
                                  </p:childTnLst>
                                </p:cTn>
                              </p:par>
                              <p:par>
                                <p:cTn id="41" presetID="10" presetClass="entr" presetSubtype="0" fill="hold" nodeType="withEffect">
                                  <p:stCondLst>
                                    <p:cond delay="0"/>
                                  </p:stCondLst>
                                  <p:childTnLst>
                                    <p:set>
                                      <p:cBhvr>
                                        <p:cTn id="42" dur="1" fill="hold">
                                          <p:stCondLst>
                                            <p:cond delay="0"/>
                                          </p:stCondLst>
                                        </p:cTn>
                                        <p:tgtEl>
                                          <p:spTgt spid="380"/>
                                        </p:tgtEl>
                                        <p:attrNameLst>
                                          <p:attrName>style.visibility</p:attrName>
                                        </p:attrNameLst>
                                      </p:cBhvr>
                                      <p:to>
                                        <p:strVal val="visible"/>
                                      </p:to>
                                    </p:set>
                                    <p:animEffect transition="in" filter="fade">
                                      <p:cBhvr>
                                        <p:cTn id="43"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body" idx="1"/>
          </p:nvPr>
        </p:nvSpPr>
        <p:spPr>
          <a:xfrm>
            <a:off x="152400" y="228600"/>
            <a:ext cx="8763000" cy="601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500"/>
              <a:buNone/>
            </a:pPr>
            <a:r>
              <a:rPr lang="en-US" sz="2500" b="1"/>
              <a:t>1. Đặc điểm phát triển cơ thể theo lứa tuổi </a:t>
            </a:r>
            <a:endParaRPr sz="2500" b="1"/>
          </a:p>
          <a:p>
            <a:pPr marL="0" lvl="0" indent="0" algn="just" rtl="0">
              <a:spcBef>
                <a:spcPts val="0"/>
              </a:spcBef>
              <a:spcAft>
                <a:spcPts val="0"/>
              </a:spcAft>
              <a:buClr>
                <a:srgbClr val="FF0000"/>
              </a:buClr>
              <a:buSzPts val="2500"/>
              <a:buNone/>
            </a:pPr>
            <a:r>
              <a:rPr lang="en-US" sz="2500" b="1">
                <a:solidFill>
                  <a:srgbClr val="FF0000"/>
                </a:solidFill>
              </a:rPr>
              <a:t>1.1. Lứa tuổi từ 0 đến 3 tuổi </a:t>
            </a:r>
            <a:endParaRPr sz="2500" b="1">
              <a:solidFill>
                <a:srgbClr val="FF0000"/>
              </a:solidFill>
            </a:endParaRPr>
          </a:p>
          <a:p>
            <a:pPr marL="342900" lvl="0" indent="-342900" algn="just" rtl="0">
              <a:spcBef>
                <a:spcPts val="0"/>
              </a:spcBef>
              <a:spcAft>
                <a:spcPts val="0"/>
              </a:spcAft>
              <a:buClr>
                <a:srgbClr val="FF0000"/>
              </a:buClr>
              <a:buSzPts val="2500"/>
              <a:buFont typeface="Noto Sans Symbols"/>
              <a:buChar char="⮚"/>
            </a:pPr>
            <a:r>
              <a:rPr lang="en-US" sz="2500">
                <a:solidFill>
                  <a:srgbClr val="000000"/>
                </a:solidFill>
                <a:latin typeface="Arial"/>
                <a:ea typeface="Arial"/>
                <a:cs typeface="Arial"/>
                <a:sym typeface="Arial"/>
              </a:rPr>
              <a:t>Phát triển thể chất: nhanh (2-3 lần so với lúc mới sinh) </a:t>
            </a:r>
            <a:endParaRPr/>
          </a:p>
          <a:p>
            <a:pPr marL="342900" lvl="0" indent="-342900" algn="just" rtl="0">
              <a:spcBef>
                <a:spcPts val="0"/>
              </a:spcBef>
              <a:spcAft>
                <a:spcPts val="0"/>
              </a:spcAft>
              <a:buClr>
                <a:srgbClr val="FF0000"/>
              </a:buClr>
              <a:buSzPts val="2500"/>
              <a:buFont typeface="Noto Sans Symbols"/>
              <a:buChar char="⮚"/>
            </a:pPr>
            <a:r>
              <a:rPr lang="en-US" sz="2500">
                <a:solidFill>
                  <a:srgbClr val="000000"/>
                </a:solidFill>
                <a:latin typeface="Arial"/>
                <a:ea typeface="Arial"/>
                <a:cs typeface="Arial"/>
                <a:sym typeface="Arial"/>
              </a:rPr>
              <a:t>Các kháng thể miễn dịch từ mẹ chỉ là tối thiểu. </a:t>
            </a:r>
            <a:endParaRPr/>
          </a:p>
          <a:p>
            <a:pPr marL="342900" lvl="0" indent="-342900" algn="just" rtl="0">
              <a:spcBef>
                <a:spcPts val="0"/>
              </a:spcBef>
              <a:spcAft>
                <a:spcPts val="0"/>
              </a:spcAft>
              <a:buClr>
                <a:srgbClr val="FF0000"/>
              </a:buClr>
              <a:buSzPts val="2500"/>
              <a:buFont typeface="Noto Sans Symbols"/>
              <a:buChar char="⮚"/>
            </a:pPr>
            <a:r>
              <a:rPr lang="en-US" sz="2500">
                <a:solidFill>
                  <a:srgbClr val="000000"/>
                </a:solidFill>
                <a:latin typeface="Arial"/>
                <a:ea typeface="Arial"/>
                <a:cs typeface="Arial"/>
                <a:sym typeface="Arial"/>
              </a:rPr>
              <a:t>Trẻ có miễn dịch tuyệt đối 3 tháng đầu, tương đối 3 tháng tiếp theo, sau đó giảm dần. </a:t>
            </a:r>
            <a:endParaRPr/>
          </a:p>
          <a:p>
            <a:pPr marL="0" lvl="0" indent="0" algn="just" rtl="0">
              <a:spcBef>
                <a:spcPts val="0"/>
              </a:spcBef>
              <a:spcAft>
                <a:spcPts val="0"/>
              </a:spcAft>
              <a:buClr>
                <a:srgbClr val="FF0000"/>
              </a:buClr>
              <a:buSzPts val="2500"/>
              <a:buNone/>
            </a:pPr>
            <a:r>
              <a:rPr lang="en-US" sz="2500">
                <a:solidFill>
                  <a:srgbClr val="000000"/>
                </a:solidFill>
                <a:latin typeface="Arial"/>
                <a:ea typeface="Arial"/>
                <a:cs typeface="Arial"/>
                <a:sym typeface="Arial"/>
              </a:rPr>
              <a:t>🡪 </a:t>
            </a:r>
            <a:r>
              <a:rPr lang="en-US" sz="2500">
                <a:solidFill>
                  <a:srgbClr val="C00000"/>
                </a:solidFill>
                <a:latin typeface="Arial"/>
                <a:ea typeface="Arial"/>
                <a:cs typeface="Arial"/>
                <a:sym typeface="Arial"/>
              </a:rPr>
              <a:t>Cần được tiêm chủng đầy đủ, tẩy giun, sán + chế độ, nuôi dưỡng, chăm sóc giữ vai trò quyết định  </a:t>
            </a:r>
            <a:endParaRPr sz="2500">
              <a:solidFill>
                <a:srgbClr val="C00000"/>
              </a:solidFill>
              <a:latin typeface="Arial"/>
              <a:ea typeface="Arial"/>
              <a:cs typeface="Arial"/>
              <a:sym typeface="Arial"/>
            </a:endParaRPr>
          </a:p>
          <a:p>
            <a:pPr marL="0" lvl="0" indent="0" algn="just" rtl="0">
              <a:spcBef>
                <a:spcPts val="0"/>
              </a:spcBef>
              <a:spcAft>
                <a:spcPts val="0"/>
              </a:spcAft>
              <a:buClr>
                <a:schemeClr val="dk1"/>
              </a:buClr>
              <a:buSzPts val="2500"/>
              <a:buFont typeface="Calibri"/>
              <a:buNone/>
            </a:pPr>
            <a:endParaRPr sz="2500" b="1"/>
          </a:p>
        </p:txBody>
      </p:sp>
      <p:pic>
        <p:nvPicPr>
          <p:cNvPr id="386" name="Google Shape;386;p42"/>
          <p:cNvPicPr preferRelativeResize="0"/>
          <p:nvPr/>
        </p:nvPicPr>
        <p:blipFill rotWithShape="1">
          <a:blip r:embed="rId3">
            <a:alphaModFix/>
          </a:blip>
          <a:srcRect/>
          <a:stretch/>
        </p:blipFill>
        <p:spPr>
          <a:xfrm>
            <a:off x="914400" y="3733800"/>
            <a:ext cx="7086600" cy="312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animEffect transition="in" filter="fade">
                                      <p:cBhvr>
                                        <p:cTn id="7" dur="500"/>
                                        <p:tgtEl>
                                          <p:spTgt spid="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xEl>
                                              <p:pRg st="1" end="1"/>
                                            </p:txEl>
                                          </p:spTgt>
                                        </p:tgtEl>
                                        <p:attrNameLst>
                                          <p:attrName>style.visibility</p:attrName>
                                        </p:attrNameLst>
                                      </p:cBhvr>
                                      <p:to>
                                        <p:strVal val="visible"/>
                                      </p:to>
                                    </p:set>
                                    <p:animEffect transition="in" filter="fade">
                                      <p:cBhvr>
                                        <p:cTn id="12" dur="500"/>
                                        <p:tgtEl>
                                          <p:spTgt spid="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xEl>
                                              <p:pRg st="2" end="2"/>
                                            </p:txEl>
                                          </p:spTgt>
                                        </p:tgtEl>
                                        <p:attrNameLst>
                                          <p:attrName>style.visibility</p:attrName>
                                        </p:attrNameLst>
                                      </p:cBhvr>
                                      <p:to>
                                        <p:strVal val="visible"/>
                                      </p:to>
                                    </p:set>
                                    <p:animEffect transition="in" filter="fade">
                                      <p:cBhvr>
                                        <p:cTn id="17" dur="500"/>
                                        <p:tgtEl>
                                          <p:spTgt spid="3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5">
                                            <p:txEl>
                                              <p:pRg st="3" end="3"/>
                                            </p:txEl>
                                          </p:spTgt>
                                        </p:tgtEl>
                                        <p:attrNameLst>
                                          <p:attrName>style.visibility</p:attrName>
                                        </p:attrNameLst>
                                      </p:cBhvr>
                                      <p:to>
                                        <p:strVal val="visible"/>
                                      </p:to>
                                    </p:set>
                                    <p:animEffect transition="in" filter="fade">
                                      <p:cBhvr>
                                        <p:cTn id="22" dur="500"/>
                                        <p:tgtEl>
                                          <p:spTgt spid="3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5">
                                            <p:txEl>
                                              <p:pRg st="4" end="4"/>
                                            </p:txEl>
                                          </p:spTgt>
                                        </p:tgtEl>
                                        <p:attrNameLst>
                                          <p:attrName>style.visibility</p:attrName>
                                        </p:attrNameLst>
                                      </p:cBhvr>
                                      <p:to>
                                        <p:strVal val="visible"/>
                                      </p:to>
                                    </p:set>
                                    <p:animEffect transition="in" filter="fade">
                                      <p:cBhvr>
                                        <p:cTn id="27" dur="500"/>
                                        <p:tgtEl>
                                          <p:spTgt spid="3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xEl>
                                              <p:pRg st="5" end="5"/>
                                            </p:txEl>
                                          </p:spTgt>
                                        </p:tgtEl>
                                        <p:attrNameLst>
                                          <p:attrName>style.visibility</p:attrName>
                                        </p:attrNameLst>
                                      </p:cBhvr>
                                      <p:to>
                                        <p:strVal val="visible"/>
                                      </p:to>
                                    </p:set>
                                    <p:animEffect transition="in" filter="fade">
                                      <p:cBhvr>
                                        <p:cTn id="32" dur="500"/>
                                        <p:tgtEl>
                                          <p:spTgt spid="3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5">
                                            <p:txEl>
                                              <p:pRg st="6" end="6"/>
                                            </p:txEl>
                                          </p:spTgt>
                                        </p:tgtEl>
                                        <p:attrNameLst>
                                          <p:attrName>style.visibility</p:attrName>
                                        </p:attrNameLst>
                                      </p:cBhvr>
                                      <p:to>
                                        <p:strVal val="visible"/>
                                      </p:to>
                                    </p:set>
                                    <p:animEffect transition="in" filter="fade">
                                      <p:cBhvr>
                                        <p:cTn id="37" dur="500"/>
                                        <p:tgtEl>
                                          <p:spTgt spid="3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6"/>
                                        </p:tgtEl>
                                        <p:attrNameLst>
                                          <p:attrName>style.visibility</p:attrName>
                                        </p:attrNameLst>
                                      </p:cBhvr>
                                      <p:to>
                                        <p:strVal val="visible"/>
                                      </p:to>
                                    </p:set>
                                    <p:animEffect transition="in" filter="fade">
                                      <p:cBhvr>
                                        <p:cTn id="42"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3"/>
          <p:cNvSpPr txBox="1">
            <a:spLocks noGrp="1"/>
          </p:cNvSpPr>
          <p:nvPr>
            <p:ph type="body" idx="1"/>
          </p:nvPr>
        </p:nvSpPr>
        <p:spPr>
          <a:xfrm>
            <a:off x="152400" y="152400"/>
            <a:ext cx="8763000" cy="6553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500"/>
              <a:buNone/>
            </a:pPr>
            <a:r>
              <a:rPr lang="en-US" sz="2500" b="1">
                <a:solidFill>
                  <a:srgbClr val="FF0000"/>
                </a:solidFill>
                <a:latin typeface="Arial"/>
                <a:ea typeface="Arial"/>
                <a:cs typeface="Arial"/>
                <a:sym typeface="Arial"/>
              </a:rPr>
              <a:t>1.2. Lứa tuổi từ 3 đến hết 6 tuổi </a:t>
            </a:r>
            <a:endParaRPr sz="2500" b="1">
              <a:solidFill>
                <a:srgbClr val="FF0000"/>
              </a:solidFill>
              <a:latin typeface="Arial"/>
              <a:ea typeface="Arial"/>
              <a:cs typeface="Arial"/>
              <a:sym typeface="Arial"/>
            </a:endParaRPr>
          </a:p>
          <a:p>
            <a:pPr marL="342900" lvl="0" indent="-342900" algn="just" rtl="0">
              <a:spcBef>
                <a:spcPts val="600"/>
              </a:spcBef>
              <a:spcAft>
                <a:spcPts val="0"/>
              </a:spcAft>
              <a:buClr>
                <a:srgbClr val="FF0000"/>
              </a:buClr>
              <a:buSzPts val="2500"/>
              <a:buFont typeface="Noto Sans Symbols"/>
              <a:buChar char="⮚"/>
            </a:pPr>
            <a:r>
              <a:rPr lang="en-US" sz="2500">
                <a:solidFill>
                  <a:srgbClr val="000000"/>
                </a:solidFill>
                <a:latin typeface="Arial"/>
                <a:ea typeface="Arial"/>
                <a:cs typeface="Arial"/>
                <a:sym typeface="Arial"/>
              </a:rPr>
              <a:t>Trẻ dần</a:t>
            </a:r>
            <a:r>
              <a:rPr lang="en-US" sz="2500" b="1">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hoàn thiện chức năng vận động: Cần chú ý</a:t>
            </a:r>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Chế độ nuôi dưỡng, chăm sóc, rèn luyện thể chất  </a:t>
            </a:r>
            <a:endParaRPr sz="2100">
              <a:solidFill>
                <a:srgbClr val="000000"/>
              </a:solidFill>
              <a:latin typeface="Arial"/>
              <a:ea typeface="Arial"/>
              <a:cs typeface="Arial"/>
              <a:sym typeface="Arial"/>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Rèn luyện các tố chất mềm dẻo  </a:t>
            </a:r>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Kỹ năng “tự phục vụ”, tạo nền nếp, kỷ luật, thói quen tốt</a:t>
            </a:r>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Dễ cận thị: do thị giác phát triển nhưng điều tiết mắt chậm</a:t>
            </a:r>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Dễ giảm thính giác: Thính giác nhạy cảm với tiếng động.</a:t>
            </a:r>
            <a:endParaRPr/>
          </a:p>
          <a:p>
            <a:pPr marL="742950" lvl="1" indent="-285750" algn="just" rtl="0">
              <a:spcBef>
                <a:spcPts val="600"/>
              </a:spcBef>
              <a:spcAft>
                <a:spcPts val="0"/>
              </a:spcAft>
              <a:buClr>
                <a:srgbClr val="FF0000"/>
              </a:buClr>
              <a:buSzPts val="2100"/>
              <a:buFont typeface="Arial"/>
              <a:buChar char="•"/>
            </a:pPr>
            <a:r>
              <a:rPr lang="en-US" sz="2100">
                <a:solidFill>
                  <a:srgbClr val="000000"/>
                </a:solidFill>
                <a:latin typeface="Arial"/>
                <a:ea typeface="Arial"/>
                <a:cs typeface="Arial"/>
                <a:sym typeface="Arial"/>
              </a:rPr>
              <a:t>Tiêm chủng nhắc lại, tẩy giun sán: do hệ miễn dịch chưa phát triển</a:t>
            </a:r>
            <a:endParaRPr sz="2100">
              <a:latin typeface="Arial"/>
              <a:ea typeface="Arial"/>
              <a:cs typeface="Arial"/>
              <a:sym typeface="Arial"/>
            </a:endParaRPr>
          </a:p>
        </p:txBody>
      </p:sp>
      <p:pic>
        <p:nvPicPr>
          <p:cNvPr id="392" name="Google Shape;392;p43"/>
          <p:cNvPicPr preferRelativeResize="0"/>
          <p:nvPr/>
        </p:nvPicPr>
        <p:blipFill rotWithShape="1">
          <a:blip r:embed="rId3">
            <a:alphaModFix/>
          </a:blip>
          <a:srcRect/>
          <a:stretch/>
        </p:blipFill>
        <p:spPr>
          <a:xfrm>
            <a:off x="762000" y="3581400"/>
            <a:ext cx="7391400" cy="312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4"/>
          <p:cNvSpPr txBox="1">
            <a:spLocks noGrp="1"/>
          </p:cNvSpPr>
          <p:nvPr>
            <p:ph type="body" idx="1"/>
          </p:nvPr>
        </p:nvSpPr>
        <p:spPr>
          <a:xfrm>
            <a:off x="228600" y="76200"/>
            <a:ext cx="8686800" cy="6477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400"/>
              <a:buNone/>
            </a:pPr>
            <a:r>
              <a:rPr lang="en-US" sz="2400" b="1">
                <a:solidFill>
                  <a:srgbClr val="FF0000"/>
                </a:solidFill>
                <a:latin typeface="Arial"/>
                <a:ea typeface="Arial"/>
                <a:cs typeface="Arial"/>
                <a:sym typeface="Arial"/>
              </a:rPr>
              <a:t>1.3. Lứa tuổi từ 6 đến 11 (học sinh tiểu học)</a:t>
            </a:r>
            <a:endParaRPr sz="2400" b="1">
              <a:solidFill>
                <a:srgbClr val="FF0000"/>
              </a:solidFill>
              <a:latin typeface="Arial"/>
              <a:ea typeface="Arial"/>
              <a:cs typeface="Arial"/>
              <a:sym typeface="Arial"/>
            </a:endParaRPr>
          </a:p>
          <a:p>
            <a:pPr marL="0" lvl="0" indent="0" algn="just" rtl="0">
              <a:spcBef>
                <a:spcPts val="200"/>
              </a:spcBef>
              <a:spcAft>
                <a:spcPts val="0"/>
              </a:spcAft>
              <a:buClr>
                <a:schemeClr val="dk1"/>
              </a:buClr>
              <a:buSzPts val="2400"/>
              <a:buNone/>
            </a:pPr>
            <a:r>
              <a:rPr lang="en-US" sz="2400">
                <a:latin typeface="Arial"/>
                <a:ea typeface="Arial"/>
                <a:cs typeface="Arial"/>
                <a:sym typeface="Arial"/>
              </a:rPr>
              <a:t>Thể chất phát triển c</a:t>
            </a:r>
            <a:r>
              <a:rPr lang="en-US" sz="2400">
                <a:solidFill>
                  <a:srgbClr val="000000"/>
                </a:solidFill>
                <a:latin typeface="Arial"/>
                <a:ea typeface="Arial"/>
                <a:cs typeface="Arial"/>
                <a:sym typeface="Arial"/>
              </a:rPr>
              <a:t>hậm, đều hơn thời kỳ 3-6 tuổi</a:t>
            </a:r>
            <a:endParaRPr/>
          </a:p>
          <a:p>
            <a:pPr marL="0" lvl="0" indent="0" algn="just" rtl="0">
              <a:spcBef>
                <a:spcPts val="200"/>
              </a:spcBef>
              <a:spcAft>
                <a:spcPts val="0"/>
              </a:spcAft>
              <a:buClr>
                <a:srgbClr val="FF0000"/>
              </a:buClr>
              <a:buSzPts val="2400"/>
              <a:buNone/>
            </a:pPr>
            <a:r>
              <a:rPr lang="en-US" sz="2400" b="1" i="1">
                <a:solidFill>
                  <a:srgbClr val="FF0000"/>
                </a:solidFill>
                <a:latin typeface="Arial"/>
                <a:ea typeface="Arial"/>
                <a:cs typeface="Arial"/>
                <a:sym typeface="Arial"/>
              </a:rPr>
              <a:t>Cần chú ý:</a:t>
            </a:r>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Xương chậu chưa phát triển, lưu ý đối với học sinh nữ. </a:t>
            </a:r>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Nguy cơ cận thị, cong vẹo cột sống 🡪 cần hướng dẫn tư thế ngồi học, đứng, đi lại đúng; đeo cặp 2 quai hoặc ba lô HS.</a:t>
            </a:r>
            <a:endParaRPr sz="2400">
              <a:latin typeface="Arial"/>
              <a:ea typeface="Arial"/>
              <a:cs typeface="Arial"/>
              <a:sym typeface="Arial"/>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Rèn luyện sự khéo léo, nhanh nhẹn: do cơ bắp phát triển</a:t>
            </a:r>
            <a:endParaRPr/>
          </a:p>
          <a:p>
            <a:pPr marL="342900" lvl="0" indent="-342900" algn="l"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Sức đề kháng yếu: tiêm chủng một số vắc-xin như bại liệt, uốn ván, bạch hầu,… và giáo dục tự chăm sóc sức khoẻ.</a:t>
            </a:r>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Lớp 1,2: Hưng phấn trội  🡪 trẻ chóng mệt mỏi</a:t>
            </a:r>
            <a:endParaRPr sz="2400">
              <a:latin typeface="Arial"/>
              <a:ea typeface="Arial"/>
              <a:cs typeface="Arial"/>
              <a:sym typeface="Arial"/>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Bắt chước vô thức: tăng cường giáo dục tâm lý, làm mẫu,  </a:t>
            </a:r>
            <a:endParaRPr/>
          </a:p>
          <a:p>
            <a:pPr marL="342900" lvl="0" indent="-342900" algn="just" rtl="0">
              <a:spcBef>
                <a:spcPts val="200"/>
              </a:spcBef>
              <a:spcAft>
                <a:spcPts val="0"/>
              </a:spcAft>
              <a:buClr>
                <a:srgbClr val="FF0000"/>
              </a:buClr>
              <a:buSzPts val="2400"/>
              <a:buChar char="•"/>
            </a:pPr>
            <a:r>
              <a:rPr lang="en-US" sz="2400">
                <a:solidFill>
                  <a:srgbClr val="000000"/>
                </a:solidFill>
                <a:latin typeface="Arial"/>
                <a:ea typeface="Arial"/>
                <a:cs typeface="Arial"/>
                <a:sym typeface="Arial"/>
              </a:rPr>
              <a:t>Tính cách bắt đầu, nhưng chưa rõ rệt</a:t>
            </a:r>
            <a:r>
              <a:rPr lang="en-US" sz="2500">
                <a:solidFill>
                  <a:srgbClr val="000000"/>
                </a:solidFill>
                <a:latin typeface="Arial"/>
                <a:ea typeface="Arial"/>
                <a:cs typeface="Arial"/>
                <a:sym typeface="Arial"/>
              </a:rPr>
              <a:t>.</a:t>
            </a:r>
            <a:endParaRPr sz="2500">
              <a:latin typeface="Arial"/>
              <a:ea typeface="Arial"/>
              <a:cs typeface="Arial"/>
              <a:sym typeface="Arial"/>
            </a:endParaRPr>
          </a:p>
          <a:p>
            <a:pPr marL="342900" lvl="0" indent="-184150" algn="l" rtl="0">
              <a:spcBef>
                <a:spcPts val="200"/>
              </a:spcBef>
              <a:spcAft>
                <a:spcPts val="0"/>
              </a:spcAft>
              <a:buClr>
                <a:srgbClr val="FF0000"/>
              </a:buClr>
              <a:buSzPts val="2500"/>
              <a:buFont typeface="Noto Sans Symbols"/>
              <a:buNone/>
            </a:pPr>
            <a:endParaRPr sz="2500"/>
          </a:p>
        </p:txBody>
      </p:sp>
      <p:pic>
        <p:nvPicPr>
          <p:cNvPr id="398" name="Google Shape;398;p44"/>
          <p:cNvPicPr preferRelativeResize="0"/>
          <p:nvPr/>
        </p:nvPicPr>
        <p:blipFill rotWithShape="1">
          <a:blip r:embed="rId3">
            <a:alphaModFix/>
          </a:blip>
          <a:srcRect/>
          <a:stretch/>
        </p:blipFill>
        <p:spPr>
          <a:xfrm>
            <a:off x="685800" y="4800600"/>
            <a:ext cx="2470150" cy="1847850"/>
          </a:xfrm>
          <a:prstGeom prst="rect">
            <a:avLst/>
          </a:prstGeom>
          <a:noFill/>
          <a:ln>
            <a:noFill/>
          </a:ln>
        </p:spPr>
      </p:pic>
      <p:pic>
        <p:nvPicPr>
          <p:cNvPr id="399" name="Google Shape;399;p44" descr="Tổng hợp những mẫu xe đạp trẻ em từ 6-11 tuổi đáng mua nhất hiện nay"/>
          <p:cNvPicPr preferRelativeResize="0"/>
          <p:nvPr/>
        </p:nvPicPr>
        <p:blipFill rotWithShape="1">
          <a:blip r:embed="rId4">
            <a:alphaModFix/>
          </a:blip>
          <a:srcRect/>
          <a:stretch/>
        </p:blipFill>
        <p:spPr>
          <a:xfrm>
            <a:off x="3402012" y="4783137"/>
            <a:ext cx="2263775" cy="1998663"/>
          </a:xfrm>
          <a:prstGeom prst="rect">
            <a:avLst/>
          </a:prstGeom>
          <a:noFill/>
          <a:ln>
            <a:noFill/>
          </a:ln>
        </p:spPr>
      </p:pic>
      <p:pic>
        <p:nvPicPr>
          <p:cNvPr id="400" name="Google Shape;400;p44" descr="Thi đua làm theo 5 điều Bác Hồ dạy - Hồ Chí Minh"/>
          <p:cNvPicPr preferRelativeResize="0"/>
          <p:nvPr/>
        </p:nvPicPr>
        <p:blipFill rotWithShape="1">
          <a:blip r:embed="rId5">
            <a:alphaModFix/>
          </a:blip>
          <a:srcRect/>
          <a:stretch/>
        </p:blipFill>
        <p:spPr>
          <a:xfrm>
            <a:off x="5911848" y="4876800"/>
            <a:ext cx="2927351"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1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fade">
                                      <p:cBhvr>
                                        <p:cTn id="12" dur="1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fade">
                                      <p:cBhvr>
                                        <p:cTn id="17" dur="1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fade">
                                      <p:cBhvr>
                                        <p:cTn id="22" dur="1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fade">
                                      <p:cBhvr>
                                        <p:cTn id="27" dur="1000"/>
                                        <p:tgtEl>
                                          <p:spTgt spid="3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xEl>
                                              <p:pRg st="5" end="5"/>
                                            </p:txEl>
                                          </p:spTgt>
                                        </p:tgtEl>
                                        <p:attrNameLst>
                                          <p:attrName>style.visibility</p:attrName>
                                        </p:attrNameLst>
                                      </p:cBhvr>
                                      <p:to>
                                        <p:strVal val="visible"/>
                                      </p:to>
                                    </p:set>
                                    <p:animEffect transition="in" filter="fade">
                                      <p:cBhvr>
                                        <p:cTn id="32" dur="1000"/>
                                        <p:tgtEl>
                                          <p:spTgt spid="3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7">
                                            <p:txEl>
                                              <p:pRg st="6" end="6"/>
                                            </p:txEl>
                                          </p:spTgt>
                                        </p:tgtEl>
                                        <p:attrNameLst>
                                          <p:attrName>style.visibility</p:attrName>
                                        </p:attrNameLst>
                                      </p:cBhvr>
                                      <p:to>
                                        <p:strVal val="visible"/>
                                      </p:to>
                                    </p:set>
                                    <p:animEffect transition="in" filter="fade">
                                      <p:cBhvr>
                                        <p:cTn id="37" dur="1000"/>
                                        <p:tgtEl>
                                          <p:spTgt spid="3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7">
                                            <p:txEl>
                                              <p:pRg st="7" end="7"/>
                                            </p:txEl>
                                          </p:spTgt>
                                        </p:tgtEl>
                                        <p:attrNameLst>
                                          <p:attrName>style.visibility</p:attrName>
                                        </p:attrNameLst>
                                      </p:cBhvr>
                                      <p:to>
                                        <p:strVal val="visible"/>
                                      </p:to>
                                    </p:set>
                                    <p:animEffect transition="in" filter="fade">
                                      <p:cBhvr>
                                        <p:cTn id="42" dur="1000"/>
                                        <p:tgtEl>
                                          <p:spTgt spid="3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7">
                                            <p:txEl>
                                              <p:pRg st="8" end="8"/>
                                            </p:txEl>
                                          </p:spTgt>
                                        </p:tgtEl>
                                        <p:attrNameLst>
                                          <p:attrName>style.visibility</p:attrName>
                                        </p:attrNameLst>
                                      </p:cBhvr>
                                      <p:to>
                                        <p:strVal val="visible"/>
                                      </p:to>
                                    </p:set>
                                    <p:animEffect transition="in" filter="fade">
                                      <p:cBhvr>
                                        <p:cTn id="47" dur="1000"/>
                                        <p:tgtEl>
                                          <p:spTgt spid="39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7">
                                            <p:txEl>
                                              <p:pRg st="9" end="9"/>
                                            </p:txEl>
                                          </p:spTgt>
                                        </p:tgtEl>
                                        <p:attrNameLst>
                                          <p:attrName>style.visibility</p:attrName>
                                        </p:attrNameLst>
                                      </p:cBhvr>
                                      <p:to>
                                        <p:strVal val="visible"/>
                                      </p:to>
                                    </p:set>
                                    <p:animEffect transition="in" filter="fade">
                                      <p:cBhvr>
                                        <p:cTn id="52" dur="1000"/>
                                        <p:tgtEl>
                                          <p:spTgt spid="39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7">
                                            <p:txEl>
                                              <p:pRg st="10" end="10"/>
                                            </p:txEl>
                                          </p:spTgt>
                                        </p:tgtEl>
                                        <p:attrNameLst>
                                          <p:attrName>style.visibility</p:attrName>
                                        </p:attrNameLst>
                                      </p:cBhvr>
                                      <p:to>
                                        <p:strVal val="visible"/>
                                      </p:to>
                                    </p:set>
                                    <p:animEffect transition="in" filter="fade">
                                      <p:cBhvr>
                                        <p:cTn id="57" dur="1000"/>
                                        <p:tgtEl>
                                          <p:spTgt spid="39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body" idx="1"/>
          </p:nvPr>
        </p:nvSpPr>
        <p:spPr>
          <a:xfrm>
            <a:off x="152400" y="0"/>
            <a:ext cx="8763000" cy="73152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400"/>
              <a:buNone/>
            </a:pPr>
            <a:r>
              <a:rPr lang="en-US" sz="2400" b="1">
                <a:solidFill>
                  <a:srgbClr val="FF0000"/>
                </a:solidFill>
                <a:latin typeface="Arial"/>
                <a:ea typeface="Arial"/>
                <a:cs typeface="Arial"/>
                <a:sym typeface="Arial"/>
              </a:rPr>
              <a:t>1.4. Lứa tuổi từ 11 đến 15 (học sinh Trung học cơ sở)</a:t>
            </a:r>
            <a:endParaRPr sz="2400" b="1">
              <a:solidFill>
                <a:srgbClr val="FF0000"/>
              </a:solidFill>
              <a:latin typeface="Arial"/>
              <a:ea typeface="Arial"/>
              <a:cs typeface="Arial"/>
              <a:sym typeface="Arial"/>
            </a:endParaRPr>
          </a:p>
          <a:p>
            <a:pPr marL="0" lvl="0" indent="0" algn="just" rtl="0">
              <a:spcBef>
                <a:spcPts val="0"/>
              </a:spcBef>
              <a:spcAft>
                <a:spcPts val="0"/>
              </a:spcAft>
              <a:buClr>
                <a:srgbClr val="FF0000"/>
              </a:buClr>
              <a:buSzPts val="2400"/>
              <a:buNone/>
            </a:pPr>
            <a:r>
              <a:rPr lang="en-US" sz="2400">
                <a:solidFill>
                  <a:srgbClr val="000000"/>
                </a:solidFill>
                <a:latin typeface="Arial"/>
                <a:ea typeface="Arial"/>
                <a:cs typeface="Arial"/>
                <a:sym typeface="Arial"/>
              </a:rPr>
              <a:t>Thể lực, hệ sinh dục phát triển (dậy thì, kinh nguyệt)</a:t>
            </a:r>
            <a:endParaRPr sz="2400">
              <a:latin typeface="Arial"/>
              <a:ea typeface="Arial"/>
              <a:cs typeface="Arial"/>
              <a:sym typeface="Arial"/>
            </a:endParaRPr>
          </a:p>
          <a:p>
            <a:pPr marL="0" lvl="0" indent="0" algn="just" rtl="0">
              <a:spcBef>
                <a:spcPts val="0"/>
              </a:spcBef>
              <a:spcAft>
                <a:spcPts val="0"/>
              </a:spcAft>
              <a:buClr>
                <a:srgbClr val="FF0000"/>
              </a:buClr>
              <a:buSzPts val="2400"/>
              <a:buNone/>
            </a:pPr>
            <a:r>
              <a:rPr lang="en-US" sz="2400" b="1" i="1">
                <a:solidFill>
                  <a:srgbClr val="FF0000"/>
                </a:solidFill>
                <a:latin typeface="Arial"/>
                <a:ea typeface="Arial"/>
                <a:cs typeface="Arial"/>
                <a:sym typeface="Arial"/>
              </a:rPr>
              <a:t>Cần chú ý:</a:t>
            </a:r>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Trẻ dễ mệt mỏi, đau đầu do huyết áp cao do sự tăng tiết hormon, mạch máu phát triển chậm hơn cơ tim và tim, đăc biệt nữ thời kỳ kinh nguyệt 🡪 là hiện tượng sinh lý, tạm thời. </a:t>
            </a:r>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Trẻ cần tránh những lao động nặng, căng thẳng thần kinh.</a:t>
            </a:r>
            <a:endParaRPr sz="2400">
              <a:latin typeface="Arial"/>
              <a:ea typeface="Arial"/>
              <a:cs typeface="Arial"/>
              <a:sym typeface="Arial"/>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Tiếp tục rèn luyện sự khéo léo, nhanh nhẹn, sức mạnh cơ bắp, có chế độ tập luyện và dinh dưỡng thích hợp.</a:t>
            </a:r>
            <a:endParaRPr sz="2400">
              <a:latin typeface="Arial"/>
              <a:ea typeface="Arial"/>
              <a:cs typeface="Arial"/>
              <a:sym typeface="Arial"/>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Hệ miễn dịch hoàn thiện, ổn định 🡪 rèn luyện thích nghi 🡪 tạo nên sức đề kháng bền vững.</a:t>
            </a:r>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Cần có người cùng chia sẻ, thông cảm, tư vấn: do xu hướng độc lập và tự do cá nhân.</a:t>
            </a:r>
            <a:endParaRPr sz="2400">
              <a:solidFill>
                <a:srgbClr val="000000"/>
              </a:solidFill>
              <a:latin typeface="Arial"/>
              <a:ea typeface="Arial"/>
              <a:cs typeface="Arial"/>
              <a:sym typeface="Arial"/>
            </a:endParaRPr>
          </a:p>
          <a:p>
            <a:pPr marL="342900" lvl="0" indent="-342900" algn="just" rtl="0">
              <a:spcBef>
                <a:spcPts val="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Tình yêu có thể xuất hiện, nhưng cảm tính “thích” 🡪 hướng về mục đích lành mạnh, học thêm môn văn hoá/năng khiếu.</a:t>
            </a:r>
            <a:endParaRPr sz="2400">
              <a:latin typeface="Arial"/>
              <a:ea typeface="Arial"/>
              <a:cs typeface="Arial"/>
              <a:sym typeface="Arial"/>
            </a:endParaRPr>
          </a:p>
          <a:p>
            <a:pPr marL="342900" lvl="0" indent="-190500" algn="just" rtl="0">
              <a:spcBef>
                <a:spcPts val="0"/>
              </a:spcBef>
              <a:spcAft>
                <a:spcPts val="0"/>
              </a:spcAft>
              <a:buClr>
                <a:srgbClr val="FF0000"/>
              </a:buClr>
              <a:buSzPts val="2400"/>
              <a:buFont typeface="Noto Sans Symbols"/>
              <a:buNone/>
            </a:pPr>
            <a:endParaRPr sz="2400">
              <a:latin typeface="Arial"/>
              <a:ea typeface="Arial"/>
              <a:cs typeface="Arial"/>
              <a:sym typeface="Arial"/>
            </a:endParaRPr>
          </a:p>
          <a:p>
            <a:pPr marL="0" lvl="0" indent="0" algn="just" rtl="0">
              <a:spcBef>
                <a:spcPts val="0"/>
              </a:spcBef>
              <a:spcAft>
                <a:spcPts val="0"/>
              </a:spcAft>
              <a:buClr>
                <a:schemeClr val="dk1"/>
              </a:buClr>
              <a:buSzPts val="2400"/>
              <a:buFont typeface="Calibri"/>
              <a:buNone/>
            </a:pPr>
            <a:endParaRPr sz="2400" b="1">
              <a:latin typeface="Arial"/>
              <a:ea typeface="Arial"/>
              <a:cs typeface="Arial"/>
              <a:sym typeface="Arial"/>
            </a:endParaRPr>
          </a:p>
        </p:txBody>
      </p:sp>
      <p:pic>
        <p:nvPicPr>
          <p:cNvPr id="406" name="Google Shape;406;p45"/>
          <p:cNvPicPr preferRelativeResize="0"/>
          <p:nvPr/>
        </p:nvPicPr>
        <p:blipFill rotWithShape="1">
          <a:blip r:embed="rId3">
            <a:alphaModFix/>
          </a:blip>
          <a:srcRect/>
          <a:stretch/>
        </p:blipFill>
        <p:spPr>
          <a:xfrm>
            <a:off x="4800600" y="5638800"/>
            <a:ext cx="3009900" cy="1219200"/>
          </a:xfrm>
          <a:prstGeom prst="rect">
            <a:avLst/>
          </a:prstGeom>
          <a:noFill/>
          <a:ln>
            <a:noFill/>
          </a:ln>
        </p:spPr>
      </p:pic>
      <p:pic>
        <p:nvPicPr>
          <p:cNvPr id="407" name="Google Shape;407;p45" descr="Học sinh yêu sớm: Cấm đoán hay &quot;vẽ đường&quot;? - Báo Người lao động"/>
          <p:cNvPicPr preferRelativeResize="0"/>
          <p:nvPr/>
        </p:nvPicPr>
        <p:blipFill rotWithShape="1">
          <a:blip r:embed="rId4">
            <a:alphaModFix/>
          </a:blip>
          <a:srcRect/>
          <a:stretch/>
        </p:blipFill>
        <p:spPr>
          <a:xfrm>
            <a:off x="1219200" y="5638799"/>
            <a:ext cx="2819400" cy="10668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animEffect transition="in" filter="fade">
                                      <p:cBhvr>
                                        <p:cTn id="7" dur="500"/>
                                        <p:tgtEl>
                                          <p:spTgt spid="4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5">
                                            <p:txEl>
                                              <p:pRg st="1" end="1"/>
                                            </p:txEl>
                                          </p:spTgt>
                                        </p:tgtEl>
                                        <p:attrNameLst>
                                          <p:attrName>style.visibility</p:attrName>
                                        </p:attrNameLst>
                                      </p:cBhvr>
                                      <p:to>
                                        <p:strVal val="visible"/>
                                      </p:to>
                                    </p:set>
                                    <p:animEffect transition="in" filter="fade">
                                      <p:cBhvr>
                                        <p:cTn id="12" dur="500"/>
                                        <p:tgtEl>
                                          <p:spTgt spid="4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xEl>
                                              <p:pRg st="2" end="2"/>
                                            </p:txEl>
                                          </p:spTgt>
                                        </p:tgtEl>
                                        <p:attrNameLst>
                                          <p:attrName>style.visibility</p:attrName>
                                        </p:attrNameLst>
                                      </p:cBhvr>
                                      <p:to>
                                        <p:strVal val="visible"/>
                                      </p:to>
                                    </p:set>
                                    <p:animEffect transition="in" filter="fade">
                                      <p:cBhvr>
                                        <p:cTn id="17" dur="500"/>
                                        <p:tgtEl>
                                          <p:spTgt spid="4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xEl>
                                              <p:pRg st="3" end="3"/>
                                            </p:txEl>
                                          </p:spTgt>
                                        </p:tgtEl>
                                        <p:attrNameLst>
                                          <p:attrName>style.visibility</p:attrName>
                                        </p:attrNameLst>
                                      </p:cBhvr>
                                      <p:to>
                                        <p:strVal val="visible"/>
                                      </p:to>
                                    </p:set>
                                    <p:animEffect transition="in" filter="fade">
                                      <p:cBhvr>
                                        <p:cTn id="22" dur="500"/>
                                        <p:tgtEl>
                                          <p:spTgt spid="4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5">
                                            <p:txEl>
                                              <p:pRg st="4" end="4"/>
                                            </p:txEl>
                                          </p:spTgt>
                                        </p:tgtEl>
                                        <p:attrNameLst>
                                          <p:attrName>style.visibility</p:attrName>
                                        </p:attrNameLst>
                                      </p:cBhvr>
                                      <p:to>
                                        <p:strVal val="visible"/>
                                      </p:to>
                                    </p:set>
                                    <p:animEffect transition="in" filter="fade">
                                      <p:cBhvr>
                                        <p:cTn id="27" dur="500"/>
                                        <p:tgtEl>
                                          <p:spTgt spid="4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5">
                                            <p:txEl>
                                              <p:pRg st="5" end="5"/>
                                            </p:txEl>
                                          </p:spTgt>
                                        </p:tgtEl>
                                        <p:attrNameLst>
                                          <p:attrName>style.visibility</p:attrName>
                                        </p:attrNameLst>
                                      </p:cBhvr>
                                      <p:to>
                                        <p:strVal val="visible"/>
                                      </p:to>
                                    </p:set>
                                    <p:animEffect transition="in" filter="fade">
                                      <p:cBhvr>
                                        <p:cTn id="32" dur="500"/>
                                        <p:tgtEl>
                                          <p:spTgt spid="4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5">
                                            <p:txEl>
                                              <p:pRg st="6" end="6"/>
                                            </p:txEl>
                                          </p:spTgt>
                                        </p:tgtEl>
                                        <p:attrNameLst>
                                          <p:attrName>style.visibility</p:attrName>
                                        </p:attrNameLst>
                                      </p:cBhvr>
                                      <p:to>
                                        <p:strVal val="visible"/>
                                      </p:to>
                                    </p:set>
                                    <p:animEffect transition="in" filter="fade">
                                      <p:cBhvr>
                                        <p:cTn id="37" dur="500"/>
                                        <p:tgtEl>
                                          <p:spTgt spid="4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5">
                                            <p:txEl>
                                              <p:pRg st="7" end="7"/>
                                            </p:txEl>
                                          </p:spTgt>
                                        </p:tgtEl>
                                        <p:attrNameLst>
                                          <p:attrName>style.visibility</p:attrName>
                                        </p:attrNameLst>
                                      </p:cBhvr>
                                      <p:to>
                                        <p:strVal val="visible"/>
                                      </p:to>
                                    </p:set>
                                    <p:animEffect transition="in" filter="fade">
                                      <p:cBhvr>
                                        <p:cTn id="42" dur="500"/>
                                        <p:tgtEl>
                                          <p:spTgt spid="40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5">
                                            <p:txEl>
                                              <p:pRg st="8" end="8"/>
                                            </p:txEl>
                                          </p:spTgt>
                                        </p:tgtEl>
                                        <p:attrNameLst>
                                          <p:attrName>style.visibility</p:attrName>
                                        </p:attrNameLst>
                                      </p:cBhvr>
                                      <p:to>
                                        <p:strVal val="visible"/>
                                      </p:to>
                                    </p:set>
                                    <p:animEffect transition="in" filter="fade">
                                      <p:cBhvr>
                                        <p:cTn id="47" dur="500"/>
                                        <p:tgtEl>
                                          <p:spTgt spid="40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5">
                                            <p:txEl>
                                              <p:pRg st="9" end="9"/>
                                            </p:txEl>
                                          </p:spTgt>
                                        </p:tgtEl>
                                        <p:attrNameLst>
                                          <p:attrName>style.visibility</p:attrName>
                                        </p:attrNameLst>
                                      </p:cBhvr>
                                      <p:to>
                                        <p:strVal val="visible"/>
                                      </p:to>
                                    </p:set>
                                    <p:animEffect transition="in" filter="fade">
                                      <p:cBhvr>
                                        <p:cTn id="52" dur="500"/>
                                        <p:tgtEl>
                                          <p:spTgt spid="40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5">
                                            <p:txEl>
                                              <p:pRg st="10" end="10"/>
                                            </p:txEl>
                                          </p:spTgt>
                                        </p:tgtEl>
                                        <p:attrNameLst>
                                          <p:attrName>style.visibility</p:attrName>
                                        </p:attrNameLst>
                                      </p:cBhvr>
                                      <p:to>
                                        <p:strVal val="visible"/>
                                      </p:to>
                                    </p:set>
                                    <p:animEffect transition="in" filter="fade">
                                      <p:cBhvr>
                                        <p:cTn id="57" dur="500"/>
                                        <p:tgtEl>
                                          <p:spTgt spid="40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6"/>
          <p:cNvSpPr txBox="1">
            <a:spLocks noGrp="1"/>
          </p:cNvSpPr>
          <p:nvPr>
            <p:ph type="body" idx="1"/>
          </p:nvPr>
        </p:nvSpPr>
        <p:spPr>
          <a:xfrm>
            <a:off x="152400" y="228600"/>
            <a:ext cx="8763000" cy="6019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500"/>
              <a:buNone/>
            </a:pPr>
            <a:r>
              <a:rPr lang="en-US" sz="2500" b="1">
                <a:solidFill>
                  <a:srgbClr val="FF0000"/>
                </a:solidFill>
                <a:latin typeface="Arial"/>
                <a:ea typeface="Arial"/>
                <a:cs typeface="Arial"/>
                <a:sym typeface="Arial"/>
              </a:rPr>
              <a:t>1.5. Lứa tuổi từ 15 -18 (học sinh THPT)</a:t>
            </a:r>
            <a:endParaRPr sz="2500" b="1">
              <a:solidFill>
                <a:srgbClr val="FF0000"/>
              </a:solidFill>
              <a:latin typeface="Arial"/>
              <a:ea typeface="Arial"/>
              <a:cs typeface="Arial"/>
              <a:sym typeface="Arial"/>
            </a:endParaRPr>
          </a:p>
          <a:p>
            <a:pPr marL="342900" lvl="0" indent="-342900" algn="just" rtl="0">
              <a:spcBef>
                <a:spcPts val="0"/>
              </a:spcBef>
              <a:spcAft>
                <a:spcPts val="0"/>
              </a:spcAft>
              <a:buClr>
                <a:srgbClr val="FF0000"/>
              </a:buClr>
              <a:buSzPts val="2500"/>
              <a:buChar char="•"/>
            </a:pPr>
            <a:r>
              <a:rPr lang="en-US" sz="2500">
                <a:solidFill>
                  <a:srgbClr val="000000"/>
                </a:solidFill>
                <a:latin typeface="Arial"/>
                <a:ea typeface="Arial"/>
                <a:cs typeface="Arial"/>
                <a:sym typeface="Arial"/>
              </a:rPr>
              <a:t>Giảm nhanh phát triển thể lực: ch.cao, c.nặng, vòng ngực</a:t>
            </a:r>
            <a:r>
              <a:rPr lang="en-US" sz="2500">
                <a:latin typeface="Arial"/>
                <a:ea typeface="Arial"/>
                <a:cs typeface="Arial"/>
                <a:sym typeface="Arial"/>
              </a:rPr>
              <a:t>. </a:t>
            </a:r>
            <a:r>
              <a:rPr lang="en-US" sz="2500">
                <a:solidFill>
                  <a:srgbClr val="000000"/>
                </a:solidFill>
                <a:latin typeface="Arial"/>
                <a:ea typeface="Arial"/>
                <a:cs typeface="Arial"/>
                <a:sym typeface="Arial"/>
              </a:rPr>
              <a:t>thể chất, thần kinh hoàn thiện, tâm lý ổn định </a:t>
            </a:r>
            <a:endParaRPr sz="2500">
              <a:latin typeface="Arial"/>
              <a:ea typeface="Arial"/>
              <a:cs typeface="Arial"/>
              <a:sym typeface="Arial"/>
            </a:endParaRPr>
          </a:p>
          <a:p>
            <a:pPr marL="342900" lvl="0" indent="-342900" algn="just" rtl="0">
              <a:spcBef>
                <a:spcPts val="0"/>
              </a:spcBef>
              <a:spcAft>
                <a:spcPts val="0"/>
              </a:spcAft>
              <a:buClr>
                <a:srgbClr val="FF0000"/>
              </a:buClr>
              <a:buSzPts val="2500"/>
              <a:buChar char="•"/>
            </a:pPr>
            <a:r>
              <a:rPr lang="en-US" sz="2500">
                <a:solidFill>
                  <a:srgbClr val="000000"/>
                </a:solidFill>
                <a:latin typeface="Arial"/>
                <a:ea typeface="Arial"/>
                <a:cs typeface="Arial"/>
                <a:sym typeface="Arial"/>
              </a:rPr>
              <a:t>Cần phát triển sức mạnh, sức bền. Đề phòng viêm loét dạ dày tá tràng do tăng tiết hormon và căng thẳng thần kinh.</a:t>
            </a:r>
            <a:endParaRPr sz="2500">
              <a:latin typeface="Arial"/>
              <a:ea typeface="Arial"/>
              <a:cs typeface="Arial"/>
              <a:sym typeface="Arial"/>
            </a:endParaRPr>
          </a:p>
          <a:p>
            <a:pPr marL="342900" lvl="0" indent="-342900" algn="just" rtl="0">
              <a:spcBef>
                <a:spcPts val="0"/>
              </a:spcBef>
              <a:spcAft>
                <a:spcPts val="0"/>
              </a:spcAft>
              <a:buClr>
                <a:srgbClr val="FF0000"/>
              </a:buClr>
              <a:buSzPts val="2500"/>
              <a:buChar char="•"/>
            </a:pPr>
            <a:r>
              <a:rPr lang="en-US" sz="2500">
                <a:solidFill>
                  <a:srgbClr val="000000"/>
                </a:solidFill>
                <a:latin typeface="Arial"/>
                <a:ea typeface="Arial"/>
                <a:cs typeface="Arial"/>
                <a:sym typeface="Arial"/>
              </a:rPr>
              <a:t>Vốn từ đầy đủ, toàn diện; tinh thần tự chủ, độc lập 🡪 trẻ có quan điểm, tư tưởng, sở thích riêng 🡪 Sự tế nhị và tôn trọng là một nguyên tắc sư phạm. </a:t>
            </a:r>
            <a:endParaRPr sz="2500">
              <a:latin typeface="Arial"/>
              <a:ea typeface="Arial"/>
              <a:cs typeface="Arial"/>
              <a:sym typeface="Arial"/>
            </a:endParaRPr>
          </a:p>
          <a:p>
            <a:pPr marL="342900" lvl="0" indent="-342900" algn="just" rtl="0">
              <a:spcBef>
                <a:spcPts val="0"/>
              </a:spcBef>
              <a:spcAft>
                <a:spcPts val="0"/>
              </a:spcAft>
              <a:buClr>
                <a:srgbClr val="FF0000"/>
              </a:buClr>
              <a:buSzPts val="2500"/>
              <a:buChar char="•"/>
            </a:pPr>
            <a:r>
              <a:rPr lang="en-US" sz="2500">
                <a:solidFill>
                  <a:srgbClr val="000000"/>
                </a:solidFill>
                <a:latin typeface="Arial"/>
                <a:ea typeface="Arial"/>
                <a:cs typeface="Arial"/>
                <a:sym typeface="Arial"/>
              </a:rPr>
              <a:t>Tình yêu 🡪 tình dục 🡪 cần giáo dục của cha mẹ, giáo viên và xã hội lành mạnh.</a:t>
            </a:r>
            <a:endParaRPr sz="2500" b="1">
              <a:latin typeface="Arial"/>
              <a:ea typeface="Arial"/>
              <a:cs typeface="Arial"/>
              <a:sym typeface="Arial"/>
            </a:endParaRPr>
          </a:p>
        </p:txBody>
      </p:sp>
      <p:pic>
        <p:nvPicPr>
          <p:cNvPr id="413" name="Google Shape;413;p46" descr="Chuyện yêu đương sớm của bạn đã bị phụ huynh phát hiện ra như thế nào?"/>
          <p:cNvPicPr preferRelativeResize="0"/>
          <p:nvPr/>
        </p:nvPicPr>
        <p:blipFill rotWithShape="1">
          <a:blip r:embed="rId3">
            <a:alphaModFix/>
          </a:blip>
          <a:srcRect/>
          <a:stretch/>
        </p:blipFill>
        <p:spPr>
          <a:xfrm>
            <a:off x="533400" y="4111625"/>
            <a:ext cx="2800350" cy="2774950"/>
          </a:xfrm>
          <a:prstGeom prst="rect">
            <a:avLst/>
          </a:prstGeom>
          <a:noFill/>
          <a:ln>
            <a:noFill/>
          </a:ln>
        </p:spPr>
      </p:pic>
      <p:pic>
        <p:nvPicPr>
          <p:cNvPr id="414" name="Google Shape;414;p46"/>
          <p:cNvPicPr preferRelativeResize="0"/>
          <p:nvPr/>
        </p:nvPicPr>
        <p:blipFill rotWithShape="1">
          <a:blip r:embed="rId4">
            <a:alphaModFix/>
          </a:blip>
          <a:srcRect/>
          <a:stretch/>
        </p:blipFill>
        <p:spPr>
          <a:xfrm>
            <a:off x="3962400" y="4191000"/>
            <a:ext cx="4495800" cy="2514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animEffect transition="in" filter="fade">
                                      <p:cBhvr>
                                        <p:cTn id="7" dur="2000"/>
                                        <p:tgtEl>
                                          <p:spTgt spid="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xEl>
                                              <p:pRg st="1" end="1"/>
                                            </p:txEl>
                                          </p:spTgt>
                                        </p:tgtEl>
                                        <p:attrNameLst>
                                          <p:attrName>style.visibility</p:attrName>
                                        </p:attrNameLst>
                                      </p:cBhvr>
                                      <p:to>
                                        <p:strVal val="visible"/>
                                      </p:to>
                                    </p:set>
                                    <p:animEffect transition="in" filter="fade">
                                      <p:cBhvr>
                                        <p:cTn id="12" dur="2000"/>
                                        <p:tgtEl>
                                          <p:spTgt spid="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xEl>
                                              <p:pRg st="2" end="2"/>
                                            </p:txEl>
                                          </p:spTgt>
                                        </p:tgtEl>
                                        <p:attrNameLst>
                                          <p:attrName>style.visibility</p:attrName>
                                        </p:attrNameLst>
                                      </p:cBhvr>
                                      <p:to>
                                        <p:strVal val="visible"/>
                                      </p:to>
                                    </p:set>
                                    <p:animEffect transition="in" filter="fade">
                                      <p:cBhvr>
                                        <p:cTn id="17" dur="2000"/>
                                        <p:tgtEl>
                                          <p:spTgt spid="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2">
                                            <p:txEl>
                                              <p:pRg st="3" end="3"/>
                                            </p:txEl>
                                          </p:spTgt>
                                        </p:tgtEl>
                                        <p:attrNameLst>
                                          <p:attrName>style.visibility</p:attrName>
                                        </p:attrNameLst>
                                      </p:cBhvr>
                                      <p:to>
                                        <p:strVal val="visible"/>
                                      </p:to>
                                    </p:set>
                                    <p:animEffect transition="in" filter="fade">
                                      <p:cBhvr>
                                        <p:cTn id="22" dur="2000"/>
                                        <p:tgtEl>
                                          <p:spTgt spid="4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2">
                                            <p:txEl>
                                              <p:pRg st="4" end="4"/>
                                            </p:txEl>
                                          </p:spTgt>
                                        </p:tgtEl>
                                        <p:attrNameLst>
                                          <p:attrName>style.visibility</p:attrName>
                                        </p:attrNameLst>
                                      </p:cBhvr>
                                      <p:to>
                                        <p:strVal val="visible"/>
                                      </p:to>
                                    </p:set>
                                    <p:animEffect transition="in" filter="fade">
                                      <p:cBhvr>
                                        <p:cTn id="27" dur="2000"/>
                                        <p:tgtEl>
                                          <p:spTgt spid="4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3"/>
                                        </p:tgtEl>
                                        <p:attrNameLst>
                                          <p:attrName>style.visibility</p:attrName>
                                        </p:attrNameLst>
                                      </p:cBhvr>
                                      <p:to>
                                        <p:strVal val="visible"/>
                                      </p:to>
                                    </p:set>
                                    <p:animEffect transition="in" filter="fade">
                                      <p:cBhvr>
                                        <p:cTn id="32" dur="2000"/>
                                        <p:tgtEl>
                                          <p:spTgt spid="413"/>
                                        </p:tgtEl>
                                      </p:cBhvr>
                                    </p:animEffect>
                                  </p:childTnLst>
                                </p:cTn>
                              </p:par>
                              <p:par>
                                <p:cTn id="33" presetID="10" presetClass="entr" presetSubtype="0" fill="hold" nodeType="withEffect">
                                  <p:stCondLst>
                                    <p:cond delay="0"/>
                                  </p:stCondLst>
                                  <p:childTnLst>
                                    <p:set>
                                      <p:cBhvr>
                                        <p:cTn id="34" dur="1" fill="hold">
                                          <p:stCondLst>
                                            <p:cond delay="0"/>
                                          </p:stCondLst>
                                        </p:cTn>
                                        <p:tgtEl>
                                          <p:spTgt spid="414"/>
                                        </p:tgtEl>
                                        <p:attrNameLst>
                                          <p:attrName>style.visibility</p:attrName>
                                        </p:attrNameLst>
                                      </p:cBhvr>
                                      <p:to>
                                        <p:strVal val="visible"/>
                                      </p:to>
                                    </p:set>
                                    <p:animEffect transition="in" filter="fade">
                                      <p:cBhvr>
                                        <p:cTn id="35"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7"/>
          <p:cNvSpPr txBox="1">
            <a:spLocks noGrp="1"/>
          </p:cNvSpPr>
          <p:nvPr>
            <p:ph type="body" idx="1"/>
          </p:nvPr>
        </p:nvSpPr>
        <p:spPr>
          <a:xfrm>
            <a:off x="152400" y="228600"/>
            <a:ext cx="8763000" cy="6019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500"/>
              <a:buNone/>
            </a:pPr>
            <a:r>
              <a:rPr lang="en-US" sz="2500" b="1">
                <a:solidFill>
                  <a:srgbClr val="FF0000"/>
                </a:solidFill>
                <a:latin typeface="Arial"/>
                <a:ea typeface="Arial"/>
                <a:cs typeface="Arial"/>
                <a:sym typeface="Arial"/>
              </a:rPr>
              <a:t>2. Đặc điểm cơ thể trong giai đoạn dậy thì</a:t>
            </a:r>
            <a:endParaRPr sz="2500" b="1">
              <a:solidFill>
                <a:srgbClr val="FF0000"/>
              </a:solidFill>
              <a:latin typeface="Arial"/>
              <a:ea typeface="Arial"/>
              <a:cs typeface="Arial"/>
              <a:sym typeface="Arial"/>
            </a:endParaRPr>
          </a:p>
          <a:p>
            <a:pPr marL="342900" lvl="0" indent="-342900" algn="just" rtl="0">
              <a:spcBef>
                <a:spcPts val="200"/>
              </a:spcBef>
              <a:spcAft>
                <a:spcPts val="0"/>
              </a:spcAft>
              <a:buClr>
                <a:srgbClr val="FF0000"/>
              </a:buClr>
              <a:buSzPts val="2500"/>
              <a:buFont typeface="Noto Sans Symbols"/>
              <a:buChar char="✔"/>
            </a:pPr>
            <a:r>
              <a:rPr lang="en-US" sz="2500"/>
              <a:t>Là giai đoạn thể hiện hoạt động của tuyến sinh dục, thay đổi thể chất, tâm lý (khoảng 3 năm). </a:t>
            </a:r>
            <a:endParaRPr/>
          </a:p>
          <a:p>
            <a:pPr marL="342900" lvl="0" indent="-342900" algn="just" rtl="0">
              <a:spcBef>
                <a:spcPts val="200"/>
              </a:spcBef>
              <a:spcAft>
                <a:spcPts val="0"/>
              </a:spcAft>
              <a:buClr>
                <a:srgbClr val="FF0000"/>
              </a:buClr>
              <a:buSzPts val="2500"/>
              <a:buFont typeface="Noto Sans Symbols"/>
              <a:buChar char="✔"/>
            </a:pPr>
            <a:r>
              <a:rPr lang="en-US" sz="2500"/>
              <a:t>Thời điểm bắt đầu: Nữ: sự phát triển của tuyến vú. Nam: tăng V tinh hoàn. Kết thúc: Nữ: XH kinh nguyệt; Nam: xuất tinh. </a:t>
            </a:r>
            <a:endParaRPr sz="2500"/>
          </a:p>
          <a:p>
            <a:pPr marL="342900" lvl="0" indent="-342900" algn="just" rtl="0">
              <a:spcBef>
                <a:spcPts val="200"/>
              </a:spcBef>
              <a:spcAft>
                <a:spcPts val="0"/>
              </a:spcAft>
              <a:buClr>
                <a:srgbClr val="FF0000"/>
              </a:buClr>
              <a:buSzPts val="2500"/>
              <a:buFont typeface="Noto Sans Symbols"/>
              <a:buChar char="⮚"/>
            </a:pPr>
            <a:r>
              <a:rPr lang="en-US" sz="2500">
                <a:solidFill>
                  <a:srgbClr val="020B27"/>
                </a:solidFill>
              </a:rPr>
              <a:t>Dậy thì: trạng thái cơ thể: 1 đứa trẻ 🡪 1 người trưởng thành. Trẻ gái: B</a:t>
            </a:r>
            <a:r>
              <a:rPr lang="en-US" sz="2500">
                <a:solidFill>
                  <a:srgbClr val="202122"/>
                </a:solidFill>
              </a:rPr>
              <a:t>ắt đầu từ 11 tuổi; kết thúc khoảng 15-17 tuổi; Trẻ trai: bắt đầu từ 13 tuổi và kết thúc vào khoảng 16-17 tuổi. </a:t>
            </a:r>
            <a:endParaRPr/>
          </a:p>
          <a:p>
            <a:pPr marL="342900" lvl="0" indent="-342900" algn="just" rtl="0">
              <a:spcBef>
                <a:spcPts val="200"/>
              </a:spcBef>
              <a:spcAft>
                <a:spcPts val="0"/>
              </a:spcAft>
              <a:buClr>
                <a:srgbClr val="FF0000"/>
              </a:buClr>
              <a:buSzPts val="2500"/>
              <a:buFont typeface="Noto Sans Symbols"/>
              <a:buChar char="⮚"/>
            </a:pPr>
            <a:r>
              <a:rPr lang="en-US" sz="2500">
                <a:solidFill>
                  <a:srgbClr val="202122"/>
                </a:solidFill>
              </a:rPr>
              <a:t>Những năm gần đây, dậy thì xu hướng sớm hơn.</a:t>
            </a:r>
            <a:endParaRPr sz="2500"/>
          </a:p>
        </p:txBody>
      </p:sp>
      <p:pic>
        <p:nvPicPr>
          <p:cNvPr id="420" name="Google Shape;420;p47" descr="Tuổi dậy thì là gì? tìm hiểu bí mật dậy thì và tuổi thiếu niên"/>
          <p:cNvPicPr preferRelativeResize="0"/>
          <p:nvPr/>
        </p:nvPicPr>
        <p:blipFill rotWithShape="1">
          <a:blip r:embed="rId3">
            <a:alphaModFix/>
          </a:blip>
          <a:srcRect/>
          <a:stretch/>
        </p:blipFill>
        <p:spPr>
          <a:xfrm>
            <a:off x="3810000" y="4038600"/>
            <a:ext cx="5105400" cy="2569845"/>
          </a:xfrm>
          <a:prstGeom prst="rect">
            <a:avLst/>
          </a:prstGeom>
          <a:noFill/>
          <a:ln>
            <a:noFill/>
          </a:ln>
        </p:spPr>
      </p:pic>
      <p:pic>
        <p:nvPicPr>
          <p:cNvPr id="421" name="Google Shape;421;p47" descr="Dậy thì muộn là gì? Nguyên nhân và ảnh hưởng đến trẻ ra sao? - BlogAnChoi"/>
          <p:cNvPicPr preferRelativeResize="0"/>
          <p:nvPr/>
        </p:nvPicPr>
        <p:blipFill rotWithShape="1">
          <a:blip r:embed="rId4">
            <a:alphaModFix/>
          </a:blip>
          <a:srcRect/>
          <a:stretch/>
        </p:blipFill>
        <p:spPr>
          <a:xfrm>
            <a:off x="228600" y="4135755"/>
            <a:ext cx="3352800" cy="22650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animEffect transition="in" filter="fade">
                                      <p:cBhvr>
                                        <p:cTn id="7" dur="500"/>
                                        <p:tgtEl>
                                          <p:spTgt spid="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xEl>
                                              <p:pRg st="1" end="1"/>
                                            </p:txEl>
                                          </p:spTgt>
                                        </p:tgtEl>
                                        <p:attrNameLst>
                                          <p:attrName>style.visibility</p:attrName>
                                        </p:attrNameLst>
                                      </p:cBhvr>
                                      <p:to>
                                        <p:strVal val="visible"/>
                                      </p:to>
                                    </p:set>
                                    <p:animEffect transition="in" filter="fade">
                                      <p:cBhvr>
                                        <p:cTn id="12" dur="500"/>
                                        <p:tgtEl>
                                          <p:spTgt spid="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
                                            <p:txEl>
                                              <p:pRg st="2" end="2"/>
                                            </p:txEl>
                                          </p:spTgt>
                                        </p:tgtEl>
                                        <p:attrNameLst>
                                          <p:attrName>style.visibility</p:attrName>
                                        </p:attrNameLst>
                                      </p:cBhvr>
                                      <p:to>
                                        <p:strVal val="visible"/>
                                      </p:to>
                                    </p:set>
                                    <p:animEffect transition="in" filter="fade">
                                      <p:cBhvr>
                                        <p:cTn id="17" dur="500"/>
                                        <p:tgtEl>
                                          <p:spTgt spid="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
                                            <p:txEl>
                                              <p:pRg st="3" end="3"/>
                                            </p:txEl>
                                          </p:spTgt>
                                        </p:tgtEl>
                                        <p:attrNameLst>
                                          <p:attrName>style.visibility</p:attrName>
                                        </p:attrNameLst>
                                      </p:cBhvr>
                                      <p:to>
                                        <p:strVal val="visible"/>
                                      </p:to>
                                    </p:set>
                                    <p:animEffect transition="in" filter="fade">
                                      <p:cBhvr>
                                        <p:cTn id="22" dur="500"/>
                                        <p:tgtEl>
                                          <p:spTgt spid="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
                                            <p:txEl>
                                              <p:pRg st="4" end="4"/>
                                            </p:txEl>
                                          </p:spTgt>
                                        </p:tgtEl>
                                        <p:attrNameLst>
                                          <p:attrName>style.visibility</p:attrName>
                                        </p:attrNameLst>
                                      </p:cBhvr>
                                      <p:to>
                                        <p:strVal val="visible"/>
                                      </p:to>
                                    </p:set>
                                    <p:animEffect transition="in" filter="fade">
                                      <p:cBhvr>
                                        <p:cTn id="27" dur="500"/>
                                        <p:tgtEl>
                                          <p:spTgt spid="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8"/>
          <p:cNvSpPr txBox="1">
            <a:spLocks noGrp="1"/>
          </p:cNvSpPr>
          <p:nvPr>
            <p:ph type="body" idx="1"/>
          </p:nvPr>
        </p:nvSpPr>
        <p:spPr>
          <a:xfrm>
            <a:off x="152400" y="228600"/>
            <a:ext cx="4876800" cy="2514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400"/>
              <a:buFont typeface="Noto Sans Symbols"/>
              <a:buChar char="❖"/>
            </a:pPr>
            <a:r>
              <a:rPr lang="en-US" sz="2400" b="1">
                <a:solidFill>
                  <a:srgbClr val="C00000"/>
                </a:solidFill>
                <a:latin typeface="Arial"/>
                <a:ea typeface="Arial"/>
                <a:cs typeface="Arial"/>
                <a:sym typeface="Arial"/>
              </a:rPr>
              <a:t>Dậy thì sớm</a:t>
            </a:r>
            <a:endParaRPr sz="2400" b="1">
              <a:solidFill>
                <a:srgbClr val="C00000"/>
              </a:solidFill>
              <a:latin typeface="Arial"/>
              <a:ea typeface="Arial"/>
              <a:cs typeface="Arial"/>
              <a:sym typeface="Arial"/>
            </a:endParaRPr>
          </a:p>
          <a:p>
            <a:pPr marL="342900" lvl="0" indent="-342900" algn="just" rtl="0">
              <a:spcBef>
                <a:spcPts val="20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Bắt đầu &lt; 8 tuổi ở bé gái, &lt; 9 tuổi ở bé trai.  </a:t>
            </a:r>
            <a:endParaRPr sz="2400">
              <a:solidFill>
                <a:srgbClr val="000000"/>
              </a:solidFill>
              <a:latin typeface="Arial"/>
              <a:ea typeface="Arial"/>
              <a:cs typeface="Arial"/>
              <a:sym typeface="Arial"/>
            </a:endParaRPr>
          </a:p>
          <a:p>
            <a:pPr marL="342900" lvl="0" indent="-342900" algn="just" rtl="0">
              <a:spcBef>
                <a:spcPts val="20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Hậu quả: </a:t>
            </a:r>
            <a:endParaRPr/>
          </a:p>
          <a:p>
            <a:pPr marL="742950" lvl="1" indent="-285750" algn="just" rtl="0">
              <a:spcBef>
                <a:spcPts val="200"/>
              </a:spcBef>
              <a:spcAft>
                <a:spcPts val="0"/>
              </a:spcAft>
              <a:buClr>
                <a:srgbClr val="FF0000"/>
              </a:buClr>
              <a:buSzPts val="2400"/>
              <a:buFont typeface="Noto Sans Symbols"/>
              <a:buChar char="✔"/>
            </a:pPr>
            <a:r>
              <a:rPr lang="en-US" sz="2400">
                <a:solidFill>
                  <a:srgbClr val="000000"/>
                </a:solidFill>
                <a:latin typeface="Arial"/>
                <a:ea typeface="Arial"/>
                <a:cs typeface="Arial"/>
                <a:sym typeface="Arial"/>
              </a:rPr>
              <a:t>(1)</a:t>
            </a:r>
            <a:r>
              <a:rPr lang="en-US" sz="2400">
                <a:latin typeface="Arial"/>
                <a:ea typeface="Arial"/>
                <a:cs typeface="Arial"/>
                <a:sym typeface="Arial"/>
              </a:rPr>
              <a:t> Ảnh hưởng chiều cao: lùn hơn các bạn đồng trang lứa </a:t>
            </a:r>
            <a:endParaRPr sz="2400">
              <a:latin typeface="Arial"/>
              <a:ea typeface="Arial"/>
              <a:cs typeface="Arial"/>
              <a:sym typeface="Arial"/>
            </a:endParaRPr>
          </a:p>
          <a:p>
            <a:pPr marL="742950" lvl="1" indent="-285750" algn="just" rtl="0">
              <a:spcBef>
                <a:spcPts val="200"/>
              </a:spcBef>
              <a:spcAft>
                <a:spcPts val="0"/>
              </a:spcAft>
              <a:buClr>
                <a:srgbClr val="FF0000"/>
              </a:buClr>
              <a:buSzPts val="2400"/>
              <a:buFont typeface="Noto Sans Symbols"/>
              <a:buChar char="✔"/>
            </a:pPr>
            <a:r>
              <a:rPr lang="en-US" sz="2400">
                <a:latin typeface="Arial"/>
                <a:ea typeface="Arial"/>
                <a:cs typeface="Arial"/>
                <a:sym typeface="Arial"/>
              </a:rPr>
              <a:t>(2) Ảnh hưởng tâm lý: mặc cảm về sự phát triển lạ lùng</a:t>
            </a:r>
            <a:endParaRPr sz="2400">
              <a:latin typeface="Arial"/>
              <a:ea typeface="Arial"/>
              <a:cs typeface="Arial"/>
              <a:sym typeface="Arial"/>
            </a:endParaRPr>
          </a:p>
          <a:p>
            <a:pPr marL="742950" lvl="1" indent="-285750" algn="just" rtl="0">
              <a:spcBef>
                <a:spcPts val="200"/>
              </a:spcBef>
              <a:spcAft>
                <a:spcPts val="0"/>
              </a:spcAft>
              <a:buClr>
                <a:srgbClr val="FF0000"/>
              </a:buClr>
              <a:buSzPts val="2400"/>
              <a:buFont typeface="Noto Sans Symbols"/>
              <a:buChar char="✔"/>
            </a:pPr>
            <a:r>
              <a:rPr lang="en-US" sz="2400">
                <a:latin typeface="Arial"/>
                <a:ea typeface="Arial"/>
                <a:cs typeface="Arial"/>
                <a:sym typeface="Arial"/>
              </a:rPr>
              <a:t>(3) Nguy cơ bị lạm dụng tình dục do chưa biết tự bảo vệ. </a:t>
            </a:r>
            <a:endParaRPr/>
          </a:p>
          <a:p>
            <a:pPr marL="457200" lvl="1" indent="0" algn="just" rtl="0">
              <a:spcBef>
                <a:spcPts val="200"/>
              </a:spcBef>
              <a:spcAft>
                <a:spcPts val="0"/>
              </a:spcAft>
              <a:buClr>
                <a:srgbClr val="FF0000"/>
              </a:buClr>
              <a:buSzPts val="2400"/>
              <a:buNone/>
            </a:pPr>
            <a:endParaRPr sz="2400">
              <a:latin typeface="Arial"/>
              <a:ea typeface="Arial"/>
              <a:cs typeface="Arial"/>
              <a:sym typeface="Arial"/>
            </a:endParaRPr>
          </a:p>
          <a:p>
            <a:pPr marL="342900" lvl="0" indent="-342900" algn="just" rtl="0">
              <a:spcBef>
                <a:spcPts val="200"/>
              </a:spcBef>
              <a:spcAft>
                <a:spcPts val="0"/>
              </a:spcAft>
              <a:buClr>
                <a:srgbClr val="FF0000"/>
              </a:buClr>
              <a:buSzPts val="2400"/>
              <a:buFont typeface="Noto Sans Symbols"/>
              <a:buChar char="❖"/>
            </a:pPr>
            <a:r>
              <a:rPr lang="en-US" sz="2400" b="1">
                <a:solidFill>
                  <a:srgbClr val="FF0000"/>
                </a:solidFill>
                <a:latin typeface="Arial"/>
                <a:ea typeface="Arial"/>
                <a:cs typeface="Arial"/>
                <a:sym typeface="Arial"/>
              </a:rPr>
              <a:t> Dậy thì muộn</a:t>
            </a:r>
            <a:r>
              <a:rPr lang="en-US" sz="2400">
                <a:solidFill>
                  <a:srgbClr val="333333"/>
                </a:solidFill>
                <a:latin typeface="Arial"/>
                <a:ea typeface="Arial"/>
                <a:cs typeface="Arial"/>
                <a:sym typeface="Arial"/>
              </a:rPr>
              <a:t>(chậm dậy thì): không bắt đầu vào thời điểm như thông thường. Trẻ gái &gt; 13-14 tuổi, trẻ trai &gt;15-16 tuổi.</a:t>
            </a:r>
            <a:endParaRPr/>
          </a:p>
          <a:p>
            <a:pPr marL="457200" lvl="1" indent="0" algn="just" rtl="0">
              <a:spcBef>
                <a:spcPts val="200"/>
              </a:spcBef>
              <a:spcAft>
                <a:spcPts val="0"/>
              </a:spcAft>
              <a:buClr>
                <a:srgbClr val="FF0000"/>
              </a:buClr>
              <a:buSzPts val="2500"/>
              <a:buNone/>
            </a:pPr>
            <a:endParaRPr sz="2500"/>
          </a:p>
          <a:p>
            <a:pPr marL="0" lvl="0" indent="0" algn="l" rtl="0">
              <a:spcBef>
                <a:spcPts val="500"/>
              </a:spcBef>
              <a:spcAft>
                <a:spcPts val="0"/>
              </a:spcAft>
              <a:buClr>
                <a:srgbClr val="FF0000"/>
              </a:buClr>
              <a:buSzPts val="2500"/>
              <a:buNone/>
            </a:pPr>
            <a:endParaRPr sz="2500" b="1"/>
          </a:p>
        </p:txBody>
      </p:sp>
      <p:pic>
        <p:nvPicPr>
          <p:cNvPr id="427" name="Google Shape;427;p48"/>
          <p:cNvPicPr preferRelativeResize="0"/>
          <p:nvPr/>
        </p:nvPicPr>
        <p:blipFill rotWithShape="1">
          <a:blip r:embed="rId3">
            <a:alphaModFix/>
          </a:blip>
          <a:srcRect/>
          <a:stretch/>
        </p:blipFill>
        <p:spPr>
          <a:xfrm>
            <a:off x="6134099" y="2324098"/>
            <a:ext cx="2781301" cy="2057401"/>
          </a:xfrm>
          <a:prstGeom prst="rect">
            <a:avLst/>
          </a:prstGeom>
          <a:noFill/>
          <a:ln>
            <a:noFill/>
          </a:ln>
        </p:spPr>
      </p:pic>
      <p:pic>
        <p:nvPicPr>
          <p:cNvPr id="428" name="Google Shape;428;p48" descr="Hình ảnh bé gái dậy thì sớm"/>
          <p:cNvPicPr preferRelativeResize="0"/>
          <p:nvPr/>
        </p:nvPicPr>
        <p:blipFill rotWithShape="1">
          <a:blip r:embed="rId4">
            <a:alphaModFix/>
          </a:blip>
          <a:srcRect/>
          <a:stretch/>
        </p:blipFill>
        <p:spPr>
          <a:xfrm>
            <a:off x="5905500" y="215900"/>
            <a:ext cx="2895600" cy="1803400"/>
          </a:xfrm>
          <a:prstGeom prst="rect">
            <a:avLst/>
          </a:prstGeom>
          <a:noFill/>
          <a:ln>
            <a:noFill/>
          </a:ln>
        </p:spPr>
      </p:pic>
      <p:pic>
        <p:nvPicPr>
          <p:cNvPr id="429" name="Google Shape;429;p48" descr="Tâm sự của cô nàng ngực lép và cách nâng ngực hiệu quả"/>
          <p:cNvPicPr preferRelativeResize="0"/>
          <p:nvPr/>
        </p:nvPicPr>
        <p:blipFill rotWithShape="1">
          <a:blip r:embed="rId5">
            <a:alphaModFix/>
          </a:blip>
          <a:srcRect/>
          <a:stretch/>
        </p:blipFill>
        <p:spPr>
          <a:xfrm>
            <a:off x="6286499" y="4686297"/>
            <a:ext cx="2781301" cy="186690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animEffect transition="in" filter="fade">
                                      <p:cBhvr>
                                        <p:cTn id="7" dur="2000"/>
                                        <p:tgtEl>
                                          <p:spTgt spid="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1" end="1"/>
                                            </p:txEl>
                                          </p:spTgt>
                                        </p:tgtEl>
                                        <p:attrNameLst>
                                          <p:attrName>style.visibility</p:attrName>
                                        </p:attrNameLst>
                                      </p:cBhvr>
                                      <p:to>
                                        <p:strVal val="visible"/>
                                      </p:to>
                                    </p:set>
                                    <p:animEffect transition="in" filter="fade">
                                      <p:cBhvr>
                                        <p:cTn id="12" dur="2000"/>
                                        <p:tgtEl>
                                          <p:spTgt spid="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6">
                                            <p:txEl>
                                              <p:pRg st="2" end="2"/>
                                            </p:txEl>
                                          </p:spTgt>
                                        </p:tgtEl>
                                        <p:attrNameLst>
                                          <p:attrName>style.visibility</p:attrName>
                                        </p:attrNameLst>
                                      </p:cBhvr>
                                      <p:to>
                                        <p:strVal val="visible"/>
                                      </p:to>
                                    </p:set>
                                    <p:animEffect transition="in" filter="fade">
                                      <p:cBhvr>
                                        <p:cTn id="17" dur="2000"/>
                                        <p:tgtEl>
                                          <p:spTgt spid="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xEl>
                                              <p:pRg st="3" end="3"/>
                                            </p:txEl>
                                          </p:spTgt>
                                        </p:tgtEl>
                                        <p:attrNameLst>
                                          <p:attrName>style.visibility</p:attrName>
                                        </p:attrNameLst>
                                      </p:cBhvr>
                                      <p:to>
                                        <p:strVal val="visible"/>
                                      </p:to>
                                    </p:set>
                                    <p:animEffect transition="in" filter="fade">
                                      <p:cBhvr>
                                        <p:cTn id="22" dur="2000"/>
                                        <p:tgtEl>
                                          <p:spTgt spid="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xEl>
                                              <p:pRg st="4" end="4"/>
                                            </p:txEl>
                                          </p:spTgt>
                                        </p:tgtEl>
                                        <p:attrNameLst>
                                          <p:attrName>style.visibility</p:attrName>
                                        </p:attrNameLst>
                                      </p:cBhvr>
                                      <p:to>
                                        <p:strVal val="visible"/>
                                      </p:to>
                                    </p:set>
                                    <p:animEffect transition="in" filter="fade">
                                      <p:cBhvr>
                                        <p:cTn id="27" dur="2000"/>
                                        <p:tgtEl>
                                          <p:spTgt spid="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6">
                                            <p:txEl>
                                              <p:pRg st="5" end="5"/>
                                            </p:txEl>
                                          </p:spTgt>
                                        </p:tgtEl>
                                        <p:attrNameLst>
                                          <p:attrName>style.visibility</p:attrName>
                                        </p:attrNameLst>
                                      </p:cBhvr>
                                      <p:to>
                                        <p:strVal val="visible"/>
                                      </p:to>
                                    </p:set>
                                    <p:animEffect transition="in" filter="fade">
                                      <p:cBhvr>
                                        <p:cTn id="32" dur="2000"/>
                                        <p:tgtEl>
                                          <p:spTgt spid="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6">
                                            <p:txEl>
                                              <p:pRg st="6" end="6"/>
                                            </p:txEl>
                                          </p:spTgt>
                                        </p:tgtEl>
                                        <p:attrNameLst>
                                          <p:attrName>style.visibility</p:attrName>
                                        </p:attrNameLst>
                                      </p:cBhvr>
                                      <p:to>
                                        <p:strVal val="visible"/>
                                      </p:to>
                                    </p:set>
                                    <p:animEffect transition="in" filter="fade">
                                      <p:cBhvr>
                                        <p:cTn id="37" dur="2000"/>
                                        <p:tgtEl>
                                          <p:spTgt spid="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6">
                                            <p:txEl>
                                              <p:pRg st="7" end="7"/>
                                            </p:txEl>
                                          </p:spTgt>
                                        </p:tgtEl>
                                        <p:attrNameLst>
                                          <p:attrName>style.visibility</p:attrName>
                                        </p:attrNameLst>
                                      </p:cBhvr>
                                      <p:to>
                                        <p:strVal val="visible"/>
                                      </p:to>
                                    </p:set>
                                    <p:animEffect transition="in" filter="fade">
                                      <p:cBhvr>
                                        <p:cTn id="42" dur="2000"/>
                                        <p:tgtEl>
                                          <p:spTgt spid="4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6">
                                            <p:txEl>
                                              <p:pRg st="8" end="8"/>
                                            </p:txEl>
                                          </p:spTgt>
                                        </p:tgtEl>
                                        <p:attrNameLst>
                                          <p:attrName>style.visibility</p:attrName>
                                        </p:attrNameLst>
                                      </p:cBhvr>
                                      <p:to>
                                        <p:strVal val="visible"/>
                                      </p:to>
                                    </p:set>
                                    <p:animEffect transition="in" filter="fade">
                                      <p:cBhvr>
                                        <p:cTn id="47" dur="2000"/>
                                        <p:tgtEl>
                                          <p:spTgt spid="4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6">
                                            <p:txEl>
                                              <p:pRg st="9" end="9"/>
                                            </p:txEl>
                                          </p:spTgt>
                                        </p:tgtEl>
                                        <p:attrNameLst>
                                          <p:attrName>style.visibility</p:attrName>
                                        </p:attrNameLst>
                                      </p:cBhvr>
                                      <p:to>
                                        <p:strVal val="visible"/>
                                      </p:to>
                                    </p:set>
                                    <p:animEffect transition="in" filter="fade">
                                      <p:cBhvr>
                                        <p:cTn id="52" dur="2000"/>
                                        <p:tgtEl>
                                          <p:spTgt spid="42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27"/>
                                        </p:tgtEl>
                                        <p:attrNameLst>
                                          <p:attrName>style.visibility</p:attrName>
                                        </p:attrNameLst>
                                      </p:cBhvr>
                                      <p:to>
                                        <p:strVal val="visible"/>
                                      </p:to>
                                    </p:set>
                                    <p:animEffect transition="in" filter="fade">
                                      <p:cBhvr>
                                        <p:cTn id="57" dur="2000"/>
                                        <p:tgtEl>
                                          <p:spTgt spid="427"/>
                                        </p:tgtEl>
                                      </p:cBhvr>
                                    </p:animEffect>
                                  </p:childTnLst>
                                </p:cTn>
                              </p:par>
                              <p:par>
                                <p:cTn id="58" presetID="10" presetClass="entr" presetSubtype="0" fill="hold" nodeType="withEffect">
                                  <p:stCondLst>
                                    <p:cond delay="0"/>
                                  </p:stCondLst>
                                  <p:childTnLst>
                                    <p:set>
                                      <p:cBhvr>
                                        <p:cTn id="59" dur="1" fill="hold">
                                          <p:stCondLst>
                                            <p:cond delay="0"/>
                                          </p:stCondLst>
                                        </p:cTn>
                                        <p:tgtEl>
                                          <p:spTgt spid="428"/>
                                        </p:tgtEl>
                                        <p:attrNameLst>
                                          <p:attrName>style.visibility</p:attrName>
                                        </p:attrNameLst>
                                      </p:cBhvr>
                                      <p:to>
                                        <p:strVal val="visible"/>
                                      </p:to>
                                    </p:set>
                                    <p:animEffect transition="in" filter="fade">
                                      <p:cBhvr>
                                        <p:cTn id="60" dur="2000"/>
                                        <p:tgtEl>
                                          <p:spTgt spid="4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29"/>
                                        </p:tgtEl>
                                        <p:attrNameLst>
                                          <p:attrName>style.visibility</p:attrName>
                                        </p:attrNameLst>
                                      </p:cBhvr>
                                      <p:to>
                                        <p:strVal val="visible"/>
                                      </p:to>
                                    </p:set>
                                    <p:animEffect transition="in" filter="fade">
                                      <p:cBhvr>
                                        <p:cTn id="65" dur="2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body" idx="1"/>
          </p:nvPr>
        </p:nvSpPr>
        <p:spPr>
          <a:xfrm>
            <a:off x="152400" y="228600"/>
            <a:ext cx="8763000" cy="60198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FF0000"/>
              </a:buClr>
              <a:buSzPts val="2500"/>
              <a:buFont typeface="Noto Sans Symbols"/>
              <a:buChar char="❖"/>
            </a:pPr>
            <a:r>
              <a:rPr lang="en-US" sz="2500" b="1">
                <a:solidFill>
                  <a:srgbClr val="FF0000"/>
                </a:solidFill>
              </a:rPr>
              <a:t>Một số cần chú ý trong giai đoạn trẻ dậy thì</a:t>
            </a:r>
            <a:endParaRPr sz="2500">
              <a:solidFill>
                <a:srgbClr val="333333"/>
              </a:solidFill>
            </a:endParaRPr>
          </a:p>
          <a:p>
            <a:pPr marL="0" lvl="0" indent="0" algn="just" rtl="0">
              <a:spcBef>
                <a:spcPts val="600"/>
              </a:spcBef>
              <a:spcAft>
                <a:spcPts val="0"/>
              </a:spcAft>
              <a:buClr>
                <a:schemeClr val="dk1"/>
              </a:buClr>
              <a:buSzPts val="2600"/>
              <a:buNone/>
            </a:pPr>
            <a:r>
              <a:rPr lang="en-US" sz="2600">
                <a:latin typeface="Arial"/>
                <a:ea typeface="Arial"/>
                <a:cs typeface="Arial"/>
                <a:sym typeface="Arial"/>
              </a:rPr>
              <a:t>Một số vấn đề có thể gây ra những khó chịu, bất an cho trẻ ở tuổi dậy thì như: thiếu máu, to vú, mụn trứng cá, rối loạn tâm lý của tuổi dậy thì, một số loại chấn thương liên quan đến thể thao, cận thị, vẹo cột sống và chảy máu tử cung bất thường, cụ thể như:</a:t>
            </a:r>
            <a:endParaRPr/>
          </a:p>
          <a:p>
            <a:pPr marL="742950" lvl="1" indent="-285750" algn="just" rtl="0">
              <a:spcBef>
                <a:spcPts val="600"/>
              </a:spcBef>
              <a:spcAft>
                <a:spcPts val="0"/>
              </a:spcAft>
              <a:buClr>
                <a:srgbClr val="0070C0"/>
              </a:buClr>
              <a:buSzPts val="2500"/>
              <a:buFont typeface="Noto Sans Symbols"/>
              <a:buChar char="❖"/>
            </a:pPr>
            <a:r>
              <a:rPr lang="en-US" sz="2500">
                <a:latin typeface="Arial"/>
                <a:ea typeface="Arial"/>
                <a:cs typeface="Arial"/>
                <a:sym typeface="Arial"/>
              </a:rPr>
              <a:t> Thiếu máu thiếu sắt:  </a:t>
            </a:r>
            <a:endParaRPr/>
          </a:p>
          <a:p>
            <a:pPr marL="742950" lvl="1" indent="-285750" algn="just" rtl="0">
              <a:spcBef>
                <a:spcPts val="600"/>
              </a:spcBef>
              <a:spcAft>
                <a:spcPts val="0"/>
              </a:spcAft>
              <a:buClr>
                <a:srgbClr val="0070C0"/>
              </a:buClr>
              <a:buSzPts val="2500"/>
              <a:buFont typeface="Noto Sans Symbols"/>
              <a:buChar char="❖"/>
            </a:pPr>
            <a:r>
              <a:rPr lang="en-US" sz="2500">
                <a:latin typeface="Arial"/>
                <a:ea typeface="Arial"/>
                <a:cs typeface="Arial"/>
                <a:sym typeface="Arial"/>
              </a:rPr>
              <a:t> Nữ hoá tuyến vú ở trẻ trai:  </a:t>
            </a:r>
            <a:endParaRPr/>
          </a:p>
          <a:p>
            <a:pPr marL="742950" lvl="1" indent="-285750" algn="just" rtl="0">
              <a:spcBef>
                <a:spcPts val="600"/>
              </a:spcBef>
              <a:spcAft>
                <a:spcPts val="0"/>
              </a:spcAft>
              <a:buClr>
                <a:srgbClr val="0070C0"/>
              </a:buClr>
              <a:buSzPts val="2500"/>
              <a:buFont typeface="Noto Sans Symbols"/>
              <a:buChar char="❖"/>
            </a:pPr>
            <a:r>
              <a:rPr lang="en-US" sz="2500">
                <a:latin typeface="Arial"/>
                <a:ea typeface="Arial"/>
                <a:cs typeface="Arial"/>
                <a:sym typeface="Arial"/>
              </a:rPr>
              <a:t> Mụn trứng cá </a:t>
            </a:r>
            <a:endParaRPr sz="2500">
              <a:latin typeface="Arial"/>
              <a:ea typeface="Arial"/>
              <a:cs typeface="Arial"/>
              <a:sym typeface="Arial"/>
            </a:endParaRPr>
          </a:p>
          <a:p>
            <a:pPr marL="742950" lvl="1" indent="-285750" algn="just" rtl="0">
              <a:spcBef>
                <a:spcPts val="600"/>
              </a:spcBef>
              <a:spcAft>
                <a:spcPts val="0"/>
              </a:spcAft>
              <a:buClr>
                <a:srgbClr val="0070C0"/>
              </a:buClr>
              <a:buSzPts val="2500"/>
              <a:buFont typeface="Noto Sans Symbols"/>
              <a:buChar char="❖"/>
            </a:pPr>
            <a:r>
              <a:rPr lang="en-US" sz="2500">
                <a:latin typeface="Arial"/>
                <a:ea typeface="Arial"/>
                <a:cs typeface="Arial"/>
                <a:sym typeface="Arial"/>
              </a:rPr>
              <a:t> Chấn thương cơ xương khớp </a:t>
            </a:r>
            <a:endParaRPr sz="2500">
              <a:latin typeface="Arial"/>
              <a:ea typeface="Arial"/>
              <a:cs typeface="Arial"/>
              <a:sym typeface="Arial"/>
            </a:endParaRPr>
          </a:p>
          <a:p>
            <a:pPr marL="742950" lvl="1" indent="-285750" algn="just" rtl="0">
              <a:spcBef>
                <a:spcPts val="600"/>
              </a:spcBef>
              <a:spcAft>
                <a:spcPts val="0"/>
              </a:spcAft>
              <a:buClr>
                <a:srgbClr val="0070C0"/>
              </a:buClr>
              <a:buSzPts val="2500"/>
              <a:buFont typeface="Noto Sans Symbols"/>
              <a:buChar char="❖"/>
            </a:pPr>
            <a:r>
              <a:rPr lang="en-US" sz="2500">
                <a:latin typeface="Arial"/>
                <a:ea typeface="Arial"/>
                <a:cs typeface="Arial"/>
                <a:sym typeface="Arial"/>
              </a:rPr>
              <a:t> Mang thai và bệnh lây truyền qua đường tình dục </a:t>
            </a:r>
            <a:endParaRPr sz="2500">
              <a:latin typeface="Arial"/>
              <a:ea typeface="Arial"/>
              <a:cs typeface="Arial"/>
              <a:sym typeface="Arial"/>
            </a:endParaRPr>
          </a:p>
          <a:p>
            <a:pPr marL="0" lvl="0" indent="0" algn="just" rtl="0">
              <a:spcBef>
                <a:spcPts val="200"/>
              </a:spcBef>
              <a:spcAft>
                <a:spcPts val="0"/>
              </a:spcAft>
              <a:buClr>
                <a:srgbClr val="FF0000"/>
              </a:buClr>
              <a:buSzPts val="2600"/>
              <a:buNone/>
            </a:pPr>
            <a:r>
              <a:rPr lang="en-US" sz="2600">
                <a:latin typeface="Times New Roman"/>
                <a:ea typeface="Times New Roman"/>
                <a:cs typeface="Times New Roman"/>
                <a:sym typeface="Times New Roman"/>
              </a:rPr>
              <a:t>🡪 </a:t>
            </a:r>
            <a:r>
              <a:rPr lang="en-US" sz="2600" b="1" i="1">
                <a:solidFill>
                  <a:srgbClr val="FF0000"/>
                </a:solidFill>
                <a:latin typeface="Times New Roman"/>
                <a:ea typeface="Times New Roman"/>
                <a:cs typeface="Times New Roman"/>
                <a:sym typeface="Times New Roman"/>
              </a:rPr>
              <a:t>Cần phải giáo dục giới tính và tình dục an toàn cho trẻ, tăng cường tư vấn cho trẻ.</a:t>
            </a:r>
            <a:endParaRPr sz="2600" b="1" i="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animEffect transition="in" filter="fade">
                                      <p:cBhvr>
                                        <p:cTn id="7" dur="1000"/>
                                        <p:tgtEl>
                                          <p:spTgt spid="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xEl>
                                              <p:pRg st="1" end="1"/>
                                            </p:txEl>
                                          </p:spTgt>
                                        </p:tgtEl>
                                        <p:attrNameLst>
                                          <p:attrName>style.visibility</p:attrName>
                                        </p:attrNameLst>
                                      </p:cBhvr>
                                      <p:to>
                                        <p:strVal val="visible"/>
                                      </p:to>
                                    </p:set>
                                    <p:animEffect transition="in" filter="fade">
                                      <p:cBhvr>
                                        <p:cTn id="12" dur="1000"/>
                                        <p:tgtEl>
                                          <p:spTgt spid="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4">
                                            <p:txEl>
                                              <p:pRg st="2" end="2"/>
                                            </p:txEl>
                                          </p:spTgt>
                                        </p:tgtEl>
                                        <p:attrNameLst>
                                          <p:attrName>style.visibility</p:attrName>
                                        </p:attrNameLst>
                                      </p:cBhvr>
                                      <p:to>
                                        <p:strVal val="visible"/>
                                      </p:to>
                                    </p:set>
                                    <p:animEffect transition="in" filter="fade">
                                      <p:cBhvr>
                                        <p:cTn id="17" dur="1000"/>
                                        <p:tgtEl>
                                          <p:spTgt spid="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4">
                                            <p:txEl>
                                              <p:pRg st="3" end="3"/>
                                            </p:txEl>
                                          </p:spTgt>
                                        </p:tgtEl>
                                        <p:attrNameLst>
                                          <p:attrName>style.visibility</p:attrName>
                                        </p:attrNameLst>
                                      </p:cBhvr>
                                      <p:to>
                                        <p:strVal val="visible"/>
                                      </p:to>
                                    </p:set>
                                    <p:animEffect transition="in" filter="fade">
                                      <p:cBhvr>
                                        <p:cTn id="22" dur="1000"/>
                                        <p:tgtEl>
                                          <p:spTgt spid="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4">
                                            <p:txEl>
                                              <p:pRg st="4" end="4"/>
                                            </p:txEl>
                                          </p:spTgt>
                                        </p:tgtEl>
                                        <p:attrNameLst>
                                          <p:attrName>style.visibility</p:attrName>
                                        </p:attrNameLst>
                                      </p:cBhvr>
                                      <p:to>
                                        <p:strVal val="visible"/>
                                      </p:to>
                                    </p:set>
                                    <p:animEffect transition="in" filter="fade">
                                      <p:cBhvr>
                                        <p:cTn id="27" dur="1000"/>
                                        <p:tgtEl>
                                          <p:spTgt spid="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4">
                                            <p:txEl>
                                              <p:pRg st="5" end="5"/>
                                            </p:txEl>
                                          </p:spTgt>
                                        </p:tgtEl>
                                        <p:attrNameLst>
                                          <p:attrName>style.visibility</p:attrName>
                                        </p:attrNameLst>
                                      </p:cBhvr>
                                      <p:to>
                                        <p:strVal val="visible"/>
                                      </p:to>
                                    </p:set>
                                    <p:animEffect transition="in" filter="fade">
                                      <p:cBhvr>
                                        <p:cTn id="32" dur="1000"/>
                                        <p:tgtEl>
                                          <p:spTgt spid="4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4">
                                            <p:txEl>
                                              <p:pRg st="6" end="6"/>
                                            </p:txEl>
                                          </p:spTgt>
                                        </p:tgtEl>
                                        <p:attrNameLst>
                                          <p:attrName>style.visibility</p:attrName>
                                        </p:attrNameLst>
                                      </p:cBhvr>
                                      <p:to>
                                        <p:strVal val="visible"/>
                                      </p:to>
                                    </p:set>
                                    <p:animEffect transition="in" filter="fade">
                                      <p:cBhvr>
                                        <p:cTn id="37" dur="1000"/>
                                        <p:tgtEl>
                                          <p:spTgt spid="4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4">
                                            <p:txEl>
                                              <p:pRg st="7" end="7"/>
                                            </p:txEl>
                                          </p:spTgt>
                                        </p:tgtEl>
                                        <p:attrNameLst>
                                          <p:attrName>style.visibility</p:attrName>
                                        </p:attrNameLst>
                                      </p:cBhvr>
                                      <p:to>
                                        <p:strVal val="visible"/>
                                      </p:to>
                                    </p:set>
                                    <p:animEffect transition="in" filter="fade">
                                      <p:cBhvr>
                                        <p:cTn id="42" dur="1000"/>
                                        <p:tgtEl>
                                          <p:spTgt spid="4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457200" y="884238"/>
            <a:ext cx="8229600" cy="7921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Arial"/>
              <a:buNone/>
            </a:pPr>
            <a:r>
              <a:rPr lang="en-US" b="1">
                <a:solidFill>
                  <a:srgbClr val="FF0000"/>
                </a:solidFill>
                <a:latin typeface="Arial"/>
                <a:ea typeface="Arial"/>
                <a:cs typeface="Arial"/>
                <a:sym typeface="Arial"/>
              </a:rPr>
              <a:t>ĐỐI TƯỢNG</a:t>
            </a:r>
            <a:endParaRPr>
              <a:latin typeface="Arial"/>
              <a:ea typeface="Arial"/>
              <a:cs typeface="Arial"/>
              <a:sym typeface="Arial"/>
            </a:endParaRPr>
          </a:p>
        </p:txBody>
      </p:sp>
      <p:sp>
        <p:nvSpPr>
          <p:cNvPr id="118" name="Google Shape;118;p5"/>
          <p:cNvSpPr txBox="1">
            <a:spLocks noGrp="1"/>
          </p:cNvSpPr>
          <p:nvPr>
            <p:ph type="body" idx="1"/>
          </p:nvPr>
        </p:nvSpPr>
        <p:spPr>
          <a:xfrm>
            <a:off x="457200" y="2057400"/>
            <a:ext cx="8229600" cy="4343400"/>
          </a:xfrm>
          <a:prstGeom prst="rect">
            <a:avLst/>
          </a:prstGeom>
          <a:noFill/>
          <a:ln>
            <a:noFill/>
          </a:ln>
        </p:spPr>
        <p:txBody>
          <a:bodyPr spcFirstLastPara="1" wrap="square" lIns="91425" tIns="45700" rIns="91425" bIns="45700" anchor="t" anchorCtr="0">
            <a:normAutofit/>
          </a:bodyPr>
          <a:lstStyle/>
          <a:p>
            <a:pPr marL="514350" lvl="0" indent="-514350" algn="just" rtl="0">
              <a:spcBef>
                <a:spcPts val="0"/>
              </a:spcBef>
              <a:spcAft>
                <a:spcPts val="0"/>
              </a:spcAft>
              <a:buClr>
                <a:schemeClr val="dk1"/>
              </a:buClr>
              <a:buSzPts val="3200"/>
              <a:buFont typeface="Calibri"/>
              <a:buAutoNum type="arabicPeriod"/>
            </a:pPr>
            <a:r>
              <a:rPr lang="en-US">
                <a:latin typeface="Arial"/>
                <a:ea typeface="Arial"/>
                <a:cs typeface="Arial"/>
                <a:sym typeface="Arial"/>
              </a:rPr>
              <a:t>Nhân viên y tế trường học chuyên trách.</a:t>
            </a:r>
            <a:endParaRPr/>
          </a:p>
          <a:p>
            <a:pPr marL="514350" lvl="0" indent="-514350" algn="just" rtl="0">
              <a:spcBef>
                <a:spcPts val="640"/>
              </a:spcBef>
              <a:spcAft>
                <a:spcPts val="0"/>
              </a:spcAft>
              <a:buClr>
                <a:schemeClr val="dk1"/>
              </a:buClr>
              <a:buSzPts val="3200"/>
              <a:buFont typeface="Calibri"/>
              <a:buAutoNum type="arabicPeriod"/>
            </a:pPr>
            <a:r>
              <a:rPr lang="en-US">
                <a:latin typeface="Arial"/>
                <a:ea typeface="Arial"/>
                <a:cs typeface="Arial"/>
                <a:sym typeface="Arial"/>
              </a:rPr>
              <a:t>Cán bộ, giáo viên, nhân viên kiêm nhiệm công tác y tế trường học. </a:t>
            </a:r>
            <a:endParaRPr>
              <a:latin typeface="Arial"/>
              <a:ea typeface="Arial"/>
              <a:cs typeface="Arial"/>
              <a:sym typeface="Arial"/>
            </a:endParaRPr>
          </a:p>
          <a:p>
            <a:pPr marL="0" lvl="0" indent="0" algn="just" rtl="0">
              <a:spcBef>
                <a:spcPts val="560"/>
              </a:spcBef>
              <a:spcAft>
                <a:spcPts val="0"/>
              </a:spcAft>
              <a:buClr>
                <a:schemeClr val="dk1"/>
              </a:buClr>
              <a:buSzPts val="2800"/>
              <a:buNone/>
            </a:pPr>
            <a:r>
              <a:rPr lang="en-US" sz="2800" i="1">
                <a:latin typeface="Arial"/>
                <a:ea typeface="Arial"/>
                <a:cs typeface="Arial"/>
                <a:sym typeface="Arial"/>
              </a:rPr>
              <a:t>(Sau đây gọi chung là nhân viên y tế trường học)</a:t>
            </a:r>
            <a:endParaRPr sz="2800" i="1">
              <a:latin typeface="Arial"/>
              <a:ea typeface="Arial"/>
              <a:cs typeface="Arial"/>
              <a:sym typeface="Arial"/>
            </a:endParaRPr>
          </a:p>
          <a:p>
            <a:pPr marL="342900" lvl="0" indent="-139700" algn="just" rtl="0">
              <a:spcBef>
                <a:spcPts val="640"/>
              </a:spcBef>
              <a:spcAft>
                <a:spcPts val="0"/>
              </a:spcAft>
              <a:buClr>
                <a:schemeClr val="dk1"/>
              </a:buClr>
              <a:buSzPts val="3200"/>
              <a:buFont typeface="Noto Sans Symbols"/>
              <a:buNone/>
            </a:pPr>
            <a:endParaRPr b="1" i="1"/>
          </a:p>
          <a:p>
            <a:pPr marL="0" lvl="0" indent="0" algn="just" rtl="0">
              <a:spcBef>
                <a:spcPts val="640"/>
              </a:spcBef>
              <a:spcAft>
                <a:spcPts val="0"/>
              </a:spcAft>
              <a:buClr>
                <a:schemeClr val="dk1"/>
              </a:buClr>
              <a:buSzPts val="3200"/>
              <a:buNone/>
            </a:pPr>
            <a:endParaRPr/>
          </a:p>
        </p:txBody>
      </p:sp>
      <p:sp>
        <p:nvSpPr>
          <p:cNvPr id="119" name="Google Shape;11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38"/>
        <p:cNvGrpSpPr/>
        <p:nvPr/>
      </p:nvGrpSpPr>
      <p:grpSpPr>
        <a:xfrm>
          <a:off x="0" y="0"/>
          <a:ext cx="0" cy="0"/>
          <a:chOff x="0" y="0"/>
          <a:chExt cx="0" cy="0"/>
        </a:xfrm>
      </p:grpSpPr>
      <p:sp>
        <p:nvSpPr>
          <p:cNvPr id="439" name="Google Shape;439;p50"/>
          <p:cNvSpPr txBox="1">
            <a:spLocks noGrp="1"/>
          </p:cNvSpPr>
          <p:nvPr>
            <p:ph type="title"/>
          </p:nvPr>
        </p:nvSpPr>
        <p:spPr>
          <a:xfrm>
            <a:off x="457200" y="5578475"/>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US" b="1">
                <a:solidFill>
                  <a:srgbClr val="FF0000"/>
                </a:solidFill>
              </a:rPr>
              <a:t>XIN TRÂN TRỌNG CẢM ƠN!</a:t>
            </a:r>
            <a:endParaRPr/>
          </a:p>
        </p:txBody>
      </p:sp>
      <p:sp>
        <p:nvSpPr>
          <p:cNvPr id="440" name="Google Shape;44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441" name="Google Shape;441;p50" descr="Hồ Hoàn Kiếm"/>
          <p:cNvPicPr preferRelativeResize="0"/>
          <p:nvPr/>
        </p:nvPicPr>
        <p:blipFill rotWithShape="1">
          <a:blip r:embed="rId3">
            <a:alphaModFix/>
          </a:blip>
          <a:srcRect/>
          <a:stretch/>
        </p:blipFill>
        <p:spPr>
          <a:xfrm>
            <a:off x="1066800" y="180462"/>
            <a:ext cx="6356144" cy="5458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304800" y="381000"/>
            <a:ext cx="8229600" cy="5492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3200"/>
              <a:buFont typeface="Calibri"/>
              <a:buNone/>
            </a:pPr>
            <a:r>
              <a:rPr lang="en-US" sz="3200" b="1">
                <a:solidFill>
                  <a:srgbClr val="FF0000"/>
                </a:solidFill>
              </a:rPr>
              <a:t>MỤC ĐÍCH, YÊU CẦU</a:t>
            </a:r>
            <a:endParaRPr sz="3200"/>
          </a:p>
        </p:txBody>
      </p:sp>
      <p:sp>
        <p:nvSpPr>
          <p:cNvPr id="125" name="Google Shape;125;p6"/>
          <p:cNvSpPr txBox="1">
            <a:spLocks noGrp="1"/>
          </p:cNvSpPr>
          <p:nvPr>
            <p:ph type="body" idx="1"/>
          </p:nvPr>
        </p:nvSpPr>
        <p:spPr>
          <a:xfrm>
            <a:off x="228601" y="1219200"/>
            <a:ext cx="8686800" cy="4419600"/>
          </a:xfrm>
          <a:prstGeom prst="rect">
            <a:avLst/>
          </a:prstGeom>
          <a:noFill/>
          <a:ln>
            <a:noFill/>
          </a:ln>
        </p:spPr>
        <p:txBody>
          <a:bodyPr spcFirstLastPara="1" wrap="square" lIns="91425" tIns="45700" rIns="91425" bIns="45700" anchor="t" anchorCtr="0">
            <a:noAutofit/>
          </a:bodyPr>
          <a:lstStyle/>
          <a:p>
            <a:pPr marL="514350" lvl="0" indent="-514350" algn="just" rtl="0">
              <a:spcBef>
                <a:spcPts val="0"/>
              </a:spcBef>
              <a:spcAft>
                <a:spcPts val="0"/>
              </a:spcAft>
              <a:buClr>
                <a:srgbClr val="FF0000"/>
              </a:buClr>
              <a:buSzPts val="2500"/>
              <a:buFont typeface="Calibri"/>
              <a:buAutoNum type="arabicPeriod"/>
            </a:pPr>
            <a:r>
              <a:rPr lang="en-US" sz="2500" b="1">
                <a:solidFill>
                  <a:srgbClr val="FF0000"/>
                </a:solidFill>
                <a:latin typeface="Arial"/>
                <a:ea typeface="Arial"/>
                <a:cs typeface="Arial"/>
                <a:sym typeface="Arial"/>
              </a:rPr>
              <a:t>Mục đích: </a:t>
            </a:r>
            <a:r>
              <a:rPr lang="en-US" sz="2500">
                <a:latin typeface="Arial"/>
                <a:ea typeface="Arial"/>
                <a:cs typeface="Arial"/>
                <a:sym typeface="Arial"/>
              </a:rPr>
              <a:t>Nâng cao năng lực 🡪 thực hiện tốt nhiệm vụ QLCSSKBĐ trẻ em mầm non và HS trong các CSGD.</a:t>
            </a:r>
            <a:endParaRPr sz="2500">
              <a:latin typeface="Arial"/>
              <a:ea typeface="Arial"/>
              <a:cs typeface="Arial"/>
              <a:sym typeface="Arial"/>
            </a:endParaRPr>
          </a:p>
          <a:p>
            <a:pPr marL="514350" lvl="0" indent="-514350" algn="just" rtl="0">
              <a:spcBef>
                <a:spcPts val="1200"/>
              </a:spcBef>
              <a:spcAft>
                <a:spcPts val="0"/>
              </a:spcAft>
              <a:buClr>
                <a:srgbClr val="FF0000"/>
              </a:buClr>
              <a:buSzPts val="2500"/>
              <a:buFont typeface="Calibri"/>
              <a:buAutoNum type="arabicPeriod"/>
            </a:pPr>
            <a:r>
              <a:rPr lang="en-US" sz="2500" b="1">
                <a:solidFill>
                  <a:srgbClr val="FF0000"/>
                </a:solidFill>
                <a:latin typeface="Arial"/>
                <a:ea typeface="Arial"/>
                <a:cs typeface="Arial"/>
                <a:sym typeface="Arial"/>
              </a:rPr>
              <a:t>Yêu cầu:</a:t>
            </a:r>
            <a:endParaRPr sz="2500" b="1">
              <a:solidFill>
                <a:srgbClr val="FF0000"/>
              </a:solidFill>
              <a:latin typeface="Arial"/>
              <a:ea typeface="Arial"/>
              <a:cs typeface="Arial"/>
              <a:sym typeface="Arial"/>
            </a:endParaRPr>
          </a:p>
          <a:p>
            <a:pPr marL="342900" lvl="0" indent="-342900" algn="just" rtl="0">
              <a:spcBef>
                <a:spcPts val="1200"/>
              </a:spcBef>
              <a:spcAft>
                <a:spcPts val="0"/>
              </a:spcAft>
              <a:buClr>
                <a:srgbClr val="C00000"/>
              </a:buClr>
              <a:buSzPts val="2500"/>
              <a:buFont typeface="Noto Sans Symbols"/>
              <a:buChar char="❖"/>
            </a:pPr>
            <a:r>
              <a:rPr lang="en-US" sz="2500" b="1" i="1">
                <a:solidFill>
                  <a:srgbClr val="FF0000"/>
                </a:solidFill>
                <a:latin typeface="Arial"/>
                <a:ea typeface="Arial"/>
                <a:cs typeface="Arial"/>
                <a:sym typeface="Arial"/>
              </a:rPr>
              <a:t>Thái độ cần đạt: </a:t>
            </a:r>
            <a:r>
              <a:rPr lang="en-US" sz="2500">
                <a:latin typeface="Arial"/>
                <a:ea typeface="Arial"/>
                <a:cs typeface="Arial"/>
                <a:sym typeface="Arial"/>
              </a:rPr>
              <a:t>Nhận thức được tầm quan trọng của công tác YTTH.</a:t>
            </a:r>
            <a:endParaRPr sz="2500">
              <a:latin typeface="Arial"/>
              <a:ea typeface="Arial"/>
              <a:cs typeface="Arial"/>
              <a:sym typeface="Arial"/>
            </a:endParaRPr>
          </a:p>
          <a:p>
            <a:pPr marL="342900" lvl="0" indent="-342900" algn="just" rtl="0">
              <a:spcBef>
                <a:spcPts val="1200"/>
              </a:spcBef>
              <a:spcAft>
                <a:spcPts val="0"/>
              </a:spcAft>
              <a:buClr>
                <a:srgbClr val="FF0000"/>
              </a:buClr>
              <a:buSzPts val="2500"/>
              <a:buFont typeface="Noto Sans Symbols"/>
              <a:buChar char="❖"/>
            </a:pPr>
            <a:r>
              <a:rPr lang="en-US" sz="2500" b="1" i="1">
                <a:solidFill>
                  <a:srgbClr val="FF0000"/>
                </a:solidFill>
                <a:latin typeface="Arial"/>
                <a:ea typeface="Arial"/>
                <a:cs typeface="Arial"/>
                <a:sym typeface="Arial"/>
              </a:rPr>
              <a:t>Kiến thức cần đạt: </a:t>
            </a:r>
            <a:r>
              <a:rPr lang="en-US" sz="2500">
                <a:latin typeface="Arial"/>
                <a:ea typeface="Arial"/>
                <a:cs typeface="Arial"/>
                <a:sym typeface="Arial"/>
              </a:rPr>
              <a:t>Trình bày được hệ thống tổ chức quản lý, nhiệm vụ, quy định chuyên môn về YTTH.</a:t>
            </a:r>
            <a:endParaRPr/>
          </a:p>
          <a:p>
            <a:pPr marL="342900" lvl="0" indent="-342900" algn="just" rtl="0">
              <a:spcBef>
                <a:spcPts val="1200"/>
              </a:spcBef>
              <a:spcAft>
                <a:spcPts val="0"/>
              </a:spcAft>
              <a:buClr>
                <a:srgbClr val="FF0000"/>
              </a:buClr>
              <a:buSzPts val="2500"/>
              <a:buFont typeface="Noto Sans Symbols"/>
              <a:buChar char="❖"/>
            </a:pPr>
            <a:r>
              <a:rPr lang="en-US" sz="2500" b="1" i="1">
                <a:solidFill>
                  <a:srgbClr val="FF0000"/>
                </a:solidFill>
                <a:latin typeface="Arial"/>
                <a:ea typeface="Arial"/>
                <a:cs typeface="Arial"/>
                <a:sym typeface="Arial"/>
              </a:rPr>
              <a:t>Kỹ năng cần đạt: </a:t>
            </a:r>
            <a:r>
              <a:rPr lang="en-US" sz="2500">
                <a:latin typeface="Arial"/>
                <a:ea typeface="Arial"/>
                <a:cs typeface="Arial"/>
                <a:sym typeface="Arial"/>
              </a:rPr>
              <a:t>Thực hành được kỹ năng cơ bản: dự phòng, phát hiện sớm, tư vấn, xử trí ban đầu, chuyển tuyến, quản lý HĐ, truyền thông, XD kế hoạch, báo cáo.</a:t>
            </a:r>
            <a:endParaRPr sz="2500">
              <a:latin typeface="Arial"/>
              <a:ea typeface="Arial"/>
              <a:cs typeface="Arial"/>
              <a:sym typeface="Arial"/>
            </a:endParaRPr>
          </a:p>
          <a:p>
            <a:pPr marL="342900" lvl="0" indent="-184150" algn="just" rtl="0">
              <a:spcBef>
                <a:spcPts val="1200"/>
              </a:spcBef>
              <a:spcAft>
                <a:spcPts val="0"/>
              </a:spcAft>
              <a:buClr>
                <a:schemeClr val="dk1"/>
              </a:buClr>
              <a:buSzPts val="2500"/>
              <a:buFont typeface="Noto Sans Symbols"/>
              <a:buNone/>
            </a:pPr>
            <a:endParaRPr sz="2500" b="1" i="1">
              <a:latin typeface="Arial"/>
              <a:ea typeface="Arial"/>
              <a:cs typeface="Arial"/>
              <a:sym typeface="Arial"/>
            </a:endParaRPr>
          </a:p>
          <a:p>
            <a:pPr marL="0" lvl="0" indent="0" algn="just" rtl="0">
              <a:spcBef>
                <a:spcPts val="1200"/>
              </a:spcBef>
              <a:spcAft>
                <a:spcPts val="0"/>
              </a:spcAft>
              <a:buClr>
                <a:schemeClr val="dk1"/>
              </a:buClr>
              <a:buSzPts val="2500"/>
              <a:buNone/>
            </a:pPr>
            <a:endParaRPr sz="2500">
              <a:latin typeface="Arial"/>
              <a:ea typeface="Arial"/>
              <a:cs typeface="Arial"/>
              <a:sym typeface="Arial"/>
            </a:endParaRPr>
          </a:p>
        </p:txBody>
      </p:sp>
      <p:sp>
        <p:nvSpPr>
          <p:cNvPr id="126" name="Google Shape;12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xEl>
                                              <p:pRg st="0" end="0"/>
                                            </p:txEl>
                                          </p:spTgt>
                                        </p:tgtEl>
                                        <p:attrNameLst>
                                          <p:attrName>style.visibility</p:attrName>
                                        </p:attrNameLst>
                                      </p:cBhvr>
                                      <p:to>
                                        <p:strVal val="visible"/>
                                      </p:to>
                                    </p:set>
                                    <p:animEffect transition="in" filter="fade">
                                      <p:cBhvr>
                                        <p:cTn id="10" dur="1000"/>
                                        <p:tgtEl>
                                          <p:spTgt spid="12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5">
                                            <p:txEl>
                                              <p:pRg st="1" end="1"/>
                                            </p:txEl>
                                          </p:spTgt>
                                        </p:tgtEl>
                                        <p:attrNameLst>
                                          <p:attrName>style.visibility</p:attrName>
                                        </p:attrNameLst>
                                      </p:cBhvr>
                                      <p:to>
                                        <p:strVal val="visible"/>
                                      </p:to>
                                    </p:set>
                                    <p:animEffect transition="in" filter="fade">
                                      <p:cBhvr>
                                        <p:cTn id="13" dur="1000"/>
                                        <p:tgtEl>
                                          <p:spTgt spid="12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5">
                                            <p:txEl>
                                              <p:pRg st="2" end="2"/>
                                            </p:txEl>
                                          </p:spTgt>
                                        </p:tgtEl>
                                        <p:attrNameLst>
                                          <p:attrName>style.visibility</p:attrName>
                                        </p:attrNameLst>
                                      </p:cBhvr>
                                      <p:to>
                                        <p:strVal val="visible"/>
                                      </p:to>
                                    </p:set>
                                    <p:animEffect transition="in" filter="fade">
                                      <p:cBhvr>
                                        <p:cTn id="16" dur="1000"/>
                                        <p:tgtEl>
                                          <p:spTgt spid="12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animEffect transition="in" filter="fade">
                                      <p:cBhvr>
                                        <p:cTn id="19" dur="1000"/>
                                        <p:tgtEl>
                                          <p:spTgt spid="12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5">
                                            <p:txEl>
                                              <p:pRg st="4" end="4"/>
                                            </p:txEl>
                                          </p:spTgt>
                                        </p:tgtEl>
                                        <p:attrNameLst>
                                          <p:attrName>style.visibility</p:attrName>
                                        </p:attrNameLst>
                                      </p:cBhvr>
                                      <p:to>
                                        <p:strVal val="visible"/>
                                      </p:to>
                                    </p:set>
                                    <p:animEffect transition="in" filter="fade">
                                      <p:cBhvr>
                                        <p:cTn id="22" dur="1000"/>
                                        <p:tgtEl>
                                          <p:spTgt spid="12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xEl>
                                              <p:pRg st="5" end="5"/>
                                            </p:txEl>
                                          </p:spTgt>
                                        </p:tgtEl>
                                        <p:attrNameLst>
                                          <p:attrName>style.visibility</p:attrName>
                                        </p:attrNameLst>
                                      </p:cBhvr>
                                      <p:to>
                                        <p:strVal val="visible"/>
                                      </p:to>
                                    </p:set>
                                    <p:animEffect transition="in" filter="fade">
                                      <p:cBhvr>
                                        <p:cTn id="25" dur="1000"/>
                                        <p:tgtEl>
                                          <p:spTgt spid="12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5">
                                            <p:txEl>
                                              <p:pRg st="6" end="6"/>
                                            </p:txEl>
                                          </p:spTgt>
                                        </p:tgtEl>
                                        <p:attrNameLst>
                                          <p:attrName>style.visibility</p:attrName>
                                        </p:attrNameLst>
                                      </p:cBhvr>
                                      <p:to>
                                        <p:strVal val="visible"/>
                                      </p:to>
                                    </p:set>
                                    <p:animEffect transition="in" filter="fade">
                                      <p:cBhvr>
                                        <p:cTn id="28" dur="1000"/>
                                        <p:tgtEl>
                                          <p:spTgt spid="12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533400" y="381000"/>
            <a:ext cx="8229600" cy="7318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2800"/>
              <a:buFont typeface="Times New Roman"/>
              <a:buNone/>
            </a:pPr>
            <a:r>
              <a:rPr lang="en-US" sz="2800" b="1">
                <a:solidFill>
                  <a:srgbClr val="FF0000"/>
                </a:solidFill>
                <a:latin typeface="Times New Roman"/>
                <a:ea typeface="Times New Roman"/>
                <a:cs typeface="Times New Roman"/>
                <a:sym typeface="Times New Roman"/>
              </a:rPr>
              <a:t>NỘI DUNG CHƯƠNG TRÌNH</a:t>
            </a:r>
            <a:endParaRPr/>
          </a:p>
        </p:txBody>
      </p:sp>
      <p:sp>
        <p:nvSpPr>
          <p:cNvPr id="132" name="Google Shape;13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33" name="Google Shape;133;p7"/>
          <p:cNvSpPr txBox="1">
            <a:spLocks noGrp="1"/>
          </p:cNvSpPr>
          <p:nvPr>
            <p:ph type="body" idx="1"/>
          </p:nvPr>
        </p:nvSpPr>
        <p:spPr>
          <a:xfrm>
            <a:off x="381000" y="1295400"/>
            <a:ext cx="8534400" cy="49530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FF0000"/>
              </a:buClr>
              <a:buSzPts val="2800"/>
              <a:buNone/>
            </a:pPr>
            <a:r>
              <a:rPr lang="en-US" sz="2800" b="1">
                <a:solidFill>
                  <a:srgbClr val="FF0000"/>
                </a:solidFill>
                <a:latin typeface="Arial"/>
                <a:ea typeface="Arial"/>
                <a:cs typeface="Arial"/>
                <a:sym typeface="Arial"/>
              </a:rPr>
              <a:t>1. Khối lượng kiến thức và thời lượng bồi dưỡng</a:t>
            </a:r>
            <a:endParaRPr sz="2800">
              <a:solidFill>
                <a:srgbClr val="FF0000"/>
              </a:solidFill>
              <a:latin typeface="Arial"/>
              <a:ea typeface="Arial"/>
              <a:cs typeface="Arial"/>
              <a:sym typeface="Arial"/>
            </a:endParaRPr>
          </a:p>
          <a:p>
            <a:pPr marL="0" lvl="0" indent="0" algn="l" rtl="0">
              <a:spcBef>
                <a:spcPts val="1780"/>
              </a:spcBef>
              <a:spcAft>
                <a:spcPts val="0"/>
              </a:spcAft>
              <a:buClr>
                <a:schemeClr val="dk1"/>
              </a:buClr>
              <a:buSzPts val="2900"/>
              <a:buNone/>
            </a:pPr>
            <a:r>
              <a:rPr lang="en-US" sz="2900">
                <a:latin typeface="Arial"/>
                <a:ea typeface="Arial"/>
                <a:cs typeface="Arial"/>
                <a:sym typeface="Arial"/>
              </a:rPr>
              <a:t>a) Tổng số: </a:t>
            </a:r>
            <a:r>
              <a:rPr lang="en-US" sz="2900" b="1">
                <a:solidFill>
                  <a:srgbClr val="FF0000"/>
                </a:solidFill>
                <a:latin typeface="Arial"/>
                <a:ea typeface="Arial"/>
                <a:cs typeface="Arial"/>
                <a:sym typeface="Arial"/>
              </a:rPr>
              <a:t>08 </a:t>
            </a:r>
            <a:r>
              <a:rPr lang="en-US" sz="2900">
                <a:latin typeface="Arial"/>
                <a:ea typeface="Arial"/>
                <a:cs typeface="Arial"/>
                <a:sym typeface="Arial"/>
              </a:rPr>
              <a:t>học phần và kiểm tra cuối khóa</a:t>
            </a:r>
            <a:endParaRPr sz="2900">
              <a:latin typeface="Arial"/>
              <a:ea typeface="Arial"/>
              <a:cs typeface="Arial"/>
              <a:sym typeface="Arial"/>
            </a:endParaRPr>
          </a:p>
          <a:p>
            <a:pPr marL="0" lvl="0" indent="0" algn="l" rtl="0">
              <a:spcBef>
                <a:spcPts val="580"/>
              </a:spcBef>
              <a:spcAft>
                <a:spcPts val="0"/>
              </a:spcAft>
              <a:buClr>
                <a:schemeClr val="dk1"/>
              </a:buClr>
              <a:buSzPts val="2900"/>
              <a:buNone/>
            </a:pPr>
            <a:r>
              <a:rPr lang="en-US" sz="2900">
                <a:latin typeface="Arial"/>
                <a:ea typeface="Arial"/>
                <a:cs typeface="Arial"/>
                <a:sym typeface="Arial"/>
              </a:rPr>
              <a:t>b) Thời lượng: </a:t>
            </a:r>
            <a:r>
              <a:rPr lang="en-US" sz="2900" b="1">
                <a:solidFill>
                  <a:srgbClr val="FF0000"/>
                </a:solidFill>
                <a:latin typeface="Arial"/>
                <a:ea typeface="Arial"/>
                <a:cs typeface="Arial"/>
                <a:sym typeface="Arial"/>
              </a:rPr>
              <a:t>84 </a:t>
            </a:r>
            <a:r>
              <a:rPr lang="en-US" sz="2900">
                <a:latin typeface="Arial"/>
                <a:ea typeface="Arial"/>
                <a:cs typeface="Arial"/>
                <a:sym typeface="Arial"/>
              </a:rPr>
              <a:t>tiết.</a:t>
            </a:r>
            <a:endParaRPr/>
          </a:p>
          <a:p>
            <a:pPr marL="0" lvl="0" indent="0" algn="l" rtl="0">
              <a:spcBef>
                <a:spcPts val="580"/>
              </a:spcBef>
              <a:spcAft>
                <a:spcPts val="0"/>
              </a:spcAft>
              <a:buClr>
                <a:srgbClr val="FF0000"/>
              </a:buClr>
              <a:buSzPts val="2900"/>
              <a:buNone/>
            </a:pPr>
            <a:r>
              <a:rPr lang="en-US" sz="2900" b="1" i="1">
                <a:solidFill>
                  <a:srgbClr val="FF0000"/>
                </a:solidFill>
                <a:latin typeface="Arial"/>
                <a:ea typeface="Arial"/>
                <a:cs typeface="Arial"/>
                <a:sym typeface="Arial"/>
              </a:rPr>
              <a:t>Trong đó:</a:t>
            </a:r>
            <a:endParaRPr/>
          </a:p>
          <a:p>
            <a:pPr marL="342900" lvl="0" indent="-342900" algn="l" rtl="0">
              <a:spcBef>
                <a:spcPts val="580"/>
              </a:spcBef>
              <a:spcAft>
                <a:spcPts val="0"/>
              </a:spcAft>
              <a:buClr>
                <a:schemeClr val="dk1"/>
              </a:buClr>
              <a:buSzPts val="2900"/>
              <a:buChar char="•"/>
            </a:pPr>
            <a:r>
              <a:rPr lang="en-US" sz="2900">
                <a:latin typeface="Arial"/>
                <a:ea typeface="Arial"/>
                <a:cs typeface="Arial"/>
                <a:sym typeface="Arial"/>
              </a:rPr>
              <a:t>Lý thuyết trên lớp	: </a:t>
            </a:r>
            <a:r>
              <a:rPr lang="en-US" sz="2900" b="1">
                <a:solidFill>
                  <a:srgbClr val="FF0000"/>
                </a:solidFill>
                <a:latin typeface="Arial"/>
                <a:ea typeface="Arial"/>
                <a:cs typeface="Arial"/>
                <a:sym typeface="Arial"/>
              </a:rPr>
              <a:t>44 </a:t>
            </a:r>
            <a:r>
              <a:rPr lang="en-US" sz="2900">
                <a:latin typeface="Arial"/>
                <a:ea typeface="Arial"/>
                <a:cs typeface="Arial"/>
                <a:sym typeface="Arial"/>
              </a:rPr>
              <a:t>tiết</a:t>
            </a:r>
            <a:endParaRPr sz="2900">
              <a:latin typeface="Arial"/>
              <a:ea typeface="Arial"/>
              <a:cs typeface="Arial"/>
              <a:sym typeface="Arial"/>
            </a:endParaRPr>
          </a:p>
          <a:p>
            <a:pPr marL="342900" lvl="0" indent="-342900" algn="l" rtl="0">
              <a:spcBef>
                <a:spcPts val="580"/>
              </a:spcBef>
              <a:spcAft>
                <a:spcPts val="0"/>
              </a:spcAft>
              <a:buClr>
                <a:schemeClr val="dk1"/>
              </a:buClr>
              <a:buSzPts val="2900"/>
              <a:buChar char="•"/>
            </a:pPr>
            <a:r>
              <a:rPr lang="en-US" sz="2900">
                <a:latin typeface="Arial"/>
                <a:ea typeface="Arial"/>
                <a:cs typeface="Arial"/>
                <a:sym typeface="Arial"/>
              </a:rPr>
              <a:t>Thực hành		: </a:t>
            </a:r>
            <a:r>
              <a:rPr lang="en-US" sz="2900" b="1">
                <a:solidFill>
                  <a:srgbClr val="FF0000"/>
                </a:solidFill>
                <a:latin typeface="Arial"/>
                <a:ea typeface="Arial"/>
                <a:cs typeface="Arial"/>
                <a:sym typeface="Arial"/>
              </a:rPr>
              <a:t>40 </a:t>
            </a:r>
            <a:r>
              <a:rPr lang="en-US" sz="2900">
                <a:latin typeface="Arial"/>
                <a:ea typeface="Arial"/>
                <a:cs typeface="Arial"/>
                <a:sym typeface="Arial"/>
              </a:rPr>
              <a:t>tiết</a:t>
            </a:r>
            <a:endParaRPr sz="2900">
              <a:latin typeface="Arial"/>
              <a:ea typeface="Arial"/>
              <a:cs typeface="Arial"/>
              <a:sym typeface="Arial"/>
            </a:endParaRPr>
          </a:p>
          <a:p>
            <a:pPr marL="342900" lvl="0" indent="-342900" algn="l" rtl="0">
              <a:spcBef>
                <a:spcPts val="580"/>
              </a:spcBef>
              <a:spcAft>
                <a:spcPts val="0"/>
              </a:spcAft>
              <a:buClr>
                <a:schemeClr val="dk1"/>
              </a:buClr>
              <a:buSzPts val="2900"/>
              <a:buChar char="•"/>
            </a:pPr>
            <a:r>
              <a:rPr lang="en-US" sz="2900">
                <a:latin typeface="Arial"/>
                <a:ea typeface="Arial"/>
                <a:cs typeface="Arial"/>
                <a:sym typeface="Arial"/>
              </a:rPr>
              <a:t>Kiểm tra cuối khóa	: </a:t>
            </a:r>
            <a:r>
              <a:rPr lang="en-US" sz="2900" b="1">
                <a:solidFill>
                  <a:srgbClr val="FF0000"/>
                </a:solidFill>
                <a:latin typeface="Arial"/>
                <a:ea typeface="Arial"/>
                <a:cs typeface="Arial"/>
                <a:sym typeface="Arial"/>
              </a:rPr>
              <a:t>04 </a:t>
            </a:r>
            <a:r>
              <a:rPr lang="en-US" sz="2900">
                <a:latin typeface="Arial"/>
                <a:ea typeface="Arial"/>
                <a:cs typeface="Arial"/>
                <a:sym typeface="Arial"/>
              </a:rPr>
              <a:t>tiết</a:t>
            </a:r>
            <a:endParaRPr sz="2900">
              <a:latin typeface="Arial"/>
              <a:ea typeface="Arial"/>
              <a:cs typeface="Arial"/>
              <a:sym typeface="Arial"/>
            </a:endParaRPr>
          </a:p>
          <a:p>
            <a:pPr marL="0" lvl="0" indent="0" algn="l" rtl="0">
              <a:spcBef>
                <a:spcPts val="0"/>
              </a:spcBef>
              <a:spcAft>
                <a:spcPts val="0"/>
              </a:spcAft>
              <a:buClr>
                <a:schemeClr val="dk1"/>
              </a:buClr>
              <a:buSzPts val="2900"/>
              <a:buNone/>
            </a:pPr>
            <a:endParaRPr sz="2900">
              <a:latin typeface="Arial"/>
              <a:ea typeface="Arial"/>
              <a:cs typeface="Arial"/>
              <a:sym typeface="Arial"/>
            </a:endParaRPr>
          </a:p>
          <a:p>
            <a:pPr marL="514350" lvl="0" indent="-330200" algn="l" rtl="0">
              <a:spcBef>
                <a:spcPts val="1200"/>
              </a:spcBef>
              <a:spcAft>
                <a:spcPts val="0"/>
              </a:spcAft>
              <a:buClr>
                <a:schemeClr val="dk1"/>
              </a:buClr>
              <a:buSzPts val="2900"/>
              <a:buFont typeface="Calibri"/>
              <a:buNone/>
            </a:pPr>
            <a:endParaRPr sz="290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457200" y="76200"/>
            <a:ext cx="8229600" cy="44479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0000"/>
              </a:buClr>
              <a:buSzPct val="100000"/>
              <a:buFont typeface="Arial"/>
              <a:buNone/>
            </a:pPr>
            <a:r>
              <a:rPr lang="en-US" sz="2800" b="1">
                <a:solidFill>
                  <a:srgbClr val="FF0000"/>
                </a:solidFill>
                <a:latin typeface="Arial"/>
                <a:ea typeface="Arial"/>
                <a:cs typeface="Arial"/>
                <a:sym typeface="Arial"/>
              </a:rPr>
              <a:t>CẤU TRÚC CHƯƠNG TRÌNH</a:t>
            </a:r>
            <a:endParaRPr/>
          </a:p>
        </p:txBody>
      </p:sp>
      <p:graphicFrame>
        <p:nvGraphicFramePr>
          <p:cNvPr id="139" name="Google Shape;139;p8"/>
          <p:cNvGraphicFramePr/>
          <p:nvPr/>
        </p:nvGraphicFramePr>
        <p:xfrm>
          <a:off x="228600" y="749595"/>
          <a:ext cx="3000000" cy="3000000"/>
        </p:xfrm>
        <a:graphic>
          <a:graphicData uri="http://schemas.openxmlformats.org/drawingml/2006/table">
            <a:tbl>
              <a:tblPr firstRow="1" bandRow="1">
                <a:noFill/>
                <a:tableStyleId>{5C40ADB6-7B94-4AE5-9B8E-A0EB6F652DED}</a:tableStyleId>
              </a:tblPr>
              <a:tblGrid>
                <a:gridCol w="667025">
                  <a:extLst>
                    <a:ext uri="{9D8B030D-6E8A-4147-A177-3AD203B41FA5}">
                      <a16:colId xmlns:a16="http://schemas.microsoft.com/office/drawing/2014/main" val="20000"/>
                    </a:ext>
                  </a:extLst>
                </a:gridCol>
                <a:gridCol w="5640025">
                  <a:extLst>
                    <a:ext uri="{9D8B030D-6E8A-4147-A177-3AD203B41FA5}">
                      <a16:colId xmlns:a16="http://schemas.microsoft.com/office/drawing/2014/main" val="20001"/>
                    </a:ext>
                  </a:extLst>
                </a:gridCol>
                <a:gridCol w="1115400">
                  <a:extLst>
                    <a:ext uri="{9D8B030D-6E8A-4147-A177-3AD203B41FA5}">
                      <a16:colId xmlns:a16="http://schemas.microsoft.com/office/drawing/2014/main" val="20002"/>
                    </a:ext>
                  </a:extLst>
                </a:gridCol>
                <a:gridCol w="1035725">
                  <a:extLst>
                    <a:ext uri="{9D8B030D-6E8A-4147-A177-3AD203B41FA5}">
                      <a16:colId xmlns:a16="http://schemas.microsoft.com/office/drawing/2014/main" val="20003"/>
                    </a:ext>
                  </a:extLst>
                </a:gridCol>
              </a:tblGrid>
              <a:tr h="195675">
                <a:tc rowSpan="2">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TT</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Nội dung</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Số tiết</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95675">
                <a:tc vMerge="1">
                  <a:txBody>
                    <a:bodyPr/>
                    <a:lstStyle/>
                    <a:p>
                      <a:endParaRPr lang="en-US"/>
                    </a:p>
                  </a:txBody>
                  <a:tcPr/>
                </a:tc>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LT</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TH</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I</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Các học phần</a:t>
                      </a:r>
                      <a:endParaRPr sz="2300" b="1"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44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2300" b="1" u="none" strike="noStrike" cap="none">
                          <a:solidFill>
                            <a:schemeClr val="dk1"/>
                          </a:solidFill>
                          <a:latin typeface="Arial"/>
                          <a:ea typeface="Arial"/>
                          <a:cs typeface="Arial"/>
                          <a:sym typeface="Arial"/>
                        </a:rPr>
                        <a:t>40</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7000"/>
                        </a:lnSpc>
                        <a:spcBef>
                          <a:spcPts val="0"/>
                        </a:spcBef>
                        <a:spcAft>
                          <a:spcPts val="0"/>
                        </a:spcAft>
                        <a:buNone/>
                      </a:pPr>
                      <a:r>
                        <a:rPr lang="en-US" sz="2300" b="1" u="none" strike="noStrike" cap="none">
                          <a:solidFill>
                            <a:srgbClr val="FF0000"/>
                          </a:solidFill>
                          <a:latin typeface="Arial"/>
                          <a:ea typeface="Arial"/>
                          <a:cs typeface="Arial"/>
                          <a:sym typeface="Arial"/>
                        </a:rPr>
                        <a:t>1</a:t>
                      </a:r>
                      <a:endParaRPr sz="2300" b="1" u="none" strike="noStrike" cap="none">
                        <a:solidFill>
                          <a:srgbClr val="FF0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b="1" u="none" strike="noStrike" cap="none">
                          <a:solidFill>
                            <a:srgbClr val="FF0000"/>
                          </a:solidFill>
                          <a:latin typeface="Arial"/>
                          <a:ea typeface="Arial"/>
                          <a:cs typeface="Arial"/>
                          <a:sym typeface="Arial"/>
                        </a:rPr>
                        <a:t>Tổng quan về y tế trường học và đặc điểm tâm sinh lý lứa tuổi của học sinh</a:t>
                      </a:r>
                      <a:endParaRPr sz="2300" b="1" u="none" strike="noStrike" cap="none">
                        <a:solidFill>
                          <a:srgbClr val="FF0000"/>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b="1" u="none" strike="noStrike" cap="none">
                          <a:solidFill>
                            <a:srgbClr val="FF0000"/>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b="1" u="none" strike="noStrike" cap="none">
                          <a:solidFill>
                            <a:srgbClr val="FF0000"/>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2</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Vệ sinh trường học</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3</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Dinh dưỡng và an toàn thực phẩm</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8</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4</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Một số bệnh, tật thường gặp ở học sinh</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8</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8</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5</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Sức khỏe tâm thần, giới, giới tính, sức khỏe sinh sản và phòng chống tác hại của chất gây nghiện</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8</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8</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6</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Phòng, chống tai nạn thương tích và sơ cấp cứu ban đầu</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7</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Truyền thông giáo dục sức khỏe </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70850">
                <a:tc>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8</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u="none" strike="noStrike" cap="none">
                          <a:solidFill>
                            <a:schemeClr val="dk1"/>
                          </a:solidFill>
                          <a:latin typeface="Arial"/>
                          <a:ea typeface="Arial"/>
                          <a:cs typeface="Arial"/>
                          <a:sym typeface="Arial"/>
                        </a:rPr>
                        <a:t>Công tác quản lý sức khỏe học sinh</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70850">
                <a:tc>
                  <a:txBody>
                    <a:bodyPr/>
                    <a:lstStyle/>
                    <a:p>
                      <a:pPr marL="0" marR="0" lvl="0" indent="0" algn="r" rtl="0">
                        <a:spcBef>
                          <a:spcPts val="0"/>
                        </a:spcBef>
                        <a:spcAft>
                          <a:spcPts val="0"/>
                        </a:spcAft>
                        <a:buNone/>
                      </a:pPr>
                      <a:r>
                        <a:rPr lang="en-US" sz="2300" b="1" u="none" strike="noStrike" cap="none">
                          <a:solidFill>
                            <a:schemeClr val="dk1"/>
                          </a:solidFill>
                          <a:latin typeface="Arial"/>
                          <a:ea typeface="Arial"/>
                          <a:cs typeface="Arial"/>
                          <a:sym typeface="Arial"/>
                        </a:rPr>
                        <a:t>II.</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spcBef>
                          <a:spcPts val="0"/>
                        </a:spcBef>
                        <a:spcAft>
                          <a:spcPts val="0"/>
                        </a:spcAft>
                        <a:buNone/>
                      </a:pPr>
                      <a:r>
                        <a:rPr lang="en-US" sz="2300" b="1" u="none" strike="noStrike" cap="none">
                          <a:solidFill>
                            <a:schemeClr val="dk1"/>
                          </a:solidFill>
                          <a:latin typeface="Arial"/>
                          <a:ea typeface="Arial"/>
                          <a:cs typeface="Arial"/>
                          <a:sym typeface="Arial"/>
                        </a:rPr>
                        <a:t>Kiểm tra cuối khóa</a:t>
                      </a:r>
                      <a:endParaRPr sz="2300" u="none" strike="noStrike" cap="none">
                        <a:solidFill>
                          <a:schemeClr val="dk1"/>
                        </a:solidFill>
                        <a:latin typeface="Arial"/>
                        <a:ea typeface="Arial"/>
                        <a:cs typeface="Arial"/>
                        <a:sym typeface="Arial"/>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ctr" rtl="0">
                        <a:lnSpc>
                          <a:spcPct val="107000"/>
                        </a:lnSpc>
                        <a:spcBef>
                          <a:spcPts val="0"/>
                        </a:spcBef>
                        <a:spcAft>
                          <a:spcPts val="0"/>
                        </a:spcAft>
                        <a:buNone/>
                      </a:pPr>
                      <a:r>
                        <a:rPr lang="en-US" sz="2300" u="none" strike="noStrike" cap="none">
                          <a:solidFill>
                            <a:schemeClr val="dk1"/>
                          </a:solidFill>
                          <a:latin typeface="Arial"/>
                          <a:ea typeface="Arial"/>
                          <a:cs typeface="Arial"/>
                          <a:sym typeface="Arial"/>
                        </a:rPr>
                        <a:t>4</a:t>
                      </a:r>
                      <a:endParaRPr/>
                    </a:p>
                  </a:txBody>
                  <a:tcPr marL="68575" marR="68575"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40" name="Google Shape;14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457200" y="304800"/>
            <a:ext cx="8229600" cy="7921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Arial"/>
              <a:buNone/>
            </a:pPr>
            <a:r>
              <a:rPr lang="en-US" b="1">
                <a:solidFill>
                  <a:srgbClr val="FF0000"/>
                </a:solidFill>
                <a:latin typeface="Arial"/>
                <a:ea typeface="Arial"/>
                <a:cs typeface="Arial"/>
                <a:sym typeface="Arial"/>
              </a:rPr>
              <a:t>Vấn đề đặt ra?</a:t>
            </a:r>
            <a:endParaRPr>
              <a:latin typeface="Arial"/>
              <a:ea typeface="Arial"/>
              <a:cs typeface="Arial"/>
              <a:sym typeface="Arial"/>
            </a:endParaRPr>
          </a:p>
        </p:txBody>
      </p:sp>
      <p:sp>
        <p:nvSpPr>
          <p:cNvPr id="146" name="Google Shape;146;p9"/>
          <p:cNvSpPr txBox="1">
            <a:spLocks noGrp="1"/>
          </p:cNvSpPr>
          <p:nvPr>
            <p:ph type="body" idx="1"/>
          </p:nvPr>
        </p:nvSpPr>
        <p:spPr>
          <a:xfrm>
            <a:off x="219075" y="1257300"/>
            <a:ext cx="8458200" cy="4343400"/>
          </a:xfrm>
          <a:prstGeom prst="rect">
            <a:avLst/>
          </a:prstGeom>
          <a:noFill/>
          <a:ln>
            <a:noFill/>
          </a:ln>
        </p:spPr>
        <p:txBody>
          <a:bodyPr spcFirstLastPara="1" wrap="square" lIns="91425" tIns="45700" rIns="91425" bIns="45700" anchor="t" anchorCtr="0">
            <a:noAutofit/>
          </a:bodyPr>
          <a:lstStyle/>
          <a:p>
            <a:pPr marL="815975" lvl="0" indent="-514350" algn="just" rtl="0">
              <a:spcBef>
                <a:spcPts val="0"/>
              </a:spcBef>
              <a:spcAft>
                <a:spcPts val="0"/>
              </a:spcAft>
              <a:buClr>
                <a:srgbClr val="FF0000"/>
              </a:buClr>
              <a:buSzPts val="2600"/>
              <a:buFont typeface="Calibri"/>
              <a:buAutoNum type="arabicPeriod"/>
            </a:pPr>
            <a:r>
              <a:rPr lang="en-US" sz="2600">
                <a:solidFill>
                  <a:srgbClr val="0070C0"/>
                </a:solidFill>
                <a:latin typeface="Arial"/>
                <a:ea typeface="Arial"/>
                <a:cs typeface="Arial"/>
                <a:sym typeface="Arial"/>
              </a:rPr>
              <a:t>Tại sao phải cần có một đội ngũ NVYTTH thực hiện công tác YTTH, CSSK cho trẻ em, học sinh?  </a:t>
            </a:r>
            <a:endParaRPr sz="2600">
              <a:solidFill>
                <a:srgbClr val="0070C0"/>
              </a:solidFill>
              <a:latin typeface="Arial"/>
              <a:ea typeface="Arial"/>
              <a:cs typeface="Arial"/>
              <a:sym typeface="Arial"/>
            </a:endParaRPr>
          </a:p>
          <a:p>
            <a:pPr marL="815975" lvl="0" indent="-514350" algn="just" rtl="0">
              <a:spcBef>
                <a:spcPts val="600"/>
              </a:spcBef>
              <a:spcAft>
                <a:spcPts val="0"/>
              </a:spcAft>
              <a:buClr>
                <a:srgbClr val="FF0000"/>
              </a:buClr>
              <a:buSzPts val="2600"/>
              <a:buFont typeface="Calibri"/>
              <a:buAutoNum type="arabicPeriod"/>
            </a:pPr>
            <a:r>
              <a:rPr lang="en-US" sz="2600">
                <a:solidFill>
                  <a:srgbClr val="FF0000"/>
                </a:solidFill>
                <a:latin typeface="Arial"/>
                <a:ea typeface="Arial"/>
                <a:cs typeface="Arial"/>
                <a:sym typeface="Arial"/>
              </a:rPr>
              <a:t>Vị trí, tầm quan trọng của công tác y tế trường học đối với việc bảo vệ, chăm sóc và giáo dục sức khoẻ học sinh như thế nào”</a:t>
            </a:r>
            <a:endParaRPr sz="2600">
              <a:solidFill>
                <a:srgbClr val="FF0000"/>
              </a:solidFill>
              <a:latin typeface="Arial"/>
              <a:ea typeface="Arial"/>
              <a:cs typeface="Arial"/>
              <a:sym typeface="Arial"/>
            </a:endParaRPr>
          </a:p>
          <a:p>
            <a:pPr marL="815975" lvl="0" indent="-514350" algn="just" rtl="0">
              <a:spcBef>
                <a:spcPts val="600"/>
              </a:spcBef>
              <a:spcAft>
                <a:spcPts val="0"/>
              </a:spcAft>
              <a:buClr>
                <a:srgbClr val="FF0000"/>
              </a:buClr>
              <a:buSzPts val="2600"/>
              <a:buFont typeface="Calibri"/>
              <a:buAutoNum type="arabicPeriod"/>
            </a:pPr>
            <a:r>
              <a:rPr lang="en-US" sz="2600">
                <a:solidFill>
                  <a:srgbClr val="7030A0"/>
                </a:solidFill>
                <a:latin typeface="Arial"/>
                <a:ea typeface="Arial"/>
                <a:cs typeface="Arial"/>
                <a:sym typeface="Arial"/>
              </a:rPr>
              <a:t>Nội dung của công tác y tế trường học, nhiệm vụ của nhân viên y tế trường học gồm những gì?</a:t>
            </a:r>
            <a:endParaRPr/>
          </a:p>
          <a:p>
            <a:pPr marL="815975" lvl="0" indent="-514350" algn="just" rtl="0">
              <a:spcBef>
                <a:spcPts val="600"/>
              </a:spcBef>
              <a:spcAft>
                <a:spcPts val="0"/>
              </a:spcAft>
              <a:buClr>
                <a:srgbClr val="FF0000"/>
              </a:buClr>
              <a:buSzPts val="2600"/>
              <a:buFont typeface="Calibri"/>
              <a:buAutoNum type="arabicPeriod"/>
            </a:pPr>
            <a:r>
              <a:rPr lang="en-US" sz="2600">
                <a:solidFill>
                  <a:srgbClr val="00B050"/>
                </a:solidFill>
                <a:latin typeface="Arial"/>
                <a:ea typeface="Arial"/>
                <a:cs typeface="Arial"/>
                <a:sym typeface="Arial"/>
              </a:rPr>
              <a:t>Mô hình/Phương thức tổ chức công tác YTTH và các VBQPPL triển khai YTTH hiện nay ra sao?</a:t>
            </a:r>
            <a:endParaRPr sz="2600">
              <a:solidFill>
                <a:srgbClr val="00B050"/>
              </a:solidFill>
              <a:latin typeface="Arial"/>
              <a:ea typeface="Arial"/>
              <a:cs typeface="Arial"/>
              <a:sym typeface="Arial"/>
            </a:endParaRPr>
          </a:p>
          <a:p>
            <a:pPr marL="815975" lvl="0" indent="-514350" algn="just" rtl="0">
              <a:spcBef>
                <a:spcPts val="600"/>
              </a:spcBef>
              <a:spcAft>
                <a:spcPts val="0"/>
              </a:spcAft>
              <a:buClr>
                <a:srgbClr val="FF0000"/>
              </a:buClr>
              <a:buSzPts val="2600"/>
              <a:buFont typeface="Calibri"/>
              <a:buAutoNum type="arabicPeriod"/>
            </a:pPr>
            <a:r>
              <a:rPr lang="en-US" sz="2600">
                <a:solidFill>
                  <a:srgbClr val="C00000"/>
                </a:solidFill>
                <a:latin typeface="Arial"/>
                <a:ea typeface="Arial"/>
                <a:cs typeface="Arial"/>
                <a:sym typeface="Arial"/>
              </a:rPr>
              <a:t>Đối tượng (trẻ em, học sinh trong trường học) phát triển thể chất, tâm sinh lý như thế nào? Cần chú ý những gì để CSSK?</a:t>
            </a:r>
            <a:endParaRPr/>
          </a:p>
          <a:p>
            <a:pPr marL="815975" lvl="0" indent="-349250" algn="just" rtl="0">
              <a:spcBef>
                <a:spcPts val="0"/>
              </a:spcBef>
              <a:spcAft>
                <a:spcPts val="0"/>
              </a:spcAft>
              <a:buClr>
                <a:srgbClr val="FF0000"/>
              </a:buClr>
              <a:buSzPts val="2600"/>
              <a:buFont typeface="Calibri"/>
              <a:buNone/>
            </a:pPr>
            <a:endParaRPr sz="2600">
              <a:solidFill>
                <a:srgbClr val="C00000"/>
              </a:solidFill>
              <a:latin typeface="Arial"/>
              <a:ea typeface="Arial"/>
              <a:cs typeface="Arial"/>
              <a:sym typeface="Arial"/>
            </a:endParaRPr>
          </a:p>
          <a:p>
            <a:pPr marL="514350" lvl="0" indent="-349250" algn="just" rtl="0">
              <a:spcBef>
                <a:spcPts val="0"/>
              </a:spcBef>
              <a:spcAft>
                <a:spcPts val="0"/>
              </a:spcAft>
              <a:buClr>
                <a:srgbClr val="FF0000"/>
              </a:buClr>
              <a:buSzPts val="2600"/>
              <a:buFont typeface="Calibri"/>
              <a:buNone/>
            </a:pPr>
            <a:endParaRPr sz="2600">
              <a:latin typeface="Arial"/>
              <a:ea typeface="Arial"/>
              <a:cs typeface="Arial"/>
              <a:sym typeface="Arial"/>
            </a:endParaRPr>
          </a:p>
        </p:txBody>
      </p:sp>
      <p:sp>
        <p:nvSpPr>
          <p:cNvPr id="147" name="Google Shape;14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0" end="0"/>
                                            </p:txEl>
                                          </p:spTgt>
                                        </p:tgtEl>
                                        <p:attrNameLst>
                                          <p:attrName>style.visibility</p:attrName>
                                        </p:attrNameLst>
                                      </p:cBhvr>
                                      <p:to>
                                        <p:strVal val="visible"/>
                                      </p:to>
                                    </p:set>
                                    <p:animEffect transition="in" filter="fade">
                                      <p:cBhvr>
                                        <p:cTn id="12" dur="500"/>
                                        <p:tgtEl>
                                          <p:spTgt spid="1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1" end="1"/>
                                            </p:txEl>
                                          </p:spTgt>
                                        </p:tgtEl>
                                        <p:attrNameLst>
                                          <p:attrName>style.visibility</p:attrName>
                                        </p:attrNameLst>
                                      </p:cBhvr>
                                      <p:to>
                                        <p:strVal val="visible"/>
                                      </p:to>
                                    </p:set>
                                    <p:animEffect transition="in" filter="fade">
                                      <p:cBhvr>
                                        <p:cTn id="17" dur="500"/>
                                        <p:tgtEl>
                                          <p:spTgt spid="1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2" end="2"/>
                                            </p:txEl>
                                          </p:spTgt>
                                        </p:tgtEl>
                                        <p:attrNameLst>
                                          <p:attrName>style.visibility</p:attrName>
                                        </p:attrNameLst>
                                      </p:cBhvr>
                                      <p:to>
                                        <p:strVal val="visible"/>
                                      </p:to>
                                    </p:set>
                                    <p:animEffect transition="in" filter="fade">
                                      <p:cBhvr>
                                        <p:cTn id="22" dur="500"/>
                                        <p:tgtEl>
                                          <p:spTgt spid="1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3" end="3"/>
                                            </p:txEl>
                                          </p:spTgt>
                                        </p:tgtEl>
                                        <p:attrNameLst>
                                          <p:attrName>style.visibility</p:attrName>
                                        </p:attrNameLst>
                                      </p:cBhvr>
                                      <p:to>
                                        <p:strVal val="visible"/>
                                      </p:to>
                                    </p:set>
                                    <p:animEffect transition="in" filter="fade">
                                      <p:cBhvr>
                                        <p:cTn id="27" dur="500"/>
                                        <p:tgtEl>
                                          <p:spTgt spid="1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4" end="4"/>
                                            </p:txEl>
                                          </p:spTgt>
                                        </p:tgtEl>
                                        <p:attrNameLst>
                                          <p:attrName>style.visibility</p:attrName>
                                        </p:attrNameLst>
                                      </p:cBhvr>
                                      <p:to>
                                        <p:strVal val="visible"/>
                                      </p:to>
                                    </p:set>
                                    <p:animEffect transition="in" filter="fade">
                                      <p:cBhvr>
                                        <p:cTn id="32" dur="500"/>
                                        <p:tgtEl>
                                          <p:spTgt spid="14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5" end="5"/>
                                            </p:txEl>
                                          </p:spTgt>
                                        </p:tgtEl>
                                        <p:attrNameLst>
                                          <p:attrName>style.visibility</p:attrName>
                                        </p:attrNameLst>
                                      </p:cBhvr>
                                      <p:to>
                                        <p:strVal val="visible"/>
                                      </p:to>
                                    </p:set>
                                    <p:animEffect transition="in" filter="fade">
                                      <p:cBhvr>
                                        <p:cTn id="37" dur="500"/>
                                        <p:tgtEl>
                                          <p:spTgt spid="14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
                                            <p:txEl>
                                              <p:pRg st="6" end="6"/>
                                            </p:txEl>
                                          </p:spTgt>
                                        </p:tgtEl>
                                        <p:attrNameLst>
                                          <p:attrName>style.visibility</p:attrName>
                                        </p:attrNameLst>
                                      </p:cBhvr>
                                      <p:to>
                                        <p:strVal val="visible"/>
                                      </p:to>
                                    </p:set>
                                    <p:animEffect transition="in" filter="fade">
                                      <p:cBhvr>
                                        <p:cTn id="42" dur="500"/>
                                        <p:tgtEl>
                                          <p:spTgt spid="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5260</Words>
  <Application>Microsoft Office PowerPoint</Application>
  <PresentationFormat>On-screen Show (4:3)</PresentationFormat>
  <Paragraphs>514</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Noto Sans Symbols</vt:lpstr>
      <vt:lpstr>Times New Roman</vt:lpstr>
      <vt:lpstr>Office Theme</vt:lpstr>
      <vt:lpstr>TỔNG QUAN VỀ Y TẾ TRƯỜNG HỌC  VÀ ĐẶC ĐIỂM TÂM SINH LÝ LỨA TUỔI  CỦA HỌC SINH </vt:lpstr>
      <vt:lpstr>PowerPoint Presentation</vt:lpstr>
      <vt:lpstr>NÂNG CAO NĂNG LỰC CHO NHÂN VIÊN  Y TẾ TRƯỜNG HỌC</vt:lpstr>
      <vt:lpstr>PowerPoint Presentation</vt:lpstr>
      <vt:lpstr>ĐỐI TƯỢNG</vt:lpstr>
      <vt:lpstr>MỤC ĐÍCH, YÊU CẦU</vt:lpstr>
      <vt:lpstr>NỘI DUNG CHƯƠNG TRÌNH</vt:lpstr>
      <vt:lpstr>CẤU TRÚC CHƯƠNG TRÌNH</vt:lpstr>
      <vt:lpstr>Vấn đề đặt ra?</vt:lpstr>
      <vt:lpstr>MỤC TIÊU</vt:lpstr>
      <vt:lpstr>PowerPoint Presentation</vt:lpstr>
      <vt:lpstr>VỊ TRÍ CỦA CÔNG TÁC Y TẾ TRƯỜNG HỌC</vt:lpstr>
      <vt:lpstr>CHỦ TRƯƠNG CỦA ĐẢNG</vt:lpstr>
      <vt:lpstr>CHỦ TRƯƠNG CỦA ĐẢNG</vt:lpstr>
      <vt:lpstr>CHIẾN LƯỢC QG BVCS&amp;NCSK ND GĐ ĐẾN 2030, TẦM NHÌN ĐẾN 2045 (QĐ số 89/TTg ngày 23/1/2024)</vt:lpstr>
      <vt:lpstr>QUY ĐỊNH CHUYÊN MÔN, NGHIỆP VỤ CỦA BỘ Y TẾ</vt:lpstr>
      <vt:lpstr>PowerPoint Presentation</vt:lpstr>
      <vt:lpstr>NỘI DUNG CHUYÊN MÔN, NV CỦA CTĐT ĐỐI VỚI NVYT TẠI CSGD (Ban hành kèm theo Thông tư số 28/2023/TT-BYT ngày 29/12/2023</vt:lpstr>
      <vt:lpstr>PHẠM VI HOẠT ĐỘNG KHÁM BỆNH, CHỮA BỆNH CỦA NVYTTH  (Ban hành kèm theo Thông tư số 28/2023/TT-BYT ngày 29/12/2023</vt:lpstr>
      <vt:lpstr>PowerPoint Presentation</vt:lpstr>
      <vt:lpstr>VAI TRÒ CỦA CÔNG TÁC Y TẾ TRƯỜNG HỌC</vt:lpstr>
      <vt:lpstr>MỐC CHÍNH QUÁ TRÌNH HÌNH THÀNH  VÀ PHÁT TRIỂN YTTH TAI VIỆT NAM</vt:lpstr>
      <vt:lpstr>QUÁ TRÌNH HÌNH THÀNH VÀ PHÁT TRIỂN  Y TẾ TRƯỜNG HỌC TAI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Administrator</cp:lastModifiedBy>
  <cp:revision>1</cp:revision>
  <dcterms:created xsi:type="dcterms:W3CDTF">2020-12-22T16:00:29Z</dcterms:created>
  <dcterms:modified xsi:type="dcterms:W3CDTF">2024-08-15T07:41:58Z</dcterms:modified>
</cp:coreProperties>
</file>