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Lst>
  <p:sldSz cx="9144000" cy="6858000" type="screen4x3"/>
  <p:notesSz cx="6858000" cy="9144000"/>
  <p:embeddedFontLst>
    <p:embeddedFont>
      <p:font typeface="Cambria" panose="02040503050406030204" pitchFamily="18" charset="0"/>
      <p:regular r:id="rId100"/>
      <p:bold r:id="rId101"/>
      <p:italic r:id="rId102"/>
      <p:boldItalic r:id="rId103"/>
    </p:embeddedFont>
    <p:embeddedFont>
      <p:font typeface="Constantia" panose="02030602050306030303" pitchFamily="18" charset="0"/>
      <p:regular r:id="rId104"/>
      <p:bold r:id="rId105"/>
      <p:italic r:id="rId106"/>
      <p:boldItalic r:id="rId107"/>
    </p:embeddedFont>
    <p:embeddedFont>
      <p:font typeface="Times" panose="02020603050405020304" pitchFamily="18"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2" roundtripDataSignature="AMtx7mh+eD45ol46s2vcVgGrdCxIQ4p+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24373A-86BB-4897-AB34-F6CCA2CDA13E}">
  <a:tblStyle styleId="{5224373A-86BB-4897-AB34-F6CCA2CDA13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FED721E-C76F-4726-B488-BF52B44DD35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65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customschemas.google.com/relationships/presentationmetadata" Target="metadata"/><Relationship Id="rId16" Type="http://schemas.openxmlformats.org/officeDocument/2006/relationships/slide" Target="slides/slide15.xml"/><Relationship Id="rId107"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3.fntdata"/><Relationship Id="rId110" Type="http://schemas.openxmlformats.org/officeDocument/2006/relationships/font" Target="fonts/font11.fntdata"/><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4.fntdata"/><Relationship Id="rId108" Type="http://schemas.openxmlformats.org/officeDocument/2006/relationships/font" Target="fonts/font9.fntdata"/><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7.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ran%20Quang%20Binh\Desktop\bieu%20do.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206403547385358E-2"/>
          <c:y val="0.11039117642330136"/>
          <c:w val="0.78889551849498962"/>
          <c:h val="0.77510973198064159"/>
        </c:manualLayout>
      </c:layout>
      <c:barChart>
        <c:barDir val="col"/>
        <c:grouping val="stacked"/>
        <c:varyColors val="0"/>
        <c:ser>
          <c:idx val="0"/>
          <c:order val="0"/>
          <c:tx>
            <c:strRef>
              <c:f>Sheet1!$B$30</c:f>
              <c:strCache>
                <c:ptCount val="1"/>
                <c:pt idx="0">
                  <c:v>Béo phì</c:v>
                </c:pt>
              </c:strCache>
            </c:strRef>
          </c:tx>
          <c:spPr>
            <a:solidFill>
              <a:srgbClr val="00B0F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Sheet1!$A$31:$A$35</c:f>
              <c:strCache>
                <c:ptCount val="5"/>
                <c:pt idx="0">
                  <c:v>Hoàng Mai</c:v>
                </c:pt>
                <c:pt idx="1">
                  <c:v>Thanh Xuân</c:v>
                </c:pt>
                <c:pt idx="2">
                  <c:v>Đống Đa</c:v>
                </c:pt>
                <c:pt idx="3">
                  <c:v>Hai Bà Trưng</c:v>
                </c:pt>
                <c:pt idx="4">
                  <c:v>Hoàn Kiếm</c:v>
                </c:pt>
              </c:strCache>
            </c:strRef>
          </c:cat>
          <c:val>
            <c:numRef>
              <c:f>Sheet1!$B$31:$B$35</c:f>
              <c:numCache>
                <c:formatCode>0.0%</c:formatCode>
                <c:ptCount val="5"/>
                <c:pt idx="0">
                  <c:v>0.12200000000000009</c:v>
                </c:pt>
                <c:pt idx="1">
                  <c:v>0.17700000000000021</c:v>
                </c:pt>
                <c:pt idx="2">
                  <c:v>0.17100000000000001</c:v>
                </c:pt>
                <c:pt idx="3">
                  <c:v>0.20700000000000021</c:v>
                </c:pt>
                <c:pt idx="4">
                  <c:v>0.252</c:v>
                </c:pt>
              </c:numCache>
            </c:numRef>
          </c:val>
          <c:extLst>
            <c:ext xmlns:c16="http://schemas.microsoft.com/office/drawing/2014/chart" uri="{C3380CC4-5D6E-409C-BE32-E72D297353CC}">
              <c16:uniqueId val="{00000000-888B-4CAD-8E1C-A0387E8B7B7A}"/>
            </c:ext>
          </c:extLst>
        </c:ser>
        <c:ser>
          <c:idx val="1"/>
          <c:order val="1"/>
          <c:tx>
            <c:strRef>
              <c:f>Sheet1!$C$30</c:f>
              <c:strCache>
                <c:ptCount val="1"/>
                <c:pt idx="0">
                  <c:v>Thừa cân</c:v>
                </c:pt>
              </c:strCache>
            </c:strRef>
          </c:tx>
          <c:spPr>
            <a:solidFill>
              <a:schemeClr val="accent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Sheet1!$A$31:$A$35</c:f>
              <c:strCache>
                <c:ptCount val="5"/>
                <c:pt idx="0">
                  <c:v>Hoàng Mai</c:v>
                </c:pt>
                <c:pt idx="1">
                  <c:v>Thanh Xuân</c:v>
                </c:pt>
                <c:pt idx="2">
                  <c:v>Đống Đa</c:v>
                </c:pt>
                <c:pt idx="3">
                  <c:v>Hai Bà Trưng</c:v>
                </c:pt>
                <c:pt idx="4">
                  <c:v>Hoàn Kiếm</c:v>
                </c:pt>
              </c:strCache>
            </c:strRef>
          </c:cat>
          <c:val>
            <c:numRef>
              <c:f>Sheet1!$C$31:$C$35</c:f>
              <c:numCache>
                <c:formatCode>0.0%</c:formatCode>
                <c:ptCount val="5"/>
                <c:pt idx="0">
                  <c:v>0.19300000000000139</c:v>
                </c:pt>
                <c:pt idx="1">
                  <c:v>0.23700000000000004</c:v>
                </c:pt>
                <c:pt idx="2">
                  <c:v>0.24900000000000044</c:v>
                </c:pt>
                <c:pt idx="3">
                  <c:v>0.22300000000000125</c:v>
                </c:pt>
                <c:pt idx="4">
                  <c:v>0.31000000000000238</c:v>
                </c:pt>
              </c:numCache>
            </c:numRef>
          </c:val>
          <c:extLst>
            <c:ext xmlns:c16="http://schemas.microsoft.com/office/drawing/2014/chart" uri="{C3380CC4-5D6E-409C-BE32-E72D297353CC}">
              <c16:uniqueId val="{00000001-888B-4CAD-8E1C-A0387E8B7B7A}"/>
            </c:ext>
          </c:extLst>
        </c:ser>
        <c:ser>
          <c:idx val="2"/>
          <c:order val="2"/>
          <c:tx>
            <c:strRef>
              <c:f>Sheet1!$D$30</c:f>
              <c:strCache>
                <c:ptCount val="1"/>
                <c:pt idx="0">
                  <c:v>Gầy còm</c:v>
                </c:pt>
              </c:strCache>
            </c:strRef>
          </c:tx>
          <c:invertIfNegative val="0"/>
          <c:dLbls>
            <c:spPr>
              <a:solidFill>
                <a:srgbClr val="FF0000"/>
              </a:solid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Sheet1!$A$31:$A$35</c:f>
              <c:strCache>
                <c:ptCount val="5"/>
                <c:pt idx="0">
                  <c:v>Hoàng Mai</c:v>
                </c:pt>
                <c:pt idx="1">
                  <c:v>Thanh Xuân</c:v>
                </c:pt>
                <c:pt idx="2">
                  <c:v>Đống Đa</c:v>
                </c:pt>
                <c:pt idx="3">
                  <c:v>Hai Bà Trưng</c:v>
                </c:pt>
                <c:pt idx="4">
                  <c:v>Hoàn Kiếm</c:v>
                </c:pt>
              </c:strCache>
            </c:strRef>
          </c:cat>
          <c:val>
            <c:numRef>
              <c:f>Sheet1!$D$31:$D$35</c:f>
              <c:numCache>
                <c:formatCode>0.0%</c:formatCode>
                <c:ptCount val="5"/>
                <c:pt idx="0">
                  <c:v>2.8000000000000011E-2</c:v>
                </c:pt>
                <c:pt idx="1">
                  <c:v>2.2000000000000543E-2</c:v>
                </c:pt>
                <c:pt idx="2">
                  <c:v>8.0000000000000227E-3</c:v>
                </c:pt>
                <c:pt idx="3">
                  <c:v>8.0000000000000227E-3</c:v>
                </c:pt>
                <c:pt idx="4">
                  <c:v>7.0000000000001346E-3</c:v>
                </c:pt>
              </c:numCache>
            </c:numRef>
          </c:val>
          <c:extLst>
            <c:ext xmlns:c16="http://schemas.microsoft.com/office/drawing/2014/chart" uri="{C3380CC4-5D6E-409C-BE32-E72D297353CC}">
              <c16:uniqueId val="{00000002-888B-4CAD-8E1C-A0387E8B7B7A}"/>
            </c:ext>
          </c:extLst>
        </c:ser>
        <c:ser>
          <c:idx val="3"/>
          <c:order val="3"/>
          <c:tx>
            <c:strRef>
              <c:f>Sheet1!$E$30</c:f>
              <c:strCache>
                <c:ptCount val="1"/>
                <c:pt idx="0">
                  <c:v>Thấp còi</c:v>
                </c:pt>
              </c:strCache>
            </c:strRef>
          </c:tx>
          <c:invertIfNegative val="0"/>
          <c:dLbls>
            <c:dLbl>
              <c:idx val="1"/>
              <c:layout>
                <c:manualLayout>
                  <c:x val="0"/>
                  <c:y val="-1.7713795280598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8B-4CAD-8E1C-A0387E8B7B7A}"/>
                </c:ext>
              </c:extLst>
            </c:dLbl>
            <c:dLbl>
              <c:idx val="2"/>
              <c:layout>
                <c:manualLayout>
                  <c:x val="0"/>
                  <c:y val="-2.95229921343309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88B-4CAD-8E1C-A0387E8B7B7A}"/>
                </c:ext>
              </c:extLst>
            </c:dLbl>
            <c:dLbl>
              <c:idx val="3"/>
              <c:layout>
                <c:manualLayout>
                  <c:x val="2.9761904761904812E-3"/>
                  <c:y val="-3.1848799506803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8B-4CAD-8E1C-A0387E8B7B7A}"/>
                </c:ext>
              </c:extLst>
            </c:dLbl>
            <c:dLbl>
              <c:idx val="4"/>
              <c:layout>
                <c:manualLayout>
                  <c:x val="5.9523809523809521E-3"/>
                  <c:y val="-2.6570692920898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8B-4CAD-8E1C-A0387E8B7B7A}"/>
                </c:ext>
              </c:extLst>
            </c:dLbl>
            <c:spPr>
              <a:solidFill>
                <a:srgbClr val="FFFF00"/>
              </a:solid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Sheet1!$A$31:$A$35</c:f>
              <c:strCache>
                <c:ptCount val="5"/>
                <c:pt idx="0">
                  <c:v>Hoàng Mai</c:v>
                </c:pt>
                <c:pt idx="1">
                  <c:v>Thanh Xuân</c:v>
                </c:pt>
                <c:pt idx="2">
                  <c:v>Đống Đa</c:v>
                </c:pt>
                <c:pt idx="3">
                  <c:v>Hai Bà Trưng</c:v>
                </c:pt>
                <c:pt idx="4">
                  <c:v>Hoàn Kiếm</c:v>
                </c:pt>
              </c:strCache>
            </c:strRef>
          </c:cat>
          <c:val>
            <c:numRef>
              <c:f>Sheet1!$E$31:$E$35</c:f>
              <c:numCache>
                <c:formatCode>0.0%</c:formatCode>
                <c:ptCount val="5"/>
                <c:pt idx="0">
                  <c:v>3.9000000000000416E-2</c:v>
                </c:pt>
                <c:pt idx="1">
                  <c:v>1.4000000000000005E-2</c:v>
                </c:pt>
                <c:pt idx="2">
                  <c:v>2.9000000000000296E-2</c:v>
                </c:pt>
                <c:pt idx="3">
                  <c:v>1.2000000000000021E-2</c:v>
                </c:pt>
                <c:pt idx="4">
                  <c:v>2.4000000000000042E-2</c:v>
                </c:pt>
              </c:numCache>
            </c:numRef>
          </c:val>
          <c:extLst>
            <c:ext xmlns:c16="http://schemas.microsoft.com/office/drawing/2014/chart" uri="{C3380CC4-5D6E-409C-BE32-E72D297353CC}">
              <c16:uniqueId val="{00000007-888B-4CAD-8E1C-A0387E8B7B7A}"/>
            </c:ext>
          </c:extLst>
        </c:ser>
        <c:dLbls>
          <c:showLegendKey val="0"/>
          <c:showVal val="0"/>
          <c:showCatName val="0"/>
          <c:showSerName val="0"/>
          <c:showPercent val="0"/>
          <c:showBubbleSize val="0"/>
        </c:dLbls>
        <c:gapWidth val="150"/>
        <c:overlap val="100"/>
        <c:axId val="433450640"/>
        <c:axId val="433446832"/>
      </c:barChart>
      <c:catAx>
        <c:axId val="433450640"/>
        <c:scaling>
          <c:orientation val="minMax"/>
        </c:scaling>
        <c:delete val="0"/>
        <c:axPos val="b"/>
        <c:numFmt formatCode="General" sourceLinked="0"/>
        <c:majorTickMark val="out"/>
        <c:minorTickMark val="none"/>
        <c:tickLblPos val="nextTo"/>
        <c:txPr>
          <a:bodyPr/>
          <a:lstStyle/>
          <a:p>
            <a:pPr>
              <a:defRPr sz="1100"/>
            </a:pPr>
            <a:endParaRPr lang="en-US"/>
          </a:p>
        </c:txPr>
        <c:crossAx val="433446832"/>
        <c:crosses val="autoZero"/>
        <c:auto val="1"/>
        <c:lblAlgn val="ctr"/>
        <c:lblOffset val="100"/>
        <c:noMultiLvlLbl val="0"/>
      </c:catAx>
      <c:valAx>
        <c:axId val="433446832"/>
        <c:scaling>
          <c:orientation val="minMax"/>
          <c:max val="0.60000000000000064"/>
          <c:min val="0"/>
        </c:scaling>
        <c:delete val="0"/>
        <c:axPos val="l"/>
        <c:majorGridlines>
          <c:spPr>
            <a:ln>
              <a:solidFill>
                <a:sysClr val="window" lastClr="FFFFFF"/>
              </a:solidFill>
            </a:ln>
          </c:spPr>
        </c:majorGridlines>
        <c:numFmt formatCode="0%" sourceLinked="0"/>
        <c:majorTickMark val="out"/>
        <c:minorTickMark val="none"/>
        <c:tickLblPos val="nextTo"/>
        <c:crossAx val="433450640"/>
        <c:crosses val="autoZero"/>
        <c:crossBetween val="between"/>
      </c:valAx>
      <c:spPr>
        <a:solidFill>
          <a:schemeClr val="accent3"/>
        </a:solidFill>
        <a:ln w="25400" cap="flat" cmpd="sng" algn="ctr">
          <a:solidFill>
            <a:schemeClr val="accent3">
              <a:shade val="50000"/>
            </a:schemeClr>
          </a:solidFill>
          <a:prstDash val="solid"/>
        </a:ln>
        <a:effectLst/>
      </c:spPr>
    </c:plotArea>
    <c:legend>
      <c:legendPos val="r"/>
      <c:layout>
        <c:manualLayout>
          <c:xMode val="edge"/>
          <c:yMode val="edge"/>
          <c:x val="0.85490415260592834"/>
          <c:y val="0.19419154889240137"/>
          <c:w val="0.14509584739407574"/>
          <c:h val="0.34974692978192806"/>
        </c:manualLayout>
      </c:layout>
      <c:overlay val="0"/>
      <c:txPr>
        <a:bodyPr/>
        <a:lstStyle/>
        <a:p>
          <a:pPr>
            <a:defRPr sz="1100"/>
          </a:pPr>
          <a:endParaRPr lang="en-US"/>
        </a:p>
      </c:txPr>
    </c:legend>
    <c:plotVisOnly val="1"/>
    <c:dispBlanksAs val="gap"/>
    <c:showDLblsOverMax val="0"/>
  </c:chart>
  <c:spPr>
    <a:ln>
      <a:noFill/>
    </a:ln>
  </c:spPr>
  <c:txPr>
    <a:bodyPr/>
    <a:lstStyle/>
    <a:p>
      <a:pPr>
        <a:defRPr b="1">
          <a:solidFill>
            <a:schemeClr val="tx2">
              <a:lumMod val="50000"/>
            </a:schemeClr>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Tiểu học Phú Hòa Đông</c:v>
                </c:pt>
                <c:pt idx="1">
                  <c:v>Tiểu học Hồ Thị Kỷ</c:v>
                </c:pt>
              </c:strCache>
            </c:strRef>
          </c:cat>
          <c:val>
            <c:numRef>
              <c:f>Sheet1!$B$2:$B$3</c:f>
              <c:numCache>
                <c:formatCode>General</c:formatCode>
                <c:ptCount val="2"/>
                <c:pt idx="0">
                  <c:v>31.2</c:v>
                </c:pt>
                <c:pt idx="1">
                  <c:v>54.4</c:v>
                </c:pt>
              </c:numCache>
            </c:numRef>
          </c:val>
          <c:extLst>
            <c:ext xmlns:c16="http://schemas.microsoft.com/office/drawing/2014/chart" uri="{C3380CC4-5D6E-409C-BE32-E72D297353CC}">
              <c16:uniqueId val="{00000000-7061-4009-BAE9-DEE38E676778}"/>
            </c:ext>
          </c:extLst>
        </c:ser>
        <c:dLbls>
          <c:showLegendKey val="0"/>
          <c:showVal val="0"/>
          <c:showCatName val="0"/>
          <c:showSerName val="0"/>
          <c:showPercent val="0"/>
          <c:showBubbleSize val="0"/>
        </c:dLbls>
        <c:gapWidth val="150"/>
        <c:axId val="433445200"/>
        <c:axId val="433445744"/>
      </c:barChart>
      <c:catAx>
        <c:axId val="433445200"/>
        <c:scaling>
          <c:orientation val="minMax"/>
        </c:scaling>
        <c:delete val="0"/>
        <c:axPos val="b"/>
        <c:numFmt formatCode="General" sourceLinked="0"/>
        <c:majorTickMark val="out"/>
        <c:minorTickMark val="none"/>
        <c:tickLblPos val="nextTo"/>
        <c:crossAx val="433445744"/>
        <c:crosses val="autoZero"/>
        <c:auto val="1"/>
        <c:lblAlgn val="ctr"/>
        <c:lblOffset val="100"/>
        <c:noMultiLvlLbl val="0"/>
      </c:catAx>
      <c:valAx>
        <c:axId val="433445744"/>
        <c:scaling>
          <c:orientation val="minMax"/>
        </c:scaling>
        <c:delete val="0"/>
        <c:axPos val="l"/>
        <c:majorGridlines/>
        <c:numFmt formatCode="General" sourceLinked="1"/>
        <c:majorTickMark val="out"/>
        <c:minorTickMark val="none"/>
        <c:tickLblPos val="nextTo"/>
        <c:crossAx val="4334452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hyperlipidemia</c:v>
                </c:pt>
              </c:strCache>
            </c:strRef>
          </c:tx>
          <c:spPr>
            <a:solidFill>
              <a:srgbClr val="002060"/>
            </a:solidFill>
            <a:ln>
              <a:solidFill>
                <a:srgbClr val="002060"/>
              </a:solidFill>
            </a:ln>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6 y old</c:v>
                </c:pt>
                <c:pt idx="1">
                  <c:v>7 y old</c:v>
                </c:pt>
                <c:pt idx="2">
                  <c:v>8 y old</c:v>
                </c:pt>
                <c:pt idx="3">
                  <c:v>9 y old</c:v>
                </c:pt>
                <c:pt idx="4">
                  <c:v>10 y old</c:v>
                </c:pt>
              </c:strCache>
            </c:strRef>
          </c:cat>
          <c:val>
            <c:numRef>
              <c:f>Sheet1!$B$2:$B$7</c:f>
              <c:numCache>
                <c:formatCode>General</c:formatCode>
                <c:ptCount val="6"/>
                <c:pt idx="0">
                  <c:v>50</c:v>
                </c:pt>
                <c:pt idx="1">
                  <c:v>45.2</c:v>
                </c:pt>
                <c:pt idx="2">
                  <c:v>46.3</c:v>
                </c:pt>
                <c:pt idx="3">
                  <c:v>35.1</c:v>
                </c:pt>
                <c:pt idx="4">
                  <c:v>50</c:v>
                </c:pt>
              </c:numCache>
            </c:numRef>
          </c:val>
          <c:extLst>
            <c:ext xmlns:c16="http://schemas.microsoft.com/office/drawing/2014/chart" uri="{C3380CC4-5D6E-409C-BE32-E72D297353CC}">
              <c16:uniqueId val="{00000000-BEF3-4FDA-AEE5-C99C6A482E48}"/>
            </c:ext>
          </c:extLst>
        </c:ser>
        <c:dLbls>
          <c:showLegendKey val="0"/>
          <c:showVal val="0"/>
          <c:showCatName val="0"/>
          <c:showSerName val="0"/>
          <c:showPercent val="0"/>
          <c:showBubbleSize val="0"/>
        </c:dLbls>
        <c:gapWidth val="150"/>
        <c:axId val="433449008"/>
        <c:axId val="433449552"/>
      </c:barChart>
      <c:catAx>
        <c:axId val="433449008"/>
        <c:scaling>
          <c:orientation val="minMax"/>
        </c:scaling>
        <c:delete val="0"/>
        <c:axPos val="b"/>
        <c:numFmt formatCode="General" sourceLinked="0"/>
        <c:majorTickMark val="out"/>
        <c:minorTickMark val="none"/>
        <c:tickLblPos val="nextTo"/>
        <c:txPr>
          <a:bodyPr/>
          <a:lstStyle/>
          <a:p>
            <a:pPr>
              <a:defRPr b="1"/>
            </a:pPr>
            <a:endParaRPr lang="en-US"/>
          </a:p>
        </c:txPr>
        <c:crossAx val="433449552"/>
        <c:crosses val="autoZero"/>
        <c:auto val="1"/>
        <c:lblAlgn val="ctr"/>
        <c:lblOffset val="100"/>
        <c:noMultiLvlLbl val="0"/>
      </c:catAx>
      <c:valAx>
        <c:axId val="433449552"/>
        <c:scaling>
          <c:orientation val="minMax"/>
        </c:scaling>
        <c:delete val="0"/>
        <c:axPos val="l"/>
        <c:majorGridlines/>
        <c:numFmt formatCode="General" sourceLinked="1"/>
        <c:majorTickMark val="out"/>
        <c:minorTickMark val="none"/>
        <c:tickLblPos val="nextTo"/>
        <c:txPr>
          <a:bodyPr/>
          <a:lstStyle/>
          <a:p>
            <a:pPr>
              <a:defRPr b="1"/>
            </a:pPr>
            <a:endParaRPr lang="en-US"/>
          </a:p>
        </c:txPr>
        <c:crossAx val="433449008"/>
        <c:crosses val="autoZero"/>
        <c:crossBetween val="between"/>
      </c:valAx>
    </c:plotArea>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Tỷ lệ</c:v>
                </c:pt>
              </c:strCache>
            </c:strRef>
          </c:tx>
          <c:spPr>
            <a:solidFill>
              <a:srgbClr val="B40C54"/>
            </a:solidFill>
          </c:spPr>
          <c:invertIfNegative val="0"/>
          <c:dLbls>
            <c:spPr>
              <a:noFill/>
              <a:ln>
                <a:noFill/>
              </a:ln>
              <a:effectLst/>
            </c:spPr>
            <c:txPr>
              <a:bodyPr/>
              <a:lstStyle/>
              <a:p>
                <a:pPr>
                  <a:defRPr sz="1400" b="1">
                    <a:solidFill>
                      <a:srgbClr val="B40C5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3"/>
                <c:pt idx="0">
                  <c:v>Ước tính theo giá tiền</c:v>
                </c:pt>
                <c:pt idx="1">
                  <c:v>Sử dụng thực phẩm đóng gói sẵn</c:v>
                </c:pt>
                <c:pt idx="2">
                  <c:v>Thuê nhân công theo hợp đồng ngắn hạn</c:v>
                </c:pt>
              </c:strCache>
            </c:strRef>
          </c:cat>
          <c:val>
            <c:numRef>
              <c:f>Sheet1!$B$2:$B$6</c:f>
              <c:numCache>
                <c:formatCode>General</c:formatCode>
                <c:ptCount val="5"/>
                <c:pt idx="0">
                  <c:v>86.7</c:v>
                </c:pt>
                <c:pt idx="1">
                  <c:v>54.6</c:v>
                </c:pt>
                <c:pt idx="2">
                  <c:v>87.3</c:v>
                </c:pt>
              </c:numCache>
            </c:numRef>
          </c:val>
          <c:extLst>
            <c:ext xmlns:c16="http://schemas.microsoft.com/office/drawing/2014/chart" uri="{C3380CC4-5D6E-409C-BE32-E72D297353CC}">
              <c16:uniqueId val="{00000000-C673-437B-8857-C68AFB636110}"/>
            </c:ext>
          </c:extLst>
        </c:ser>
        <c:ser>
          <c:idx val="1"/>
          <c:order val="1"/>
          <c:tx>
            <c:strRef>
              <c:f>Sheet1!$C$1</c:f>
              <c:strCache>
                <c:ptCount val="1"/>
                <c:pt idx="0">
                  <c:v>Column2</c:v>
                </c:pt>
              </c:strCache>
            </c:strRef>
          </c:tx>
          <c:spPr>
            <a:solidFill>
              <a:srgbClr val="000066"/>
            </a:solidFill>
          </c:spPr>
          <c:invertIfNegative val="0"/>
          <c:dLbls>
            <c:spPr>
              <a:noFill/>
              <a:ln>
                <a:noFill/>
              </a:ln>
              <a:effectLst/>
            </c:spPr>
            <c:txPr>
              <a:bodyPr/>
              <a:lstStyle/>
              <a:p>
                <a:pPr>
                  <a:defRPr sz="1400" b="1">
                    <a:solidFill>
                      <a:srgbClr val="000066"/>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3"/>
                <c:pt idx="0">
                  <c:v>Ước tính theo giá tiền</c:v>
                </c:pt>
                <c:pt idx="1">
                  <c:v>Sử dụng thực phẩm đóng gói sẵn</c:v>
                </c:pt>
                <c:pt idx="2">
                  <c:v>Thuê nhân công theo hợp đồng ngắn hạn</c:v>
                </c:pt>
              </c:strCache>
            </c:strRef>
          </c:cat>
          <c:val>
            <c:numRef>
              <c:f>Sheet1!$C$2:$C$6</c:f>
              <c:numCache>
                <c:formatCode>General</c:formatCode>
                <c:ptCount val="5"/>
              </c:numCache>
            </c:numRef>
          </c:val>
          <c:extLst>
            <c:ext xmlns:c16="http://schemas.microsoft.com/office/drawing/2014/chart" uri="{C3380CC4-5D6E-409C-BE32-E72D297353CC}">
              <c16:uniqueId val="{00000001-C673-437B-8857-C68AFB636110}"/>
            </c:ext>
          </c:extLst>
        </c:ser>
        <c:ser>
          <c:idx val="2"/>
          <c:order val="2"/>
          <c:tx>
            <c:strRef>
              <c:f>Sheet1!$D$1</c:f>
              <c:strCache>
                <c:ptCount val="1"/>
                <c:pt idx="0">
                  <c:v>Column1</c:v>
                </c:pt>
              </c:strCache>
            </c:strRef>
          </c:tx>
          <c:invertIfNegative val="0"/>
          <c:cat>
            <c:strRef>
              <c:f>Sheet1!$A$2:$A$6</c:f>
              <c:strCache>
                <c:ptCount val="3"/>
                <c:pt idx="0">
                  <c:v>Ước tính theo giá tiền</c:v>
                </c:pt>
                <c:pt idx="1">
                  <c:v>Sử dụng thực phẩm đóng gói sẵn</c:v>
                </c:pt>
                <c:pt idx="2">
                  <c:v>Thuê nhân công theo hợp đồng ngắn hạn</c:v>
                </c:pt>
              </c:strCache>
            </c:strRef>
          </c:cat>
          <c:val>
            <c:numRef>
              <c:f>Sheet1!$D$2:$D$6</c:f>
            </c:numRef>
          </c:val>
          <c:extLst>
            <c:ext xmlns:c16="http://schemas.microsoft.com/office/drawing/2014/chart" uri="{C3380CC4-5D6E-409C-BE32-E72D297353CC}">
              <c16:uniqueId val="{00000002-C673-437B-8857-C68AFB636110}"/>
            </c:ext>
          </c:extLst>
        </c:ser>
        <c:dLbls>
          <c:showLegendKey val="0"/>
          <c:showVal val="0"/>
          <c:showCatName val="0"/>
          <c:showSerName val="0"/>
          <c:showPercent val="0"/>
          <c:showBubbleSize val="0"/>
        </c:dLbls>
        <c:gapWidth val="150"/>
        <c:axId val="433454448"/>
        <c:axId val="433455536"/>
      </c:barChart>
      <c:catAx>
        <c:axId val="433454448"/>
        <c:scaling>
          <c:orientation val="minMax"/>
        </c:scaling>
        <c:delete val="0"/>
        <c:axPos val="b"/>
        <c:numFmt formatCode="General" sourceLinked="0"/>
        <c:majorTickMark val="out"/>
        <c:minorTickMark val="none"/>
        <c:tickLblPos val="nextTo"/>
        <c:txPr>
          <a:bodyPr/>
          <a:lstStyle/>
          <a:p>
            <a:pPr>
              <a:defRPr>
                <a:solidFill>
                  <a:srgbClr val="FF0000"/>
                </a:solidFill>
              </a:defRPr>
            </a:pPr>
            <a:endParaRPr lang="en-US"/>
          </a:p>
        </c:txPr>
        <c:crossAx val="433455536"/>
        <c:crosses val="autoZero"/>
        <c:auto val="1"/>
        <c:lblAlgn val="ctr"/>
        <c:lblOffset val="100"/>
        <c:noMultiLvlLbl val="0"/>
      </c:catAx>
      <c:valAx>
        <c:axId val="433455536"/>
        <c:scaling>
          <c:orientation val="minMax"/>
        </c:scaling>
        <c:delete val="0"/>
        <c:axPos val="l"/>
        <c:majorGridlines/>
        <c:numFmt formatCode="General" sourceLinked="1"/>
        <c:majorTickMark val="out"/>
        <c:minorTickMark val="none"/>
        <c:tickLblPos val="nextTo"/>
        <c:txPr>
          <a:bodyPr/>
          <a:lstStyle/>
          <a:p>
            <a:pPr>
              <a:defRPr>
                <a:solidFill>
                  <a:srgbClr val="FF0000"/>
                </a:solidFill>
              </a:defRPr>
            </a:pPr>
            <a:endParaRPr lang="en-US"/>
          </a:p>
        </c:txPr>
        <c:crossAx val="433454448"/>
        <c:crosses val="autoZero"/>
        <c:crossBetween val="between"/>
      </c:valAx>
      <c:spPr>
        <a:solidFill>
          <a:srgbClr val="FFFFFF"/>
        </a:solidFill>
        <a:ln>
          <a:solidFill>
            <a:schemeClr val="bg1"/>
          </a:solidFill>
        </a:ln>
      </c:spPr>
    </c:plotArea>
    <c:legend>
      <c:legendPos val="r"/>
      <c:legendEntry>
        <c:idx val="1"/>
        <c:delete val="1"/>
      </c:legendEntry>
      <c:layout>
        <c:manualLayout>
          <c:xMode val="edge"/>
          <c:yMode val="edge"/>
          <c:x val="0.85118972975600271"/>
          <c:y val="0.42729867654684828"/>
          <c:w val="0.13955101098473804"/>
          <c:h val="0.21274720982031889"/>
        </c:manualLayout>
      </c:layout>
      <c:overlay val="0"/>
      <c:txPr>
        <a:bodyPr/>
        <a:lstStyle/>
        <a:p>
          <a:pPr>
            <a:defRPr>
              <a:solidFill>
                <a:srgbClr val="FF0000"/>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6" name="Google Shape;60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700"/>
              <a:t>Trẻ nhỏ đòi hỏi một lượng kẽm tương đối cao để đáp ứng cho tốc độ tăng trưởng nhanh trong thời kỳ đầu. Lượng kẽm trong sữa tương đối cao trong những tuần đầu sau sinh, trung bình &gt; 3 mg/L ở tuần thứ 2 nhưng sau đó giảm rất nhanh trong những tuần tiếp theo. Cũng như sắt, nhu cầu kẽm nói chung đủ đáp ứng cho trẻ đẻ đủ tháng bú sữa mẹ hoàn toàn trong 6 tháng đầu.</a:t>
            </a:r>
            <a:endParaRPr sz="700"/>
          </a:p>
          <a:p>
            <a:pPr marL="0" lvl="0" indent="0" algn="l" rtl="0">
              <a:lnSpc>
                <a:spcPct val="80000"/>
              </a:lnSpc>
              <a:spcBef>
                <a:spcPts val="0"/>
              </a:spcBef>
              <a:spcAft>
                <a:spcPts val="0"/>
              </a:spcAft>
              <a:buNone/>
            </a:pPr>
            <a:endParaRPr sz="700"/>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Thức ăn giầu kẽm là tôm đồng, lươn, hàu, sò, gan lợn, sữa, thịt bò, lòng đỏ trứng, cá, đậu nành, các hạt có dầu (hạnh nhân, hạt điều, lạc..). Kẽm trong các sản phẩm động vật, tôm cua, nhuyễn thể dễ hấp thu hơn kẽm từ nguồn thực vật</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Thịt bò và các loại thịt đỏ khác là nguồn kẽm tốt, ngũ cốc toàn phần cũng tương đối giàu kẽm nhưng phần lớn kẽm nằm ở phần vỏ cám và phôi, gần 80% kẽm sẽ bị mất khi xay xát.</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Thịt, gan, trứng và hải sản được coi là nguồn kẽm tốt vì chúng chứa ít các chất cản trở hấp thu kẽm ngược lại chúng chứa các acid amin giúp cải thiện khả năng hoà tan kẽm. Ví dụ: lượng kẽm được hấp thu (tuyệt đối) cao hơn vào khoảng 80% khi ăn khẩu phần có nhiều thịt (280 g/ngày) so với khẩu phần ít thịt (42 g/ngày). </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Các sản phẩm ngũ cốc toàn phần và protein thực vật như protein đậu tương chứa kẽm ở những dạng ít giá trị hơn. </a:t>
            </a:r>
            <a:endParaRPr/>
          </a:p>
          <a:p>
            <a:pPr marL="465138" lvl="1" indent="-290513" algn="l" rtl="0">
              <a:lnSpc>
                <a:spcPct val="80000"/>
              </a:lnSpc>
              <a:spcBef>
                <a:spcPts val="0"/>
              </a:spcBef>
              <a:spcAft>
                <a:spcPts val="0"/>
              </a:spcAft>
              <a:buClr>
                <a:schemeClr val="dk1"/>
              </a:buClr>
              <a:buSzPts val="1300"/>
              <a:buFont typeface="Arial"/>
              <a:buChar char="•"/>
            </a:pPr>
            <a:r>
              <a:rPr lang="en-US" sz="1300">
                <a:latin typeface="Arial"/>
                <a:ea typeface="Arial"/>
                <a:cs typeface="Arial"/>
                <a:sym typeface="Arial"/>
              </a:rPr>
              <a:t>Cysteine và methionine làm tăng khả năng hấp thu kẽm vì chúng tạo ra các phức hợp ổn định với kẽm. </a:t>
            </a:r>
            <a:endParaRPr/>
          </a:p>
          <a:p>
            <a:pPr marL="465138" lvl="1" indent="-290513" algn="l" rtl="0">
              <a:lnSpc>
                <a:spcPct val="80000"/>
              </a:lnSpc>
              <a:spcBef>
                <a:spcPts val="0"/>
              </a:spcBef>
              <a:spcAft>
                <a:spcPts val="0"/>
              </a:spcAft>
              <a:buClr>
                <a:schemeClr val="dk1"/>
              </a:buClr>
              <a:buSzPts val="1300"/>
              <a:buFont typeface="Arial"/>
              <a:buChar char="•"/>
            </a:pPr>
            <a:r>
              <a:rPr lang="en-US" sz="1300">
                <a:latin typeface="Arial"/>
                <a:ea typeface="Arial"/>
                <a:cs typeface="Arial"/>
                <a:sym typeface="Arial"/>
              </a:rPr>
              <a:t>Hàm lượng acid phytic của thức ăn thực vật hạn chế hấp thu kẽm. Ngũ cốc không xay xát và đậu đỗ có nhiều phytat làm giảm hấp thu kẽm.</a:t>
            </a:r>
            <a:endParaRPr/>
          </a:p>
          <a:p>
            <a:pPr marL="0" lvl="0" indent="0" algn="l" rtl="0">
              <a:lnSpc>
                <a:spcPct val="80000"/>
              </a:lnSpc>
              <a:spcBef>
                <a:spcPts val="0"/>
              </a:spcBef>
              <a:spcAft>
                <a:spcPts val="0"/>
              </a:spcAft>
              <a:buNone/>
            </a:pPr>
            <a:endParaRPr sz="700"/>
          </a:p>
          <a:p>
            <a:pPr marL="0" lvl="0" indent="0" algn="l" rtl="0">
              <a:lnSpc>
                <a:spcPct val="80000"/>
              </a:lnSpc>
              <a:spcBef>
                <a:spcPts val="0"/>
              </a:spcBef>
              <a:spcAft>
                <a:spcPts val="0"/>
              </a:spcAft>
              <a:buNone/>
            </a:pPr>
            <a:endParaRPr sz="700"/>
          </a:p>
        </p:txBody>
      </p:sp>
      <p:sp>
        <p:nvSpPr>
          <p:cNvPr id="607" name="Google Shape;607;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3" name="Google Shape;61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700"/>
              <a:t>Trẻ nhỏ đòi hỏi một lượng kẽm tương đối cao để đáp ứng cho tốc độ tăng trưởng nhanh trong thời kỳ đầu. Lượng kẽm trong sữa tương đối cao trong những tuần đầu sau sinh, trung bình &gt; 3 mg/L ở tuần thứ 2 nhưng sau đó giảm rất nhanh trong những tuần tiếp theo. Cũng như sắt, nhu cầu kẽm nói chung đủ đáp ứng cho trẻ đẻ đủ tháng bú sữa mẹ hoàn toàn trong 6 tháng đầu.</a:t>
            </a:r>
            <a:endParaRPr sz="700"/>
          </a:p>
          <a:p>
            <a:pPr marL="0" lvl="0" indent="0" algn="l" rtl="0">
              <a:lnSpc>
                <a:spcPct val="80000"/>
              </a:lnSpc>
              <a:spcBef>
                <a:spcPts val="0"/>
              </a:spcBef>
              <a:spcAft>
                <a:spcPts val="0"/>
              </a:spcAft>
              <a:buNone/>
            </a:pPr>
            <a:endParaRPr sz="700"/>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Thức ăn giầu kẽm là tôm đồng, lươn, hàu, sò, gan lợn, sữa, thịt bò, lòng đỏ trứng, cá, đậu nành, các hạt có dầu (hạnh nhân, hạt điều, lạc..). Kẽm trong các sản phẩm động vật, tôm cua, nhuyễn thể dễ hấp thu hơn kẽm từ nguồn thực vật</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Thịt bò và các loại thịt đỏ khác là nguồn kẽm tốt, ngũ cốc toàn phần cũng tương đối giàu kẽm nhưng phần lớn kẽm nằm ở phần vỏ cám và phôi, gần 80% kẽm sẽ bị mất khi xay xát.</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Thịt, gan, trứng và hải sản được coi là nguồn kẽm tốt vì chúng chứa ít các chất cản trở hấp thu kẽm ngược lại chúng chứa các acid amin giúp cải thiện khả năng hoà tan kẽm. Ví dụ: lượng kẽm được hấp thu (tuyệt đối) cao hơn vào khoảng 80% khi ăn khẩu phần có nhiều thịt (280 g/ngày) so với khẩu phần ít thịt (42 g/ngày). </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Các sản phẩm ngũ cốc toàn phần và protein thực vật như protein đậu tương chứa kẽm ở những dạng ít giá trị hơn. </a:t>
            </a:r>
            <a:endParaRPr/>
          </a:p>
          <a:p>
            <a:pPr marL="465138" lvl="1" indent="-290513" algn="l" rtl="0">
              <a:lnSpc>
                <a:spcPct val="80000"/>
              </a:lnSpc>
              <a:spcBef>
                <a:spcPts val="0"/>
              </a:spcBef>
              <a:spcAft>
                <a:spcPts val="0"/>
              </a:spcAft>
              <a:buClr>
                <a:schemeClr val="dk1"/>
              </a:buClr>
              <a:buSzPts val="1300"/>
              <a:buFont typeface="Arial"/>
              <a:buChar char="•"/>
            </a:pPr>
            <a:r>
              <a:rPr lang="en-US" sz="1300">
                <a:latin typeface="Arial"/>
                <a:ea typeface="Arial"/>
                <a:cs typeface="Arial"/>
                <a:sym typeface="Arial"/>
              </a:rPr>
              <a:t>Cysteine và methionine làm tăng khả năng hấp thu kẽm vì chúng tạo ra các phức hợp ổn định với kẽm. </a:t>
            </a:r>
            <a:endParaRPr/>
          </a:p>
          <a:p>
            <a:pPr marL="465138" lvl="1" indent="-290513" algn="l" rtl="0">
              <a:lnSpc>
                <a:spcPct val="80000"/>
              </a:lnSpc>
              <a:spcBef>
                <a:spcPts val="0"/>
              </a:spcBef>
              <a:spcAft>
                <a:spcPts val="0"/>
              </a:spcAft>
              <a:buClr>
                <a:schemeClr val="dk1"/>
              </a:buClr>
              <a:buSzPts val="1300"/>
              <a:buFont typeface="Arial"/>
              <a:buChar char="•"/>
            </a:pPr>
            <a:r>
              <a:rPr lang="en-US" sz="1300">
                <a:latin typeface="Arial"/>
                <a:ea typeface="Arial"/>
                <a:cs typeface="Arial"/>
                <a:sym typeface="Arial"/>
              </a:rPr>
              <a:t>Hàm lượng acid phytic của thức ăn thực vật hạn chế hấp thu kẽm. Ngũ cốc không xay xát và đậu đỗ có nhiều phytat làm giảm hấp thu kẽm.</a:t>
            </a:r>
            <a:endParaRPr/>
          </a:p>
          <a:p>
            <a:pPr marL="0" lvl="0" indent="0" algn="l" rtl="0">
              <a:lnSpc>
                <a:spcPct val="80000"/>
              </a:lnSpc>
              <a:spcBef>
                <a:spcPts val="0"/>
              </a:spcBef>
              <a:spcAft>
                <a:spcPts val="0"/>
              </a:spcAft>
              <a:buNone/>
            </a:pPr>
            <a:endParaRPr sz="700"/>
          </a:p>
          <a:p>
            <a:pPr marL="0" lvl="0" indent="0" algn="l" rtl="0">
              <a:lnSpc>
                <a:spcPct val="80000"/>
              </a:lnSpc>
              <a:spcBef>
                <a:spcPts val="0"/>
              </a:spcBef>
              <a:spcAft>
                <a:spcPts val="0"/>
              </a:spcAft>
              <a:buNone/>
            </a:pPr>
            <a:endParaRPr sz="700"/>
          </a:p>
        </p:txBody>
      </p:sp>
      <p:sp>
        <p:nvSpPr>
          <p:cNvPr id="614" name="Google Shape;614;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660"/>
              <a:t>Trẻ nhỏ đòi hỏi một lượng kẽm tương đối cao để đáp ứng cho tốc độ tăng trưởng nhanh trong thời kỳ đầu. Lượng kẽm trong sữa tương đối cao trong những tuần đầu sau sinh, trung bình &gt; 3 mg/L ở tuần thứ 2 nhưng sau đó giảm rất nhanh trong những tuần tiếp theo. Cũng như sắt, nhu cầu kẽm nói chung đủ đáp ứng cho trẻ đẻ đủ tháng bú sữa mẹ hoàn toàn trong 6 tháng đầu.</a:t>
            </a:r>
            <a:endParaRPr sz="660"/>
          </a:p>
          <a:p>
            <a:pPr marL="0" lvl="0" indent="0" algn="l" rtl="0">
              <a:lnSpc>
                <a:spcPct val="80000"/>
              </a:lnSpc>
              <a:spcBef>
                <a:spcPts val="0"/>
              </a:spcBef>
              <a:spcAft>
                <a:spcPts val="0"/>
              </a:spcAft>
              <a:buNone/>
            </a:pPr>
            <a:endParaRPr sz="660"/>
          </a:p>
          <a:p>
            <a:pPr marL="465138" lvl="1" indent="-290513" algn="l" rtl="0">
              <a:lnSpc>
                <a:spcPct val="80000"/>
              </a:lnSpc>
              <a:spcBef>
                <a:spcPts val="0"/>
              </a:spcBef>
              <a:spcAft>
                <a:spcPts val="0"/>
              </a:spcAft>
              <a:buClr>
                <a:schemeClr val="dk1"/>
              </a:buClr>
              <a:buSzPts val="1210"/>
              <a:buFont typeface="Arial"/>
              <a:buChar char="•"/>
            </a:pPr>
            <a:r>
              <a:rPr lang="en-US" sz="1210">
                <a:latin typeface="Arial"/>
                <a:ea typeface="Arial"/>
                <a:cs typeface="Arial"/>
                <a:sym typeface="Arial"/>
              </a:rPr>
              <a:t>Thức ăn giầu kẽm là tôm đồng, lươn, hàu, sò, gan lợn, sữa, thịt bò, lòng đỏ trứng, cá, đậu nành, các hạt có dầu (hạnh nhân, hạt điều, lạc..). Kẽm trong các sản phẩm động vật, tôm cua, nhuyễn thể dễ hấp thu hơn kẽm từ nguồn thực vật</a:t>
            </a:r>
            <a:endParaRPr sz="1210">
              <a:latin typeface="Arial"/>
              <a:ea typeface="Arial"/>
              <a:cs typeface="Arial"/>
              <a:sym typeface="Arial"/>
            </a:endParaRPr>
          </a:p>
          <a:p>
            <a:pPr marL="465138" lvl="1" indent="-290513" algn="l" rtl="0">
              <a:lnSpc>
                <a:spcPct val="80000"/>
              </a:lnSpc>
              <a:spcBef>
                <a:spcPts val="0"/>
              </a:spcBef>
              <a:spcAft>
                <a:spcPts val="0"/>
              </a:spcAft>
              <a:buClr>
                <a:schemeClr val="dk1"/>
              </a:buClr>
              <a:buSzPts val="1210"/>
              <a:buFont typeface="Arial"/>
              <a:buChar char="•"/>
            </a:pPr>
            <a:r>
              <a:rPr lang="en-US" sz="1210">
                <a:latin typeface="Arial"/>
                <a:ea typeface="Arial"/>
                <a:cs typeface="Arial"/>
                <a:sym typeface="Arial"/>
              </a:rPr>
              <a:t>Thịt bò và các loại thịt đỏ khác là nguồn kẽm tốt, ngũ cốc toàn phần cũng tương đối giàu kẽm nhưng phần lớn kẽm nằm ở phần vỏ cám và phôi, gần 80% kẽm sẽ bị mất khi xay xát.</a:t>
            </a:r>
            <a:endParaRPr/>
          </a:p>
          <a:p>
            <a:pPr marL="465138" lvl="1" indent="-290513" algn="l" rtl="0">
              <a:lnSpc>
                <a:spcPct val="80000"/>
              </a:lnSpc>
              <a:spcBef>
                <a:spcPts val="0"/>
              </a:spcBef>
              <a:spcAft>
                <a:spcPts val="0"/>
              </a:spcAft>
              <a:buClr>
                <a:schemeClr val="dk1"/>
              </a:buClr>
              <a:buSzPts val="1210"/>
              <a:buFont typeface="Arial"/>
              <a:buChar char="•"/>
            </a:pPr>
            <a:r>
              <a:rPr lang="en-US" sz="1210">
                <a:latin typeface="Arial"/>
                <a:ea typeface="Arial"/>
                <a:cs typeface="Arial"/>
                <a:sym typeface="Arial"/>
              </a:rPr>
              <a:t>Thịt, gan, trứng và hải sản được coi là nguồn kẽm tốt vì chúng chứa ít các chất cản trở hấp thu kẽm ngược lại chúng chứa các acid amin giúp cải thiện khả năng hoà tan kẽm. Ví dụ: lượng kẽm được hấp thu (tuyệt đối) cao hơn vào khoảng 80% khi ăn khẩu phần có nhiều thịt (280 g/ngày) so với khẩu phần ít thịt (42 g/ngày). </a:t>
            </a:r>
            <a:endParaRPr/>
          </a:p>
          <a:p>
            <a:pPr marL="465138" lvl="1" indent="-290513" algn="l" rtl="0">
              <a:lnSpc>
                <a:spcPct val="80000"/>
              </a:lnSpc>
              <a:spcBef>
                <a:spcPts val="0"/>
              </a:spcBef>
              <a:spcAft>
                <a:spcPts val="0"/>
              </a:spcAft>
              <a:buClr>
                <a:schemeClr val="dk1"/>
              </a:buClr>
              <a:buSzPts val="1210"/>
              <a:buFont typeface="Arial"/>
              <a:buChar char="•"/>
            </a:pPr>
            <a:r>
              <a:rPr lang="en-US" sz="1210">
                <a:latin typeface="Arial"/>
                <a:ea typeface="Arial"/>
                <a:cs typeface="Arial"/>
                <a:sym typeface="Arial"/>
              </a:rPr>
              <a:t>Các sản phẩm ngũ cốc toàn phần và protein thực vật như protein đậu tương chứa kẽm ở những dạng ít giá trị hơn. </a:t>
            </a:r>
            <a:endParaRPr/>
          </a:p>
          <a:p>
            <a:pPr marL="457200" lvl="1" indent="-336550" algn="l" rtl="0">
              <a:lnSpc>
                <a:spcPct val="80000"/>
              </a:lnSpc>
              <a:spcBef>
                <a:spcPts val="0"/>
              </a:spcBef>
              <a:spcAft>
                <a:spcPts val="0"/>
              </a:spcAft>
              <a:buClr>
                <a:schemeClr val="dk1"/>
              </a:buClr>
              <a:buSzPts val="1320"/>
              <a:buFont typeface="Arial"/>
              <a:buChar char="•"/>
            </a:pPr>
            <a:r>
              <a:rPr lang="en-US" sz="1320">
                <a:latin typeface="Arial"/>
                <a:ea typeface="Arial"/>
                <a:cs typeface="Arial"/>
                <a:sym typeface="Arial"/>
              </a:rPr>
              <a:t>Cysteine và methionine làm tăng khả năng hấp thu kẽm vì chúng tạo ra các phức hợp ổn định với kẽm. </a:t>
            </a:r>
            <a:endParaRPr/>
          </a:p>
          <a:p>
            <a:pPr marL="457200" lvl="1" indent="-336550" algn="l" rtl="0">
              <a:lnSpc>
                <a:spcPct val="80000"/>
              </a:lnSpc>
              <a:spcBef>
                <a:spcPts val="0"/>
              </a:spcBef>
              <a:spcAft>
                <a:spcPts val="0"/>
              </a:spcAft>
              <a:buClr>
                <a:schemeClr val="dk1"/>
              </a:buClr>
              <a:buSzPts val="1320"/>
              <a:buFont typeface="Arial"/>
              <a:buChar char="•"/>
            </a:pPr>
            <a:r>
              <a:rPr lang="en-US" sz="1320">
                <a:latin typeface="Arial"/>
                <a:ea typeface="Arial"/>
                <a:cs typeface="Arial"/>
                <a:sym typeface="Arial"/>
              </a:rPr>
              <a:t>Hàm lượng acid phytic của thức ăn thực vật hạn chế hấp thu kẽm. Ngũ cốc không xay xát và đậu đỗ có nhiều phytat làm giảm hấp thu kẽm.</a:t>
            </a:r>
            <a:endParaRPr/>
          </a:p>
          <a:p>
            <a:pPr marL="0" lvl="0" indent="0" algn="l" rtl="0">
              <a:lnSpc>
                <a:spcPct val="80000"/>
              </a:lnSpc>
              <a:spcBef>
                <a:spcPts val="0"/>
              </a:spcBef>
              <a:spcAft>
                <a:spcPts val="0"/>
              </a:spcAft>
              <a:buNone/>
            </a:pPr>
            <a:endParaRPr sz="660"/>
          </a:p>
          <a:p>
            <a:pPr marL="0" lvl="0" indent="0" algn="l" rtl="0">
              <a:lnSpc>
                <a:spcPct val="80000"/>
              </a:lnSpc>
              <a:spcBef>
                <a:spcPts val="0"/>
              </a:spcBef>
              <a:spcAft>
                <a:spcPts val="0"/>
              </a:spcAft>
              <a:buNone/>
            </a:pPr>
            <a:endParaRPr sz="660"/>
          </a:p>
        </p:txBody>
      </p:sp>
      <p:sp>
        <p:nvSpPr>
          <p:cNvPr id="627" name="Google Shape;62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3" name="Google Shape;63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700"/>
              <a:t>Trẻ nhỏ đòi hỏi một lượng kẽm tương đối cao để đáp ứng cho tốc độ tăng trưởng nhanh trong thời kỳ đầu. Lượng kẽm trong sữa tương đối cao trong những tuần đầu sau sinh, trung bình &gt; 3 mg/L ở tuần thứ 2 nhưng sau đó giảm rất nhanh trong những tuần tiếp theo. Cũng như sắt, nhu cầu kẽm nói chung đủ đáp ứng cho trẻ đẻ đủ tháng bú sữa mẹ hoàn toàn trong 6 tháng đầu.</a:t>
            </a:r>
            <a:endParaRPr sz="700"/>
          </a:p>
          <a:p>
            <a:pPr marL="0" lvl="0" indent="0" algn="l" rtl="0">
              <a:lnSpc>
                <a:spcPct val="80000"/>
              </a:lnSpc>
              <a:spcBef>
                <a:spcPts val="0"/>
              </a:spcBef>
              <a:spcAft>
                <a:spcPts val="0"/>
              </a:spcAft>
              <a:buNone/>
            </a:pPr>
            <a:endParaRPr sz="700"/>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Thức ăn giầu kẽm là tôm đồng, lươn, hàu, sò, gan lợn, sữa, thịt bò, lòng đỏ trứng, cá, đậu nành, các hạt có dầu (hạnh nhân, hạt điều, lạc..). Kẽm trong các sản phẩm động vật, tôm cua, nhuyễn thể dễ hấp thu hơn kẽm từ nguồn thực vật</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Thịt bò và các loại thịt đỏ khác là nguồn kẽm tốt, ngũ cốc toàn phần cũng tương đối giàu kẽm nhưng phần lớn kẽm nằm ở phần vỏ cám và phôi, gần 80% kẽm sẽ bị mất khi xay xát.</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Thịt, gan, trứng và hải sản được coi là nguồn kẽm tốt vì chúng chứa ít các chất cản trở hấp thu kẽm ngược lại chúng chứa các acid amin giúp cải thiện khả năng hoà tan kẽm. Ví dụ: lượng kẽm được hấp thu (tuyệt đối) cao hơn vào khoảng 80% khi ăn khẩu phần có nhiều thịt (280 g/ngày) so với khẩu phần ít thịt (42 g/ngày). </a:t>
            </a:r>
            <a:endParaRPr/>
          </a:p>
          <a:p>
            <a:pPr marL="465138" lvl="1" indent="-290513" algn="l" rtl="0">
              <a:lnSpc>
                <a:spcPct val="80000"/>
              </a:lnSpc>
              <a:spcBef>
                <a:spcPts val="0"/>
              </a:spcBef>
              <a:spcAft>
                <a:spcPts val="0"/>
              </a:spcAft>
              <a:buClr>
                <a:schemeClr val="dk1"/>
              </a:buClr>
              <a:buSzPts val="1200"/>
              <a:buFont typeface="Arial"/>
              <a:buChar char="•"/>
            </a:pPr>
            <a:r>
              <a:rPr lang="en-US">
                <a:latin typeface="Arial"/>
                <a:ea typeface="Arial"/>
                <a:cs typeface="Arial"/>
                <a:sym typeface="Arial"/>
              </a:rPr>
              <a:t>Các sản phẩm ngũ cốc toàn phần và protein thực vật như protein đậu tương chứa kẽm ở những dạng ít giá trị hơn. </a:t>
            </a:r>
            <a:endParaRPr/>
          </a:p>
          <a:p>
            <a:pPr marL="465138" lvl="1" indent="-290513" algn="l" rtl="0">
              <a:lnSpc>
                <a:spcPct val="80000"/>
              </a:lnSpc>
              <a:spcBef>
                <a:spcPts val="0"/>
              </a:spcBef>
              <a:spcAft>
                <a:spcPts val="0"/>
              </a:spcAft>
              <a:buClr>
                <a:schemeClr val="dk1"/>
              </a:buClr>
              <a:buSzPts val="1300"/>
              <a:buFont typeface="Arial"/>
              <a:buChar char="•"/>
            </a:pPr>
            <a:r>
              <a:rPr lang="en-US" sz="1300">
                <a:latin typeface="Arial"/>
                <a:ea typeface="Arial"/>
                <a:cs typeface="Arial"/>
                <a:sym typeface="Arial"/>
              </a:rPr>
              <a:t>Cysteine và methionine làm tăng khả năng hấp thu kẽm vì chúng tạo ra các phức hợp ổn định với kẽm. </a:t>
            </a:r>
            <a:endParaRPr/>
          </a:p>
          <a:p>
            <a:pPr marL="465138" lvl="1" indent="-290513" algn="l" rtl="0">
              <a:lnSpc>
                <a:spcPct val="80000"/>
              </a:lnSpc>
              <a:spcBef>
                <a:spcPts val="0"/>
              </a:spcBef>
              <a:spcAft>
                <a:spcPts val="0"/>
              </a:spcAft>
              <a:buClr>
                <a:schemeClr val="dk1"/>
              </a:buClr>
              <a:buSzPts val="1300"/>
              <a:buFont typeface="Arial"/>
              <a:buChar char="•"/>
            </a:pPr>
            <a:r>
              <a:rPr lang="en-US" sz="1300">
                <a:latin typeface="Arial"/>
                <a:ea typeface="Arial"/>
                <a:cs typeface="Arial"/>
                <a:sym typeface="Arial"/>
              </a:rPr>
              <a:t>Hàm lượng acid phytic của thức ăn thực vật hạn chế hấp thu kẽm. Ngũ cốc không xay xát và đậu đỗ có nhiều phytat làm giảm hấp thu kẽm.</a:t>
            </a:r>
            <a:endParaRPr/>
          </a:p>
          <a:p>
            <a:pPr marL="0" lvl="0" indent="0" algn="l" rtl="0">
              <a:lnSpc>
                <a:spcPct val="80000"/>
              </a:lnSpc>
              <a:spcBef>
                <a:spcPts val="0"/>
              </a:spcBef>
              <a:spcAft>
                <a:spcPts val="0"/>
              </a:spcAft>
              <a:buNone/>
            </a:pPr>
            <a:endParaRPr sz="700"/>
          </a:p>
          <a:p>
            <a:pPr marL="0" lvl="0" indent="0" algn="l" rtl="0">
              <a:lnSpc>
                <a:spcPct val="80000"/>
              </a:lnSpc>
              <a:spcBef>
                <a:spcPts val="0"/>
              </a:spcBef>
              <a:spcAft>
                <a:spcPts val="0"/>
              </a:spcAft>
              <a:buNone/>
            </a:pPr>
            <a:endParaRPr sz="700"/>
          </a:p>
        </p:txBody>
      </p:sp>
      <p:sp>
        <p:nvSpPr>
          <p:cNvPr id="634" name="Google Shape;634;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2" name="Google Shape;66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endParaRPr sz="700"/>
          </a:p>
        </p:txBody>
      </p:sp>
      <p:sp>
        <p:nvSpPr>
          <p:cNvPr id="663" name="Google Shape;66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2" name="Google Shape;732;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9" name="Google Shape;73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6" name="Google Shape;74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7" name="Google Shape;887;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5" name="Google Shape;905;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7" name="Google Shape;917;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1" name="Google Shape;94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7" name="Google Shape;977;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4" name="Google Shape;100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0" name="Google Shape;1010;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7" name="Google Shape;1017;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72"/>
        <p:cNvGrpSpPr/>
        <p:nvPr/>
      </p:nvGrpSpPr>
      <p:grpSpPr>
        <a:xfrm>
          <a:off x="0" y="0"/>
          <a:ext cx="0" cy="0"/>
          <a:chOff x="0" y="0"/>
          <a:chExt cx="0" cy="0"/>
        </a:xfrm>
      </p:grpSpPr>
      <p:sp>
        <p:nvSpPr>
          <p:cNvPr id="73" name="Google Shape;73;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10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6" name="Google Shape;76;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79"/>
        <p:cNvGrpSpPr/>
        <p:nvPr/>
      </p:nvGrpSpPr>
      <p:grpSpPr>
        <a:xfrm>
          <a:off x="0" y="0"/>
          <a:ext cx="0" cy="0"/>
          <a:chOff x="0" y="0"/>
          <a:chExt cx="0" cy="0"/>
        </a:xfrm>
      </p:grpSpPr>
      <p:sp>
        <p:nvSpPr>
          <p:cNvPr id="80" name="Google Shape;80;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mbr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0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2" name="Google Shape;82;p10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3" name="Google Shape;83;p10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4" name="Google Shape;84;p10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5" name="Google Shape;85;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88"/>
        <p:cNvGrpSpPr/>
        <p:nvPr/>
      </p:nvGrpSpPr>
      <p:grpSpPr>
        <a:xfrm>
          <a:off x="0" y="0"/>
          <a:ext cx="0" cy="0"/>
          <a:chOff x="0" y="0"/>
          <a:chExt cx="0" cy="0"/>
        </a:xfrm>
      </p:grpSpPr>
      <p:sp>
        <p:nvSpPr>
          <p:cNvPr id="89" name="Google Shape;89;p1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mbri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1" name="Google Shape;91;p1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2" name="Google Shape;92;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95"/>
        <p:cNvGrpSpPr/>
        <p:nvPr/>
      </p:nvGrpSpPr>
      <p:grpSpPr>
        <a:xfrm>
          <a:off x="0" y="0"/>
          <a:ext cx="0" cy="0"/>
          <a:chOff x="0" y="0"/>
          <a:chExt cx="0" cy="0"/>
        </a:xfrm>
      </p:grpSpPr>
      <p:sp>
        <p:nvSpPr>
          <p:cNvPr id="96" name="Google Shape;96;p1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mbri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11"/>
          <p:cNvSpPr>
            <a:spLocks noGrp="1"/>
          </p:cNvSpPr>
          <p:nvPr>
            <p:ph type="pic" idx="2"/>
          </p:nvPr>
        </p:nvSpPr>
        <p:spPr>
          <a:xfrm>
            <a:off x="1792288" y="612775"/>
            <a:ext cx="5486400" cy="4114800"/>
          </a:xfrm>
          <a:prstGeom prst="rect">
            <a:avLst/>
          </a:prstGeom>
          <a:noFill/>
          <a:ln>
            <a:noFill/>
          </a:ln>
        </p:spPr>
      </p:sp>
      <p:sp>
        <p:nvSpPr>
          <p:cNvPr id="98" name="Google Shape;98;p1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9" name="Google Shape;99;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02"/>
        <p:cNvGrpSpPr/>
        <p:nvPr/>
      </p:nvGrpSpPr>
      <p:grpSpPr>
        <a:xfrm>
          <a:off x="0" y="0"/>
          <a:ext cx="0" cy="0"/>
          <a:chOff x="0" y="0"/>
          <a:chExt cx="0" cy="0"/>
        </a:xfrm>
      </p:grpSpPr>
      <p:sp>
        <p:nvSpPr>
          <p:cNvPr id="103" name="Google Shape;103;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1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8"/>
        <p:cNvGrpSpPr/>
        <p:nvPr/>
      </p:nvGrpSpPr>
      <p:grpSpPr>
        <a:xfrm>
          <a:off x="0" y="0"/>
          <a:ext cx="0" cy="0"/>
          <a:chOff x="0" y="0"/>
          <a:chExt cx="0" cy="0"/>
        </a:xfrm>
      </p:grpSpPr>
      <p:sp>
        <p:nvSpPr>
          <p:cNvPr id="109" name="Google Shape;109;p11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1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100"/>
          <p:cNvSpPr/>
          <p:nvPr/>
        </p:nvSpPr>
        <p:spPr>
          <a:xfrm>
            <a:off x="0" y="806000"/>
            <a:ext cx="7928100" cy="5246000"/>
          </a:xfrm>
          <a:prstGeom prst="rect">
            <a:avLst/>
          </a:prstGeom>
          <a:solidFill>
            <a:schemeClr val="lt1"/>
          </a:solidFill>
          <a:ln>
            <a:noFill/>
          </a:ln>
          <a:effectLst>
            <a:outerShdw blurRad="285750" dist="9525" dir="5400000" algn="bl" rotWithShape="0">
              <a:srgbClr val="010E1B">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cxnSp>
        <p:nvCxnSpPr>
          <p:cNvPr id="23" name="Google Shape;23;p100"/>
          <p:cNvCxnSpPr/>
          <p:nvPr/>
        </p:nvCxnSpPr>
        <p:spPr>
          <a:xfrm>
            <a:off x="1946716" y="1368000"/>
            <a:ext cx="0" cy="4122000"/>
          </a:xfrm>
          <a:prstGeom prst="straightConnector1">
            <a:avLst/>
          </a:prstGeom>
          <a:noFill/>
          <a:ln w="9525" cap="flat" cmpd="sng">
            <a:solidFill>
              <a:srgbClr val="D9DCE6"/>
            </a:solidFill>
            <a:prstDash val="solid"/>
            <a:round/>
            <a:headEnd type="none" w="sm" len="sm"/>
            <a:tailEnd type="none" w="sm" len="sm"/>
          </a:ln>
        </p:spPr>
      </p:cxnSp>
      <p:sp>
        <p:nvSpPr>
          <p:cNvPr id="24" name="Google Shape;24;p100"/>
          <p:cNvSpPr txBox="1">
            <a:spLocks noGrp="1"/>
          </p:cNvSpPr>
          <p:nvPr>
            <p:ph type="title"/>
          </p:nvPr>
        </p:nvSpPr>
        <p:spPr>
          <a:xfrm>
            <a:off x="291300" y="1368000"/>
            <a:ext cx="1341900" cy="4122000"/>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1600"/>
              <a:buFont typeface="Cambria"/>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5" name="Google Shape;25;p100"/>
          <p:cNvSpPr txBox="1">
            <a:spLocks noGrp="1"/>
          </p:cNvSpPr>
          <p:nvPr>
            <p:ph type="body" idx="1"/>
          </p:nvPr>
        </p:nvSpPr>
        <p:spPr>
          <a:xfrm>
            <a:off x="2191200" y="1368000"/>
            <a:ext cx="5345700" cy="4122000"/>
          </a:xfrm>
          <a:prstGeom prst="rect">
            <a:avLst/>
          </a:prstGeom>
          <a:noFill/>
          <a:ln>
            <a:noFill/>
          </a:ln>
        </p:spPr>
        <p:txBody>
          <a:bodyPr spcFirstLastPara="1" wrap="square" lIns="0" tIns="0" rIns="0" bIns="0" anchor="t" anchorCtr="0">
            <a:noAutofit/>
          </a:bodyPr>
          <a:lstStyle>
            <a:lvl1pPr marL="457200" lvl="0" indent="-317500" algn="l">
              <a:spcBef>
                <a:spcPts val="0"/>
              </a:spcBef>
              <a:spcAft>
                <a:spcPts val="0"/>
              </a:spcAft>
              <a:buClr>
                <a:schemeClr val="dk1"/>
              </a:buClr>
              <a:buSzPts val="1400"/>
              <a:buChar char="◎"/>
              <a:defRPr/>
            </a:lvl1pPr>
            <a:lvl2pPr marL="914400" lvl="1" indent="-317500" algn="l">
              <a:spcBef>
                <a:spcPts val="800"/>
              </a:spcBef>
              <a:spcAft>
                <a:spcPts val="0"/>
              </a:spcAft>
              <a:buClr>
                <a:schemeClr val="dk1"/>
              </a:buClr>
              <a:buSzPts val="1400"/>
              <a:buChar char="◎"/>
              <a:defRPr/>
            </a:lvl2pPr>
            <a:lvl3pPr marL="1371600" lvl="2" indent="-355600" algn="l">
              <a:spcBef>
                <a:spcPts val="800"/>
              </a:spcBef>
              <a:spcAft>
                <a:spcPts val="0"/>
              </a:spcAft>
              <a:buClr>
                <a:schemeClr val="dk1"/>
              </a:buClr>
              <a:buSzPts val="2000"/>
              <a:buChar char="■"/>
              <a:defRPr/>
            </a:lvl3pPr>
            <a:lvl4pPr marL="1828800" lvl="3" indent="-355600" algn="l">
              <a:spcBef>
                <a:spcPts val="800"/>
              </a:spcBef>
              <a:spcAft>
                <a:spcPts val="0"/>
              </a:spcAft>
              <a:buClr>
                <a:schemeClr val="dk1"/>
              </a:buClr>
              <a:buSzPts val="2000"/>
              <a:buChar char="●"/>
              <a:defRPr/>
            </a:lvl4pPr>
            <a:lvl5pPr marL="2286000" lvl="4" indent="-355600" algn="l">
              <a:spcBef>
                <a:spcPts val="800"/>
              </a:spcBef>
              <a:spcAft>
                <a:spcPts val="0"/>
              </a:spcAft>
              <a:buClr>
                <a:schemeClr val="dk1"/>
              </a:buClr>
              <a:buSzPts val="2000"/>
              <a:buChar char="○"/>
              <a:defRPr/>
            </a:lvl5pPr>
            <a:lvl6pPr marL="2743200" lvl="5" indent="-355600" algn="l">
              <a:spcBef>
                <a:spcPts val="800"/>
              </a:spcBef>
              <a:spcAft>
                <a:spcPts val="0"/>
              </a:spcAft>
              <a:buClr>
                <a:schemeClr val="dk1"/>
              </a:buClr>
              <a:buSzPts val="2000"/>
              <a:buChar char="■"/>
              <a:defRPr/>
            </a:lvl6pPr>
            <a:lvl7pPr marL="3200400" lvl="6" indent="-355600" algn="l">
              <a:spcBef>
                <a:spcPts val="800"/>
              </a:spcBef>
              <a:spcAft>
                <a:spcPts val="0"/>
              </a:spcAft>
              <a:buClr>
                <a:schemeClr val="dk1"/>
              </a:buClr>
              <a:buSzPts val="2000"/>
              <a:buChar char="●"/>
              <a:defRPr/>
            </a:lvl7pPr>
            <a:lvl8pPr marL="3657600" lvl="7" indent="-355600" algn="l">
              <a:spcBef>
                <a:spcPts val="800"/>
              </a:spcBef>
              <a:spcAft>
                <a:spcPts val="0"/>
              </a:spcAft>
              <a:buClr>
                <a:schemeClr val="dk1"/>
              </a:buClr>
              <a:buSzPts val="2000"/>
              <a:buChar char="○"/>
              <a:defRPr/>
            </a:lvl8pPr>
            <a:lvl9pPr marL="4114800" lvl="8" indent="-355600" algn="l">
              <a:spcBef>
                <a:spcPts val="800"/>
              </a:spcBef>
              <a:spcAft>
                <a:spcPts val="800"/>
              </a:spcAft>
              <a:buClr>
                <a:schemeClr val="dk1"/>
              </a:buClr>
              <a:buSzPts val="2000"/>
              <a:buChar char="■"/>
              <a:defRPr/>
            </a:lvl9pPr>
          </a:lstStyle>
          <a:p>
            <a:endParaRPr/>
          </a:p>
        </p:txBody>
      </p:sp>
      <p:sp>
        <p:nvSpPr>
          <p:cNvPr id="26" name="Google Shape;26;p100"/>
          <p:cNvSpPr txBox="1">
            <a:spLocks noGrp="1"/>
          </p:cNvSpPr>
          <p:nvPr>
            <p:ph type="sldNum" idx="12"/>
          </p:nvPr>
        </p:nvSpPr>
        <p:spPr>
          <a:xfrm>
            <a:off x="8453425" y="-80"/>
            <a:ext cx="548700" cy="6858000"/>
          </a:xfrm>
          <a:prstGeom prst="rect">
            <a:avLst/>
          </a:prstGeom>
          <a:noFill/>
          <a:ln>
            <a:noFill/>
          </a:ln>
        </p:spPr>
        <p:txBody>
          <a:bodyPr spcFirstLastPara="1" wrap="square" lIns="0" tIns="0" rIns="0" bIns="0" anchor="ctr" anchorCtr="0">
            <a:noAutofit/>
          </a:bodyPr>
          <a:lstStyle>
            <a:lvl1pPr marL="0" lvl="0"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1pPr>
            <a:lvl2pPr marL="0" lvl="1"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2pPr>
            <a:lvl3pPr marL="0" lvl="2"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3pPr>
            <a:lvl4pPr marL="0" lvl="3"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4pPr>
            <a:lvl5pPr marL="0" lvl="4"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5pPr>
            <a:lvl6pPr marL="0" lvl="5"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6pPr>
            <a:lvl7pPr marL="0" lvl="6"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7pPr>
            <a:lvl8pPr marL="0" lvl="7"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8pPr>
            <a:lvl9pPr marL="0" lvl="8" indent="0" algn="r">
              <a:buClr>
                <a:srgbClr val="888888"/>
              </a:buClr>
              <a:buSzPts val="1200"/>
              <a:buFont typeface="Cambria"/>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7"/>
        <p:cNvGrpSpPr/>
        <p:nvPr/>
      </p:nvGrpSpPr>
      <p:grpSpPr>
        <a:xfrm>
          <a:off x="0" y="0"/>
          <a:ext cx="0" cy="0"/>
          <a:chOff x="0" y="0"/>
          <a:chExt cx="0" cy="0"/>
        </a:xfrm>
      </p:grpSpPr>
      <p:sp>
        <p:nvSpPr>
          <p:cNvPr id="28" name="Google Shape;28;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2"/>
        <p:cNvGrpSpPr/>
        <p:nvPr/>
      </p:nvGrpSpPr>
      <p:grpSpPr>
        <a:xfrm>
          <a:off x="0" y="0"/>
          <a:ext cx="0" cy="0"/>
          <a:chOff x="0" y="0"/>
          <a:chExt cx="0" cy="0"/>
        </a:xfrm>
      </p:grpSpPr>
      <p:sp>
        <p:nvSpPr>
          <p:cNvPr id="33" name="Google Shape;33;p10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0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5" name="Google Shape;3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38"/>
        <p:cNvGrpSpPr/>
        <p:nvPr/>
      </p:nvGrpSpPr>
      <p:grpSpPr>
        <a:xfrm>
          <a:off x="0" y="0"/>
          <a:ext cx="0" cy="0"/>
          <a:chOff x="0" y="0"/>
          <a:chExt cx="0" cy="0"/>
        </a:xfrm>
      </p:grpSpPr>
      <p:sp>
        <p:nvSpPr>
          <p:cNvPr id="39" name="Google Shape;39;p103" descr="https://encrypted-tbn1.gstatic.com/images?q=tbn:ANd9GcS9NJ0A8m2QJ_gaRiOicdErBrxjgzYsizdUMuuEwijH5gHe3zIT"/>
          <p:cNvSpPr/>
          <p:nvPr/>
        </p:nvSpPr>
        <p:spPr>
          <a:xfrm>
            <a:off x="134938"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Bullets">
  <p:cSld name="3 Bullets">
    <p:spTree>
      <p:nvGrpSpPr>
        <p:cNvPr id="1" name="Shape 40"/>
        <p:cNvGrpSpPr/>
        <p:nvPr/>
      </p:nvGrpSpPr>
      <p:grpSpPr>
        <a:xfrm>
          <a:off x="0" y="0"/>
          <a:ext cx="0" cy="0"/>
          <a:chOff x="0" y="0"/>
          <a:chExt cx="0" cy="0"/>
        </a:xfrm>
      </p:grpSpPr>
      <p:sp>
        <p:nvSpPr>
          <p:cNvPr id="41" name="Google Shape;41;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4"/>
          <p:cNvSpPr txBox="1">
            <a:spLocks noGrp="1"/>
          </p:cNvSpPr>
          <p:nvPr>
            <p:ph type="body" idx="1"/>
          </p:nvPr>
        </p:nvSpPr>
        <p:spPr>
          <a:xfrm>
            <a:off x="1650425" y="2361261"/>
            <a:ext cx="5969577" cy="817324"/>
          </a:xfrm>
          <a:prstGeom prst="rect">
            <a:avLst/>
          </a:prstGeom>
          <a:noFill/>
          <a:ln>
            <a:noFill/>
          </a:ln>
        </p:spPr>
        <p:txBody>
          <a:bodyPr spcFirstLastPara="1" wrap="square" lIns="91425" tIns="45700" rIns="91425" bIns="45700" anchor="t" anchorCtr="0">
            <a:noAutofit/>
          </a:bodyPr>
          <a:lstStyle>
            <a:lvl1pPr marL="457200" lvl="0" indent="-311150" algn="l">
              <a:lnSpc>
                <a:spcPct val="130000"/>
              </a:lnSpc>
              <a:spcBef>
                <a:spcPts val="0"/>
              </a:spcBef>
              <a:spcAft>
                <a:spcPts val="0"/>
              </a:spcAft>
              <a:buClr>
                <a:schemeClr val="dk2"/>
              </a:buClr>
              <a:buSzPts val="1300"/>
              <a:buChar char="•"/>
              <a:defRPr sz="1300">
                <a:solidFill>
                  <a:schemeClr val="dk2"/>
                </a:solidFill>
                <a:latin typeface="Calibri"/>
                <a:ea typeface="Calibri"/>
                <a:cs typeface="Calibri"/>
                <a:sym typeface="Calibri"/>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104"/>
          <p:cNvSpPr txBox="1">
            <a:spLocks noGrp="1"/>
          </p:cNvSpPr>
          <p:nvPr>
            <p:ph type="body" idx="2"/>
          </p:nvPr>
        </p:nvSpPr>
        <p:spPr>
          <a:xfrm>
            <a:off x="1650425" y="3361068"/>
            <a:ext cx="5969577" cy="817324"/>
          </a:xfrm>
          <a:prstGeom prst="rect">
            <a:avLst/>
          </a:prstGeom>
          <a:noFill/>
          <a:ln>
            <a:noFill/>
          </a:ln>
        </p:spPr>
        <p:txBody>
          <a:bodyPr spcFirstLastPara="1" wrap="square" lIns="91425" tIns="45700" rIns="91425" bIns="45700" anchor="t" anchorCtr="0">
            <a:noAutofit/>
          </a:bodyPr>
          <a:lstStyle>
            <a:lvl1pPr marL="457200" lvl="0" indent="-311150" algn="l">
              <a:lnSpc>
                <a:spcPct val="130000"/>
              </a:lnSpc>
              <a:spcBef>
                <a:spcPts val="0"/>
              </a:spcBef>
              <a:spcAft>
                <a:spcPts val="0"/>
              </a:spcAft>
              <a:buClr>
                <a:schemeClr val="dk2"/>
              </a:buClr>
              <a:buSzPts val="1300"/>
              <a:buChar char="•"/>
              <a:defRPr sz="1300">
                <a:solidFill>
                  <a:schemeClr val="dk2"/>
                </a:solidFill>
                <a:latin typeface="Calibri"/>
                <a:ea typeface="Calibri"/>
                <a:cs typeface="Calibri"/>
                <a:sym typeface="Calibri"/>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104"/>
          <p:cNvSpPr txBox="1">
            <a:spLocks noGrp="1"/>
          </p:cNvSpPr>
          <p:nvPr>
            <p:ph type="body" idx="3"/>
          </p:nvPr>
        </p:nvSpPr>
        <p:spPr>
          <a:xfrm>
            <a:off x="1650425" y="4360875"/>
            <a:ext cx="5969577" cy="817324"/>
          </a:xfrm>
          <a:prstGeom prst="rect">
            <a:avLst/>
          </a:prstGeom>
          <a:noFill/>
          <a:ln>
            <a:noFill/>
          </a:ln>
        </p:spPr>
        <p:txBody>
          <a:bodyPr spcFirstLastPara="1" wrap="square" lIns="91425" tIns="45700" rIns="91425" bIns="45700" anchor="t" anchorCtr="0">
            <a:noAutofit/>
          </a:bodyPr>
          <a:lstStyle>
            <a:lvl1pPr marL="457200" lvl="0" indent="-311150" algn="l">
              <a:lnSpc>
                <a:spcPct val="130000"/>
              </a:lnSpc>
              <a:spcBef>
                <a:spcPts val="0"/>
              </a:spcBef>
              <a:spcAft>
                <a:spcPts val="0"/>
              </a:spcAft>
              <a:buClr>
                <a:schemeClr val="dk2"/>
              </a:buClr>
              <a:buSzPts val="1300"/>
              <a:buChar char="•"/>
              <a:defRPr sz="1300">
                <a:solidFill>
                  <a:schemeClr val="dk2"/>
                </a:solidFill>
                <a:latin typeface="Calibri"/>
                <a:ea typeface="Calibri"/>
                <a:cs typeface="Calibri"/>
                <a:sym typeface="Calibri"/>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8F8F8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556272"/>
                </a:solidFill>
                <a:latin typeface="Cambria"/>
                <a:ea typeface="Cambria"/>
                <a:cs typeface="Cambria"/>
                <a:sym typeface="Cambria"/>
              </a:defRPr>
            </a:lvl1pPr>
            <a:lvl2pPr marL="0" marR="0" lvl="1" indent="0" algn="r">
              <a:spcBef>
                <a:spcPts val="0"/>
              </a:spcBef>
              <a:buNone/>
              <a:defRPr sz="1200">
                <a:solidFill>
                  <a:srgbClr val="556272"/>
                </a:solidFill>
                <a:latin typeface="Cambria"/>
                <a:ea typeface="Cambria"/>
                <a:cs typeface="Cambria"/>
                <a:sym typeface="Cambria"/>
              </a:defRPr>
            </a:lvl2pPr>
            <a:lvl3pPr marL="0" marR="0" lvl="2" indent="0" algn="r">
              <a:spcBef>
                <a:spcPts val="0"/>
              </a:spcBef>
              <a:buNone/>
              <a:defRPr sz="1200">
                <a:solidFill>
                  <a:srgbClr val="556272"/>
                </a:solidFill>
                <a:latin typeface="Cambria"/>
                <a:ea typeface="Cambria"/>
                <a:cs typeface="Cambria"/>
                <a:sym typeface="Cambria"/>
              </a:defRPr>
            </a:lvl3pPr>
            <a:lvl4pPr marL="0" marR="0" lvl="3" indent="0" algn="r">
              <a:spcBef>
                <a:spcPts val="0"/>
              </a:spcBef>
              <a:buNone/>
              <a:defRPr sz="1200">
                <a:solidFill>
                  <a:srgbClr val="556272"/>
                </a:solidFill>
                <a:latin typeface="Cambria"/>
                <a:ea typeface="Cambria"/>
                <a:cs typeface="Cambria"/>
                <a:sym typeface="Cambria"/>
              </a:defRPr>
            </a:lvl4pPr>
            <a:lvl5pPr marL="0" marR="0" lvl="4" indent="0" algn="r">
              <a:spcBef>
                <a:spcPts val="0"/>
              </a:spcBef>
              <a:buNone/>
              <a:defRPr sz="1200">
                <a:solidFill>
                  <a:srgbClr val="556272"/>
                </a:solidFill>
                <a:latin typeface="Cambria"/>
                <a:ea typeface="Cambria"/>
                <a:cs typeface="Cambria"/>
                <a:sym typeface="Cambria"/>
              </a:defRPr>
            </a:lvl5pPr>
            <a:lvl6pPr marL="0" marR="0" lvl="5" indent="0" algn="r">
              <a:spcBef>
                <a:spcPts val="0"/>
              </a:spcBef>
              <a:buNone/>
              <a:defRPr sz="1200">
                <a:solidFill>
                  <a:srgbClr val="556272"/>
                </a:solidFill>
                <a:latin typeface="Cambria"/>
                <a:ea typeface="Cambria"/>
                <a:cs typeface="Cambria"/>
                <a:sym typeface="Cambria"/>
              </a:defRPr>
            </a:lvl6pPr>
            <a:lvl7pPr marL="0" marR="0" lvl="6" indent="0" algn="r">
              <a:spcBef>
                <a:spcPts val="0"/>
              </a:spcBef>
              <a:buNone/>
              <a:defRPr sz="1200">
                <a:solidFill>
                  <a:srgbClr val="556272"/>
                </a:solidFill>
                <a:latin typeface="Cambria"/>
                <a:ea typeface="Cambria"/>
                <a:cs typeface="Cambria"/>
                <a:sym typeface="Cambria"/>
              </a:defRPr>
            </a:lvl7pPr>
            <a:lvl8pPr marL="0" marR="0" lvl="7" indent="0" algn="r">
              <a:spcBef>
                <a:spcPts val="0"/>
              </a:spcBef>
              <a:buNone/>
              <a:defRPr sz="1200">
                <a:solidFill>
                  <a:srgbClr val="556272"/>
                </a:solidFill>
                <a:latin typeface="Cambria"/>
                <a:ea typeface="Cambria"/>
                <a:cs typeface="Cambria"/>
                <a:sym typeface="Cambria"/>
              </a:defRPr>
            </a:lvl8pPr>
            <a:lvl9pPr marL="0" marR="0" lvl="8" indent="0" algn="r">
              <a:spcBef>
                <a:spcPts val="0"/>
              </a:spcBef>
              <a:buNone/>
              <a:defRPr sz="1200">
                <a:solidFill>
                  <a:srgbClr val="556272"/>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7"/>
        <p:cNvGrpSpPr/>
        <p:nvPr/>
      </p:nvGrpSpPr>
      <p:grpSpPr>
        <a:xfrm>
          <a:off x="0" y="0"/>
          <a:ext cx="0" cy="0"/>
          <a:chOff x="0" y="0"/>
          <a:chExt cx="0" cy="0"/>
        </a:xfrm>
      </p:grpSpPr>
      <p:pic>
        <p:nvPicPr>
          <p:cNvPr id="48" name="Google Shape;48;p105"/>
          <p:cNvPicPr preferRelativeResize="0"/>
          <p:nvPr/>
        </p:nvPicPr>
        <p:blipFill rotWithShape="1">
          <a:blip r:embed="rId2">
            <a:alphaModFix/>
          </a:blip>
          <a:srcRect/>
          <a:stretch/>
        </p:blipFill>
        <p:spPr>
          <a:xfrm>
            <a:off x="0" y="0"/>
            <a:ext cx="9144000" cy="788988"/>
          </a:xfrm>
          <a:prstGeom prst="rect">
            <a:avLst/>
          </a:prstGeom>
          <a:noFill/>
          <a:ln>
            <a:noFill/>
          </a:ln>
        </p:spPr>
      </p:pic>
      <p:grpSp>
        <p:nvGrpSpPr>
          <p:cNvPr id="49" name="Google Shape;49;p105"/>
          <p:cNvGrpSpPr/>
          <p:nvPr/>
        </p:nvGrpSpPr>
        <p:grpSpPr>
          <a:xfrm rot="5400000">
            <a:off x="4302827" y="-4226627"/>
            <a:ext cx="614547" cy="9220201"/>
            <a:chOff x="3466568" y="-1724128"/>
            <a:chExt cx="661653" cy="8959116"/>
          </a:xfrm>
        </p:grpSpPr>
        <p:sp>
          <p:nvSpPr>
            <p:cNvPr id="50" name="Google Shape;50;p105"/>
            <p:cNvSpPr/>
            <p:nvPr/>
          </p:nvSpPr>
          <p:spPr>
            <a:xfrm>
              <a:off x="3466568" y="-835623"/>
              <a:ext cx="661653" cy="8070611"/>
            </a:xfrm>
            <a:custGeom>
              <a:avLst/>
              <a:gdLst/>
              <a:ahLst/>
              <a:cxnLst/>
              <a:rect l="l" t="t" r="r" b="b"/>
              <a:pathLst>
                <a:path w="433053" h="5486400" extrusionOk="0">
                  <a:moveTo>
                    <a:pt x="381266" y="0"/>
                  </a:moveTo>
                  <a:cubicBezTo>
                    <a:pt x="186532" y="662516"/>
                    <a:pt x="-8201" y="1325033"/>
                    <a:pt x="266" y="1917700"/>
                  </a:cubicBezTo>
                  <a:cubicBezTo>
                    <a:pt x="8733" y="2510367"/>
                    <a:pt x="410899" y="2961217"/>
                    <a:pt x="432066" y="3556000"/>
                  </a:cubicBezTo>
                  <a:cubicBezTo>
                    <a:pt x="453233" y="4150783"/>
                    <a:pt x="127266" y="4923367"/>
                    <a:pt x="127266" y="5486400"/>
                  </a:cubicBez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105"/>
            <p:cNvSpPr/>
            <p:nvPr/>
          </p:nvSpPr>
          <p:spPr>
            <a:xfrm>
              <a:off x="3548607" y="-1724128"/>
              <a:ext cx="433053" cy="8292736"/>
            </a:xfrm>
            <a:custGeom>
              <a:avLst/>
              <a:gdLst/>
              <a:ahLst/>
              <a:cxnLst/>
              <a:rect l="l" t="t" r="r" b="b"/>
              <a:pathLst>
                <a:path w="433053" h="5486400" extrusionOk="0">
                  <a:moveTo>
                    <a:pt x="381266" y="0"/>
                  </a:moveTo>
                  <a:cubicBezTo>
                    <a:pt x="186532" y="662516"/>
                    <a:pt x="-8201" y="1325033"/>
                    <a:pt x="266" y="1917700"/>
                  </a:cubicBezTo>
                  <a:cubicBezTo>
                    <a:pt x="8733" y="2510367"/>
                    <a:pt x="410899" y="2961217"/>
                    <a:pt x="432066" y="3556000"/>
                  </a:cubicBezTo>
                  <a:cubicBezTo>
                    <a:pt x="453233" y="4150783"/>
                    <a:pt x="127266" y="4923367"/>
                    <a:pt x="127266" y="5486400"/>
                  </a:cubicBez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52" name="Google Shape;52;p105"/>
          <p:cNvSpPr/>
          <p:nvPr/>
        </p:nvSpPr>
        <p:spPr>
          <a:xfrm>
            <a:off x="114299" y="381000"/>
            <a:ext cx="571500" cy="573264"/>
          </a:xfrm>
          <a:prstGeom prst="ellipse">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3" name="Google Shape;53;p105"/>
          <p:cNvSpPr/>
          <p:nvPr/>
        </p:nvSpPr>
        <p:spPr>
          <a:xfrm>
            <a:off x="1600200" y="0"/>
            <a:ext cx="209550" cy="22274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 name="Google Shape;54;p105"/>
          <p:cNvSpPr/>
          <p:nvPr/>
        </p:nvSpPr>
        <p:spPr>
          <a:xfrm>
            <a:off x="5143500" y="-134230"/>
            <a:ext cx="419100" cy="43903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 name="Google Shape;55;p105"/>
          <p:cNvSpPr/>
          <p:nvPr/>
        </p:nvSpPr>
        <p:spPr>
          <a:xfrm>
            <a:off x="6019800" y="519721"/>
            <a:ext cx="381002" cy="394679"/>
          </a:xfrm>
          <a:prstGeom prst="ellipse">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105"/>
          <p:cNvSpPr/>
          <p:nvPr/>
        </p:nvSpPr>
        <p:spPr>
          <a:xfrm>
            <a:off x="2743200" y="539257"/>
            <a:ext cx="209550" cy="22274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 name="Google Shape;57;p105"/>
          <p:cNvSpPr/>
          <p:nvPr/>
        </p:nvSpPr>
        <p:spPr>
          <a:xfrm>
            <a:off x="8705850" y="158257"/>
            <a:ext cx="209550" cy="22274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 name="Google Shape;58;p105"/>
          <p:cNvSpPr txBox="1">
            <a:spLocks noGrp="1"/>
          </p:cNvSpPr>
          <p:nvPr>
            <p:ph type="title"/>
          </p:nvPr>
        </p:nvSpPr>
        <p:spPr>
          <a:xfrm>
            <a:off x="431800" y="1447800"/>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mbria"/>
                <a:ea typeface="Cambria"/>
                <a:cs typeface="Cambria"/>
                <a:sym typeface="Cambria"/>
              </a:defRPr>
            </a:lvl1pPr>
            <a:lvl2pPr marL="0" lvl="1" indent="0" algn="r">
              <a:spcBef>
                <a:spcPts val="0"/>
              </a:spcBef>
              <a:buNone/>
              <a:defRPr sz="1200">
                <a:solidFill>
                  <a:srgbClr val="888888"/>
                </a:solidFill>
                <a:latin typeface="Cambria"/>
                <a:ea typeface="Cambria"/>
                <a:cs typeface="Cambria"/>
                <a:sym typeface="Cambria"/>
              </a:defRPr>
            </a:lvl2pPr>
            <a:lvl3pPr marL="0" lvl="2" indent="0" algn="r">
              <a:spcBef>
                <a:spcPts val="0"/>
              </a:spcBef>
              <a:buNone/>
              <a:defRPr sz="1200">
                <a:solidFill>
                  <a:srgbClr val="888888"/>
                </a:solidFill>
                <a:latin typeface="Cambria"/>
                <a:ea typeface="Cambria"/>
                <a:cs typeface="Cambria"/>
                <a:sym typeface="Cambria"/>
              </a:defRPr>
            </a:lvl3pPr>
            <a:lvl4pPr marL="0" lvl="3" indent="0" algn="r">
              <a:spcBef>
                <a:spcPts val="0"/>
              </a:spcBef>
              <a:buNone/>
              <a:defRPr sz="1200">
                <a:solidFill>
                  <a:srgbClr val="888888"/>
                </a:solidFill>
                <a:latin typeface="Cambria"/>
                <a:ea typeface="Cambria"/>
                <a:cs typeface="Cambria"/>
                <a:sym typeface="Cambria"/>
              </a:defRPr>
            </a:lvl4pPr>
            <a:lvl5pPr marL="0" lvl="4" indent="0" algn="r">
              <a:spcBef>
                <a:spcPts val="0"/>
              </a:spcBef>
              <a:buNone/>
              <a:defRPr sz="1200">
                <a:solidFill>
                  <a:srgbClr val="888888"/>
                </a:solidFill>
                <a:latin typeface="Cambria"/>
                <a:ea typeface="Cambria"/>
                <a:cs typeface="Cambria"/>
                <a:sym typeface="Cambria"/>
              </a:defRPr>
            </a:lvl5pPr>
            <a:lvl6pPr marL="0" lvl="5" indent="0" algn="r">
              <a:spcBef>
                <a:spcPts val="0"/>
              </a:spcBef>
              <a:buNone/>
              <a:defRPr sz="1200">
                <a:solidFill>
                  <a:srgbClr val="888888"/>
                </a:solidFill>
                <a:latin typeface="Cambria"/>
                <a:ea typeface="Cambria"/>
                <a:cs typeface="Cambria"/>
                <a:sym typeface="Cambria"/>
              </a:defRPr>
            </a:lvl6pPr>
            <a:lvl7pPr marL="0" lvl="6" indent="0" algn="r">
              <a:spcBef>
                <a:spcPts val="0"/>
              </a:spcBef>
              <a:buNone/>
              <a:defRPr sz="1200">
                <a:solidFill>
                  <a:srgbClr val="888888"/>
                </a:solidFill>
                <a:latin typeface="Cambria"/>
                <a:ea typeface="Cambria"/>
                <a:cs typeface="Cambria"/>
                <a:sym typeface="Cambria"/>
              </a:defRPr>
            </a:lvl7pPr>
            <a:lvl8pPr marL="0" lvl="7" indent="0" algn="r">
              <a:spcBef>
                <a:spcPts val="0"/>
              </a:spcBef>
              <a:buNone/>
              <a:defRPr sz="1200">
                <a:solidFill>
                  <a:srgbClr val="888888"/>
                </a:solidFill>
                <a:latin typeface="Cambria"/>
                <a:ea typeface="Cambria"/>
                <a:cs typeface="Cambria"/>
                <a:sym typeface="Cambria"/>
              </a:defRPr>
            </a:lvl8pPr>
            <a:lvl9pPr marL="0" lvl="8" indent="0" algn="r">
              <a:spcBef>
                <a:spcPts val="0"/>
              </a:spcBef>
              <a:buNone/>
              <a:defRPr sz="1200">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2"/>
        <p:cNvGrpSpPr/>
        <p:nvPr/>
      </p:nvGrpSpPr>
      <p:grpSpPr>
        <a:xfrm>
          <a:off x="0" y="0"/>
          <a:ext cx="0" cy="0"/>
          <a:chOff x="0" y="0"/>
          <a:chExt cx="0" cy="0"/>
        </a:xfrm>
      </p:grpSpPr>
      <p:sp>
        <p:nvSpPr>
          <p:cNvPr id="63" name="Google Shape;63;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6"/>
        <p:cNvGrpSpPr/>
        <p:nvPr/>
      </p:nvGrpSpPr>
      <p:grpSpPr>
        <a:xfrm>
          <a:off x="0" y="0"/>
          <a:ext cx="0" cy="0"/>
          <a:chOff x="0" y="0"/>
          <a:chExt cx="0" cy="0"/>
        </a:xfrm>
      </p:grpSpPr>
      <p:sp>
        <p:nvSpPr>
          <p:cNvPr id="67" name="Google Shape;67;p10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mbri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9" name="Google Shape;69;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mbria"/>
              <a:buNone/>
              <a:defRPr sz="4400" b="0" i="0" u="none" strike="noStrike" cap="non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mbria"/>
                <a:ea typeface="Cambria"/>
                <a:cs typeface="Cambria"/>
                <a:sym typeface="Cambri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mbria"/>
                <a:ea typeface="Cambria"/>
                <a:cs typeface="Cambria"/>
                <a:sym typeface="Cambri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mbria"/>
                <a:ea typeface="Cambria"/>
                <a:cs typeface="Cambria"/>
                <a:sym typeface="Cambri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mbria"/>
                <a:ea typeface="Cambria"/>
                <a:cs typeface="Cambria"/>
                <a:sym typeface="Cambri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mbria"/>
                <a:ea typeface="Cambria"/>
                <a:cs typeface="Cambria"/>
                <a:sym typeface="Cambria"/>
              </a:defRPr>
            </a:lvl1pPr>
            <a:lvl2pPr marL="0" marR="0" lvl="1" indent="0" algn="r" rtl="0">
              <a:spcBef>
                <a:spcPts val="0"/>
              </a:spcBef>
              <a:buNone/>
              <a:defRPr sz="1200" b="0" i="0" u="none" strike="noStrike" cap="none">
                <a:solidFill>
                  <a:srgbClr val="888888"/>
                </a:solidFill>
                <a:latin typeface="Cambria"/>
                <a:ea typeface="Cambria"/>
                <a:cs typeface="Cambria"/>
                <a:sym typeface="Cambria"/>
              </a:defRPr>
            </a:lvl2pPr>
            <a:lvl3pPr marL="0" marR="0" lvl="2" indent="0" algn="r" rtl="0">
              <a:spcBef>
                <a:spcPts val="0"/>
              </a:spcBef>
              <a:buNone/>
              <a:defRPr sz="1200" b="0" i="0" u="none" strike="noStrike" cap="none">
                <a:solidFill>
                  <a:srgbClr val="888888"/>
                </a:solidFill>
                <a:latin typeface="Cambria"/>
                <a:ea typeface="Cambria"/>
                <a:cs typeface="Cambria"/>
                <a:sym typeface="Cambria"/>
              </a:defRPr>
            </a:lvl3pPr>
            <a:lvl4pPr marL="0" marR="0" lvl="3" indent="0" algn="r" rtl="0">
              <a:spcBef>
                <a:spcPts val="0"/>
              </a:spcBef>
              <a:buNone/>
              <a:defRPr sz="1200" b="0" i="0" u="none" strike="noStrike" cap="none">
                <a:solidFill>
                  <a:srgbClr val="888888"/>
                </a:solidFill>
                <a:latin typeface="Cambria"/>
                <a:ea typeface="Cambria"/>
                <a:cs typeface="Cambria"/>
                <a:sym typeface="Cambria"/>
              </a:defRPr>
            </a:lvl4pPr>
            <a:lvl5pPr marL="0" marR="0" lvl="4" indent="0" algn="r" rtl="0">
              <a:spcBef>
                <a:spcPts val="0"/>
              </a:spcBef>
              <a:buNone/>
              <a:defRPr sz="1200" b="0" i="0" u="none" strike="noStrike" cap="none">
                <a:solidFill>
                  <a:srgbClr val="888888"/>
                </a:solidFill>
                <a:latin typeface="Cambria"/>
                <a:ea typeface="Cambria"/>
                <a:cs typeface="Cambria"/>
                <a:sym typeface="Cambria"/>
              </a:defRPr>
            </a:lvl5pPr>
            <a:lvl6pPr marL="0" marR="0" lvl="5" indent="0" algn="r" rtl="0">
              <a:spcBef>
                <a:spcPts val="0"/>
              </a:spcBef>
              <a:buNone/>
              <a:defRPr sz="1200" b="0" i="0" u="none" strike="noStrike" cap="none">
                <a:solidFill>
                  <a:srgbClr val="888888"/>
                </a:solidFill>
                <a:latin typeface="Cambria"/>
                <a:ea typeface="Cambria"/>
                <a:cs typeface="Cambria"/>
                <a:sym typeface="Cambria"/>
              </a:defRPr>
            </a:lvl6pPr>
            <a:lvl7pPr marL="0" marR="0" lvl="6" indent="0" algn="r" rtl="0">
              <a:spcBef>
                <a:spcPts val="0"/>
              </a:spcBef>
              <a:buNone/>
              <a:defRPr sz="1200" b="0" i="0" u="none" strike="noStrike" cap="none">
                <a:solidFill>
                  <a:srgbClr val="888888"/>
                </a:solidFill>
                <a:latin typeface="Cambria"/>
                <a:ea typeface="Cambria"/>
                <a:cs typeface="Cambria"/>
                <a:sym typeface="Cambria"/>
              </a:defRPr>
            </a:lvl7pPr>
            <a:lvl8pPr marL="0" marR="0" lvl="7" indent="0" algn="r" rtl="0">
              <a:spcBef>
                <a:spcPts val="0"/>
              </a:spcBef>
              <a:buNone/>
              <a:defRPr sz="1200" b="0" i="0" u="none" strike="noStrike" cap="none">
                <a:solidFill>
                  <a:srgbClr val="888888"/>
                </a:solidFill>
                <a:latin typeface="Cambria"/>
                <a:ea typeface="Cambria"/>
                <a:cs typeface="Cambria"/>
                <a:sym typeface="Cambria"/>
              </a:defRPr>
            </a:lvl8pPr>
            <a:lvl9pPr marL="0" marR="0" lvl="8" indent="0" algn="r" rtl="0">
              <a:spcBef>
                <a:spcPts val="0"/>
              </a:spcBef>
              <a:buNone/>
              <a:defRPr sz="1200" b="0" i="0" u="none" strike="noStrike" cap="none">
                <a:solidFill>
                  <a:srgbClr val="888888"/>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oleObject" Target="../embeddings/oleObject2.bin"/><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53.jpg"/><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65.jpg"/><Relationship Id="rId4" Type="http://schemas.openxmlformats.org/officeDocument/2006/relationships/image" Target="../media/image64.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12"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g"/><Relationship Id="rId9"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7.jpg"/></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txBox="1">
            <a:spLocks noGrp="1"/>
          </p:cNvSpPr>
          <p:nvPr>
            <p:ph type="body" idx="1"/>
          </p:nvPr>
        </p:nvSpPr>
        <p:spPr>
          <a:xfrm>
            <a:off x="457200" y="1066800"/>
            <a:ext cx="8382000" cy="48307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None/>
            </a:pPr>
            <a:endParaRPr/>
          </a:p>
          <a:p>
            <a:pPr marL="342900" lvl="0" indent="-342900" algn="l" rtl="0">
              <a:spcBef>
                <a:spcPts val="640"/>
              </a:spcBef>
              <a:spcAft>
                <a:spcPts val="0"/>
              </a:spcAft>
              <a:buClr>
                <a:schemeClr val="dk1"/>
              </a:buClr>
              <a:buSzPts val="3200"/>
              <a:buNone/>
            </a:pPr>
            <a:endParaRPr/>
          </a:p>
          <a:p>
            <a:pPr marL="342900" lvl="0" indent="-342900" algn="ctr" rtl="0">
              <a:spcBef>
                <a:spcPts val="720"/>
              </a:spcBef>
              <a:spcAft>
                <a:spcPts val="0"/>
              </a:spcAft>
              <a:buClr>
                <a:srgbClr val="FF0000"/>
              </a:buClr>
              <a:buSzPts val="3600"/>
              <a:buNone/>
            </a:pPr>
            <a:r>
              <a:rPr lang="en-US" sz="3600" b="1">
                <a:solidFill>
                  <a:srgbClr val="FF0000"/>
                </a:solidFill>
              </a:rPr>
              <a:t>DINH DƯỠNG VÀ AN TOÀN THỰC PHẨM TRONG TRƯỜNG HỌC</a:t>
            </a:r>
            <a:endParaRPr/>
          </a:p>
          <a:p>
            <a:pPr marL="342900" lvl="0" indent="-342900" algn="ctr" rtl="0">
              <a:spcBef>
                <a:spcPts val="800"/>
              </a:spcBef>
              <a:spcAft>
                <a:spcPts val="0"/>
              </a:spcAft>
              <a:buClr>
                <a:schemeClr val="dk1"/>
              </a:buClr>
              <a:buSzPts val="4000"/>
              <a:buNone/>
            </a:pPr>
            <a:endParaRPr sz="4000" b="1">
              <a:solidFill>
                <a:srgbClr val="FF0000"/>
              </a:solidFill>
            </a:endParaRPr>
          </a:p>
          <a:p>
            <a:pPr marL="342900" lvl="0" indent="-342900" algn="ctr" rtl="0">
              <a:spcBef>
                <a:spcPts val="360"/>
              </a:spcBef>
              <a:spcAft>
                <a:spcPts val="0"/>
              </a:spcAft>
              <a:buClr>
                <a:schemeClr val="dk1"/>
              </a:buClr>
              <a:buSzPts val="1800"/>
              <a:buNone/>
            </a:pPr>
            <a:r>
              <a:rPr lang="en-US" sz="1800" b="1"/>
              <a:t>PGS.TS. Bùi Thị Nhung</a:t>
            </a:r>
            <a:endParaRPr sz="1800" b="1"/>
          </a:p>
          <a:p>
            <a:pPr marL="342900" lvl="0" indent="-342900" algn="ctr" rtl="0">
              <a:spcBef>
                <a:spcPts val="360"/>
              </a:spcBef>
              <a:spcAft>
                <a:spcPts val="0"/>
              </a:spcAft>
              <a:buClr>
                <a:schemeClr val="dk1"/>
              </a:buClr>
              <a:buSzPts val="1800"/>
              <a:buNone/>
            </a:pPr>
            <a:r>
              <a:rPr lang="en-US" sz="1800" b="1"/>
              <a:t>Trưởng Khoa Dinh dưỡng Học đường và Ngành nghề </a:t>
            </a:r>
            <a:endParaRPr/>
          </a:p>
          <a:p>
            <a:pPr marL="342900" lvl="0" indent="-342900" algn="ctr" rtl="0">
              <a:spcBef>
                <a:spcPts val="360"/>
              </a:spcBef>
              <a:spcAft>
                <a:spcPts val="0"/>
              </a:spcAft>
              <a:buClr>
                <a:schemeClr val="dk1"/>
              </a:buClr>
              <a:buSzPts val="1800"/>
              <a:buNone/>
            </a:pPr>
            <a:r>
              <a:rPr lang="en-US" sz="1800" b="1"/>
              <a:t>Viện Dinh dưỡng</a:t>
            </a:r>
            <a:endParaRPr sz="18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rot="-5400000">
            <a:off x="-564400" y="2803250"/>
            <a:ext cx="3091500" cy="1251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FF0000"/>
              </a:buClr>
              <a:buSzPts val="1600"/>
              <a:buFont typeface="Cambria"/>
              <a:buNone/>
            </a:pPr>
            <a:r>
              <a:rPr lang="en-US" sz="3600" b="1">
                <a:solidFill>
                  <a:srgbClr val="FF0000"/>
                </a:solidFill>
              </a:rPr>
              <a:t>Kẽm</a:t>
            </a:r>
            <a:endParaRPr sz="3600" b="1">
              <a:solidFill>
                <a:srgbClr val="FF0000"/>
              </a:solidFill>
            </a:endParaRPr>
          </a:p>
        </p:txBody>
      </p:sp>
      <p:sp>
        <p:nvSpPr>
          <p:cNvPr id="202" name="Google Shape;202;p10"/>
          <p:cNvSpPr txBox="1">
            <a:spLocks noGrp="1"/>
          </p:cNvSpPr>
          <p:nvPr>
            <p:ph type="body" idx="1"/>
          </p:nvPr>
        </p:nvSpPr>
        <p:spPr>
          <a:xfrm>
            <a:off x="2125980" y="990600"/>
            <a:ext cx="5723340" cy="4343400"/>
          </a:xfrm>
          <a:prstGeom prst="rect">
            <a:avLst/>
          </a:prstGeom>
          <a:noFill/>
          <a:ln>
            <a:noFill/>
          </a:ln>
        </p:spPr>
        <p:txBody>
          <a:bodyPr spcFirstLastPara="1" wrap="square" lIns="0" tIns="0" rIns="0" bIns="0" anchor="ctr" anchorCtr="0">
            <a:noAutofit/>
          </a:bodyPr>
          <a:lstStyle/>
          <a:p>
            <a:pPr marL="457200" lvl="0" indent="-317500" algn="l" rtl="0">
              <a:lnSpc>
                <a:spcPct val="100000"/>
              </a:lnSpc>
              <a:spcBef>
                <a:spcPts val="0"/>
              </a:spcBef>
              <a:spcAft>
                <a:spcPts val="0"/>
              </a:spcAft>
              <a:buClr>
                <a:schemeClr val="dk1"/>
              </a:buClr>
              <a:buSzPts val="1400"/>
              <a:buChar char="◎"/>
            </a:pPr>
            <a:r>
              <a:rPr lang="en-US" sz="2000" b="1"/>
              <a:t>Là thành phần của rất nhiều emzyme khác nhau liên quan đến nhiều hoạt động khác nhau trong cơ thể</a:t>
            </a:r>
            <a:endParaRPr/>
          </a:p>
          <a:p>
            <a:pPr marL="457200" lvl="0" indent="-317500" algn="l" rtl="0">
              <a:lnSpc>
                <a:spcPct val="100000"/>
              </a:lnSpc>
              <a:spcBef>
                <a:spcPts val="0"/>
              </a:spcBef>
              <a:spcAft>
                <a:spcPts val="0"/>
              </a:spcAft>
              <a:buClr>
                <a:schemeClr val="dk1"/>
              </a:buClr>
              <a:buSzPts val="1400"/>
              <a:buChar char="◎"/>
            </a:pPr>
            <a:r>
              <a:rPr lang="en-US" sz="2000" b="1"/>
              <a:t>Chuyển hóa năng lượng và tổng hợp protein</a:t>
            </a:r>
            <a:endParaRPr/>
          </a:p>
          <a:p>
            <a:pPr marL="457200" lvl="0" indent="-317500" algn="l" rtl="0">
              <a:lnSpc>
                <a:spcPct val="100000"/>
              </a:lnSpc>
              <a:spcBef>
                <a:spcPts val="0"/>
              </a:spcBef>
              <a:spcAft>
                <a:spcPts val="0"/>
              </a:spcAft>
              <a:buClr>
                <a:schemeClr val="dk1"/>
              </a:buClr>
              <a:buSzPts val="1400"/>
              <a:buChar char="◎"/>
            </a:pPr>
            <a:r>
              <a:rPr lang="en-US" sz="2000" b="1"/>
              <a:t>Giúp mau lành vết thương</a:t>
            </a:r>
            <a:endParaRPr sz="2000" b="1"/>
          </a:p>
          <a:p>
            <a:pPr marL="457200" lvl="0" indent="-317500" algn="l" rtl="0">
              <a:spcBef>
                <a:spcPts val="0"/>
              </a:spcBef>
              <a:spcAft>
                <a:spcPts val="0"/>
              </a:spcAft>
              <a:buClr>
                <a:schemeClr val="dk1"/>
              </a:buClr>
              <a:buSzPts val="1400"/>
              <a:buChar char="◎"/>
            </a:pPr>
            <a:r>
              <a:rPr lang="en-US" sz="2000" b="1"/>
              <a:t>Kẽm giúp duy trì hoạt động bình thường của hệ thống miễn dịch. </a:t>
            </a:r>
            <a:endParaRPr sz="2000" b="1"/>
          </a:p>
          <a:p>
            <a:pPr marL="457200" lvl="0" indent="-317500" algn="l" rtl="0">
              <a:spcBef>
                <a:spcPts val="0"/>
              </a:spcBef>
              <a:spcAft>
                <a:spcPts val="0"/>
              </a:spcAft>
              <a:buClr>
                <a:schemeClr val="dk1"/>
              </a:buClr>
              <a:buSzPts val="1400"/>
              <a:buChar char="◎"/>
            </a:pPr>
            <a:r>
              <a:rPr lang="en-US" sz="2000" b="1">
                <a:latin typeface="Times New Roman"/>
                <a:ea typeface="Times New Roman"/>
                <a:cs typeface="Times New Roman"/>
                <a:sym typeface="Times New Roman"/>
              </a:rPr>
              <a:t> Các loại thịt gia cầm (gà...) và các loại động vật có vỏ và hải sản như: hàu, cua, sò... là nguồn cung cấp kẽm vô cùng phong phú</a:t>
            </a:r>
            <a:endParaRPr sz="2000" b="1"/>
          </a:p>
          <a:p>
            <a:pPr marL="457200" lvl="0" indent="-228600" algn="l" rtl="0">
              <a:lnSpc>
                <a:spcPct val="100000"/>
              </a:lnSpc>
              <a:spcBef>
                <a:spcPts val="0"/>
              </a:spcBef>
              <a:spcAft>
                <a:spcPts val="0"/>
              </a:spcAft>
              <a:buClr>
                <a:schemeClr val="dk1"/>
              </a:buClr>
              <a:buSzPts val="1400"/>
              <a:buNone/>
            </a:pPr>
            <a:endParaRPr sz="2800"/>
          </a:p>
          <a:p>
            <a:pPr marL="457200" lvl="0" indent="-228600" algn="l" rtl="0">
              <a:lnSpc>
                <a:spcPct val="100000"/>
              </a:lnSpc>
              <a:spcBef>
                <a:spcPts val="0"/>
              </a:spcBef>
              <a:spcAft>
                <a:spcPts val="0"/>
              </a:spcAft>
              <a:buClr>
                <a:schemeClr val="dk1"/>
              </a:buClr>
              <a:buSzPts val="1400"/>
              <a:buNone/>
            </a:pPr>
            <a:endParaRPr sz="2500"/>
          </a:p>
        </p:txBody>
      </p:sp>
      <p:sp>
        <p:nvSpPr>
          <p:cNvPr id="203" name="Google Shape;203;p10"/>
          <p:cNvSpPr txBox="1">
            <a:spLocks noGrp="1"/>
          </p:cNvSpPr>
          <p:nvPr>
            <p:ph type="sldNum" idx="12"/>
          </p:nvPr>
        </p:nvSpPr>
        <p:spPr>
          <a:xfrm>
            <a:off x="8453425" y="857190"/>
            <a:ext cx="548700" cy="5143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888888"/>
              </a:buClr>
              <a:buSzPts val="1200"/>
              <a:buFont typeface="Cambria"/>
              <a:buNone/>
            </a:pPr>
            <a:fld id="{00000000-1234-1234-1234-123412341234}" type="slidenum">
              <a:rPr lang="en-US"/>
              <a:t>10</a:t>
            </a:fld>
            <a:endParaRPr/>
          </a:p>
        </p:txBody>
      </p:sp>
      <p:pic>
        <p:nvPicPr>
          <p:cNvPr id="204" name="Google Shape;204;p10"/>
          <p:cNvPicPr preferRelativeResize="0"/>
          <p:nvPr/>
        </p:nvPicPr>
        <p:blipFill rotWithShape="1">
          <a:blip r:embed="rId3">
            <a:alphaModFix/>
          </a:blip>
          <a:srcRect/>
          <a:stretch/>
        </p:blipFill>
        <p:spPr>
          <a:xfrm>
            <a:off x="7162800" y="-148299"/>
            <a:ext cx="1761137" cy="1367499"/>
          </a:xfrm>
          <a:prstGeom prst="rect">
            <a:avLst/>
          </a:prstGeom>
          <a:noFill/>
          <a:ln>
            <a:noFill/>
          </a:ln>
        </p:spPr>
      </p:pic>
      <p:pic>
        <p:nvPicPr>
          <p:cNvPr id="205" name="Google Shape;205;p10"/>
          <p:cNvPicPr preferRelativeResize="0"/>
          <p:nvPr/>
        </p:nvPicPr>
        <p:blipFill rotWithShape="1">
          <a:blip r:embed="rId4">
            <a:alphaModFix/>
          </a:blip>
          <a:srcRect/>
          <a:stretch/>
        </p:blipFill>
        <p:spPr>
          <a:xfrm>
            <a:off x="2124623" y="4941816"/>
            <a:ext cx="2317375" cy="2317375"/>
          </a:xfrm>
          <a:prstGeom prst="rect">
            <a:avLst/>
          </a:prstGeom>
          <a:noFill/>
          <a:ln>
            <a:noFill/>
          </a:ln>
        </p:spPr>
      </p:pic>
      <p:pic>
        <p:nvPicPr>
          <p:cNvPr id="206" name="Google Shape;206;p10" descr="Tổng Hợp Kiến Thức Về Kỹ Thuật Chế Biến Thịt Bò"/>
          <p:cNvPicPr preferRelativeResize="0"/>
          <p:nvPr/>
        </p:nvPicPr>
        <p:blipFill rotWithShape="1">
          <a:blip r:embed="rId5">
            <a:alphaModFix/>
          </a:blip>
          <a:srcRect/>
          <a:stretch/>
        </p:blipFill>
        <p:spPr>
          <a:xfrm>
            <a:off x="271985" y="5609987"/>
            <a:ext cx="1853997" cy="1135422"/>
          </a:xfrm>
          <a:prstGeom prst="rect">
            <a:avLst/>
          </a:prstGeom>
          <a:noFill/>
          <a:ln>
            <a:noFill/>
          </a:ln>
        </p:spPr>
      </p:pic>
      <p:pic>
        <p:nvPicPr>
          <p:cNvPr id="207" name="Google Shape;207;p10" descr="http://pic.trangvangvietnam.com/395702280/26.jpg"/>
          <p:cNvPicPr preferRelativeResize="0"/>
          <p:nvPr/>
        </p:nvPicPr>
        <p:blipFill rotWithShape="1">
          <a:blip r:embed="rId6">
            <a:alphaModFix/>
          </a:blip>
          <a:srcRect/>
          <a:stretch/>
        </p:blipFill>
        <p:spPr>
          <a:xfrm>
            <a:off x="4444909" y="5180186"/>
            <a:ext cx="2358572" cy="1535297"/>
          </a:xfrm>
          <a:prstGeom prst="rect">
            <a:avLst/>
          </a:prstGeom>
          <a:noFill/>
          <a:ln>
            <a:noFill/>
          </a:ln>
        </p:spPr>
      </p:pic>
      <p:pic>
        <p:nvPicPr>
          <p:cNvPr id="208" name="Google Shape;208;p10" descr="Thịt gà trữ đông trong tủ lạnh nhưng sẽ tươi ngon như vừa mới mua về chỉ  cần bí quyết này khi chế biến - Doanh Nghiệp Việt Nam"/>
          <p:cNvPicPr preferRelativeResize="0"/>
          <p:nvPr/>
        </p:nvPicPr>
        <p:blipFill rotWithShape="1">
          <a:blip r:embed="rId7">
            <a:alphaModFix/>
          </a:blip>
          <a:srcRect/>
          <a:stretch/>
        </p:blipFill>
        <p:spPr>
          <a:xfrm>
            <a:off x="296335" y="4342151"/>
            <a:ext cx="1829647" cy="1134317"/>
          </a:xfrm>
          <a:prstGeom prst="rect">
            <a:avLst/>
          </a:prstGeom>
          <a:noFill/>
          <a:ln>
            <a:noFill/>
          </a:ln>
        </p:spPr>
      </p:pic>
      <p:pic>
        <p:nvPicPr>
          <p:cNvPr id="209" name="Google Shape;209;p10" descr="Công Dụng Và Giá Trị Dinh Dưỡng Của Các Loại Đậu Đỗ - Hoàng Ngân vina"/>
          <p:cNvPicPr preferRelativeResize="0"/>
          <p:nvPr/>
        </p:nvPicPr>
        <p:blipFill rotWithShape="1">
          <a:blip r:embed="rId8">
            <a:alphaModFix/>
          </a:blip>
          <a:srcRect/>
          <a:stretch/>
        </p:blipFill>
        <p:spPr>
          <a:xfrm>
            <a:off x="6778778" y="5205585"/>
            <a:ext cx="2220437" cy="15098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1"/>
          <p:cNvSpPr txBox="1">
            <a:spLocks noGrp="1"/>
          </p:cNvSpPr>
          <p:nvPr>
            <p:ph type="title"/>
          </p:nvPr>
        </p:nvSpPr>
        <p:spPr>
          <a:xfrm>
            <a:off x="1" y="1368000"/>
            <a:ext cx="2236003" cy="4122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FF0000"/>
              </a:buClr>
              <a:buSzPts val="1600"/>
              <a:buFont typeface="Cambria"/>
              <a:buNone/>
            </a:pPr>
            <a:br>
              <a:rPr lang="en-US" sz="3000" b="1">
                <a:solidFill>
                  <a:srgbClr val="FF0000"/>
                </a:solidFill>
              </a:rPr>
            </a:br>
            <a:br>
              <a:rPr lang="en-US" sz="3000" b="1">
                <a:solidFill>
                  <a:srgbClr val="FF0000"/>
                </a:solidFill>
              </a:rPr>
            </a:br>
            <a:br>
              <a:rPr lang="en-US" sz="3000" b="1">
                <a:solidFill>
                  <a:srgbClr val="FF0000"/>
                </a:solidFill>
              </a:rPr>
            </a:br>
            <a:br>
              <a:rPr lang="en-US" sz="3000" b="1">
                <a:solidFill>
                  <a:srgbClr val="FF0000"/>
                </a:solidFill>
              </a:rPr>
            </a:br>
            <a:r>
              <a:rPr lang="en-US" sz="3000" b="1">
                <a:solidFill>
                  <a:srgbClr val="FF0000"/>
                </a:solidFill>
              </a:rPr>
              <a:t>Vitamin D</a:t>
            </a:r>
            <a:endParaRPr/>
          </a:p>
        </p:txBody>
      </p:sp>
      <p:sp>
        <p:nvSpPr>
          <p:cNvPr id="215" name="Google Shape;215;p11"/>
          <p:cNvSpPr txBox="1">
            <a:spLocks noGrp="1"/>
          </p:cNvSpPr>
          <p:nvPr>
            <p:ph type="body" idx="1"/>
          </p:nvPr>
        </p:nvSpPr>
        <p:spPr>
          <a:xfrm>
            <a:off x="1835129" y="366676"/>
            <a:ext cx="6495600" cy="5791200"/>
          </a:xfrm>
          <a:prstGeom prst="rect">
            <a:avLst/>
          </a:prstGeom>
          <a:noFill/>
          <a:ln>
            <a:noFill/>
          </a:ln>
        </p:spPr>
        <p:txBody>
          <a:bodyPr spcFirstLastPara="1" wrap="square" lIns="0" tIns="0" rIns="0" bIns="0" anchor="t" anchorCtr="0">
            <a:noAutofit/>
          </a:bodyPr>
          <a:lstStyle/>
          <a:p>
            <a:pPr marL="457200" lvl="0" indent="-228600" algn="l" rtl="0">
              <a:spcBef>
                <a:spcPts val="0"/>
              </a:spcBef>
              <a:spcAft>
                <a:spcPts val="0"/>
              </a:spcAft>
              <a:buClr>
                <a:schemeClr val="dk1"/>
              </a:buClr>
              <a:buSzPts val="1400"/>
              <a:buNone/>
            </a:pPr>
            <a:endParaRPr sz="2400"/>
          </a:p>
          <a:p>
            <a:pPr marL="457200" lvl="0" indent="-317500" algn="l" rtl="0">
              <a:spcBef>
                <a:spcPts val="0"/>
              </a:spcBef>
              <a:spcAft>
                <a:spcPts val="0"/>
              </a:spcAft>
              <a:buClr>
                <a:schemeClr val="dk1"/>
              </a:buClr>
              <a:buSzPts val="1400"/>
              <a:buFont typeface="Noto Sans Symbols"/>
              <a:buChar char="🞐"/>
            </a:pPr>
            <a:r>
              <a:rPr lang="en-US" sz="2000" b="1">
                <a:latin typeface="Times New Roman"/>
                <a:ea typeface="Times New Roman"/>
                <a:cs typeface="Times New Roman"/>
                <a:sym typeface="Times New Roman"/>
              </a:rPr>
              <a:t>Vitamin D là một vitamin tan trong chất béo, có liên quan đến các chức năng khác nhau của hệ thống miễn dịch, tiêu hóa, tuần hoàn và thần kinh.</a:t>
            </a:r>
            <a:endParaRPr sz="2000" b="1">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Noto Sans Symbols"/>
              <a:buChar char="🞐"/>
            </a:pPr>
            <a:r>
              <a:rPr lang="en-US" sz="2000" b="1">
                <a:latin typeface="Times New Roman"/>
                <a:ea typeface="Times New Roman"/>
                <a:cs typeface="Times New Roman"/>
                <a:sym typeface="Times New Roman"/>
              </a:rPr>
              <a:t>Vitamin D đóng vai trò quan trọng trong hệ miễn dịch nội tại của cơ thể: trẻ em còi xương thường thiếu peptide chống siêu vi khuẩn cathelicidin và hay bị cảm cúm. </a:t>
            </a:r>
            <a:endParaRPr sz="2000" b="1">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Noto Sans Symbols"/>
              <a:buChar char="🞐"/>
            </a:pPr>
            <a:r>
              <a:rPr lang="en-US" sz="2000" b="1">
                <a:latin typeface="Times New Roman"/>
                <a:ea typeface="Times New Roman"/>
                <a:cs typeface="Times New Roman"/>
                <a:sym typeface="Times New Roman"/>
              </a:rPr>
              <a:t>Da cần tiếp xúc với ánh nắng mặt trời 15-30 phút mỗi ngày, tăng cường các thực phẩm giàu vitamin D như gan cá, lòng đỏ trứng, cá và các thực phẩm được bổ sung vitamin D (các loại sữa, ngũ cốc)...</a:t>
            </a:r>
            <a:endParaRPr sz="2000" b="1">
              <a:latin typeface="Calibri"/>
              <a:ea typeface="Calibri"/>
              <a:cs typeface="Calibri"/>
              <a:sym typeface="Calibri"/>
            </a:endParaRPr>
          </a:p>
          <a:p>
            <a:pPr marL="457200" lvl="0" indent="-228600" algn="l" rtl="0">
              <a:lnSpc>
                <a:spcPct val="80000"/>
              </a:lnSpc>
              <a:spcBef>
                <a:spcPts val="0"/>
              </a:spcBef>
              <a:spcAft>
                <a:spcPts val="0"/>
              </a:spcAft>
              <a:buClr>
                <a:schemeClr val="dk1"/>
              </a:buClr>
              <a:buSzPts val="1400"/>
              <a:buFont typeface="Noto Sans Symbols"/>
              <a:buNone/>
            </a:pPr>
            <a:endParaRPr sz="2000">
              <a:latin typeface="Times New Roman"/>
              <a:ea typeface="Times New Roman"/>
              <a:cs typeface="Times New Roman"/>
              <a:sym typeface="Times New Roman"/>
            </a:endParaRPr>
          </a:p>
          <a:p>
            <a:pPr marL="457200" lvl="0" indent="-228600" algn="l" rtl="0">
              <a:lnSpc>
                <a:spcPct val="80000"/>
              </a:lnSpc>
              <a:spcBef>
                <a:spcPts val="0"/>
              </a:spcBef>
              <a:spcAft>
                <a:spcPts val="0"/>
              </a:spcAft>
              <a:buClr>
                <a:schemeClr val="dk1"/>
              </a:buClr>
              <a:buSzPts val="1400"/>
              <a:buFont typeface="Noto Sans Symbols"/>
              <a:buNone/>
            </a:pPr>
            <a:endParaRPr sz="2000">
              <a:latin typeface="Times New Roman"/>
              <a:ea typeface="Times New Roman"/>
              <a:cs typeface="Times New Roman"/>
              <a:sym typeface="Times New Roman"/>
            </a:endParaRPr>
          </a:p>
          <a:p>
            <a:pPr marL="457200" lvl="0" indent="-228600" algn="l" rtl="0">
              <a:spcBef>
                <a:spcPts val="0"/>
              </a:spcBef>
              <a:spcAft>
                <a:spcPts val="0"/>
              </a:spcAft>
              <a:buClr>
                <a:schemeClr val="dk1"/>
              </a:buClr>
              <a:buSzPts val="1400"/>
              <a:buNone/>
            </a:pPr>
            <a:endParaRPr/>
          </a:p>
        </p:txBody>
      </p:sp>
      <p:sp>
        <p:nvSpPr>
          <p:cNvPr id="216" name="Google Shape;216;p11"/>
          <p:cNvSpPr txBox="1">
            <a:spLocks noGrp="1"/>
          </p:cNvSpPr>
          <p:nvPr>
            <p:ph type="sldNum" idx="12"/>
          </p:nvPr>
        </p:nvSpPr>
        <p:spPr>
          <a:xfrm>
            <a:off x="8453425" y="-80"/>
            <a:ext cx="548700" cy="6858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888888"/>
              </a:buClr>
              <a:buSzPts val="1200"/>
              <a:buFont typeface="Cambria"/>
              <a:buNone/>
            </a:pPr>
            <a:fld id="{00000000-1234-1234-1234-123412341234}" type="slidenum">
              <a:rPr lang="en-US"/>
              <a:t>11</a:t>
            </a:fld>
            <a:endParaRPr/>
          </a:p>
        </p:txBody>
      </p:sp>
      <p:pic>
        <p:nvPicPr>
          <p:cNvPr id="217" name="Google Shape;217;p11"/>
          <p:cNvPicPr preferRelativeResize="0"/>
          <p:nvPr/>
        </p:nvPicPr>
        <p:blipFill rotWithShape="1">
          <a:blip r:embed="rId3">
            <a:alphaModFix/>
          </a:blip>
          <a:srcRect b="29630"/>
          <a:stretch/>
        </p:blipFill>
        <p:spPr>
          <a:xfrm>
            <a:off x="17412" y="5245971"/>
            <a:ext cx="4243665" cy="1508377"/>
          </a:xfrm>
          <a:prstGeom prst="rect">
            <a:avLst/>
          </a:prstGeom>
          <a:noFill/>
          <a:ln>
            <a:noFill/>
          </a:ln>
        </p:spPr>
      </p:pic>
      <p:pic>
        <p:nvPicPr>
          <p:cNvPr id="218" name="Google Shape;218;p11" descr="Káº¿t quáº£ hÃ¬nh áº£nh cho Náº¤M"/>
          <p:cNvPicPr preferRelativeResize="0"/>
          <p:nvPr/>
        </p:nvPicPr>
        <p:blipFill rotWithShape="1">
          <a:blip r:embed="rId4">
            <a:alphaModFix/>
          </a:blip>
          <a:srcRect/>
          <a:stretch/>
        </p:blipFill>
        <p:spPr>
          <a:xfrm>
            <a:off x="4378167" y="5263124"/>
            <a:ext cx="2142563" cy="1491224"/>
          </a:xfrm>
          <a:prstGeom prst="rect">
            <a:avLst/>
          </a:prstGeom>
          <a:noFill/>
          <a:ln>
            <a:noFill/>
          </a:ln>
        </p:spPr>
      </p:pic>
      <p:pic>
        <p:nvPicPr>
          <p:cNvPr id="219" name="Google Shape;219;p11" descr="Káº¿t quáº£ hÃ¬nh áº£nh cho Äáº M Äá»NG Váº¬T"/>
          <p:cNvPicPr preferRelativeResize="0"/>
          <p:nvPr/>
        </p:nvPicPr>
        <p:blipFill rotWithShape="1">
          <a:blip r:embed="rId5">
            <a:alphaModFix/>
          </a:blip>
          <a:srcRect/>
          <a:stretch/>
        </p:blipFill>
        <p:spPr>
          <a:xfrm>
            <a:off x="6766122" y="5201261"/>
            <a:ext cx="2236003" cy="15070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Times"/>
              <a:buNone/>
            </a:pPr>
            <a:r>
              <a:rPr lang="en-US" sz="4400" b="1">
                <a:solidFill>
                  <a:srgbClr val="FF0000"/>
                </a:solidFill>
                <a:latin typeface="Times"/>
                <a:ea typeface="Times"/>
                <a:cs typeface="Times"/>
                <a:sym typeface="Times"/>
              </a:rPr>
              <a:t>Tình trạng dinh dưỡng ở trẻ em 5-19 tuổi</a:t>
            </a:r>
            <a:endParaRPr/>
          </a:p>
        </p:txBody>
      </p:sp>
      <p:pic>
        <p:nvPicPr>
          <p:cNvPr id="225" name="Google Shape;225;p12"/>
          <p:cNvPicPr preferRelativeResize="0"/>
          <p:nvPr/>
        </p:nvPicPr>
        <p:blipFill rotWithShape="1">
          <a:blip r:embed="rId3">
            <a:alphaModFix/>
          </a:blip>
          <a:srcRect/>
          <a:stretch/>
        </p:blipFill>
        <p:spPr>
          <a:xfrm>
            <a:off x="320988" y="1594412"/>
            <a:ext cx="8594412" cy="47902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3"/>
          <p:cNvSpPr txBox="1">
            <a:spLocks noGrp="1"/>
          </p:cNvSpPr>
          <p:nvPr>
            <p:ph type="title"/>
          </p:nvPr>
        </p:nvSpPr>
        <p:spPr>
          <a:xfrm>
            <a:off x="117479" y="-189976"/>
            <a:ext cx="9331689" cy="1421928"/>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Times New Roman"/>
              <a:buNone/>
            </a:pPr>
            <a:br>
              <a:rPr lang="en-US" sz="2400" b="1">
                <a:solidFill>
                  <a:srgbClr val="C00000"/>
                </a:solidFill>
                <a:latin typeface="Times New Roman"/>
                <a:ea typeface="Times New Roman"/>
                <a:cs typeface="Times New Roman"/>
                <a:sym typeface="Times New Roman"/>
              </a:rPr>
            </a:br>
            <a:r>
              <a:rPr lang="en-US" sz="2400" b="1">
                <a:solidFill>
                  <a:srgbClr val="FF0000"/>
                </a:solidFill>
                <a:latin typeface="Times New Roman"/>
                <a:ea typeface="Times New Roman"/>
                <a:cs typeface="Times New Roman"/>
                <a:sym typeface="Times New Roman"/>
              </a:rPr>
              <a:t>THỪA CÂN BÉO PHÌ TĂNG NHANH TRẺ EM TIỂU HỌC</a:t>
            </a:r>
            <a:br>
              <a:rPr lang="en-US" sz="2400" b="1">
                <a:solidFill>
                  <a:srgbClr val="FF0000"/>
                </a:solidFill>
                <a:latin typeface="Times New Roman"/>
                <a:ea typeface="Times New Roman"/>
                <a:cs typeface="Times New Roman"/>
                <a:sym typeface="Times New Roman"/>
              </a:rPr>
            </a:br>
            <a:r>
              <a:rPr lang="en-US" sz="2400" b="1">
                <a:solidFill>
                  <a:srgbClr val="FF0000"/>
                </a:solidFill>
                <a:latin typeface="Times New Roman"/>
                <a:ea typeface="Times New Roman"/>
                <a:cs typeface="Times New Roman"/>
                <a:sym typeface="Times New Roman"/>
              </a:rPr>
              <a:t> NỘI THÀNH HÀ NÔI</a:t>
            </a:r>
            <a:br>
              <a:rPr lang="en-US" sz="2400" b="1">
                <a:solidFill>
                  <a:srgbClr val="C00000"/>
                </a:solidFill>
                <a:latin typeface="Times New Roman"/>
                <a:ea typeface="Times New Roman"/>
                <a:cs typeface="Times New Roman"/>
                <a:sym typeface="Times New Roman"/>
              </a:rPr>
            </a:br>
            <a:endParaRPr sz="2400" b="1">
              <a:solidFill>
                <a:srgbClr val="C00000"/>
              </a:solidFill>
              <a:latin typeface="Times New Roman"/>
              <a:ea typeface="Times New Roman"/>
              <a:cs typeface="Times New Roman"/>
              <a:sym typeface="Times New Roman"/>
            </a:endParaRPr>
          </a:p>
        </p:txBody>
      </p:sp>
      <p:graphicFrame>
        <p:nvGraphicFramePr>
          <p:cNvPr id="231" name="Google Shape;231;p13"/>
          <p:cNvGraphicFramePr/>
          <p:nvPr/>
        </p:nvGraphicFramePr>
        <p:xfrm>
          <a:off x="4457131" y="1565420"/>
          <a:ext cx="4267200" cy="4301732"/>
        </p:xfrm>
        <a:graphic>
          <a:graphicData uri="http://schemas.openxmlformats.org/drawingml/2006/chart">
            <c:chart xmlns:c="http://schemas.openxmlformats.org/drawingml/2006/chart" xmlns:r="http://schemas.openxmlformats.org/officeDocument/2006/relationships" r:id="rId3"/>
          </a:graphicData>
        </a:graphic>
      </p:graphicFrame>
      <p:sp>
        <p:nvSpPr>
          <p:cNvPr id="232" name="Google Shape;232;p13"/>
          <p:cNvSpPr txBox="1"/>
          <p:nvPr/>
        </p:nvSpPr>
        <p:spPr>
          <a:xfrm>
            <a:off x="228600" y="1676400"/>
            <a:ext cx="41764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chemeClr val="dk1"/>
              </a:solidFill>
              <a:latin typeface="Cambria"/>
              <a:ea typeface="Cambria"/>
              <a:cs typeface="Cambria"/>
              <a:sym typeface="Cambria"/>
            </a:endParaRPr>
          </a:p>
        </p:txBody>
      </p:sp>
      <p:sp>
        <p:nvSpPr>
          <p:cNvPr id="233" name="Google Shape;233;p13"/>
          <p:cNvSpPr txBox="1"/>
          <p:nvPr/>
        </p:nvSpPr>
        <p:spPr>
          <a:xfrm>
            <a:off x="4783324" y="1447800"/>
            <a:ext cx="428447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b="1">
              <a:solidFill>
                <a:schemeClr val="dk1"/>
              </a:solidFill>
              <a:latin typeface="Cambria"/>
              <a:ea typeface="Cambria"/>
              <a:cs typeface="Cambria"/>
              <a:sym typeface="Cambria"/>
            </a:endParaRPr>
          </a:p>
        </p:txBody>
      </p:sp>
      <p:sp>
        <p:nvSpPr>
          <p:cNvPr id="234" name="Google Shape;234;p13"/>
          <p:cNvSpPr txBox="1"/>
          <p:nvPr/>
        </p:nvSpPr>
        <p:spPr>
          <a:xfrm rot="5400000">
            <a:off x="7392540" y="5054344"/>
            <a:ext cx="2520280"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i="1">
                <a:solidFill>
                  <a:srgbClr val="FF3300"/>
                </a:solidFill>
                <a:latin typeface="Cambria"/>
                <a:ea typeface="Cambria"/>
                <a:cs typeface="Cambria"/>
                <a:sym typeface="Cambria"/>
              </a:rPr>
              <a:t>Viện Dinh dưỡng QG, 2011</a:t>
            </a:r>
            <a:endParaRPr/>
          </a:p>
        </p:txBody>
      </p:sp>
      <p:grpSp>
        <p:nvGrpSpPr>
          <p:cNvPr id="235" name="Google Shape;235;p13"/>
          <p:cNvGrpSpPr/>
          <p:nvPr/>
        </p:nvGrpSpPr>
        <p:grpSpPr>
          <a:xfrm>
            <a:off x="235177" y="2209800"/>
            <a:ext cx="3498623" cy="1143000"/>
            <a:chOff x="4320" y="1152"/>
            <a:chExt cx="414" cy="402"/>
          </a:xfrm>
        </p:grpSpPr>
        <p:sp>
          <p:nvSpPr>
            <p:cNvPr id="236" name="Google Shape;236;p13"/>
            <p:cNvSpPr/>
            <p:nvPr/>
          </p:nvSpPr>
          <p:spPr>
            <a:xfrm>
              <a:off x="4320" y="1152"/>
              <a:ext cx="414" cy="402"/>
            </a:xfrm>
            <a:prstGeom prst="roundRect">
              <a:avLst>
                <a:gd name="adj" fmla="val 11921"/>
              </a:avLst>
            </a:prstGeom>
            <a:gradFill>
              <a:gsLst>
                <a:gs pos="0">
                  <a:schemeClr val="accent1"/>
                </a:gs>
                <a:gs pos="100000">
                  <a:srgbClr val="436DA0"/>
                </a:gs>
              </a:gsLst>
              <a:lin ang="5400000" scaled="0"/>
            </a:gradFill>
            <a:ln w="25400" cap="flat" cmpd="sng">
              <a:solidFill>
                <a:srgbClr val="FFFFFF"/>
              </a:solidFill>
              <a:prstDash val="solid"/>
              <a:round/>
              <a:headEnd type="none" w="sm" len="sm"/>
              <a:tailEnd type="none" w="sm" len="sm"/>
            </a:ln>
            <a:effectLst>
              <a:outerShdw dist="53882" dir="2700000" algn="ctr" rotWithShape="0">
                <a:srgbClr val="000000">
                  <a:alpha val="49803"/>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sp>
          <p:nvSpPr>
            <p:cNvPr id="237" name="Google Shape;237;p13"/>
            <p:cNvSpPr/>
            <p:nvPr/>
          </p:nvSpPr>
          <p:spPr>
            <a:xfrm>
              <a:off x="4346" y="1178"/>
              <a:ext cx="206" cy="201"/>
            </a:xfrm>
            <a:custGeom>
              <a:avLst/>
              <a:gdLst/>
              <a:ahLst/>
              <a:cxnLst/>
              <a:rect l="l" t="t" r="r" b="b"/>
              <a:pathLst>
                <a:path w="596" h="598" extrusionOk="0">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a:gsLst>
                <a:gs pos="0">
                  <a:srgbClr val="C2CEE2"/>
                </a:gs>
                <a:gs pos="50000">
                  <a:srgbClr val="4F81BD">
                    <a:alpha val="0"/>
                  </a:srgbClr>
                </a:gs>
                <a:gs pos="100000">
                  <a:srgbClr val="C2CEE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grpSp>
      <p:grpSp>
        <p:nvGrpSpPr>
          <p:cNvPr id="238" name="Google Shape;238;p13"/>
          <p:cNvGrpSpPr/>
          <p:nvPr/>
        </p:nvGrpSpPr>
        <p:grpSpPr>
          <a:xfrm>
            <a:off x="457200" y="3429000"/>
            <a:ext cx="3505200" cy="1211618"/>
            <a:chOff x="4320" y="1178"/>
            <a:chExt cx="414" cy="376"/>
          </a:xfrm>
        </p:grpSpPr>
        <p:sp>
          <p:nvSpPr>
            <p:cNvPr id="239" name="Google Shape;239;p13"/>
            <p:cNvSpPr/>
            <p:nvPr/>
          </p:nvSpPr>
          <p:spPr>
            <a:xfrm>
              <a:off x="4320" y="1199"/>
              <a:ext cx="414" cy="355"/>
            </a:xfrm>
            <a:prstGeom prst="roundRect">
              <a:avLst>
                <a:gd name="adj" fmla="val 11921"/>
              </a:avLst>
            </a:prstGeom>
            <a:gradFill>
              <a:gsLst>
                <a:gs pos="0">
                  <a:schemeClr val="accent2"/>
                </a:gs>
                <a:gs pos="100000">
                  <a:srgbClr val="A34341"/>
                </a:gs>
              </a:gsLst>
              <a:lin ang="5400000" scaled="0"/>
            </a:gradFill>
            <a:ln w="25400" cap="flat" cmpd="sng">
              <a:solidFill>
                <a:srgbClr val="FFFFFF"/>
              </a:solidFill>
              <a:prstDash val="solid"/>
              <a:round/>
              <a:headEnd type="none" w="sm" len="sm"/>
              <a:tailEnd type="none" w="sm" len="sm"/>
            </a:ln>
            <a:effectLst>
              <a:outerShdw dist="53882" dir="2700000" algn="ctr" rotWithShape="0">
                <a:srgbClr val="000000">
                  <a:alpha val="49803"/>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sp>
          <p:nvSpPr>
            <p:cNvPr id="240" name="Google Shape;240;p13"/>
            <p:cNvSpPr/>
            <p:nvPr/>
          </p:nvSpPr>
          <p:spPr>
            <a:xfrm>
              <a:off x="4346" y="1178"/>
              <a:ext cx="206" cy="201"/>
            </a:xfrm>
            <a:custGeom>
              <a:avLst/>
              <a:gdLst/>
              <a:ahLst/>
              <a:cxnLst/>
              <a:rect l="l" t="t" r="r" b="b"/>
              <a:pathLst>
                <a:path w="596" h="598" extrusionOk="0">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a:gsLst>
                <a:gs pos="0">
                  <a:srgbClr val="E3C3C2"/>
                </a:gs>
                <a:gs pos="50000">
                  <a:srgbClr val="C0504D">
                    <a:alpha val="0"/>
                  </a:srgbClr>
                </a:gs>
                <a:gs pos="100000">
                  <a:srgbClr val="E3C3C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grpSp>
      <p:grpSp>
        <p:nvGrpSpPr>
          <p:cNvPr id="241" name="Google Shape;241;p13"/>
          <p:cNvGrpSpPr/>
          <p:nvPr/>
        </p:nvGrpSpPr>
        <p:grpSpPr>
          <a:xfrm>
            <a:off x="762000" y="4800600"/>
            <a:ext cx="3657600" cy="1295400"/>
            <a:chOff x="4320" y="1152"/>
            <a:chExt cx="414" cy="402"/>
          </a:xfrm>
        </p:grpSpPr>
        <p:sp>
          <p:nvSpPr>
            <p:cNvPr id="242" name="Google Shape;242;p13"/>
            <p:cNvSpPr/>
            <p:nvPr/>
          </p:nvSpPr>
          <p:spPr>
            <a:xfrm>
              <a:off x="4320" y="1152"/>
              <a:ext cx="414" cy="402"/>
            </a:xfrm>
            <a:prstGeom prst="roundRect">
              <a:avLst>
                <a:gd name="adj" fmla="val 11921"/>
              </a:avLst>
            </a:prstGeom>
            <a:gradFill>
              <a:gsLst>
                <a:gs pos="0">
                  <a:schemeClr val="hlink"/>
                </a:gs>
                <a:gs pos="100000">
                  <a:srgbClr val="0000D8"/>
                </a:gs>
              </a:gsLst>
              <a:lin ang="5400000" scaled="0"/>
            </a:gradFill>
            <a:ln w="25400" cap="flat" cmpd="sng">
              <a:solidFill>
                <a:srgbClr val="FFFFFF"/>
              </a:solidFill>
              <a:prstDash val="solid"/>
              <a:round/>
              <a:headEnd type="none" w="sm" len="sm"/>
              <a:tailEnd type="none" w="sm" len="sm"/>
            </a:ln>
            <a:effectLst>
              <a:outerShdw dist="53882" dir="2700000" algn="ctr" rotWithShape="0">
                <a:srgbClr val="000000">
                  <a:alpha val="49803"/>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sp>
          <p:nvSpPr>
            <p:cNvPr id="243" name="Google Shape;243;p13"/>
            <p:cNvSpPr/>
            <p:nvPr/>
          </p:nvSpPr>
          <p:spPr>
            <a:xfrm>
              <a:off x="4346" y="1178"/>
              <a:ext cx="206" cy="201"/>
            </a:xfrm>
            <a:custGeom>
              <a:avLst/>
              <a:gdLst/>
              <a:ahLst/>
              <a:cxnLst/>
              <a:rect l="l" t="t" r="r" b="b"/>
              <a:pathLst>
                <a:path w="596" h="598" extrusionOk="0">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a:gsLst>
                <a:gs pos="0">
                  <a:srgbClr val="BCBCFF"/>
                </a:gs>
                <a:gs pos="50000">
                  <a:srgbClr val="0000FF">
                    <a:alpha val="0"/>
                  </a:srgbClr>
                </a:gs>
                <a:gs pos="100000">
                  <a:srgbClr val="BCBCFF"/>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grpSp>
      <p:sp>
        <p:nvSpPr>
          <p:cNvPr id="244" name="Google Shape;244;p13"/>
          <p:cNvSpPr/>
          <p:nvPr/>
        </p:nvSpPr>
        <p:spPr>
          <a:xfrm>
            <a:off x="311377" y="2209800"/>
            <a:ext cx="3352799" cy="1066800"/>
          </a:xfrm>
          <a:prstGeom prst="rect">
            <a:avLst/>
          </a:prstGeom>
          <a:solidFill>
            <a:srgbClr val="CCC0D9"/>
          </a:solidFill>
          <a:ln w="9525" cap="flat" cmpd="sng">
            <a:solidFill>
              <a:schemeClr val="dk2"/>
            </a:solidFill>
            <a:prstDash val="solid"/>
            <a:miter lim="800000"/>
            <a:headEnd type="none" w="sm" len="sm"/>
            <a:tailEnd type="none" w="sm" len="sm"/>
          </a:ln>
          <a:effectLst>
            <a:outerShdw dist="17961" dir="2700000" algn="ctr" rotWithShape="0">
              <a:srgbClr val="C0C0C0"/>
            </a:outerShdw>
          </a:effectLst>
        </p:spPr>
        <p:txBody>
          <a:bodyPr spcFirstLastPara="1" wrap="square" lIns="91425" tIns="45700" rIns="91425" bIns="45700" anchor="t" anchorCtr="0">
            <a:spAutoFit/>
          </a:bodyPr>
          <a:lstStyle/>
          <a:p>
            <a:pPr marL="285750" marR="0" lvl="0" indent="-285750" algn="l" rtl="0">
              <a:spcBef>
                <a:spcPts val="0"/>
              </a:spcBef>
              <a:spcAft>
                <a:spcPts val="0"/>
              </a:spcAft>
              <a:buNone/>
            </a:pPr>
            <a:r>
              <a:rPr lang="en-US" sz="1600" b="1">
                <a:solidFill>
                  <a:srgbClr val="0C0C0C"/>
                </a:solidFill>
                <a:latin typeface="Cambria"/>
                <a:ea typeface="Cambria"/>
                <a:cs typeface="Cambria"/>
                <a:sym typeface="Cambria"/>
              </a:rPr>
              <a:t>    Thừa cân và béo phì trong học sinh tiểu học ở Hà Nội: tăng từ 7,9% (2003) lên 40,7% (2011). </a:t>
            </a:r>
            <a:endParaRPr/>
          </a:p>
        </p:txBody>
      </p:sp>
      <p:sp>
        <p:nvSpPr>
          <p:cNvPr id="245" name="Google Shape;245;p13"/>
          <p:cNvSpPr/>
          <p:nvPr/>
        </p:nvSpPr>
        <p:spPr>
          <a:xfrm>
            <a:off x="533400" y="3467138"/>
            <a:ext cx="3128211" cy="1097280"/>
          </a:xfrm>
          <a:prstGeom prst="rect">
            <a:avLst/>
          </a:prstGeom>
          <a:noFill/>
          <a:ln w="9525" cap="flat" cmpd="sng">
            <a:solidFill>
              <a:srgbClr val="953734"/>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None/>
            </a:pPr>
            <a:r>
              <a:rPr lang="en-US" sz="1800" b="1">
                <a:solidFill>
                  <a:schemeClr val="lt1"/>
                </a:solidFill>
                <a:latin typeface="Cambria"/>
                <a:ea typeface="Cambria"/>
                <a:cs typeface="Cambria"/>
                <a:sym typeface="Cambria"/>
              </a:rPr>
              <a:t>    </a:t>
            </a:r>
            <a:r>
              <a:rPr lang="en-US" sz="1600" b="1">
                <a:solidFill>
                  <a:schemeClr val="dk1"/>
                </a:solidFill>
                <a:latin typeface="Cambria"/>
                <a:ea typeface="Cambria"/>
                <a:cs typeface="Cambria"/>
                <a:sym typeface="Cambria"/>
              </a:rPr>
              <a:t>Thừa cân và béo phì trong học sinh tiểu học ở HCM: tăng từ 9,4% (2003) lên 43% (2011)</a:t>
            </a:r>
            <a:endParaRPr/>
          </a:p>
        </p:txBody>
      </p:sp>
      <p:sp>
        <p:nvSpPr>
          <p:cNvPr id="246" name="Google Shape;246;p13"/>
          <p:cNvSpPr/>
          <p:nvPr/>
        </p:nvSpPr>
        <p:spPr>
          <a:xfrm>
            <a:off x="762000" y="4876800"/>
            <a:ext cx="3505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lt1"/>
                </a:solidFill>
                <a:latin typeface="Cambria"/>
                <a:ea typeface="Cambria"/>
                <a:cs typeface="Cambria"/>
                <a:sym typeface="Cambria"/>
              </a:rPr>
              <a:t>Tỷ lệ thừa cân và béo phì của học sinh tiểu ở Hà Nội khu vực thành thị chiếm 37,6% – 44,3%, ở nông thôn chiếm 16,6% – 21,9% (2011)</a:t>
            </a:r>
            <a:endParaRPr/>
          </a:p>
        </p:txBody>
      </p:sp>
      <p:grpSp>
        <p:nvGrpSpPr>
          <p:cNvPr id="247" name="Google Shape;247;p13"/>
          <p:cNvGrpSpPr/>
          <p:nvPr/>
        </p:nvGrpSpPr>
        <p:grpSpPr>
          <a:xfrm>
            <a:off x="381000" y="914400"/>
            <a:ext cx="8305800" cy="1219200"/>
            <a:chOff x="528" y="2736"/>
            <a:chExt cx="4423" cy="1220"/>
          </a:xfrm>
        </p:grpSpPr>
        <p:sp>
          <p:nvSpPr>
            <p:cNvPr id="248" name="Google Shape;248;p13"/>
            <p:cNvSpPr/>
            <p:nvPr/>
          </p:nvSpPr>
          <p:spPr>
            <a:xfrm>
              <a:off x="1456" y="2934"/>
              <a:ext cx="3495" cy="782"/>
            </a:xfrm>
            <a:prstGeom prst="roundRect">
              <a:avLst>
                <a:gd name="adj" fmla="val 16667"/>
              </a:avLst>
            </a:prstGeom>
            <a:solidFill>
              <a:schemeClr val="lt1"/>
            </a:solidFill>
            <a:ln w="571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sp>
          <p:nvSpPr>
            <p:cNvPr id="249" name="Google Shape;249;p13"/>
            <p:cNvSpPr/>
            <p:nvPr/>
          </p:nvSpPr>
          <p:spPr>
            <a:xfrm>
              <a:off x="1783" y="2987"/>
              <a:ext cx="2961" cy="7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F243E"/>
                  </a:solidFill>
                  <a:latin typeface="Cambria"/>
                  <a:ea typeface="Cambria"/>
                  <a:cs typeface="Cambria"/>
                  <a:sym typeface="Cambria"/>
                </a:rPr>
                <a:t>Tình trạng thừa cân và béo phì ở học sinh tiểu học từ ngoại thành tới thành thị</a:t>
              </a:r>
              <a:endParaRPr/>
            </a:p>
          </p:txBody>
        </p:sp>
        <p:pic>
          <p:nvPicPr>
            <p:cNvPr id="250" name="Google Shape;250;p13" descr="YG_circle001"/>
            <p:cNvPicPr preferRelativeResize="0"/>
            <p:nvPr/>
          </p:nvPicPr>
          <p:blipFill rotWithShape="1">
            <a:blip r:embed="rId4">
              <a:alphaModFix/>
            </a:blip>
            <a:srcRect/>
            <a:stretch/>
          </p:blipFill>
          <p:spPr>
            <a:xfrm>
              <a:off x="528" y="2736"/>
              <a:ext cx="1116" cy="1220"/>
            </a:xfrm>
            <a:prstGeom prst="rect">
              <a:avLst/>
            </a:prstGeom>
            <a:noFill/>
            <a:ln>
              <a:noFill/>
            </a:ln>
          </p:spPr>
        </p:pic>
        <p:sp>
          <p:nvSpPr>
            <p:cNvPr id="251" name="Google Shape;251;p13"/>
            <p:cNvSpPr txBox="1"/>
            <p:nvPr/>
          </p:nvSpPr>
          <p:spPr>
            <a:xfrm>
              <a:off x="690" y="3071"/>
              <a:ext cx="812" cy="6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mbria"/>
                  <a:ea typeface="Cambria"/>
                  <a:cs typeface="Cambria"/>
                  <a:sym typeface="Cambria"/>
                </a:rPr>
                <a:t>THỪA CÂN, BÉO PHÌ</a:t>
              </a:r>
              <a:endParaRPr/>
            </a:p>
          </p:txBody>
        </p:sp>
      </p:grpSp>
      <p:sp>
        <p:nvSpPr>
          <p:cNvPr id="252" name="Google Shape;252;p13"/>
          <p:cNvSpPr txBox="1"/>
          <p:nvPr/>
        </p:nvSpPr>
        <p:spPr>
          <a:xfrm rot="10800000" flipH="1">
            <a:off x="0" y="6488668"/>
            <a:ext cx="1600200" cy="369332"/>
          </a:xfrm>
          <a:prstGeom prst="rect">
            <a:avLst/>
          </a:prstGeom>
          <a:solidFill>
            <a:srgbClr val="FDE9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pic>
        <p:nvPicPr>
          <p:cNvPr id="253" name="Google Shape;253;p13" descr="image(3).jpg"/>
          <p:cNvPicPr preferRelativeResize="0"/>
          <p:nvPr/>
        </p:nvPicPr>
        <p:blipFill rotWithShape="1">
          <a:blip r:embed="rId5">
            <a:alphaModFix/>
          </a:blip>
          <a:srcRect/>
          <a:stretch/>
        </p:blipFill>
        <p:spPr>
          <a:xfrm>
            <a:off x="311377" y="2010567"/>
            <a:ext cx="3542241" cy="265668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fade">
                                      <p:cBhvr>
                                        <p:cTn id="12" dur="500"/>
                                        <p:tgtEl>
                                          <p:spTgt spid="2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500"/>
                                        <p:tgtEl>
                                          <p:spTgt spid="244"/>
                                        </p:tgtEl>
                                      </p:cBhvr>
                                    </p:animEffect>
                                  </p:childTnLst>
                                </p:cTn>
                              </p:par>
                              <p:par>
                                <p:cTn id="18" presetID="10" presetClass="entr" presetSubtype="0" fill="hold" nodeType="with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fade">
                                      <p:cBhvr>
                                        <p:cTn id="20" dur="500"/>
                                        <p:tgtEl>
                                          <p:spTgt spid="2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5"/>
                                        </p:tgtEl>
                                        <p:attrNameLst>
                                          <p:attrName>style.visibility</p:attrName>
                                        </p:attrNameLst>
                                      </p:cBhvr>
                                      <p:to>
                                        <p:strVal val="visible"/>
                                      </p:to>
                                    </p:set>
                                    <p:animEffect transition="in" filter="fade">
                                      <p:cBhvr>
                                        <p:cTn id="25" dur="500"/>
                                        <p:tgtEl>
                                          <p:spTgt spid="245"/>
                                        </p:tgtEl>
                                      </p:cBhvr>
                                    </p:animEffect>
                                  </p:childTnLst>
                                </p:cTn>
                              </p:par>
                              <p:par>
                                <p:cTn id="26" presetID="10" presetClass="entr" presetSubtype="0" fill="hold" nodeType="withEffect">
                                  <p:stCondLst>
                                    <p:cond delay="0"/>
                                  </p:stCondLst>
                                  <p:childTnLst>
                                    <p:set>
                                      <p:cBhvr>
                                        <p:cTn id="27" dur="1" fill="hold">
                                          <p:stCondLst>
                                            <p:cond delay="0"/>
                                          </p:stCondLst>
                                        </p:cTn>
                                        <p:tgtEl>
                                          <p:spTgt spid="238"/>
                                        </p:tgtEl>
                                        <p:attrNameLst>
                                          <p:attrName>style.visibility</p:attrName>
                                        </p:attrNameLst>
                                      </p:cBhvr>
                                      <p:to>
                                        <p:strVal val="visible"/>
                                      </p:to>
                                    </p:set>
                                    <p:animEffect transition="in" filter="fade">
                                      <p:cBhvr>
                                        <p:cTn id="28" dur="500"/>
                                        <p:tgtEl>
                                          <p:spTgt spid="2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6"/>
                                        </p:tgtEl>
                                        <p:attrNameLst>
                                          <p:attrName>style.visibility</p:attrName>
                                        </p:attrNameLst>
                                      </p:cBhvr>
                                      <p:to>
                                        <p:strVal val="visible"/>
                                      </p:to>
                                    </p:set>
                                    <p:animEffect transition="in" filter="fade">
                                      <p:cBhvr>
                                        <p:cTn id="33" dur="500"/>
                                        <p:tgtEl>
                                          <p:spTgt spid="246"/>
                                        </p:tgtEl>
                                      </p:cBhvr>
                                    </p:animEffect>
                                  </p:childTnLst>
                                </p:cTn>
                              </p:par>
                              <p:par>
                                <p:cTn id="34" presetID="10" presetClass="entr" presetSubtype="0" fill="hold" nodeType="withEffect">
                                  <p:stCondLst>
                                    <p:cond delay="0"/>
                                  </p:stCondLst>
                                  <p:childTnLst>
                                    <p:set>
                                      <p:cBhvr>
                                        <p:cTn id="35" dur="1" fill="hold">
                                          <p:stCondLst>
                                            <p:cond delay="0"/>
                                          </p:stCondLst>
                                        </p:cTn>
                                        <p:tgtEl>
                                          <p:spTgt spid="241"/>
                                        </p:tgtEl>
                                        <p:attrNameLst>
                                          <p:attrName>style.visibility</p:attrName>
                                        </p:attrNameLst>
                                      </p:cBhvr>
                                      <p:to>
                                        <p:strVal val="visible"/>
                                      </p:to>
                                    </p:set>
                                    <p:animEffect transition="in" filter="fade">
                                      <p:cBhvr>
                                        <p:cTn id="36" dur="500"/>
                                        <p:tgtEl>
                                          <p:spTgt spid="2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3"/>
                                        </p:tgtEl>
                                        <p:attrNameLst>
                                          <p:attrName>style.visibility</p:attrName>
                                        </p:attrNameLst>
                                      </p:cBhvr>
                                      <p:to>
                                        <p:strVal val="visible"/>
                                      </p:to>
                                    </p:set>
                                    <p:animEffect transition="in" filter="fade">
                                      <p:cBhvr>
                                        <p:cTn id="41"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4"/>
          <p:cNvSpPr txBox="1">
            <a:spLocks noGrp="1"/>
          </p:cNvSpPr>
          <p:nvPr>
            <p:ph type="title"/>
          </p:nvPr>
        </p:nvSpPr>
        <p:spPr>
          <a:xfrm>
            <a:off x="457200" y="260648"/>
            <a:ext cx="8229600" cy="670086"/>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sz="2800" b="1">
                <a:solidFill>
                  <a:srgbClr val="FF0000"/>
                </a:solidFill>
              </a:rPr>
              <a:t>Thừa cân-béo phì của trẻ em tiểu học  của một số thành phố lớn ở Việt Nam</a:t>
            </a:r>
            <a:endParaRPr/>
          </a:p>
        </p:txBody>
      </p:sp>
      <p:sp>
        <p:nvSpPr>
          <p:cNvPr id="259" name="Google Shape;259;p14"/>
          <p:cNvSpPr/>
          <p:nvPr/>
        </p:nvSpPr>
        <p:spPr>
          <a:xfrm>
            <a:off x="611560" y="4761148"/>
            <a:ext cx="7776864"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Tỷ  lệ thừa cân-béo phì ở học sinh tiểu học tại TP. Hồ Chí Minh và Hà Nội</a:t>
            </a:r>
            <a:endParaRPr sz="2800">
              <a:solidFill>
                <a:schemeClr val="lt1"/>
              </a:solidFill>
              <a:latin typeface="Calibri"/>
              <a:ea typeface="Calibri"/>
              <a:cs typeface="Calibri"/>
              <a:sym typeface="Calibri"/>
            </a:endParaRPr>
          </a:p>
        </p:txBody>
      </p:sp>
      <p:graphicFrame>
        <p:nvGraphicFramePr>
          <p:cNvPr id="260" name="Google Shape;260;p14"/>
          <p:cNvGraphicFramePr/>
          <p:nvPr/>
        </p:nvGraphicFramePr>
        <p:xfrm>
          <a:off x="4741863" y="1233488"/>
          <a:ext cx="4402137" cy="3203624"/>
        </p:xfrm>
        <a:graphic>
          <a:graphicData uri="http://schemas.openxmlformats.org/presentationml/2006/ole">
            <mc:AlternateContent xmlns:mc="http://schemas.openxmlformats.org/markup-compatibility/2006">
              <mc:Choice xmlns:v="urn:schemas-microsoft-com:vml" Requires="v">
                <p:oleObj r:id="rId3" imgW="4402137" imgH="3203624" progId="Excel.Sheet.8">
                  <p:embed/>
                </p:oleObj>
              </mc:Choice>
              <mc:Fallback>
                <p:oleObj r:id="rId3" imgW="4402137" imgH="3203624" progId="Excel.Sheet.8">
                  <p:embed/>
                  <p:pic>
                    <p:nvPicPr>
                      <p:cNvPr id="260" name="Google Shape;260;p14"/>
                      <p:cNvPicPr preferRelativeResize="0"/>
                      <p:nvPr/>
                    </p:nvPicPr>
                    <p:blipFill rotWithShape="1">
                      <a:blip r:embed="rId4">
                        <a:alphaModFix/>
                      </a:blip>
                      <a:srcRect/>
                      <a:stretch/>
                    </p:blipFill>
                    <p:spPr>
                      <a:xfrm>
                        <a:off x="4741863" y="1233488"/>
                        <a:ext cx="4402137" cy="3203624"/>
                      </a:xfrm>
                      <a:prstGeom prst="rect">
                        <a:avLst/>
                      </a:prstGeom>
                      <a:noFill/>
                      <a:ln>
                        <a:noFill/>
                      </a:ln>
                    </p:spPr>
                  </p:pic>
                </p:oleObj>
              </mc:Fallback>
            </mc:AlternateContent>
          </a:graphicData>
        </a:graphic>
      </p:graphicFrame>
      <p:graphicFrame>
        <p:nvGraphicFramePr>
          <p:cNvPr id="261" name="Google Shape;261;p14"/>
          <p:cNvGraphicFramePr/>
          <p:nvPr/>
        </p:nvGraphicFramePr>
        <p:xfrm>
          <a:off x="0" y="1236712"/>
          <a:ext cx="4788024" cy="3200400"/>
        </p:xfrm>
        <a:graphic>
          <a:graphicData uri="http://schemas.openxmlformats.org/presentationml/2006/ole">
            <mc:AlternateContent xmlns:mc="http://schemas.openxmlformats.org/markup-compatibility/2006">
              <mc:Choice xmlns:v="urn:schemas-microsoft-com:vml" Requires="v">
                <p:oleObj r:id="rId5" imgW="4788024" imgH="3200400" progId="Excel.Sheet.8">
                  <p:embed/>
                </p:oleObj>
              </mc:Choice>
              <mc:Fallback>
                <p:oleObj r:id="rId5" imgW="4788024" imgH="3200400" progId="Excel.Sheet.8">
                  <p:embed/>
                  <p:pic>
                    <p:nvPicPr>
                      <p:cNvPr id="261" name="Google Shape;261;p14"/>
                      <p:cNvPicPr preferRelativeResize="0"/>
                      <p:nvPr/>
                    </p:nvPicPr>
                    <p:blipFill rotWithShape="1">
                      <a:blip r:embed="rId6">
                        <a:alphaModFix/>
                      </a:blip>
                      <a:srcRect/>
                      <a:stretch/>
                    </p:blipFill>
                    <p:spPr>
                      <a:xfrm>
                        <a:off x="0" y="1236712"/>
                        <a:ext cx="4788024" cy="3200400"/>
                      </a:xfrm>
                      <a:prstGeom prst="rect">
                        <a:avLst/>
                      </a:prstGeom>
                      <a:noFill/>
                      <a:ln>
                        <a:noFill/>
                      </a:ln>
                    </p:spPr>
                  </p:pic>
                </p:oleObj>
              </mc:Fallback>
            </mc:AlternateContent>
          </a:graphicData>
        </a:graphic>
      </p:graphicFrame>
      <p:sp>
        <p:nvSpPr>
          <p:cNvPr id="262" name="Google Shape;262;p14"/>
          <p:cNvSpPr/>
          <p:nvPr/>
        </p:nvSpPr>
        <p:spPr>
          <a:xfrm>
            <a:off x="0" y="6213212"/>
            <a:ext cx="9144000"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F0000"/>
                </a:solidFill>
                <a:latin typeface="Calibri"/>
                <a:ea typeface="Calibri"/>
                <a:cs typeface="Calibri"/>
                <a:sym typeface="Calibri"/>
              </a:rPr>
              <a:t>[3] Trần Thị Hồng Loan (1998) Luận án thạc sĩ dinh dưỡng cộng đồng. [4] Nguyễn Thị Kim Hưng (2004) Báo cáo đề tài nhánh cấp nhà nước K.C10.05.  [5] Lê Khánh Hòa (1996) Luận văn Thạc sĩ Dinh dưỡng cộng đồng,  [6] Lê Thị Hải (2004) Báo cáo kết quả nghiên cứu đề tài cấp bộ.</a:t>
            </a:r>
            <a:endParaRPr sz="1100">
              <a:solidFill>
                <a:srgbClr val="FF0000"/>
              </a:solidFill>
              <a:latin typeface="Calibri"/>
              <a:ea typeface="Calibri"/>
              <a:cs typeface="Calibri"/>
              <a:sym typeface="Calibri"/>
            </a:endParaRPr>
          </a:p>
          <a:p>
            <a:pPr marL="0" marR="0" lvl="0" indent="0" algn="l" rtl="0">
              <a:spcBef>
                <a:spcPts val="0"/>
              </a:spcBef>
              <a:spcAft>
                <a:spcPts val="0"/>
              </a:spcAft>
              <a:buNone/>
            </a:pPr>
            <a:r>
              <a:rPr lang="en-US" sz="1100">
                <a:solidFill>
                  <a:srgbClr val="FF0000"/>
                </a:solidFill>
                <a:latin typeface="Calibri"/>
                <a:ea typeface="Calibri"/>
                <a:cs typeface="Calibri"/>
                <a:sym typeface="Calibri"/>
              </a:rPr>
              <a:t>[7] Buifi Thị Nhung (2012) Báo cáo tình hình thừa cân béo phì tại Hà Nội</a:t>
            </a:r>
            <a:endParaRPr sz="1100">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5"/>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sz="3200" b="1">
                <a:solidFill>
                  <a:srgbClr val="FF0000"/>
                </a:solidFill>
              </a:rPr>
              <a:t>TÌNH HÌNH THỪA CÂN, BÉO PHÌ CỦA HỌC SINH TẠI 2 TRƯỜNG TIỂU HỌC TP. HCM (2012)</a:t>
            </a:r>
            <a:endParaRPr/>
          </a:p>
        </p:txBody>
      </p:sp>
      <p:graphicFrame>
        <p:nvGraphicFramePr>
          <p:cNvPr id="268" name="Google Shape;268;p15"/>
          <p:cNvGraphicFramePr/>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6"/>
          <p:cNvSpPr txBox="1">
            <a:spLocks noGrp="1"/>
          </p:cNvSpPr>
          <p:nvPr>
            <p:ph type="title"/>
          </p:nvPr>
        </p:nvSpPr>
        <p:spPr>
          <a:xfrm>
            <a:off x="395536" y="862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600"/>
              <a:buFont typeface="Cambria"/>
              <a:buNone/>
            </a:pPr>
            <a:r>
              <a:rPr lang="en-US" sz="2600" b="1">
                <a:solidFill>
                  <a:srgbClr val="FF0000"/>
                </a:solidFill>
              </a:rPr>
              <a:t>THỰC TRẠNG TÌNH TRẠNG DINH DƯỠNG </a:t>
            </a:r>
            <a:br>
              <a:rPr lang="en-US" sz="2600" b="1">
                <a:solidFill>
                  <a:srgbClr val="FF0000"/>
                </a:solidFill>
              </a:rPr>
            </a:br>
            <a:r>
              <a:rPr lang="en-US" sz="2600" b="1">
                <a:solidFill>
                  <a:srgbClr val="FF0000"/>
                </a:solidFill>
              </a:rPr>
              <a:t>CỦA HỌC SINH TIỂU HỌC Ở ĐÀ NẴNG</a:t>
            </a:r>
            <a:endParaRPr sz="2600">
              <a:solidFill>
                <a:srgbClr val="FF0000"/>
              </a:solidFill>
            </a:endParaRPr>
          </a:p>
        </p:txBody>
      </p:sp>
      <p:sp>
        <p:nvSpPr>
          <p:cNvPr id="274" name="Google Shape;274;p16"/>
          <p:cNvSpPr txBox="1"/>
          <p:nvPr/>
        </p:nvSpPr>
        <p:spPr>
          <a:xfrm>
            <a:off x="323528" y="1088740"/>
            <a:ext cx="84249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i="1">
                <a:solidFill>
                  <a:srgbClr val="010899"/>
                </a:solidFill>
                <a:latin typeface="Calibri"/>
                <a:ea typeface="Calibri"/>
                <a:cs typeface="Calibri"/>
                <a:sym typeface="Calibri"/>
              </a:rPr>
              <a:t>(Kết quả khảo sát trên 2 trường tiểu học ở Đà Nẵng năm 2013)</a:t>
            </a:r>
            <a:endParaRPr/>
          </a:p>
        </p:txBody>
      </p:sp>
      <p:sp>
        <p:nvSpPr>
          <p:cNvPr id="275" name="Google Shape;275;p16"/>
          <p:cNvSpPr txBox="1"/>
          <p:nvPr/>
        </p:nvSpPr>
        <p:spPr>
          <a:xfrm>
            <a:off x="179512" y="2266994"/>
            <a:ext cx="4140460" cy="1661993"/>
          </a:xfrm>
          <a:prstGeom prst="rect">
            <a:avLst/>
          </a:prstGeom>
          <a:solidFill>
            <a:srgbClr val="010899"/>
          </a:solidFill>
          <a:ln>
            <a:noFill/>
          </a:ln>
        </p:spPr>
        <p:txBody>
          <a:bodyPr spcFirstLastPara="1" wrap="square" lIns="91425" tIns="45700" rIns="91425" bIns="45700" anchor="t" anchorCtr="0">
            <a:spAutoFit/>
          </a:bodyPr>
          <a:lstStyle/>
          <a:p>
            <a:pPr marL="285750" marR="0" lvl="0" indent="-285750" algn="ctr" rtl="0">
              <a:spcBef>
                <a:spcPts val="0"/>
              </a:spcBef>
              <a:spcAft>
                <a:spcPts val="0"/>
              </a:spcAft>
              <a:buNone/>
            </a:pPr>
            <a:endParaRPr sz="2400">
              <a:solidFill>
                <a:srgbClr val="FFFFFF"/>
              </a:solidFill>
              <a:latin typeface="Calibri"/>
              <a:ea typeface="Calibri"/>
              <a:cs typeface="Calibri"/>
              <a:sym typeface="Calibri"/>
            </a:endParaRPr>
          </a:p>
          <a:p>
            <a:pPr marL="285750" marR="0" lvl="0" indent="-285750" algn="ctr" rtl="0">
              <a:spcBef>
                <a:spcPts val="0"/>
              </a:spcBef>
              <a:spcAft>
                <a:spcPts val="0"/>
              </a:spcAft>
              <a:buNone/>
            </a:pPr>
            <a:r>
              <a:rPr lang="en-US" sz="2400">
                <a:solidFill>
                  <a:srgbClr val="FFFFFF"/>
                </a:solidFill>
                <a:latin typeface="Calibri"/>
                <a:ea typeface="Calibri"/>
                <a:cs typeface="Calibri"/>
                <a:sym typeface="Calibri"/>
              </a:rPr>
              <a:t>Thừa cân, béo phì: 55,3%</a:t>
            </a:r>
            <a:endParaRPr/>
          </a:p>
          <a:p>
            <a:pPr marL="285750" marR="0" lvl="0" indent="-171450" algn="l" rtl="0">
              <a:spcBef>
                <a:spcPts val="0"/>
              </a:spcBef>
              <a:spcAft>
                <a:spcPts val="0"/>
              </a:spcAft>
              <a:buClr>
                <a:schemeClr val="dk1"/>
              </a:buClr>
              <a:buSzPts val="1800"/>
              <a:buFont typeface="Arial"/>
              <a:buNone/>
            </a:pPr>
            <a:endParaRPr sz="1800">
              <a:solidFill>
                <a:srgbClr val="FFFFFF"/>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6"/>
          <p:cNvSpPr txBox="1"/>
          <p:nvPr/>
        </p:nvSpPr>
        <p:spPr>
          <a:xfrm>
            <a:off x="4896036" y="2302998"/>
            <a:ext cx="3924436" cy="1661993"/>
          </a:xfrm>
          <a:prstGeom prst="rect">
            <a:avLst/>
          </a:prstGeom>
          <a:solidFill>
            <a:srgbClr val="010899"/>
          </a:solidFill>
          <a:ln>
            <a:noFill/>
          </a:ln>
        </p:spPr>
        <p:txBody>
          <a:bodyPr spcFirstLastPara="1" wrap="square" lIns="91425" tIns="45700" rIns="91425" bIns="45700" anchor="t" anchorCtr="0">
            <a:spAutoFit/>
          </a:bodyPr>
          <a:lstStyle/>
          <a:p>
            <a:pPr marL="285750" marR="0" lvl="0" indent="-285750" algn="ctr" rtl="0">
              <a:spcBef>
                <a:spcPts val="0"/>
              </a:spcBef>
              <a:spcAft>
                <a:spcPts val="0"/>
              </a:spcAft>
              <a:buNone/>
            </a:pPr>
            <a:endParaRPr sz="2400" b="1">
              <a:solidFill>
                <a:srgbClr val="FFFFFF"/>
              </a:solidFill>
              <a:latin typeface="Calibri"/>
              <a:ea typeface="Calibri"/>
              <a:cs typeface="Calibri"/>
              <a:sym typeface="Calibri"/>
            </a:endParaRPr>
          </a:p>
          <a:p>
            <a:pPr marL="285750" marR="0" lvl="0" indent="-285750" algn="ctr" rtl="0">
              <a:spcBef>
                <a:spcPts val="0"/>
              </a:spcBef>
              <a:spcAft>
                <a:spcPts val="0"/>
              </a:spcAft>
              <a:buNone/>
            </a:pPr>
            <a:r>
              <a:rPr lang="en-US" sz="2400" b="1">
                <a:solidFill>
                  <a:srgbClr val="FFFFFF"/>
                </a:solidFill>
                <a:latin typeface="Calibri"/>
                <a:ea typeface="Calibri"/>
                <a:cs typeface="Calibri"/>
                <a:sym typeface="Calibri"/>
              </a:rPr>
              <a:t>Thừa cân, béo phì: 37,3%</a:t>
            </a:r>
            <a:endParaRPr/>
          </a:p>
          <a:p>
            <a:pPr marL="0" marR="0" lvl="0" indent="0" algn="l" rtl="0">
              <a:spcBef>
                <a:spcPts val="0"/>
              </a:spcBef>
              <a:spcAft>
                <a:spcPts val="0"/>
              </a:spcAft>
              <a:buNone/>
            </a:pPr>
            <a:endParaRPr sz="1800">
              <a:solidFill>
                <a:srgbClr val="FFFFFF"/>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6"/>
          <p:cNvSpPr txBox="1"/>
          <p:nvPr/>
        </p:nvSpPr>
        <p:spPr>
          <a:xfrm>
            <a:off x="457200" y="1763524"/>
            <a:ext cx="3733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10899"/>
                </a:solidFill>
                <a:latin typeface="Calibri"/>
                <a:ea typeface="Calibri"/>
                <a:cs typeface="Calibri"/>
                <a:sym typeface="Calibri"/>
              </a:rPr>
              <a:t>Trường Trần Văn Ơn</a:t>
            </a:r>
            <a:endParaRPr sz="2400" b="1">
              <a:solidFill>
                <a:srgbClr val="010899"/>
              </a:solidFill>
              <a:latin typeface="Calibri"/>
              <a:ea typeface="Calibri"/>
              <a:cs typeface="Calibri"/>
              <a:sym typeface="Calibri"/>
            </a:endParaRPr>
          </a:p>
        </p:txBody>
      </p:sp>
      <p:sp>
        <p:nvSpPr>
          <p:cNvPr id="278" name="Google Shape;278;p16"/>
          <p:cNvSpPr txBox="1"/>
          <p:nvPr/>
        </p:nvSpPr>
        <p:spPr>
          <a:xfrm>
            <a:off x="4953000" y="1763524"/>
            <a:ext cx="3733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10899"/>
                </a:solidFill>
                <a:latin typeface="Calibri"/>
                <a:ea typeface="Calibri"/>
                <a:cs typeface="Calibri"/>
                <a:sym typeface="Calibri"/>
              </a:rPr>
              <a:t>Trường Nguyễn Phan Vinh</a:t>
            </a:r>
            <a:endParaRPr sz="2400" b="1">
              <a:solidFill>
                <a:srgbClr val="010899"/>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7"/>
          <p:cNvSpPr txBox="1">
            <a:spLocks noGrp="1"/>
          </p:cNvSpPr>
          <p:nvPr>
            <p:ph type="title"/>
          </p:nvPr>
        </p:nvSpPr>
        <p:spPr>
          <a:xfrm>
            <a:off x="515052" y="100171"/>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2800"/>
              <a:buFont typeface="Cambria"/>
              <a:buNone/>
            </a:pPr>
            <a:r>
              <a:rPr lang="en-US" sz="2800" b="1">
                <a:solidFill>
                  <a:srgbClr val="FF0000"/>
                </a:solidFill>
              </a:rPr>
              <a:t>TÌNH HÌNH THỪA CÂN, BÉO PHÌ CỦA TRẺ EM CỦA 2 TRƯỜNG TIỂU HỌC NỘI THÀNH HẢI PHÒNG NĂM 2014</a:t>
            </a:r>
            <a:endParaRPr sz="2800">
              <a:solidFill>
                <a:srgbClr val="FF0000"/>
              </a:solidFill>
            </a:endParaRPr>
          </a:p>
        </p:txBody>
      </p:sp>
      <p:sp>
        <p:nvSpPr>
          <p:cNvPr id="284" name="Google Shape;284;p17"/>
          <p:cNvSpPr txBox="1"/>
          <p:nvPr/>
        </p:nvSpPr>
        <p:spPr>
          <a:xfrm>
            <a:off x="179512" y="2266995"/>
            <a:ext cx="4140460" cy="1938992"/>
          </a:xfrm>
          <a:prstGeom prst="rect">
            <a:avLst/>
          </a:prstGeom>
          <a:solidFill>
            <a:srgbClr val="010899"/>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Noto Sans Symbols"/>
              <a:buChar char="✔"/>
            </a:pPr>
            <a:r>
              <a:rPr lang="en-US" sz="2400" b="1">
                <a:solidFill>
                  <a:schemeClr val="lt1"/>
                </a:solidFill>
                <a:latin typeface="Calibri"/>
                <a:ea typeface="Calibri"/>
                <a:cs typeface="Calibri"/>
                <a:sym typeface="Calibri"/>
              </a:rPr>
              <a:t>Thừa cân: 19.2%</a:t>
            </a:r>
            <a:endParaRPr/>
          </a:p>
          <a:p>
            <a:pPr marL="285750" marR="0" lvl="0" indent="-285750" algn="l" rtl="0">
              <a:spcBef>
                <a:spcPts val="0"/>
              </a:spcBef>
              <a:spcAft>
                <a:spcPts val="0"/>
              </a:spcAft>
              <a:buClr>
                <a:schemeClr val="lt1"/>
              </a:buClr>
              <a:buSzPts val="2400"/>
              <a:buFont typeface="Noto Sans Symbols"/>
              <a:buChar char="✔"/>
            </a:pPr>
            <a:r>
              <a:rPr lang="en-US" sz="2400" b="1">
                <a:solidFill>
                  <a:schemeClr val="lt1"/>
                </a:solidFill>
                <a:latin typeface="Calibri"/>
                <a:ea typeface="Calibri"/>
                <a:cs typeface="Calibri"/>
                <a:sym typeface="Calibri"/>
              </a:rPr>
              <a:t>Béo phì: 24.8%</a:t>
            </a:r>
            <a:endParaRPr/>
          </a:p>
          <a:p>
            <a:pPr marL="285750" marR="0" lvl="0" indent="-285750" algn="l" rtl="0">
              <a:spcBef>
                <a:spcPts val="0"/>
              </a:spcBef>
              <a:spcAft>
                <a:spcPts val="0"/>
              </a:spcAft>
              <a:buClr>
                <a:srgbClr val="002060"/>
              </a:buClr>
              <a:buSzPts val="1800"/>
              <a:buFont typeface="Noto Sans Symbols"/>
              <a:buChar char="✔"/>
            </a:pPr>
            <a:r>
              <a:rPr lang="en-US" sz="1800" b="1">
                <a:solidFill>
                  <a:srgbClr val="002060"/>
                </a:solidFill>
                <a:latin typeface="Calibri"/>
                <a:ea typeface="Calibri"/>
                <a:cs typeface="Calibri"/>
                <a:sym typeface="Calibri"/>
              </a:rPr>
              <a:t>0,7%</a:t>
            </a:r>
            <a:endParaRPr/>
          </a:p>
          <a:p>
            <a:pPr marL="285750" marR="0" lvl="0" indent="-171450" algn="l" rtl="0">
              <a:spcBef>
                <a:spcPts val="0"/>
              </a:spcBef>
              <a:spcAft>
                <a:spcPts val="0"/>
              </a:spcAft>
              <a:buClr>
                <a:schemeClr val="dk1"/>
              </a:buClr>
              <a:buSzPts val="1800"/>
              <a:buFont typeface="Arial"/>
              <a:buNone/>
            </a:pPr>
            <a:endParaRPr sz="1800">
              <a:solidFill>
                <a:srgbClr val="FFFFFF"/>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17"/>
          <p:cNvSpPr txBox="1"/>
          <p:nvPr/>
        </p:nvSpPr>
        <p:spPr>
          <a:xfrm>
            <a:off x="4896036" y="2302999"/>
            <a:ext cx="3924436" cy="1938992"/>
          </a:xfrm>
          <a:prstGeom prst="rect">
            <a:avLst/>
          </a:prstGeom>
          <a:solidFill>
            <a:srgbClr val="010899"/>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400"/>
              <a:buFont typeface="Noto Sans Symbols"/>
              <a:buChar char="✔"/>
            </a:pPr>
            <a:r>
              <a:rPr lang="en-US" sz="2400" b="1">
                <a:solidFill>
                  <a:schemeClr val="lt1"/>
                </a:solidFill>
                <a:latin typeface="Calibri"/>
                <a:ea typeface="Calibri"/>
                <a:cs typeface="Calibri"/>
                <a:sym typeface="Calibri"/>
              </a:rPr>
              <a:t>Thừa cân: 31.1%</a:t>
            </a:r>
            <a:endParaRPr/>
          </a:p>
          <a:p>
            <a:pPr marL="285750" marR="0" lvl="0" indent="-285750" algn="l" rtl="0">
              <a:spcBef>
                <a:spcPts val="0"/>
              </a:spcBef>
              <a:spcAft>
                <a:spcPts val="0"/>
              </a:spcAft>
              <a:buClr>
                <a:schemeClr val="lt1"/>
              </a:buClr>
              <a:buSzPts val="2400"/>
              <a:buFont typeface="Noto Sans Symbols"/>
              <a:buChar char="✔"/>
            </a:pPr>
            <a:r>
              <a:rPr lang="en-US" sz="2400" b="1">
                <a:solidFill>
                  <a:schemeClr val="lt1"/>
                </a:solidFill>
                <a:latin typeface="Calibri"/>
                <a:ea typeface="Calibri"/>
                <a:cs typeface="Calibri"/>
                <a:sym typeface="Calibri"/>
              </a:rPr>
              <a:t>Béo phì: 24.4%</a:t>
            </a:r>
            <a:endParaRPr/>
          </a:p>
          <a:p>
            <a:pPr marL="285750" marR="0" lvl="0" indent="-285750" algn="l" rtl="0">
              <a:spcBef>
                <a:spcPts val="0"/>
              </a:spcBef>
              <a:spcAft>
                <a:spcPts val="0"/>
              </a:spcAft>
              <a:buClr>
                <a:srgbClr val="002060"/>
              </a:buClr>
              <a:buSzPts val="1800"/>
              <a:buFont typeface="Noto Sans Symbols"/>
              <a:buChar char="✔"/>
            </a:pPr>
            <a:r>
              <a:rPr lang="en-US" sz="1800" b="1">
                <a:solidFill>
                  <a:srgbClr val="002060"/>
                </a:solidFill>
                <a:latin typeface="Calibri"/>
                <a:ea typeface="Calibri"/>
                <a:cs typeface="Calibri"/>
                <a:sym typeface="Calibri"/>
              </a:rPr>
              <a:t>%</a:t>
            </a:r>
            <a:endParaRPr/>
          </a:p>
          <a:p>
            <a:pPr marL="0" marR="0" lvl="0" indent="0" algn="l" rtl="0">
              <a:spcBef>
                <a:spcPts val="0"/>
              </a:spcBef>
              <a:spcAft>
                <a:spcPts val="0"/>
              </a:spcAft>
              <a:buNone/>
            </a:pPr>
            <a:endParaRPr sz="1800">
              <a:solidFill>
                <a:srgbClr val="FFFFFF"/>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7"/>
          <p:cNvSpPr txBox="1"/>
          <p:nvPr/>
        </p:nvSpPr>
        <p:spPr>
          <a:xfrm>
            <a:off x="755576" y="1763524"/>
            <a:ext cx="33592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10899"/>
                </a:solidFill>
                <a:latin typeface="Calibri"/>
                <a:ea typeface="Calibri"/>
                <a:cs typeface="Calibri"/>
                <a:sym typeface="Calibri"/>
              </a:rPr>
              <a:t>Trường Trần Văn Ơn</a:t>
            </a:r>
            <a:endParaRPr sz="2400" b="1">
              <a:solidFill>
                <a:srgbClr val="010899"/>
              </a:solidFill>
              <a:latin typeface="Calibri"/>
              <a:ea typeface="Calibri"/>
              <a:cs typeface="Calibri"/>
              <a:sym typeface="Calibri"/>
            </a:endParaRPr>
          </a:p>
        </p:txBody>
      </p:sp>
      <p:sp>
        <p:nvSpPr>
          <p:cNvPr id="287" name="Google Shape;287;p17"/>
          <p:cNvSpPr txBox="1"/>
          <p:nvPr/>
        </p:nvSpPr>
        <p:spPr>
          <a:xfrm>
            <a:off x="5029200" y="1828800"/>
            <a:ext cx="365513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10899"/>
                </a:solidFill>
                <a:latin typeface="Calibri"/>
                <a:ea typeface="Calibri"/>
                <a:cs typeface="Calibri"/>
                <a:sym typeface="Calibri"/>
              </a:rPr>
              <a:t>Trường Đinh Tiên Hoàng</a:t>
            </a:r>
            <a:endParaRPr sz="2400" b="1">
              <a:solidFill>
                <a:srgbClr val="010899"/>
              </a:solidFill>
              <a:latin typeface="Calibri"/>
              <a:ea typeface="Calibri"/>
              <a:cs typeface="Calibri"/>
              <a:sym typeface="Calibri"/>
            </a:endParaRPr>
          </a:p>
        </p:txBody>
      </p:sp>
      <p:sp>
        <p:nvSpPr>
          <p:cNvPr id="288" name="Google Shape;288;p17"/>
          <p:cNvSpPr txBox="1"/>
          <p:nvPr/>
        </p:nvSpPr>
        <p:spPr>
          <a:xfrm>
            <a:off x="2663788" y="4473116"/>
            <a:ext cx="3924436" cy="1477328"/>
          </a:xfrm>
          <a:prstGeom prst="rect">
            <a:avLst/>
          </a:prstGeom>
          <a:solidFill>
            <a:srgbClr val="010899"/>
          </a:solidFill>
          <a:ln w="25400" cap="flat" cmpd="sng">
            <a:solidFill>
              <a:srgbClr val="395E8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Chung cho cả 2 trường:</a:t>
            </a:r>
            <a:endParaRPr/>
          </a:p>
          <a:p>
            <a:pPr marL="285750" marR="0" lvl="0" indent="-285750" algn="l" rtl="0">
              <a:spcBef>
                <a:spcPts val="0"/>
              </a:spcBef>
              <a:spcAft>
                <a:spcPts val="0"/>
              </a:spcAft>
              <a:buClr>
                <a:schemeClr val="lt1"/>
              </a:buClr>
              <a:buSzPts val="2400"/>
              <a:buFont typeface="Noto Sans Symbols"/>
              <a:buChar char="✔"/>
            </a:pPr>
            <a:r>
              <a:rPr lang="en-US" sz="2400" b="1">
                <a:solidFill>
                  <a:schemeClr val="lt1"/>
                </a:solidFill>
                <a:latin typeface="Calibri"/>
                <a:ea typeface="Calibri"/>
                <a:cs typeface="Calibri"/>
                <a:sym typeface="Calibri"/>
              </a:rPr>
              <a:t>Thừa cân: 25.8%</a:t>
            </a:r>
            <a:endParaRPr/>
          </a:p>
          <a:p>
            <a:pPr marL="285750" marR="0" lvl="0" indent="-285750" algn="l" rtl="0">
              <a:spcBef>
                <a:spcPts val="0"/>
              </a:spcBef>
              <a:spcAft>
                <a:spcPts val="0"/>
              </a:spcAft>
              <a:buClr>
                <a:schemeClr val="lt1"/>
              </a:buClr>
              <a:buSzPts val="2400"/>
              <a:buFont typeface="Noto Sans Symbols"/>
              <a:buChar char="✔"/>
            </a:pPr>
            <a:r>
              <a:rPr lang="en-US" sz="2400" b="1">
                <a:solidFill>
                  <a:schemeClr val="lt1"/>
                </a:solidFill>
                <a:latin typeface="Calibri"/>
                <a:ea typeface="Calibri"/>
                <a:cs typeface="Calibri"/>
                <a:sym typeface="Calibri"/>
              </a:rPr>
              <a:t>% Béo phì: 24.6%</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8"/>
          <p:cNvSpPr txBox="1">
            <a:spLocks noGrp="1"/>
          </p:cNvSpPr>
          <p:nvPr>
            <p:ph type="title"/>
          </p:nvPr>
        </p:nvSpPr>
        <p:spPr>
          <a:xfrm>
            <a:off x="457200" y="274638"/>
            <a:ext cx="8229600" cy="7159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600"/>
              <a:buFont typeface="Cambria"/>
              <a:buNone/>
            </a:pPr>
            <a:r>
              <a:rPr lang="en-US" sz="3600" b="1">
                <a:solidFill>
                  <a:srgbClr val="FF0000"/>
                </a:solidFill>
              </a:rPr>
              <a:t>Kết quả điều tra năm 2017-2018</a:t>
            </a:r>
            <a:endParaRPr sz="3600" b="1">
              <a:solidFill>
                <a:srgbClr val="FF0000"/>
              </a:solidFill>
            </a:endParaRPr>
          </a:p>
        </p:txBody>
      </p:sp>
      <p:sp>
        <p:nvSpPr>
          <p:cNvPr id="294" name="Google Shape;294;p18"/>
          <p:cNvSpPr txBox="1">
            <a:spLocks noGrp="1"/>
          </p:cNvSpPr>
          <p:nvPr>
            <p:ph type="body" idx="1"/>
          </p:nvPr>
        </p:nvSpPr>
        <p:spPr>
          <a:xfrm>
            <a:off x="457200" y="1295400"/>
            <a:ext cx="8229600" cy="4830763"/>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spcBef>
                <a:spcPts val="0"/>
              </a:spcBef>
              <a:spcAft>
                <a:spcPts val="0"/>
              </a:spcAft>
              <a:buClr>
                <a:schemeClr val="dk1"/>
              </a:buClr>
              <a:buSzPct val="100000"/>
              <a:buNone/>
            </a:pPr>
            <a:r>
              <a:rPr lang="en-US"/>
              <a:t>	Kết quả điều tra trên 75 trường (Tiểu học, THCS và THPT) thuộc 25 xã/phường của TP Hà Nội, TP Hồ Chí Minh, Thái Nguyên, Nghệ An và Sóc Trăng cho thấy: </a:t>
            </a:r>
            <a:endParaRPr/>
          </a:p>
          <a:p>
            <a:pPr marL="342900" lvl="0" indent="-342900" algn="just" rtl="0">
              <a:spcBef>
                <a:spcPts val="592"/>
              </a:spcBef>
              <a:spcAft>
                <a:spcPts val="0"/>
              </a:spcAft>
              <a:buClr>
                <a:schemeClr val="dk1"/>
              </a:buClr>
              <a:buSzPct val="100000"/>
              <a:buFont typeface="Noto Sans Symbols"/>
              <a:buChar char="✔"/>
            </a:pPr>
            <a:r>
              <a:rPr lang="en-US"/>
              <a:t>Học sinh tiểu học ở thành phố có tỉ lệ thừa cân béo phì rất cao 41,9% và nông thôn 17,8%, tỉ lệ thấp còi tương ứng là 3,9% và 10,7%. </a:t>
            </a:r>
            <a:endParaRPr/>
          </a:p>
          <a:p>
            <a:pPr marL="342900" lvl="0" indent="-342900" algn="just" rtl="0">
              <a:spcBef>
                <a:spcPts val="592"/>
              </a:spcBef>
              <a:spcAft>
                <a:spcPts val="0"/>
              </a:spcAft>
              <a:buClr>
                <a:schemeClr val="dk1"/>
              </a:buClr>
              <a:buSzPct val="100000"/>
              <a:buFont typeface="Noto Sans Symbols"/>
              <a:buChar char="✔"/>
            </a:pPr>
            <a:r>
              <a:rPr lang="en-US"/>
              <a:t>Học sinh trung học cơ sở thì thừa cân béo phì là 30,5% ở thành thị và ở nông thôn là 11,2%, mặc dù vậy tỉ lệ thấp còi lên tới 20,1% ở nông thôn và 3,8% ở thành thị.</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9"/>
          <p:cNvSpPr txBox="1">
            <a:spLocks noGrp="1"/>
          </p:cNvSpPr>
          <p:nvPr>
            <p:ph type="title"/>
          </p:nvPr>
        </p:nvSpPr>
        <p:spPr>
          <a:xfrm>
            <a:off x="457200" y="274638"/>
            <a:ext cx="8229600" cy="124615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FF0000"/>
              </a:buClr>
              <a:buSzPct val="100000"/>
              <a:buFont typeface="Times New Roman"/>
              <a:buNone/>
            </a:pPr>
            <a:r>
              <a:rPr lang="en-US" sz="2400" b="1">
                <a:solidFill>
                  <a:srgbClr val="FF0000"/>
                </a:solidFill>
                <a:latin typeface="Times New Roman"/>
                <a:ea typeface="Times New Roman"/>
                <a:cs typeface="Times New Roman"/>
                <a:sym typeface="Times New Roman"/>
              </a:rPr>
              <a:t>HẬU QUẢ CỦA THỪA CÂN BÉO PHÌ</a:t>
            </a:r>
            <a:br>
              <a:rPr lang="en-US" sz="2400">
                <a:solidFill>
                  <a:srgbClr val="FF0000"/>
                </a:solidFill>
                <a:latin typeface="Times New Roman"/>
                <a:ea typeface="Times New Roman"/>
                <a:cs typeface="Times New Roman"/>
                <a:sym typeface="Times New Roman"/>
              </a:rPr>
            </a:br>
            <a:r>
              <a:rPr lang="en-US" sz="2400">
                <a:solidFill>
                  <a:srgbClr val="FF0000"/>
                </a:solidFill>
                <a:latin typeface="Times New Roman"/>
                <a:ea typeface="Times New Roman"/>
                <a:cs typeface="Times New Roman"/>
                <a:sym typeface="Times New Roman"/>
              </a:rPr>
              <a:t>Tỷ lệ rối loạn mỡ máu ở trẻ em béo phì: Điều tra 2011 trên 500 trẻ béo phì</a:t>
            </a:r>
            <a:br>
              <a:rPr lang="en-US" sz="2800">
                <a:solidFill>
                  <a:schemeClr val="lt1"/>
                </a:solidFill>
              </a:rPr>
            </a:br>
            <a:endParaRPr sz="2800"/>
          </a:p>
        </p:txBody>
      </p:sp>
      <p:graphicFrame>
        <p:nvGraphicFramePr>
          <p:cNvPr id="300" name="Google Shape;300;p19"/>
          <p:cNvGraphicFramePr/>
          <p:nvPr/>
        </p:nvGraphicFramePr>
        <p:xfrm>
          <a:off x="287524" y="1448782"/>
          <a:ext cx="8229600" cy="470598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123" name="Google Shape;123;p2"/>
          <p:cNvGrpSpPr/>
          <p:nvPr/>
        </p:nvGrpSpPr>
        <p:grpSpPr>
          <a:xfrm>
            <a:off x="1704975" y="1295400"/>
            <a:ext cx="5686425" cy="5494338"/>
            <a:chOff x="1704221" y="1295400"/>
            <a:chExt cx="5687179" cy="5493815"/>
          </a:xfrm>
        </p:grpSpPr>
        <p:pic>
          <p:nvPicPr>
            <p:cNvPr id="124" name="Google Shape;124;p2"/>
            <p:cNvPicPr preferRelativeResize="0"/>
            <p:nvPr/>
          </p:nvPicPr>
          <p:blipFill rotWithShape="1">
            <a:blip r:embed="rId3">
              <a:alphaModFix/>
            </a:blip>
            <a:srcRect/>
            <a:stretch/>
          </p:blipFill>
          <p:spPr>
            <a:xfrm>
              <a:off x="1704221" y="1295400"/>
              <a:ext cx="5687179" cy="5493815"/>
            </a:xfrm>
            <a:prstGeom prst="rect">
              <a:avLst/>
            </a:prstGeom>
            <a:noFill/>
            <a:ln>
              <a:noFill/>
            </a:ln>
          </p:spPr>
        </p:pic>
        <p:sp>
          <p:nvSpPr>
            <p:cNvPr id="125" name="Google Shape;125;p2"/>
            <p:cNvSpPr/>
            <p:nvPr/>
          </p:nvSpPr>
          <p:spPr>
            <a:xfrm>
              <a:off x="3580895" y="3098628"/>
              <a:ext cx="1829042" cy="1701638"/>
            </a:xfrm>
            <a:prstGeom prst="ellipse">
              <a:avLst/>
            </a:prstGeom>
            <a:solidFill>
              <a:srgbClr val="93B3D7"/>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endParaRPr sz="1400" b="1" i="0" u="none" strike="noStrike" cap="none">
                <a:solidFill>
                  <a:schemeClr val="lt1"/>
                </a:solidFill>
                <a:latin typeface="Calibri"/>
                <a:ea typeface="Calibri"/>
                <a:cs typeface="Calibri"/>
                <a:sym typeface="Calibri"/>
              </a:endParaRPr>
            </a:p>
          </p:txBody>
        </p:sp>
        <p:sp>
          <p:nvSpPr>
            <p:cNvPr id="126" name="Google Shape;126;p2"/>
            <p:cNvSpPr/>
            <p:nvPr/>
          </p:nvSpPr>
          <p:spPr>
            <a:xfrm>
              <a:off x="3657105" y="3504990"/>
              <a:ext cx="1752832" cy="87145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D1B10"/>
                  </a:solidFill>
                  <a:latin typeface="Calibri"/>
                  <a:ea typeface="Calibri"/>
                  <a:cs typeface="Calibri"/>
                  <a:sym typeface="Calibri"/>
                </a:rPr>
                <a:t>Micronutrient Deficiency</a:t>
              </a:r>
              <a:endParaRPr/>
            </a:p>
          </p:txBody>
        </p:sp>
      </p:grpSp>
      <p:sp>
        <p:nvSpPr>
          <p:cNvPr id="127" name="Google Shape;127;p2"/>
          <p:cNvSpPr txBox="1">
            <a:spLocks noGrp="1"/>
          </p:cNvSpPr>
          <p:nvPr>
            <p:ph type="title"/>
          </p:nvPr>
        </p:nvSpPr>
        <p:spPr>
          <a:xfrm>
            <a:off x="76200" y="0"/>
            <a:ext cx="91440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mbria"/>
              <a:buNone/>
            </a:pPr>
            <a:r>
              <a:rPr lang="en-US" sz="3600"/>
              <a:t>Điều tra SEANUTS: Tình trạng thiếu vi chất dinh dưỡng của trẻ em tiểu học</a:t>
            </a:r>
            <a:endParaRPr sz="3600"/>
          </a:p>
        </p:txBody>
      </p:sp>
      <p:sp>
        <p:nvSpPr>
          <p:cNvPr id="128" name="Google Shape;128;p2"/>
          <p:cNvSpPr/>
          <p:nvPr/>
        </p:nvSpPr>
        <p:spPr>
          <a:xfrm>
            <a:off x="879475" y="1752600"/>
            <a:ext cx="1863725" cy="685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2303E"/>
                </a:solidFill>
                <a:latin typeface="Constantia"/>
                <a:ea typeface="Constantia"/>
                <a:cs typeface="Constantia"/>
                <a:sym typeface="Constantia"/>
              </a:rPr>
              <a:t>Thiếu máu</a:t>
            </a:r>
            <a:r>
              <a:rPr lang="en-US" sz="2200" b="0" i="0" u="none" strike="noStrike" cap="none">
                <a:solidFill>
                  <a:srgbClr val="02303E"/>
                </a:solidFill>
                <a:latin typeface="Constantia"/>
                <a:ea typeface="Constantia"/>
                <a:cs typeface="Constantia"/>
                <a:sym typeface="Constantia"/>
              </a:rPr>
              <a:t> </a:t>
            </a:r>
            <a:endParaRPr/>
          </a:p>
          <a:p>
            <a:pPr marL="0" marR="0" lvl="0" indent="0" algn="ctr" rtl="0">
              <a:spcBef>
                <a:spcPts val="0"/>
              </a:spcBef>
              <a:spcAft>
                <a:spcPts val="0"/>
              </a:spcAft>
              <a:buNone/>
            </a:pPr>
            <a:r>
              <a:rPr lang="en-US" sz="1900" b="1" i="0" u="none" strike="noStrike" cap="none">
                <a:solidFill>
                  <a:srgbClr val="02303E"/>
                </a:solidFill>
                <a:latin typeface="Constantia"/>
                <a:ea typeface="Constantia"/>
                <a:cs typeface="Constantia"/>
                <a:sym typeface="Constantia"/>
              </a:rPr>
              <a:t>(11.8%)</a:t>
            </a:r>
            <a:endParaRPr/>
          </a:p>
        </p:txBody>
      </p:sp>
      <p:sp>
        <p:nvSpPr>
          <p:cNvPr id="129" name="Google Shape;129;p2"/>
          <p:cNvSpPr/>
          <p:nvPr/>
        </p:nvSpPr>
        <p:spPr>
          <a:xfrm>
            <a:off x="6324600" y="1676400"/>
            <a:ext cx="2438400" cy="9144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2303E"/>
                </a:solidFill>
                <a:latin typeface="Constantia"/>
                <a:ea typeface="Constantia"/>
                <a:cs typeface="Constantia"/>
                <a:sym typeface="Constantia"/>
              </a:rPr>
              <a:t>Dự trữ sắt thấp</a:t>
            </a:r>
            <a:endParaRPr/>
          </a:p>
          <a:p>
            <a:pPr marL="0" marR="0" lvl="0" indent="0" algn="ctr" rtl="0">
              <a:spcBef>
                <a:spcPts val="0"/>
              </a:spcBef>
              <a:spcAft>
                <a:spcPts val="0"/>
              </a:spcAft>
              <a:buNone/>
            </a:pPr>
            <a:r>
              <a:rPr lang="en-US" sz="1900" b="1" i="0" u="none" strike="noStrike" cap="none">
                <a:solidFill>
                  <a:srgbClr val="02303E"/>
                </a:solidFill>
                <a:latin typeface="Constantia"/>
                <a:ea typeface="Constantia"/>
                <a:cs typeface="Constantia"/>
                <a:sym typeface="Constantia"/>
              </a:rPr>
              <a:t>(28.8%)</a:t>
            </a:r>
            <a:endParaRPr/>
          </a:p>
        </p:txBody>
      </p:sp>
      <p:sp>
        <p:nvSpPr>
          <p:cNvPr id="130" name="Google Shape;130;p2"/>
          <p:cNvSpPr/>
          <p:nvPr/>
        </p:nvSpPr>
        <p:spPr>
          <a:xfrm>
            <a:off x="6594475" y="3200400"/>
            <a:ext cx="2778125" cy="12700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2303E"/>
                </a:solidFill>
                <a:latin typeface="Constantia"/>
                <a:ea typeface="Constantia"/>
                <a:cs typeface="Constantia"/>
                <a:sym typeface="Constantia"/>
              </a:rPr>
              <a:t>Thiếu vitamin A</a:t>
            </a:r>
            <a:r>
              <a:rPr lang="en-US" sz="1900" b="1" i="0" u="none" strike="noStrike" cap="none">
                <a:solidFill>
                  <a:srgbClr val="02303E"/>
                </a:solidFill>
                <a:latin typeface="Constantia"/>
                <a:ea typeface="Constantia"/>
                <a:cs typeface="Constantia"/>
                <a:sym typeface="Constantia"/>
              </a:rPr>
              <a:t>(7.7%)</a:t>
            </a:r>
            <a:endParaRPr/>
          </a:p>
        </p:txBody>
      </p:sp>
      <p:sp>
        <p:nvSpPr>
          <p:cNvPr id="131" name="Google Shape;131;p2"/>
          <p:cNvSpPr/>
          <p:nvPr/>
        </p:nvSpPr>
        <p:spPr>
          <a:xfrm>
            <a:off x="6248400" y="5065713"/>
            <a:ext cx="2895600" cy="125888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chemeClr val="dk1"/>
                </a:solidFill>
                <a:latin typeface="Arial"/>
                <a:ea typeface="Arial"/>
                <a:cs typeface="Arial"/>
                <a:sym typeface="Arial"/>
              </a:rPr>
              <a:t>Thiếu vitamin A giới hạn </a:t>
            </a:r>
            <a:r>
              <a:rPr lang="en-US" sz="1900" b="1" i="0" u="none" strike="noStrike" cap="none">
                <a:solidFill>
                  <a:srgbClr val="0F243E"/>
                </a:solidFill>
                <a:latin typeface="Calibri"/>
                <a:ea typeface="Calibri"/>
                <a:cs typeface="Calibri"/>
                <a:sym typeface="Calibri"/>
              </a:rPr>
              <a:t>(48.9%)</a:t>
            </a:r>
            <a:endParaRPr/>
          </a:p>
        </p:txBody>
      </p:sp>
      <p:sp>
        <p:nvSpPr>
          <p:cNvPr id="132" name="Google Shape;132;p2"/>
          <p:cNvSpPr/>
          <p:nvPr/>
        </p:nvSpPr>
        <p:spPr>
          <a:xfrm>
            <a:off x="76200" y="5181600"/>
            <a:ext cx="2819400" cy="12192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2303E"/>
                </a:solidFill>
                <a:latin typeface="Constantia"/>
                <a:ea typeface="Constantia"/>
                <a:cs typeface="Constantia"/>
                <a:sym typeface="Constantia"/>
              </a:rPr>
              <a:t>Vitamin D huyết thanh thấp </a:t>
            </a:r>
            <a:endParaRPr/>
          </a:p>
          <a:p>
            <a:pPr marL="0" marR="0" lvl="0" indent="0" algn="ctr" rtl="0">
              <a:spcBef>
                <a:spcPts val="0"/>
              </a:spcBef>
              <a:spcAft>
                <a:spcPts val="0"/>
              </a:spcAft>
              <a:buNone/>
            </a:pPr>
            <a:r>
              <a:rPr lang="en-US" sz="1900" b="1" i="0" u="none" strike="noStrike" cap="none">
                <a:solidFill>
                  <a:srgbClr val="02303E"/>
                </a:solidFill>
                <a:latin typeface="Constantia"/>
                <a:ea typeface="Constantia"/>
                <a:cs typeface="Constantia"/>
                <a:sym typeface="Constantia"/>
              </a:rPr>
              <a:t>(12.1% - 19.9%)</a:t>
            </a:r>
            <a:endParaRPr/>
          </a:p>
        </p:txBody>
      </p:sp>
      <p:sp>
        <p:nvSpPr>
          <p:cNvPr id="133" name="Google Shape;133;p2"/>
          <p:cNvSpPr txBox="1"/>
          <p:nvPr/>
        </p:nvSpPr>
        <p:spPr>
          <a:xfrm>
            <a:off x="3886200" y="6342063"/>
            <a:ext cx="5181600" cy="439737"/>
          </a:xfrm>
          <a:prstGeom prst="rect">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b="0" i="0" u="none" strike="noStrike" cap="none">
                <a:solidFill>
                  <a:schemeClr val="lt1"/>
                </a:solidFill>
                <a:latin typeface="Calibri"/>
                <a:ea typeface="Calibri"/>
                <a:cs typeface="Calibri"/>
                <a:sym typeface="Calibri"/>
              </a:rPr>
              <a:t>Cross-sectional survey - National Institute of Nutrition (2011)</a:t>
            </a:r>
            <a:endParaRPr/>
          </a:p>
        </p:txBody>
      </p:sp>
      <p:sp>
        <p:nvSpPr>
          <p:cNvPr id="134" name="Google Shape;134;p2"/>
          <p:cNvSpPr/>
          <p:nvPr/>
        </p:nvSpPr>
        <p:spPr>
          <a:xfrm>
            <a:off x="-152400" y="3160713"/>
            <a:ext cx="2625725" cy="125888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a:solidFill>
                  <a:srgbClr val="02303E"/>
                </a:solidFill>
                <a:latin typeface="Constantia"/>
                <a:ea typeface="Constantia"/>
                <a:cs typeface="Constantia"/>
                <a:sym typeface="Constantia"/>
              </a:rPr>
              <a:t>Thiếu vitamin D</a:t>
            </a:r>
            <a:r>
              <a:rPr lang="en-US" sz="1900" b="1" i="0" u="none" strike="noStrike" cap="none">
                <a:solidFill>
                  <a:srgbClr val="02303E"/>
                </a:solidFill>
                <a:latin typeface="Constantia"/>
                <a:ea typeface="Constantia"/>
                <a:cs typeface="Constantia"/>
                <a:sym typeface="Constantia"/>
              </a:rPr>
              <a:t>(46.6% - 58.3%)</a:t>
            </a:r>
            <a:endParaRPr/>
          </a:p>
        </p:txBody>
      </p:sp>
      <p:cxnSp>
        <p:nvCxnSpPr>
          <p:cNvPr id="135" name="Google Shape;135;p2"/>
          <p:cNvCxnSpPr/>
          <p:nvPr/>
        </p:nvCxnSpPr>
        <p:spPr>
          <a:xfrm>
            <a:off x="1295400" y="1219200"/>
            <a:ext cx="7010400" cy="0"/>
          </a:xfrm>
          <a:prstGeom prst="straightConnector1">
            <a:avLst/>
          </a:prstGeom>
          <a:noFill/>
          <a:ln w="88900" cap="flat" cmpd="thinThick">
            <a:solidFill>
              <a:srgbClr val="4A7DBA"/>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9"/>
                                        </p:tgtEl>
                                        <p:attrNameLst>
                                          <p:attrName>style.visibility</p:attrName>
                                        </p:attrNameLst>
                                      </p:cBhvr>
                                      <p:to>
                                        <p:strVal val="visible"/>
                                      </p:to>
                                    </p:set>
                                    <p:animEffect transition="in" filter="fade">
                                      <p:cBhvr>
                                        <p:cTn id="11" dur="1000"/>
                                        <p:tgtEl>
                                          <p:spTgt spid="12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1000"/>
                                        <p:tgtEl>
                                          <p:spTgt spid="13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1000"/>
                                        <p:tgtEl>
                                          <p:spTgt spid="13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2"/>
                                        </p:tgtEl>
                                        <p:attrNameLst>
                                          <p:attrName>style.visibility</p:attrName>
                                        </p:attrNameLst>
                                      </p:cBhvr>
                                      <p:to>
                                        <p:strVal val="visible"/>
                                      </p:to>
                                    </p:set>
                                    <p:animEffect transition="in" filter="fade">
                                      <p:cBhvr>
                                        <p:cTn id="23" dur="1000"/>
                                        <p:tgtEl>
                                          <p:spTgt spid="13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0"/>
          <p:cNvSpPr txBox="1">
            <a:spLocks noGrp="1"/>
          </p:cNvSpPr>
          <p:nvPr>
            <p:ph type="title"/>
          </p:nvPr>
        </p:nvSpPr>
        <p:spPr>
          <a:xfrm>
            <a:off x="152400" y="523230"/>
            <a:ext cx="8229600"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FF0000"/>
              </a:buClr>
              <a:buSzPts val="2400"/>
              <a:buFont typeface="Cambria"/>
              <a:buNone/>
            </a:pPr>
            <a:r>
              <a:rPr lang="en-US" sz="2400" b="1">
                <a:solidFill>
                  <a:srgbClr val="FF0000"/>
                </a:solidFill>
                <a:latin typeface="Cambria"/>
                <a:ea typeface="Cambria"/>
                <a:cs typeface="Cambria"/>
                <a:sym typeface="Cambria"/>
              </a:rPr>
              <a:t>MỠ NỘI TẠNG VÀ ĐỀ KHÁNG INSULIN</a:t>
            </a:r>
            <a:endParaRPr sz="2400" b="1">
              <a:solidFill>
                <a:srgbClr val="FF0000"/>
              </a:solidFill>
              <a:latin typeface="Cambria"/>
              <a:ea typeface="Cambria"/>
              <a:cs typeface="Cambria"/>
              <a:sym typeface="Cambria"/>
            </a:endParaRPr>
          </a:p>
        </p:txBody>
      </p:sp>
      <p:grpSp>
        <p:nvGrpSpPr>
          <p:cNvPr id="306" name="Google Shape;306;p20"/>
          <p:cNvGrpSpPr/>
          <p:nvPr/>
        </p:nvGrpSpPr>
        <p:grpSpPr>
          <a:xfrm>
            <a:off x="457200" y="5410200"/>
            <a:ext cx="8458200" cy="965200"/>
            <a:chOff x="1383" y="1452"/>
            <a:chExt cx="2826" cy="596"/>
          </a:xfrm>
        </p:grpSpPr>
        <p:sp>
          <p:nvSpPr>
            <p:cNvPr id="307" name="Google Shape;307;p20"/>
            <p:cNvSpPr/>
            <p:nvPr/>
          </p:nvSpPr>
          <p:spPr>
            <a:xfrm>
              <a:off x="1383" y="1464"/>
              <a:ext cx="2824" cy="584"/>
            </a:xfrm>
            <a:prstGeom prst="ellipse">
              <a:avLst/>
            </a:prstGeom>
            <a:gradFill>
              <a:gsLst>
                <a:gs pos="0">
                  <a:srgbClr val="004E75"/>
                </a:gs>
                <a:gs pos="50000">
                  <a:srgbClr val="006699"/>
                </a:gs>
                <a:gs pos="100000">
                  <a:srgbClr val="004E7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20"/>
            <p:cNvSpPr/>
            <p:nvPr/>
          </p:nvSpPr>
          <p:spPr>
            <a:xfrm>
              <a:off x="1383" y="1455"/>
              <a:ext cx="2826" cy="552"/>
            </a:xfrm>
            <a:prstGeom prst="ellipse">
              <a:avLst/>
            </a:prstGeom>
            <a:gradFill>
              <a:gsLst>
                <a:gs pos="0">
                  <a:srgbClr val="006699"/>
                </a:gs>
                <a:gs pos="100000">
                  <a:srgbClr val="D4DAE3"/>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20"/>
            <p:cNvSpPr/>
            <p:nvPr/>
          </p:nvSpPr>
          <p:spPr>
            <a:xfrm>
              <a:off x="1385" y="1452"/>
              <a:ext cx="2808" cy="544"/>
            </a:xfrm>
            <a:prstGeom prst="ellipse">
              <a:avLst/>
            </a:prstGeom>
            <a:gradFill>
              <a:gsLst>
                <a:gs pos="0">
                  <a:srgbClr val="000000">
                    <a:alpha val="26666"/>
                  </a:srgbClr>
                </a:gs>
                <a:gs pos="50000">
                  <a:srgbClr val="FFFFFF">
                    <a:alpha val="4705"/>
                  </a:srgbClr>
                </a:gs>
                <a:gs pos="100000">
                  <a:srgbClr val="000000">
                    <a:alpha val="26666"/>
                  </a:srgbClr>
                </a:gs>
              </a:gsLst>
              <a:lin ang="27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10" name="Google Shape;310;p20"/>
          <p:cNvSpPr/>
          <p:nvPr/>
        </p:nvSpPr>
        <p:spPr>
          <a:xfrm>
            <a:off x="1219200" y="3962400"/>
            <a:ext cx="838200" cy="2133600"/>
          </a:xfrm>
          <a:prstGeom prst="cube">
            <a:avLst>
              <a:gd name="adj" fmla="val 48171"/>
            </a:avLst>
          </a:prstGeom>
          <a:solidFill>
            <a:srgbClr val="9696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20"/>
          <p:cNvSpPr/>
          <p:nvPr/>
        </p:nvSpPr>
        <p:spPr>
          <a:xfrm>
            <a:off x="152400" y="2514600"/>
            <a:ext cx="3352800" cy="1905000"/>
          </a:xfrm>
          <a:prstGeom prst="cube">
            <a:avLst>
              <a:gd name="adj" fmla="val 24338"/>
            </a:avLst>
          </a:prstGeom>
          <a:gradFill>
            <a:gsLst>
              <a:gs pos="0">
                <a:srgbClr val="A94644"/>
              </a:gs>
              <a:gs pos="100000">
                <a:schemeClr val="accent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20"/>
          <p:cNvSpPr/>
          <p:nvPr/>
        </p:nvSpPr>
        <p:spPr>
          <a:xfrm>
            <a:off x="4114800" y="5029200"/>
            <a:ext cx="566737" cy="1144587"/>
          </a:xfrm>
          <a:prstGeom prst="cube">
            <a:avLst>
              <a:gd name="adj" fmla="val 48171"/>
            </a:avLst>
          </a:prstGeom>
          <a:solidFill>
            <a:srgbClr val="9696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20"/>
          <p:cNvSpPr/>
          <p:nvPr/>
        </p:nvSpPr>
        <p:spPr>
          <a:xfrm>
            <a:off x="2819400" y="3810000"/>
            <a:ext cx="3200400" cy="1905001"/>
          </a:xfrm>
          <a:prstGeom prst="cube">
            <a:avLst>
              <a:gd name="adj" fmla="val 24338"/>
            </a:avLst>
          </a:prstGeom>
          <a:gradFill>
            <a:gsLst>
              <a:gs pos="0">
                <a:srgbClr val="0000EE"/>
              </a:gs>
              <a:gs pos="100000">
                <a:schemeClr val="hlink"/>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20"/>
          <p:cNvSpPr/>
          <p:nvPr/>
        </p:nvSpPr>
        <p:spPr>
          <a:xfrm>
            <a:off x="7053262" y="4191000"/>
            <a:ext cx="566738" cy="1739900"/>
          </a:xfrm>
          <a:prstGeom prst="cube">
            <a:avLst>
              <a:gd name="adj" fmla="val 48171"/>
            </a:avLst>
          </a:prstGeom>
          <a:solidFill>
            <a:srgbClr val="9696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20"/>
          <p:cNvSpPr/>
          <p:nvPr/>
        </p:nvSpPr>
        <p:spPr>
          <a:xfrm>
            <a:off x="5562600" y="2667000"/>
            <a:ext cx="3352800" cy="2057400"/>
          </a:xfrm>
          <a:prstGeom prst="cube">
            <a:avLst>
              <a:gd name="adj" fmla="val 24338"/>
            </a:avLst>
          </a:prstGeom>
          <a:gradFill>
            <a:gsLst>
              <a:gs pos="0">
                <a:srgbClr val="4978B0"/>
              </a:gs>
              <a:gs pos="100000">
                <a:schemeClr val="accent1"/>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20"/>
          <p:cNvSpPr/>
          <p:nvPr/>
        </p:nvSpPr>
        <p:spPr>
          <a:xfrm>
            <a:off x="228600" y="3048000"/>
            <a:ext cx="28194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a:ea typeface="Times New Roman"/>
                <a:cs typeface="Times New Roman"/>
                <a:sym typeface="Times New Roman"/>
              </a:rPr>
              <a:t>Tế bào mỡ nội tạng làm tăng tổng hợp yếu tố hoại tử mô TNFα gây đề kháng insulin</a:t>
            </a:r>
            <a:endParaRPr/>
          </a:p>
        </p:txBody>
      </p:sp>
      <p:sp>
        <p:nvSpPr>
          <p:cNvPr id="317" name="Google Shape;317;p20"/>
          <p:cNvSpPr/>
          <p:nvPr/>
        </p:nvSpPr>
        <p:spPr>
          <a:xfrm>
            <a:off x="5638800" y="3200400"/>
            <a:ext cx="26670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a:ea typeface="Times New Roman"/>
                <a:cs typeface="Times New Roman"/>
                <a:sym typeface="Times New Roman"/>
              </a:rPr>
              <a:t>Chế độ ăn có chỉ số đường huyết cao cũng làm tăng tổng hợp TNFα </a:t>
            </a:r>
            <a:endParaRPr sz="2000" b="1">
              <a:solidFill>
                <a:schemeClr val="dk1"/>
              </a:solidFill>
              <a:latin typeface="Times New Roman"/>
              <a:ea typeface="Times New Roman"/>
              <a:cs typeface="Times New Roman"/>
              <a:sym typeface="Times New Roman"/>
            </a:endParaRPr>
          </a:p>
        </p:txBody>
      </p:sp>
      <p:sp>
        <p:nvSpPr>
          <p:cNvPr id="318" name="Google Shape;318;p20"/>
          <p:cNvSpPr/>
          <p:nvPr/>
        </p:nvSpPr>
        <p:spPr>
          <a:xfrm>
            <a:off x="2895600" y="4495800"/>
            <a:ext cx="27432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imes New Roman"/>
                <a:ea typeface="Times New Roman"/>
                <a:cs typeface="Times New Roman"/>
                <a:sym typeface="Times New Roman"/>
              </a:rPr>
              <a:t>Chế độ ăn có lượng mỡ cao làm tăng tổng hợp tế bào mỡ nội tạng</a:t>
            </a:r>
            <a:endParaRPr/>
          </a:p>
        </p:txBody>
      </p:sp>
      <p:sp>
        <p:nvSpPr>
          <p:cNvPr id="319" name="Google Shape;319;p20"/>
          <p:cNvSpPr txBox="1"/>
          <p:nvPr/>
        </p:nvSpPr>
        <p:spPr>
          <a:xfrm rot="10800000" flipH="1">
            <a:off x="0" y="6488668"/>
            <a:ext cx="1600200" cy="369332"/>
          </a:xfrm>
          <a:prstGeom prst="rect">
            <a:avLst/>
          </a:prstGeom>
          <a:solidFill>
            <a:srgbClr val="FDE9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800"/>
                                        <p:tgtEl>
                                          <p:spTgt spid="306"/>
                                        </p:tgtEl>
                                      </p:cBhvr>
                                    </p:animEffect>
                                  </p:childTnLst>
                                </p:cTn>
                              </p:par>
                              <p:par>
                                <p:cTn id="8" presetID="10" presetClass="entr" presetSubtype="0" fill="hold" nodeType="withEffect">
                                  <p:stCondLst>
                                    <p:cond delay="0"/>
                                  </p:stCondLst>
                                  <p:childTnLst>
                                    <p:set>
                                      <p:cBhvr>
                                        <p:cTn id="9" dur="1" fill="hold">
                                          <p:stCondLst>
                                            <p:cond delay="0"/>
                                          </p:stCondLst>
                                        </p:cTn>
                                        <p:tgtEl>
                                          <p:spTgt spid="310"/>
                                        </p:tgtEl>
                                        <p:attrNameLst>
                                          <p:attrName>style.visibility</p:attrName>
                                        </p:attrNameLst>
                                      </p:cBhvr>
                                      <p:to>
                                        <p:strVal val="visible"/>
                                      </p:to>
                                    </p:set>
                                    <p:animEffect transition="in" filter="fade">
                                      <p:cBhvr>
                                        <p:cTn id="10" dur="800"/>
                                        <p:tgtEl>
                                          <p:spTgt spid="310"/>
                                        </p:tgtEl>
                                      </p:cBhvr>
                                    </p:animEffect>
                                  </p:childTnLst>
                                </p:cTn>
                              </p:par>
                              <p:par>
                                <p:cTn id="11" presetID="10" presetClass="entr" presetSubtype="0"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animEffect transition="in" filter="fade">
                                      <p:cBhvr>
                                        <p:cTn id="13" dur="800"/>
                                        <p:tgtEl>
                                          <p:spTgt spid="311"/>
                                        </p:tgtEl>
                                      </p:cBhvr>
                                    </p:animEffect>
                                  </p:childTnLst>
                                </p:cTn>
                              </p:par>
                              <p:par>
                                <p:cTn id="14" presetID="10" presetClass="entr" presetSubtype="0" fill="hold" nodeType="withEffect">
                                  <p:stCondLst>
                                    <p:cond delay="0"/>
                                  </p:stCondLst>
                                  <p:childTnLst>
                                    <p:set>
                                      <p:cBhvr>
                                        <p:cTn id="15" dur="1" fill="hold">
                                          <p:stCondLst>
                                            <p:cond delay="0"/>
                                          </p:stCondLst>
                                        </p:cTn>
                                        <p:tgtEl>
                                          <p:spTgt spid="312"/>
                                        </p:tgtEl>
                                        <p:attrNameLst>
                                          <p:attrName>style.visibility</p:attrName>
                                        </p:attrNameLst>
                                      </p:cBhvr>
                                      <p:to>
                                        <p:strVal val="visible"/>
                                      </p:to>
                                    </p:set>
                                    <p:animEffect transition="in" filter="fade">
                                      <p:cBhvr>
                                        <p:cTn id="16" dur="800"/>
                                        <p:tgtEl>
                                          <p:spTgt spid="312"/>
                                        </p:tgtEl>
                                      </p:cBhvr>
                                    </p:animEffect>
                                  </p:childTnLst>
                                </p:cTn>
                              </p:par>
                              <p:par>
                                <p:cTn id="17" presetID="10" presetClass="entr" presetSubtype="0" fill="hold" nodeType="withEffect">
                                  <p:stCondLst>
                                    <p:cond delay="0"/>
                                  </p:stCondLst>
                                  <p:childTnLst>
                                    <p:set>
                                      <p:cBhvr>
                                        <p:cTn id="18" dur="1" fill="hold">
                                          <p:stCondLst>
                                            <p:cond delay="0"/>
                                          </p:stCondLst>
                                        </p:cTn>
                                        <p:tgtEl>
                                          <p:spTgt spid="313"/>
                                        </p:tgtEl>
                                        <p:attrNameLst>
                                          <p:attrName>style.visibility</p:attrName>
                                        </p:attrNameLst>
                                      </p:cBhvr>
                                      <p:to>
                                        <p:strVal val="visible"/>
                                      </p:to>
                                    </p:set>
                                    <p:animEffect transition="in" filter="fade">
                                      <p:cBhvr>
                                        <p:cTn id="19" dur="800"/>
                                        <p:tgtEl>
                                          <p:spTgt spid="313"/>
                                        </p:tgtEl>
                                      </p:cBhvr>
                                    </p:animEffect>
                                  </p:childTnLst>
                                </p:cTn>
                              </p:par>
                              <p:par>
                                <p:cTn id="20" presetID="10" presetClass="entr" presetSubtype="0" fill="hold" nodeType="withEffect">
                                  <p:stCondLst>
                                    <p:cond delay="0"/>
                                  </p:stCondLst>
                                  <p:childTnLst>
                                    <p:set>
                                      <p:cBhvr>
                                        <p:cTn id="21" dur="1" fill="hold">
                                          <p:stCondLst>
                                            <p:cond delay="0"/>
                                          </p:stCondLst>
                                        </p:cTn>
                                        <p:tgtEl>
                                          <p:spTgt spid="314"/>
                                        </p:tgtEl>
                                        <p:attrNameLst>
                                          <p:attrName>style.visibility</p:attrName>
                                        </p:attrNameLst>
                                      </p:cBhvr>
                                      <p:to>
                                        <p:strVal val="visible"/>
                                      </p:to>
                                    </p:set>
                                    <p:animEffect transition="in" filter="fade">
                                      <p:cBhvr>
                                        <p:cTn id="22" dur="800"/>
                                        <p:tgtEl>
                                          <p:spTgt spid="314"/>
                                        </p:tgtEl>
                                      </p:cBhvr>
                                    </p:animEffect>
                                  </p:childTnLst>
                                </p:cTn>
                              </p:par>
                              <p:par>
                                <p:cTn id="23" presetID="10" presetClass="entr" presetSubtype="0" fill="hold" nodeType="with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800"/>
                                        <p:tgtEl>
                                          <p:spTgt spid="315"/>
                                        </p:tgtEl>
                                      </p:cBhvr>
                                    </p:animEffect>
                                  </p:childTnLst>
                                </p:cTn>
                              </p:par>
                              <p:par>
                                <p:cTn id="26" presetID="10" presetClass="entr" presetSubtype="0" fill="hold" nodeType="withEffect">
                                  <p:stCondLst>
                                    <p:cond delay="0"/>
                                  </p:stCondLst>
                                  <p:childTnLst>
                                    <p:set>
                                      <p:cBhvr>
                                        <p:cTn id="27" dur="1" fill="hold">
                                          <p:stCondLst>
                                            <p:cond delay="0"/>
                                          </p:stCondLst>
                                        </p:cTn>
                                        <p:tgtEl>
                                          <p:spTgt spid="316"/>
                                        </p:tgtEl>
                                        <p:attrNameLst>
                                          <p:attrName>style.visibility</p:attrName>
                                        </p:attrNameLst>
                                      </p:cBhvr>
                                      <p:to>
                                        <p:strVal val="visible"/>
                                      </p:to>
                                    </p:set>
                                    <p:animEffect transition="in" filter="fade">
                                      <p:cBhvr>
                                        <p:cTn id="28" dur="800"/>
                                        <p:tgtEl>
                                          <p:spTgt spid="316"/>
                                        </p:tgtEl>
                                      </p:cBhvr>
                                    </p:animEffect>
                                  </p:childTnLst>
                                </p:cTn>
                              </p:par>
                              <p:par>
                                <p:cTn id="29" presetID="10" presetClass="entr" presetSubtype="0" fill="hold" nodeType="withEffect">
                                  <p:stCondLst>
                                    <p:cond delay="0"/>
                                  </p:stCondLst>
                                  <p:childTnLst>
                                    <p:set>
                                      <p:cBhvr>
                                        <p:cTn id="30" dur="1" fill="hold">
                                          <p:stCondLst>
                                            <p:cond delay="0"/>
                                          </p:stCondLst>
                                        </p:cTn>
                                        <p:tgtEl>
                                          <p:spTgt spid="317"/>
                                        </p:tgtEl>
                                        <p:attrNameLst>
                                          <p:attrName>style.visibility</p:attrName>
                                        </p:attrNameLst>
                                      </p:cBhvr>
                                      <p:to>
                                        <p:strVal val="visible"/>
                                      </p:to>
                                    </p:set>
                                    <p:animEffect transition="in" filter="fade">
                                      <p:cBhvr>
                                        <p:cTn id="31" dur="800"/>
                                        <p:tgtEl>
                                          <p:spTgt spid="317"/>
                                        </p:tgtEl>
                                      </p:cBhvr>
                                    </p:animEffect>
                                  </p:childTnLst>
                                </p:cTn>
                              </p:par>
                              <p:par>
                                <p:cTn id="32" presetID="10" presetClass="entr" presetSubtype="0" fill="hold" nodeType="withEffect">
                                  <p:stCondLst>
                                    <p:cond delay="0"/>
                                  </p:stCondLst>
                                  <p:childTnLst>
                                    <p:set>
                                      <p:cBhvr>
                                        <p:cTn id="33" dur="1" fill="hold">
                                          <p:stCondLst>
                                            <p:cond delay="0"/>
                                          </p:stCondLst>
                                        </p:cTn>
                                        <p:tgtEl>
                                          <p:spTgt spid="318"/>
                                        </p:tgtEl>
                                        <p:attrNameLst>
                                          <p:attrName>style.visibility</p:attrName>
                                        </p:attrNameLst>
                                      </p:cBhvr>
                                      <p:to>
                                        <p:strVal val="visible"/>
                                      </p:to>
                                    </p:set>
                                    <p:animEffect transition="in" filter="fade">
                                      <p:cBhvr>
                                        <p:cTn id="34" dur="8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1"/>
          <p:cNvSpPr txBox="1">
            <a:spLocks noGrp="1"/>
          </p:cNvSpPr>
          <p:nvPr>
            <p:ph type="title"/>
          </p:nvPr>
        </p:nvSpPr>
        <p:spPr>
          <a:xfrm>
            <a:off x="217951" y="427039"/>
            <a:ext cx="8229600" cy="82391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C00000"/>
              </a:buClr>
              <a:buSzPts val="3200"/>
              <a:buFont typeface="Calibri"/>
              <a:buNone/>
            </a:pPr>
            <a:r>
              <a:rPr lang="en-US" sz="3200" b="1">
                <a:solidFill>
                  <a:srgbClr val="C00000"/>
                </a:solidFill>
                <a:latin typeface="Calibri"/>
                <a:ea typeface="Calibri"/>
                <a:cs typeface="Calibri"/>
                <a:sym typeface="Calibri"/>
              </a:rPr>
              <a:t>NGUYÊN NHÂN THỪA CÂN, BÉO PHÌ</a:t>
            </a:r>
            <a:br>
              <a:rPr lang="en-US" sz="3200">
                <a:solidFill>
                  <a:srgbClr val="C00000"/>
                </a:solidFill>
                <a:latin typeface="Calibri"/>
                <a:ea typeface="Calibri"/>
                <a:cs typeface="Calibri"/>
                <a:sym typeface="Calibri"/>
              </a:rPr>
            </a:br>
            <a:endParaRPr sz="3200">
              <a:solidFill>
                <a:srgbClr val="C00000"/>
              </a:solidFill>
              <a:latin typeface="Calibri"/>
              <a:ea typeface="Calibri"/>
              <a:cs typeface="Calibri"/>
              <a:sym typeface="Calibri"/>
            </a:endParaRPr>
          </a:p>
        </p:txBody>
      </p:sp>
      <p:sp>
        <p:nvSpPr>
          <p:cNvPr id="325" name="Google Shape;325;p21"/>
          <p:cNvSpPr/>
          <p:nvPr/>
        </p:nvSpPr>
        <p:spPr>
          <a:xfrm>
            <a:off x="152400" y="5353050"/>
            <a:ext cx="8314965" cy="1504950"/>
          </a:xfrm>
          <a:prstGeom prst="rect">
            <a:avLst/>
          </a:prstGeom>
          <a:gradFill>
            <a:gsLst>
              <a:gs pos="0">
                <a:srgbClr val="E5E5E5"/>
              </a:gs>
              <a:gs pos="50000">
                <a:srgbClr val="FFFFFF"/>
              </a:gs>
              <a:gs pos="100000">
                <a:srgbClr val="E5E5E5"/>
              </a:gs>
            </a:gsLst>
            <a:lin ang="5400000" scaled="0"/>
          </a:gradFill>
          <a:ln>
            <a:noFill/>
          </a:ln>
          <a:effectLst>
            <a:outerShdw dist="99190" dir="2388334" algn="ctr" rotWithShape="0">
              <a:schemeClr val="dk1">
                <a:alpha val="49803"/>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21"/>
          <p:cNvSpPr/>
          <p:nvPr/>
        </p:nvSpPr>
        <p:spPr>
          <a:xfrm>
            <a:off x="747245" y="5492846"/>
            <a:ext cx="7467600" cy="1219200"/>
          </a:xfrm>
          <a:prstGeom prst="rect">
            <a:avLst/>
          </a:prstGeom>
          <a:gradFill>
            <a:gsLst>
              <a:gs pos="0">
                <a:srgbClr val="375A85"/>
              </a:gs>
              <a:gs pos="50000">
                <a:schemeClr val="accent1"/>
              </a:gs>
              <a:gs pos="100000">
                <a:srgbClr val="375A85"/>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21"/>
          <p:cNvSpPr txBox="1"/>
          <p:nvPr/>
        </p:nvSpPr>
        <p:spPr>
          <a:xfrm>
            <a:off x="1257300" y="5779280"/>
            <a:ext cx="6629400" cy="646331"/>
          </a:xfrm>
          <a:prstGeom prst="rect">
            <a:avLst/>
          </a:prstGeom>
          <a:noFill/>
          <a:ln>
            <a:noFill/>
          </a:ln>
          <a:effectLst>
            <a:outerShdw dist="17961" dir="2700000" algn="ctr" rotWithShape="0">
              <a:srgbClr val="000000"/>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0000"/>
                </a:solidFill>
                <a:latin typeface="Calibri"/>
                <a:ea typeface="Calibri"/>
                <a:cs typeface="Calibri"/>
                <a:sym typeface="Calibri"/>
              </a:rPr>
              <a:t>THỪA CÂN, BÉO PHÌ</a:t>
            </a:r>
            <a:endParaRPr/>
          </a:p>
        </p:txBody>
      </p:sp>
      <p:grpSp>
        <p:nvGrpSpPr>
          <p:cNvPr id="328" name="Google Shape;328;p21"/>
          <p:cNvGrpSpPr/>
          <p:nvPr/>
        </p:nvGrpSpPr>
        <p:grpSpPr>
          <a:xfrm>
            <a:off x="2667000" y="2575372"/>
            <a:ext cx="1905000" cy="1905000"/>
            <a:chOff x="1921" y="1585"/>
            <a:chExt cx="1059" cy="1057"/>
          </a:xfrm>
        </p:grpSpPr>
        <p:sp>
          <p:nvSpPr>
            <p:cNvPr id="329" name="Google Shape;329;p21"/>
            <p:cNvSpPr/>
            <p:nvPr/>
          </p:nvSpPr>
          <p:spPr>
            <a:xfrm>
              <a:off x="1921" y="1585"/>
              <a:ext cx="1059" cy="1057"/>
            </a:xfrm>
            <a:prstGeom prst="ellipse">
              <a:avLst/>
            </a:prstGeom>
            <a:gradFill>
              <a:gsLst>
                <a:gs pos="0">
                  <a:srgbClr val="FFFFFF"/>
                </a:gs>
                <a:gs pos="50000">
                  <a:srgbClr val="A886E0"/>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21"/>
            <p:cNvSpPr/>
            <p:nvPr/>
          </p:nvSpPr>
          <p:spPr>
            <a:xfrm>
              <a:off x="1921" y="1585"/>
              <a:ext cx="1059" cy="1057"/>
            </a:xfrm>
            <a:prstGeom prst="ellipse">
              <a:avLst/>
            </a:prstGeom>
            <a:gradFill>
              <a:gsLst>
                <a:gs pos="0">
                  <a:srgbClr val="A886E0">
                    <a:alpha val="31764"/>
                  </a:srgbClr>
                </a:gs>
                <a:gs pos="100000">
                  <a:srgbClr val="000000">
                    <a:alpha val="89803"/>
                  </a:srgbClr>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21"/>
            <p:cNvSpPr/>
            <p:nvPr/>
          </p:nvSpPr>
          <p:spPr>
            <a:xfrm>
              <a:off x="1978" y="1642"/>
              <a:ext cx="921" cy="919"/>
            </a:xfrm>
            <a:prstGeom prst="ellipse">
              <a:avLst/>
            </a:prstGeom>
            <a:gradFill>
              <a:gsLst>
                <a:gs pos="0">
                  <a:srgbClr val="7F65A9"/>
                </a:gs>
                <a:gs pos="50000">
                  <a:srgbClr val="A886E0"/>
                </a:gs>
                <a:gs pos="100000">
                  <a:srgbClr val="7F65A9"/>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21"/>
            <p:cNvSpPr/>
            <p:nvPr/>
          </p:nvSpPr>
          <p:spPr>
            <a:xfrm>
              <a:off x="1978" y="1643"/>
              <a:ext cx="921" cy="919"/>
            </a:xfrm>
            <a:prstGeom prst="ellipse">
              <a:avLst/>
            </a:prstGeom>
            <a:gradFill>
              <a:gsLst>
                <a:gs pos="0">
                  <a:srgbClr val="886DB6"/>
                </a:gs>
                <a:gs pos="100000">
                  <a:srgbClr val="A886E0">
                    <a:alpha val="0"/>
                  </a:srgbClr>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21"/>
            <p:cNvSpPr/>
            <p:nvPr/>
          </p:nvSpPr>
          <p:spPr>
            <a:xfrm>
              <a:off x="2027" y="1697"/>
              <a:ext cx="830" cy="828"/>
            </a:xfrm>
            <a:prstGeom prst="ellipse">
              <a:avLst/>
            </a:prstGeom>
            <a:solidFill>
              <a:srgbClr val="333333"/>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34" name="Google Shape;334;p21"/>
            <p:cNvGrpSpPr/>
            <p:nvPr/>
          </p:nvGrpSpPr>
          <p:grpSpPr>
            <a:xfrm>
              <a:off x="2044" y="1703"/>
              <a:ext cx="803" cy="802"/>
              <a:chOff x="4166" y="1706"/>
              <a:chExt cx="1252" cy="1252"/>
            </a:xfrm>
          </p:grpSpPr>
          <p:sp>
            <p:nvSpPr>
              <p:cNvPr id="335" name="Google Shape;335;p21"/>
              <p:cNvSpPr/>
              <p:nvPr/>
            </p:nvSpPr>
            <p:spPr>
              <a:xfrm>
                <a:off x="4166" y="1706"/>
                <a:ext cx="1252" cy="1252"/>
              </a:xfrm>
              <a:prstGeom prst="ellipse">
                <a:avLst/>
              </a:prstGeom>
              <a:gradFill>
                <a:gsLst>
                  <a:gs pos="0">
                    <a:srgbClr val="969E9F"/>
                  </a:gs>
                  <a:gs pos="100000">
                    <a:srgbClr val="D6E1E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1"/>
              <p:cNvSpPr txBox="1"/>
              <p:nvPr/>
            </p:nvSpPr>
            <p:spPr>
              <a:xfrm rot="5400000">
                <a:off x="4333" y="1883"/>
                <a:ext cx="885" cy="88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21"/>
              <p:cNvSpPr/>
              <p:nvPr/>
            </p:nvSpPr>
            <p:spPr>
              <a:xfrm>
                <a:off x="4182" y="1713"/>
                <a:ext cx="1222" cy="1221"/>
              </a:xfrm>
              <a:prstGeom prst="ellipse">
                <a:avLst/>
              </a:prstGeom>
              <a:gradFill>
                <a:gsLst>
                  <a:gs pos="0">
                    <a:srgbClr val="D6E1E2">
                      <a:alpha val="0"/>
                    </a:srgbClr>
                  </a:gs>
                  <a:gs pos="100000">
                    <a:srgbClr val="F2F5F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txBox="1"/>
              <p:nvPr/>
            </p:nvSpPr>
            <p:spPr>
              <a:xfrm rot="5400000">
                <a:off x="4354" y="1878"/>
                <a:ext cx="863" cy="8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21"/>
              <p:cNvSpPr/>
              <p:nvPr/>
            </p:nvSpPr>
            <p:spPr>
              <a:xfrm>
                <a:off x="4195" y="1725"/>
                <a:ext cx="1162" cy="1141"/>
              </a:xfrm>
              <a:prstGeom prst="ellipse">
                <a:avLst/>
              </a:prstGeom>
              <a:gradFill>
                <a:gsLst>
                  <a:gs pos="0">
                    <a:srgbClr val="C0CACB"/>
                  </a:gs>
                  <a:gs pos="100000">
                    <a:srgbClr val="D6E1E2">
                      <a:alpha val="4784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txBox="1"/>
              <p:nvPr/>
            </p:nvSpPr>
            <p:spPr>
              <a:xfrm rot="5400000">
                <a:off x="4353" y="1885"/>
                <a:ext cx="807" cy="8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21"/>
              <p:cNvSpPr/>
              <p:nvPr/>
            </p:nvSpPr>
            <p:spPr>
              <a:xfrm>
                <a:off x="4263" y="1757"/>
                <a:ext cx="1033" cy="926"/>
              </a:xfrm>
              <a:prstGeom prst="ellipse">
                <a:avLst/>
              </a:prstGeom>
              <a:gradFill>
                <a:gsLst>
                  <a:gs pos="0">
                    <a:srgbClr val="FFFFFF"/>
                  </a:gs>
                  <a:gs pos="100000">
                    <a:srgbClr val="D6E1E2">
                      <a:alpha val="37647"/>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txBox="1"/>
              <p:nvPr/>
            </p:nvSpPr>
            <p:spPr>
              <a:xfrm rot="5400000">
                <a:off x="4439" y="1848"/>
                <a:ext cx="655" cy="7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343" name="Google Shape;343;p21"/>
          <p:cNvGrpSpPr/>
          <p:nvPr/>
        </p:nvGrpSpPr>
        <p:grpSpPr>
          <a:xfrm>
            <a:off x="4267200" y="1250951"/>
            <a:ext cx="2895599" cy="2667000"/>
            <a:chOff x="3022" y="1007"/>
            <a:chExt cx="1055" cy="1055"/>
          </a:xfrm>
        </p:grpSpPr>
        <p:sp>
          <p:nvSpPr>
            <p:cNvPr id="344" name="Google Shape;344;p21"/>
            <p:cNvSpPr/>
            <p:nvPr/>
          </p:nvSpPr>
          <p:spPr>
            <a:xfrm>
              <a:off x="3022" y="1007"/>
              <a:ext cx="1055" cy="1055"/>
            </a:xfrm>
            <a:prstGeom prst="ellipse">
              <a:avLst/>
            </a:prstGeom>
            <a:gradFill>
              <a:gsLst>
                <a:gs pos="0">
                  <a:srgbClr val="FFFFFF"/>
                </a:gs>
                <a:gs pos="50000">
                  <a:srgbClr val="3399FF"/>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21"/>
            <p:cNvSpPr/>
            <p:nvPr/>
          </p:nvSpPr>
          <p:spPr>
            <a:xfrm>
              <a:off x="3022" y="1007"/>
              <a:ext cx="1055" cy="1055"/>
            </a:xfrm>
            <a:prstGeom prst="ellipse">
              <a:avLst/>
            </a:prstGeom>
            <a:gradFill>
              <a:gsLst>
                <a:gs pos="0">
                  <a:srgbClr val="3399FF">
                    <a:alpha val="31764"/>
                  </a:srgbClr>
                </a:gs>
                <a:gs pos="100000">
                  <a:srgbClr val="000000">
                    <a:alpha val="89803"/>
                  </a:srgbClr>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21"/>
            <p:cNvSpPr/>
            <p:nvPr/>
          </p:nvSpPr>
          <p:spPr>
            <a:xfrm>
              <a:off x="3093" y="1064"/>
              <a:ext cx="915" cy="916"/>
            </a:xfrm>
            <a:prstGeom prst="ellipse">
              <a:avLst/>
            </a:prstGeom>
            <a:gradFill>
              <a:gsLst>
                <a:gs pos="0">
                  <a:srgbClr val="2673C0"/>
                </a:gs>
                <a:gs pos="50000">
                  <a:srgbClr val="3399FF"/>
                </a:gs>
                <a:gs pos="100000">
                  <a:srgbClr val="2673C0"/>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21"/>
            <p:cNvSpPr/>
            <p:nvPr/>
          </p:nvSpPr>
          <p:spPr>
            <a:xfrm>
              <a:off x="3094" y="1066"/>
              <a:ext cx="915" cy="916"/>
            </a:xfrm>
            <a:prstGeom prst="ellipse">
              <a:avLst/>
            </a:prstGeom>
            <a:gradFill>
              <a:gsLst>
                <a:gs pos="0">
                  <a:srgbClr val="297CCF"/>
                </a:gs>
                <a:gs pos="100000">
                  <a:srgbClr val="3399FF">
                    <a:alpha val="0"/>
                  </a:srgbClr>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21"/>
            <p:cNvSpPr/>
            <p:nvPr/>
          </p:nvSpPr>
          <p:spPr>
            <a:xfrm>
              <a:off x="3137" y="1115"/>
              <a:ext cx="824" cy="823"/>
            </a:xfrm>
            <a:prstGeom prst="ellipse">
              <a:avLst/>
            </a:prstGeom>
            <a:solidFill>
              <a:srgbClr val="000000"/>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49" name="Google Shape;349;p21"/>
            <p:cNvGrpSpPr/>
            <p:nvPr/>
          </p:nvGrpSpPr>
          <p:grpSpPr>
            <a:xfrm>
              <a:off x="3153" y="1125"/>
              <a:ext cx="799" cy="800"/>
              <a:chOff x="4166" y="1706"/>
              <a:chExt cx="1252" cy="1252"/>
            </a:xfrm>
          </p:grpSpPr>
          <p:sp>
            <p:nvSpPr>
              <p:cNvPr id="350" name="Google Shape;350;p21"/>
              <p:cNvSpPr/>
              <p:nvPr/>
            </p:nvSpPr>
            <p:spPr>
              <a:xfrm>
                <a:off x="4166" y="1706"/>
                <a:ext cx="1252" cy="1252"/>
              </a:xfrm>
              <a:prstGeom prst="ellipse">
                <a:avLst/>
              </a:prstGeom>
              <a:gradFill>
                <a:gsLst>
                  <a:gs pos="0">
                    <a:srgbClr val="969E9F"/>
                  </a:gs>
                  <a:gs pos="100000">
                    <a:srgbClr val="D6E1E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txBox="1"/>
              <p:nvPr/>
            </p:nvSpPr>
            <p:spPr>
              <a:xfrm rot="5400000">
                <a:off x="4333" y="1883"/>
                <a:ext cx="885" cy="88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21"/>
              <p:cNvSpPr/>
              <p:nvPr/>
            </p:nvSpPr>
            <p:spPr>
              <a:xfrm>
                <a:off x="4182" y="1713"/>
                <a:ext cx="1222" cy="1221"/>
              </a:xfrm>
              <a:prstGeom prst="ellipse">
                <a:avLst/>
              </a:prstGeom>
              <a:gradFill>
                <a:gsLst>
                  <a:gs pos="0">
                    <a:srgbClr val="D6E1E2">
                      <a:alpha val="0"/>
                    </a:srgbClr>
                  </a:gs>
                  <a:gs pos="100000">
                    <a:srgbClr val="F2F5F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txBox="1"/>
              <p:nvPr/>
            </p:nvSpPr>
            <p:spPr>
              <a:xfrm rot="5400000">
                <a:off x="4354" y="1878"/>
                <a:ext cx="863" cy="8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21"/>
              <p:cNvSpPr/>
              <p:nvPr/>
            </p:nvSpPr>
            <p:spPr>
              <a:xfrm>
                <a:off x="4195" y="1725"/>
                <a:ext cx="1162" cy="1141"/>
              </a:xfrm>
              <a:prstGeom prst="ellipse">
                <a:avLst/>
              </a:prstGeom>
              <a:gradFill>
                <a:gsLst>
                  <a:gs pos="0">
                    <a:srgbClr val="C0CACB"/>
                  </a:gs>
                  <a:gs pos="100000">
                    <a:srgbClr val="D6E1E2">
                      <a:alpha val="4784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txBox="1"/>
              <p:nvPr/>
            </p:nvSpPr>
            <p:spPr>
              <a:xfrm rot="5400000">
                <a:off x="4353" y="1885"/>
                <a:ext cx="807" cy="8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21"/>
              <p:cNvSpPr/>
              <p:nvPr/>
            </p:nvSpPr>
            <p:spPr>
              <a:xfrm>
                <a:off x="4263" y="1757"/>
                <a:ext cx="1033" cy="926"/>
              </a:xfrm>
              <a:prstGeom prst="ellipse">
                <a:avLst/>
              </a:prstGeom>
              <a:gradFill>
                <a:gsLst>
                  <a:gs pos="0">
                    <a:srgbClr val="FFFFFF"/>
                  </a:gs>
                  <a:gs pos="100000">
                    <a:srgbClr val="D6E1E2">
                      <a:alpha val="37647"/>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1"/>
              <p:cNvSpPr txBox="1"/>
              <p:nvPr/>
            </p:nvSpPr>
            <p:spPr>
              <a:xfrm rot="5400000">
                <a:off x="4439" y="1848"/>
                <a:ext cx="655" cy="7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358" name="Google Shape;358;p21"/>
          <p:cNvGrpSpPr/>
          <p:nvPr/>
        </p:nvGrpSpPr>
        <p:grpSpPr>
          <a:xfrm>
            <a:off x="6650037" y="2532063"/>
            <a:ext cx="1828800" cy="1858963"/>
            <a:chOff x="4126" y="1525"/>
            <a:chExt cx="1052" cy="1073"/>
          </a:xfrm>
        </p:grpSpPr>
        <p:sp>
          <p:nvSpPr>
            <p:cNvPr id="359" name="Google Shape;359;p21"/>
            <p:cNvSpPr/>
            <p:nvPr/>
          </p:nvSpPr>
          <p:spPr>
            <a:xfrm>
              <a:off x="4126" y="1525"/>
              <a:ext cx="1052" cy="1073"/>
            </a:xfrm>
            <a:prstGeom prst="ellipse">
              <a:avLst/>
            </a:prstGeom>
            <a:gradFill>
              <a:gsLst>
                <a:gs pos="0">
                  <a:srgbClr val="FFFFFF"/>
                </a:gs>
                <a:gs pos="50000">
                  <a:srgbClr val="FF9933"/>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21"/>
            <p:cNvSpPr/>
            <p:nvPr/>
          </p:nvSpPr>
          <p:spPr>
            <a:xfrm>
              <a:off x="4126" y="1525"/>
              <a:ext cx="1052" cy="1073"/>
            </a:xfrm>
            <a:prstGeom prst="ellipse">
              <a:avLst/>
            </a:prstGeom>
            <a:gradFill>
              <a:gsLst>
                <a:gs pos="0">
                  <a:srgbClr val="FF9933">
                    <a:alpha val="31764"/>
                  </a:srgbClr>
                </a:gs>
                <a:gs pos="100000">
                  <a:srgbClr val="000000">
                    <a:alpha val="89803"/>
                  </a:srgbClr>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21"/>
            <p:cNvSpPr/>
            <p:nvPr/>
          </p:nvSpPr>
          <p:spPr>
            <a:xfrm>
              <a:off x="4191" y="1590"/>
              <a:ext cx="914" cy="933"/>
            </a:xfrm>
            <a:prstGeom prst="ellipse">
              <a:avLst/>
            </a:prstGeom>
            <a:gradFill>
              <a:gsLst>
                <a:gs pos="0">
                  <a:srgbClr val="C07326"/>
                </a:gs>
                <a:gs pos="50000">
                  <a:srgbClr val="FF9933"/>
                </a:gs>
                <a:gs pos="100000">
                  <a:srgbClr val="C07326"/>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21"/>
            <p:cNvSpPr/>
            <p:nvPr/>
          </p:nvSpPr>
          <p:spPr>
            <a:xfrm>
              <a:off x="4195" y="1577"/>
              <a:ext cx="914" cy="933"/>
            </a:xfrm>
            <a:prstGeom prst="ellipse">
              <a:avLst/>
            </a:prstGeom>
            <a:gradFill>
              <a:gsLst>
                <a:gs pos="0">
                  <a:srgbClr val="CF7C29"/>
                </a:gs>
                <a:gs pos="100000">
                  <a:srgbClr val="FF9933">
                    <a:alpha val="0"/>
                  </a:srgbClr>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21"/>
            <p:cNvSpPr/>
            <p:nvPr/>
          </p:nvSpPr>
          <p:spPr>
            <a:xfrm>
              <a:off x="4235" y="1641"/>
              <a:ext cx="823" cy="840"/>
            </a:xfrm>
            <a:prstGeom prst="ellipse">
              <a:avLst/>
            </a:prstGeom>
            <a:solidFill>
              <a:srgbClr val="333333"/>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64" name="Google Shape;364;p21"/>
            <p:cNvGrpSpPr/>
            <p:nvPr/>
          </p:nvGrpSpPr>
          <p:grpSpPr>
            <a:xfrm>
              <a:off x="4249" y="1653"/>
              <a:ext cx="797" cy="813"/>
              <a:chOff x="4166" y="1706"/>
              <a:chExt cx="1252" cy="1252"/>
            </a:xfrm>
          </p:grpSpPr>
          <p:sp>
            <p:nvSpPr>
              <p:cNvPr id="365" name="Google Shape;365;p21"/>
              <p:cNvSpPr/>
              <p:nvPr/>
            </p:nvSpPr>
            <p:spPr>
              <a:xfrm>
                <a:off x="4166" y="1706"/>
                <a:ext cx="1252" cy="1252"/>
              </a:xfrm>
              <a:prstGeom prst="ellipse">
                <a:avLst/>
              </a:prstGeom>
              <a:gradFill>
                <a:gsLst>
                  <a:gs pos="0">
                    <a:srgbClr val="969E9F"/>
                  </a:gs>
                  <a:gs pos="100000">
                    <a:srgbClr val="D6E1E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txBox="1"/>
              <p:nvPr/>
            </p:nvSpPr>
            <p:spPr>
              <a:xfrm rot="5400000">
                <a:off x="4333" y="1883"/>
                <a:ext cx="885" cy="88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21"/>
              <p:cNvSpPr/>
              <p:nvPr/>
            </p:nvSpPr>
            <p:spPr>
              <a:xfrm>
                <a:off x="4182" y="1713"/>
                <a:ext cx="1222" cy="1221"/>
              </a:xfrm>
              <a:prstGeom prst="ellipse">
                <a:avLst/>
              </a:prstGeom>
              <a:gradFill>
                <a:gsLst>
                  <a:gs pos="0">
                    <a:srgbClr val="D6E1E2">
                      <a:alpha val="0"/>
                    </a:srgbClr>
                  </a:gs>
                  <a:gs pos="100000">
                    <a:srgbClr val="F2F5F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txBox="1"/>
              <p:nvPr/>
            </p:nvSpPr>
            <p:spPr>
              <a:xfrm rot="5400000">
                <a:off x="4354" y="1878"/>
                <a:ext cx="863" cy="8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21"/>
              <p:cNvSpPr/>
              <p:nvPr/>
            </p:nvSpPr>
            <p:spPr>
              <a:xfrm>
                <a:off x="4195" y="1725"/>
                <a:ext cx="1162" cy="1141"/>
              </a:xfrm>
              <a:prstGeom prst="ellipse">
                <a:avLst/>
              </a:prstGeom>
              <a:gradFill>
                <a:gsLst>
                  <a:gs pos="0">
                    <a:srgbClr val="C0CACB"/>
                  </a:gs>
                  <a:gs pos="100000">
                    <a:srgbClr val="D6E1E2">
                      <a:alpha val="4784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1"/>
              <p:cNvSpPr txBox="1"/>
              <p:nvPr/>
            </p:nvSpPr>
            <p:spPr>
              <a:xfrm rot="5400000">
                <a:off x="4353" y="1885"/>
                <a:ext cx="807" cy="82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21"/>
              <p:cNvSpPr/>
              <p:nvPr/>
            </p:nvSpPr>
            <p:spPr>
              <a:xfrm>
                <a:off x="4263" y="1757"/>
                <a:ext cx="1033" cy="926"/>
              </a:xfrm>
              <a:prstGeom prst="ellipse">
                <a:avLst/>
              </a:prstGeom>
              <a:gradFill>
                <a:gsLst>
                  <a:gs pos="0">
                    <a:srgbClr val="FFFFFF"/>
                  </a:gs>
                  <a:gs pos="100000">
                    <a:srgbClr val="D6E1E2">
                      <a:alpha val="37647"/>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1"/>
              <p:cNvSpPr txBox="1"/>
              <p:nvPr/>
            </p:nvSpPr>
            <p:spPr>
              <a:xfrm rot="5400000">
                <a:off x="4439" y="1848"/>
                <a:ext cx="655" cy="7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373" name="Google Shape;373;p21"/>
          <p:cNvGrpSpPr/>
          <p:nvPr/>
        </p:nvGrpSpPr>
        <p:grpSpPr>
          <a:xfrm>
            <a:off x="325437" y="1922463"/>
            <a:ext cx="2370138" cy="2214562"/>
            <a:chOff x="884" y="2523"/>
            <a:chExt cx="862" cy="862"/>
          </a:xfrm>
        </p:grpSpPr>
        <p:sp>
          <p:nvSpPr>
            <p:cNvPr id="374" name="Google Shape;374;p21"/>
            <p:cNvSpPr/>
            <p:nvPr/>
          </p:nvSpPr>
          <p:spPr>
            <a:xfrm>
              <a:off x="884" y="2523"/>
              <a:ext cx="862" cy="862"/>
            </a:xfrm>
            <a:prstGeom prst="ellipse">
              <a:avLst/>
            </a:prstGeom>
            <a:gradFill>
              <a:gsLst>
                <a:gs pos="0">
                  <a:srgbClr val="FFFFFF"/>
                </a:gs>
                <a:gs pos="50000">
                  <a:srgbClr val="00CC66"/>
                </a:gs>
                <a:gs pos="100000">
                  <a:srgbClr val="FFFFFF"/>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21"/>
            <p:cNvSpPr/>
            <p:nvPr/>
          </p:nvSpPr>
          <p:spPr>
            <a:xfrm>
              <a:off x="884" y="2523"/>
              <a:ext cx="862" cy="862"/>
            </a:xfrm>
            <a:prstGeom prst="ellipse">
              <a:avLst/>
            </a:prstGeom>
            <a:gradFill>
              <a:gsLst>
                <a:gs pos="0">
                  <a:srgbClr val="00CC66">
                    <a:alpha val="31764"/>
                  </a:srgbClr>
                </a:gs>
                <a:gs pos="100000">
                  <a:srgbClr val="000000">
                    <a:alpha val="89803"/>
                  </a:srgbClr>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21"/>
            <p:cNvSpPr/>
            <p:nvPr/>
          </p:nvSpPr>
          <p:spPr>
            <a:xfrm>
              <a:off x="940" y="2579"/>
              <a:ext cx="750" cy="750"/>
            </a:xfrm>
            <a:prstGeom prst="ellipse">
              <a:avLst/>
            </a:prstGeom>
            <a:gradFill>
              <a:gsLst>
                <a:gs pos="0">
                  <a:srgbClr val="009A4D"/>
                </a:gs>
                <a:gs pos="50000">
                  <a:srgbClr val="00CC66"/>
                </a:gs>
                <a:gs pos="100000">
                  <a:srgbClr val="009A4D"/>
                </a:gs>
              </a:gsLst>
              <a:lin ang="189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21"/>
            <p:cNvSpPr/>
            <p:nvPr/>
          </p:nvSpPr>
          <p:spPr>
            <a:xfrm>
              <a:off x="941" y="2579"/>
              <a:ext cx="749" cy="750"/>
            </a:xfrm>
            <a:prstGeom prst="ellipse">
              <a:avLst/>
            </a:prstGeom>
            <a:gradFill>
              <a:gsLst>
                <a:gs pos="0">
                  <a:srgbClr val="00A552"/>
                </a:gs>
                <a:gs pos="100000">
                  <a:srgbClr val="00CC66">
                    <a:alpha val="0"/>
                  </a:srgbClr>
                </a:gs>
              </a:gsLst>
              <a:lin ang="270000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21"/>
            <p:cNvSpPr/>
            <p:nvPr/>
          </p:nvSpPr>
          <p:spPr>
            <a:xfrm>
              <a:off x="981" y="2617"/>
              <a:ext cx="674" cy="674"/>
            </a:xfrm>
            <a:prstGeom prst="ellipse">
              <a:avLst/>
            </a:prstGeom>
            <a:solidFill>
              <a:srgbClr val="333333"/>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21"/>
            <p:cNvSpPr/>
            <p:nvPr/>
          </p:nvSpPr>
          <p:spPr>
            <a:xfrm>
              <a:off x="992" y="2628"/>
              <a:ext cx="653" cy="653"/>
            </a:xfrm>
            <a:prstGeom prst="ellipse">
              <a:avLst/>
            </a:prstGeom>
            <a:gradFill>
              <a:gsLst>
                <a:gs pos="0">
                  <a:srgbClr val="87878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txBox="1"/>
            <p:nvPr/>
          </p:nvSpPr>
          <p:spPr>
            <a:xfrm rot="5400000">
              <a:off x="1071" y="2721"/>
              <a:ext cx="462" cy="46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21"/>
            <p:cNvSpPr/>
            <p:nvPr/>
          </p:nvSpPr>
          <p:spPr>
            <a:xfrm>
              <a:off x="1000" y="2632"/>
              <a:ext cx="637" cy="636"/>
            </a:xfrm>
            <a:prstGeom prst="ellipse">
              <a:avLst/>
            </a:prstGeom>
            <a:gradFill>
              <a:gsLst>
                <a:gs pos="0">
                  <a:srgbClr val="C0C0C0">
                    <a:alpha val="0"/>
                  </a:srgbClr>
                </a:gs>
                <a:gs pos="100000">
                  <a:srgbClr val="EBEBEB"/>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1"/>
            <p:cNvSpPr txBox="1"/>
            <p:nvPr/>
          </p:nvSpPr>
          <p:spPr>
            <a:xfrm rot="5400000">
              <a:off x="1094" y="2718"/>
              <a:ext cx="450" cy="4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21"/>
            <p:cNvSpPr/>
            <p:nvPr/>
          </p:nvSpPr>
          <p:spPr>
            <a:xfrm>
              <a:off x="1007" y="2638"/>
              <a:ext cx="606" cy="595"/>
            </a:xfrm>
            <a:prstGeom prst="ellipse">
              <a:avLst/>
            </a:prstGeom>
            <a:gradFill>
              <a:gsLst>
                <a:gs pos="0">
                  <a:srgbClr val="ACACAC"/>
                </a:gs>
                <a:gs pos="100000">
                  <a:srgbClr val="C0C0C0">
                    <a:alpha val="47843"/>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1"/>
            <p:cNvSpPr txBox="1"/>
            <p:nvPr/>
          </p:nvSpPr>
          <p:spPr>
            <a:xfrm rot="5400000">
              <a:off x="1093" y="2708"/>
              <a:ext cx="421" cy="42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21"/>
            <p:cNvSpPr/>
            <p:nvPr/>
          </p:nvSpPr>
          <p:spPr>
            <a:xfrm>
              <a:off x="1042" y="2655"/>
              <a:ext cx="539" cy="483"/>
            </a:xfrm>
            <a:prstGeom prst="ellipse">
              <a:avLst/>
            </a:prstGeom>
            <a:gradFill>
              <a:gsLst>
                <a:gs pos="0">
                  <a:srgbClr val="FFFFFF"/>
                </a:gs>
                <a:gs pos="100000">
                  <a:srgbClr val="C0C0C0">
                    <a:alpha val="37647"/>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1"/>
            <p:cNvSpPr txBox="1"/>
            <p:nvPr/>
          </p:nvSpPr>
          <p:spPr>
            <a:xfrm rot="5400000">
              <a:off x="1124" y="2701"/>
              <a:ext cx="342" cy="38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387" name="Google Shape;387;p21"/>
          <p:cNvCxnSpPr/>
          <p:nvPr/>
        </p:nvCxnSpPr>
        <p:spPr>
          <a:xfrm>
            <a:off x="1524000" y="4205753"/>
            <a:ext cx="0" cy="975847"/>
          </a:xfrm>
          <a:prstGeom prst="straightConnector1">
            <a:avLst/>
          </a:prstGeom>
          <a:noFill/>
          <a:ln w="57150" cap="rnd" cmpd="sng">
            <a:solidFill>
              <a:srgbClr val="000000"/>
            </a:solidFill>
            <a:prstDash val="dot"/>
            <a:round/>
            <a:headEnd type="none" w="med" len="med"/>
            <a:tailEnd type="triangle" w="med" len="med"/>
          </a:ln>
          <a:effectLst>
            <a:outerShdw dist="56796" dir="3806097" algn="ctr" rotWithShape="0">
              <a:srgbClr val="B2B2B2">
                <a:alpha val="49803"/>
              </a:srgbClr>
            </a:outerShdw>
          </a:effectLst>
        </p:spPr>
      </p:cxnSp>
      <p:sp>
        <p:nvSpPr>
          <p:cNvPr id="388" name="Google Shape;388;p21"/>
          <p:cNvSpPr txBox="1"/>
          <p:nvPr/>
        </p:nvSpPr>
        <p:spPr>
          <a:xfrm rot="5400000">
            <a:off x="1036077" y="4693674"/>
            <a:ext cx="975847" cy="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89" name="Google Shape;389;p21"/>
          <p:cNvCxnSpPr/>
          <p:nvPr/>
        </p:nvCxnSpPr>
        <p:spPr>
          <a:xfrm flipH="1">
            <a:off x="3678237" y="4516361"/>
            <a:ext cx="1588" cy="741439"/>
          </a:xfrm>
          <a:prstGeom prst="straightConnector1">
            <a:avLst/>
          </a:prstGeom>
          <a:noFill/>
          <a:ln w="57150" cap="rnd" cmpd="sng">
            <a:solidFill>
              <a:srgbClr val="000000"/>
            </a:solidFill>
            <a:prstDash val="dot"/>
            <a:round/>
            <a:headEnd type="none" w="med" len="med"/>
            <a:tailEnd type="triangle" w="med" len="med"/>
          </a:ln>
          <a:effectLst>
            <a:outerShdw dist="56796" dir="3806097" algn="ctr" rotWithShape="0">
              <a:srgbClr val="B2B2B2">
                <a:alpha val="49803"/>
              </a:srgbClr>
            </a:outerShdw>
          </a:effectLst>
        </p:spPr>
      </p:cxnSp>
      <p:sp>
        <p:nvSpPr>
          <p:cNvPr id="390" name="Google Shape;390;p21"/>
          <p:cNvSpPr txBox="1"/>
          <p:nvPr/>
        </p:nvSpPr>
        <p:spPr>
          <a:xfrm rot="5400000" flipH="1">
            <a:off x="3308299" y="4886276"/>
            <a:ext cx="741439" cy="1588"/>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91" name="Google Shape;391;p21"/>
          <p:cNvCxnSpPr/>
          <p:nvPr/>
        </p:nvCxnSpPr>
        <p:spPr>
          <a:xfrm flipH="1">
            <a:off x="5707060" y="3952508"/>
            <a:ext cx="28575" cy="1305292"/>
          </a:xfrm>
          <a:prstGeom prst="straightConnector1">
            <a:avLst/>
          </a:prstGeom>
          <a:noFill/>
          <a:ln w="57150" cap="rnd" cmpd="sng">
            <a:solidFill>
              <a:srgbClr val="000000"/>
            </a:solidFill>
            <a:prstDash val="dot"/>
            <a:round/>
            <a:headEnd type="none" w="med" len="med"/>
            <a:tailEnd type="triangle" w="med" len="med"/>
          </a:ln>
          <a:effectLst>
            <a:outerShdw dist="56796" dir="3806097" algn="ctr" rotWithShape="0">
              <a:srgbClr val="B2B2B2">
                <a:alpha val="49803"/>
              </a:srgbClr>
            </a:outerShdw>
          </a:effectLst>
        </p:spPr>
      </p:cxnSp>
      <p:sp>
        <p:nvSpPr>
          <p:cNvPr id="392" name="Google Shape;392;p21"/>
          <p:cNvSpPr txBox="1"/>
          <p:nvPr/>
        </p:nvSpPr>
        <p:spPr>
          <a:xfrm rot="5400000" flipH="1">
            <a:off x="5068692" y="4590859"/>
            <a:ext cx="1305292" cy="28575"/>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93" name="Google Shape;393;p21"/>
          <p:cNvCxnSpPr/>
          <p:nvPr/>
        </p:nvCxnSpPr>
        <p:spPr>
          <a:xfrm flipH="1">
            <a:off x="7545386" y="4509293"/>
            <a:ext cx="22225" cy="672307"/>
          </a:xfrm>
          <a:prstGeom prst="straightConnector1">
            <a:avLst/>
          </a:prstGeom>
          <a:noFill/>
          <a:ln w="57150" cap="rnd" cmpd="sng">
            <a:solidFill>
              <a:srgbClr val="000000"/>
            </a:solidFill>
            <a:prstDash val="dot"/>
            <a:round/>
            <a:headEnd type="none" w="med" len="med"/>
            <a:tailEnd type="triangle" w="med" len="med"/>
          </a:ln>
          <a:effectLst>
            <a:outerShdw dist="56796" dir="3806097" algn="ctr" rotWithShape="0">
              <a:srgbClr val="B2B2B2">
                <a:alpha val="49803"/>
              </a:srgbClr>
            </a:outerShdw>
          </a:effectLst>
        </p:spPr>
      </p:cxnSp>
      <p:sp>
        <p:nvSpPr>
          <p:cNvPr id="394" name="Google Shape;394;p21"/>
          <p:cNvSpPr txBox="1"/>
          <p:nvPr/>
        </p:nvSpPr>
        <p:spPr>
          <a:xfrm rot="5400000" flipH="1">
            <a:off x="7220334" y="4834316"/>
            <a:ext cx="672307" cy="22225"/>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21"/>
          <p:cNvSpPr txBox="1"/>
          <p:nvPr/>
        </p:nvSpPr>
        <p:spPr>
          <a:xfrm>
            <a:off x="858837" y="2241551"/>
            <a:ext cx="1355725" cy="1569660"/>
          </a:xfrm>
          <a:prstGeom prst="rect">
            <a:avLst/>
          </a:prstGeom>
          <a:noFill/>
          <a:ln>
            <a:noFill/>
          </a:ln>
          <a:effectLst>
            <a:outerShdw dist="17961" dir="2700000" algn="ctr" rotWithShape="0">
              <a:srgbClr val="FFFFFF">
                <a:alpha val="4980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Chế độ ăn không hợp lý: Thừa năng lượng, chất đạm, thiếu vi chất</a:t>
            </a:r>
            <a:endParaRPr sz="1600" b="1">
              <a:solidFill>
                <a:schemeClr val="dk1"/>
              </a:solidFill>
              <a:latin typeface="Calibri"/>
              <a:ea typeface="Calibri"/>
              <a:cs typeface="Calibri"/>
              <a:sym typeface="Calibri"/>
            </a:endParaRPr>
          </a:p>
        </p:txBody>
      </p:sp>
      <p:sp>
        <p:nvSpPr>
          <p:cNvPr id="396" name="Google Shape;396;p21"/>
          <p:cNvSpPr txBox="1"/>
          <p:nvPr/>
        </p:nvSpPr>
        <p:spPr>
          <a:xfrm>
            <a:off x="2997264" y="3044579"/>
            <a:ext cx="1193736" cy="923330"/>
          </a:xfrm>
          <a:prstGeom prst="rect">
            <a:avLst/>
          </a:prstGeom>
          <a:noFill/>
          <a:ln>
            <a:noFill/>
          </a:ln>
          <a:effectLst>
            <a:outerShdw dist="17961" dir="2700000" algn="ctr" rotWithShape="0">
              <a:srgbClr val="FFFFFF">
                <a:alpha val="4980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Ít hoạt động thể lực</a:t>
            </a:r>
            <a:endParaRPr sz="1800" b="1">
              <a:solidFill>
                <a:schemeClr val="dk1"/>
              </a:solidFill>
              <a:latin typeface="Calibri"/>
              <a:ea typeface="Calibri"/>
              <a:cs typeface="Calibri"/>
              <a:sym typeface="Calibri"/>
            </a:endParaRPr>
          </a:p>
        </p:txBody>
      </p:sp>
      <p:sp>
        <p:nvSpPr>
          <p:cNvPr id="397" name="Google Shape;397;p21"/>
          <p:cNvSpPr txBox="1"/>
          <p:nvPr/>
        </p:nvSpPr>
        <p:spPr>
          <a:xfrm>
            <a:off x="4745037" y="1693863"/>
            <a:ext cx="1828800" cy="2031325"/>
          </a:xfrm>
          <a:prstGeom prst="rect">
            <a:avLst/>
          </a:prstGeom>
          <a:noFill/>
          <a:ln>
            <a:noFill/>
          </a:ln>
          <a:effectLst>
            <a:outerShdw dist="17961" dir="2700000" algn="ctr" rotWithShape="0">
              <a:srgbClr val="FFFFFF">
                <a:alpha val="4980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Ăn thức ăn nhanh, chế biến sẵn, thức ăn có chỉ số đường huyết cao</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398" name="Google Shape;398;p21"/>
          <p:cNvSpPr txBox="1"/>
          <p:nvPr/>
        </p:nvSpPr>
        <p:spPr>
          <a:xfrm>
            <a:off x="6878637" y="2989263"/>
            <a:ext cx="1355725" cy="1077218"/>
          </a:xfrm>
          <a:prstGeom prst="rect">
            <a:avLst/>
          </a:prstGeom>
          <a:noFill/>
          <a:ln>
            <a:noFill/>
          </a:ln>
          <a:effectLst>
            <a:outerShdw dist="17961" dir="2700000" algn="ctr" rotWithShape="0">
              <a:srgbClr val="FFFFFF">
                <a:alpha val="4980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Cha, mẹ, ông, bà thích trẻ bụ bẫm</a:t>
            </a:r>
            <a:endParaRPr sz="16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800"/>
                                        <p:tgtEl>
                                          <p:spTgt spid="325"/>
                                        </p:tgtEl>
                                      </p:cBhvr>
                                    </p:animEffect>
                                  </p:childTnLst>
                                </p:cTn>
                              </p:par>
                              <p:par>
                                <p:cTn id="8" presetID="10" presetClass="entr" presetSubtype="0" fill="hold" nodeType="withEffect">
                                  <p:stCondLst>
                                    <p:cond delay="0"/>
                                  </p:stCondLst>
                                  <p:childTnLst>
                                    <p:set>
                                      <p:cBhvr>
                                        <p:cTn id="9" dur="1" fill="hold">
                                          <p:stCondLst>
                                            <p:cond delay="0"/>
                                          </p:stCondLst>
                                        </p:cTn>
                                        <p:tgtEl>
                                          <p:spTgt spid="326"/>
                                        </p:tgtEl>
                                        <p:attrNameLst>
                                          <p:attrName>style.visibility</p:attrName>
                                        </p:attrNameLst>
                                      </p:cBhvr>
                                      <p:to>
                                        <p:strVal val="visible"/>
                                      </p:to>
                                    </p:set>
                                    <p:animEffect transition="in" filter="fade">
                                      <p:cBhvr>
                                        <p:cTn id="10" dur="800"/>
                                        <p:tgtEl>
                                          <p:spTgt spid="326"/>
                                        </p:tgtEl>
                                      </p:cBhvr>
                                    </p:animEffect>
                                  </p:childTnLst>
                                </p:cTn>
                              </p:par>
                              <p:par>
                                <p:cTn id="11" presetID="10" presetClass="entr" presetSubtype="0" fill="hold" nodeType="withEffect">
                                  <p:stCondLst>
                                    <p:cond delay="0"/>
                                  </p:stCondLst>
                                  <p:childTnLst>
                                    <p:set>
                                      <p:cBhvr>
                                        <p:cTn id="12" dur="1" fill="hold">
                                          <p:stCondLst>
                                            <p:cond delay="0"/>
                                          </p:stCondLst>
                                        </p:cTn>
                                        <p:tgtEl>
                                          <p:spTgt spid="327"/>
                                        </p:tgtEl>
                                        <p:attrNameLst>
                                          <p:attrName>style.visibility</p:attrName>
                                        </p:attrNameLst>
                                      </p:cBhvr>
                                      <p:to>
                                        <p:strVal val="visible"/>
                                      </p:to>
                                    </p:set>
                                    <p:animEffect transition="in" filter="fade">
                                      <p:cBhvr>
                                        <p:cTn id="13" dur="800"/>
                                        <p:tgtEl>
                                          <p:spTgt spid="327"/>
                                        </p:tgtEl>
                                      </p:cBhvr>
                                    </p:animEffect>
                                  </p:childTnLst>
                                </p:cTn>
                              </p:par>
                              <p:par>
                                <p:cTn id="14" presetID="10" presetClass="entr" presetSubtype="0" fill="hold" nodeType="withEffect">
                                  <p:stCondLst>
                                    <p:cond delay="0"/>
                                  </p:stCondLst>
                                  <p:childTnLst>
                                    <p:set>
                                      <p:cBhvr>
                                        <p:cTn id="15" dur="1" fill="hold">
                                          <p:stCondLst>
                                            <p:cond delay="0"/>
                                          </p:stCondLst>
                                        </p:cTn>
                                        <p:tgtEl>
                                          <p:spTgt spid="328"/>
                                        </p:tgtEl>
                                        <p:attrNameLst>
                                          <p:attrName>style.visibility</p:attrName>
                                        </p:attrNameLst>
                                      </p:cBhvr>
                                      <p:to>
                                        <p:strVal val="visible"/>
                                      </p:to>
                                    </p:set>
                                    <p:animEffect transition="in" filter="fade">
                                      <p:cBhvr>
                                        <p:cTn id="16" dur="800"/>
                                        <p:tgtEl>
                                          <p:spTgt spid="328"/>
                                        </p:tgtEl>
                                      </p:cBhvr>
                                    </p:animEffect>
                                  </p:childTnLst>
                                </p:cTn>
                              </p:par>
                              <p:par>
                                <p:cTn id="17" presetID="10" presetClass="entr" presetSubtype="0" fill="hold" nodeType="withEffect">
                                  <p:stCondLst>
                                    <p:cond delay="0"/>
                                  </p:stCondLst>
                                  <p:childTnLst>
                                    <p:set>
                                      <p:cBhvr>
                                        <p:cTn id="18" dur="1" fill="hold">
                                          <p:stCondLst>
                                            <p:cond delay="0"/>
                                          </p:stCondLst>
                                        </p:cTn>
                                        <p:tgtEl>
                                          <p:spTgt spid="343"/>
                                        </p:tgtEl>
                                        <p:attrNameLst>
                                          <p:attrName>style.visibility</p:attrName>
                                        </p:attrNameLst>
                                      </p:cBhvr>
                                      <p:to>
                                        <p:strVal val="visible"/>
                                      </p:to>
                                    </p:set>
                                    <p:animEffect transition="in" filter="fade">
                                      <p:cBhvr>
                                        <p:cTn id="19" dur="800"/>
                                        <p:tgtEl>
                                          <p:spTgt spid="343"/>
                                        </p:tgtEl>
                                      </p:cBhvr>
                                    </p:animEffect>
                                  </p:childTnLst>
                                </p:cTn>
                              </p:par>
                              <p:par>
                                <p:cTn id="20" presetID="10" presetClass="entr" presetSubtype="0" fill="hold" nodeType="withEffect">
                                  <p:stCondLst>
                                    <p:cond delay="0"/>
                                  </p:stCondLst>
                                  <p:childTnLst>
                                    <p:set>
                                      <p:cBhvr>
                                        <p:cTn id="21" dur="1" fill="hold">
                                          <p:stCondLst>
                                            <p:cond delay="0"/>
                                          </p:stCondLst>
                                        </p:cTn>
                                        <p:tgtEl>
                                          <p:spTgt spid="358"/>
                                        </p:tgtEl>
                                        <p:attrNameLst>
                                          <p:attrName>style.visibility</p:attrName>
                                        </p:attrNameLst>
                                      </p:cBhvr>
                                      <p:to>
                                        <p:strVal val="visible"/>
                                      </p:to>
                                    </p:set>
                                    <p:animEffect transition="in" filter="fade">
                                      <p:cBhvr>
                                        <p:cTn id="22" dur="800"/>
                                        <p:tgtEl>
                                          <p:spTgt spid="358"/>
                                        </p:tgtEl>
                                      </p:cBhvr>
                                    </p:animEffect>
                                  </p:childTnLst>
                                </p:cTn>
                              </p:par>
                              <p:par>
                                <p:cTn id="23" presetID="10" presetClass="entr" presetSubtype="0" fill="hold" nodeType="withEffect">
                                  <p:stCondLst>
                                    <p:cond delay="0"/>
                                  </p:stCondLst>
                                  <p:childTnLst>
                                    <p:set>
                                      <p:cBhvr>
                                        <p:cTn id="24" dur="1" fill="hold">
                                          <p:stCondLst>
                                            <p:cond delay="0"/>
                                          </p:stCondLst>
                                        </p:cTn>
                                        <p:tgtEl>
                                          <p:spTgt spid="373"/>
                                        </p:tgtEl>
                                        <p:attrNameLst>
                                          <p:attrName>style.visibility</p:attrName>
                                        </p:attrNameLst>
                                      </p:cBhvr>
                                      <p:to>
                                        <p:strVal val="visible"/>
                                      </p:to>
                                    </p:set>
                                    <p:animEffect transition="in" filter="fade">
                                      <p:cBhvr>
                                        <p:cTn id="25" dur="800"/>
                                        <p:tgtEl>
                                          <p:spTgt spid="373"/>
                                        </p:tgtEl>
                                      </p:cBhvr>
                                    </p:animEffect>
                                  </p:childTnLst>
                                </p:cTn>
                              </p:par>
                              <p:par>
                                <p:cTn id="26" presetID="10" presetClass="entr" presetSubtype="0" fill="hold" nodeType="withEffect">
                                  <p:stCondLst>
                                    <p:cond delay="0"/>
                                  </p:stCondLst>
                                  <p:childTnLst>
                                    <p:set>
                                      <p:cBhvr>
                                        <p:cTn id="27" dur="1" fill="hold">
                                          <p:stCondLst>
                                            <p:cond delay="0"/>
                                          </p:stCondLst>
                                        </p:cTn>
                                        <p:tgtEl>
                                          <p:spTgt spid="387"/>
                                        </p:tgtEl>
                                        <p:attrNameLst>
                                          <p:attrName>style.visibility</p:attrName>
                                        </p:attrNameLst>
                                      </p:cBhvr>
                                      <p:to>
                                        <p:strVal val="visible"/>
                                      </p:to>
                                    </p:set>
                                    <p:animEffect transition="in" filter="fade">
                                      <p:cBhvr>
                                        <p:cTn id="28" dur="800"/>
                                        <p:tgtEl>
                                          <p:spTgt spid="387"/>
                                        </p:tgtEl>
                                      </p:cBhvr>
                                    </p:animEffect>
                                  </p:childTnLst>
                                </p:cTn>
                              </p:par>
                              <p:par>
                                <p:cTn id="29" presetID="10" presetClass="entr" presetSubtype="0" fill="hold" nodeType="withEffect">
                                  <p:stCondLst>
                                    <p:cond delay="0"/>
                                  </p:stCondLst>
                                  <p:childTnLst>
                                    <p:set>
                                      <p:cBhvr>
                                        <p:cTn id="30" dur="1" fill="hold">
                                          <p:stCondLst>
                                            <p:cond delay="0"/>
                                          </p:stCondLst>
                                        </p:cTn>
                                        <p:tgtEl>
                                          <p:spTgt spid="389"/>
                                        </p:tgtEl>
                                        <p:attrNameLst>
                                          <p:attrName>style.visibility</p:attrName>
                                        </p:attrNameLst>
                                      </p:cBhvr>
                                      <p:to>
                                        <p:strVal val="visible"/>
                                      </p:to>
                                    </p:set>
                                    <p:animEffect transition="in" filter="fade">
                                      <p:cBhvr>
                                        <p:cTn id="31" dur="800"/>
                                        <p:tgtEl>
                                          <p:spTgt spid="389"/>
                                        </p:tgtEl>
                                      </p:cBhvr>
                                    </p:animEffect>
                                  </p:childTnLst>
                                </p:cTn>
                              </p:par>
                              <p:par>
                                <p:cTn id="32" presetID="10" presetClass="entr" presetSubtype="0" fill="hold" nodeType="withEffect">
                                  <p:stCondLst>
                                    <p:cond delay="0"/>
                                  </p:stCondLst>
                                  <p:childTnLst>
                                    <p:set>
                                      <p:cBhvr>
                                        <p:cTn id="33" dur="1" fill="hold">
                                          <p:stCondLst>
                                            <p:cond delay="0"/>
                                          </p:stCondLst>
                                        </p:cTn>
                                        <p:tgtEl>
                                          <p:spTgt spid="391"/>
                                        </p:tgtEl>
                                        <p:attrNameLst>
                                          <p:attrName>style.visibility</p:attrName>
                                        </p:attrNameLst>
                                      </p:cBhvr>
                                      <p:to>
                                        <p:strVal val="visible"/>
                                      </p:to>
                                    </p:set>
                                    <p:animEffect transition="in" filter="fade">
                                      <p:cBhvr>
                                        <p:cTn id="34" dur="800"/>
                                        <p:tgtEl>
                                          <p:spTgt spid="391"/>
                                        </p:tgtEl>
                                      </p:cBhvr>
                                    </p:animEffect>
                                  </p:childTnLst>
                                </p:cTn>
                              </p:par>
                              <p:par>
                                <p:cTn id="35" presetID="10" presetClass="entr" presetSubtype="0" fill="hold" nodeType="withEffect">
                                  <p:stCondLst>
                                    <p:cond delay="0"/>
                                  </p:stCondLst>
                                  <p:childTnLst>
                                    <p:set>
                                      <p:cBhvr>
                                        <p:cTn id="36" dur="1" fill="hold">
                                          <p:stCondLst>
                                            <p:cond delay="0"/>
                                          </p:stCondLst>
                                        </p:cTn>
                                        <p:tgtEl>
                                          <p:spTgt spid="393"/>
                                        </p:tgtEl>
                                        <p:attrNameLst>
                                          <p:attrName>style.visibility</p:attrName>
                                        </p:attrNameLst>
                                      </p:cBhvr>
                                      <p:to>
                                        <p:strVal val="visible"/>
                                      </p:to>
                                    </p:set>
                                    <p:animEffect transition="in" filter="fade">
                                      <p:cBhvr>
                                        <p:cTn id="37" dur="800"/>
                                        <p:tgtEl>
                                          <p:spTgt spid="393"/>
                                        </p:tgtEl>
                                      </p:cBhvr>
                                    </p:animEffect>
                                  </p:childTnLst>
                                </p:cTn>
                              </p:par>
                              <p:par>
                                <p:cTn id="38" presetID="10" presetClass="entr" presetSubtype="0" fill="hold" nodeType="withEffect">
                                  <p:stCondLst>
                                    <p:cond delay="0"/>
                                  </p:stCondLst>
                                  <p:childTnLst>
                                    <p:set>
                                      <p:cBhvr>
                                        <p:cTn id="39" dur="1" fill="hold">
                                          <p:stCondLst>
                                            <p:cond delay="0"/>
                                          </p:stCondLst>
                                        </p:cTn>
                                        <p:tgtEl>
                                          <p:spTgt spid="395"/>
                                        </p:tgtEl>
                                        <p:attrNameLst>
                                          <p:attrName>style.visibility</p:attrName>
                                        </p:attrNameLst>
                                      </p:cBhvr>
                                      <p:to>
                                        <p:strVal val="visible"/>
                                      </p:to>
                                    </p:set>
                                    <p:animEffect transition="in" filter="fade">
                                      <p:cBhvr>
                                        <p:cTn id="40" dur="800"/>
                                        <p:tgtEl>
                                          <p:spTgt spid="395"/>
                                        </p:tgtEl>
                                      </p:cBhvr>
                                    </p:animEffect>
                                  </p:childTnLst>
                                </p:cTn>
                              </p:par>
                              <p:par>
                                <p:cTn id="41" presetID="10" presetClass="entr" presetSubtype="0" fill="hold" nodeType="withEffect">
                                  <p:stCondLst>
                                    <p:cond delay="0"/>
                                  </p:stCondLst>
                                  <p:childTnLst>
                                    <p:set>
                                      <p:cBhvr>
                                        <p:cTn id="42" dur="1" fill="hold">
                                          <p:stCondLst>
                                            <p:cond delay="0"/>
                                          </p:stCondLst>
                                        </p:cTn>
                                        <p:tgtEl>
                                          <p:spTgt spid="396"/>
                                        </p:tgtEl>
                                        <p:attrNameLst>
                                          <p:attrName>style.visibility</p:attrName>
                                        </p:attrNameLst>
                                      </p:cBhvr>
                                      <p:to>
                                        <p:strVal val="visible"/>
                                      </p:to>
                                    </p:set>
                                    <p:animEffect transition="in" filter="fade">
                                      <p:cBhvr>
                                        <p:cTn id="43" dur="800"/>
                                        <p:tgtEl>
                                          <p:spTgt spid="396"/>
                                        </p:tgtEl>
                                      </p:cBhvr>
                                    </p:animEffect>
                                  </p:childTnLst>
                                </p:cTn>
                              </p:par>
                              <p:par>
                                <p:cTn id="44" presetID="10" presetClass="entr" presetSubtype="0" fill="hold" nodeType="withEffect">
                                  <p:stCondLst>
                                    <p:cond delay="0"/>
                                  </p:stCondLst>
                                  <p:childTnLst>
                                    <p:set>
                                      <p:cBhvr>
                                        <p:cTn id="45" dur="1" fill="hold">
                                          <p:stCondLst>
                                            <p:cond delay="0"/>
                                          </p:stCondLst>
                                        </p:cTn>
                                        <p:tgtEl>
                                          <p:spTgt spid="397"/>
                                        </p:tgtEl>
                                        <p:attrNameLst>
                                          <p:attrName>style.visibility</p:attrName>
                                        </p:attrNameLst>
                                      </p:cBhvr>
                                      <p:to>
                                        <p:strVal val="visible"/>
                                      </p:to>
                                    </p:set>
                                    <p:animEffect transition="in" filter="fade">
                                      <p:cBhvr>
                                        <p:cTn id="46" dur="800"/>
                                        <p:tgtEl>
                                          <p:spTgt spid="397"/>
                                        </p:tgtEl>
                                      </p:cBhvr>
                                    </p:animEffect>
                                  </p:childTnLst>
                                </p:cTn>
                              </p:par>
                              <p:par>
                                <p:cTn id="47" presetID="10" presetClass="entr" presetSubtype="0" fill="hold" nodeType="withEffect">
                                  <p:stCondLst>
                                    <p:cond delay="0"/>
                                  </p:stCondLst>
                                  <p:childTnLst>
                                    <p:set>
                                      <p:cBhvr>
                                        <p:cTn id="48" dur="1" fill="hold">
                                          <p:stCondLst>
                                            <p:cond delay="0"/>
                                          </p:stCondLst>
                                        </p:cTn>
                                        <p:tgtEl>
                                          <p:spTgt spid="398"/>
                                        </p:tgtEl>
                                        <p:attrNameLst>
                                          <p:attrName>style.visibility</p:attrName>
                                        </p:attrNameLst>
                                      </p:cBhvr>
                                      <p:to>
                                        <p:strVal val="visible"/>
                                      </p:to>
                                    </p:set>
                                    <p:animEffect transition="in" filter="fade">
                                      <p:cBhvr>
                                        <p:cTn id="49" dur="8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Clr>
                <a:schemeClr val="dk1"/>
              </a:buClr>
              <a:buSzPts val="3200"/>
              <a:buFont typeface="Noto Sans Symbols"/>
              <a:buChar char="✔"/>
            </a:pPr>
            <a:r>
              <a:rPr lang="en-US" sz="3200"/>
              <a:t>Chế độ nuôi dưỡng chưa hợp lý: Chế độ ăn không cân bằng, không  đa dạng</a:t>
            </a:r>
            <a:endParaRPr sz="3200"/>
          </a:p>
          <a:p>
            <a:pPr marL="342900" lvl="0" indent="-342900" algn="just" rtl="0">
              <a:spcBef>
                <a:spcPts val="640"/>
              </a:spcBef>
              <a:spcAft>
                <a:spcPts val="0"/>
              </a:spcAft>
              <a:buClr>
                <a:schemeClr val="dk1"/>
              </a:buClr>
              <a:buSzPts val="3200"/>
              <a:buFont typeface="Noto Sans Symbols"/>
              <a:buChar char="✔"/>
            </a:pPr>
            <a:r>
              <a:rPr lang="en-US" sz="3200"/>
              <a:t>Trẻ thích ăn thức ăn chế biến sẵn, thức ăn có nhiều chất béo</a:t>
            </a:r>
            <a:endParaRPr sz="3200"/>
          </a:p>
          <a:p>
            <a:pPr marL="342900" lvl="0" indent="-342900" algn="just" rtl="0">
              <a:spcBef>
                <a:spcPts val="640"/>
              </a:spcBef>
              <a:spcAft>
                <a:spcPts val="0"/>
              </a:spcAft>
              <a:buClr>
                <a:schemeClr val="dk1"/>
              </a:buClr>
              <a:buSzPts val="3200"/>
              <a:buFont typeface="Noto Sans Symbols"/>
              <a:buChar char="✔"/>
            </a:pPr>
            <a:r>
              <a:rPr lang="en-US" sz="3200"/>
              <a:t>Trẻ không thích ăn cá, tôm, cua, hải sản</a:t>
            </a:r>
            <a:endParaRPr sz="3200"/>
          </a:p>
          <a:p>
            <a:pPr marL="342900" lvl="0" indent="-342900" algn="just" rtl="0">
              <a:spcBef>
                <a:spcPts val="640"/>
              </a:spcBef>
              <a:spcAft>
                <a:spcPts val="0"/>
              </a:spcAft>
              <a:buClr>
                <a:schemeClr val="dk1"/>
              </a:buClr>
              <a:buSzPts val="3200"/>
              <a:buFont typeface="Noto Sans Symbols"/>
              <a:buChar char="✔"/>
            </a:pPr>
            <a:r>
              <a:rPr lang="en-US" sz="3200"/>
              <a:t>Trẻ không thích ăn rau</a:t>
            </a:r>
            <a:endParaRPr sz="3200"/>
          </a:p>
          <a:p>
            <a:pPr marL="342900" lvl="0" indent="-342900" algn="just" rtl="0">
              <a:spcBef>
                <a:spcPts val="640"/>
              </a:spcBef>
              <a:spcAft>
                <a:spcPts val="0"/>
              </a:spcAft>
              <a:buClr>
                <a:schemeClr val="dk1"/>
              </a:buClr>
              <a:buSzPts val="3200"/>
              <a:buFont typeface="Noto Sans Symbols"/>
              <a:buChar char="✔"/>
            </a:pPr>
            <a:r>
              <a:rPr lang="en-US" sz="3200"/>
              <a:t>Thiếu hoạt động thể lực</a:t>
            </a:r>
            <a:endParaRPr sz="3200"/>
          </a:p>
        </p:txBody>
      </p:sp>
      <p:sp>
        <p:nvSpPr>
          <p:cNvPr id="404" name="Google Shape;404;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3600"/>
              <a:buFont typeface="Cambria"/>
              <a:buNone/>
            </a:pPr>
            <a:r>
              <a:rPr lang="en-US" sz="3600" b="1">
                <a:solidFill>
                  <a:srgbClr val="FF0000"/>
                </a:solidFill>
              </a:rPr>
              <a:t>Nguyên nhân của gánh nặng kép về dinh dưỡng ở lứa tuổi học đường</a:t>
            </a:r>
            <a:endParaRPr sz="3600" b="1">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3"/>
          <p:cNvSpPr txBox="1">
            <a:spLocks noGrp="1"/>
          </p:cNvSpPr>
          <p:nvPr>
            <p:ph type="title"/>
          </p:nvPr>
        </p:nvSpPr>
        <p:spPr>
          <a:xfrm>
            <a:off x="287016" y="138068"/>
            <a:ext cx="8323584" cy="1200329"/>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Clr>
                <a:srgbClr val="FF0000"/>
              </a:buClr>
              <a:buSzPts val="2400"/>
              <a:buFont typeface="Calibri"/>
              <a:buNone/>
            </a:pPr>
            <a:r>
              <a:rPr lang="en-US" sz="2400" b="1">
                <a:solidFill>
                  <a:srgbClr val="FF0000"/>
                </a:solidFill>
                <a:latin typeface="Calibri"/>
                <a:ea typeface="Calibri"/>
                <a:cs typeface="Calibri"/>
                <a:sym typeface="Calibri"/>
              </a:rPr>
              <a:t>TIÊU CHUẨN HÓA BỮA ĂN HỌC ĐƯỜNG </a:t>
            </a:r>
            <a:br>
              <a:rPr lang="en-US" sz="2400" b="1">
                <a:solidFill>
                  <a:srgbClr val="FF0000"/>
                </a:solidFill>
                <a:latin typeface="Calibri"/>
                <a:ea typeface="Calibri"/>
                <a:cs typeface="Calibri"/>
                <a:sym typeface="Calibri"/>
              </a:rPr>
            </a:br>
            <a:r>
              <a:rPr lang="en-US" sz="2400" b="1">
                <a:solidFill>
                  <a:srgbClr val="FF0000"/>
                </a:solidFill>
                <a:latin typeface="Calibri"/>
                <a:ea typeface="Calibri"/>
                <a:cs typeface="Calibri"/>
                <a:sym typeface="Calibri"/>
              </a:rPr>
              <a:t>(School Nutrition Guiderline)</a:t>
            </a:r>
            <a:br>
              <a:rPr lang="en-US" sz="2400">
                <a:solidFill>
                  <a:srgbClr val="0F243E"/>
                </a:solidFill>
                <a:latin typeface="Cambria"/>
                <a:ea typeface="Cambria"/>
                <a:cs typeface="Cambria"/>
                <a:sym typeface="Cambria"/>
              </a:rPr>
            </a:br>
            <a:endParaRPr sz="2400">
              <a:solidFill>
                <a:srgbClr val="0F243E"/>
              </a:solidFill>
              <a:latin typeface="Cambria"/>
              <a:ea typeface="Cambria"/>
              <a:cs typeface="Cambria"/>
              <a:sym typeface="Cambria"/>
            </a:endParaRPr>
          </a:p>
        </p:txBody>
      </p:sp>
      <p:sp>
        <p:nvSpPr>
          <p:cNvPr id="410" name="Google Shape;410;p23"/>
          <p:cNvSpPr txBox="1"/>
          <p:nvPr/>
        </p:nvSpPr>
        <p:spPr>
          <a:xfrm>
            <a:off x="789709" y="1868737"/>
            <a:ext cx="3581400" cy="3922463"/>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342900" marR="0" lvl="0" indent="-342900" algn="just" rtl="0">
              <a:spcBef>
                <a:spcPts val="0"/>
              </a:spcBef>
              <a:spcAft>
                <a:spcPts val="0"/>
              </a:spcAft>
              <a:buClr>
                <a:srgbClr val="0F243E"/>
              </a:buClr>
              <a:buSzPts val="2300"/>
              <a:buFont typeface="Cambria"/>
              <a:buChar char="•"/>
            </a:pPr>
            <a:r>
              <a:rPr lang="en-US" sz="2300" b="1">
                <a:solidFill>
                  <a:srgbClr val="0F243E"/>
                </a:solidFill>
                <a:latin typeface="Cambria"/>
                <a:ea typeface="Cambria"/>
                <a:cs typeface="Cambria"/>
                <a:sym typeface="Cambria"/>
              </a:rPr>
              <a:t>Bữa sáng: 1/3 nhu cầu năng lượng và các chất dinh dưỡng của ngày</a:t>
            </a:r>
            <a:endParaRPr sz="2300" b="1">
              <a:solidFill>
                <a:srgbClr val="0F243E"/>
              </a:solidFill>
              <a:latin typeface="Cambria"/>
              <a:ea typeface="Cambria"/>
              <a:cs typeface="Cambria"/>
              <a:sym typeface="Cambria"/>
            </a:endParaRPr>
          </a:p>
          <a:p>
            <a:pPr marL="342900" marR="0" lvl="0" indent="-342900" algn="just" rtl="0">
              <a:spcBef>
                <a:spcPts val="460"/>
              </a:spcBef>
              <a:spcAft>
                <a:spcPts val="0"/>
              </a:spcAft>
              <a:buClr>
                <a:srgbClr val="0F243E"/>
              </a:buClr>
              <a:buSzPts val="2300"/>
              <a:buFont typeface="Cambria"/>
              <a:buChar char="•"/>
            </a:pPr>
            <a:r>
              <a:rPr lang="en-US" sz="2300" b="1">
                <a:solidFill>
                  <a:srgbClr val="0F243E"/>
                </a:solidFill>
                <a:latin typeface="Cambria"/>
                <a:ea typeface="Cambria"/>
                <a:cs typeface="Cambria"/>
                <a:sym typeface="Cambria"/>
              </a:rPr>
              <a:t>Bữa trưa: 1/3 nhu cầu năng lượng và các chất dinh dưỡng của ngày</a:t>
            </a:r>
            <a:endParaRPr sz="2300" b="1">
              <a:solidFill>
                <a:srgbClr val="0F243E"/>
              </a:solidFill>
              <a:latin typeface="Cambria"/>
              <a:ea typeface="Cambria"/>
              <a:cs typeface="Cambria"/>
              <a:sym typeface="Cambria"/>
            </a:endParaRPr>
          </a:p>
          <a:p>
            <a:pPr marL="342900" marR="0" lvl="0" indent="-342900" algn="just" rtl="0">
              <a:spcBef>
                <a:spcPts val="460"/>
              </a:spcBef>
              <a:spcAft>
                <a:spcPts val="0"/>
              </a:spcAft>
              <a:buClr>
                <a:srgbClr val="0F243E"/>
              </a:buClr>
              <a:buSzPts val="2300"/>
              <a:buFont typeface="Cambria"/>
              <a:buChar char="•"/>
            </a:pPr>
            <a:r>
              <a:rPr lang="en-US" sz="2300" b="1">
                <a:solidFill>
                  <a:srgbClr val="0F243E"/>
                </a:solidFill>
                <a:latin typeface="Cambria"/>
                <a:ea typeface="Cambria"/>
                <a:cs typeface="Cambria"/>
                <a:sym typeface="Cambria"/>
              </a:rPr>
              <a:t>Quy định về vi chất, lượng muối, chất béo…</a:t>
            </a:r>
            <a:endParaRPr/>
          </a:p>
        </p:txBody>
      </p:sp>
      <p:sp>
        <p:nvSpPr>
          <p:cNvPr id="411" name="Google Shape;411;p23"/>
          <p:cNvSpPr txBox="1"/>
          <p:nvPr/>
        </p:nvSpPr>
        <p:spPr>
          <a:xfrm>
            <a:off x="1219200" y="1317808"/>
            <a:ext cx="201622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Calibri"/>
                <a:ea typeface="Calibri"/>
                <a:cs typeface="Calibri"/>
                <a:sym typeface="Calibri"/>
              </a:rPr>
              <a:t>MỸ</a:t>
            </a:r>
            <a:endParaRPr/>
          </a:p>
        </p:txBody>
      </p:sp>
      <p:sp>
        <p:nvSpPr>
          <p:cNvPr id="412" name="Google Shape;412;p23"/>
          <p:cNvSpPr txBox="1"/>
          <p:nvPr/>
        </p:nvSpPr>
        <p:spPr>
          <a:xfrm>
            <a:off x="4818112" y="1841028"/>
            <a:ext cx="3505200" cy="3950172"/>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342900" marR="0" lvl="0" indent="-342900" algn="just" rtl="0">
              <a:spcBef>
                <a:spcPts val="0"/>
              </a:spcBef>
              <a:spcAft>
                <a:spcPts val="0"/>
              </a:spcAft>
              <a:buClr>
                <a:srgbClr val="FFFF00"/>
              </a:buClr>
              <a:buSzPts val="2300"/>
              <a:buFont typeface="Cambria"/>
              <a:buChar char="•"/>
            </a:pPr>
            <a:r>
              <a:rPr lang="en-US" sz="2300" b="1">
                <a:solidFill>
                  <a:srgbClr val="FFFF00"/>
                </a:solidFill>
                <a:latin typeface="Cambria"/>
                <a:ea typeface="Cambria"/>
                <a:cs typeface="Cambria"/>
                <a:sym typeface="Cambria"/>
              </a:rPr>
              <a:t>Bữa trưa chiếm 30% tổng năng lượng </a:t>
            </a:r>
            <a:endParaRPr/>
          </a:p>
          <a:p>
            <a:pPr marL="342900" marR="0" lvl="0" indent="-342900" algn="just" rtl="0">
              <a:spcBef>
                <a:spcPts val="460"/>
              </a:spcBef>
              <a:spcAft>
                <a:spcPts val="0"/>
              </a:spcAft>
              <a:buClr>
                <a:srgbClr val="FFFF00"/>
              </a:buClr>
              <a:buSzPts val="2300"/>
              <a:buFont typeface="Cambria"/>
              <a:buChar char="•"/>
            </a:pPr>
            <a:r>
              <a:rPr lang="en-US" sz="2300" b="1">
                <a:solidFill>
                  <a:srgbClr val="FFFF00"/>
                </a:solidFill>
                <a:latin typeface="Cambria"/>
                <a:ea typeface="Cambria"/>
                <a:cs typeface="Cambria"/>
                <a:sym typeface="Cambria"/>
              </a:rPr>
              <a:t>Protein 30%</a:t>
            </a:r>
            <a:endParaRPr sz="2300" b="1">
              <a:solidFill>
                <a:srgbClr val="FFFF00"/>
              </a:solidFill>
              <a:latin typeface="Cambria"/>
              <a:ea typeface="Cambria"/>
              <a:cs typeface="Cambria"/>
              <a:sym typeface="Cambria"/>
            </a:endParaRPr>
          </a:p>
          <a:p>
            <a:pPr marL="342900" marR="0" lvl="0" indent="-342900" algn="just" rtl="0">
              <a:spcBef>
                <a:spcPts val="460"/>
              </a:spcBef>
              <a:spcAft>
                <a:spcPts val="0"/>
              </a:spcAft>
              <a:buClr>
                <a:srgbClr val="FFFF00"/>
              </a:buClr>
              <a:buSzPts val="2300"/>
              <a:buFont typeface="Cambria"/>
              <a:buChar char="•"/>
            </a:pPr>
            <a:r>
              <a:rPr lang="en-US" sz="2300" b="1">
                <a:solidFill>
                  <a:srgbClr val="FFFF00"/>
                </a:solidFill>
                <a:latin typeface="Cambria"/>
                <a:ea typeface="Cambria"/>
                <a:cs typeface="Cambria"/>
                <a:sym typeface="Cambria"/>
              </a:rPr>
              <a:t>Chất béo 35%</a:t>
            </a:r>
            <a:endParaRPr sz="2300" b="1">
              <a:solidFill>
                <a:srgbClr val="FFFF00"/>
              </a:solidFill>
              <a:latin typeface="Cambria"/>
              <a:ea typeface="Cambria"/>
              <a:cs typeface="Cambria"/>
              <a:sym typeface="Cambria"/>
            </a:endParaRPr>
          </a:p>
          <a:p>
            <a:pPr marL="342900" marR="0" lvl="0" indent="-342900" algn="just" rtl="0">
              <a:spcBef>
                <a:spcPts val="460"/>
              </a:spcBef>
              <a:spcAft>
                <a:spcPts val="0"/>
              </a:spcAft>
              <a:buClr>
                <a:srgbClr val="FFFF00"/>
              </a:buClr>
              <a:buSzPts val="2300"/>
              <a:buFont typeface="Cambria"/>
              <a:buChar char="•"/>
            </a:pPr>
            <a:r>
              <a:rPr lang="en-US" sz="2300" b="1">
                <a:solidFill>
                  <a:srgbClr val="FFFF00"/>
                </a:solidFill>
                <a:latin typeface="Cambria"/>
                <a:ea typeface="Cambria"/>
                <a:cs typeface="Cambria"/>
                <a:sym typeface="Cambria"/>
              </a:rPr>
              <a:t>Canxi 25%</a:t>
            </a:r>
            <a:endParaRPr sz="2300" b="1">
              <a:solidFill>
                <a:srgbClr val="FFFF00"/>
              </a:solidFill>
              <a:latin typeface="Cambria"/>
              <a:ea typeface="Cambria"/>
              <a:cs typeface="Cambria"/>
              <a:sym typeface="Cambria"/>
            </a:endParaRPr>
          </a:p>
          <a:p>
            <a:pPr marL="342900" marR="0" lvl="0" indent="-342900" algn="just" rtl="0">
              <a:spcBef>
                <a:spcPts val="460"/>
              </a:spcBef>
              <a:spcAft>
                <a:spcPts val="0"/>
              </a:spcAft>
              <a:buClr>
                <a:srgbClr val="FFFF00"/>
              </a:buClr>
              <a:buSzPts val="2300"/>
              <a:buFont typeface="Cambria"/>
              <a:buChar char="•"/>
            </a:pPr>
            <a:r>
              <a:rPr lang="en-US" sz="2300" b="1">
                <a:solidFill>
                  <a:srgbClr val="FFFF00"/>
                </a:solidFill>
                <a:latin typeface="Cambria"/>
                <a:ea typeface="Cambria"/>
                <a:cs typeface="Cambria"/>
                <a:sym typeface="Cambria"/>
              </a:rPr>
              <a:t>Sắt 35%</a:t>
            </a:r>
            <a:endParaRPr sz="2300" b="1">
              <a:solidFill>
                <a:srgbClr val="FFFF00"/>
              </a:solidFill>
              <a:latin typeface="Cambria"/>
              <a:ea typeface="Cambria"/>
              <a:cs typeface="Cambria"/>
              <a:sym typeface="Cambria"/>
            </a:endParaRPr>
          </a:p>
          <a:p>
            <a:pPr marL="342900" marR="0" lvl="0" indent="-342900" algn="just" rtl="0">
              <a:spcBef>
                <a:spcPts val="460"/>
              </a:spcBef>
              <a:spcAft>
                <a:spcPts val="0"/>
              </a:spcAft>
              <a:buClr>
                <a:srgbClr val="FFFF00"/>
              </a:buClr>
              <a:buSzPts val="2300"/>
              <a:buFont typeface="Cambria"/>
              <a:buChar char="•"/>
            </a:pPr>
            <a:r>
              <a:rPr lang="en-US" sz="2300" b="1">
                <a:solidFill>
                  <a:srgbClr val="FFFF00"/>
                </a:solidFill>
                <a:latin typeface="Cambria"/>
                <a:ea typeface="Cambria"/>
                <a:cs typeface="Cambria"/>
                <a:sym typeface="Cambria"/>
              </a:rPr>
              <a:t>Quy</a:t>
            </a:r>
            <a:r>
              <a:rPr lang="en-US" sz="2300">
                <a:solidFill>
                  <a:srgbClr val="FFFF00"/>
                </a:solidFill>
                <a:latin typeface="Cambria"/>
                <a:ea typeface="Cambria"/>
                <a:cs typeface="Cambria"/>
                <a:sym typeface="Cambria"/>
              </a:rPr>
              <a:t> </a:t>
            </a:r>
            <a:r>
              <a:rPr lang="en-US" sz="2300" b="1">
                <a:solidFill>
                  <a:srgbClr val="FFFF00"/>
                </a:solidFill>
                <a:latin typeface="Cambria"/>
                <a:ea typeface="Cambria"/>
                <a:cs typeface="Cambria"/>
                <a:sym typeface="Cambria"/>
              </a:rPr>
              <a:t>định về đồ ăn bán ở căng tin…</a:t>
            </a:r>
            <a:endParaRPr/>
          </a:p>
          <a:p>
            <a:pPr marL="342900" marR="0" lvl="0" indent="-342900" algn="just" rtl="0">
              <a:spcBef>
                <a:spcPts val="460"/>
              </a:spcBef>
              <a:spcAft>
                <a:spcPts val="0"/>
              </a:spcAft>
              <a:buClr>
                <a:srgbClr val="FFFF00"/>
              </a:buClr>
              <a:buSzPts val="2300"/>
              <a:buFont typeface="Cambria"/>
              <a:buChar char="•"/>
            </a:pPr>
            <a:r>
              <a:rPr lang="en-US" sz="2300" b="1">
                <a:solidFill>
                  <a:srgbClr val="FFFF00"/>
                </a:solidFill>
                <a:latin typeface="Cambria"/>
                <a:ea typeface="Cambria"/>
                <a:cs typeface="Cambria"/>
                <a:sym typeface="Cambria"/>
              </a:rPr>
              <a:t>Smart snack</a:t>
            </a:r>
            <a:endParaRPr/>
          </a:p>
        </p:txBody>
      </p:sp>
      <p:sp>
        <p:nvSpPr>
          <p:cNvPr id="413" name="Google Shape;413;p23"/>
          <p:cNvSpPr txBox="1"/>
          <p:nvPr/>
        </p:nvSpPr>
        <p:spPr>
          <a:xfrm>
            <a:off x="5562600" y="1312507"/>
            <a:ext cx="201622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Calibri"/>
                <a:ea typeface="Calibri"/>
                <a:cs typeface="Calibri"/>
                <a:sym typeface="Calibri"/>
              </a:rPr>
              <a:t>ANH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par>
                                <p:cTn id="8" presetID="10" presetClass="entr" presetSubtype="0" fill="hold" nodeType="withEffect">
                                  <p:stCondLst>
                                    <p:cond delay="0"/>
                                  </p:stCondLst>
                                  <p:childTnLst>
                                    <p:set>
                                      <p:cBhvr>
                                        <p:cTn id="9" dur="1" fill="hold">
                                          <p:stCondLst>
                                            <p:cond delay="0"/>
                                          </p:stCondLst>
                                        </p:cTn>
                                        <p:tgtEl>
                                          <p:spTgt spid="411"/>
                                        </p:tgtEl>
                                        <p:attrNameLst>
                                          <p:attrName>style.visibility</p:attrName>
                                        </p:attrNameLst>
                                      </p:cBhvr>
                                      <p:to>
                                        <p:strVal val="visible"/>
                                      </p:to>
                                    </p:set>
                                    <p:animEffect transition="in" filter="fade">
                                      <p:cBhvr>
                                        <p:cTn id="10" dur="500"/>
                                        <p:tgtEl>
                                          <p:spTgt spid="411"/>
                                        </p:tgtEl>
                                      </p:cBhvr>
                                    </p:animEffect>
                                  </p:childTnLst>
                                </p:cTn>
                              </p:par>
                              <p:par>
                                <p:cTn id="11" presetID="10" presetClass="entr" presetSubtype="0" fill="hold" nodeType="withEffect">
                                  <p:stCondLst>
                                    <p:cond delay="0"/>
                                  </p:stCondLst>
                                  <p:childTnLst>
                                    <p:set>
                                      <p:cBhvr>
                                        <p:cTn id="12" dur="1" fill="hold">
                                          <p:stCondLst>
                                            <p:cond delay="0"/>
                                          </p:stCondLst>
                                        </p:cTn>
                                        <p:tgtEl>
                                          <p:spTgt spid="412"/>
                                        </p:tgtEl>
                                        <p:attrNameLst>
                                          <p:attrName>style.visibility</p:attrName>
                                        </p:attrNameLst>
                                      </p:cBhvr>
                                      <p:to>
                                        <p:strVal val="visible"/>
                                      </p:to>
                                    </p:set>
                                    <p:animEffect transition="in" filter="fade">
                                      <p:cBhvr>
                                        <p:cTn id="13" dur="500"/>
                                        <p:tgtEl>
                                          <p:spTgt spid="412"/>
                                        </p:tgtEl>
                                      </p:cBhvr>
                                    </p:animEffect>
                                  </p:childTnLst>
                                </p:cTn>
                              </p:par>
                              <p:par>
                                <p:cTn id="14" presetID="10" presetClass="entr" presetSubtype="0" fill="hold" nodeType="withEffect">
                                  <p:stCondLst>
                                    <p:cond delay="0"/>
                                  </p:stCondLst>
                                  <p:childTnLst>
                                    <p:set>
                                      <p:cBhvr>
                                        <p:cTn id="15" dur="1" fill="hold">
                                          <p:stCondLst>
                                            <p:cond delay="0"/>
                                          </p:stCondLst>
                                        </p:cTn>
                                        <p:tgtEl>
                                          <p:spTgt spid="413"/>
                                        </p:tgtEl>
                                        <p:attrNameLst>
                                          <p:attrName>style.visibility</p:attrName>
                                        </p:attrNameLst>
                                      </p:cBhvr>
                                      <p:to>
                                        <p:strVal val="visible"/>
                                      </p:to>
                                    </p:set>
                                    <p:animEffect transition="in" filter="fade">
                                      <p:cBhvr>
                                        <p:cTn id="16"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4"/>
          <p:cNvSpPr txBox="1">
            <a:spLocks noGrp="1"/>
          </p:cNvSpPr>
          <p:nvPr>
            <p:ph type="title"/>
          </p:nvPr>
        </p:nvSpPr>
        <p:spPr>
          <a:xfrm>
            <a:off x="287016" y="521241"/>
            <a:ext cx="8856984"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FF0000"/>
              </a:buClr>
              <a:buSzPts val="2500"/>
              <a:buFont typeface="Calibri"/>
              <a:buNone/>
            </a:pPr>
            <a:r>
              <a:rPr lang="en-US" sz="2500" b="1">
                <a:solidFill>
                  <a:srgbClr val="FF0000"/>
                </a:solidFill>
                <a:latin typeface="Calibri"/>
                <a:ea typeface="Calibri"/>
                <a:cs typeface="Calibri"/>
                <a:sym typeface="Calibri"/>
              </a:rPr>
              <a:t>ÚC</a:t>
            </a:r>
            <a:endParaRPr/>
          </a:p>
        </p:txBody>
      </p:sp>
      <p:pic>
        <p:nvPicPr>
          <p:cNvPr id="419" name="Google Shape;419;p24"/>
          <p:cNvPicPr preferRelativeResize="0">
            <a:picLocks noGrp="1"/>
          </p:cNvPicPr>
          <p:nvPr>
            <p:ph type="body" idx="1"/>
          </p:nvPr>
        </p:nvPicPr>
        <p:blipFill rotWithShape="1">
          <a:blip r:embed="rId3">
            <a:alphaModFix/>
          </a:blip>
          <a:srcRect/>
          <a:stretch/>
        </p:blipFill>
        <p:spPr>
          <a:xfrm>
            <a:off x="457200" y="1632466"/>
            <a:ext cx="2971800" cy="3539102"/>
          </a:xfrm>
          <a:prstGeom prst="rect">
            <a:avLst/>
          </a:prstGeom>
          <a:noFill/>
          <a:ln>
            <a:noFill/>
          </a:ln>
        </p:spPr>
      </p:pic>
      <p:sp>
        <p:nvSpPr>
          <p:cNvPr id="420" name="Google Shape;420;p24"/>
          <p:cNvSpPr txBox="1"/>
          <p:nvPr/>
        </p:nvSpPr>
        <p:spPr>
          <a:xfrm>
            <a:off x="457200" y="1263134"/>
            <a:ext cx="201622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SMART choice</a:t>
            </a:r>
            <a:endParaRPr/>
          </a:p>
        </p:txBody>
      </p:sp>
      <p:pic>
        <p:nvPicPr>
          <p:cNvPr id="421" name="Google Shape;421;p24"/>
          <p:cNvPicPr preferRelativeResize="0"/>
          <p:nvPr/>
        </p:nvPicPr>
        <p:blipFill rotWithShape="1">
          <a:blip r:embed="rId4">
            <a:alphaModFix/>
          </a:blip>
          <a:srcRect/>
          <a:stretch/>
        </p:blipFill>
        <p:spPr>
          <a:xfrm>
            <a:off x="5333999" y="1660175"/>
            <a:ext cx="2906573" cy="3521425"/>
          </a:xfrm>
          <a:prstGeom prst="rect">
            <a:avLst/>
          </a:prstGeom>
          <a:noFill/>
          <a:ln>
            <a:noFill/>
          </a:ln>
        </p:spPr>
      </p:pic>
      <p:sp>
        <p:nvSpPr>
          <p:cNvPr id="422" name="Google Shape;422;p24"/>
          <p:cNvSpPr txBox="1"/>
          <p:nvPr/>
        </p:nvSpPr>
        <p:spPr>
          <a:xfrm>
            <a:off x="5334000" y="1263134"/>
            <a:ext cx="201622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SMART move</a:t>
            </a:r>
            <a:endParaRPr/>
          </a:p>
        </p:txBody>
      </p:sp>
      <p:sp>
        <p:nvSpPr>
          <p:cNvPr id="423" name="Google Shape;423;p24"/>
          <p:cNvSpPr txBox="1"/>
          <p:nvPr/>
        </p:nvSpPr>
        <p:spPr>
          <a:xfrm>
            <a:off x="533400" y="5188527"/>
            <a:ext cx="868680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ambria"/>
                <a:ea typeface="Cambria"/>
                <a:cs typeface="Cambria"/>
                <a:sym typeface="Cambria"/>
              </a:rPr>
              <a:t>Dư án PEACH: Kết nối giữa cha mẹ và nhà trường bằng tư vấn qua internet: skype, chat, email….</a:t>
            </a:r>
            <a:endParaRPr/>
          </a:p>
          <a:p>
            <a:pPr marL="0" marR="0" lvl="0" indent="0" algn="l" rtl="0">
              <a:spcBef>
                <a:spcPts val="0"/>
              </a:spcBef>
              <a:spcAft>
                <a:spcPts val="0"/>
              </a:spcAft>
              <a:buNone/>
            </a:pPr>
            <a:endParaRPr sz="1800">
              <a:solidFill>
                <a:srgbClr val="FF3300"/>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500"/>
                                        <p:tgtEl>
                                          <p:spTgt spid="419"/>
                                        </p:tgtEl>
                                      </p:cBhvr>
                                    </p:animEffect>
                                  </p:childTnLst>
                                </p:cTn>
                              </p:par>
                              <p:par>
                                <p:cTn id="8" presetID="10" presetClass="entr" presetSubtype="0"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animEffect transition="in" filter="fade">
                                      <p:cBhvr>
                                        <p:cTn id="10" dur="500"/>
                                        <p:tgtEl>
                                          <p:spTgt spid="420"/>
                                        </p:tgtEl>
                                      </p:cBhvr>
                                    </p:animEffect>
                                  </p:childTnLst>
                                </p:cTn>
                              </p:par>
                              <p:par>
                                <p:cTn id="11" presetID="10" presetClass="entr" presetSubtype="0" fill="hold" nodeType="withEffect">
                                  <p:stCondLst>
                                    <p:cond delay="0"/>
                                  </p:stCondLst>
                                  <p:childTnLst>
                                    <p:set>
                                      <p:cBhvr>
                                        <p:cTn id="12" dur="1" fill="hold">
                                          <p:stCondLst>
                                            <p:cond delay="0"/>
                                          </p:stCondLst>
                                        </p:cTn>
                                        <p:tgtEl>
                                          <p:spTgt spid="421"/>
                                        </p:tgtEl>
                                        <p:attrNameLst>
                                          <p:attrName>style.visibility</p:attrName>
                                        </p:attrNameLst>
                                      </p:cBhvr>
                                      <p:to>
                                        <p:strVal val="visible"/>
                                      </p:to>
                                    </p:set>
                                    <p:animEffect transition="in" filter="fade">
                                      <p:cBhvr>
                                        <p:cTn id="13" dur="500"/>
                                        <p:tgtEl>
                                          <p:spTgt spid="421"/>
                                        </p:tgtEl>
                                      </p:cBhvr>
                                    </p:animEffect>
                                  </p:childTnLst>
                                </p:cTn>
                              </p:par>
                              <p:par>
                                <p:cTn id="14" presetID="10" presetClass="entr" presetSubtype="0" fill="hold" nodeType="withEffect">
                                  <p:stCondLst>
                                    <p:cond delay="0"/>
                                  </p:stCondLst>
                                  <p:childTnLst>
                                    <p:set>
                                      <p:cBhvr>
                                        <p:cTn id="15" dur="1" fill="hold">
                                          <p:stCondLst>
                                            <p:cond delay="0"/>
                                          </p:stCondLst>
                                        </p:cTn>
                                        <p:tgtEl>
                                          <p:spTgt spid="422"/>
                                        </p:tgtEl>
                                        <p:attrNameLst>
                                          <p:attrName>style.visibility</p:attrName>
                                        </p:attrNameLst>
                                      </p:cBhvr>
                                      <p:to>
                                        <p:strVal val="visible"/>
                                      </p:to>
                                    </p:set>
                                    <p:animEffect transition="in" filter="fade">
                                      <p:cBhvr>
                                        <p:cTn id="16" dur="500"/>
                                        <p:tgtEl>
                                          <p:spTgt spid="422"/>
                                        </p:tgtEl>
                                      </p:cBhvr>
                                    </p:animEffect>
                                  </p:childTnLst>
                                </p:cTn>
                              </p:par>
                              <p:par>
                                <p:cTn id="17" presetID="10" presetClass="entr" presetSubtype="0" fill="hold" nodeType="withEffect">
                                  <p:stCondLst>
                                    <p:cond delay="0"/>
                                  </p:stCondLst>
                                  <p:childTnLst>
                                    <p:set>
                                      <p:cBhvr>
                                        <p:cTn id="18" dur="1" fill="hold">
                                          <p:stCondLst>
                                            <p:cond delay="0"/>
                                          </p:stCondLst>
                                        </p:cTn>
                                        <p:tgtEl>
                                          <p:spTgt spid="423"/>
                                        </p:tgtEl>
                                        <p:attrNameLst>
                                          <p:attrName>style.visibility</p:attrName>
                                        </p:attrNameLst>
                                      </p:cBhvr>
                                      <p:to>
                                        <p:strVal val="visible"/>
                                      </p:to>
                                    </p:set>
                                    <p:animEffect transition="in" filter="fade">
                                      <p:cBhvr>
                                        <p:cTn id="19"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5"/>
          <p:cNvSpPr txBox="1">
            <a:spLocks noGrp="1"/>
          </p:cNvSpPr>
          <p:nvPr>
            <p:ph type="title"/>
          </p:nvPr>
        </p:nvSpPr>
        <p:spPr>
          <a:xfrm>
            <a:off x="228600" y="381000"/>
            <a:ext cx="8077200" cy="746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0000"/>
              </a:buClr>
              <a:buSzPts val="2500"/>
              <a:buFont typeface="Calibri"/>
              <a:buNone/>
            </a:pPr>
            <a:r>
              <a:rPr lang="en-US" sz="2500" b="1">
                <a:solidFill>
                  <a:srgbClr val="FF0000"/>
                </a:solidFill>
                <a:latin typeface="Calibri"/>
                <a:ea typeface="Calibri"/>
                <a:cs typeface="Calibri"/>
                <a:sym typeface="Calibri"/>
              </a:rPr>
              <a:t>KINH NGHIỆM CỦA NHẬT BẢN</a:t>
            </a:r>
            <a:endParaRPr/>
          </a:p>
        </p:txBody>
      </p:sp>
      <p:grpSp>
        <p:nvGrpSpPr>
          <p:cNvPr id="429" name="Google Shape;429;p25"/>
          <p:cNvGrpSpPr/>
          <p:nvPr/>
        </p:nvGrpSpPr>
        <p:grpSpPr>
          <a:xfrm>
            <a:off x="457200" y="1865330"/>
            <a:ext cx="8534400" cy="3400292"/>
            <a:chOff x="0" y="1027130"/>
            <a:chExt cx="8534400" cy="3400292"/>
          </a:xfrm>
        </p:grpSpPr>
        <p:sp>
          <p:nvSpPr>
            <p:cNvPr id="430" name="Google Shape;430;p25"/>
            <p:cNvSpPr/>
            <p:nvPr/>
          </p:nvSpPr>
          <p:spPr>
            <a:xfrm>
              <a:off x="0" y="1027130"/>
              <a:ext cx="8534400" cy="503685"/>
            </a:xfrm>
            <a:prstGeom prst="roundRect">
              <a:avLst>
                <a:gd name="adj" fmla="val 16667"/>
              </a:avLst>
            </a:prstGeom>
            <a:gradFill>
              <a:gsLst>
                <a:gs pos="0">
                  <a:srgbClr val="0A3366"/>
                </a:gs>
                <a:gs pos="80000">
                  <a:srgbClr val="0E4485"/>
                </a:gs>
                <a:gs pos="100000">
                  <a:srgbClr val="0B448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txBox="1"/>
            <p:nvPr/>
          </p:nvSpPr>
          <p:spPr>
            <a:xfrm>
              <a:off x="24588" y="1051718"/>
              <a:ext cx="8485224" cy="45450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a:solidFill>
                    <a:schemeClr val="lt1"/>
                  </a:solidFill>
                  <a:latin typeface="Calibri"/>
                  <a:ea typeface="Calibri"/>
                  <a:cs typeface="Calibri"/>
                  <a:sym typeface="Calibri"/>
                </a:rPr>
                <a:t>Tiêu chuẩn hóa bữa ăn học đường, luật dinh dưỡng học đường năm 1954</a:t>
              </a:r>
              <a:endParaRPr/>
            </a:p>
          </p:txBody>
        </p:sp>
        <p:sp>
          <p:nvSpPr>
            <p:cNvPr id="432" name="Google Shape;432;p25"/>
            <p:cNvSpPr/>
            <p:nvPr/>
          </p:nvSpPr>
          <p:spPr>
            <a:xfrm>
              <a:off x="0" y="1667077"/>
              <a:ext cx="8534400" cy="503685"/>
            </a:xfrm>
            <a:prstGeom prst="roundRect">
              <a:avLst>
                <a:gd name="adj" fmla="val 16667"/>
              </a:avLst>
            </a:prstGeom>
            <a:gradFill>
              <a:gsLst>
                <a:gs pos="0">
                  <a:srgbClr val="0A3366"/>
                </a:gs>
                <a:gs pos="80000">
                  <a:srgbClr val="0E4485"/>
                </a:gs>
                <a:gs pos="100000">
                  <a:srgbClr val="0B448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txBox="1"/>
            <p:nvPr/>
          </p:nvSpPr>
          <p:spPr>
            <a:xfrm>
              <a:off x="24588" y="1691665"/>
              <a:ext cx="8485224" cy="45450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a:solidFill>
                    <a:schemeClr val="lt1"/>
                  </a:solidFill>
                  <a:latin typeface="Calibri"/>
                  <a:ea typeface="Calibri"/>
                  <a:cs typeface="Calibri"/>
                  <a:sym typeface="Calibri"/>
                </a:rPr>
                <a:t>Thực đơn đa dạng, hợp lý: Trên 10 loại thực phẩm </a:t>
              </a:r>
              <a:endParaRPr sz="2100">
                <a:solidFill>
                  <a:schemeClr val="lt1"/>
                </a:solidFill>
                <a:latin typeface="Calibri"/>
                <a:ea typeface="Calibri"/>
                <a:cs typeface="Calibri"/>
                <a:sym typeface="Calibri"/>
              </a:endParaRPr>
            </a:p>
          </p:txBody>
        </p:sp>
        <p:sp>
          <p:nvSpPr>
            <p:cNvPr id="434" name="Google Shape;434;p25"/>
            <p:cNvSpPr/>
            <p:nvPr/>
          </p:nvSpPr>
          <p:spPr>
            <a:xfrm>
              <a:off x="0" y="2231242"/>
              <a:ext cx="8534400" cy="503685"/>
            </a:xfrm>
            <a:prstGeom prst="roundRect">
              <a:avLst>
                <a:gd name="adj" fmla="val 16667"/>
              </a:avLst>
            </a:prstGeom>
            <a:gradFill>
              <a:gsLst>
                <a:gs pos="0">
                  <a:srgbClr val="0A3366"/>
                </a:gs>
                <a:gs pos="80000">
                  <a:srgbClr val="0E4485"/>
                </a:gs>
                <a:gs pos="100000">
                  <a:srgbClr val="0B448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txBox="1"/>
            <p:nvPr/>
          </p:nvSpPr>
          <p:spPr>
            <a:xfrm>
              <a:off x="24588" y="2255830"/>
              <a:ext cx="8485224" cy="45450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a:solidFill>
                    <a:schemeClr val="lt1"/>
                  </a:solidFill>
                  <a:latin typeface="Calibri"/>
                  <a:ea typeface="Calibri"/>
                  <a:cs typeface="Calibri"/>
                  <a:sym typeface="Calibri"/>
                </a:rPr>
                <a:t>Giáo dục dinh dưỡng, luật về giáo dục dinh dưỡng năm 2005 </a:t>
              </a:r>
              <a:endParaRPr/>
            </a:p>
          </p:txBody>
        </p:sp>
        <p:sp>
          <p:nvSpPr>
            <p:cNvPr id="436" name="Google Shape;436;p25"/>
            <p:cNvSpPr/>
            <p:nvPr/>
          </p:nvSpPr>
          <p:spPr>
            <a:xfrm>
              <a:off x="0" y="2795407"/>
              <a:ext cx="8534400" cy="503685"/>
            </a:xfrm>
            <a:prstGeom prst="roundRect">
              <a:avLst>
                <a:gd name="adj" fmla="val 16667"/>
              </a:avLst>
            </a:prstGeom>
            <a:gradFill>
              <a:gsLst>
                <a:gs pos="0">
                  <a:srgbClr val="0A3366"/>
                </a:gs>
                <a:gs pos="80000">
                  <a:srgbClr val="0E4485"/>
                </a:gs>
                <a:gs pos="100000">
                  <a:srgbClr val="0B448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txBox="1"/>
            <p:nvPr/>
          </p:nvSpPr>
          <p:spPr>
            <a:xfrm>
              <a:off x="24588" y="2819995"/>
              <a:ext cx="8485224" cy="45450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a:solidFill>
                    <a:schemeClr val="lt1"/>
                  </a:solidFill>
                  <a:latin typeface="Calibri"/>
                  <a:ea typeface="Calibri"/>
                  <a:cs typeface="Calibri"/>
                  <a:sym typeface="Calibri"/>
                </a:rPr>
                <a:t>Giáo viên dinh dưỡng trong trường học</a:t>
              </a:r>
              <a:endParaRPr sz="2100" b="1">
                <a:solidFill>
                  <a:schemeClr val="lt1"/>
                </a:solidFill>
                <a:latin typeface="Calibri"/>
                <a:ea typeface="Calibri"/>
                <a:cs typeface="Calibri"/>
                <a:sym typeface="Calibri"/>
              </a:endParaRPr>
            </a:p>
          </p:txBody>
        </p:sp>
        <p:sp>
          <p:nvSpPr>
            <p:cNvPr id="438" name="Google Shape;438;p25"/>
            <p:cNvSpPr/>
            <p:nvPr/>
          </p:nvSpPr>
          <p:spPr>
            <a:xfrm>
              <a:off x="0" y="3359572"/>
              <a:ext cx="8534400" cy="503685"/>
            </a:xfrm>
            <a:prstGeom prst="roundRect">
              <a:avLst>
                <a:gd name="adj" fmla="val 16667"/>
              </a:avLst>
            </a:prstGeom>
            <a:gradFill>
              <a:gsLst>
                <a:gs pos="0">
                  <a:srgbClr val="0A3366"/>
                </a:gs>
                <a:gs pos="80000">
                  <a:srgbClr val="0E4485"/>
                </a:gs>
                <a:gs pos="100000">
                  <a:srgbClr val="0B448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txBox="1"/>
            <p:nvPr/>
          </p:nvSpPr>
          <p:spPr>
            <a:xfrm>
              <a:off x="24588" y="3384160"/>
              <a:ext cx="8485224" cy="45450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a:solidFill>
                    <a:schemeClr val="lt1"/>
                  </a:solidFill>
                  <a:latin typeface="Calibri"/>
                  <a:ea typeface="Calibri"/>
                  <a:cs typeface="Calibri"/>
                  <a:sym typeface="Calibri"/>
                </a:rPr>
                <a:t>Sữa học đường</a:t>
              </a:r>
              <a:endParaRPr sz="2100" b="1">
                <a:solidFill>
                  <a:schemeClr val="lt1"/>
                </a:solidFill>
                <a:latin typeface="Calibri"/>
                <a:ea typeface="Calibri"/>
                <a:cs typeface="Calibri"/>
                <a:sym typeface="Calibri"/>
              </a:endParaRPr>
            </a:p>
          </p:txBody>
        </p:sp>
        <p:sp>
          <p:nvSpPr>
            <p:cNvPr id="440" name="Google Shape;440;p25"/>
            <p:cNvSpPr/>
            <p:nvPr/>
          </p:nvSpPr>
          <p:spPr>
            <a:xfrm>
              <a:off x="0" y="3923737"/>
              <a:ext cx="8534400" cy="503685"/>
            </a:xfrm>
            <a:prstGeom prst="roundRect">
              <a:avLst>
                <a:gd name="adj" fmla="val 16667"/>
              </a:avLst>
            </a:prstGeom>
            <a:gradFill>
              <a:gsLst>
                <a:gs pos="0">
                  <a:srgbClr val="0A3366"/>
                </a:gs>
                <a:gs pos="80000">
                  <a:srgbClr val="0E4485"/>
                </a:gs>
                <a:gs pos="100000">
                  <a:srgbClr val="0B448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txBox="1"/>
            <p:nvPr/>
          </p:nvSpPr>
          <p:spPr>
            <a:xfrm>
              <a:off x="24588" y="3948325"/>
              <a:ext cx="8485224" cy="45450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a:solidFill>
                    <a:schemeClr val="lt1"/>
                  </a:solidFill>
                  <a:latin typeface="Calibri"/>
                  <a:ea typeface="Calibri"/>
                  <a:cs typeface="Calibri"/>
                  <a:sym typeface="Calibri"/>
                </a:rPr>
                <a:t>Kết hợp với chương trình giáo dục thể chất</a:t>
              </a:r>
              <a:endParaRPr sz="2100" b="1">
                <a:solidFill>
                  <a:schemeClr val="lt1"/>
                </a:solidFill>
                <a:latin typeface="Calibri"/>
                <a:ea typeface="Calibri"/>
                <a:cs typeface="Calibri"/>
                <a:sym typeface="Calibri"/>
              </a:endParaRPr>
            </a:p>
          </p:txBody>
        </p:sp>
      </p:grpSp>
      <p:sp>
        <p:nvSpPr>
          <p:cNvPr id="442" name="Google Shape;442;p25"/>
          <p:cNvSpPr txBox="1"/>
          <p:nvPr/>
        </p:nvSpPr>
        <p:spPr>
          <a:xfrm rot="10800000" flipH="1">
            <a:off x="0" y="6488668"/>
            <a:ext cx="1600200" cy="369332"/>
          </a:xfrm>
          <a:prstGeom prst="rect">
            <a:avLst/>
          </a:prstGeom>
          <a:solidFill>
            <a:srgbClr val="FDE9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pic>
        <p:nvPicPr>
          <p:cNvPr id="443" name="Google Shape;443;p25" descr="Japanese school lunch in Gunma.jpg"/>
          <p:cNvPicPr preferRelativeResize="0"/>
          <p:nvPr/>
        </p:nvPicPr>
        <p:blipFill rotWithShape="1">
          <a:blip r:embed="rId3">
            <a:alphaModFix/>
          </a:blip>
          <a:srcRect/>
          <a:stretch/>
        </p:blipFill>
        <p:spPr>
          <a:xfrm>
            <a:off x="5687194" y="5105400"/>
            <a:ext cx="3454400" cy="259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3"/>
                                        </p:tgtEl>
                                        <p:attrNameLst>
                                          <p:attrName>style.visibility</p:attrName>
                                        </p:attrNameLst>
                                      </p:cBhvr>
                                      <p:to>
                                        <p:strVal val="visible"/>
                                      </p:to>
                                    </p:set>
                                    <p:anim calcmode="lin" valueType="num">
                                      <p:cBhvr additive="base">
                                        <p:cTn id="7" dur="500"/>
                                        <p:tgtEl>
                                          <p:spTgt spid="443"/>
                                        </p:tgtEl>
                                        <p:attrNameLst>
                                          <p:attrName>ppt_w</p:attrName>
                                        </p:attrNameLst>
                                      </p:cBhvr>
                                      <p:tavLst>
                                        <p:tav tm="0">
                                          <p:val>
                                            <p:strVal val="0"/>
                                          </p:val>
                                        </p:tav>
                                        <p:tav tm="100000">
                                          <p:val>
                                            <p:strVal val="#ppt_w"/>
                                          </p:val>
                                        </p:tav>
                                      </p:tavLst>
                                    </p:anim>
                                    <p:anim calcmode="lin" valueType="num">
                                      <p:cBhvr additive="base">
                                        <p:cTn id="8" dur="500"/>
                                        <p:tgtEl>
                                          <p:spTgt spid="4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6"/>
          <p:cNvSpPr txBox="1">
            <a:spLocks noGrp="1"/>
          </p:cNvSpPr>
          <p:nvPr>
            <p:ph type="title"/>
          </p:nvPr>
        </p:nvSpPr>
        <p:spPr>
          <a:xfrm>
            <a:off x="1485900" y="457200"/>
            <a:ext cx="7200900" cy="12001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2800"/>
              <a:buFont typeface="Cambria"/>
              <a:buNone/>
            </a:pPr>
            <a:r>
              <a:rPr lang="en-US" sz="2800" b="1">
                <a:solidFill>
                  <a:srgbClr val="FF0000"/>
                </a:solidFill>
              </a:rPr>
              <a:t>Chiến lược Quốc gia về Dinh dưỡng </a:t>
            </a:r>
            <a:br>
              <a:rPr lang="en-US" sz="2800" b="1">
                <a:solidFill>
                  <a:srgbClr val="FF0000"/>
                </a:solidFill>
              </a:rPr>
            </a:br>
            <a:r>
              <a:rPr lang="en-US" sz="2800" b="1">
                <a:solidFill>
                  <a:srgbClr val="FF0000"/>
                </a:solidFill>
              </a:rPr>
              <a:t>2021-2030</a:t>
            </a:r>
            <a:endParaRPr/>
          </a:p>
        </p:txBody>
      </p:sp>
      <p:sp>
        <p:nvSpPr>
          <p:cNvPr id="449" name="Google Shape;449;p26"/>
          <p:cNvSpPr txBox="1">
            <a:spLocks noGrp="1"/>
          </p:cNvSpPr>
          <p:nvPr>
            <p:ph type="body" idx="1"/>
          </p:nvPr>
        </p:nvSpPr>
        <p:spPr>
          <a:xfrm>
            <a:off x="305526" y="2537902"/>
            <a:ext cx="3524817"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Font typeface="Cambria"/>
              <a:buNone/>
            </a:pPr>
            <a:endParaRPr/>
          </a:p>
          <a:p>
            <a:pPr marL="342900" lvl="0" indent="-342900" algn="ctr" rtl="0">
              <a:spcBef>
                <a:spcPts val="560"/>
              </a:spcBef>
              <a:spcAft>
                <a:spcPts val="0"/>
              </a:spcAft>
              <a:buClr>
                <a:srgbClr val="FF0000"/>
              </a:buClr>
              <a:buSzPts val="2800"/>
              <a:buFont typeface="Cambria"/>
              <a:buNone/>
            </a:pPr>
            <a:r>
              <a:rPr lang="en-US" sz="2800" b="1">
                <a:solidFill>
                  <a:srgbClr val="FF0000"/>
                </a:solidFill>
              </a:rPr>
              <a:t>Thủ tướng CP phê duyệt ngày 05/01/2022</a:t>
            </a:r>
            <a:endParaRPr/>
          </a:p>
        </p:txBody>
      </p:sp>
      <p:pic>
        <p:nvPicPr>
          <p:cNvPr id="450" name="Google Shape;450;p26"/>
          <p:cNvPicPr preferRelativeResize="0"/>
          <p:nvPr/>
        </p:nvPicPr>
        <p:blipFill rotWithShape="1">
          <a:blip r:embed="rId3">
            <a:alphaModFix/>
          </a:blip>
          <a:srcRect/>
          <a:stretch/>
        </p:blipFill>
        <p:spPr>
          <a:xfrm>
            <a:off x="3840992" y="1835823"/>
            <a:ext cx="4646443" cy="38497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7"/>
          <p:cNvSpPr txBox="1">
            <a:spLocks noGrp="1"/>
          </p:cNvSpPr>
          <p:nvPr>
            <p:ph type="title"/>
          </p:nvPr>
        </p:nvSpPr>
        <p:spPr>
          <a:xfrm>
            <a:off x="964881" y="1106742"/>
            <a:ext cx="3492819" cy="469852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00"/>
              </a:buClr>
              <a:buSzPct val="100000"/>
              <a:buFont typeface="Cambria"/>
              <a:buNone/>
            </a:pPr>
            <a:br>
              <a:rPr lang="en-US" sz="1800" b="1">
                <a:solidFill>
                  <a:srgbClr val="FFFF00"/>
                </a:solidFill>
              </a:rPr>
            </a:br>
            <a:br>
              <a:rPr lang="en-US" sz="1800" b="1">
                <a:solidFill>
                  <a:srgbClr val="FFFF00"/>
                </a:solidFill>
              </a:rPr>
            </a:br>
            <a:br>
              <a:rPr lang="en-US" sz="1800" b="1">
                <a:solidFill>
                  <a:srgbClr val="FFFF00"/>
                </a:solidFill>
              </a:rPr>
            </a:br>
            <a:br>
              <a:rPr lang="en-US" sz="1800" b="1">
                <a:solidFill>
                  <a:srgbClr val="FFFF00"/>
                </a:solidFill>
              </a:rPr>
            </a:br>
            <a:br>
              <a:rPr lang="en-US" sz="1800" b="1">
                <a:solidFill>
                  <a:srgbClr val="FFFF00"/>
                </a:solidFill>
              </a:rPr>
            </a:br>
            <a:br>
              <a:rPr lang="en-US" sz="1800" b="1">
                <a:solidFill>
                  <a:srgbClr val="FFFF00"/>
                </a:solidFill>
              </a:rPr>
            </a:br>
            <a:br>
              <a:rPr lang="en-US" sz="1800" b="1">
                <a:solidFill>
                  <a:srgbClr val="FF0000"/>
                </a:solidFill>
              </a:rPr>
            </a:br>
            <a:r>
              <a:rPr lang="en-US" sz="2400" b="1">
                <a:solidFill>
                  <a:srgbClr val="FF0000"/>
                </a:solidFill>
              </a:rPr>
              <a:t> Đề án tổng thể phát triển thể lực, tầm vóc người Việt Nam giai đoạn 2011 – 2030</a:t>
            </a:r>
            <a:br>
              <a:rPr lang="en-US" sz="2400" b="1">
                <a:solidFill>
                  <a:srgbClr val="FF0000"/>
                </a:solidFill>
              </a:rPr>
            </a:br>
            <a:r>
              <a:rPr lang="en-US" sz="2400" b="1">
                <a:solidFill>
                  <a:srgbClr val="FF0000"/>
                </a:solidFill>
              </a:rPr>
              <a:t> (đề án 641)</a:t>
            </a:r>
            <a:br>
              <a:rPr lang="en-US" sz="1800" b="1">
                <a:solidFill>
                  <a:srgbClr val="FF0000"/>
                </a:solidFill>
              </a:rPr>
            </a:br>
            <a:br>
              <a:rPr lang="en-US" sz="1800" b="1">
                <a:solidFill>
                  <a:srgbClr val="FFFF00"/>
                </a:solidFill>
              </a:rPr>
            </a:br>
            <a:br>
              <a:rPr lang="en-US" sz="1800" b="1">
                <a:solidFill>
                  <a:srgbClr val="FFFF00"/>
                </a:solidFill>
              </a:rPr>
            </a:br>
            <a:br>
              <a:rPr lang="en-US" sz="1800" b="1">
                <a:solidFill>
                  <a:srgbClr val="FFFF00"/>
                </a:solidFill>
              </a:rPr>
            </a:br>
            <a:br>
              <a:rPr lang="en-US" sz="1800" b="1">
                <a:solidFill>
                  <a:srgbClr val="FFFF00"/>
                </a:solidFill>
              </a:rPr>
            </a:br>
            <a:br>
              <a:rPr lang="en-US" sz="1800" b="1">
                <a:solidFill>
                  <a:srgbClr val="FFFF00"/>
                </a:solidFill>
              </a:rPr>
            </a:br>
            <a:endParaRPr sz="1800"/>
          </a:p>
        </p:txBody>
      </p:sp>
      <p:pic>
        <p:nvPicPr>
          <p:cNvPr id="456" name="Google Shape;456;p27" descr="http://happyplus.com.vn/template/v1/images/bando_vietnam.gif"/>
          <p:cNvPicPr preferRelativeResize="0">
            <a:picLocks noGrp="1"/>
          </p:cNvPicPr>
          <p:nvPr>
            <p:ph type="body" idx="1"/>
          </p:nvPr>
        </p:nvPicPr>
        <p:blipFill rotWithShape="1">
          <a:blip r:embed="rId3">
            <a:alphaModFix/>
          </a:blip>
          <a:srcRect/>
          <a:stretch/>
        </p:blipFill>
        <p:spPr>
          <a:xfrm>
            <a:off x="4508181" y="857250"/>
            <a:ext cx="3492819" cy="5143500"/>
          </a:xfrm>
          <a:prstGeom prst="rect">
            <a:avLst/>
          </a:prstGeom>
          <a:noFill/>
          <a:ln>
            <a:noFill/>
          </a:ln>
        </p:spPr>
      </p:pic>
      <p:pic>
        <p:nvPicPr>
          <p:cNvPr id="457" name="Google Shape;457;p27" descr="QD 641-page-0.jpg"/>
          <p:cNvPicPr preferRelativeResize="0"/>
          <p:nvPr/>
        </p:nvPicPr>
        <p:blipFill rotWithShape="1">
          <a:blip r:embed="rId4">
            <a:alphaModFix/>
          </a:blip>
          <a:srcRect/>
          <a:stretch/>
        </p:blipFill>
        <p:spPr>
          <a:xfrm>
            <a:off x="4572000" y="857250"/>
            <a:ext cx="3429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8"/>
          <p:cNvSpPr txBox="1"/>
          <p:nvPr/>
        </p:nvSpPr>
        <p:spPr>
          <a:xfrm>
            <a:off x="1074698" y="940886"/>
            <a:ext cx="699460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b="1">
                <a:solidFill>
                  <a:srgbClr val="FF0000"/>
                </a:solidFill>
                <a:latin typeface="Times"/>
                <a:ea typeface="Times"/>
                <a:cs typeface="Times"/>
                <a:sym typeface="Times"/>
              </a:rPr>
              <a:t>ĐỀ ÁN “BẢO ĐẢM DINH DƯỠNG HỢP LÝ VÀ TĂNG CƯỜNG HOẠT ĐỘNG THỂ LỰC CHO TRẺ EM, HỌC SINH, SINH VIÊN ĐỂ NÂNG CAO SỨC KHỎE, DỰ PHÒNG BỆNH UNG THƯ, TIM MẠCH, ĐÁI THÁO ĐƯỜNG, BỆNH PHỔI TẮC NGHẼN MẠN TÍNH VÀ HEN PHẾ QUẢN GIAI ĐOẠN 2018 - 2025” </a:t>
            </a:r>
            <a:endParaRPr sz="1350" b="1">
              <a:solidFill>
                <a:srgbClr val="FF0000"/>
              </a:solidFill>
              <a:latin typeface="Times"/>
              <a:ea typeface="Times"/>
              <a:cs typeface="Times"/>
              <a:sym typeface="Times"/>
            </a:endParaRPr>
          </a:p>
        </p:txBody>
      </p:sp>
      <p:sp>
        <p:nvSpPr>
          <p:cNvPr id="463" name="Google Shape;463;p28"/>
          <p:cNvSpPr txBox="1"/>
          <p:nvPr/>
        </p:nvSpPr>
        <p:spPr>
          <a:xfrm>
            <a:off x="4945567" y="3307063"/>
            <a:ext cx="27655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Times"/>
                <a:ea typeface="Times"/>
                <a:cs typeface="Times"/>
                <a:sym typeface="Times"/>
              </a:rPr>
              <a:t>Thủ tướng CP phê duyệt ngày 08/01/2019</a:t>
            </a:r>
            <a:endParaRPr/>
          </a:p>
        </p:txBody>
      </p:sp>
      <p:pic>
        <p:nvPicPr>
          <p:cNvPr id="464" name="Google Shape;464;p28"/>
          <p:cNvPicPr preferRelativeResize="0"/>
          <p:nvPr/>
        </p:nvPicPr>
        <p:blipFill rotWithShape="1">
          <a:blip r:embed="rId3">
            <a:alphaModFix/>
          </a:blip>
          <a:srcRect t="-33671" r="42928"/>
          <a:stretch/>
        </p:blipFill>
        <p:spPr>
          <a:xfrm>
            <a:off x="1074700" y="720097"/>
            <a:ext cx="3124499" cy="50055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9"/>
          <p:cNvPicPr preferRelativeResize="0"/>
          <p:nvPr/>
        </p:nvPicPr>
        <p:blipFill rotWithShape="1">
          <a:blip r:embed="rId3">
            <a:alphaModFix/>
          </a:blip>
          <a:srcRect/>
          <a:stretch/>
        </p:blipFill>
        <p:spPr>
          <a:xfrm>
            <a:off x="2627784" y="1188899"/>
            <a:ext cx="5994666" cy="4534208"/>
          </a:xfrm>
          <a:prstGeom prst="rect">
            <a:avLst/>
          </a:prstGeom>
          <a:noFill/>
          <a:ln>
            <a:noFill/>
          </a:ln>
        </p:spPr>
      </p:pic>
      <p:sp>
        <p:nvSpPr>
          <p:cNvPr id="470" name="Google Shape;470;p29"/>
          <p:cNvSpPr txBox="1">
            <a:spLocks noGrp="1"/>
          </p:cNvSpPr>
          <p:nvPr>
            <p:ph type="title"/>
          </p:nvPr>
        </p:nvSpPr>
        <p:spPr>
          <a:xfrm>
            <a:off x="235800" y="1079739"/>
            <a:ext cx="2391984" cy="469852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00"/>
              </a:buClr>
              <a:buSzPct val="100000"/>
              <a:buFont typeface="Cambria"/>
              <a:buNone/>
            </a:pPr>
            <a:br>
              <a:rPr lang="en-US" sz="1500" b="1">
                <a:solidFill>
                  <a:srgbClr val="FFFF00"/>
                </a:solidFill>
              </a:rPr>
            </a:br>
            <a:br>
              <a:rPr lang="en-US" sz="1500" b="1">
                <a:solidFill>
                  <a:srgbClr val="FFFF00"/>
                </a:solidFill>
              </a:rPr>
            </a:br>
            <a:br>
              <a:rPr lang="en-US" sz="1500" b="1">
                <a:solidFill>
                  <a:srgbClr val="FFFF00"/>
                </a:solidFill>
              </a:rPr>
            </a:br>
            <a:br>
              <a:rPr lang="en-US" sz="1500" b="1">
                <a:solidFill>
                  <a:srgbClr val="FFFF00"/>
                </a:solidFill>
              </a:rPr>
            </a:br>
            <a:br>
              <a:rPr lang="en-US" sz="1500" b="1">
                <a:solidFill>
                  <a:srgbClr val="FFFF00"/>
                </a:solidFill>
              </a:rPr>
            </a:br>
            <a:br>
              <a:rPr lang="en-US" sz="1500" b="1">
                <a:solidFill>
                  <a:srgbClr val="FFFF00"/>
                </a:solidFill>
              </a:rPr>
            </a:br>
            <a:br>
              <a:rPr lang="en-US" sz="1500" b="1">
                <a:solidFill>
                  <a:srgbClr val="FFFF00"/>
                </a:solidFill>
              </a:rPr>
            </a:br>
            <a:r>
              <a:rPr lang="en-US" sz="2200" b="1">
                <a:solidFill>
                  <a:srgbClr val="FF0000"/>
                </a:solidFill>
              </a:rPr>
              <a:t> Hướng dẫn công tác tổ chức bữa ăn học đường kết hợp tăng cường hoạt động thể lực cho trẻ em, học sin trong các cơ sở giáo dục mầm non và tiểu học</a:t>
            </a:r>
            <a:br>
              <a:rPr lang="en-US" sz="1500" b="1">
                <a:solidFill>
                  <a:srgbClr val="FFFF00"/>
                </a:solidFill>
              </a:rPr>
            </a:br>
            <a:br>
              <a:rPr lang="en-US" sz="1500" b="1">
                <a:solidFill>
                  <a:srgbClr val="FFFF00"/>
                </a:solidFill>
              </a:rPr>
            </a:br>
            <a:br>
              <a:rPr lang="en-US" sz="1500" b="1">
                <a:solidFill>
                  <a:srgbClr val="FFFF00"/>
                </a:solidFill>
              </a:rPr>
            </a:br>
            <a:br>
              <a:rPr lang="en-US" sz="1500" b="1">
                <a:solidFill>
                  <a:srgbClr val="FFFF00"/>
                </a:solidFill>
              </a:rPr>
            </a:br>
            <a:br>
              <a:rPr lang="en-US" sz="1500" b="1">
                <a:solidFill>
                  <a:srgbClr val="FFFF00"/>
                </a:solidFill>
              </a:rPr>
            </a:br>
            <a:br>
              <a:rPr lang="en-US" sz="1500" b="1">
                <a:solidFill>
                  <a:srgbClr val="FFFF00"/>
                </a:solidFill>
              </a:rPr>
            </a:b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
          <p:cNvSpPr txBox="1">
            <a:spLocks noGrp="1"/>
          </p:cNvSpPr>
          <p:nvPr>
            <p:ph type="title"/>
          </p:nvPr>
        </p:nvSpPr>
        <p:spPr>
          <a:xfrm>
            <a:off x="291300" y="1368000"/>
            <a:ext cx="1899900" cy="4122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FF0000"/>
              </a:buClr>
              <a:buSzPts val="1600"/>
              <a:buFont typeface="Cambria"/>
              <a:buNone/>
            </a:pPr>
            <a:br>
              <a:rPr lang="en-US" sz="2800" b="1">
                <a:solidFill>
                  <a:srgbClr val="FF0000"/>
                </a:solidFill>
              </a:rPr>
            </a:br>
            <a:br>
              <a:rPr lang="en-US" sz="2800" b="1">
                <a:solidFill>
                  <a:srgbClr val="FF0000"/>
                </a:solidFill>
              </a:rPr>
            </a:br>
            <a:br>
              <a:rPr lang="en-US" sz="2800" b="1">
                <a:solidFill>
                  <a:srgbClr val="FF0000"/>
                </a:solidFill>
              </a:rPr>
            </a:br>
            <a:r>
              <a:rPr lang="en-US" sz="2800" b="1">
                <a:solidFill>
                  <a:srgbClr val="FF0000"/>
                </a:solidFill>
              </a:rPr>
              <a:t>Vitamin A</a:t>
            </a:r>
            <a:endParaRPr/>
          </a:p>
        </p:txBody>
      </p:sp>
      <p:sp>
        <p:nvSpPr>
          <p:cNvPr id="141" name="Google Shape;141;p3"/>
          <p:cNvSpPr txBox="1">
            <a:spLocks noGrp="1"/>
          </p:cNvSpPr>
          <p:nvPr>
            <p:ph type="body" idx="1"/>
          </p:nvPr>
        </p:nvSpPr>
        <p:spPr>
          <a:xfrm>
            <a:off x="2265489" y="228600"/>
            <a:ext cx="5581200" cy="4953000"/>
          </a:xfrm>
          <a:prstGeom prst="rect">
            <a:avLst/>
          </a:prstGeom>
          <a:noFill/>
          <a:ln>
            <a:noFill/>
          </a:ln>
        </p:spPr>
        <p:txBody>
          <a:bodyPr spcFirstLastPara="1" wrap="square" lIns="0" tIns="0" rIns="0" bIns="0" anchor="t" anchorCtr="0">
            <a:noAutofit/>
          </a:bodyPr>
          <a:lstStyle/>
          <a:p>
            <a:pPr marL="457200" lvl="0" indent="-228600" algn="l" rtl="0">
              <a:lnSpc>
                <a:spcPct val="130000"/>
              </a:lnSpc>
              <a:spcBef>
                <a:spcPts val="0"/>
              </a:spcBef>
              <a:spcAft>
                <a:spcPts val="0"/>
              </a:spcAft>
              <a:buClr>
                <a:schemeClr val="dk1"/>
              </a:buClr>
              <a:buSzPts val="1400"/>
              <a:buNone/>
            </a:pPr>
            <a:endParaRPr sz="2000" b="1"/>
          </a:p>
          <a:p>
            <a:pPr marL="457200" lvl="0" indent="-317500" algn="l" rtl="0">
              <a:lnSpc>
                <a:spcPct val="130000"/>
              </a:lnSpc>
              <a:spcBef>
                <a:spcPts val="0"/>
              </a:spcBef>
              <a:spcAft>
                <a:spcPts val="0"/>
              </a:spcAft>
              <a:buClr>
                <a:schemeClr val="dk1"/>
              </a:buClr>
              <a:buSzPts val="1400"/>
              <a:buChar char="◎"/>
            </a:pPr>
            <a:r>
              <a:rPr lang="en-US" sz="2000" b="1"/>
              <a:t>Vitamin A đóng vai trò quan trọng trong việc duy trì sự toàn vẹn của niêm mạc đường hô hấp và đường tiêu hóa. </a:t>
            </a:r>
            <a:endParaRPr sz="2000" b="1"/>
          </a:p>
          <a:p>
            <a:pPr marL="457200" lvl="0" indent="-317500" algn="l" rtl="0">
              <a:lnSpc>
                <a:spcPct val="130000"/>
              </a:lnSpc>
              <a:spcBef>
                <a:spcPts val="0"/>
              </a:spcBef>
              <a:spcAft>
                <a:spcPts val="0"/>
              </a:spcAft>
              <a:buClr>
                <a:schemeClr val="dk1"/>
              </a:buClr>
              <a:buSzPts val="1400"/>
              <a:buChar char="◎"/>
            </a:pPr>
            <a:r>
              <a:rPr lang="en-US" sz="2000" b="1"/>
              <a:t>Việc sản xuất các kháng thể trên bề mặt niêm mạc có tác dụng trong việc chống lại sự tấn công của vi rút gây bệnh</a:t>
            </a:r>
            <a:endParaRPr sz="2000" b="1">
              <a:latin typeface="Times New Roman"/>
              <a:ea typeface="Times New Roman"/>
              <a:cs typeface="Times New Roman"/>
              <a:sym typeface="Times New Roman"/>
            </a:endParaRPr>
          </a:p>
          <a:p>
            <a:pPr marL="457200" lvl="0" indent="-317500" algn="l" rtl="0">
              <a:lnSpc>
                <a:spcPct val="130000"/>
              </a:lnSpc>
              <a:spcBef>
                <a:spcPts val="0"/>
              </a:spcBef>
              <a:spcAft>
                <a:spcPts val="0"/>
              </a:spcAft>
              <a:buClr>
                <a:schemeClr val="dk1"/>
              </a:buClr>
              <a:buSzPts val="1400"/>
              <a:buChar char="◎"/>
            </a:pPr>
            <a:r>
              <a:rPr lang="en-US" sz="2000" b="1">
                <a:latin typeface="Times New Roman"/>
                <a:ea typeface="Times New Roman"/>
                <a:cs typeface="Times New Roman"/>
                <a:sym typeface="Times New Roman"/>
              </a:rPr>
              <a:t>Thực phẩm giàu vitamin A gồm: gan động vật, lòng đỏ trứng. Các loại rau và trái cây cũng chứa nhiều vitamin A dưới dạng Beta-caroten như: đu đủ, cà rốt, khoai lang, bí ngô, cam, xoài, gấc, bông cải xanh, rau cải bó xôi…</a:t>
            </a:r>
            <a:endParaRPr/>
          </a:p>
          <a:p>
            <a:pPr marL="457200" lvl="0" indent="-228600" algn="l" rtl="0">
              <a:lnSpc>
                <a:spcPct val="130000"/>
              </a:lnSpc>
              <a:spcBef>
                <a:spcPts val="0"/>
              </a:spcBef>
              <a:spcAft>
                <a:spcPts val="0"/>
              </a:spcAft>
              <a:buClr>
                <a:schemeClr val="dk1"/>
              </a:buClr>
              <a:buSzPts val="1400"/>
              <a:buNone/>
            </a:pPr>
            <a:endParaRPr sz="2000" b="1"/>
          </a:p>
          <a:p>
            <a:pPr marL="457200" lvl="0" indent="-228600" algn="l" rtl="0">
              <a:spcBef>
                <a:spcPts val="0"/>
              </a:spcBef>
              <a:spcAft>
                <a:spcPts val="0"/>
              </a:spcAft>
              <a:buClr>
                <a:schemeClr val="dk1"/>
              </a:buClr>
              <a:buSzPts val="1400"/>
              <a:buNone/>
            </a:pPr>
            <a:endParaRPr sz="2800"/>
          </a:p>
        </p:txBody>
      </p:sp>
      <p:sp>
        <p:nvSpPr>
          <p:cNvPr id="142" name="Google Shape;142;p3"/>
          <p:cNvSpPr txBox="1">
            <a:spLocks noGrp="1"/>
          </p:cNvSpPr>
          <p:nvPr>
            <p:ph type="sldNum" idx="12"/>
          </p:nvPr>
        </p:nvSpPr>
        <p:spPr>
          <a:xfrm>
            <a:off x="8453425" y="-80"/>
            <a:ext cx="548700" cy="6858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888888"/>
              </a:buClr>
              <a:buSzPts val="1200"/>
              <a:buFont typeface="Cambria"/>
              <a:buNone/>
            </a:pPr>
            <a:fld id="{00000000-1234-1234-1234-123412341234}" type="slidenum">
              <a:rPr lang="en-US"/>
              <a:t>3</a:t>
            </a:fld>
            <a:endParaRPr/>
          </a:p>
        </p:txBody>
      </p:sp>
      <p:pic>
        <p:nvPicPr>
          <p:cNvPr id="143" name="Google Shape;143;p3"/>
          <p:cNvPicPr preferRelativeResize="0"/>
          <p:nvPr/>
        </p:nvPicPr>
        <p:blipFill rotWithShape="1">
          <a:blip r:embed="rId3">
            <a:alphaModFix/>
          </a:blip>
          <a:srcRect/>
          <a:stretch/>
        </p:blipFill>
        <p:spPr>
          <a:xfrm>
            <a:off x="6120430" y="5181600"/>
            <a:ext cx="2591078" cy="1922934"/>
          </a:xfrm>
          <a:prstGeom prst="rect">
            <a:avLst/>
          </a:prstGeom>
          <a:noFill/>
          <a:ln>
            <a:noFill/>
          </a:ln>
        </p:spPr>
      </p:pic>
      <p:pic>
        <p:nvPicPr>
          <p:cNvPr id="144" name="Google Shape;144;p3"/>
          <p:cNvPicPr preferRelativeResize="0"/>
          <p:nvPr/>
        </p:nvPicPr>
        <p:blipFill rotWithShape="1">
          <a:blip r:embed="rId4">
            <a:alphaModFix/>
          </a:blip>
          <a:srcRect/>
          <a:stretch/>
        </p:blipFill>
        <p:spPr>
          <a:xfrm>
            <a:off x="3023943" y="5243985"/>
            <a:ext cx="2828052" cy="2012949"/>
          </a:xfrm>
          <a:prstGeom prst="rect">
            <a:avLst/>
          </a:prstGeom>
          <a:noFill/>
          <a:ln>
            <a:noFill/>
          </a:ln>
        </p:spPr>
      </p:pic>
      <p:pic>
        <p:nvPicPr>
          <p:cNvPr id="145" name="Google Shape;145;p3"/>
          <p:cNvPicPr preferRelativeResize="0"/>
          <p:nvPr/>
        </p:nvPicPr>
        <p:blipFill rotWithShape="1">
          <a:blip r:embed="rId5">
            <a:alphaModFix/>
          </a:blip>
          <a:srcRect/>
          <a:stretch/>
        </p:blipFill>
        <p:spPr>
          <a:xfrm>
            <a:off x="381000" y="5181600"/>
            <a:ext cx="2565400" cy="1784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30"/>
          <p:cNvPicPr preferRelativeResize="0"/>
          <p:nvPr/>
        </p:nvPicPr>
        <p:blipFill rotWithShape="1">
          <a:blip r:embed="rId3">
            <a:alphaModFix/>
          </a:blip>
          <a:srcRect/>
          <a:stretch/>
        </p:blipFill>
        <p:spPr>
          <a:xfrm>
            <a:off x="4572000" y="1691356"/>
            <a:ext cx="3301532" cy="3991583"/>
          </a:xfrm>
          <a:prstGeom prst="rect">
            <a:avLst/>
          </a:prstGeom>
          <a:noFill/>
          <a:ln>
            <a:noFill/>
          </a:ln>
        </p:spPr>
      </p:pic>
      <p:sp>
        <p:nvSpPr>
          <p:cNvPr id="476" name="Google Shape;476;p30"/>
          <p:cNvSpPr txBox="1"/>
          <p:nvPr/>
        </p:nvSpPr>
        <p:spPr>
          <a:xfrm>
            <a:off x="1074698" y="1091427"/>
            <a:ext cx="6994603"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50" b="1">
                <a:solidFill>
                  <a:srgbClr val="FF0000"/>
                </a:solidFill>
                <a:latin typeface="Times"/>
                <a:ea typeface="Times"/>
                <a:cs typeface="Times"/>
                <a:sym typeface="Times"/>
              </a:rPr>
              <a:t>Chương trình sức khỏe học đường giai đoạn 2021-2025</a:t>
            </a:r>
            <a:endParaRPr/>
          </a:p>
        </p:txBody>
      </p:sp>
      <p:sp>
        <p:nvSpPr>
          <p:cNvPr id="477" name="Google Shape;477;p30"/>
          <p:cNvSpPr txBox="1"/>
          <p:nvPr/>
        </p:nvSpPr>
        <p:spPr>
          <a:xfrm>
            <a:off x="1270469" y="3117376"/>
            <a:ext cx="27655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Times"/>
                <a:ea typeface="Times"/>
                <a:cs typeface="Times"/>
                <a:sym typeface="Times"/>
              </a:rPr>
              <a:t>Thủ tướng CP phê duyệt ngày 02 /10/2021</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1"/>
          <p:cNvSpPr txBox="1">
            <a:spLocks noGrp="1"/>
          </p:cNvSpPr>
          <p:nvPr>
            <p:ph type="title"/>
          </p:nvPr>
        </p:nvSpPr>
        <p:spPr>
          <a:xfrm>
            <a:off x="228600" y="477064"/>
            <a:ext cx="8458200" cy="553998"/>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FF0000"/>
              </a:buClr>
              <a:buSzPts val="3000"/>
              <a:buFont typeface="Times"/>
              <a:buNone/>
            </a:pPr>
            <a:r>
              <a:rPr lang="en-US" sz="3000" b="1">
                <a:solidFill>
                  <a:srgbClr val="FF0000"/>
                </a:solidFill>
                <a:latin typeface="Times"/>
                <a:ea typeface="Times"/>
                <a:cs typeface="Times"/>
                <a:sym typeface="Times"/>
              </a:rPr>
              <a:t>GIẢI PHÁP CHO DINH DƯỠNG HỌC ĐƯỜNG</a:t>
            </a:r>
            <a:endParaRPr/>
          </a:p>
        </p:txBody>
      </p:sp>
      <p:sp>
        <p:nvSpPr>
          <p:cNvPr id="483" name="Google Shape;483;p31"/>
          <p:cNvSpPr txBox="1">
            <a:spLocks noGrp="1"/>
          </p:cNvSpPr>
          <p:nvPr>
            <p:ph type="body" idx="1"/>
          </p:nvPr>
        </p:nvSpPr>
        <p:spPr>
          <a:xfrm>
            <a:off x="381000" y="1524000"/>
            <a:ext cx="8534400" cy="5029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Font typeface="Noto Sans Symbols"/>
              <a:buChar char="✔"/>
            </a:pPr>
            <a:r>
              <a:rPr lang="en-US" sz="2400" b="1">
                <a:latin typeface="Cambria"/>
                <a:ea typeface="Cambria"/>
                <a:cs typeface="Cambria"/>
                <a:sym typeface="Cambria"/>
              </a:rPr>
              <a:t>Chương trình bữa ăn học đường</a:t>
            </a:r>
            <a:r>
              <a:rPr lang="en-US" sz="2400" b="1"/>
              <a:t> lồng ghép sữa học đường (cơ sở vật chất, nhân lực, đào tạo, mức thu…)</a:t>
            </a:r>
            <a:endParaRPr sz="2400" b="1">
              <a:latin typeface="Cambria"/>
              <a:ea typeface="Cambria"/>
              <a:cs typeface="Cambria"/>
              <a:sym typeface="Cambria"/>
            </a:endParaRPr>
          </a:p>
          <a:p>
            <a:pPr marL="342900" lvl="0" indent="-342900" algn="l" rtl="0">
              <a:spcBef>
                <a:spcPts val="480"/>
              </a:spcBef>
              <a:spcAft>
                <a:spcPts val="0"/>
              </a:spcAft>
              <a:buClr>
                <a:schemeClr val="dk1"/>
              </a:buClr>
              <a:buSzPts val="2400"/>
              <a:buFont typeface="Noto Sans Symbols"/>
              <a:buChar char="✔"/>
            </a:pPr>
            <a:r>
              <a:rPr lang="en-US" sz="2400" b="1">
                <a:latin typeface="Cambria"/>
                <a:ea typeface="Cambria"/>
                <a:cs typeface="Cambria"/>
                <a:sym typeface="Cambria"/>
              </a:rPr>
              <a:t>Chương trình giáo dục dinh dưỡng và giáo dục thể chất</a:t>
            </a:r>
            <a:endParaRPr sz="2400" b="1">
              <a:latin typeface="Cambria"/>
              <a:ea typeface="Cambria"/>
              <a:cs typeface="Cambria"/>
              <a:sym typeface="Cambria"/>
            </a:endParaRPr>
          </a:p>
          <a:p>
            <a:pPr marL="342900" lvl="0" indent="-342900" algn="l" rtl="0">
              <a:spcBef>
                <a:spcPts val="480"/>
              </a:spcBef>
              <a:spcAft>
                <a:spcPts val="0"/>
              </a:spcAft>
              <a:buClr>
                <a:schemeClr val="dk1"/>
              </a:buClr>
              <a:buSzPts val="2400"/>
              <a:buFont typeface="Noto Sans Symbols"/>
              <a:buChar char="✔"/>
            </a:pPr>
            <a:r>
              <a:rPr lang="en-US" sz="2400" b="1">
                <a:latin typeface="Cambria"/>
                <a:ea typeface="Cambria"/>
                <a:cs typeface="Cambria"/>
                <a:sym typeface="Cambria"/>
              </a:rPr>
              <a:t>Thường xuyên theo dõi và đánh giá tình trạng dinh dưỡng học sinh </a:t>
            </a:r>
            <a:endParaRPr/>
          </a:p>
          <a:p>
            <a:pPr marL="342900" lvl="0" indent="-342900" algn="l" rtl="0">
              <a:spcBef>
                <a:spcPts val="480"/>
              </a:spcBef>
              <a:spcAft>
                <a:spcPts val="0"/>
              </a:spcAft>
              <a:buClr>
                <a:schemeClr val="dk1"/>
              </a:buClr>
              <a:buSzPts val="2400"/>
              <a:buFont typeface="Noto Sans Symbols"/>
              <a:buChar char="✔"/>
            </a:pPr>
            <a:r>
              <a:rPr lang="en-US" sz="2400" b="1">
                <a:latin typeface="Cambria"/>
                <a:ea typeface="Cambria"/>
                <a:cs typeface="Cambria"/>
                <a:sym typeface="Cambria"/>
              </a:rPr>
              <a:t>Phối hợp giữa gia đình và nhà trườn</a:t>
            </a:r>
            <a:r>
              <a:rPr lang="en-US" sz="2400" b="1"/>
              <a:t>g trong chăm sóc và dinh dưỡng cho trẻ em</a:t>
            </a:r>
            <a:endParaRPr sz="2400" b="1"/>
          </a:p>
          <a:p>
            <a:pPr marL="342900" lvl="0" indent="-342900" algn="l" rtl="0">
              <a:spcBef>
                <a:spcPts val="480"/>
              </a:spcBef>
              <a:spcAft>
                <a:spcPts val="0"/>
              </a:spcAft>
              <a:buClr>
                <a:schemeClr val="dk1"/>
              </a:buClr>
              <a:buSzPts val="2400"/>
              <a:buFont typeface="Noto Sans Symbols"/>
              <a:buChar char="✔"/>
            </a:pPr>
            <a:r>
              <a:rPr lang="en-US" sz="2400" b="1"/>
              <a:t>Nghiên cứu về sự biến động thực trạng dinh dưỡng của trẻ em và các giải pháp can thiệp</a:t>
            </a:r>
            <a:endParaRPr/>
          </a:p>
          <a:p>
            <a:pPr marL="342900" lvl="0" indent="-342900" algn="l" rtl="0">
              <a:spcBef>
                <a:spcPts val="480"/>
              </a:spcBef>
              <a:spcAft>
                <a:spcPts val="0"/>
              </a:spcAft>
              <a:buClr>
                <a:schemeClr val="dk1"/>
              </a:buClr>
              <a:buSzPts val="2400"/>
              <a:buFont typeface="Noto Sans Symbols"/>
              <a:buChar char="✔"/>
            </a:pPr>
            <a:r>
              <a:rPr lang="en-US" sz="2400" b="1"/>
              <a:t>Huy động nguồn lực hỗ trợ bữa ăn cho trẻ thuộc đối tượng khó khăn</a:t>
            </a:r>
            <a:endParaRPr sz="2400" b="1"/>
          </a:p>
          <a:p>
            <a:pPr marL="342900" lvl="0" indent="-190500" algn="l" rtl="0">
              <a:spcBef>
                <a:spcPts val="480"/>
              </a:spcBef>
              <a:spcAft>
                <a:spcPts val="0"/>
              </a:spcAft>
              <a:buClr>
                <a:schemeClr val="dk1"/>
              </a:buClr>
              <a:buSzPts val="2400"/>
              <a:buFont typeface="Noto Sans Symbols"/>
              <a:buNone/>
            </a:pPr>
            <a:endParaRPr sz="2400">
              <a:latin typeface="Cambria"/>
              <a:ea typeface="Cambria"/>
              <a:cs typeface="Cambria"/>
              <a:sym typeface="Cambria"/>
            </a:endParaRPr>
          </a:p>
          <a:p>
            <a:pPr marL="342900" lvl="0" indent="-190500" algn="l" rtl="0">
              <a:spcBef>
                <a:spcPts val="480"/>
              </a:spcBef>
              <a:spcAft>
                <a:spcPts val="0"/>
              </a:spcAft>
              <a:buClr>
                <a:schemeClr val="dk1"/>
              </a:buClr>
              <a:buSzPts val="2400"/>
              <a:buFont typeface="Noto Sans Symbols"/>
              <a:buNone/>
            </a:pPr>
            <a:endParaRPr sz="2400">
              <a:solidFill>
                <a:srgbClr val="17365D"/>
              </a:solidFill>
              <a:latin typeface="Cambria"/>
              <a:ea typeface="Cambria"/>
              <a:cs typeface="Cambria"/>
              <a:sym typeface="Cambria"/>
            </a:endParaRPr>
          </a:p>
        </p:txBody>
      </p:sp>
      <p:sp>
        <p:nvSpPr>
          <p:cNvPr id="484" name="Google Shape;484;p31"/>
          <p:cNvSpPr txBox="1"/>
          <p:nvPr/>
        </p:nvSpPr>
        <p:spPr>
          <a:xfrm rot="10800000" flipH="1">
            <a:off x="0" y="6488668"/>
            <a:ext cx="1600200" cy="369332"/>
          </a:xfrm>
          <a:prstGeom prst="rect">
            <a:avLst/>
          </a:prstGeom>
          <a:solidFill>
            <a:srgbClr val="FDE9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xEl>
                                              <p:pRg st="0" end="0"/>
                                            </p:txEl>
                                          </p:spTgt>
                                        </p:tgtEl>
                                        <p:attrNameLst>
                                          <p:attrName>style.visibility</p:attrName>
                                        </p:attrNameLst>
                                      </p:cBhvr>
                                      <p:to>
                                        <p:strVal val="visible"/>
                                      </p:to>
                                    </p:set>
                                    <p:animEffect transition="in" filter="fade">
                                      <p:cBhvr>
                                        <p:cTn id="7" dur="1000"/>
                                        <p:tgtEl>
                                          <p:spTgt spid="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xEl>
                                              <p:pRg st="1" end="1"/>
                                            </p:txEl>
                                          </p:spTgt>
                                        </p:tgtEl>
                                        <p:attrNameLst>
                                          <p:attrName>style.visibility</p:attrName>
                                        </p:attrNameLst>
                                      </p:cBhvr>
                                      <p:to>
                                        <p:strVal val="visible"/>
                                      </p:to>
                                    </p:set>
                                    <p:animEffect transition="in" filter="fade">
                                      <p:cBhvr>
                                        <p:cTn id="12" dur="1000"/>
                                        <p:tgtEl>
                                          <p:spTgt spid="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3">
                                            <p:txEl>
                                              <p:pRg st="2" end="2"/>
                                            </p:txEl>
                                          </p:spTgt>
                                        </p:tgtEl>
                                        <p:attrNameLst>
                                          <p:attrName>style.visibility</p:attrName>
                                        </p:attrNameLst>
                                      </p:cBhvr>
                                      <p:to>
                                        <p:strVal val="visible"/>
                                      </p:to>
                                    </p:set>
                                    <p:animEffect transition="in" filter="fade">
                                      <p:cBhvr>
                                        <p:cTn id="17" dur="1000"/>
                                        <p:tgtEl>
                                          <p:spTgt spid="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3">
                                            <p:txEl>
                                              <p:pRg st="3" end="3"/>
                                            </p:txEl>
                                          </p:spTgt>
                                        </p:tgtEl>
                                        <p:attrNameLst>
                                          <p:attrName>style.visibility</p:attrName>
                                        </p:attrNameLst>
                                      </p:cBhvr>
                                      <p:to>
                                        <p:strVal val="visible"/>
                                      </p:to>
                                    </p:set>
                                    <p:animEffect transition="in" filter="fade">
                                      <p:cBhvr>
                                        <p:cTn id="22" dur="1000"/>
                                        <p:tgtEl>
                                          <p:spTgt spid="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3">
                                            <p:txEl>
                                              <p:pRg st="4" end="4"/>
                                            </p:txEl>
                                          </p:spTgt>
                                        </p:tgtEl>
                                        <p:attrNameLst>
                                          <p:attrName>style.visibility</p:attrName>
                                        </p:attrNameLst>
                                      </p:cBhvr>
                                      <p:to>
                                        <p:strVal val="visible"/>
                                      </p:to>
                                    </p:set>
                                    <p:animEffect transition="in" filter="fade">
                                      <p:cBhvr>
                                        <p:cTn id="27" dur="1000"/>
                                        <p:tgtEl>
                                          <p:spTgt spid="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3">
                                            <p:txEl>
                                              <p:pRg st="5" end="5"/>
                                            </p:txEl>
                                          </p:spTgt>
                                        </p:tgtEl>
                                        <p:attrNameLst>
                                          <p:attrName>style.visibility</p:attrName>
                                        </p:attrNameLst>
                                      </p:cBhvr>
                                      <p:to>
                                        <p:strVal val="visible"/>
                                      </p:to>
                                    </p:set>
                                    <p:animEffect transition="in" filter="fade">
                                      <p:cBhvr>
                                        <p:cTn id="32" dur="1000"/>
                                        <p:tgtEl>
                                          <p:spTgt spid="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3">
                                            <p:txEl>
                                              <p:pRg st="6" end="6"/>
                                            </p:txEl>
                                          </p:spTgt>
                                        </p:tgtEl>
                                        <p:attrNameLst>
                                          <p:attrName>style.visibility</p:attrName>
                                        </p:attrNameLst>
                                      </p:cBhvr>
                                      <p:to>
                                        <p:strVal val="visible"/>
                                      </p:to>
                                    </p:set>
                                    <p:animEffect transition="in" filter="fade">
                                      <p:cBhvr>
                                        <p:cTn id="37" dur="1000"/>
                                        <p:tgtEl>
                                          <p:spTgt spid="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3">
                                            <p:txEl>
                                              <p:pRg st="7" end="7"/>
                                            </p:txEl>
                                          </p:spTgt>
                                        </p:tgtEl>
                                        <p:attrNameLst>
                                          <p:attrName>style.visibility</p:attrName>
                                        </p:attrNameLst>
                                      </p:cBhvr>
                                      <p:to>
                                        <p:strVal val="visible"/>
                                      </p:to>
                                    </p:set>
                                    <p:animEffect transition="in" filter="fade">
                                      <p:cBhvr>
                                        <p:cTn id="42" dur="1000"/>
                                        <p:tgtEl>
                                          <p:spTgt spid="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2"/>
          <p:cNvSpPr txBox="1">
            <a:spLocks noGrp="1"/>
          </p:cNvSpPr>
          <p:nvPr>
            <p:ph type="title"/>
          </p:nvPr>
        </p:nvSpPr>
        <p:spPr>
          <a:xfrm>
            <a:off x="457200" y="76200"/>
            <a:ext cx="8458200" cy="1371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2600"/>
              <a:buFont typeface="Arial"/>
              <a:buNone/>
            </a:pPr>
            <a:r>
              <a:rPr lang="en-US" sz="2600" b="1">
                <a:solidFill>
                  <a:srgbClr val="FF0000"/>
                </a:solidFill>
                <a:latin typeface="Arial"/>
                <a:ea typeface="Arial"/>
                <a:cs typeface="Arial"/>
                <a:sym typeface="Arial"/>
              </a:rPr>
              <a:t>THỰC TRẠNG VỀ VIỆC TỔ CHỨC BỮA ĂN HỌC ĐƯỜNG TẠI VIỆT NAM</a:t>
            </a:r>
            <a:endParaRPr sz="2600">
              <a:solidFill>
                <a:srgbClr val="FF0000"/>
              </a:solidFill>
              <a:latin typeface="Arial"/>
              <a:ea typeface="Arial"/>
              <a:cs typeface="Arial"/>
              <a:sym typeface="Arial"/>
            </a:endParaRPr>
          </a:p>
        </p:txBody>
      </p:sp>
      <p:sp>
        <p:nvSpPr>
          <p:cNvPr id="490" name="Google Shape;490;p32"/>
          <p:cNvSpPr txBox="1">
            <a:spLocks noGrp="1"/>
          </p:cNvSpPr>
          <p:nvPr>
            <p:ph type="body" idx="1"/>
          </p:nvPr>
        </p:nvSpPr>
        <p:spPr>
          <a:xfrm>
            <a:off x="228600" y="1295400"/>
            <a:ext cx="8686800" cy="4479925"/>
          </a:xfrm>
          <a:prstGeom prst="rect">
            <a:avLst/>
          </a:prstGeom>
          <a:noFill/>
          <a:ln>
            <a:noFill/>
          </a:ln>
        </p:spPr>
        <p:txBody>
          <a:bodyPr spcFirstLastPara="1" wrap="square" lIns="91425" tIns="45700" rIns="91425" bIns="45700" anchor="t" anchorCtr="0">
            <a:noAutofit/>
          </a:bodyPr>
          <a:lstStyle/>
          <a:p>
            <a:pPr marL="342900" lvl="0" indent="-184150" algn="just" rtl="0">
              <a:spcBef>
                <a:spcPts val="0"/>
              </a:spcBef>
              <a:spcAft>
                <a:spcPts val="0"/>
              </a:spcAft>
              <a:buClr>
                <a:schemeClr val="dk1"/>
              </a:buClr>
              <a:buSzPts val="2500"/>
              <a:buFont typeface="Noto Sans Symbols"/>
              <a:buNone/>
            </a:pPr>
            <a:endParaRPr sz="2500">
              <a:latin typeface="Arial"/>
              <a:ea typeface="Arial"/>
              <a:cs typeface="Arial"/>
              <a:sym typeface="Arial"/>
            </a:endParaRPr>
          </a:p>
          <a:p>
            <a:pPr marL="342900" lvl="0" indent="-342900" algn="just" rtl="0">
              <a:spcBef>
                <a:spcPts val="500"/>
              </a:spcBef>
              <a:spcAft>
                <a:spcPts val="0"/>
              </a:spcAft>
              <a:buClr>
                <a:schemeClr val="dk1"/>
              </a:buClr>
              <a:buSzPts val="2500"/>
              <a:buFont typeface="Noto Sans Symbols"/>
              <a:buChar char="✔"/>
            </a:pPr>
            <a:r>
              <a:rPr lang="en-US" sz="2500">
                <a:latin typeface="Arial"/>
                <a:ea typeface="Arial"/>
                <a:cs typeface="Arial"/>
                <a:sym typeface="Arial"/>
              </a:rPr>
              <a:t>Khó khăn về cơ sở vật chất</a:t>
            </a:r>
            <a:endParaRPr sz="2500">
              <a:latin typeface="Arial"/>
              <a:ea typeface="Arial"/>
              <a:cs typeface="Arial"/>
              <a:sym typeface="Arial"/>
            </a:endParaRPr>
          </a:p>
          <a:p>
            <a:pPr marL="342900" lvl="0" indent="-342900" algn="just" rtl="0">
              <a:spcBef>
                <a:spcPts val="500"/>
              </a:spcBef>
              <a:spcAft>
                <a:spcPts val="0"/>
              </a:spcAft>
              <a:buClr>
                <a:schemeClr val="dk1"/>
              </a:buClr>
              <a:buSzPts val="2500"/>
              <a:buFont typeface="Noto Sans Symbols"/>
              <a:buChar char="✔"/>
            </a:pPr>
            <a:r>
              <a:rPr lang="en-US" sz="2500">
                <a:latin typeface="Arial"/>
                <a:ea typeface="Arial"/>
                <a:cs typeface="Arial"/>
                <a:sym typeface="Arial"/>
              </a:rPr>
              <a:t>Nhân lực</a:t>
            </a:r>
            <a:endParaRPr sz="2500">
              <a:latin typeface="Arial"/>
              <a:ea typeface="Arial"/>
              <a:cs typeface="Arial"/>
              <a:sym typeface="Arial"/>
            </a:endParaRPr>
          </a:p>
          <a:p>
            <a:pPr marL="342900" lvl="0" indent="-342900" algn="just" rtl="0">
              <a:spcBef>
                <a:spcPts val="500"/>
              </a:spcBef>
              <a:spcAft>
                <a:spcPts val="0"/>
              </a:spcAft>
              <a:buClr>
                <a:schemeClr val="dk1"/>
              </a:buClr>
              <a:buSzPts val="2500"/>
              <a:buFont typeface="Noto Sans Symbols"/>
              <a:buChar char="✔"/>
            </a:pPr>
            <a:r>
              <a:rPr lang="en-US" sz="2500">
                <a:latin typeface="Arial"/>
                <a:ea typeface="Arial"/>
                <a:cs typeface="Arial"/>
                <a:sym typeface="Arial"/>
              </a:rPr>
              <a:t>Mức thu</a:t>
            </a:r>
            <a:endParaRPr sz="2500">
              <a:latin typeface="Arial"/>
              <a:ea typeface="Arial"/>
              <a:cs typeface="Arial"/>
              <a:sym typeface="Arial"/>
            </a:endParaRPr>
          </a:p>
          <a:p>
            <a:pPr marL="342900" lvl="0" indent="-342900" algn="just" rtl="0">
              <a:spcBef>
                <a:spcPts val="500"/>
              </a:spcBef>
              <a:spcAft>
                <a:spcPts val="0"/>
              </a:spcAft>
              <a:buClr>
                <a:schemeClr val="dk1"/>
              </a:buClr>
              <a:buSzPts val="2500"/>
              <a:buFont typeface="Noto Sans Symbols"/>
              <a:buChar char="✔"/>
            </a:pPr>
            <a:r>
              <a:rPr lang="en-US" sz="2500">
                <a:latin typeface="Arial"/>
                <a:ea typeface="Arial"/>
                <a:cs typeface="Arial"/>
                <a:sym typeface="Arial"/>
              </a:rPr>
              <a:t>Cán bộ phụ trách công tác bán trú và lên thực đơn phải tự tìm hiểu để thực hiện, ít được tập huấn chuyên môn </a:t>
            </a:r>
            <a:endParaRPr/>
          </a:p>
          <a:p>
            <a:pPr marL="342900" lvl="0" indent="-184150" algn="just" rtl="0">
              <a:spcBef>
                <a:spcPts val="500"/>
              </a:spcBef>
              <a:spcAft>
                <a:spcPts val="0"/>
              </a:spcAft>
              <a:buClr>
                <a:schemeClr val="dk1"/>
              </a:buClr>
              <a:buSzPts val="2500"/>
              <a:buNone/>
            </a:pPr>
            <a:endParaRPr sz="2500">
              <a:latin typeface="Arial"/>
              <a:ea typeface="Arial"/>
              <a:cs typeface="Arial"/>
              <a:sym typeface="Arial"/>
            </a:endParaRPr>
          </a:p>
          <a:p>
            <a:pPr marL="0" lvl="0" indent="0" algn="just" rtl="0">
              <a:spcBef>
                <a:spcPts val="500"/>
              </a:spcBef>
              <a:spcAft>
                <a:spcPts val="0"/>
              </a:spcAft>
              <a:buClr>
                <a:schemeClr val="dk1"/>
              </a:buClr>
              <a:buSzPts val="2500"/>
              <a:buNone/>
            </a:pPr>
            <a:endParaRPr sz="2500">
              <a:latin typeface="Arial"/>
              <a:ea typeface="Arial"/>
              <a:cs typeface="Arial"/>
              <a:sym typeface="Arial"/>
            </a:endParaRPr>
          </a:p>
          <a:p>
            <a:pPr marL="342900" lvl="0" indent="-184150" algn="just" rtl="0">
              <a:spcBef>
                <a:spcPts val="500"/>
              </a:spcBef>
              <a:spcAft>
                <a:spcPts val="0"/>
              </a:spcAft>
              <a:buClr>
                <a:schemeClr val="dk1"/>
              </a:buClr>
              <a:buSzPts val="2500"/>
              <a:buNone/>
            </a:pPr>
            <a:endParaRPr sz="25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sz="2600" b="1">
                <a:solidFill>
                  <a:srgbClr val="FF0000"/>
                </a:solidFill>
              </a:rPr>
              <a:t>ĐIỀU TRA VỀ THỰC TRẠNG TỔ CHỨC BỮA ĂN HỌC ĐƯỜNG TẠI BẮC GIANG, YÊN BÁI, ĐÀ NẴNG, LÂM ĐỒNG, HÀ TĨNH NĂM 2018</a:t>
            </a:r>
            <a:endParaRPr/>
          </a:p>
        </p:txBody>
      </p:sp>
      <p:graphicFrame>
        <p:nvGraphicFramePr>
          <p:cNvPr id="496" name="Google Shape;496;p33"/>
          <p:cNvGraphicFramePr/>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4"/>
          <p:cNvSpPr txBox="1">
            <a:spLocks noGrp="1"/>
          </p:cNvSpPr>
          <p:nvPr>
            <p:ph type="title"/>
          </p:nvPr>
        </p:nvSpPr>
        <p:spPr>
          <a:xfrm>
            <a:off x="457200" y="274638"/>
            <a:ext cx="8229600" cy="7159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C00000"/>
              </a:buClr>
              <a:buSzPct val="100000"/>
              <a:buFont typeface="Calibri"/>
              <a:buNone/>
            </a:pPr>
            <a:r>
              <a:rPr lang="en-US" sz="3200" b="1">
                <a:solidFill>
                  <a:srgbClr val="C00000"/>
                </a:solidFill>
                <a:latin typeface="Calibri"/>
                <a:ea typeface="Calibri"/>
                <a:cs typeface="Calibri"/>
                <a:sym typeface="Calibri"/>
              </a:rPr>
              <a:t>CHƯƠNG TRÌNH DINH DƯỠNG HỌC ĐƯỜNG </a:t>
            </a:r>
            <a:br>
              <a:rPr lang="en-US" sz="3200" b="1">
                <a:solidFill>
                  <a:srgbClr val="C00000"/>
                </a:solidFill>
                <a:latin typeface="Calibri"/>
                <a:ea typeface="Calibri"/>
                <a:cs typeface="Calibri"/>
                <a:sym typeface="Calibri"/>
              </a:rPr>
            </a:br>
            <a:endParaRPr sz="3200" b="1">
              <a:solidFill>
                <a:srgbClr val="C00000"/>
              </a:solidFill>
              <a:latin typeface="Calibri"/>
              <a:ea typeface="Calibri"/>
              <a:cs typeface="Calibri"/>
              <a:sym typeface="Calibri"/>
            </a:endParaRPr>
          </a:p>
        </p:txBody>
      </p:sp>
      <p:grpSp>
        <p:nvGrpSpPr>
          <p:cNvPr id="503" name="Google Shape;503;p34"/>
          <p:cNvGrpSpPr/>
          <p:nvPr/>
        </p:nvGrpSpPr>
        <p:grpSpPr>
          <a:xfrm>
            <a:off x="1449143" y="1371600"/>
            <a:ext cx="6398112" cy="4343400"/>
            <a:chOff x="1343" y="0"/>
            <a:chExt cx="6398112" cy="4343400"/>
          </a:xfrm>
        </p:grpSpPr>
        <p:sp>
          <p:nvSpPr>
            <p:cNvPr id="504" name="Google Shape;504;p34"/>
            <p:cNvSpPr/>
            <p:nvPr/>
          </p:nvSpPr>
          <p:spPr>
            <a:xfrm>
              <a:off x="1343" y="0"/>
              <a:ext cx="2090886" cy="4343400"/>
            </a:xfrm>
            <a:prstGeom prst="roundRect">
              <a:avLst>
                <a:gd name="adj" fmla="val 10000"/>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txBox="1"/>
            <p:nvPr/>
          </p:nvSpPr>
          <p:spPr>
            <a:xfrm>
              <a:off x="1343" y="1737360"/>
              <a:ext cx="2090886" cy="1737360"/>
            </a:xfrm>
            <a:prstGeom prst="rect">
              <a:avLst/>
            </a:prstGeom>
            <a:noFill/>
            <a:ln>
              <a:noFill/>
            </a:ln>
          </p:spPr>
          <p:txBody>
            <a:bodyPr spcFirstLastPara="1" wrap="square" lIns="156450" tIns="156450" rIns="156450"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Thay đổi nhận thức</a:t>
              </a:r>
              <a:endParaRPr sz="2200">
                <a:solidFill>
                  <a:schemeClr val="lt1"/>
                </a:solidFill>
                <a:latin typeface="Calibri"/>
                <a:ea typeface="Calibri"/>
                <a:cs typeface="Calibri"/>
                <a:sym typeface="Calibri"/>
              </a:endParaRPr>
            </a:p>
          </p:txBody>
        </p:sp>
        <p:sp>
          <p:nvSpPr>
            <p:cNvPr id="506" name="Google Shape;506;p34"/>
            <p:cNvSpPr/>
            <p:nvPr/>
          </p:nvSpPr>
          <p:spPr>
            <a:xfrm>
              <a:off x="152406" y="228603"/>
              <a:ext cx="1751156" cy="1598754"/>
            </a:xfrm>
            <a:prstGeom prst="ellipse">
              <a:avLst/>
            </a:prstGeom>
            <a:blipFill rotWithShape="1">
              <a:blip r:embed="rId3">
                <a:alphaModFix/>
              </a:blip>
              <a:stretch>
                <a:fillRect l="-10999" r="-10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2154956" y="0"/>
              <a:ext cx="2090886" cy="4343400"/>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4"/>
            <p:cNvSpPr txBox="1"/>
            <p:nvPr/>
          </p:nvSpPr>
          <p:spPr>
            <a:xfrm>
              <a:off x="2154956" y="1737360"/>
              <a:ext cx="2090886" cy="1737360"/>
            </a:xfrm>
            <a:prstGeom prst="rect">
              <a:avLst/>
            </a:prstGeom>
            <a:noFill/>
            <a:ln>
              <a:noFill/>
            </a:ln>
          </p:spPr>
          <p:txBody>
            <a:bodyPr spcFirstLastPara="1" wrap="square" lIns="156450" tIns="156450" rIns="156450"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Tiêu chuẩn hóa thực đơn và xây dựng Ngân hàng thực đơn</a:t>
              </a:r>
              <a:endParaRPr sz="2200">
                <a:solidFill>
                  <a:schemeClr val="lt1"/>
                </a:solidFill>
                <a:latin typeface="Calibri"/>
                <a:ea typeface="Calibri"/>
                <a:cs typeface="Calibri"/>
                <a:sym typeface="Calibri"/>
              </a:endParaRPr>
            </a:p>
          </p:txBody>
        </p:sp>
        <p:sp>
          <p:nvSpPr>
            <p:cNvPr id="509" name="Google Shape;509;p34"/>
            <p:cNvSpPr/>
            <p:nvPr/>
          </p:nvSpPr>
          <p:spPr>
            <a:xfrm>
              <a:off x="2391071" y="187035"/>
              <a:ext cx="1618656" cy="1593489"/>
            </a:xfrm>
            <a:prstGeom prst="ellipse">
              <a:avLst/>
            </a:prstGeom>
            <a:blipFill rotWithShape="1">
              <a:blip r:embed="rId4">
                <a:alphaModFix/>
              </a:blip>
              <a:stretch>
                <a:fillRect l="-3999" r="-3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4308569" y="0"/>
              <a:ext cx="2090886" cy="4343400"/>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txBox="1"/>
            <p:nvPr/>
          </p:nvSpPr>
          <p:spPr>
            <a:xfrm>
              <a:off x="4308569" y="1737360"/>
              <a:ext cx="2090886" cy="1737360"/>
            </a:xfrm>
            <a:prstGeom prst="rect">
              <a:avLst/>
            </a:prstGeom>
            <a:noFill/>
            <a:ln>
              <a:noFill/>
            </a:ln>
          </p:spPr>
          <p:txBody>
            <a:bodyPr spcFirstLastPara="1" wrap="square" lIns="156450" tIns="156450" rIns="156450"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Tiêu chuẩn hóa bếp và công tác vận hành</a:t>
              </a:r>
              <a:endParaRPr sz="2200">
                <a:solidFill>
                  <a:schemeClr val="lt1"/>
                </a:solidFill>
                <a:latin typeface="Calibri"/>
                <a:ea typeface="Calibri"/>
                <a:cs typeface="Calibri"/>
                <a:sym typeface="Calibri"/>
              </a:endParaRPr>
            </a:p>
          </p:txBody>
        </p:sp>
        <p:sp>
          <p:nvSpPr>
            <p:cNvPr id="512" name="Google Shape;512;p34"/>
            <p:cNvSpPr/>
            <p:nvPr/>
          </p:nvSpPr>
          <p:spPr>
            <a:xfrm>
              <a:off x="4535825" y="228603"/>
              <a:ext cx="1636373" cy="1510353"/>
            </a:xfrm>
            <a:prstGeom prst="ellipse">
              <a:avLst/>
            </a:prstGeom>
            <a:blipFill rotWithShape="1">
              <a:blip r:embed="rId5">
                <a:alphaModFix/>
              </a:blip>
              <a:stretch>
                <a:fillRect l="-18999" r="-18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256031" y="3474720"/>
              <a:ext cx="5888736" cy="651510"/>
            </a:xfrm>
            <a:prstGeom prst="leftRightArrow">
              <a:avLst>
                <a:gd name="adj1" fmla="val 50000"/>
                <a:gd name="adj2" fmla="val 50000"/>
              </a:avLst>
            </a:prstGeom>
            <a:solidFill>
              <a:srgbClr val="E7CF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5"/>
          <p:cNvSpPr txBox="1">
            <a:spLocks noGrp="1"/>
          </p:cNvSpPr>
          <p:nvPr>
            <p:ph type="title"/>
          </p:nvPr>
        </p:nvSpPr>
        <p:spPr>
          <a:xfrm>
            <a:off x="457200" y="274638"/>
            <a:ext cx="8229600" cy="10969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C00000"/>
              </a:buClr>
              <a:buSzPct val="100000"/>
              <a:buFont typeface="Calibri"/>
              <a:buNone/>
            </a:pPr>
            <a:br>
              <a:rPr lang="en-US" sz="3200" b="1">
                <a:solidFill>
                  <a:srgbClr val="C00000"/>
                </a:solidFill>
                <a:latin typeface="Calibri"/>
                <a:ea typeface="Calibri"/>
                <a:cs typeface="Calibri"/>
                <a:sym typeface="Calibri"/>
              </a:rPr>
            </a:br>
            <a:r>
              <a:rPr lang="en-US" sz="3200" b="1">
                <a:solidFill>
                  <a:srgbClr val="FF0000"/>
                </a:solidFill>
              </a:rPr>
              <a:t>MỤC TIÊU</a:t>
            </a:r>
            <a:br>
              <a:rPr lang="en-US" sz="3200" b="1">
                <a:solidFill>
                  <a:srgbClr val="FF0000"/>
                </a:solidFill>
              </a:rPr>
            </a:br>
            <a:r>
              <a:rPr lang="en-US" sz="3200" b="1">
                <a:solidFill>
                  <a:srgbClr val="FF0000"/>
                </a:solidFill>
                <a:latin typeface="Calibri"/>
                <a:ea typeface="Calibri"/>
                <a:cs typeface="Calibri"/>
                <a:sym typeface="Calibri"/>
              </a:rPr>
              <a:t>CỦA CHƯƠNG TRÌNH BỮA ĂN HỌC ĐƯỜNG</a:t>
            </a:r>
            <a:br>
              <a:rPr lang="en-US" sz="3200" b="1">
                <a:solidFill>
                  <a:srgbClr val="C00000"/>
                </a:solidFill>
                <a:latin typeface="Calibri"/>
                <a:ea typeface="Calibri"/>
                <a:cs typeface="Calibri"/>
                <a:sym typeface="Calibri"/>
              </a:rPr>
            </a:br>
            <a:endParaRPr sz="3200" b="1">
              <a:solidFill>
                <a:srgbClr val="C00000"/>
              </a:solidFill>
              <a:latin typeface="Calibri"/>
              <a:ea typeface="Calibri"/>
              <a:cs typeface="Calibri"/>
              <a:sym typeface="Calibri"/>
            </a:endParaRPr>
          </a:p>
        </p:txBody>
      </p:sp>
      <p:sp>
        <p:nvSpPr>
          <p:cNvPr id="520" name="Google Shape;520;p35"/>
          <p:cNvSpPr txBox="1"/>
          <p:nvPr/>
        </p:nvSpPr>
        <p:spPr>
          <a:xfrm>
            <a:off x="381000" y="1524000"/>
            <a:ext cx="8077200" cy="30469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Cung cấp bữa ăn đa dạng, hợp lý, khoa học. Tập cho trẻ ăn đa dạng nhiều loại thực phẩm</a:t>
            </a: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Tạo thói quen ăn uống lành mạnh từ tuổi nhỏ để phòng chống bệnh tật</a:t>
            </a: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Phối hợp giữa gia đình và nhà trường về chế độ dinh dưỡng cho trẻ em</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6"/>
          <p:cNvSpPr/>
          <p:nvPr/>
        </p:nvSpPr>
        <p:spPr>
          <a:xfrm>
            <a:off x="609600" y="304800"/>
            <a:ext cx="8296275" cy="546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C00000"/>
                </a:solidFill>
                <a:latin typeface="Calibri"/>
                <a:ea typeface="Calibri"/>
                <a:cs typeface="Calibri"/>
                <a:sym typeface="Calibri"/>
              </a:rPr>
              <a:t>THAY ĐỔI NHẬN THỨC</a:t>
            </a:r>
            <a:endParaRPr/>
          </a:p>
        </p:txBody>
      </p:sp>
      <p:grpSp>
        <p:nvGrpSpPr>
          <p:cNvPr id="527" name="Google Shape;527;p36"/>
          <p:cNvGrpSpPr/>
          <p:nvPr/>
        </p:nvGrpSpPr>
        <p:grpSpPr>
          <a:xfrm>
            <a:off x="2124075" y="1268413"/>
            <a:ext cx="2365375" cy="346075"/>
            <a:chOff x="313464" y="15182"/>
            <a:chExt cx="2365871" cy="345182"/>
          </a:xfrm>
        </p:grpSpPr>
        <p:sp>
          <p:nvSpPr>
            <p:cNvPr id="528" name="Google Shape;528;p36"/>
            <p:cNvSpPr/>
            <p:nvPr/>
          </p:nvSpPr>
          <p:spPr>
            <a:xfrm>
              <a:off x="313464" y="15182"/>
              <a:ext cx="2365871" cy="345182"/>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313464" y="15182"/>
              <a:ext cx="2365871" cy="345182"/>
            </a:xfrm>
            <a:prstGeom prst="rect">
              <a:avLst/>
            </a:prstGeom>
            <a:solidFill>
              <a:srgbClr val="C000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a:solidFill>
                    <a:schemeClr val="lt1"/>
                  </a:solidFill>
                  <a:latin typeface="Calibri"/>
                  <a:ea typeface="Calibri"/>
                  <a:cs typeface="Calibri"/>
                  <a:sym typeface="Calibri"/>
                </a:rPr>
                <a:t>BAN LÃNH ĐẠO</a:t>
              </a:r>
              <a:endParaRPr/>
            </a:p>
          </p:txBody>
        </p:sp>
      </p:grpSp>
      <p:sp>
        <p:nvSpPr>
          <p:cNvPr id="530" name="Google Shape;530;p36"/>
          <p:cNvSpPr/>
          <p:nvPr/>
        </p:nvSpPr>
        <p:spPr>
          <a:xfrm>
            <a:off x="228600" y="1262371"/>
            <a:ext cx="1619250" cy="4552950"/>
          </a:xfrm>
          <a:prstGeom prst="rect">
            <a:avLst/>
          </a:prstGeom>
          <a:solidFill>
            <a:srgbClr val="C000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Thống nhất quan điểm, cùng giúp học sinh hình thành thói quen ăn uống tốt cho sức khỏe</a:t>
            </a:r>
            <a:endParaRPr sz="2000">
              <a:solidFill>
                <a:schemeClr val="lt1"/>
              </a:solidFill>
              <a:latin typeface="Calibri"/>
              <a:ea typeface="Calibri"/>
              <a:cs typeface="Calibri"/>
              <a:sym typeface="Calibri"/>
            </a:endParaRPr>
          </a:p>
        </p:txBody>
      </p:sp>
      <p:grpSp>
        <p:nvGrpSpPr>
          <p:cNvPr id="531" name="Google Shape;531;p36"/>
          <p:cNvGrpSpPr/>
          <p:nvPr/>
        </p:nvGrpSpPr>
        <p:grpSpPr>
          <a:xfrm>
            <a:off x="2590800" y="1752600"/>
            <a:ext cx="1192213" cy="1395413"/>
            <a:chOff x="4318569" y="1901324"/>
            <a:chExt cx="1038591" cy="1167636"/>
          </a:xfrm>
        </p:grpSpPr>
        <p:sp>
          <p:nvSpPr>
            <p:cNvPr id="532" name="Google Shape;532;p36"/>
            <p:cNvSpPr/>
            <p:nvPr/>
          </p:nvSpPr>
          <p:spPr>
            <a:xfrm>
              <a:off x="4318569" y="1901324"/>
              <a:ext cx="1038591" cy="1167636"/>
            </a:xfrm>
            <a:prstGeom prst="roundRect">
              <a:avLst>
                <a:gd name="adj" fmla="val 10000"/>
              </a:avLst>
            </a:prstGeom>
            <a:solidFill>
              <a:schemeClr val="lt1"/>
            </a:soli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380409" y="1933890"/>
              <a:ext cx="976751" cy="1102502"/>
            </a:xfrm>
            <a:prstGeom prst="rect">
              <a:avLst/>
            </a:prstGeom>
            <a:solidFill>
              <a:schemeClr val="lt1"/>
            </a:solidFill>
            <a:ln>
              <a:noFill/>
            </a:ln>
          </p:spPr>
          <p:txBody>
            <a:bodyPr spcFirstLastPara="1" wrap="square" lIns="64750" tIns="64750" rIns="64750" bIns="64750" anchor="ctr" anchorCtr="0">
              <a:noAutofit/>
            </a:bodyPr>
            <a:lstStyle/>
            <a:p>
              <a:pPr marL="114300" marR="0" lvl="1" indent="-114300" algn="l" rtl="0">
                <a:lnSpc>
                  <a:spcPct val="90000"/>
                </a:lnSpc>
                <a:spcBef>
                  <a:spcPts val="0"/>
                </a:spcBef>
                <a:spcAft>
                  <a:spcPts val="0"/>
                </a:spcAft>
                <a:buClr>
                  <a:schemeClr val="dk1"/>
                </a:buClr>
                <a:buSzPts val="1300"/>
                <a:buFont typeface="Calibri"/>
                <a:buChar char="•"/>
              </a:pPr>
              <a:r>
                <a:rPr lang="en-US" sz="1300" b="0" i="0" u="none" strike="noStrike" cap="none">
                  <a:solidFill>
                    <a:schemeClr val="dk1"/>
                  </a:solidFill>
                  <a:latin typeface="Calibri"/>
                  <a:ea typeface="Calibri"/>
                  <a:cs typeface="Calibri"/>
                  <a:sym typeface="Calibri"/>
                </a:rPr>
                <a:t>Quyết định chủ trương</a:t>
              </a:r>
              <a:endParaRPr sz="1300" b="0" i="0" u="none" strike="noStrike" cap="none">
                <a:solidFill>
                  <a:schemeClr val="dk1"/>
                </a:solidFill>
                <a:latin typeface="Calibri"/>
                <a:ea typeface="Calibri"/>
                <a:cs typeface="Calibri"/>
                <a:sym typeface="Calibri"/>
              </a:endParaRPr>
            </a:p>
          </p:txBody>
        </p:sp>
      </p:grpSp>
      <p:grpSp>
        <p:nvGrpSpPr>
          <p:cNvPr id="534" name="Google Shape;534;p36"/>
          <p:cNvGrpSpPr/>
          <p:nvPr/>
        </p:nvGrpSpPr>
        <p:grpSpPr>
          <a:xfrm>
            <a:off x="5707063" y="1268413"/>
            <a:ext cx="2382837" cy="354510"/>
            <a:chOff x="295998" y="15182"/>
            <a:chExt cx="2383337" cy="353595"/>
          </a:xfrm>
        </p:grpSpPr>
        <p:sp>
          <p:nvSpPr>
            <p:cNvPr id="535" name="Google Shape;535;p36"/>
            <p:cNvSpPr/>
            <p:nvPr/>
          </p:nvSpPr>
          <p:spPr>
            <a:xfrm>
              <a:off x="313464" y="15182"/>
              <a:ext cx="2365871" cy="345182"/>
            </a:xfrm>
            <a:prstGeom prst="rect">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295998" y="23595"/>
              <a:ext cx="2365871" cy="345182"/>
            </a:xfrm>
            <a:prstGeom prst="rect">
              <a:avLst/>
            </a:prstGeom>
            <a:solidFill>
              <a:srgbClr val="C000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a:solidFill>
                    <a:schemeClr val="lt1"/>
                  </a:solidFill>
                  <a:latin typeface="Calibri"/>
                  <a:ea typeface="Calibri"/>
                  <a:cs typeface="Calibri"/>
                  <a:sym typeface="Calibri"/>
                </a:rPr>
                <a:t>GIÁO VIÊN</a:t>
              </a:r>
              <a:endParaRPr/>
            </a:p>
          </p:txBody>
        </p:sp>
      </p:grpSp>
      <p:grpSp>
        <p:nvGrpSpPr>
          <p:cNvPr id="537" name="Google Shape;537;p36"/>
          <p:cNvGrpSpPr/>
          <p:nvPr/>
        </p:nvGrpSpPr>
        <p:grpSpPr>
          <a:xfrm>
            <a:off x="6019801" y="1524000"/>
            <a:ext cx="1192213" cy="1624011"/>
            <a:chOff x="7888526" y="1836332"/>
            <a:chExt cx="1053093" cy="1320144"/>
          </a:xfrm>
        </p:grpSpPr>
        <p:sp>
          <p:nvSpPr>
            <p:cNvPr id="538" name="Google Shape;538;p36"/>
            <p:cNvSpPr/>
            <p:nvPr/>
          </p:nvSpPr>
          <p:spPr>
            <a:xfrm>
              <a:off x="7888526" y="1988840"/>
              <a:ext cx="1053093" cy="1167636"/>
            </a:xfrm>
            <a:prstGeom prst="roundRect">
              <a:avLst>
                <a:gd name="adj" fmla="val 10000"/>
              </a:avLst>
            </a:prstGeom>
            <a:solidFill>
              <a:schemeClr val="lt1"/>
            </a:soli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7888526" y="1836332"/>
              <a:ext cx="1018201" cy="1255011"/>
            </a:xfrm>
            <a:prstGeom prst="rect">
              <a:avLst/>
            </a:prstGeom>
            <a:noFill/>
            <a:ln>
              <a:noFill/>
            </a:ln>
          </p:spPr>
          <p:txBody>
            <a:bodyPr spcFirstLastPara="1" wrap="square" lIns="64750" tIns="64750" rIns="64750" bIns="64750" anchor="ctr" anchorCtr="0">
              <a:noAutofit/>
            </a:bodyPr>
            <a:lstStyle/>
            <a:p>
              <a:pPr marL="114300" marR="0" lvl="1" indent="-114300" algn="l" rtl="0">
                <a:lnSpc>
                  <a:spcPct val="90000"/>
                </a:lnSpc>
                <a:spcBef>
                  <a:spcPts val="0"/>
                </a:spcBef>
                <a:spcAft>
                  <a:spcPts val="0"/>
                </a:spcAft>
                <a:buClr>
                  <a:schemeClr val="dk1"/>
                </a:buClr>
                <a:buSzPts val="1300"/>
                <a:buFont typeface="Calibri"/>
                <a:buChar char="•"/>
              </a:pPr>
              <a:r>
                <a:rPr lang="en-US" sz="1300" b="0" i="0" u="none" strike="noStrike" cap="none">
                  <a:solidFill>
                    <a:schemeClr val="dk1"/>
                  </a:solidFill>
                  <a:latin typeface="Calibri"/>
                  <a:ea typeface="Calibri"/>
                  <a:cs typeface="Calibri"/>
                  <a:sym typeface="Calibri"/>
                </a:rPr>
                <a:t>Đào tạo, Hội thảo chuyên môn</a:t>
              </a:r>
              <a:endParaRPr sz="1300" b="0" i="0" u="none" strike="noStrike" cap="none">
                <a:solidFill>
                  <a:schemeClr val="dk1"/>
                </a:solidFill>
                <a:latin typeface="Calibri"/>
                <a:ea typeface="Calibri"/>
                <a:cs typeface="Calibri"/>
                <a:sym typeface="Calibri"/>
              </a:endParaRPr>
            </a:p>
          </p:txBody>
        </p:sp>
      </p:grpSp>
      <p:grpSp>
        <p:nvGrpSpPr>
          <p:cNvPr id="540" name="Google Shape;540;p36"/>
          <p:cNvGrpSpPr/>
          <p:nvPr/>
        </p:nvGrpSpPr>
        <p:grpSpPr>
          <a:xfrm>
            <a:off x="5802313" y="3657600"/>
            <a:ext cx="2396532" cy="351358"/>
            <a:chOff x="313464" y="15182"/>
            <a:chExt cx="2395427" cy="350451"/>
          </a:xfrm>
        </p:grpSpPr>
        <p:sp>
          <p:nvSpPr>
            <p:cNvPr id="541" name="Google Shape;541;p36"/>
            <p:cNvSpPr/>
            <p:nvPr/>
          </p:nvSpPr>
          <p:spPr>
            <a:xfrm>
              <a:off x="313464" y="15182"/>
              <a:ext cx="2365871" cy="345182"/>
            </a:xfrm>
            <a:prstGeom prst="rect">
              <a:avLst/>
            </a:prstGeom>
            <a:solidFill>
              <a:srgbClr val="C000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343020" y="20451"/>
              <a:ext cx="2365871" cy="345182"/>
            </a:xfrm>
            <a:prstGeom prst="rect">
              <a:avLst/>
            </a:prstGeom>
            <a:solidFill>
              <a:srgbClr val="C000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a:solidFill>
                    <a:schemeClr val="lt1"/>
                  </a:solidFill>
                  <a:latin typeface="Calibri"/>
                  <a:ea typeface="Calibri"/>
                  <a:cs typeface="Calibri"/>
                  <a:sym typeface="Calibri"/>
                </a:rPr>
                <a:t>PHỤ HUYNH</a:t>
              </a:r>
              <a:endParaRPr/>
            </a:p>
          </p:txBody>
        </p:sp>
      </p:grpSp>
      <p:sp>
        <p:nvSpPr>
          <p:cNvPr id="543" name="Google Shape;543;p36"/>
          <p:cNvSpPr/>
          <p:nvPr/>
        </p:nvSpPr>
        <p:spPr>
          <a:xfrm>
            <a:off x="2132806" y="3579811"/>
            <a:ext cx="2365375" cy="423863"/>
          </a:xfrm>
          <a:prstGeom prst="rect">
            <a:avLst/>
          </a:prstGeom>
          <a:solidFill>
            <a:srgbClr val="C0000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en-US" sz="1600">
                <a:solidFill>
                  <a:schemeClr val="lt1"/>
                </a:solidFill>
                <a:latin typeface="Calibri"/>
                <a:ea typeface="Calibri"/>
                <a:cs typeface="Calibri"/>
                <a:sym typeface="Calibri"/>
              </a:rPr>
              <a:t>HỌC SINH</a:t>
            </a:r>
            <a:endParaRPr/>
          </a:p>
        </p:txBody>
      </p:sp>
      <p:grpSp>
        <p:nvGrpSpPr>
          <p:cNvPr id="544" name="Google Shape;544;p36"/>
          <p:cNvGrpSpPr/>
          <p:nvPr/>
        </p:nvGrpSpPr>
        <p:grpSpPr>
          <a:xfrm>
            <a:off x="2895600" y="4267200"/>
            <a:ext cx="1039812" cy="1701798"/>
            <a:chOff x="7884368" y="4120086"/>
            <a:chExt cx="1038591" cy="1700686"/>
          </a:xfrm>
        </p:grpSpPr>
        <p:sp>
          <p:nvSpPr>
            <p:cNvPr id="545" name="Google Shape;545;p36"/>
            <p:cNvSpPr/>
            <p:nvPr/>
          </p:nvSpPr>
          <p:spPr>
            <a:xfrm>
              <a:off x="7884368" y="4120086"/>
              <a:ext cx="1038591" cy="1700686"/>
            </a:xfrm>
            <a:prstGeom prst="roundRect">
              <a:avLst>
                <a:gd name="adj" fmla="val 10000"/>
              </a:avLst>
            </a:prstGeom>
            <a:solidFill>
              <a:schemeClr val="lt1"/>
            </a:soli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7911323" y="4424685"/>
              <a:ext cx="976752" cy="1362771"/>
            </a:xfrm>
            <a:prstGeom prst="rect">
              <a:avLst/>
            </a:prstGeom>
            <a:solidFill>
              <a:schemeClr val="lt1"/>
            </a:solidFill>
            <a:ln>
              <a:noFill/>
            </a:ln>
          </p:spPr>
          <p:txBody>
            <a:bodyPr spcFirstLastPara="1" wrap="square" lIns="64750" tIns="64750" rIns="64750" bIns="64750" anchor="ctr" anchorCtr="0">
              <a:noAutofit/>
            </a:bodyPr>
            <a:lstStyle/>
            <a:p>
              <a:pPr marL="114300" marR="0" lvl="1" indent="-114300" algn="l" rtl="0">
                <a:lnSpc>
                  <a:spcPct val="90000"/>
                </a:lnSpc>
                <a:spcBef>
                  <a:spcPts val="0"/>
                </a:spcBef>
                <a:spcAft>
                  <a:spcPts val="0"/>
                </a:spcAft>
                <a:buClr>
                  <a:schemeClr val="dk1"/>
                </a:buClr>
                <a:buSzPts val="1300"/>
                <a:buFont typeface="Calibri"/>
                <a:buChar char="•"/>
              </a:pPr>
              <a:r>
                <a:rPr lang="en-US" sz="1300" b="0" i="0" u="none" strike="noStrike" cap="none">
                  <a:solidFill>
                    <a:schemeClr val="dk1"/>
                  </a:solidFill>
                  <a:latin typeface="Calibri"/>
                  <a:ea typeface="Calibri"/>
                  <a:cs typeface="Calibri"/>
                  <a:sym typeface="Calibri"/>
                </a:rPr>
                <a:t>Chương trình giáo dục dinh dưỡng, giúp trẻ nhận biết về thực phẩm</a:t>
              </a:r>
              <a:endParaRPr sz="1300" b="0" i="0" u="none" strike="noStrike" cap="none">
                <a:solidFill>
                  <a:schemeClr val="dk1"/>
                </a:solidFill>
                <a:latin typeface="Calibri"/>
                <a:ea typeface="Calibri"/>
                <a:cs typeface="Calibri"/>
                <a:sym typeface="Calibri"/>
              </a:endParaRPr>
            </a:p>
          </p:txBody>
        </p:sp>
      </p:grpSp>
      <p:grpSp>
        <p:nvGrpSpPr>
          <p:cNvPr id="547" name="Google Shape;547;p36"/>
          <p:cNvGrpSpPr/>
          <p:nvPr/>
        </p:nvGrpSpPr>
        <p:grpSpPr>
          <a:xfrm>
            <a:off x="6400800" y="4289922"/>
            <a:ext cx="1039812" cy="1679076"/>
            <a:chOff x="4318570" y="4637628"/>
            <a:chExt cx="1038591" cy="1167636"/>
          </a:xfrm>
        </p:grpSpPr>
        <p:sp>
          <p:nvSpPr>
            <p:cNvPr id="548" name="Google Shape;548;p36"/>
            <p:cNvSpPr/>
            <p:nvPr/>
          </p:nvSpPr>
          <p:spPr>
            <a:xfrm>
              <a:off x="4318570" y="4637628"/>
              <a:ext cx="1038591" cy="1167636"/>
            </a:xfrm>
            <a:prstGeom prst="roundRect">
              <a:avLst>
                <a:gd name="adj" fmla="val 10000"/>
              </a:avLst>
            </a:prstGeom>
            <a:solidFill>
              <a:schemeClr val="lt1"/>
            </a:solidFill>
            <a:ln w="254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4345568" y="4670989"/>
              <a:ext cx="976656" cy="1100915"/>
            </a:xfrm>
            <a:prstGeom prst="rect">
              <a:avLst/>
            </a:prstGeom>
            <a:noFill/>
            <a:ln>
              <a:noFill/>
            </a:ln>
          </p:spPr>
          <p:txBody>
            <a:bodyPr spcFirstLastPara="1" wrap="square" lIns="64750" tIns="64750" rIns="64750" bIns="64750" anchor="ctr" anchorCtr="0">
              <a:noAutofit/>
            </a:bodyPr>
            <a:lstStyle/>
            <a:p>
              <a:pPr marL="114300" marR="0" lvl="1" indent="-114300" algn="l" rtl="0">
                <a:lnSpc>
                  <a:spcPct val="90000"/>
                </a:lnSpc>
                <a:spcBef>
                  <a:spcPts val="0"/>
                </a:spcBef>
                <a:spcAft>
                  <a:spcPts val="0"/>
                </a:spcAft>
                <a:buClr>
                  <a:schemeClr val="dk1"/>
                </a:buClr>
                <a:buSzPts val="1300"/>
                <a:buFont typeface="Calibri"/>
                <a:buChar char="•"/>
              </a:pPr>
              <a:r>
                <a:rPr lang="en-US" sz="1300" b="0" i="0" u="none" strike="noStrike" cap="none">
                  <a:solidFill>
                    <a:schemeClr val="dk1"/>
                  </a:solidFill>
                  <a:latin typeface="Calibri"/>
                  <a:ea typeface="Calibri"/>
                  <a:cs typeface="Calibri"/>
                  <a:sym typeface="Calibri"/>
                </a:rPr>
                <a:t>Chia sẻ, Hội thảo với Nhà trường</a:t>
              </a:r>
              <a:endParaRPr sz="1300" b="0" i="0" u="none" strike="noStrike" cap="none">
                <a:solidFill>
                  <a:schemeClr val="dk1"/>
                </a:solidFill>
                <a:latin typeface="Calibri"/>
                <a:ea typeface="Calibri"/>
                <a:cs typeface="Calibri"/>
                <a:sym typeface="Calibri"/>
              </a:endParaRPr>
            </a:p>
          </p:txBody>
        </p:sp>
      </p:grpSp>
      <p:cxnSp>
        <p:nvCxnSpPr>
          <p:cNvPr id="550" name="Google Shape;550;p36"/>
          <p:cNvCxnSpPr/>
          <p:nvPr/>
        </p:nvCxnSpPr>
        <p:spPr>
          <a:xfrm>
            <a:off x="387824" y="990600"/>
            <a:ext cx="7994176" cy="0"/>
          </a:xfrm>
          <a:prstGeom prst="straightConnector1">
            <a:avLst/>
          </a:prstGeom>
          <a:noFill/>
          <a:ln w="31750" cap="flat" cmpd="sng">
            <a:solidFill>
              <a:srgbClr val="C0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1000"/>
                                        <p:tgtEl>
                                          <p:spTgt spid="5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7"/>
                                        </p:tgtEl>
                                        <p:attrNameLst>
                                          <p:attrName>style.visibility</p:attrName>
                                        </p:attrNameLst>
                                      </p:cBhvr>
                                      <p:to>
                                        <p:strVal val="visible"/>
                                      </p:to>
                                    </p:set>
                                    <p:anim calcmode="lin" valueType="num">
                                      <p:cBhvr additive="base">
                                        <p:cTn id="12" dur="500"/>
                                        <p:tgtEl>
                                          <p:spTgt spid="52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31"/>
                                        </p:tgtEl>
                                        <p:attrNameLst>
                                          <p:attrName>style.visibility</p:attrName>
                                        </p:attrNameLst>
                                      </p:cBhvr>
                                      <p:to>
                                        <p:strVal val="visible"/>
                                      </p:to>
                                    </p:set>
                                    <p:anim calcmode="lin" valueType="num">
                                      <p:cBhvr additive="base">
                                        <p:cTn id="15" dur="500"/>
                                        <p:tgtEl>
                                          <p:spTgt spid="5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34"/>
                                        </p:tgtEl>
                                        <p:attrNameLst>
                                          <p:attrName>style.visibility</p:attrName>
                                        </p:attrNameLst>
                                      </p:cBhvr>
                                      <p:to>
                                        <p:strVal val="visible"/>
                                      </p:to>
                                    </p:set>
                                    <p:anim calcmode="lin" valueType="num">
                                      <p:cBhvr additive="base">
                                        <p:cTn id="20" dur="500"/>
                                        <p:tgtEl>
                                          <p:spTgt spid="53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37"/>
                                        </p:tgtEl>
                                        <p:attrNameLst>
                                          <p:attrName>style.visibility</p:attrName>
                                        </p:attrNameLst>
                                      </p:cBhvr>
                                      <p:to>
                                        <p:strVal val="visible"/>
                                      </p:to>
                                    </p:set>
                                    <p:anim calcmode="lin" valueType="num">
                                      <p:cBhvr additive="base">
                                        <p:cTn id="23" dur="500"/>
                                        <p:tgtEl>
                                          <p:spTgt spid="537"/>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544"/>
                                        </p:tgtEl>
                                        <p:attrNameLst>
                                          <p:attrName>style.visibility</p:attrName>
                                        </p:attrNameLst>
                                      </p:cBhvr>
                                      <p:to>
                                        <p:strVal val="visible"/>
                                      </p:to>
                                    </p:set>
                                    <p:animEffect transition="in" filter="fade">
                                      <p:cBhvr>
                                        <p:cTn id="26" dur="1000"/>
                                        <p:tgtEl>
                                          <p:spTgt spid="54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40"/>
                                        </p:tgtEl>
                                        <p:attrNameLst>
                                          <p:attrName>style.visibility</p:attrName>
                                        </p:attrNameLst>
                                      </p:cBhvr>
                                      <p:to>
                                        <p:strVal val="visible"/>
                                      </p:to>
                                    </p:set>
                                    <p:animEffect transition="in" filter="fade">
                                      <p:cBhvr>
                                        <p:cTn id="31" dur="1000"/>
                                        <p:tgtEl>
                                          <p:spTgt spid="540"/>
                                        </p:tgtEl>
                                      </p:cBhvr>
                                    </p:animEffect>
                                  </p:childTnLst>
                                </p:cTn>
                              </p:par>
                              <p:par>
                                <p:cTn id="32" presetID="10" presetClass="entr" presetSubtype="0" fill="hold" nodeType="withEffect">
                                  <p:stCondLst>
                                    <p:cond delay="0"/>
                                  </p:stCondLst>
                                  <p:childTnLst>
                                    <p:set>
                                      <p:cBhvr>
                                        <p:cTn id="33" dur="1" fill="hold">
                                          <p:stCondLst>
                                            <p:cond delay="0"/>
                                          </p:stCondLst>
                                        </p:cTn>
                                        <p:tgtEl>
                                          <p:spTgt spid="547"/>
                                        </p:tgtEl>
                                        <p:attrNameLst>
                                          <p:attrName>style.visibility</p:attrName>
                                        </p:attrNameLst>
                                      </p:cBhvr>
                                      <p:to>
                                        <p:strVal val="visible"/>
                                      </p:to>
                                    </p:set>
                                    <p:animEffect transition="in" filter="fade">
                                      <p:cBhvr>
                                        <p:cTn id="34" dur="10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7"/>
          <p:cNvSpPr txBox="1"/>
          <p:nvPr/>
        </p:nvSpPr>
        <p:spPr>
          <a:xfrm>
            <a:off x="304800" y="304800"/>
            <a:ext cx="8991600" cy="5540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C00000"/>
                </a:solidFill>
                <a:latin typeface="Calibri"/>
                <a:ea typeface="Calibri"/>
                <a:cs typeface="Calibri"/>
                <a:sym typeface="Calibri"/>
              </a:rPr>
              <a:t>NGUYÊN TẮC BỮA ĂN HỢP LÝ</a:t>
            </a:r>
            <a:endParaRPr/>
          </a:p>
        </p:txBody>
      </p:sp>
      <p:pic>
        <p:nvPicPr>
          <p:cNvPr id="556" name="Google Shape;556;p37"/>
          <p:cNvPicPr preferRelativeResize="0"/>
          <p:nvPr/>
        </p:nvPicPr>
        <p:blipFill rotWithShape="1">
          <a:blip r:embed="rId3">
            <a:alphaModFix/>
          </a:blip>
          <a:srcRect/>
          <a:stretch/>
        </p:blipFill>
        <p:spPr>
          <a:xfrm>
            <a:off x="990600" y="915988"/>
            <a:ext cx="3810000" cy="3059112"/>
          </a:xfrm>
          <a:prstGeom prst="rect">
            <a:avLst/>
          </a:prstGeom>
          <a:noFill/>
          <a:ln>
            <a:noFill/>
          </a:ln>
        </p:spPr>
      </p:pic>
      <p:pic>
        <p:nvPicPr>
          <p:cNvPr id="557" name="Google Shape;557;p37"/>
          <p:cNvPicPr preferRelativeResize="0"/>
          <p:nvPr/>
        </p:nvPicPr>
        <p:blipFill rotWithShape="1">
          <a:blip r:embed="rId4">
            <a:alphaModFix/>
          </a:blip>
          <a:srcRect/>
          <a:stretch/>
        </p:blipFill>
        <p:spPr>
          <a:xfrm>
            <a:off x="4800600" y="1023938"/>
            <a:ext cx="3657600" cy="2928937"/>
          </a:xfrm>
          <a:prstGeom prst="rect">
            <a:avLst/>
          </a:prstGeom>
          <a:noFill/>
          <a:ln>
            <a:noFill/>
          </a:ln>
        </p:spPr>
      </p:pic>
      <p:pic>
        <p:nvPicPr>
          <p:cNvPr id="558" name="Google Shape;558;p37"/>
          <p:cNvPicPr preferRelativeResize="0"/>
          <p:nvPr/>
        </p:nvPicPr>
        <p:blipFill rotWithShape="1">
          <a:blip r:embed="rId5">
            <a:alphaModFix/>
          </a:blip>
          <a:srcRect/>
          <a:stretch/>
        </p:blipFill>
        <p:spPr>
          <a:xfrm>
            <a:off x="990600" y="3938588"/>
            <a:ext cx="3810000" cy="3041650"/>
          </a:xfrm>
          <a:prstGeom prst="rect">
            <a:avLst/>
          </a:prstGeom>
          <a:noFill/>
          <a:ln>
            <a:noFill/>
          </a:ln>
        </p:spPr>
      </p:pic>
      <p:pic>
        <p:nvPicPr>
          <p:cNvPr id="559" name="Google Shape;559;p37"/>
          <p:cNvPicPr preferRelativeResize="0"/>
          <p:nvPr/>
        </p:nvPicPr>
        <p:blipFill rotWithShape="1">
          <a:blip r:embed="rId6">
            <a:alphaModFix/>
          </a:blip>
          <a:srcRect/>
          <a:stretch/>
        </p:blipFill>
        <p:spPr>
          <a:xfrm>
            <a:off x="4756150" y="3938588"/>
            <a:ext cx="3702050" cy="2965450"/>
          </a:xfrm>
          <a:prstGeom prst="rect">
            <a:avLst/>
          </a:prstGeom>
          <a:noFill/>
          <a:ln>
            <a:noFill/>
          </a:ln>
        </p:spPr>
      </p:pic>
      <p:cxnSp>
        <p:nvCxnSpPr>
          <p:cNvPr id="560" name="Google Shape;560;p37"/>
          <p:cNvCxnSpPr/>
          <p:nvPr/>
        </p:nvCxnSpPr>
        <p:spPr>
          <a:xfrm>
            <a:off x="463550" y="990600"/>
            <a:ext cx="7994650" cy="0"/>
          </a:xfrm>
          <a:prstGeom prst="straightConnector1">
            <a:avLst/>
          </a:prstGeom>
          <a:noFill/>
          <a:ln w="31750" cap="flat" cmpd="sng">
            <a:solidFill>
              <a:srgbClr val="C00000"/>
            </a:solidFill>
            <a:prstDash val="solid"/>
            <a:round/>
            <a:headEnd type="none" w="sm" len="sm"/>
            <a:tailEnd type="none" w="sm" len="sm"/>
          </a:ln>
        </p:spPr>
      </p:cxnSp>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8"/>
          <p:cNvSpPr txBox="1"/>
          <p:nvPr/>
        </p:nvSpPr>
        <p:spPr>
          <a:xfrm>
            <a:off x="304800" y="304800"/>
            <a:ext cx="899160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C00000"/>
                </a:solidFill>
                <a:latin typeface="Calibri"/>
                <a:ea typeface="Calibri"/>
                <a:cs typeface="Calibri"/>
                <a:sym typeface="Calibri"/>
              </a:rPr>
              <a:t>NGUYÊN TẮC BỮA ĂN CHO TRẺ TUỔI HỌC ĐƯỜNG</a:t>
            </a:r>
            <a:endParaRPr/>
          </a:p>
        </p:txBody>
      </p:sp>
      <p:sp>
        <p:nvSpPr>
          <p:cNvPr id="566" name="Google Shape;566;p38"/>
          <p:cNvSpPr txBox="1"/>
          <p:nvPr/>
        </p:nvSpPr>
        <p:spPr>
          <a:xfrm>
            <a:off x="457200" y="963613"/>
            <a:ext cx="8077200" cy="67095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152400" algn="l" rtl="0">
              <a:spcBef>
                <a:spcPts val="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Thực đơn đa dạng về loại đạm động vật và thực vật: lợn, bò, gà, cá, trứng, tôm, mực, cua, hến, ngao</a:t>
            </a:r>
            <a:r>
              <a:rPr lang="en-US" sz="2400">
                <a:solidFill>
                  <a:schemeClr val="dk1"/>
                </a:solidFill>
                <a:latin typeface="Calibri"/>
                <a:ea typeface="Calibri"/>
                <a:cs typeface="Calibri"/>
                <a:sym typeface="Calibri"/>
              </a:rPr>
              <a:t>, </a:t>
            </a:r>
            <a:r>
              <a:rPr lang="en-US" sz="2400">
                <a:solidFill>
                  <a:schemeClr val="dk1"/>
                </a:solidFill>
                <a:latin typeface="Times New Roman"/>
                <a:ea typeface="Times New Roman"/>
                <a:cs typeface="Times New Roman"/>
                <a:sym typeface="Times New Roman"/>
              </a:rPr>
              <a:t>đậu </a:t>
            </a:r>
            <a:r>
              <a:rPr lang="en-US" sz="2400">
                <a:solidFill>
                  <a:schemeClr val="dk1"/>
                </a:solidFill>
                <a:latin typeface="Calibri"/>
                <a:ea typeface="Calibri"/>
                <a:cs typeface="Calibri"/>
                <a:sym typeface="Calibri"/>
              </a:rPr>
              <a:t>đỗ…</a:t>
            </a:r>
            <a:endParaRPr/>
          </a:p>
          <a:p>
            <a:pPr marL="0" marR="0" lvl="0" indent="-152400" algn="l" rtl="0">
              <a:spcBef>
                <a:spcPts val="60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Thực đơn đa dạng về các loại rau củ </a:t>
            </a:r>
            <a:r>
              <a:rPr lang="en-US" sz="2400">
                <a:solidFill>
                  <a:schemeClr val="dk1"/>
                </a:solidFill>
                <a:latin typeface="Calibri"/>
                <a:ea typeface="Calibri"/>
                <a:cs typeface="Calibri"/>
                <a:sym typeface="Calibri"/>
              </a:rPr>
              <a:t>và</a:t>
            </a:r>
            <a:r>
              <a:rPr lang="en-US" sz="2400">
                <a:solidFill>
                  <a:schemeClr val="dk1"/>
                </a:solidFill>
                <a:latin typeface="Times New Roman"/>
                <a:ea typeface="Times New Roman"/>
                <a:cs typeface="Times New Roman"/>
                <a:sym typeface="Times New Roman"/>
              </a:rPr>
              <a:t> phù hợp với trẻ em</a:t>
            </a:r>
            <a:endParaRPr sz="2400">
              <a:solidFill>
                <a:schemeClr val="dk1"/>
              </a:solidFill>
              <a:latin typeface="Calibri"/>
              <a:ea typeface="Calibri"/>
              <a:cs typeface="Calibri"/>
              <a:sym typeface="Calibri"/>
            </a:endParaRPr>
          </a:p>
          <a:p>
            <a:pPr marL="0" marR="0" lvl="0" indent="-152400" algn="l" rtl="0">
              <a:spcBef>
                <a:spcPts val="60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Số lượng nguyên liệu chế biến cho bữa trưa: </a:t>
            </a:r>
            <a:endParaRPr sz="2400">
              <a:solidFill>
                <a:schemeClr val="dk1"/>
              </a:solidFill>
              <a:latin typeface="Calibri"/>
              <a:ea typeface="Calibri"/>
              <a:cs typeface="Calibri"/>
              <a:sym typeface="Calibri"/>
            </a:endParaRPr>
          </a:p>
          <a:p>
            <a:pPr marL="742950" marR="0" lvl="1" indent="-285750" algn="l" rtl="0">
              <a:spcBef>
                <a:spcPts val="600"/>
              </a:spcBef>
              <a:spcAft>
                <a:spcPts val="0"/>
              </a:spcAft>
              <a:buClr>
                <a:schemeClr val="dk1"/>
              </a:buClr>
              <a:buSzPts val="2400"/>
              <a:buFont typeface="Noto Sans Symbols"/>
              <a:buChar char="✔"/>
            </a:pPr>
            <a:r>
              <a:rPr lang="en-US" sz="2400" b="0" i="0" u="none" strike="noStrike" cap="none">
                <a:solidFill>
                  <a:schemeClr val="dk1"/>
                </a:solidFill>
                <a:latin typeface="Times New Roman"/>
                <a:ea typeface="Times New Roman"/>
                <a:cs typeface="Times New Roman"/>
                <a:sym typeface="Times New Roman"/>
              </a:rPr>
              <a:t>Các loại rau củ: 3-5 loại </a:t>
            </a:r>
            <a:r>
              <a:rPr lang="en-US" sz="2400" b="0" i="0" u="none" strike="noStrike" cap="none">
                <a:solidFill>
                  <a:schemeClr val="dk1"/>
                </a:solidFill>
                <a:latin typeface="Calibri"/>
                <a:ea typeface="Calibri"/>
                <a:cs typeface="Calibri"/>
                <a:sym typeface="Calibri"/>
              </a:rPr>
              <a:t>(để đa dạng các loại rau thực đơn có 1 số món như canh rau củ thập cẩm, rau xào thập cẩm, canh rau thập cẩm….): Mẫu giáo 60-80g sống sạch, tiểu học 80-120g rau sống sạch</a:t>
            </a:r>
            <a:endParaRPr sz="2400" b="0" i="0" u="none" strike="noStrike" cap="none">
              <a:solidFill>
                <a:schemeClr val="dk1"/>
              </a:solidFill>
              <a:latin typeface="Calibri"/>
              <a:ea typeface="Calibri"/>
              <a:cs typeface="Calibri"/>
              <a:sym typeface="Calibri"/>
            </a:endParaRPr>
          </a:p>
          <a:p>
            <a:pPr marL="742950" marR="0" lvl="1" indent="-285750" algn="l" rtl="0">
              <a:spcBef>
                <a:spcPts val="600"/>
              </a:spcBef>
              <a:spcAft>
                <a:spcPts val="0"/>
              </a:spcAft>
              <a:buClr>
                <a:schemeClr val="dk1"/>
              </a:buClr>
              <a:buSzPts val="2400"/>
              <a:buFont typeface="Noto Sans Symbols"/>
              <a:buChar char="✔"/>
            </a:pPr>
            <a:r>
              <a:rPr lang="en-US" sz="2400" b="0" i="0" u="none" strike="noStrike" cap="none">
                <a:solidFill>
                  <a:schemeClr val="dk1"/>
                </a:solidFill>
                <a:latin typeface="Times New Roman"/>
                <a:ea typeface="Times New Roman"/>
                <a:cs typeface="Times New Roman"/>
                <a:sym typeface="Times New Roman"/>
              </a:rPr>
              <a:t>Các loại đạm (thịt, cá…): </a:t>
            </a:r>
            <a:r>
              <a:rPr lang="en-US" sz="2400" b="0" i="0" u="none" strike="noStrike" cap="none">
                <a:solidFill>
                  <a:schemeClr val="dk1"/>
                </a:solidFill>
                <a:latin typeface="Calibri"/>
                <a:ea typeface="Calibri"/>
                <a:cs typeface="Calibri"/>
                <a:sym typeface="Calibri"/>
              </a:rPr>
              <a:t>từ </a:t>
            </a:r>
            <a:r>
              <a:rPr lang="en-US" sz="2400" b="0" i="0" u="none" strike="noStrike" cap="none">
                <a:solidFill>
                  <a:schemeClr val="dk1"/>
                </a:solidFill>
                <a:latin typeface="Times New Roman"/>
                <a:ea typeface="Times New Roman"/>
                <a:cs typeface="Times New Roman"/>
                <a:sym typeface="Times New Roman"/>
              </a:rPr>
              <a:t>2-3 loại</a:t>
            </a:r>
            <a:r>
              <a:rPr lang="en-US" sz="2400" b="0" i="0" u="none" strike="noStrike" cap="none">
                <a:solidFill>
                  <a:schemeClr val="dk1"/>
                </a:solidFill>
                <a:latin typeface="Calibri"/>
                <a:ea typeface="Calibri"/>
                <a:cs typeface="Calibri"/>
                <a:sym typeface="Calibri"/>
              </a:rPr>
              <a:t> (Ví dụ thực đơn có 1 món hải sản như canh nấu tôm + bò + gà).</a:t>
            </a:r>
            <a:endParaRPr/>
          </a:p>
          <a:p>
            <a:pPr marL="0" marR="0" lvl="0" indent="-152400" algn="l" rtl="0">
              <a:spcBef>
                <a:spcPts val="600"/>
              </a:spcBef>
              <a:spcAft>
                <a:spcPts val="0"/>
              </a:spcAft>
              <a:buClr>
                <a:schemeClr val="dk1"/>
              </a:buClr>
              <a:buSzPts val="2400"/>
              <a:buFont typeface="Noto Sans Symbols"/>
              <a:buChar char="❖"/>
            </a:pPr>
            <a:r>
              <a:rPr lang="en-US" sz="2400">
                <a:solidFill>
                  <a:schemeClr val="dk1"/>
                </a:solidFill>
                <a:latin typeface="Times New Roman"/>
                <a:ea typeface="Times New Roman"/>
                <a:cs typeface="Times New Roman"/>
                <a:sym typeface="Times New Roman"/>
              </a:rPr>
              <a:t>Hạn chế sử dụng thực phẩm gói và chế biến sẵn </a:t>
            </a:r>
            <a:r>
              <a:rPr lang="en-US" sz="2400">
                <a:solidFill>
                  <a:schemeClr val="dk1"/>
                </a:solidFill>
                <a:latin typeface="Calibri"/>
                <a:ea typeface="Calibri"/>
                <a:cs typeface="Calibri"/>
                <a:sym typeface="Calibri"/>
              </a:rPr>
              <a:t>(VD: </a:t>
            </a:r>
            <a:r>
              <a:rPr lang="en-US" sz="2400">
                <a:solidFill>
                  <a:schemeClr val="dk1"/>
                </a:solidFill>
                <a:latin typeface="Times New Roman"/>
                <a:ea typeface="Times New Roman"/>
                <a:cs typeface="Times New Roman"/>
                <a:sym typeface="Times New Roman"/>
              </a:rPr>
              <a:t>xúc xích…</a:t>
            </a:r>
            <a:r>
              <a:rPr lang="en-US" sz="2400">
                <a:solidFill>
                  <a:schemeClr val="dk1"/>
                </a:solidFill>
                <a:latin typeface="Calibri"/>
                <a:ea typeface="Calibri"/>
                <a:cs typeface="Calibri"/>
                <a:sym typeface="Calibri"/>
              </a:rPr>
              <a:t>)</a:t>
            </a:r>
            <a:endParaRPr/>
          </a:p>
          <a:p>
            <a:pPr marL="0" marR="0" lvl="0" indent="-152400" algn="l" rtl="0">
              <a:spcBef>
                <a:spcPts val="60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Sử dụng lượng muối vừa phải, không mặn.</a:t>
            </a:r>
            <a:endParaRPr/>
          </a:p>
          <a:p>
            <a:pPr marL="0" marR="0" lvl="0" indent="-152400" algn="l" rtl="0">
              <a:spcBef>
                <a:spcPts val="60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Sử dụng sữa cải thiện khẩu phẩn Cacli</a:t>
            </a:r>
            <a:endParaRPr sz="2400">
              <a:solidFill>
                <a:schemeClr val="dk1"/>
              </a:solidFill>
              <a:latin typeface="Calibri"/>
              <a:ea typeface="Calibri"/>
              <a:cs typeface="Calibri"/>
              <a:sym typeface="Calibri"/>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mbria"/>
              <a:buNone/>
            </a:pPr>
            <a:endParaRPr/>
          </a:p>
        </p:txBody>
      </p:sp>
      <p:graphicFrame>
        <p:nvGraphicFramePr>
          <p:cNvPr id="572" name="Google Shape;572;p39"/>
          <p:cNvGraphicFramePr/>
          <p:nvPr/>
        </p:nvGraphicFramePr>
        <p:xfrm>
          <a:off x="304800" y="274638"/>
          <a:ext cx="3000000" cy="3000000"/>
        </p:xfrm>
        <a:graphic>
          <a:graphicData uri="http://schemas.openxmlformats.org/drawingml/2006/table">
            <a:tbl>
              <a:tblPr>
                <a:noFill/>
                <a:tableStyleId>{5224373A-86BB-4897-AB34-F6CCA2CDA13E}</a:tableStyleId>
              </a:tblPr>
              <a:tblGrid>
                <a:gridCol w="1055400">
                  <a:extLst>
                    <a:ext uri="{9D8B030D-6E8A-4147-A177-3AD203B41FA5}">
                      <a16:colId xmlns:a16="http://schemas.microsoft.com/office/drawing/2014/main" val="20000"/>
                    </a:ext>
                  </a:extLst>
                </a:gridCol>
                <a:gridCol w="1306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tblGrid>
              <a:tr h="372275">
                <a:tc gridSpan="7">
                  <a:txBody>
                    <a:bodyPr/>
                    <a:lstStyle/>
                    <a:p>
                      <a:pPr marL="0" marR="0" lvl="0" indent="0" algn="ctr" rtl="0">
                        <a:spcBef>
                          <a:spcPts val="0"/>
                        </a:spcBef>
                        <a:spcAft>
                          <a:spcPts val="0"/>
                        </a:spcAft>
                        <a:buNone/>
                      </a:pPr>
                      <a:r>
                        <a:rPr lang="en-US" sz="2800" b="1" u="none" strike="noStrike" cap="none">
                          <a:solidFill>
                            <a:srgbClr val="FF0000"/>
                          </a:solidFill>
                          <a:latin typeface="Times New Roman"/>
                          <a:ea typeface="Times New Roman"/>
                          <a:cs typeface="Times New Roman"/>
                          <a:sym typeface="Times New Roman"/>
                        </a:rPr>
                        <a:t>THỰC ĐƠN BỮA ĂN HỌC ĐƯỜNG</a:t>
                      </a:r>
                      <a:endParaRPr sz="2800" b="1" i="0" u="none" strike="noStrike" cap="none">
                        <a:solidFill>
                          <a:srgbClr val="FF0000"/>
                        </a:solidFill>
                        <a:latin typeface="Times New Roman"/>
                        <a:ea typeface="Times New Roman"/>
                        <a:cs typeface="Times New Roman"/>
                        <a:sym typeface="Times New Roman"/>
                      </a:endParaRPr>
                    </a:p>
                  </a:txBody>
                  <a:tcPr marL="5625" marR="5625" marT="56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2275">
                <a:tc gridSpan="2">
                  <a:txBody>
                    <a:bodyPr/>
                    <a:lstStyle/>
                    <a:p>
                      <a:pPr marL="0" marR="0" lvl="0" indent="0" algn="ctr" rtl="0">
                        <a:spcBef>
                          <a:spcPts val="0"/>
                        </a:spcBef>
                        <a:spcAft>
                          <a:spcPts val="0"/>
                        </a:spcAft>
                        <a:buNone/>
                      </a:pPr>
                      <a:r>
                        <a:rPr lang="en-US" sz="1800" b="1" u="none" strike="noStrike" cap="none">
                          <a:solidFill>
                            <a:srgbClr val="FF0000"/>
                          </a:solidFill>
                          <a:latin typeface="Times New Roman"/>
                          <a:ea typeface="Times New Roman"/>
                          <a:cs typeface="Times New Roman"/>
                          <a:sym typeface="Times New Roman"/>
                        </a:rPr>
                        <a:t> Món ăn</a:t>
                      </a:r>
                      <a:endParaRPr sz="1800" b="1" i="0" u="none" strike="noStrike" cap="none">
                        <a:solidFill>
                          <a:srgbClr val="FF0000"/>
                        </a:solidFill>
                        <a:latin typeface="Times New Roman"/>
                        <a:ea typeface="Times New Roman"/>
                        <a:cs typeface="Times New Roman"/>
                        <a:sym typeface="Times New Roman"/>
                      </a:endParaRPr>
                    </a:p>
                  </a:txBody>
                  <a:tcPr marL="5625" marR="5625" marT="5625" marB="0" anchor="ctr"/>
                </a:tc>
                <a:tc hMerge="1">
                  <a:txBody>
                    <a:bodyPr/>
                    <a:lstStyle/>
                    <a:p>
                      <a:endParaRPr lang="en-US"/>
                    </a:p>
                  </a:txBody>
                  <a:tcPr/>
                </a:tc>
                <a:tc>
                  <a:txBody>
                    <a:bodyPr/>
                    <a:lstStyle/>
                    <a:p>
                      <a:pPr marL="0" marR="0" lvl="0" indent="0" algn="ctr" rtl="0">
                        <a:spcBef>
                          <a:spcPts val="0"/>
                        </a:spcBef>
                        <a:spcAft>
                          <a:spcPts val="0"/>
                        </a:spcAft>
                        <a:buNone/>
                      </a:pPr>
                      <a:r>
                        <a:rPr lang="en-US" sz="1800" b="1" u="none" strike="noStrike" cap="none">
                          <a:solidFill>
                            <a:srgbClr val="FF0000"/>
                          </a:solidFill>
                          <a:latin typeface="Times New Roman"/>
                          <a:ea typeface="Times New Roman"/>
                          <a:cs typeface="Times New Roman"/>
                          <a:sym typeface="Times New Roman"/>
                        </a:rPr>
                        <a:t>Thứ 2</a:t>
                      </a:r>
                      <a:endParaRPr sz="1800" b="1" i="0" u="none" strike="noStrike" cap="none">
                        <a:solidFill>
                          <a:srgbClr val="FF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u="none" strike="noStrike" cap="none">
                          <a:solidFill>
                            <a:srgbClr val="FF0000"/>
                          </a:solidFill>
                          <a:latin typeface="Times New Roman"/>
                          <a:ea typeface="Times New Roman"/>
                          <a:cs typeface="Times New Roman"/>
                          <a:sym typeface="Times New Roman"/>
                        </a:rPr>
                        <a:t>Thứ 3</a:t>
                      </a:r>
                      <a:endParaRPr sz="1800" b="1" i="0" u="none" strike="noStrike" cap="none">
                        <a:solidFill>
                          <a:srgbClr val="FF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u="none" strike="noStrike" cap="none">
                          <a:solidFill>
                            <a:srgbClr val="FF0000"/>
                          </a:solidFill>
                          <a:latin typeface="Times New Roman"/>
                          <a:ea typeface="Times New Roman"/>
                          <a:cs typeface="Times New Roman"/>
                          <a:sym typeface="Times New Roman"/>
                        </a:rPr>
                        <a:t>Thứ 4</a:t>
                      </a:r>
                      <a:endParaRPr sz="1800" b="1" i="0" u="none" strike="noStrike" cap="none">
                        <a:solidFill>
                          <a:srgbClr val="FF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u="none" strike="noStrike" cap="none">
                          <a:solidFill>
                            <a:srgbClr val="FF0000"/>
                          </a:solidFill>
                          <a:latin typeface="Times New Roman"/>
                          <a:ea typeface="Times New Roman"/>
                          <a:cs typeface="Times New Roman"/>
                          <a:sym typeface="Times New Roman"/>
                        </a:rPr>
                        <a:t>Thứ 5</a:t>
                      </a:r>
                      <a:endParaRPr sz="1800" b="1" i="0" u="none" strike="noStrike" cap="none">
                        <a:solidFill>
                          <a:srgbClr val="FF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u="none" strike="noStrike" cap="none">
                          <a:solidFill>
                            <a:srgbClr val="FF0000"/>
                          </a:solidFill>
                          <a:latin typeface="Times New Roman"/>
                          <a:ea typeface="Times New Roman"/>
                          <a:cs typeface="Times New Roman"/>
                          <a:sym typeface="Times New Roman"/>
                        </a:rPr>
                        <a:t>Thứ 6</a:t>
                      </a:r>
                      <a:endParaRPr sz="1800" b="1" i="0" u="none" strike="noStrike" cap="none">
                        <a:solidFill>
                          <a:srgbClr val="FF0000"/>
                        </a:solidFill>
                        <a:latin typeface="Times New Roman"/>
                        <a:ea typeface="Times New Roman"/>
                        <a:cs typeface="Times New Roman"/>
                        <a:sym typeface="Times New Roman"/>
                      </a:endParaRPr>
                    </a:p>
                  </a:txBody>
                  <a:tcPr marL="5625" marR="5625" marT="5625" marB="0" anchor="ctr"/>
                </a:tc>
                <a:extLst>
                  <a:ext uri="{0D108BD9-81ED-4DB2-BD59-A6C34878D82A}">
                    <a16:rowId xmlns:a16="http://schemas.microsoft.com/office/drawing/2014/main" val="10001"/>
                  </a:ext>
                </a:extLst>
              </a:tr>
              <a:tr h="789375">
                <a:tc rowSpan="5">
                  <a:txBody>
                    <a:bodyPr/>
                    <a:lstStyle/>
                    <a:p>
                      <a:pPr marL="0" marR="0" lvl="0" indent="0" algn="ctr" rtl="0">
                        <a:spcBef>
                          <a:spcPts val="0"/>
                        </a:spcBef>
                        <a:spcAft>
                          <a:spcPts val="0"/>
                        </a:spcAft>
                        <a:buNone/>
                      </a:pPr>
                      <a:r>
                        <a:rPr lang="en-US" sz="1800" b="1" u="none" strike="noStrike" cap="none">
                          <a:solidFill>
                            <a:srgbClr val="FF0000"/>
                          </a:solidFill>
                          <a:latin typeface="Times New Roman"/>
                          <a:ea typeface="Times New Roman"/>
                          <a:cs typeface="Times New Roman"/>
                          <a:sym typeface="Times New Roman"/>
                        </a:rPr>
                        <a:t>　Bữa trưa</a:t>
                      </a:r>
                      <a:endParaRPr sz="1800" b="1" i="0" u="none" strike="noStrike" cap="none">
                        <a:solidFill>
                          <a:srgbClr val="FF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u="none" strike="noStrike" cap="none">
                          <a:latin typeface="Times New Roman"/>
                          <a:ea typeface="Times New Roman"/>
                          <a:cs typeface="Times New Roman"/>
                          <a:sym typeface="Times New Roman"/>
                        </a:rPr>
                        <a:t>Món mặn</a:t>
                      </a:r>
                      <a:endParaRPr sz="1800" b="1" i="0" u="none" strike="noStrike" cap="none">
                        <a:solidFill>
                          <a:srgbClr val="00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Trứng chiên tôm thịt</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Cá diêu hồng chiên sốt nấm</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Thịt lợn thịt bò hầm củ quả</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Gà kho rau củ kiểu nhật</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Tôm chấy rim thịt</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extLst>
                  <a:ext uri="{0D108BD9-81ED-4DB2-BD59-A6C34878D82A}">
                    <a16:rowId xmlns:a16="http://schemas.microsoft.com/office/drawing/2014/main" val="10002"/>
                  </a:ext>
                </a:extLst>
              </a:tr>
              <a:tr h="1178450">
                <a:tc vMerge="1">
                  <a:txBody>
                    <a:bodyPr/>
                    <a:lstStyle/>
                    <a:p>
                      <a:endParaRPr lang="en-US"/>
                    </a:p>
                  </a:txBody>
                  <a:tcPr/>
                </a:tc>
                <a:tc>
                  <a:txBody>
                    <a:bodyPr/>
                    <a:lstStyle/>
                    <a:p>
                      <a:pPr marL="0" marR="0" lvl="0" indent="0" algn="ctr" rtl="0">
                        <a:spcBef>
                          <a:spcPts val="0"/>
                        </a:spcBef>
                        <a:spcAft>
                          <a:spcPts val="0"/>
                        </a:spcAft>
                        <a:buNone/>
                      </a:pPr>
                      <a:r>
                        <a:rPr lang="en-US" sz="1800" b="1" u="none" strike="noStrike" cap="none">
                          <a:latin typeface="Times New Roman"/>
                          <a:ea typeface="Times New Roman"/>
                          <a:cs typeface="Times New Roman"/>
                          <a:sym typeface="Times New Roman"/>
                        </a:rPr>
                        <a:t>Món xào/luộc</a:t>
                      </a:r>
                      <a:endParaRPr sz="1800" b="1" i="0" u="none" strike="noStrike" cap="none">
                        <a:solidFill>
                          <a:srgbClr val="00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Cải ngọt cà rốt xào</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Củ quả luộc</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Bắp cải xào cà chua</a:t>
                      </a:r>
                      <a:endParaRPr/>
                    </a:p>
                    <a:p>
                      <a:pPr marL="0" marR="0" lvl="0" indent="0" algn="ctr" rtl="0">
                        <a:spcBef>
                          <a:spcPts val="0"/>
                        </a:spcBef>
                        <a:spcAft>
                          <a:spcPts val="0"/>
                        </a:spcAft>
                        <a:buNone/>
                      </a:pP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Cải thìa sốt nấm</a:t>
                      </a:r>
                      <a:endParaRPr/>
                    </a:p>
                    <a:p>
                      <a:pPr marL="0" marR="0" lvl="0" indent="0" algn="ctr" rtl="0">
                        <a:spcBef>
                          <a:spcPts val="0"/>
                        </a:spcBef>
                        <a:spcAft>
                          <a:spcPts val="0"/>
                        </a:spcAft>
                        <a:buNone/>
                      </a:pP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Su su nấm hương xào thịt</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extLst>
                  <a:ext uri="{0D108BD9-81ED-4DB2-BD59-A6C34878D82A}">
                    <a16:rowId xmlns:a16="http://schemas.microsoft.com/office/drawing/2014/main" val="10003"/>
                  </a:ext>
                </a:extLst>
              </a:tr>
              <a:tr h="1050500">
                <a:tc vMerge="1">
                  <a:txBody>
                    <a:bodyPr/>
                    <a:lstStyle/>
                    <a:p>
                      <a:endParaRPr lang="en-US"/>
                    </a:p>
                  </a:txBody>
                  <a:tcPr/>
                </a:tc>
                <a:tc>
                  <a:txBody>
                    <a:bodyPr/>
                    <a:lstStyle/>
                    <a:p>
                      <a:pPr marL="0" marR="0" lvl="0" indent="0" algn="ctr" rtl="0">
                        <a:spcBef>
                          <a:spcPts val="0"/>
                        </a:spcBef>
                        <a:spcAft>
                          <a:spcPts val="0"/>
                        </a:spcAft>
                        <a:buNone/>
                      </a:pPr>
                      <a:r>
                        <a:rPr lang="en-US" sz="1800" b="1" u="none" strike="noStrike" cap="none">
                          <a:latin typeface="Times New Roman"/>
                          <a:ea typeface="Times New Roman"/>
                          <a:cs typeface="Times New Roman"/>
                          <a:sym typeface="Times New Roman"/>
                        </a:rPr>
                        <a:t>Món canh </a:t>
                      </a:r>
                      <a:endParaRPr sz="1800" b="1" i="0" u="none" strike="noStrike" cap="none">
                        <a:solidFill>
                          <a:srgbClr val="00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Canh rau củ nấu xương</a:t>
                      </a:r>
                      <a:endParaRPr/>
                    </a:p>
                    <a:p>
                      <a:pPr marL="0" marR="0" lvl="0" indent="0" algn="ctr" rtl="0">
                        <a:spcBef>
                          <a:spcPts val="0"/>
                        </a:spcBef>
                        <a:spcAft>
                          <a:spcPts val="0"/>
                        </a:spcAft>
                        <a:buNone/>
                      </a:pP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rgbClr val="000000"/>
                          </a:solidFill>
                          <a:latin typeface="Times New Roman"/>
                          <a:ea typeface="Times New Roman"/>
                          <a:cs typeface="Times New Roman"/>
                          <a:sym typeface="Times New Roman"/>
                        </a:rPr>
                        <a:t>Canh rau ngót bắp Mỹ nấu thịt</a:t>
                      </a:r>
                      <a:endParaRPr/>
                    </a:p>
                    <a:p>
                      <a:pPr marL="0" marR="0" lvl="0" indent="0" algn="ctr" rtl="0">
                        <a:spcBef>
                          <a:spcPts val="0"/>
                        </a:spcBef>
                        <a:spcAft>
                          <a:spcPts val="0"/>
                        </a:spcAft>
                        <a:buNone/>
                      </a:pP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Canh chua tôm thịt</a:t>
                      </a:r>
                      <a:endParaRPr/>
                    </a:p>
                    <a:p>
                      <a:pPr marL="0" marR="0" lvl="0" indent="0" algn="ctr" rtl="0">
                        <a:spcBef>
                          <a:spcPts val="0"/>
                        </a:spcBef>
                        <a:spcAft>
                          <a:spcPts val="0"/>
                        </a:spcAft>
                        <a:buNone/>
                      </a:pP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Canh cải xanh nấu nghêu</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Canh cải bó xôi nấu     thịt</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extLst>
                  <a:ext uri="{0D108BD9-81ED-4DB2-BD59-A6C34878D82A}">
                    <a16:rowId xmlns:a16="http://schemas.microsoft.com/office/drawing/2014/main" val="10004"/>
                  </a:ext>
                </a:extLst>
              </a:tr>
              <a:tr h="748100">
                <a:tc vMerge="1">
                  <a:txBody>
                    <a:bodyPr/>
                    <a:lstStyle/>
                    <a:p>
                      <a:endParaRPr lang="en-US"/>
                    </a:p>
                  </a:txBody>
                  <a:tcPr/>
                </a:tc>
                <a:tc>
                  <a:txBody>
                    <a:bodyPr/>
                    <a:lstStyle/>
                    <a:p>
                      <a:pPr marL="0" marR="0" lvl="0" indent="0" algn="ctr" rtl="0">
                        <a:spcBef>
                          <a:spcPts val="0"/>
                        </a:spcBef>
                        <a:spcAft>
                          <a:spcPts val="0"/>
                        </a:spcAft>
                        <a:buNone/>
                      </a:pPr>
                      <a:r>
                        <a:rPr lang="en-US" sz="1800" b="1" u="none" strike="noStrike" cap="none">
                          <a:latin typeface="Times New Roman"/>
                          <a:ea typeface="Times New Roman"/>
                          <a:cs typeface="Times New Roman"/>
                          <a:sym typeface="Times New Roman"/>
                        </a:rPr>
                        <a:t>Cơm </a:t>
                      </a:r>
                      <a:endParaRPr sz="1800" b="1" i="0" u="none" strike="noStrike" cap="none">
                        <a:solidFill>
                          <a:srgbClr val="00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Cơm trắng</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Cơm trắng</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Cơm trắng</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Cơm trắng</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Cơm trắng</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extLst>
                  <a:ext uri="{0D108BD9-81ED-4DB2-BD59-A6C34878D82A}">
                    <a16:rowId xmlns:a16="http://schemas.microsoft.com/office/drawing/2014/main" val="10005"/>
                  </a:ext>
                </a:extLst>
              </a:tr>
              <a:tr h="614725">
                <a:tc vMerge="1">
                  <a:txBody>
                    <a:bodyPr/>
                    <a:lstStyle/>
                    <a:p>
                      <a:endParaRPr lang="en-US"/>
                    </a:p>
                  </a:txBody>
                  <a:tcPr/>
                </a:tc>
                <a:tc>
                  <a:txBody>
                    <a:bodyPr/>
                    <a:lstStyle/>
                    <a:p>
                      <a:pPr marL="0" marR="0" lvl="0" indent="0" algn="ctr" rtl="0">
                        <a:spcBef>
                          <a:spcPts val="0"/>
                        </a:spcBef>
                        <a:spcAft>
                          <a:spcPts val="0"/>
                        </a:spcAft>
                        <a:buNone/>
                      </a:pPr>
                      <a:r>
                        <a:rPr lang="en-US" sz="1800" b="1" u="none" strike="noStrike" cap="none">
                          <a:latin typeface="Times New Roman"/>
                          <a:ea typeface="Times New Roman"/>
                          <a:cs typeface="Times New Roman"/>
                          <a:sym typeface="Times New Roman"/>
                        </a:rPr>
                        <a:t>Tráng miệng</a:t>
                      </a:r>
                      <a:endParaRPr sz="1800" b="1" i="0" u="none" strike="noStrike" cap="none">
                        <a:solidFill>
                          <a:srgbClr val="000000"/>
                        </a:solidFill>
                        <a:latin typeface="Times New Roman"/>
                        <a:ea typeface="Times New Roman"/>
                        <a:cs typeface="Times New Roman"/>
                        <a:sym typeface="Times New Roman"/>
                      </a:endParaRPr>
                    </a:p>
                  </a:txBody>
                  <a:tcPr marL="5625" marR="5625" marT="5625"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Quýt</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Xoài</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Dưa hấu</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Thanh long</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Chuối</a:t>
                      </a:r>
                      <a:endParaRPr sz="1800" b="1" i="0" u="none" strike="noStrike" cap="none">
                        <a:solidFill>
                          <a:srgbClr val="000000"/>
                        </a:solidFill>
                        <a:latin typeface="Times New Roman"/>
                        <a:ea typeface="Times New Roman"/>
                        <a:cs typeface="Times New Roman"/>
                        <a:sym typeface="Times New Roman"/>
                      </a:endParaRPr>
                    </a:p>
                  </a:txBody>
                  <a:tcPr marL="6350" marR="6350" marT="6350" marB="0" anchor="ctr"/>
                </a:tc>
                <a:extLst>
                  <a:ext uri="{0D108BD9-81ED-4DB2-BD59-A6C34878D82A}">
                    <a16:rowId xmlns:a16="http://schemas.microsoft.com/office/drawing/2014/main" val="10006"/>
                  </a:ext>
                </a:extLst>
              </a:tr>
              <a:tr h="1305275">
                <a:tc gridSpan="2">
                  <a:txBody>
                    <a:bodyPr/>
                    <a:lstStyle/>
                    <a:p>
                      <a:pPr marL="0" marR="0" lvl="0" indent="0" algn="ctr" rtl="0">
                        <a:spcBef>
                          <a:spcPts val="0"/>
                        </a:spcBef>
                        <a:spcAft>
                          <a:spcPts val="0"/>
                        </a:spcAft>
                        <a:buNone/>
                      </a:pPr>
                      <a:r>
                        <a:rPr lang="en-US" sz="1800" b="1" u="none" strike="noStrike" cap="none">
                          <a:solidFill>
                            <a:srgbClr val="FF0000"/>
                          </a:solidFill>
                          <a:latin typeface="Times New Roman"/>
                          <a:ea typeface="Times New Roman"/>
                          <a:cs typeface="Times New Roman"/>
                          <a:sym typeface="Times New Roman"/>
                        </a:rPr>
                        <a:t>Bữa chiều </a:t>
                      </a:r>
                      <a:br>
                        <a:rPr lang="en-US" sz="1800" b="1" u="none" strike="noStrike" cap="none">
                          <a:solidFill>
                            <a:srgbClr val="FF0000"/>
                          </a:solidFill>
                          <a:latin typeface="Times New Roman"/>
                          <a:ea typeface="Times New Roman"/>
                          <a:cs typeface="Times New Roman"/>
                          <a:sym typeface="Times New Roman"/>
                        </a:rPr>
                      </a:br>
                      <a:r>
                        <a:rPr lang="en-US" sz="1800" b="1" u="none" strike="noStrike" cap="none">
                          <a:solidFill>
                            <a:srgbClr val="FF0000"/>
                          </a:solidFill>
                          <a:latin typeface="Times New Roman"/>
                          <a:ea typeface="Times New Roman"/>
                          <a:cs typeface="Times New Roman"/>
                          <a:sym typeface="Times New Roman"/>
                        </a:rPr>
                        <a:t>(Bữa xế)</a:t>
                      </a:r>
                      <a:endParaRPr sz="1800" b="1" i="0" u="none" strike="noStrike" cap="none">
                        <a:solidFill>
                          <a:srgbClr val="FF0000"/>
                        </a:solidFill>
                        <a:latin typeface="Times New Roman"/>
                        <a:ea typeface="Times New Roman"/>
                        <a:cs typeface="Times New Roman"/>
                        <a:sym typeface="Times New Roman"/>
                      </a:endParaRPr>
                    </a:p>
                  </a:txBody>
                  <a:tcPr marL="5625" marR="5625" marT="5625" marB="0" anchor="ctr"/>
                </a:tc>
                <a:tc hMerge="1">
                  <a:txBody>
                    <a:bodyPr/>
                    <a:lstStyle/>
                    <a:p>
                      <a:endParaRPr lang="en-US"/>
                    </a:p>
                  </a:txBody>
                  <a:tcP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Sữa 180 ml</a:t>
                      </a:r>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Sữa 180 ml</a:t>
                      </a:r>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Sữa 180 ml</a:t>
                      </a:r>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Sữa 180 ml</a:t>
                      </a:r>
                      <a:endParaRPr/>
                    </a:p>
                  </a:txBody>
                  <a:tcPr marL="6350" marR="6350" marT="6350" marB="0" anchor="ct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Sữa 180 ml</a:t>
                      </a:r>
                      <a:endParaRPr/>
                    </a:p>
                  </a:txBody>
                  <a:tcPr marL="6350" marR="6350" marT="6350" marB="0"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rot="-5400000">
            <a:off x="-564400" y="2803250"/>
            <a:ext cx="3091500" cy="1251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FF0000"/>
              </a:buClr>
              <a:buSzPts val="1600"/>
              <a:buFont typeface="Cambria"/>
              <a:buNone/>
            </a:pPr>
            <a:r>
              <a:rPr lang="en-US" sz="3600" b="1">
                <a:solidFill>
                  <a:srgbClr val="FF0000"/>
                </a:solidFill>
              </a:rPr>
              <a:t>Vitamin C</a:t>
            </a:r>
            <a:endParaRPr sz="3600" b="1">
              <a:solidFill>
                <a:srgbClr val="FF0000"/>
              </a:solidFill>
            </a:endParaRPr>
          </a:p>
        </p:txBody>
      </p:sp>
      <p:sp>
        <p:nvSpPr>
          <p:cNvPr id="151" name="Google Shape;151;p4"/>
          <p:cNvSpPr txBox="1">
            <a:spLocks noGrp="1"/>
          </p:cNvSpPr>
          <p:nvPr>
            <p:ph type="body" idx="1"/>
          </p:nvPr>
        </p:nvSpPr>
        <p:spPr>
          <a:xfrm>
            <a:off x="2191202" y="914400"/>
            <a:ext cx="6038400" cy="3903460"/>
          </a:xfrm>
          <a:prstGeom prst="rect">
            <a:avLst/>
          </a:prstGeom>
          <a:noFill/>
          <a:ln>
            <a:noFill/>
          </a:ln>
        </p:spPr>
        <p:txBody>
          <a:bodyPr spcFirstLastPara="1" wrap="square" lIns="0" tIns="0" rIns="0" bIns="0" anchor="ctr" anchorCtr="0">
            <a:noAutofit/>
          </a:bodyPr>
          <a:lstStyle/>
          <a:p>
            <a:pPr marL="457200" lvl="0" indent="-317500" algn="l" rtl="0">
              <a:lnSpc>
                <a:spcPct val="100000"/>
              </a:lnSpc>
              <a:spcBef>
                <a:spcPts val="0"/>
              </a:spcBef>
              <a:spcAft>
                <a:spcPts val="0"/>
              </a:spcAft>
              <a:buClr>
                <a:srgbClr val="111111"/>
              </a:buClr>
              <a:buSzPts val="1400"/>
              <a:buChar char="◎"/>
            </a:pPr>
            <a:r>
              <a:rPr lang="en-US" sz="2000" b="1">
                <a:solidFill>
                  <a:srgbClr val="111111"/>
                </a:solidFill>
              </a:rPr>
              <a:t>Vitamin C </a:t>
            </a:r>
            <a:r>
              <a:rPr lang="en-US" sz="2000" b="1">
                <a:latin typeface="Times New Roman"/>
                <a:ea typeface="Times New Roman"/>
                <a:cs typeface="Times New Roman"/>
                <a:sym typeface="Times New Roman"/>
              </a:rPr>
              <a:t>là một loại vitamin thiết yếu cho hệ thống miễn dịch của cơ thể. Vitamin C hỗ trợ chức năng tế bào cho hệ thống đáp ứng miễn dịch, chức năng hàng rào nội mạc chống lại yếu tố gây bệnh, tăng cường hoạt động dọn dẹp chất gây oxy hóa bảo vệ cơ thể. Thiếu vitamin C làm suy giảm khả năng miễn dịch, dễ bị nhiễm trùng. </a:t>
            </a:r>
            <a:endParaRPr sz="2000" b="1">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Char char="◎"/>
            </a:pPr>
            <a:r>
              <a:rPr lang="en-US" sz="2000" b="1">
                <a:latin typeface="Times New Roman"/>
                <a:ea typeface="Times New Roman"/>
                <a:cs typeface="Times New Roman"/>
                <a:sym typeface="Times New Roman"/>
              </a:rPr>
              <a:t>Nguồn thực phẩm giàu vitamin C từ hoa quả, trái cây và rau tươi như: cam, quýt, bưởi, ổi, đu đủ, xoài, táo, nho, kiwi, cà chua, súp lơ, củ cải, rau ngót, ớt chuông, rau chân vịt… </a:t>
            </a:r>
            <a:endParaRPr/>
          </a:p>
          <a:p>
            <a:pPr marL="457200" lvl="0" indent="-228600" algn="l" rtl="0">
              <a:spcBef>
                <a:spcPts val="0"/>
              </a:spcBef>
              <a:spcAft>
                <a:spcPts val="0"/>
              </a:spcAft>
              <a:buClr>
                <a:schemeClr val="dk1"/>
              </a:buClr>
              <a:buSzPts val="1400"/>
              <a:buNone/>
            </a:pPr>
            <a:endParaRPr sz="2000"/>
          </a:p>
          <a:p>
            <a:pPr marL="457200" lvl="0" indent="-228600" algn="l" rtl="0">
              <a:lnSpc>
                <a:spcPct val="100000"/>
              </a:lnSpc>
              <a:spcBef>
                <a:spcPts val="0"/>
              </a:spcBef>
              <a:spcAft>
                <a:spcPts val="0"/>
              </a:spcAft>
              <a:buClr>
                <a:schemeClr val="dk1"/>
              </a:buClr>
              <a:buSzPts val="1400"/>
              <a:buNone/>
            </a:pPr>
            <a:endParaRPr sz="2500"/>
          </a:p>
        </p:txBody>
      </p:sp>
      <p:sp>
        <p:nvSpPr>
          <p:cNvPr id="152" name="Google Shape;152;p4"/>
          <p:cNvSpPr txBox="1">
            <a:spLocks noGrp="1"/>
          </p:cNvSpPr>
          <p:nvPr>
            <p:ph type="sldNum" idx="12"/>
          </p:nvPr>
        </p:nvSpPr>
        <p:spPr>
          <a:xfrm>
            <a:off x="8453425" y="857190"/>
            <a:ext cx="548700" cy="5143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888888"/>
              </a:buClr>
              <a:buSzPts val="1200"/>
              <a:buFont typeface="Cambria"/>
              <a:buNone/>
            </a:pPr>
            <a:fld id="{00000000-1234-1234-1234-123412341234}" type="slidenum">
              <a:rPr lang="en-US"/>
              <a:t>4</a:t>
            </a:fld>
            <a:endParaRPr/>
          </a:p>
        </p:txBody>
      </p:sp>
      <p:pic>
        <p:nvPicPr>
          <p:cNvPr id="153" name="Google Shape;153;p4"/>
          <p:cNvPicPr preferRelativeResize="0"/>
          <p:nvPr/>
        </p:nvPicPr>
        <p:blipFill rotWithShape="1">
          <a:blip r:embed="rId3">
            <a:alphaModFix/>
          </a:blip>
          <a:srcRect/>
          <a:stretch/>
        </p:blipFill>
        <p:spPr>
          <a:xfrm>
            <a:off x="5323156" y="4817860"/>
            <a:ext cx="3672071" cy="2065540"/>
          </a:xfrm>
          <a:prstGeom prst="rect">
            <a:avLst/>
          </a:prstGeom>
          <a:noFill/>
          <a:ln>
            <a:noFill/>
          </a:ln>
        </p:spPr>
      </p:pic>
      <p:pic>
        <p:nvPicPr>
          <p:cNvPr id="154" name="Google Shape;154;p4"/>
          <p:cNvPicPr preferRelativeResize="0"/>
          <p:nvPr/>
        </p:nvPicPr>
        <p:blipFill rotWithShape="1">
          <a:blip r:embed="rId4">
            <a:alphaModFix/>
          </a:blip>
          <a:srcRect/>
          <a:stretch/>
        </p:blipFill>
        <p:spPr>
          <a:xfrm>
            <a:off x="317215" y="0"/>
            <a:ext cx="1873987" cy="1491228"/>
          </a:xfrm>
          <a:prstGeom prst="rect">
            <a:avLst/>
          </a:prstGeom>
          <a:noFill/>
          <a:ln>
            <a:noFill/>
          </a:ln>
        </p:spPr>
      </p:pic>
      <p:sp>
        <p:nvSpPr>
          <p:cNvPr id="155" name="Google Shape;155;p4"/>
          <p:cNvSpPr txBox="1"/>
          <p:nvPr/>
        </p:nvSpPr>
        <p:spPr>
          <a:xfrm>
            <a:off x="990601" y="4817860"/>
            <a:ext cx="4279302"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FF0000"/>
                </a:solidFill>
                <a:latin typeface="Calibri"/>
                <a:ea typeface="Calibri"/>
                <a:cs typeface="Calibri"/>
                <a:sym typeface="Calibri"/>
              </a:rPr>
              <a:t>Rau cải ngọt: 78.4 mg</a:t>
            </a:r>
            <a:endParaRPr/>
          </a:p>
          <a:p>
            <a:pPr marL="0" marR="0" lvl="0" indent="0" algn="l" rtl="0">
              <a:spcBef>
                <a:spcPts val="0"/>
              </a:spcBef>
              <a:spcAft>
                <a:spcPts val="0"/>
              </a:spcAft>
              <a:buNone/>
            </a:pPr>
            <a:r>
              <a:rPr lang="en-US" sz="2000" b="1">
                <a:solidFill>
                  <a:srgbClr val="FF0000"/>
                </a:solidFill>
                <a:latin typeface="Calibri"/>
                <a:ea typeface="Calibri"/>
                <a:cs typeface="Calibri"/>
                <a:sym typeface="Calibri"/>
              </a:rPr>
              <a:t>Rau súp lơ: 88,1 mg, </a:t>
            </a:r>
            <a:endParaRPr/>
          </a:p>
          <a:p>
            <a:pPr marL="0" marR="0" lvl="0" indent="0" algn="l" rtl="0">
              <a:spcBef>
                <a:spcPts val="0"/>
              </a:spcBef>
              <a:spcAft>
                <a:spcPts val="0"/>
              </a:spcAft>
              <a:buNone/>
            </a:pPr>
            <a:r>
              <a:rPr lang="en-US" sz="2000" b="1">
                <a:solidFill>
                  <a:srgbClr val="FF0000"/>
                </a:solidFill>
                <a:latin typeface="Calibri"/>
                <a:ea typeface="Calibri"/>
                <a:cs typeface="Calibri"/>
                <a:sym typeface="Calibri"/>
              </a:rPr>
              <a:t>Rau giền đỏ: 89 mg; đay: 77 mg </a:t>
            </a:r>
            <a:endParaRPr/>
          </a:p>
          <a:p>
            <a:pPr marL="0" marR="0" lvl="0" indent="0" algn="l" rtl="0">
              <a:spcBef>
                <a:spcPts val="0"/>
              </a:spcBef>
              <a:spcAft>
                <a:spcPts val="0"/>
              </a:spcAft>
              <a:buNone/>
            </a:pPr>
            <a:r>
              <a:rPr lang="en-US" sz="2000" b="1">
                <a:solidFill>
                  <a:srgbClr val="FF0000"/>
                </a:solidFill>
                <a:latin typeface="Calibri"/>
                <a:ea typeface="Calibri"/>
                <a:cs typeface="Calibri"/>
                <a:sym typeface="Calibri"/>
              </a:rPr>
              <a:t>Bưởi (95mg); cam (40 mg), đủ đủ (54 mg).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mbria"/>
              <a:buNone/>
            </a:pPr>
            <a:r>
              <a:rPr lang="en-US" b="1">
                <a:solidFill>
                  <a:srgbClr val="FF0000"/>
                </a:solidFill>
              </a:rPr>
              <a:t>Một số món ăn cho trẻ</a:t>
            </a:r>
            <a:endParaRPr/>
          </a:p>
        </p:txBody>
      </p:sp>
      <p:graphicFrame>
        <p:nvGraphicFramePr>
          <p:cNvPr id="578" name="Google Shape;578;p40"/>
          <p:cNvGraphicFramePr/>
          <p:nvPr/>
        </p:nvGraphicFramePr>
        <p:xfrm>
          <a:off x="457200" y="1600200"/>
          <a:ext cx="3000000" cy="3000000"/>
        </p:xfrm>
        <a:graphic>
          <a:graphicData uri="http://schemas.openxmlformats.org/drawingml/2006/table">
            <a:tbl>
              <a:tblPr>
                <a:noFill/>
                <a:tableStyleId>{0FED721E-C76F-4726-B488-BF52B44DD358}</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1475">
                <a:tc>
                  <a:txBody>
                    <a:bodyPr/>
                    <a:lstStyle/>
                    <a:p>
                      <a:pPr marL="0" marR="0" lvl="0" indent="0" algn="l" rtl="0">
                        <a:lnSpc>
                          <a:spcPct val="100000"/>
                        </a:lnSpc>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Gà kho rau củ sốt mè rang</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Thịt gà đậu phụ kho khoai môn</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Trứng rán cà rốt, thịt bò</a:t>
                      </a:r>
                      <a:endParaRPr/>
                    </a:p>
                    <a:p>
                      <a:pPr marL="0" marR="0" lvl="0" indent="0" algn="l" rtl="0">
                        <a:lnSpc>
                          <a:spcPct val="100000"/>
                        </a:lnSpc>
                        <a:spcBef>
                          <a:spcPts val="0"/>
                        </a:spcBef>
                        <a:spcAft>
                          <a:spcPts val="0"/>
                        </a:spcAft>
                        <a:buClr>
                          <a:schemeClr val="dk1"/>
                        </a:buClr>
                        <a:buSzPts val="2400"/>
                        <a:buFont typeface="Calibri"/>
                        <a:buNone/>
                      </a:pPr>
                      <a:endParaRPr sz="2400" b="1" i="0" u="none" strike="noStrike" cap="none">
                        <a:solidFill>
                          <a:srgbClr val="FF0000"/>
                        </a:solidFill>
                        <a:latin typeface="Calibri"/>
                        <a:ea typeface="Calibri"/>
                        <a:cs typeface="Calibri"/>
                        <a:sym typeface="Calibr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0000"/>
                        </a:buClr>
                        <a:buSzPts val="2400"/>
                        <a:buFont typeface="Calibri"/>
                        <a:buNone/>
                      </a:pPr>
                      <a:r>
                        <a:rPr lang="en-US" sz="2400" b="1" i="0" u="none" strike="noStrike" cap="none">
                          <a:solidFill>
                            <a:srgbClr val="FF0000"/>
                          </a:solidFill>
                          <a:latin typeface="Calibri"/>
                          <a:ea typeface="Calibri"/>
                          <a:cs typeface="Calibri"/>
                          <a:sym typeface="Calibri"/>
                        </a:rPr>
                        <a:t>Thịt bò kho trứng cút</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Bí xanh nấm hương xào thịt </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Củ cải cà rốt xào tôm</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Rau muống cà rốt xào thịt bò</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Súp lơ ngô non xào thịt</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371475">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Canh cải canh ngô ngọt nấu tôm</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Canh rau dền nấu khoai lang nấu thịt</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Canh cải thảo cà chua nấu thịt gà</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Canh cải xanh mướp nấu cua</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371475">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Canh bắp cải bí ngô nấu thịt</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Canh cua cà chua cải canh</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Bí ngô xào thịt gà</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2060"/>
                        </a:buClr>
                        <a:buSzPts val="2400"/>
                        <a:buFont typeface="Calibri"/>
                        <a:buNone/>
                      </a:pPr>
                      <a:r>
                        <a:rPr lang="en-US" sz="2400" b="0" i="0" u="none" strike="noStrike" cap="none">
                          <a:solidFill>
                            <a:srgbClr val="002060"/>
                          </a:solidFill>
                          <a:latin typeface="Calibri"/>
                          <a:ea typeface="Calibri"/>
                          <a:cs typeface="Calibri"/>
                          <a:sym typeface="Calibri"/>
                        </a:rPr>
                        <a:t>Canh khoai sọ rau muống nấu thịt bò</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1"/>
          <p:cNvSpPr txBox="1">
            <a:spLocks noGrp="1"/>
          </p:cNvSpPr>
          <p:nvPr>
            <p:ph type="title"/>
          </p:nvPr>
        </p:nvSpPr>
        <p:spPr>
          <a:xfrm>
            <a:off x="228600" y="215900"/>
            <a:ext cx="8458200" cy="107632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FF0000"/>
              </a:buClr>
              <a:buSzPts val="3200"/>
              <a:buFont typeface="Calibri"/>
              <a:buNone/>
            </a:pPr>
            <a:r>
              <a:rPr lang="en-US" sz="3200" b="1">
                <a:solidFill>
                  <a:srgbClr val="FF0000"/>
                </a:solidFill>
                <a:latin typeface="Calibri"/>
                <a:ea typeface="Calibri"/>
                <a:cs typeface="Calibri"/>
                <a:sym typeface="Calibri"/>
              </a:rPr>
              <a:t>DỰ ÁN “BỮA ĂN HỌC ĐƯỜNG” </a:t>
            </a:r>
            <a:br>
              <a:rPr lang="en-US" sz="3200" b="1">
                <a:solidFill>
                  <a:srgbClr val="FF0000"/>
                </a:solidFill>
                <a:latin typeface="Calibri"/>
                <a:ea typeface="Calibri"/>
                <a:cs typeface="Calibri"/>
                <a:sym typeface="Calibri"/>
              </a:rPr>
            </a:br>
            <a:r>
              <a:rPr lang="en-US" sz="3200" b="1">
                <a:solidFill>
                  <a:srgbClr val="FF0000"/>
                </a:solidFill>
                <a:latin typeface="Calibri"/>
                <a:ea typeface="Calibri"/>
                <a:cs typeface="Calibri"/>
                <a:sym typeface="Calibri"/>
              </a:rPr>
              <a:t>TẠI MỘT SỐ TỈNH THÀNH</a:t>
            </a:r>
            <a:endParaRPr/>
          </a:p>
        </p:txBody>
      </p:sp>
      <p:sp>
        <p:nvSpPr>
          <p:cNvPr id="584" name="Google Shape;584;p41"/>
          <p:cNvSpPr txBox="1"/>
          <p:nvPr/>
        </p:nvSpPr>
        <p:spPr>
          <a:xfrm>
            <a:off x="838200" y="6096000"/>
            <a:ext cx="800100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a:solidFill>
                <a:srgbClr val="FFFF00"/>
              </a:solidFill>
              <a:latin typeface="Cambria"/>
              <a:ea typeface="Cambria"/>
              <a:cs typeface="Cambria"/>
              <a:sym typeface="Cambria"/>
            </a:endParaRPr>
          </a:p>
        </p:txBody>
      </p:sp>
      <p:pic>
        <p:nvPicPr>
          <p:cNvPr id="585" name="Google Shape;585;p41"/>
          <p:cNvPicPr preferRelativeResize="0"/>
          <p:nvPr/>
        </p:nvPicPr>
        <p:blipFill rotWithShape="1">
          <a:blip r:embed="rId3">
            <a:alphaModFix/>
          </a:blip>
          <a:srcRect/>
          <a:stretch/>
        </p:blipFill>
        <p:spPr>
          <a:xfrm>
            <a:off x="285720" y="1785926"/>
            <a:ext cx="3276600" cy="4257675"/>
          </a:xfrm>
          <a:prstGeom prst="rect">
            <a:avLst/>
          </a:prstGeom>
          <a:noFill/>
          <a:ln>
            <a:noFill/>
          </a:ln>
          <a:effectLst>
            <a:outerShdw blurRad="292100" dist="139700" dir="2700000" algn="tl" rotWithShape="0">
              <a:srgbClr val="333333">
                <a:alpha val="64705"/>
              </a:srgbClr>
            </a:outerShdw>
          </a:effectLst>
        </p:spPr>
      </p:pic>
      <p:cxnSp>
        <p:nvCxnSpPr>
          <p:cNvPr id="586" name="Google Shape;586;p41"/>
          <p:cNvCxnSpPr/>
          <p:nvPr/>
        </p:nvCxnSpPr>
        <p:spPr>
          <a:xfrm>
            <a:off x="615950" y="1295400"/>
            <a:ext cx="7994650" cy="0"/>
          </a:xfrm>
          <a:prstGeom prst="straightConnector1">
            <a:avLst/>
          </a:prstGeom>
          <a:noFill/>
          <a:ln w="9525" cap="flat" cmpd="sng">
            <a:solidFill>
              <a:srgbClr val="4A7DBA"/>
            </a:solidFill>
            <a:prstDash val="solid"/>
            <a:round/>
            <a:headEnd type="none" w="sm" len="sm"/>
            <a:tailEnd type="none" w="sm" len="sm"/>
          </a:ln>
        </p:spPr>
      </p:cxnSp>
      <p:pic>
        <p:nvPicPr>
          <p:cNvPr id="587" name="Google Shape;587;p41" descr="C:\Users\nhung_dtt\Desktop\Capture.PNG"/>
          <p:cNvPicPr preferRelativeResize="0"/>
          <p:nvPr/>
        </p:nvPicPr>
        <p:blipFill rotWithShape="1">
          <a:blip r:embed="rId4">
            <a:alphaModFix/>
          </a:blip>
          <a:srcRect/>
          <a:stretch/>
        </p:blipFill>
        <p:spPr>
          <a:xfrm>
            <a:off x="1714480" y="1785926"/>
            <a:ext cx="3214710" cy="4231650"/>
          </a:xfrm>
          <a:prstGeom prst="rect">
            <a:avLst/>
          </a:prstGeom>
          <a:noFill/>
          <a:ln>
            <a:noFill/>
          </a:ln>
        </p:spPr>
      </p:pic>
      <p:pic>
        <p:nvPicPr>
          <p:cNvPr id="588" name="Google Shape;588;p41"/>
          <p:cNvPicPr preferRelativeResize="0"/>
          <p:nvPr/>
        </p:nvPicPr>
        <p:blipFill rotWithShape="1">
          <a:blip r:embed="rId5">
            <a:alphaModFix/>
          </a:blip>
          <a:srcRect/>
          <a:stretch/>
        </p:blipFill>
        <p:spPr>
          <a:xfrm>
            <a:off x="3428992" y="1785926"/>
            <a:ext cx="3071834" cy="4248934"/>
          </a:xfrm>
          <a:prstGeom prst="rect">
            <a:avLst/>
          </a:prstGeom>
          <a:noFill/>
          <a:ln>
            <a:noFill/>
          </a:ln>
        </p:spPr>
      </p:pic>
      <p:pic>
        <p:nvPicPr>
          <p:cNvPr id="589" name="Google Shape;589;p41"/>
          <p:cNvPicPr preferRelativeResize="0">
            <a:picLocks noGrp="1"/>
          </p:cNvPicPr>
          <p:nvPr>
            <p:ph type="body" idx="1"/>
          </p:nvPr>
        </p:nvPicPr>
        <p:blipFill rotWithShape="1">
          <a:blip r:embed="rId6">
            <a:alphaModFix/>
          </a:blip>
          <a:srcRect/>
          <a:stretch/>
        </p:blipFill>
        <p:spPr>
          <a:xfrm>
            <a:off x="5786446" y="1714488"/>
            <a:ext cx="3200400" cy="4281487"/>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ambria"/>
              <a:buNone/>
            </a:pPr>
            <a:r>
              <a:rPr lang="en-US" sz="2800" b="1">
                <a:solidFill>
                  <a:schemeClr val="dk1"/>
                </a:solidFill>
              </a:rPr>
              <a:t>PHẦN MỀM XÂY DỰNG THỰC ĐƠN CÂN BẰNG DINH DƯỠNG CHO HỌC SINH TIỂU HỌC</a:t>
            </a:r>
            <a:endParaRPr sz="2800" b="1">
              <a:solidFill>
                <a:schemeClr val="dk1"/>
              </a:solidFill>
            </a:endParaRPr>
          </a:p>
        </p:txBody>
      </p:sp>
      <p:pic>
        <p:nvPicPr>
          <p:cNvPr id="595" name="Google Shape;595;p42"/>
          <p:cNvPicPr preferRelativeResize="0"/>
          <p:nvPr/>
        </p:nvPicPr>
        <p:blipFill rotWithShape="1">
          <a:blip r:embed="rId3">
            <a:alphaModFix/>
          </a:blip>
          <a:srcRect l="6859" t="21477" r="7535" b="12407"/>
          <a:stretch/>
        </p:blipFill>
        <p:spPr>
          <a:xfrm>
            <a:off x="3714750" y="1714500"/>
            <a:ext cx="5429250" cy="3214688"/>
          </a:xfrm>
          <a:prstGeom prst="rect">
            <a:avLst/>
          </a:prstGeom>
          <a:noFill/>
          <a:ln>
            <a:noFill/>
          </a:ln>
        </p:spPr>
      </p:pic>
      <p:pic>
        <p:nvPicPr>
          <p:cNvPr id="596" name="Google Shape;596;p42" descr="C:\Users\nguyen_bt\Desktop\Pic\01. Homepage.jpg"/>
          <p:cNvPicPr preferRelativeResize="0"/>
          <p:nvPr/>
        </p:nvPicPr>
        <p:blipFill rotWithShape="1">
          <a:blip r:embed="rId4">
            <a:alphaModFix/>
          </a:blip>
          <a:srcRect r="631" b="2951"/>
          <a:stretch/>
        </p:blipFill>
        <p:spPr>
          <a:xfrm>
            <a:off x="0" y="1785938"/>
            <a:ext cx="5056188" cy="3119437"/>
          </a:xfrm>
          <a:prstGeom prst="rect">
            <a:avLst/>
          </a:prstGeom>
          <a:noFill/>
          <a:ln>
            <a:noFill/>
          </a:ln>
          <a:effectLst>
            <a:outerShdw blurRad="292100" dist="139700" dir="2700000" algn="tl" rotWithShape="0">
              <a:srgbClr val="333333">
                <a:alpha val="64705"/>
              </a:srgbClr>
            </a:outerShdw>
          </a:effectLst>
        </p:spPr>
      </p:pic>
      <p:pic>
        <p:nvPicPr>
          <p:cNvPr id="597" name="Google Shape;597;p42"/>
          <p:cNvPicPr preferRelativeResize="0"/>
          <p:nvPr/>
        </p:nvPicPr>
        <p:blipFill rotWithShape="1">
          <a:blip r:embed="rId5">
            <a:alphaModFix/>
          </a:blip>
          <a:srcRect l="6833" t="21326" r="7515" b="12436"/>
          <a:stretch/>
        </p:blipFill>
        <p:spPr>
          <a:xfrm>
            <a:off x="1643063" y="3357563"/>
            <a:ext cx="6450012" cy="315436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800"/>
              <a:buFont typeface="Cambria"/>
              <a:buNone/>
            </a:pPr>
            <a:r>
              <a:rPr lang="en-US" sz="2800" b="1">
                <a:solidFill>
                  <a:srgbClr val="FF0000"/>
                </a:solidFill>
              </a:rPr>
              <a:t>Chế độ ăn và nhu cầu khuyến nghị năng lượng tại cơ sở giáo dục mầm cho cho trẻ nhà trẻ</a:t>
            </a:r>
            <a:endParaRPr sz="2800">
              <a:solidFill>
                <a:srgbClr val="FF0000"/>
              </a:solidFill>
            </a:endParaRPr>
          </a:p>
        </p:txBody>
      </p:sp>
      <p:graphicFrame>
        <p:nvGraphicFramePr>
          <p:cNvPr id="603" name="Google Shape;603;p43"/>
          <p:cNvGraphicFramePr/>
          <p:nvPr/>
        </p:nvGraphicFramePr>
        <p:xfrm>
          <a:off x="457200" y="1600200"/>
          <a:ext cx="3000000" cy="3000000"/>
        </p:xfrm>
        <a:graphic>
          <a:graphicData uri="http://schemas.openxmlformats.org/drawingml/2006/table">
            <a:tbl>
              <a:tblPr>
                <a:noFill/>
                <a:tableStyleId>{0FED721E-C76F-4726-B488-BF52B44DD358}</a:tableStyleId>
              </a:tblPr>
              <a:tblGrid>
                <a:gridCol w="2114550">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371475">
                <a:tc>
                  <a:txBody>
                    <a:bodyPr/>
                    <a:lstStyle/>
                    <a:p>
                      <a:pPr marL="0" marR="0" lvl="0" indent="0" algn="ctr" rtl="0">
                        <a:lnSpc>
                          <a:spcPct val="115000"/>
                        </a:lnSpc>
                        <a:spcBef>
                          <a:spcPts val="0"/>
                        </a:spcBef>
                        <a:spcAft>
                          <a:spcPts val="0"/>
                        </a:spcAft>
                        <a:buClr>
                          <a:schemeClr val="dk1"/>
                        </a:buClr>
                        <a:buSzPts val="1800"/>
                        <a:buFont typeface="Calibri"/>
                        <a:buNone/>
                      </a:pPr>
                      <a:endParaRPr sz="1800" b="1" i="0" u="none" strike="noStrike" cap="none">
                        <a:solidFill>
                          <a:srgbClr val="FFFFFF"/>
                        </a:solidFill>
                        <a:latin typeface="Calibri"/>
                        <a:ea typeface="Calibri"/>
                        <a:cs typeface="Calibri"/>
                        <a:sym typeface="Calibri"/>
                      </a:endParaRPr>
                    </a:p>
                    <a:p>
                      <a:pPr marL="0" marR="0" lvl="0" indent="0" algn="ctr" rtl="0">
                        <a:lnSpc>
                          <a:spcPct val="115000"/>
                        </a:lnSpc>
                        <a:spcBef>
                          <a:spcPts val="90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Nhóm tuổi</a:t>
                      </a:r>
                      <a:endParaRPr sz="1800" b="1" i="0" u="none" strike="noStrike" cap="none">
                        <a:solidFill>
                          <a:srgbClr val="FFFFFF"/>
                        </a:solidFill>
                        <a:latin typeface="Calibri"/>
                        <a:ea typeface="Calibri"/>
                        <a:cs typeface="Calibri"/>
                        <a:sym typeface="Calibri"/>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28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Chế độ ăn</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28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Nhu cầu khuyến nghị năng lượng/ngày/trẻ</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28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Nhu cầu khuyến nghị năng lượng tại cơ sở giáo dục mầm non/ngày/trẻ (chiếm 60 - 70% nhu cầu cả ngày)</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371475">
                <a:tc>
                  <a:txBody>
                    <a:bodyPr/>
                    <a:lstStyle/>
                    <a:p>
                      <a:pPr marL="0" marR="0" lvl="0" indent="0" algn="ctr" rtl="0">
                        <a:lnSpc>
                          <a:spcPct val="115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3 - 6 tháng</a:t>
                      </a:r>
                      <a:endParaRPr sz="1800" b="1" i="0" u="none" strike="noStrike" cap="none">
                        <a:solidFill>
                          <a:srgbClr val="000000"/>
                        </a:solidFill>
                        <a:latin typeface="Calibri"/>
                        <a:ea typeface="Calibri"/>
                        <a:cs typeface="Calibri"/>
                        <a:sym typeface="Calibri"/>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71438" marR="0" lvl="0" indent="0" algn="just" rtl="0">
                        <a:lnSpc>
                          <a:spcPct val="15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Sữa mẹ </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58738" marR="0" lvl="0" indent="0" algn="just" rtl="0">
                        <a:lnSpc>
                          <a:spcPct val="128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500 - 550 kcal</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58738" marR="0" lvl="0" indent="0" algn="just" rtl="0">
                        <a:lnSpc>
                          <a:spcPct val="128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330 - 350 kcal</a:t>
                      </a:r>
                      <a:endParaRPr sz="1800" b="1" i="0" u="none" strike="noStrike" cap="none">
                        <a:solidFill>
                          <a:srgbClr val="000000"/>
                        </a:solidFill>
                        <a:latin typeface="Calibri"/>
                        <a:ea typeface="Calibri"/>
                        <a:cs typeface="Calibri"/>
                        <a:sym typeface="Calibri"/>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371475">
                <a:tc>
                  <a:txBody>
                    <a:bodyPr/>
                    <a:lstStyle/>
                    <a:p>
                      <a:pPr marL="0" marR="0" lvl="0" indent="0" algn="ctr" rtl="0">
                        <a:lnSpc>
                          <a:spcPct val="115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6 - 12 tháng</a:t>
                      </a:r>
                      <a:endParaRPr sz="1800" b="1" i="0" u="none" strike="noStrike" cap="none">
                        <a:solidFill>
                          <a:srgbClr val="000000"/>
                        </a:solidFill>
                        <a:latin typeface="Calibri"/>
                        <a:ea typeface="Calibri"/>
                        <a:cs typeface="Calibri"/>
                        <a:sym typeface="Calibri"/>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71438" marR="0" lvl="0" indent="0" algn="just" rtl="0">
                        <a:lnSpc>
                          <a:spcPct val="15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Sữa mẹ + Bột</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58738" marR="0" lvl="0" indent="0" algn="just" rtl="0">
                        <a:lnSpc>
                          <a:spcPct val="128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600 - 700 kcal</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58738" marR="0" lvl="0" indent="0" algn="just" rtl="0">
                        <a:lnSpc>
                          <a:spcPct val="128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420 kcal</a:t>
                      </a:r>
                      <a:endParaRPr sz="1800" b="1" i="0" u="none" strike="noStrike" cap="none">
                        <a:solidFill>
                          <a:srgbClr val="000000"/>
                        </a:solidFill>
                        <a:latin typeface="Calibri"/>
                        <a:ea typeface="Calibri"/>
                        <a:cs typeface="Calibri"/>
                        <a:sym typeface="Calibri"/>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371475">
                <a:tc>
                  <a:txBody>
                    <a:bodyPr/>
                    <a:lstStyle/>
                    <a:p>
                      <a:pPr marL="0" marR="0" lvl="0" indent="0" algn="ctr" rtl="0">
                        <a:lnSpc>
                          <a:spcPct val="115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12 - 18 tháng</a:t>
                      </a:r>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71438" marR="0" lvl="0" indent="0" algn="just" rtl="0">
                        <a:lnSpc>
                          <a:spcPct val="15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Cháo + Sữa mẹ</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rowSpan="3">
                  <a:txBody>
                    <a:bodyPr/>
                    <a:lstStyle/>
                    <a:p>
                      <a:pPr marL="0" marR="0" lvl="0" indent="0" algn="just" rtl="0">
                        <a:lnSpc>
                          <a:spcPct val="128000"/>
                        </a:lnSpc>
                        <a:spcBef>
                          <a:spcPts val="0"/>
                        </a:spcBef>
                        <a:spcAft>
                          <a:spcPts val="0"/>
                        </a:spcAft>
                        <a:buClr>
                          <a:schemeClr val="dk1"/>
                        </a:buClr>
                        <a:buSzPts val="1800"/>
                        <a:buFont typeface="Calibri"/>
                        <a:buNone/>
                      </a:pPr>
                      <a:endParaRPr sz="1800" b="1" i="0" u="none" strike="noStrike" cap="none">
                        <a:solidFill>
                          <a:srgbClr val="000000"/>
                        </a:solidFill>
                        <a:latin typeface="Calibri"/>
                        <a:ea typeface="Calibri"/>
                        <a:cs typeface="Calibri"/>
                        <a:sym typeface="Calibri"/>
                      </a:endParaRPr>
                    </a:p>
                    <a:p>
                      <a:pPr marL="0" marR="0" lvl="0" indent="0" algn="just" rtl="0">
                        <a:lnSpc>
                          <a:spcPct val="128000"/>
                        </a:lnSpc>
                        <a:spcBef>
                          <a:spcPts val="90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930 - 1000 kcal</a:t>
                      </a:r>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rowSpan="3">
                  <a:txBody>
                    <a:bodyPr/>
                    <a:lstStyle/>
                    <a:p>
                      <a:pPr marL="0" marR="0" lvl="0" indent="0" algn="just" rtl="0">
                        <a:lnSpc>
                          <a:spcPct val="128000"/>
                        </a:lnSpc>
                        <a:spcBef>
                          <a:spcPts val="0"/>
                        </a:spcBef>
                        <a:spcAft>
                          <a:spcPts val="0"/>
                        </a:spcAft>
                        <a:buClr>
                          <a:schemeClr val="dk1"/>
                        </a:buClr>
                        <a:buSzPts val="1800"/>
                        <a:buFont typeface="Calibri"/>
                        <a:buNone/>
                      </a:pPr>
                      <a:endParaRPr sz="1800" b="1" i="0" u="none" strike="noStrike" cap="none">
                        <a:solidFill>
                          <a:srgbClr val="000000"/>
                        </a:solidFill>
                        <a:latin typeface="Calibri"/>
                        <a:ea typeface="Calibri"/>
                        <a:cs typeface="Calibri"/>
                        <a:sym typeface="Calibri"/>
                      </a:endParaRPr>
                    </a:p>
                    <a:p>
                      <a:pPr marL="0" marR="0" lvl="0" indent="0" algn="just" rtl="0">
                        <a:lnSpc>
                          <a:spcPct val="128000"/>
                        </a:lnSpc>
                        <a:spcBef>
                          <a:spcPts val="90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600 - 651 kcal</a:t>
                      </a:r>
                      <a:endParaRPr sz="1800" b="1" i="0" u="none" strike="noStrike" cap="none">
                        <a:solidFill>
                          <a:srgbClr val="000000"/>
                        </a:solidFill>
                        <a:latin typeface="Calibri"/>
                        <a:ea typeface="Calibri"/>
                        <a:cs typeface="Calibri"/>
                        <a:sym typeface="Calibri"/>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371475">
                <a:tc>
                  <a:txBody>
                    <a:bodyPr/>
                    <a:lstStyle/>
                    <a:p>
                      <a:pPr marL="0" marR="0" lvl="0" indent="0" algn="ctr" rtl="0">
                        <a:lnSpc>
                          <a:spcPct val="115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18 - 24 tháng</a:t>
                      </a:r>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71438" marR="0" lvl="0" indent="0" algn="just" rtl="0">
                        <a:lnSpc>
                          <a:spcPct val="15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Cơm nát + Sữa mẹ</a:t>
                      </a:r>
                      <a:endParaRPr sz="1800" b="1" i="0" u="none" strike="noStrike" cap="none">
                        <a:solidFill>
                          <a:srgbClr val="000000"/>
                        </a:solidFill>
                        <a:latin typeface="Calibri"/>
                        <a:ea typeface="Calibri"/>
                        <a:cs typeface="Calibri"/>
                        <a:sym typeface="Calibri"/>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71475">
                <a:tc>
                  <a:txBody>
                    <a:bodyPr/>
                    <a:lstStyle/>
                    <a:p>
                      <a:pPr marL="0" marR="0" lvl="0" indent="0" algn="ctr" rtl="0">
                        <a:lnSpc>
                          <a:spcPct val="115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24 - 36 tháng</a:t>
                      </a:r>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71438" marR="0" lvl="0" indent="0" algn="just" rtl="0">
                        <a:lnSpc>
                          <a:spcPct val="15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Cơm thường</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4"/>
          <p:cNvSpPr txBox="1">
            <a:spLocks noGrp="1"/>
          </p:cNvSpPr>
          <p:nvPr>
            <p:ph type="title"/>
          </p:nvPr>
        </p:nvSpPr>
        <p:spPr>
          <a:xfrm>
            <a:off x="457200" y="198438"/>
            <a:ext cx="8382000" cy="7159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Cambria"/>
              <a:buNone/>
            </a:pPr>
            <a:r>
              <a:rPr lang="en-US" sz="3200" b="1">
                <a:solidFill>
                  <a:srgbClr val="FF0000"/>
                </a:solidFill>
              </a:rPr>
              <a:t>Năng lượng phân phối cho các bữa ăn</a:t>
            </a:r>
            <a:r>
              <a:rPr lang="en-US" sz="3200">
                <a:solidFill>
                  <a:srgbClr val="FF0000"/>
                </a:solidFill>
              </a:rPr>
              <a:t> </a:t>
            </a:r>
            <a:endParaRPr sz="3000" b="1">
              <a:solidFill>
                <a:srgbClr val="FF0000"/>
              </a:solidFill>
              <a:latin typeface="Arial"/>
              <a:ea typeface="Arial"/>
              <a:cs typeface="Arial"/>
              <a:sym typeface="Arial"/>
            </a:endParaRPr>
          </a:p>
        </p:txBody>
      </p:sp>
      <p:sp>
        <p:nvSpPr>
          <p:cNvPr id="610" name="Google Shape;610;p44"/>
          <p:cNvSpPr txBox="1">
            <a:spLocks noGrp="1"/>
          </p:cNvSpPr>
          <p:nvPr>
            <p:ph type="body" idx="1"/>
          </p:nvPr>
        </p:nvSpPr>
        <p:spPr>
          <a:xfrm>
            <a:off x="152400" y="914400"/>
            <a:ext cx="8991600" cy="5943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Font typeface="Arial"/>
              <a:buNone/>
            </a:pPr>
            <a:r>
              <a:rPr lang="en-US">
                <a:solidFill>
                  <a:schemeClr val="lt1"/>
                </a:solidFill>
              </a:rPr>
              <a:t>- </a:t>
            </a:r>
            <a:r>
              <a:rPr lang="en-US"/>
              <a:t>Số bữa ăn tại cơ sở giáo dục mầm non: Hai bữa chính và một bữa phụ.</a:t>
            </a:r>
            <a:endParaRPr/>
          </a:p>
          <a:p>
            <a:pPr marL="342900" lvl="0" indent="-342900" algn="l" rtl="0">
              <a:spcBef>
                <a:spcPts val="640"/>
              </a:spcBef>
              <a:spcAft>
                <a:spcPts val="0"/>
              </a:spcAft>
              <a:buClr>
                <a:schemeClr val="dk1"/>
              </a:buClr>
              <a:buSzPts val="3200"/>
              <a:buFont typeface="Arial"/>
              <a:buNone/>
            </a:pPr>
            <a:r>
              <a:rPr lang="en-US"/>
              <a:t>+ Bữa ăn buổi trưa cung cấp từ 30% đến 35% năng lượng cả ngày.</a:t>
            </a:r>
            <a:endParaRPr/>
          </a:p>
          <a:p>
            <a:pPr marL="342900" lvl="0" indent="-342900" algn="l" rtl="0">
              <a:spcBef>
                <a:spcPts val="640"/>
              </a:spcBef>
              <a:spcAft>
                <a:spcPts val="0"/>
              </a:spcAft>
              <a:buClr>
                <a:schemeClr val="dk1"/>
              </a:buClr>
              <a:buSzPts val="3200"/>
              <a:buFont typeface="Arial"/>
              <a:buNone/>
            </a:pPr>
            <a:r>
              <a:rPr lang="en-US"/>
              <a:t>+ Bữa ăn buổi chiều cung cấp từ 25% đến 30% năng lượng cả ngày.</a:t>
            </a:r>
            <a:endParaRPr/>
          </a:p>
          <a:p>
            <a:pPr marL="342900" lvl="0" indent="-342900" algn="l" rtl="0">
              <a:spcBef>
                <a:spcPts val="640"/>
              </a:spcBef>
              <a:spcAft>
                <a:spcPts val="0"/>
              </a:spcAft>
              <a:buClr>
                <a:schemeClr val="dk1"/>
              </a:buClr>
              <a:buSzPts val="3200"/>
              <a:buFont typeface="Arial"/>
              <a:buNone/>
            </a:pPr>
            <a:r>
              <a:rPr lang="en-US"/>
              <a:t>+ Bữa phụ cung cấp khoảng 5% đến 10% năng lượng cả ngày.</a:t>
            </a:r>
            <a:endParaRPr/>
          </a:p>
          <a:p>
            <a:pPr marL="742950" lvl="1" indent="-285750" algn="l" rtl="0">
              <a:spcBef>
                <a:spcPts val="400"/>
              </a:spcBef>
              <a:spcAft>
                <a:spcPts val="0"/>
              </a:spcAft>
              <a:buClr>
                <a:schemeClr val="dk1"/>
              </a:buClr>
              <a:buSzPts val="2000"/>
              <a:buFont typeface="Arial"/>
              <a:buNone/>
            </a:pPr>
            <a:endParaRPr sz="2000">
              <a:latin typeface="Arial"/>
              <a:ea typeface="Arial"/>
              <a:cs typeface="Arial"/>
              <a:sym typeface="Arial"/>
            </a:endParaRPr>
          </a:p>
          <a:p>
            <a:pPr marL="342900" lvl="0" indent="-342900" algn="l" rtl="0">
              <a:spcBef>
                <a:spcPts val="400"/>
              </a:spcBef>
              <a:spcAft>
                <a:spcPts val="0"/>
              </a:spcAft>
              <a:buClr>
                <a:schemeClr val="dk1"/>
              </a:buClr>
              <a:buSzPts val="2000"/>
              <a:buFont typeface="Arial"/>
              <a:buNone/>
            </a:pPr>
            <a:endParaRPr sz="2000" i="1" u="sng"/>
          </a:p>
          <a:p>
            <a:pPr marL="342900" lvl="0" indent="-342900" algn="l" rtl="0">
              <a:spcBef>
                <a:spcPts val="400"/>
              </a:spcBef>
              <a:spcAft>
                <a:spcPts val="0"/>
              </a:spcAft>
              <a:buClr>
                <a:schemeClr val="dk1"/>
              </a:buClr>
              <a:buSzPts val="2000"/>
              <a:buFont typeface="Arial"/>
              <a:buNone/>
            </a:pPr>
            <a:endParaRPr sz="2000" i="1" u="sng"/>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5"/>
          <p:cNvSpPr txBox="1">
            <a:spLocks noGrp="1"/>
          </p:cNvSpPr>
          <p:nvPr>
            <p:ph type="title"/>
          </p:nvPr>
        </p:nvSpPr>
        <p:spPr>
          <a:xfrm>
            <a:off x="457200" y="198438"/>
            <a:ext cx="8382000" cy="7159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sz="3200" b="1" i="1">
                <a:solidFill>
                  <a:srgbClr val="FF0000"/>
                </a:solidFill>
              </a:rPr>
              <a:t>Tỉ lệ các chất cung cấp năng lượng được khuyến nghị theo cơ cấu</a:t>
            </a:r>
            <a:endParaRPr sz="3000" b="1">
              <a:solidFill>
                <a:srgbClr val="FF0000"/>
              </a:solidFill>
              <a:latin typeface="Arial"/>
              <a:ea typeface="Arial"/>
              <a:cs typeface="Arial"/>
              <a:sym typeface="Arial"/>
            </a:endParaRPr>
          </a:p>
        </p:txBody>
      </p:sp>
      <p:sp>
        <p:nvSpPr>
          <p:cNvPr id="617" name="Google Shape;617;p45"/>
          <p:cNvSpPr txBox="1">
            <a:spLocks noGrp="1"/>
          </p:cNvSpPr>
          <p:nvPr>
            <p:ph type="body" idx="1"/>
          </p:nvPr>
        </p:nvSpPr>
        <p:spPr>
          <a:xfrm>
            <a:off x="152400" y="1371600"/>
            <a:ext cx="8991600" cy="5486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FFFF"/>
              </a:buClr>
              <a:buSzPts val="3200"/>
              <a:buFont typeface="Arial"/>
              <a:buNone/>
            </a:pPr>
            <a:r>
              <a:rPr lang="en-US">
                <a:solidFill>
                  <a:srgbClr val="FFFFFF"/>
                </a:solidFill>
              </a:rPr>
              <a:t>- </a:t>
            </a:r>
            <a:r>
              <a:rPr lang="en-US"/>
              <a:t>Chất đạm (Protein) cung cấp khoảng 13% - 20% năng lượng khẩu phần. </a:t>
            </a:r>
            <a:endParaRPr/>
          </a:p>
          <a:p>
            <a:pPr marL="342900" lvl="0" indent="-342900" algn="l" rtl="0">
              <a:spcBef>
                <a:spcPts val="640"/>
              </a:spcBef>
              <a:spcAft>
                <a:spcPts val="0"/>
              </a:spcAft>
              <a:buClr>
                <a:schemeClr val="dk1"/>
              </a:buClr>
              <a:buSzPts val="3200"/>
              <a:buFont typeface="Arial"/>
              <a:buNone/>
            </a:pPr>
            <a:r>
              <a:rPr lang="en-US"/>
              <a:t>- Chất béo (Lipid) cung cấp khoảng 30% - 40% năng lượng khẩu phần.</a:t>
            </a:r>
            <a:endParaRPr/>
          </a:p>
          <a:p>
            <a:pPr marL="342900" lvl="0" indent="-342900" algn="l" rtl="0">
              <a:spcBef>
                <a:spcPts val="640"/>
              </a:spcBef>
              <a:spcAft>
                <a:spcPts val="0"/>
              </a:spcAft>
              <a:buClr>
                <a:schemeClr val="dk1"/>
              </a:buClr>
              <a:buSzPts val="3200"/>
              <a:buFont typeface="Arial"/>
              <a:buNone/>
            </a:pPr>
            <a:r>
              <a:rPr lang="en-US"/>
              <a:t>- Chất đường bột (Glucid) cung cấp khoảng 47% - 50% năng lượng khẩu phần.</a:t>
            </a:r>
            <a:endParaRPr/>
          </a:p>
          <a:p>
            <a:pPr marL="342900" lvl="0" indent="-342900" algn="l" rtl="0">
              <a:spcBef>
                <a:spcPts val="640"/>
              </a:spcBef>
              <a:spcAft>
                <a:spcPts val="0"/>
              </a:spcAft>
              <a:buClr>
                <a:schemeClr val="dk1"/>
              </a:buClr>
              <a:buSzPts val="3200"/>
              <a:buFont typeface="Arial"/>
              <a:buNone/>
            </a:pPr>
            <a:endParaRPr>
              <a:solidFill>
                <a:schemeClr val="lt1"/>
              </a:solidFill>
            </a:endParaRPr>
          </a:p>
          <a:p>
            <a:pPr marL="742950" lvl="1" indent="-285750" algn="l" rtl="0">
              <a:spcBef>
                <a:spcPts val="400"/>
              </a:spcBef>
              <a:spcAft>
                <a:spcPts val="0"/>
              </a:spcAft>
              <a:buClr>
                <a:schemeClr val="dk1"/>
              </a:buClr>
              <a:buSzPts val="2000"/>
              <a:buFont typeface="Arial"/>
              <a:buNone/>
            </a:pPr>
            <a:endParaRPr sz="2000">
              <a:latin typeface="Arial"/>
              <a:ea typeface="Arial"/>
              <a:cs typeface="Arial"/>
              <a:sym typeface="Arial"/>
            </a:endParaRPr>
          </a:p>
          <a:p>
            <a:pPr marL="342900" lvl="0" indent="-342900" algn="l" rtl="0">
              <a:spcBef>
                <a:spcPts val="400"/>
              </a:spcBef>
              <a:spcAft>
                <a:spcPts val="0"/>
              </a:spcAft>
              <a:buClr>
                <a:schemeClr val="dk1"/>
              </a:buClr>
              <a:buSzPts val="2000"/>
              <a:buFont typeface="Arial"/>
              <a:buNone/>
            </a:pPr>
            <a:endParaRPr sz="2000" i="1" u="sng"/>
          </a:p>
          <a:p>
            <a:pPr marL="342900" lvl="0" indent="-342900" algn="l" rtl="0">
              <a:spcBef>
                <a:spcPts val="400"/>
              </a:spcBef>
              <a:spcAft>
                <a:spcPts val="0"/>
              </a:spcAft>
              <a:buClr>
                <a:schemeClr val="dk1"/>
              </a:buClr>
              <a:buSzPts val="2000"/>
              <a:buFont typeface="Arial"/>
              <a:buNone/>
            </a:pPr>
            <a:endParaRPr sz="2000" i="1" u="sng"/>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800"/>
              <a:buFont typeface="Cambria"/>
              <a:buNone/>
            </a:pPr>
            <a:r>
              <a:rPr lang="en-US" sz="2800" b="1">
                <a:solidFill>
                  <a:srgbClr val="FF0000"/>
                </a:solidFill>
              </a:rPr>
              <a:t>Chế độ ăn và nhu cầu khuyến nghị năng lượng tại cơ sở giáo dục mầm cho cho trẻ mẫu giáo</a:t>
            </a:r>
            <a:endParaRPr sz="2800">
              <a:solidFill>
                <a:srgbClr val="FF0000"/>
              </a:solidFill>
            </a:endParaRPr>
          </a:p>
        </p:txBody>
      </p:sp>
      <p:graphicFrame>
        <p:nvGraphicFramePr>
          <p:cNvPr id="623" name="Google Shape;623;p46"/>
          <p:cNvGraphicFramePr/>
          <p:nvPr/>
        </p:nvGraphicFramePr>
        <p:xfrm>
          <a:off x="457200" y="1600200"/>
          <a:ext cx="3000000" cy="3000000"/>
        </p:xfrm>
        <a:graphic>
          <a:graphicData uri="http://schemas.openxmlformats.org/drawingml/2006/table">
            <a:tbl>
              <a:tblPr firstRow="1" bandRow="1">
                <a:noFill/>
                <a:tableStyleId>{5224373A-86BB-4897-AB34-F6CCA2CDA13E}</a:tableStyleId>
              </a:tblPr>
              <a:tblGrid>
                <a:gridCol w="1676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895600">
                  <a:extLst>
                    <a:ext uri="{9D8B030D-6E8A-4147-A177-3AD203B41FA5}">
                      <a16:colId xmlns:a16="http://schemas.microsoft.com/office/drawing/2014/main" val="20003"/>
                    </a:ext>
                  </a:extLst>
                </a:gridCol>
              </a:tblGrid>
              <a:tr h="370850">
                <a:tc>
                  <a:txBody>
                    <a:bodyPr/>
                    <a:lstStyle/>
                    <a:p>
                      <a:pPr marL="0" marR="0" lvl="0" indent="0" algn="ctr" rtl="0">
                        <a:lnSpc>
                          <a:spcPct val="115000"/>
                        </a:lnSpc>
                        <a:spcBef>
                          <a:spcPts val="0"/>
                        </a:spcBef>
                        <a:spcAft>
                          <a:spcPts val="0"/>
                        </a:spcAft>
                        <a:buNone/>
                      </a:pPr>
                      <a:endParaRPr sz="2000" u="none" strike="noStrike" cap="none">
                        <a:latin typeface="Calibri"/>
                        <a:ea typeface="Calibri"/>
                        <a:cs typeface="Calibri"/>
                        <a:sym typeface="Calibri"/>
                      </a:endParaRPr>
                    </a:p>
                    <a:p>
                      <a:pPr marL="0" marR="0" lvl="0" indent="0" algn="l" rtl="0">
                        <a:lnSpc>
                          <a:spcPct val="115000"/>
                        </a:lnSpc>
                        <a:spcBef>
                          <a:spcPts val="900"/>
                        </a:spcBef>
                        <a:spcAft>
                          <a:spcPts val="0"/>
                        </a:spcAft>
                        <a:buNone/>
                      </a:pPr>
                      <a:r>
                        <a:rPr lang="en-US" sz="2000" b="1" u="none" strike="noStrike" cap="none">
                          <a:latin typeface="Calibri"/>
                          <a:ea typeface="Calibri"/>
                          <a:cs typeface="Calibri"/>
                          <a:sym typeface="Calibri"/>
                        </a:rPr>
                        <a:t>Nhóm tuổi</a:t>
                      </a:r>
                      <a:endParaRPr sz="2000" u="none" strike="noStrike" cap="none">
                        <a:latin typeface="Calibri"/>
                        <a:ea typeface="Calibri"/>
                        <a:cs typeface="Calibri"/>
                        <a:sym typeface="Calibri"/>
                      </a:endParaRPr>
                    </a:p>
                  </a:txBody>
                  <a:tcPr marL="68575" marR="68575" marT="0" marB="0">
                    <a:solidFill>
                      <a:srgbClr val="000066"/>
                    </a:solidFill>
                  </a:tcPr>
                </a:tc>
                <a:tc>
                  <a:txBody>
                    <a:bodyPr/>
                    <a:lstStyle/>
                    <a:p>
                      <a:pPr marL="0" marR="0" lvl="0" indent="0" algn="ctr" rtl="0">
                        <a:lnSpc>
                          <a:spcPct val="128000"/>
                        </a:lnSpc>
                        <a:spcBef>
                          <a:spcPts val="0"/>
                        </a:spcBef>
                        <a:spcAft>
                          <a:spcPts val="0"/>
                        </a:spcAft>
                        <a:buNone/>
                      </a:pPr>
                      <a:r>
                        <a:rPr lang="en-US" sz="2000" b="1" u="none" strike="noStrike" cap="none">
                          <a:latin typeface="Calibri"/>
                          <a:ea typeface="Calibri"/>
                          <a:cs typeface="Calibri"/>
                          <a:sym typeface="Calibri"/>
                        </a:rPr>
                        <a:t>Chế độ ăn</a:t>
                      </a:r>
                      <a:endParaRPr sz="2000" u="none" strike="noStrike" cap="none">
                        <a:latin typeface="Calibri"/>
                        <a:ea typeface="Calibri"/>
                        <a:cs typeface="Calibri"/>
                        <a:sym typeface="Calibri"/>
                      </a:endParaRPr>
                    </a:p>
                  </a:txBody>
                  <a:tcPr marL="68575" marR="68575" marT="0" marB="0" anchor="ctr">
                    <a:solidFill>
                      <a:srgbClr val="000066"/>
                    </a:solidFill>
                  </a:tcPr>
                </a:tc>
                <a:tc>
                  <a:txBody>
                    <a:bodyPr/>
                    <a:lstStyle/>
                    <a:p>
                      <a:pPr marL="0" marR="0" lvl="0" indent="0" algn="just" rtl="0">
                        <a:lnSpc>
                          <a:spcPct val="128000"/>
                        </a:lnSpc>
                        <a:spcBef>
                          <a:spcPts val="0"/>
                        </a:spcBef>
                        <a:spcAft>
                          <a:spcPts val="0"/>
                        </a:spcAft>
                        <a:buNone/>
                      </a:pPr>
                      <a:r>
                        <a:rPr lang="en-US" sz="2000" b="1" u="none" strike="noStrike" cap="none">
                          <a:latin typeface="Calibri"/>
                          <a:ea typeface="Calibri"/>
                          <a:cs typeface="Calibri"/>
                          <a:sym typeface="Calibri"/>
                        </a:rPr>
                        <a:t>Nhu cầu khuyến nghị năng lượng/ngày/trẻ</a:t>
                      </a:r>
                      <a:endParaRPr sz="2000" u="none" strike="noStrike" cap="none">
                        <a:latin typeface="Calibri"/>
                        <a:ea typeface="Calibri"/>
                        <a:cs typeface="Calibri"/>
                        <a:sym typeface="Calibri"/>
                      </a:endParaRPr>
                    </a:p>
                  </a:txBody>
                  <a:tcPr marL="68575" marR="68575" marT="0" marB="0" anchor="ctr">
                    <a:solidFill>
                      <a:srgbClr val="000066"/>
                    </a:solidFill>
                  </a:tcPr>
                </a:tc>
                <a:tc>
                  <a:txBody>
                    <a:bodyPr/>
                    <a:lstStyle/>
                    <a:p>
                      <a:pPr marL="0" marR="0" lvl="0" indent="0" algn="ctr" rtl="0">
                        <a:lnSpc>
                          <a:spcPct val="128000"/>
                        </a:lnSpc>
                        <a:spcBef>
                          <a:spcPts val="0"/>
                        </a:spcBef>
                        <a:spcAft>
                          <a:spcPts val="0"/>
                        </a:spcAft>
                        <a:buNone/>
                      </a:pPr>
                      <a:r>
                        <a:rPr lang="en-US" sz="2000" b="1" u="none" strike="noStrike" cap="none">
                          <a:latin typeface="Calibri"/>
                          <a:ea typeface="Calibri"/>
                          <a:cs typeface="Calibri"/>
                          <a:sym typeface="Calibri"/>
                        </a:rPr>
                        <a:t>Nhu cầu khuyến nghị năng lượng tại cơ sở giáo dục mầm non/ngày/trẻ (chiếm 50 - 55% nhu cầu cả ngày)</a:t>
                      </a:r>
                      <a:endParaRPr sz="2000" u="none" strike="noStrike" cap="none">
                        <a:latin typeface="Calibri"/>
                        <a:ea typeface="Calibri"/>
                        <a:cs typeface="Calibri"/>
                        <a:sym typeface="Calibri"/>
                      </a:endParaRPr>
                    </a:p>
                  </a:txBody>
                  <a:tcPr marL="68575" marR="68575" marT="0" marB="0" anchor="ctr">
                    <a:solidFill>
                      <a:srgbClr val="000066"/>
                    </a:solidFill>
                  </a:tcPr>
                </a:tc>
                <a:extLst>
                  <a:ext uri="{0D108BD9-81ED-4DB2-BD59-A6C34878D82A}">
                    <a16:rowId xmlns:a16="http://schemas.microsoft.com/office/drawing/2014/main" val="10000"/>
                  </a:ext>
                </a:extLst>
              </a:tr>
              <a:tr h="370850">
                <a:tc>
                  <a:txBody>
                    <a:bodyPr/>
                    <a:lstStyle/>
                    <a:p>
                      <a:pPr marL="0" marR="0" lvl="0" indent="0" algn="ctr" rtl="0">
                        <a:lnSpc>
                          <a:spcPct val="115000"/>
                        </a:lnSpc>
                        <a:spcBef>
                          <a:spcPts val="0"/>
                        </a:spcBef>
                        <a:spcAft>
                          <a:spcPts val="0"/>
                        </a:spcAft>
                        <a:buNone/>
                      </a:pPr>
                      <a:r>
                        <a:rPr lang="en-US" sz="2000" b="1" u="none" strike="noStrike" cap="none">
                          <a:latin typeface="Calibri"/>
                          <a:ea typeface="Calibri"/>
                          <a:cs typeface="Calibri"/>
                          <a:sym typeface="Calibri"/>
                        </a:rPr>
                        <a:t>36 - 72 tháng</a:t>
                      </a:r>
                      <a:endParaRPr sz="20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None/>
                      </a:pPr>
                      <a:r>
                        <a:rPr lang="en-US" sz="2000" b="1" u="none" strike="noStrike" cap="none">
                          <a:latin typeface="Calibri"/>
                          <a:ea typeface="Calibri"/>
                          <a:cs typeface="Calibri"/>
                          <a:sym typeface="Calibri"/>
                        </a:rPr>
                        <a:t>Cơm thường</a:t>
                      </a:r>
                      <a:endParaRPr sz="20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None/>
                      </a:pPr>
                      <a:r>
                        <a:rPr lang="en-US" sz="2000" b="1" u="none" strike="noStrike" cap="none">
                          <a:solidFill>
                            <a:srgbClr val="000000"/>
                          </a:solidFill>
                          <a:latin typeface="Calibri"/>
                          <a:ea typeface="Calibri"/>
                          <a:cs typeface="Calibri"/>
                          <a:sym typeface="Calibri"/>
                        </a:rPr>
                        <a:t>1230 kcal - 1320 kcal.</a:t>
                      </a:r>
                      <a:endParaRPr sz="2000" b="1" u="none" strike="noStrike" cap="none">
                        <a:latin typeface="Calibri"/>
                        <a:ea typeface="Calibri"/>
                        <a:cs typeface="Calibri"/>
                        <a:sym typeface="Calibri"/>
                      </a:endParaRPr>
                    </a:p>
                  </a:txBody>
                  <a:tcPr marL="68575" marR="68575" marT="0" marB="0"/>
                </a:tc>
                <a:tc>
                  <a:txBody>
                    <a:bodyPr/>
                    <a:lstStyle/>
                    <a:p>
                      <a:pPr marL="0" marR="0" lvl="0" indent="0" algn="ctr" rtl="0">
                        <a:lnSpc>
                          <a:spcPct val="115000"/>
                        </a:lnSpc>
                        <a:spcBef>
                          <a:spcPts val="0"/>
                        </a:spcBef>
                        <a:spcAft>
                          <a:spcPts val="0"/>
                        </a:spcAft>
                        <a:buNone/>
                      </a:pPr>
                      <a:r>
                        <a:rPr lang="en-US" sz="2000" b="1" u="none" strike="noStrike" cap="none">
                          <a:solidFill>
                            <a:srgbClr val="000000"/>
                          </a:solidFill>
                          <a:latin typeface="Calibri"/>
                          <a:ea typeface="Calibri"/>
                          <a:cs typeface="Calibri"/>
                          <a:sym typeface="Calibri"/>
                        </a:rPr>
                        <a:t>615 kcal – 726 kcal</a:t>
                      </a:r>
                      <a:endParaRPr sz="2000" b="1"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7"/>
          <p:cNvSpPr txBox="1">
            <a:spLocks noGrp="1"/>
          </p:cNvSpPr>
          <p:nvPr>
            <p:ph type="title"/>
          </p:nvPr>
        </p:nvSpPr>
        <p:spPr>
          <a:xfrm>
            <a:off x="457200" y="198438"/>
            <a:ext cx="8382000" cy="7159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3200"/>
              <a:buFont typeface="Cambria"/>
              <a:buNone/>
            </a:pPr>
            <a:r>
              <a:rPr lang="en-US" sz="3200" b="1">
                <a:solidFill>
                  <a:srgbClr val="FF0000"/>
                </a:solidFill>
              </a:rPr>
              <a:t>Năng lượng phân phối cho các bữa ăn</a:t>
            </a:r>
            <a:r>
              <a:rPr lang="en-US" sz="3200">
                <a:solidFill>
                  <a:srgbClr val="FF0000"/>
                </a:solidFill>
              </a:rPr>
              <a:t> </a:t>
            </a:r>
            <a:endParaRPr sz="3000" b="1">
              <a:solidFill>
                <a:srgbClr val="FF0000"/>
              </a:solidFill>
              <a:latin typeface="Arial"/>
              <a:ea typeface="Arial"/>
              <a:cs typeface="Arial"/>
              <a:sym typeface="Arial"/>
            </a:endParaRPr>
          </a:p>
        </p:txBody>
      </p:sp>
      <p:sp>
        <p:nvSpPr>
          <p:cNvPr id="630" name="Google Shape;630;p47"/>
          <p:cNvSpPr txBox="1">
            <a:spLocks noGrp="1"/>
          </p:cNvSpPr>
          <p:nvPr>
            <p:ph type="body" idx="1"/>
          </p:nvPr>
        </p:nvSpPr>
        <p:spPr>
          <a:xfrm>
            <a:off x="152400" y="914400"/>
            <a:ext cx="8991600" cy="5943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FFFF"/>
              </a:buClr>
              <a:buSzPts val="3200"/>
              <a:buNone/>
            </a:pPr>
            <a:r>
              <a:rPr lang="en-US" b="1">
                <a:solidFill>
                  <a:srgbClr val="FFFFFF"/>
                </a:solidFill>
              </a:rPr>
              <a:t>-</a:t>
            </a:r>
            <a:r>
              <a:rPr lang="en-US">
                <a:solidFill>
                  <a:srgbClr val="FFFFFF"/>
                </a:solidFill>
              </a:rPr>
              <a:t> </a:t>
            </a:r>
            <a:r>
              <a:rPr lang="en-US"/>
              <a:t>Số bữa ăn cho trẻ mẫu giáo tại cơ sở giáo dục mầm non: Một bữa chính và một bữa phụ.</a:t>
            </a:r>
            <a:endParaRPr/>
          </a:p>
          <a:p>
            <a:pPr marL="342900" lvl="0" indent="-342900" algn="l" rtl="0">
              <a:spcBef>
                <a:spcPts val="640"/>
              </a:spcBef>
              <a:spcAft>
                <a:spcPts val="0"/>
              </a:spcAft>
              <a:buClr>
                <a:schemeClr val="dk1"/>
              </a:buClr>
              <a:buSzPts val="3200"/>
              <a:buNone/>
            </a:pPr>
            <a:r>
              <a:rPr lang="en-US"/>
              <a:t>+ Bữa chính buổi trưa cung cấp từ 30% đến 35% năng lượng cả ngày.</a:t>
            </a:r>
            <a:endParaRPr/>
          </a:p>
          <a:p>
            <a:pPr marL="342900" lvl="0" indent="-342900" algn="l" rtl="0">
              <a:spcBef>
                <a:spcPts val="640"/>
              </a:spcBef>
              <a:spcAft>
                <a:spcPts val="0"/>
              </a:spcAft>
              <a:buClr>
                <a:schemeClr val="dk1"/>
              </a:buClr>
              <a:buSzPts val="3200"/>
              <a:buNone/>
            </a:pPr>
            <a:r>
              <a:rPr lang="en-US"/>
              <a:t>+ Bữa chiều cung cấp từ 15% đến</a:t>
            </a:r>
            <a:r>
              <a:rPr lang="en-US" b="1"/>
              <a:t> </a:t>
            </a:r>
            <a:r>
              <a:rPr lang="en-US"/>
              <a:t>25% năng lượng cả ngày.</a:t>
            </a:r>
            <a:endParaRPr/>
          </a:p>
          <a:p>
            <a:pPr marL="742950" lvl="1" indent="-285750" algn="l" rtl="0">
              <a:spcBef>
                <a:spcPts val="400"/>
              </a:spcBef>
              <a:spcAft>
                <a:spcPts val="0"/>
              </a:spcAft>
              <a:buClr>
                <a:schemeClr val="dk1"/>
              </a:buClr>
              <a:buSzPts val="2000"/>
              <a:buNone/>
            </a:pPr>
            <a:endParaRPr sz="2000">
              <a:latin typeface="Arial"/>
              <a:ea typeface="Arial"/>
              <a:cs typeface="Arial"/>
              <a:sym typeface="Arial"/>
            </a:endParaRPr>
          </a:p>
          <a:p>
            <a:pPr marL="0" lvl="0" indent="0" algn="l" rtl="0">
              <a:spcBef>
                <a:spcPts val="400"/>
              </a:spcBef>
              <a:spcAft>
                <a:spcPts val="0"/>
              </a:spcAft>
              <a:buClr>
                <a:schemeClr val="dk1"/>
              </a:buClr>
              <a:buSzPts val="2000"/>
              <a:buNone/>
            </a:pPr>
            <a:endParaRPr sz="2000" i="1" u="sng"/>
          </a:p>
          <a:p>
            <a:pPr marL="0" lvl="0" indent="0" algn="l" rtl="0">
              <a:spcBef>
                <a:spcPts val="400"/>
              </a:spcBef>
              <a:spcAft>
                <a:spcPts val="0"/>
              </a:spcAft>
              <a:buClr>
                <a:schemeClr val="dk1"/>
              </a:buClr>
              <a:buSzPts val="2000"/>
              <a:buNone/>
            </a:pPr>
            <a:endParaRPr sz="2000" i="1" u="sng"/>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8"/>
          <p:cNvSpPr txBox="1">
            <a:spLocks noGrp="1"/>
          </p:cNvSpPr>
          <p:nvPr>
            <p:ph type="title"/>
          </p:nvPr>
        </p:nvSpPr>
        <p:spPr>
          <a:xfrm>
            <a:off x="457200" y="198438"/>
            <a:ext cx="8382000" cy="7159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sz="3200" b="1" i="1">
                <a:solidFill>
                  <a:srgbClr val="FF0000"/>
                </a:solidFill>
              </a:rPr>
              <a:t>Tỉ lệ các chất cung cấp năng lượng được khuyến nghị theo cơ cấu</a:t>
            </a:r>
            <a:endParaRPr sz="3000" b="1">
              <a:solidFill>
                <a:srgbClr val="FF0000"/>
              </a:solidFill>
              <a:latin typeface="Arial"/>
              <a:ea typeface="Arial"/>
              <a:cs typeface="Arial"/>
              <a:sym typeface="Arial"/>
            </a:endParaRPr>
          </a:p>
        </p:txBody>
      </p:sp>
      <p:sp>
        <p:nvSpPr>
          <p:cNvPr id="637" name="Google Shape;637;p48"/>
          <p:cNvSpPr txBox="1">
            <a:spLocks noGrp="1"/>
          </p:cNvSpPr>
          <p:nvPr>
            <p:ph type="body" idx="1"/>
          </p:nvPr>
        </p:nvSpPr>
        <p:spPr>
          <a:xfrm>
            <a:off x="152400" y="1371600"/>
            <a:ext cx="8991600" cy="5486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FFFF"/>
              </a:buClr>
              <a:buSzPts val="3200"/>
              <a:buFont typeface="Arial"/>
              <a:buNone/>
            </a:pPr>
            <a:r>
              <a:rPr lang="en-US">
                <a:solidFill>
                  <a:srgbClr val="FFFFFF"/>
                </a:solidFill>
              </a:rPr>
              <a:t>- </a:t>
            </a:r>
            <a:r>
              <a:rPr lang="en-US"/>
              <a:t>Chất đạm (Protein) cung cấp khoảng 13% - 20% năng lượng khẩu phần. </a:t>
            </a:r>
            <a:endParaRPr/>
          </a:p>
          <a:p>
            <a:pPr marL="342900" lvl="0" indent="-342900" algn="l" rtl="0">
              <a:spcBef>
                <a:spcPts val="640"/>
              </a:spcBef>
              <a:spcAft>
                <a:spcPts val="0"/>
              </a:spcAft>
              <a:buClr>
                <a:schemeClr val="dk1"/>
              </a:buClr>
              <a:buSzPts val="3200"/>
              <a:buFont typeface="Arial"/>
              <a:buNone/>
            </a:pPr>
            <a:r>
              <a:rPr lang="en-US"/>
              <a:t>- Chất béo (Lipid) cung cấp khoảng 25% - 35% năng lượng khẩu phần.</a:t>
            </a:r>
            <a:endParaRPr/>
          </a:p>
          <a:p>
            <a:pPr marL="342900" lvl="0" indent="-342900" algn="l" rtl="0">
              <a:spcBef>
                <a:spcPts val="640"/>
              </a:spcBef>
              <a:spcAft>
                <a:spcPts val="0"/>
              </a:spcAft>
              <a:buClr>
                <a:schemeClr val="dk1"/>
              </a:buClr>
              <a:buSzPts val="3200"/>
              <a:buFont typeface="Arial"/>
              <a:buNone/>
            </a:pPr>
            <a:r>
              <a:rPr lang="en-US"/>
              <a:t>- Chất đường bột (Glucid) cung cấp khoảng 52% - 60% năng lượng khẩu phần.</a:t>
            </a:r>
            <a:endParaRPr/>
          </a:p>
          <a:p>
            <a:pPr marL="342900" lvl="0" indent="-342900" algn="l" rtl="0">
              <a:spcBef>
                <a:spcPts val="640"/>
              </a:spcBef>
              <a:spcAft>
                <a:spcPts val="0"/>
              </a:spcAft>
              <a:buClr>
                <a:schemeClr val="dk1"/>
              </a:buClr>
              <a:buSzPts val="3200"/>
              <a:buFont typeface="Arial"/>
              <a:buNone/>
            </a:pPr>
            <a:endParaRPr>
              <a:solidFill>
                <a:schemeClr val="lt1"/>
              </a:solidFill>
            </a:endParaRPr>
          </a:p>
          <a:p>
            <a:pPr marL="742950" lvl="1" indent="-285750" algn="l" rtl="0">
              <a:spcBef>
                <a:spcPts val="400"/>
              </a:spcBef>
              <a:spcAft>
                <a:spcPts val="0"/>
              </a:spcAft>
              <a:buClr>
                <a:schemeClr val="dk1"/>
              </a:buClr>
              <a:buSzPts val="2000"/>
              <a:buFont typeface="Arial"/>
              <a:buNone/>
            </a:pPr>
            <a:endParaRPr sz="2000">
              <a:latin typeface="Arial"/>
              <a:ea typeface="Arial"/>
              <a:cs typeface="Arial"/>
              <a:sym typeface="Arial"/>
            </a:endParaRPr>
          </a:p>
          <a:p>
            <a:pPr marL="342900" lvl="0" indent="-342900" algn="l" rtl="0">
              <a:spcBef>
                <a:spcPts val="400"/>
              </a:spcBef>
              <a:spcAft>
                <a:spcPts val="0"/>
              </a:spcAft>
              <a:buClr>
                <a:schemeClr val="dk1"/>
              </a:buClr>
              <a:buSzPts val="2000"/>
              <a:buFont typeface="Arial"/>
              <a:buNone/>
            </a:pPr>
            <a:endParaRPr sz="2000" i="1" u="sng"/>
          </a:p>
          <a:p>
            <a:pPr marL="342900" lvl="0" indent="-342900" algn="l" rtl="0">
              <a:spcBef>
                <a:spcPts val="400"/>
              </a:spcBef>
              <a:spcAft>
                <a:spcPts val="0"/>
              </a:spcAft>
              <a:buClr>
                <a:schemeClr val="dk1"/>
              </a:buClr>
              <a:buSzPts val="2000"/>
              <a:buFont typeface="Arial"/>
              <a:buNone/>
            </a:pPr>
            <a:endParaRPr sz="2000" i="1" u="sng"/>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9"/>
          <p:cNvSpPr txBox="1">
            <a:spLocks noGrp="1"/>
          </p:cNvSpPr>
          <p:nvPr>
            <p:ph type="title"/>
          </p:nvPr>
        </p:nvSpPr>
        <p:spPr>
          <a:xfrm>
            <a:off x="457200" y="274638"/>
            <a:ext cx="8229600" cy="8683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C00000"/>
              </a:buClr>
              <a:buSzPct val="100000"/>
              <a:buFont typeface="Calibri"/>
              <a:buNone/>
            </a:pPr>
            <a:r>
              <a:rPr lang="en-US" sz="3200" b="1">
                <a:solidFill>
                  <a:srgbClr val="C00000"/>
                </a:solidFill>
                <a:latin typeface="Calibri"/>
                <a:ea typeface="Calibri"/>
                <a:cs typeface="Calibri"/>
                <a:sym typeface="Calibri"/>
              </a:rPr>
              <a:t>PHÂN BỔ NĂNG LƯỢNG GIỮA CÁC BỮA ĂN TRẺ EM TỪ 6-18 TUỔI</a:t>
            </a:r>
            <a:endParaRPr/>
          </a:p>
        </p:txBody>
      </p:sp>
      <p:grpSp>
        <p:nvGrpSpPr>
          <p:cNvPr id="644" name="Google Shape;644;p49"/>
          <p:cNvGrpSpPr/>
          <p:nvPr/>
        </p:nvGrpSpPr>
        <p:grpSpPr>
          <a:xfrm>
            <a:off x="1187078" y="1413092"/>
            <a:ext cx="7227042" cy="4031815"/>
            <a:chOff x="44078" y="270092"/>
            <a:chExt cx="7227042" cy="4031815"/>
          </a:xfrm>
        </p:grpSpPr>
        <p:sp>
          <p:nvSpPr>
            <p:cNvPr id="645" name="Google Shape;645;p49"/>
            <p:cNvSpPr/>
            <p:nvPr/>
          </p:nvSpPr>
          <p:spPr>
            <a:xfrm rot="-5400000">
              <a:off x="-1562617" y="2342442"/>
              <a:ext cx="3566160" cy="3527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9"/>
            <p:cNvSpPr txBox="1"/>
            <p:nvPr/>
          </p:nvSpPr>
          <p:spPr>
            <a:xfrm rot="-5400000">
              <a:off x="-1562617" y="2342442"/>
              <a:ext cx="3566160" cy="352768"/>
            </a:xfrm>
            <a:prstGeom prst="rect">
              <a:avLst/>
            </a:prstGeom>
            <a:noFill/>
            <a:ln>
              <a:noFill/>
            </a:ln>
          </p:spPr>
          <p:txBody>
            <a:bodyPr spcFirstLastPara="1" wrap="square" lIns="0" tIns="0" rIns="311100" bIns="0" anchor="t" anchorCtr="0">
              <a:noAutofit/>
            </a:bodyPr>
            <a:lstStyle/>
            <a:p>
              <a:pPr marL="0" marR="0" lvl="0" indent="0" algn="r" rtl="0">
                <a:lnSpc>
                  <a:spcPct val="90000"/>
                </a:lnSpc>
                <a:spcBef>
                  <a:spcPts val="0"/>
                </a:spcBef>
                <a:spcAft>
                  <a:spcPts val="0"/>
                </a:spcAft>
                <a:buClr>
                  <a:srgbClr val="C00000"/>
                </a:buClr>
                <a:buSzPts val="2500"/>
                <a:buFont typeface="Calibri"/>
                <a:buNone/>
              </a:pPr>
              <a:r>
                <a:rPr lang="en-US" sz="2500" b="1">
                  <a:solidFill>
                    <a:srgbClr val="C00000"/>
                  </a:solidFill>
                  <a:latin typeface="Calibri"/>
                  <a:ea typeface="Calibri"/>
                  <a:cs typeface="Calibri"/>
                  <a:sym typeface="Calibri"/>
                </a:rPr>
                <a:t>BỮA SÁNG</a:t>
              </a:r>
              <a:endParaRPr/>
            </a:p>
          </p:txBody>
        </p:sp>
        <p:sp>
          <p:nvSpPr>
            <p:cNvPr id="647" name="Google Shape;647;p49"/>
            <p:cNvSpPr/>
            <p:nvPr/>
          </p:nvSpPr>
          <p:spPr>
            <a:xfrm>
              <a:off x="396846" y="735747"/>
              <a:ext cx="1757160" cy="3566160"/>
            </a:xfrm>
            <a:prstGeom prst="rect">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9"/>
            <p:cNvSpPr txBox="1"/>
            <p:nvPr/>
          </p:nvSpPr>
          <p:spPr>
            <a:xfrm>
              <a:off x="396846" y="735747"/>
              <a:ext cx="1757160" cy="3566160"/>
            </a:xfrm>
            <a:prstGeom prst="rect">
              <a:avLst/>
            </a:prstGeom>
            <a:noFill/>
            <a:ln>
              <a:noFill/>
            </a:ln>
          </p:spPr>
          <p:txBody>
            <a:bodyPr spcFirstLastPara="1" wrap="square" lIns="227575" tIns="311100" rIns="227575" bIns="227575" anchor="t" anchorCtr="0">
              <a:noAutofit/>
            </a:bodyPr>
            <a:lstStyle/>
            <a:p>
              <a:pPr marL="228600" marR="0" lvl="1" indent="-228600" algn="l" rtl="0">
                <a:lnSpc>
                  <a:spcPct val="90000"/>
                </a:lnSpc>
                <a:spcBef>
                  <a:spcPts val="0"/>
                </a:spcBef>
                <a:spcAft>
                  <a:spcPts val="0"/>
                </a:spcAft>
                <a:buClr>
                  <a:schemeClr val="lt1"/>
                </a:buClr>
                <a:buSzPts val="2500"/>
                <a:buFont typeface="Calibri"/>
                <a:buChar char="•"/>
              </a:pPr>
              <a:r>
                <a:rPr lang="en-US" sz="2500" b="0" i="0" u="none" strike="noStrike" cap="none">
                  <a:solidFill>
                    <a:schemeClr val="lt1"/>
                  </a:solidFill>
                  <a:latin typeface="Calibri"/>
                  <a:ea typeface="Calibri"/>
                  <a:cs typeface="Calibri"/>
                  <a:sym typeface="Calibri"/>
                </a:rPr>
                <a:t>Chiếm 25-30% năng lượng/ ngày</a:t>
              </a:r>
              <a:endParaRPr sz="2500" b="0" i="0" u="none" strike="noStrike" cap="none">
                <a:solidFill>
                  <a:schemeClr val="lt1"/>
                </a:solidFill>
                <a:latin typeface="Calibri"/>
                <a:ea typeface="Calibri"/>
                <a:cs typeface="Calibri"/>
                <a:sym typeface="Calibri"/>
              </a:endParaRPr>
            </a:p>
          </p:txBody>
        </p:sp>
        <p:sp>
          <p:nvSpPr>
            <p:cNvPr id="649" name="Google Shape;649;p49"/>
            <p:cNvSpPr/>
            <p:nvPr/>
          </p:nvSpPr>
          <p:spPr>
            <a:xfrm>
              <a:off x="44078" y="270092"/>
              <a:ext cx="705536" cy="705536"/>
            </a:xfrm>
            <a:prstGeom prst="rect">
              <a:avLst/>
            </a:prstGeom>
            <a:blipFill rotWithShape="1">
              <a:blip r:embed="rId3">
                <a:alphaModFix/>
              </a:blip>
              <a:stretch>
                <a:fillRect t="-15999" b="-15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9"/>
            <p:cNvSpPr/>
            <p:nvPr/>
          </p:nvSpPr>
          <p:spPr>
            <a:xfrm rot="-5400000">
              <a:off x="995939" y="2342442"/>
              <a:ext cx="3566160" cy="3527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9"/>
            <p:cNvSpPr txBox="1"/>
            <p:nvPr/>
          </p:nvSpPr>
          <p:spPr>
            <a:xfrm rot="-5400000">
              <a:off x="995939" y="2342442"/>
              <a:ext cx="3566160" cy="352768"/>
            </a:xfrm>
            <a:prstGeom prst="rect">
              <a:avLst/>
            </a:prstGeom>
            <a:noFill/>
            <a:ln>
              <a:noFill/>
            </a:ln>
          </p:spPr>
          <p:txBody>
            <a:bodyPr spcFirstLastPara="1" wrap="square" lIns="0" tIns="0" rIns="311100" bIns="0" anchor="t" anchorCtr="0">
              <a:noAutofit/>
            </a:bodyPr>
            <a:lstStyle/>
            <a:p>
              <a:pPr marL="0" marR="0" lvl="0" indent="0" algn="r" rtl="0">
                <a:lnSpc>
                  <a:spcPct val="90000"/>
                </a:lnSpc>
                <a:spcBef>
                  <a:spcPts val="0"/>
                </a:spcBef>
                <a:spcAft>
                  <a:spcPts val="0"/>
                </a:spcAft>
                <a:buClr>
                  <a:srgbClr val="C00000"/>
                </a:buClr>
                <a:buSzPts val="2500"/>
                <a:buFont typeface="Calibri"/>
                <a:buNone/>
              </a:pPr>
              <a:r>
                <a:rPr lang="en-US" sz="2500" b="1">
                  <a:solidFill>
                    <a:srgbClr val="C00000"/>
                  </a:solidFill>
                  <a:latin typeface="Calibri"/>
                  <a:ea typeface="Calibri"/>
                  <a:cs typeface="Calibri"/>
                  <a:sym typeface="Calibri"/>
                </a:rPr>
                <a:t>BỮA TRƯA - BỮA PHỤ</a:t>
              </a:r>
              <a:endParaRPr/>
            </a:p>
          </p:txBody>
        </p:sp>
        <p:sp>
          <p:nvSpPr>
            <p:cNvPr id="652" name="Google Shape;652;p49"/>
            <p:cNvSpPr/>
            <p:nvPr/>
          </p:nvSpPr>
          <p:spPr>
            <a:xfrm>
              <a:off x="2955403" y="735747"/>
              <a:ext cx="1757160" cy="3566160"/>
            </a:xfrm>
            <a:prstGeom prst="rect">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9"/>
            <p:cNvSpPr txBox="1"/>
            <p:nvPr/>
          </p:nvSpPr>
          <p:spPr>
            <a:xfrm>
              <a:off x="2955403" y="735747"/>
              <a:ext cx="1757160" cy="3566160"/>
            </a:xfrm>
            <a:prstGeom prst="rect">
              <a:avLst/>
            </a:prstGeom>
            <a:noFill/>
            <a:ln>
              <a:noFill/>
            </a:ln>
          </p:spPr>
          <p:txBody>
            <a:bodyPr spcFirstLastPara="1" wrap="square" lIns="227575" tIns="311100" rIns="227575" bIns="227575" anchor="t" anchorCtr="0">
              <a:noAutofit/>
            </a:bodyPr>
            <a:lstStyle/>
            <a:p>
              <a:pPr marL="228600" marR="0" lvl="1" indent="-228600" algn="l" rtl="0">
                <a:lnSpc>
                  <a:spcPct val="90000"/>
                </a:lnSpc>
                <a:spcBef>
                  <a:spcPts val="0"/>
                </a:spcBef>
                <a:spcAft>
                  <a:spcPts val="0"/>
                </a:spcAft>
                <a:buClr>
                  <a:schemeClr val="lt1"/>
                </a:buClr>
                <a:buSzPts val="2500"/>
                <a:buFont typeface="Calibri"/>
                <a:buChar char="•"/>
              </a:pPr>
              <a:r>
                <a:rPr lang="en-US" sz="2500" b="0" i="0" u="none" strike="noStrike" cap="none">
                  <a:solidFill>
                    <a:schemeClr val="lt1"/>
                  </a:solidFill>
                  <a:latin typeface="Calibri"/>
                  <a:ea typeface="Calibri"/>
                  <a:cs typeface="Calibri"/>
                  <a:sym typeface="Calibri"/>
                </a:rPr>
                <a:t>Bữa trưa:30-40% NL cả ngày</a:t>
              </a:r>
              <a:endParaRPr sz="2500" b="0" i="0" u="none" strike="noStrike" cap="none">
                <a:solidFill>
                  <a:schemeClr val="lt1"/>
                </a:solidFill>
                <a:latin typeface="Calibri"/>
                <a:ea typeface="Calibri"/>
                <a:cs typeface="Calibri"/>
                <a:sym typeface="Calibri"/>
              </a:endParaRPr>
            </a:p>
            <a:p>
              <a:pPr marL="228600" marR="0" lvl="1" indent="-228600" algn="l" rtl="0">
                <a:lnSpc>
                  <a:spcPct val="90000"/>
                </a:lnSpc>
                <a:spcBef>
                  <a:spcPts val="375"/>
                </a:spcBef>
                <a:spcAft>
                  <a:spcPts val="0"/>
                </a:spcAft>
                <a:buClr>
                  <a:schemeClr val="lt1"/>
                </a:buClr>
                <a:buSzPts val="2500"/>
                <a:buFont typeface="Calibri"/>
                <a:buChar char="•"/>
              </a:pPr>
              <a:r>
                <a:rPr lang="en-US" sz="2500" b="0" i="0" u="none" strike="noStrike" cap="none">
                  <a:solidFill>
                    <a:schemeClr val="lt1"/>
                  </a:solidFill>
                  <a:latin typeface="Calibri"/>
                  <a:ea typeface="Calibri"/>
                  <a:cs typeface="Calibri"/>
                  <a:sym typeface="Calibri"/>
                </a:rPr>
                <a:t>Bữa phụ: 5-10% NL cả ngày </a:t>
              </a:r>
              <a:endParaRPr/>
            </a:p>
          </p:txBody>
        </p:sp>
        <p:sp>
          <p:nvSpPr>
            <p:cNvPr id="654" name="Google Shape;654;p49"/>
            <p:cNvSpPr/>
            <p:nvPr/>
          </p:nvSpPr>
          <p:spPr>
            <a:xfrm>
              <a:off x="2602635" y="270092"/>
              <a:ext cx="705536" cy="705536"/>
            </a:xfrm>
            <a:prstGeom prst="rect">
              <a:avLst/>
            </a:prstGeom>
            <a:blipFill rotWithShape="1">
              <a:blip r:embed="rId4">
                <a:alphaModFix/>
              </a:blip>
              <a:stretch>
                <a:fillRect l="-16997" r="-16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9"/>
            <p:cNvSpPr/>
            <p:nvPr/>
          </p:nvSpPr>
          <p:spPr>
            <a:xfrm rot="-5400000">
              <a:off x="3554496" y="2342442"/>
              <a:ext cx="3566160" cy="3527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9"/>
            <p:cNvSpPr txBox="1"/>
            <p:nvPr/>
          </p:nvSpPr>
          <p:spPr>
            <a:xfrm rot="-5400000">
              <a:off x="3554496" y="2342442"/>
              <a:ext cx="3566160" cy="352768"/>
            </a:xfrm>
            <a:prstGeom prst="rect">
              <a:avLst/>
            </a:prstGeom>
            <a:noFill/>
            <a:ln>
              <a:noFill/>
            </a:ln>
          </p:spPr>
          <p:txBody>
            <a:bodyPr spcFirstLastPara="1" wrap="square" lIns="0" tIns="0" rIns="311100" bIns="0" anchor="t" anchorCtr="0">
              <a:noAutofit/>
            </a:bodyPr>
            <a:lstStyle/>
            <a:p>
              <a:pPr marL="0" marR="0" lvl="0" indent="0" algn="r" rtl="0">
                <a:lnSpc>
                  <a:spcPct val="90000"/>
                </a:lnSpc>
                <a:spcBef>
                  <a:spcPts val="0"/>
                </a:spcBef>
                <a:spcAft>
                  <a:spcPts val="0"/>
                </a:spcAft>
                <a:buClr>
                  <a:srgbClr val="C00000"/>
                </a:buClr>
                <a:buSzPts val="2500"/>
                <a:buFont typeface="Calibri"/>
                <a:buNone/>
              </a:pPr>
              <a:r>
                <a:rPr lang="en-US" sz="2500" b="1">
                  <a:solidFill>
                    <a:srgbClr val="C00000"/>
                  </a:solidFill>
                  <a:latin typeface="Calibri"/>
                  <a:ea typeface="Calibri"/>
                  <a:cs typeface="Calibri"/>
                  <a:sym typeface="Calibri"/>
                </a:rPr>
                <a:t>BỮA TỐI</a:t>
              </a:r>
              <a:endParaRPr/>
            </a:p>
          </p:txBody>
        </p:sp>
        <p:sp>
          <p:nvSpPr>
            <p:cNvPr id="657" name="Google Shape;657;p49"/>
            <p:cNvSpPr/>
            <p:nvPr/>
          </p:nvSpPr>
          <p:spPr>
            <a:xfrm>
              <a:off x="5513960" y="735747"/>
              <a:ext cx="1757160" cy="3566160"/>
            </a:xfrm>
            <a:prstGeom prst="rect">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9"/>
            <p:cNvSpPr txBox="1"/>
            <p:nvPr/>
          </p:nvSpPr>
          <p:spPr>
            <a:xfrm>
              <a:off x="5513960" y="735747"/>
              <a:ext cx="1757160" cy="3566160"/>
            </a:xfrm>
            <a:prstGeom prst="rect">
              <a:avLst/>
            </a:prstGeom>
            <a:noFill/>
            <a:ln>
              <a:noFill/>
            </a:ln>
          </p:spPr>
          <p:txBody>
            <a:bodyPr spcFirstLastPara="1" wrap="square" lIns="227575" tIns="311100" rIns="227575" bIns="227575" anchor="t" anchorCtr="0">
              <a:noAutofit/>
            </a:bodyPr>
            <a:lstStyle/>
            <a:p>
              <a:pPr marL="228600" marR="0" lvl="1" indent="-228600" algn="l" rtl="0">
                <a:lnSpc>
                  <a:spcPct val="90000"/>
                </a:lnSpc>
                <a:spcBef>
                  <a:spcPts val="0"/>
                </a:spcBef>
                <a:spcAft>
                  <a:spcPts val="0"/>
                </a:spcAft>
                <a:buClr>
                  <a:schemeClr val="lt1"/>
                </a:buClr>
                <a:buSzPts val="2500"/>
                <a:buFont typeface="Calibri"/>
                <a:buChar char="•"/>
              </a:pPr>
              <a:r>
                <a:rPr lang="en-US" sz="2500" b="0" i="0" u="none" strike="noStrike" cap="none">
                  <a:solidFill>
                    <a:schemeClr val="lt1"/>
                  </a:solidFill>
                  <a:latin typeface="Calibri"/>
                  <a:ea typeface="Calibri"/>
                  <a:cs typeface="Calibri"/>
                  <a:sym typeface="Calibri"/>
                </a:rPr>
                <a:t>Chiếm 25-30% năng lượng</a:t>
              </a:r>
              <a:endParaRPr sz="2500" b="0" i="0" u="none" strike="noStrike" cap="none">
                <a:solidFill>
                  <a:schemeClr val="lt1"/>
                </a:solidFill>
                <a:latin typeface="Calibri"/>
                <a:ea typeface="Calibri"/>
                <a:cs typeface="Calibri"/>
                <a:sym typeface="Calibri"/>
              </a:endParaRPr>
            </a:p>
          </p:txBody>
        </p:sp>
        <p:sp>
          <p:nvSpPr>
            <p:cNvPr id="659" name="Google Shape;659;p49"/>
            <p:cNvSpPr/>
            <p:nvPr/>
          </p:nvSpPr>
          <p:spPr>
            <a:xfrm>
              <a:off x="5161192" y="270092"/>
              <a:ext cx="705536" cy="705536"/>
            </a:xfrm>
            <a:prstGeom prst="rect">
              <a:avLst/>
            </a:prstGeom>
            <a:blipFill rotWithShape="1">
              <a:blip r:embed="rId5">
                <a:alphaModFix/>
              </a:blip>
              <a:stretch>
                <a:fillRect l="-16997" r="-16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a:spLocks noGrp="1"/>
          </p:cNvSpPr>
          <p:nvPr>
            <p:ph type="title"/>
          </p:nvPr>
        </p:nvSpPr>
        <p:spPr>
          <a:xfrm rot="-5400000">
            <a:off x="-564400" y="2803250"/>
            <a:ext cx="3091500" cy="1251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FF0000"/>
              </a:buClr>
              <a:buSzPts val="1600"/>
              <a:buFont typeface="Cambria"/>
              <a:buNone/>
            </a:pPr>
            <a:r>
              <a:rPr lang="en-US" sz="3600" b="1">
                <a:solidFill>
                  <a:srgbClr val="FF0000"/>
                </a:solidFill>
              </a:rPr>
              <a:t>Vitamin E</a:t>
            </a:r>
            <a:endParaRPr sz="3600" b="1">
              <a:solidFill>
                <a:srgbClr val="FF0000"/>
              </a:solidFill>
            </a:endParaRPr>
          </a:p>
        </p:txBody>
      </p:sp>
      <p:sp>
        <p:nvSpPr>
          <p:cNvPr id="161" name="Google Shape;161;p5"/>
          <p:cNvSpPr txBox="1">
            <a:spLocks noGrp="1"/>
          </p:cNvSpPr>
          <p:nvPr>
            <p:ph type="body" idx="1"/>
          </p:nvPr>
        </p:nvSpPr>
        <p:spPr>
          <a:xfrm>
            <a:off x="2191202" y="914400"/>
            <a:ext cx="6038400" cy="3091500"/>
          </a:xfrm>
          <a:prstGeom prst="rect">
            <a:avLst/>
          </a:prstGeom>
          <a:noFill/>
          <a:ln>
            <a:noFill/>
          </a:ln>
        </p:spPr>
        <p:txBody>
          <a:bodyPr spcFirstLastPara="1" wrap="square" lIns="0" tIns="0" rIns="0" bIns="0" anchor="ctr" anchorCtr="0">
            <a:noAutofit/>
          </a:bodyPr>
          <a:lstStyle/>
          <a:p>
            <a:pPr marL="457200" lvl="0" indent="-317500" algn="l" rtl="0">
              <a:lnSpc>
                <a:spcPct val="100000"/>
              </a:lnSpc>
              <a:spcBef>
                <a:spcPts val="0"/>
              </a:spcBef>
              <a:spcAft>
                <a:spcPts val="0"/>
              </a:spcAft>
              <a:buClr>
                <a:schemeClr val="dk1"/>
              </a:buClr>
              <a:buSzPts val="1400"/>
              <a:buChar char="◎"/>
            </a:pPr>
            <a:r>
              <a:rPr lang="en-US" sz="2400" b="1">
                <a:latin typeface="Times New Roman"/>
                <a:ea typeface="Times New Roman"/>
                <a:cs typeface="Times New Roman"/>
                <a:sym typeface="Times New Roman"/>
              </a:rPr>
              <a:t>Vitamin E có thể thúc đẩy sự phát triển của các cơ quan miễn dịch, sự phân hóa của các tế bào. </a:t>
            </a:r>
            <a:endParaRPr sz="2400" b="1">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Char char="◎"/>
            </a:pPr>
            <a:r>
              <a:rPr lang="en-US" sz="2400" b="1">
                <a:latin typeface="Times New Roman"/>
                <a:ea typeface="Times New Roman"/>
                <a:cs typeface="Times New Roman"/>
                <a:sym typeface="Times New Roman"/>
              </a:rPr>
              <a:t>Thực phẩm giàu vitamin E gồm các loại hạt như hạt hướng dương, các sản phẩm từ đậu nành, lúa mì, giá đỗ, rau mầm, rau chân vịt.....</a:t>
            </a:r>
            <a:endParaRPr sz="2400" b="1"/>
          </a:p>
          <a:p>
            <a:pPr marL="457200" lvl="0" indent="-228600" algn="l" rtl="0">
              <a:lnSpc>
                <a:spcPct val="100000"/>
              </a:lnSpc>
              <a:spcBef>
                <a:spcPts val="0"/>
              </a:spcBef>
              <a:spcAft>
                <a:spcPts val="0"/>
              </a:spcAft>
              <a:buClr>
                <a:schemeClr val="dk1"/>
              </a:buClr>
              <a:buSzPts val="1400"/>
              <a:buNone/>
            </a:pPr>
            <a:endParaRPr sz="2500"/>
          </a:p>
        </p:txBody>
      </p:sp>
      <p:sp>
        <p:nvSpPr>
          <p:cNvPr id="162" name="Google Shape;162;p5"/>
          <p:cNvSpPr txBox="1">
            <a:spLocks noGrp="1"/>
          </p:cNvSpPr>
          <p:nvPr>
            <p:ph type="sldNum" idx="12"/>
          </p:nvPr>
        </p:nvSpPr>
        <p:spPr>
          <a:xfrm>
            <a:off x="8453425" y="857190"/>
            <a:ext cx="548700" cy="5143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888888"/>
              </a:buClr>
              <a:buSzPts val="1200"/>
              <a:buFont typeface="Cambria"/>
              <a:buNone/>
            </a:pPr>
            <a:fld id="{00000000-1234-1234-1234-123412341234}" type="slidenum">
              <a:rPr lang="en-US"/>
              <a:t>5</a:t>
            </a:fld>
            <a:endParaRPr/>
          </a:p>
        </p:txBody>
      </p:sp>
      <p:pic>
        <p:nvPicPr>
          <p:cNvPr id="163" name="Google Shape;163;p5"/>
          <p:cNvPicPr preferRelativeResize="0"/>
          <p:nvPr/>
        </p:nvPicPr>
        <p:blipFill rotWithShape="1">
          <a:blip r:embed="rId3">
            <a:alphaModFix/>
          </a:blip>
          <a:srcRect/>
          <a:stretch/>
        </p:blipFill>
        <p:spPr>
          <a:xfrm>
            <a:off x="-76200" y="255790"/>
            <a:ext cx="2565400" cy="1784350"/>
          </a:xfrm>
          <a:prstGeom prst="rect">
            <a:avLst/>
          </a:prstGeom>
          <a:noFill/>
          <a:ln>
            <a:noFill/>
          </a:ln>
        </p:spPr>
      </p:pic>
      <p:pic>
        <p:nvPicPr>
          <p:cNvPr id="164" name="Google Shape;164;p5"/>
          <p:cNvPicPr preferRelativeResize="0"/>
          <p:nvPr/>
        </p:nvPicPr>
        <p:blipFill rotWithShape="1">
          <a:blip r:embed="rId4">
            <a:alphaModFix/>
          </a:blip>
          <a:srcRect/>
          <a:stretch/>
        </p:blipFill>
        <p:spPr>
          <a:xfrm>
            <a:off x="315364" y="4572000"/>
            <a:ext cx="2173836" cy="1938337"/>
          </a:xfrm>
          <a:prstGeom prst="rect">
            <a:avLst/>
          </a:prstGeom>
          <a:noFill/>
          <a:ln>
            <a:noFill/>
          </a:ln>
        </p:spPr>
      </p:pic>
      <p:sp>
        <p:nvSpPr>
          <p:cNvPr id="165" name="Google Shape;165;p5" descr="Hướng dẫn cách làm giá đỗ Cooky 1"/>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6" name="Google Shape;166;p5" descr="3 cách trồng giá đỗ tại nhà cực đơn giản, ai cũng có thể dễ dàng làm được"/>
          <p:cNvPicPr preferRelativeResize="0"/>
          <p:nvPr/>
        </p:nvPicPr>
        <p:blipFill rotWithShape="1">
          <a:blip r:embed="rId5">
            <a:alphaModFix/>
          </a:blip>
          <a:srcRect/>
          <a:stretch/>
        </p:blipFill>
        <p:spPr>
          <a:xfrm>
            <a:off x="2652555" y="4572000"/>
            <a:ext cx="2555088" cy="1916316"/>
          </a:xfrm>
          <a:prstGeom prst="rect">
            <a:avLst/>
          </a:prstGeom>
          <a:noFill/>
          <a:ln>
            <a:noFill/>
          </a:ln>
        </p:spPr>
      </p:pic>
      <p:pic>
        <p:nvPicPr>
          <p:cNvPr id="167" name="Google Shape;167;p5" descr="20 loại thực phẩm giàu Vitamin E mà bạn nên biết"/>
          <p:cNvPicPr preferRelativeResize="0"/>
          <p:nvPr/>
        </p:nvPicPr>
        <p:blipFill rotWithShape="1">
          <a:blip r:embed="rId6">
            <a:alphaModFix/>
          </a:blip>
          <a:srcRect/>
          <a:stretch/>
        </p:blipFill>
        <p:spPr>
          <a:xfrm>
            <a:off x="5276061" y="4401445"/>
            <a:ext cx="3410739" cy="210889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0"/>
          <p:cNvSpPr txBox="1">
            <a:spLocks noGrp="1"/>
          </p:cNvSpPr>
          <p:nvPr>
            <p:ph type="title"/>
          </p:nvPr>
        </p:nvSpPr>
        <p:spPr>
          <a:xfrm>
            <a:off x="457200" y="198438"/>
            <a:ext cx="8382000" cy="7159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sz="3200" b="1" i="1">
                <a:solidFill>
                  <a:srgbClr val="FF0000"/>
                </a:solidFill>
              </a:rPr>
              <a:t>Tỉ lệ các chất cung cấp năng lượng được khuyến nghị theo cơ cấu</a:t>
            </a:r>
            <a:endParaRPr sz="3000" b="1">
              <a:solidFill>
                <a:srgbClr val="FF0000"/>
              </a:solidFill>
              <a:latin typeface="Arial"/>
              <a:ea typeface="Arial"/>
              <a:cs typeface="Arial"/>
              <a:sym typeface="Arial"/>
            </a:endParaRPr>
          </a:p>
        </p:txBody>
      </p:sp>
      <p:sp>
        <p:nvSpPr>
          <p:cNvPr id="666" name="Google Shape;666;p50"/>
          <p:cNvSpPr txBox="1">
            <a:spLocks noGrp="1"/>
          </p:cNvSpPr>
          <p:nvPr>
            <p:ph type="body" idx="1"/>
          </p:nvPr>
        </p:nvSpPr>
        <p:spPr>
          <a:xfrm>
            <a:off x="152400" y="1371600"/>
            <a:ext cx="8991600" cy="5486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FFFF"/>
              </a:buClr>
              <a:buSzPts val="3200"/>
              <a:buFont typeface="Arial"/>
              <a:buNone/>
            </a:pPr>
            <a:r>
              <a:rPr lang="en-US">
                <a:solidFill>
                  <a:srgbClr val="FFFFFF"/>
                </a:solidFill>
              </a:rPr>
              <a:t>- </a:t>
            </a:r>
            <a:r>
              <a:rPr lang="en-US"/>
              <a:t>Chất đạm (Protein) cung cấp khoảng 13% - 20% năng lượng khẩu phần. </a:t>
            </a:r>
            <a:endParaRPr/>
          </a:p>
          <a:p>
            <a:pPr marL="342900" lvl="0" indent="-342900" algn="l" rtl="0">
              <a:spcBef>
                <a:spcPts val="640"/>
              </a:spcBef>
              <a:spcAft>
                <a:spcPts val="0"/>
              </a:spcAft>
              <a:buClr>
                <a:schemeClr val="dk1"/>
              </a:buClr>
              <a:buSzPts val="3200"/>
              <a:buFont typeface="Arial"/>
              <a:buNone/>
            </a:pPr>
            <a:r>
              <a:rPr lang="en-US"/>
              <a:t>- Chất béo (Lipid) cung cấp khoảng 20% -30% năng lượng khẩu phần.</a:t>
            </a:r>
            <a:endParaRPr/>
          </a:p>
          <a:p>
            <a:pPr marL="342900" lvl="0" indent="-342900" algn="l" rtl="0">
              <a:spcBef>
                <a:spcPts val="640"/>
              </a:spcBef>
              <a:spcAft>
                <a:spcPts val="0"/>
              </a:spcAft>
              <a:buClr>
                <a:schemeClr val="dk1"/>
              </a:buClr>
              <a:buSzPts val="3200"/>
              <a:buFont typeface="Arial"/>
              <a:buNone/>
            </a:pPr>
            <a:r>
              <a:rPr lang="en-US"/>
              <a:t>- Chất đường bột (Glucid) cung cấp khoảng 55% - 65% năng lượng khẩu phần.</a:t>
            </a:r>
            <a:endParaRPr/>
          </a:p>
          <a:p>
            <a:pPr marL="342900" lvl="0" indent="-342900" algn="l" rtl="0">
              <a:spcBef>
                <a:spcPts val="640"/>
              </a:spcBef>
              <a:spcAft>
                <a:spcPts val="0"/>
              </a:spcAft>
              <a:buClr>
                <a:schemeClr val="dk1"/>
              </a:buClr>
              <a:buSzPts val="3200"/>
              <a:buFont typeface="Arial"/>
              <a:buNone/>
            </a:pPr>
            <a:endParaRPr>
              <a:solidFill>
                <a:schemeClr val="lt1"/>
              </a:solidFill>
            </a:endParaRPr>
          </a:p>
          <a:p>
            <a:pPr marL="742950" lvl="1" indent="-285750" algn="l" rtl="0">
              <a:spcBef>
                <a:spcPts val="400"/>
              </a:spcBef>
              <a:spcAft>
                <a:spcPts val="0"/>
              </a:spcAft>
              <a:buClr>
                <a:schemeClr val="dk1"/>
              </a:buClr>
              <a:buSzPts val="2000"/>
              <a:buFont typeface="Arial"/>
              <a:buNone/>
            </a:pPr>
            <a:endParaRPr sz="2000">
              <a:latin typeface="Arial"/>
              <a:ea typeface="Arial"/>
              <a:cs typeface="Arial"/>
              <a:sym typeface="Arial"/>
            </a:endParaRPr>
          </a:p>
          <a:p>
            <a:pPr marL="342900" lvl="0" indent="-342900" algn="l" rtl="0">
              <a:spcBef>
                <a:spcPts val="400"/>
              </a:spcBef>
              <a:spcAft>
                <a:spcPts val="0"/>
              </a:spcAft>
              <a:buClr>
                <a:schemeClr val="dk1"/>
              </a:buClr>
              <a:buSzPts val="2000"/>
              <a:buFont typeface="Arial"/>
              <a:buNone/>
            </a:pPr>
            <a:endParaRPr sz="2000" i="1" u="sng"/>
          </a:p>
          <a:p>
            <a:pPr marL="342900" lvl="0" indent="-342900" algn="l" rtl="0">
              <a:spcBef>
                <a:spcPts val="400"/>
              </a:spcBef>
              <a:spcAft>
                <a:spcPts val="0"/>
              </a:spcAft>
              <a:buClr>
                <a:schemeClr val="dk1"/>
              </a:buClr>
              <a:buSzPts val="2000"/>
              <a:buFont typeface="Arial"/>
              <a:buNone/>
            </a:pPr>
            <a:endParaRPr sz="2000" i="1" u="sng"/>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1"/>
          <p:cNvSpPr txBox="1">
            <a:spLocks noGrp="1"/>
          </p:cNvSpPr>
          <p:nvPr>
            <p:ph type="title"/>
          </p:nvPr>
        </p:nvSpPr>
        <p:spPr>
          <a:xfrm>
            <a:off x="685800" y="533401"/>
            <a:ext cx="73914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000"/>
              <a:buFont typeface="Arial"/>
              <a:buNone/>
            </a:pPr>
            <a:r>
              <a:rPr lang="en-US" sz="3000" b="1">
                <a:solidFill>
                  <a:srgbClr val="FF0000"/>
                </a:solidFill>
                <a:latin typeface="Arial"/>
                <a:ea typeface="Arial"/>
                <a:cs typeface="Arial"/>
                <a:sym typeface="Arial"/>
              </a:rPr>
              <a:t>Bữa phụ: Năng lượng hay vi chất</a:t>
            </a:r>
            <a:endParaRPr sz="3000" b="1">
              <a:solidFill>
                <a:srgbClr val="FF0000"/>
              </a:solidFill>
              <a:latin typeface="Arial"/>
              <a:ea typeface="Arial"/>
              <a:cs typeface="Arial"/>
              <a:sym typeface="Arial"/>
            </a:endParaRPr>
          </a:p>
        </p:txBody>
      </p:sp>
      <p:graphicFrame>
        <p:nvGraphicFramePr>
          <p:cNvPr id="672" name="Google Shape;672;p51"/>
          <p:cNvGraphicFramePr/>
          <p:nvPr/>
        </p:nvGraphicFramePr>
        <p:xfrm>
          <a:off x="838200" y="1676403"/>
          <a:ext cx="3000000" cy="3000000"/>
        </p:xfrm>
        <a:graphic>
          <a:graphicData uri="http://schemas.openxmlformats.org/drawingml/2006/table">
            <a:tbl>
              <a:tblPr>
                <a:noFill/>
                <a:tableStyleId>{0FED721E-C76F-4726-B488-BF52B44DD358}</a:tableStyleId>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1792650">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Sữa tươi:  100-120 mg Canxi (70 kcal)</a:t>
                      </a:r>
                      <a:endParaRPr/>
                    </a:p>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Sữa chua: 100-120 mg canxi (80-100 kcal)</a:t>
                      </a:r>
                      <a:endParaRPr/>
                    </a:p>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Phô mai:  50-100 mg canxi (42-80 kcal)</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Bánh dày: 112 Kcal</a:t>
                      </a:r>
                      <a:endParaRPr/>
                    </a:p>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Chả lợn (20g)= 104 Kcal, Ca: 4,2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Xôi đỗ đen lưng bát: 314 Kcal</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74725">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Bánh giò: 437 Kcal</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Bánh gối: 196 Kcal</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Xôi lạc lưng bát: 368 Kcal</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658300">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Bánh bao nhân thịt:  409 Kcal, Ca= 36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Bánh chay: 349 Kcal</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Ca: 21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Xôi gấc miệng bát: 483 Kcal</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658300">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Bánh cuốn chả: 353 Kcal, Ca= 4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Bánh trôi: 473 Kcal, Ca= 32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Xôi thịt miệng bát: 712 Kcal, Ca: 30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658300">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Bánh chưng cỡ nhỏ: 282 Kcal</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Xôi đỗ xanh lưng bát: 296 Kcal</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Xôi gà miệng bát: 588 Kcal</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Ca: 31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658300">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Xôi trứng miệng bát: 679 Kcal, Ca= 94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Xôi lạp sườn miệng bát: 657 Kcal, Ca: 39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Xôi giò: 478 Kcal, Ca: 19 mg</a:t>
                      </a:r>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2"/>
          <p:cNvSpPr txBox="1">
            <a:spLocks noGrp="1"/>
          </p:cNvSpPr>
          <p:nvPr>
            <p:ph type="title"/>
          </p:nvPr>
        </p:nvSpPr>
        <p:spPr>
          <a:xfrm>
            <a:off x="454025" y="931863"/>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Cambria"/>
              <a:buNone/>
            </a:pPr>
            <a:r>
              <a:rPr lang="en-US" sz="3200" b="1">
                <a:solidFill>
                  <a:srgbClr val="FF0000"/>
                </a:solidFill>
              </a:rPr>
              <a:t>Điều kiện cơ sở vật chất/quy trình bếp ăn học đường</a:t>
            </a:r>
            <a:endParaRPr sz="3200" b="1"/>
          </a:p>
        </p:txBody>
      </p:sp>
      <p:sp>
        <p:nvSpPr>
          <p:cNvPr id="678" name="Google Shape;678;p52"/>
          <p:cNvSpPr txBox="1"/>
          <p:nvPr/>
        </p:nvSpPr>
        <p:spPr>
          <a:xfrm>
            <a:off x="-152400" y="2471738"/>
            <a:ext cx="4343400" cy="4619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Thông tư 30/2012/TT-BYT</a:t>
            </a:r>
            <a:endParaRPr/>
          </a:p>
        </p:txBody>
      </p:sp>
      <p:sp>
        <p:nvSpPr>
          <p:cNvPr id="679" name="Google Shape;679;p52"/>
          <p:cNvSpPr/>
          <p:nvPr/>
        </p:nvSpPr>
        <p:spPr>
          <a:xfrm>
            <a:off x="2688137" y="2932916"/>
            <a:ext cx="3615324" cy="3615324"/>
          </a:xfrm>
          <a:prstGeom prst="blockArc">
            <a:avLst>
              <a:gd name="adj1" fmla="val 9000000"/>
              <a:gd name="adj2" fmla="val 16200000"/>
              <a:gd name="adj3" fmla="val 4639"/>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2"/>
          <p:cNvSpPr/>
          <p:nvPr/>
        </p:nvSpPr>
        <p:spPr>
          <a:xfrm>
            <a:off x="2688137" y="2932916"/>
            <a:ext cx="3615324" cy="3615324"/>
          </a:xfrm>
          <a:prstGeom prst="blockArc">
            <a:avLst>
              <a:gd name="adj1" fmla="val 1800000"/>
              <a:gd name="adj2" fmla="val 9000000"/>
              <a:gd name="adj3" fmla="val 4639"/>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2"/>
          <p:cNvSpPr/>
          <p:nvPr/>
        </p:nvSpPr>
        <p:spPr>
          <a:xfrm>
            <a:off x="2688137" y="2932916"/>
            <a:ext cx="3615324" cy="3615324"/>
          </a:xfrm>
          <a:prstGeom prst="blockArc">
            <a:avLst>
              <a:gd name="adj1" fmla="val 16200000"/>
              <a:gd name="adj2" fmla="val 1800000"/>
              <a:gd name="adj3" fmla="val 4639"/>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2"/>
          <p:cNvSpPr/>
          <p:nvPr/>
        </p:nvSpPr>
        <p:spPr>
          <a:xfrm>
            <a:off x="3663850" y="3908629"/>
            <a:ext cx="1663898" cy="1663898"/>
          </a:xfrm>
          <a:custGeom>
            <a:avLst/>
            <a:gdLst/>
            <a:ahLst/>
            <a:cxnLst/>
            <a:rect l="l" t="t" r="r" b="b"/>
            <a:pathLst>
              <a:path w="1663898" h="1663898" extrusionOk="0">
                <a:moveTo>
                  <a:pt x="0" y="831949"/>
                </a:moveTo>
                <a:cubicBezTo>
                  <a:pt x="0" y="372476"/>
                  <a:pt x="372476" y="0"/>
                  <a:pt x="831949" y="0"/>
                </a:cubicBezTo>
                <a:cubicBezTo>
                  <a:pt x="1291422" y="0"/>
                  <a:pt x="1663898" y="372476"/>
                  <a:pt x="1663898" y="831949"/>
                </a:cubicBezTo>
                <a:cubicBezTo>
                  <a:pt x="1663898" y="1291422"/>
                  <a:pt x="1291422" y="1663898"/>
                  <a:pt x="831949" y="1663898"/>
                </a:cubicBezTo>
                <a:cubicBezTo>
                  <a:pt x="372476" y="1663898"/>
                  <a:pt x="0" y="1291422"/>
                  <a:pt x="0" y="831949"/>
                </a:cubicBezTo>
                <a:close/>
              </a:path>
            </a:pathLst>
          </a:cu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263975" tIns="263975" rIns="263975" bIns="263975" anchor="ctr" anchorCtr="0">
            <a:noAutofit/>
          </a:bodyPr>
          <a:lstStyle/>
          <a:p>
            <a:pPr marL="0" marR="0" lvl="0" indent="0" algn="ctr" rtl="0">
              <a:lnSpc>
                <a:spcPct val="90000"/>
              </a:lnSpc>
              <a:spcBef>
                <a:spcPts val="0"/>
              </a:spcBef>
              <a:spcAft>
                <a:spcPts val="0"/>
              </a:spcAft>
              <a:buNone/>
            </a:pPr>
            <a:r>
              <a:rPr lang="en-US" sz="2000" b="1">
                <a:solidFill>
                  <a:srgbClr val="FFFFFF"/>
                </a:solidFill>
                <a:latin typeface="Calibri"/>
                <a:ea typeface="Calibri"/>
                <a:cs typeface="Calibri"/>
                <a:sym typeface="Calibri"/>
              </a:rPr>
              <a:t>Đảm bảo các tiêu chuẩn về ATTP</a:t>
            </a:r>
            <a:endParaRPr/>
          </a:p>
        </p:txBody>
      </p:sp>
      <p:sp>
        <p:nvSpPr>
          <p:cNvPr id="683" name="Google Shape;683;p52"/>
          <p:cNvSpPr/>
          <p:nvPr/>
        </p:nvSpPr>
        <p:spPr>
          <a:xfrm>
            <a:off x="3810000" y="2290465"/>
            <a:ext cx="1517747" cy="1443335"/>
          </a:xfrm>
          <a:custGeom>
            <a:avLst/>
            <a:gdLst/>
            <a:ahLst/>
            <a:cxnLst/>
            <a:rect l="l" t="t" r="r" b="b"/>
            <a:pathLst>
              <a:path w="1164728" h="1164728" extrusionOk="0">
                <a:moveTo>
                  <a:pt x="0" y="582364"/>
                </a:moveTo>
                <a:cubicBezTo>
                  <a:pt x="0" y="260733"/>
                  <a:pt x="260733" y="0"/>
                  <a:pt x="582364" y="0"/>
                </a:cubicBezTo>
                <a:cubicBezTo>
                  <a:pt x="903995" y="0"/>
                  <a:pt x="1164728" y="260733"/>
                  <a:pt x="1164728" y="582364"/>
                </a:cubicBezTo>
                <a:cubicBezTo>
                  <a:pt x="1164728" y="903995"/>
                  <a:pt x="903995" y="1164728"/>
                  <a:pt x="582364" y="1164728"/>
                </a:cubicBezTo>
                <a:cubicBezTo>
                  <a:pt x="260733" y="1164728"/>
                  <a:pt x="0" y="903995"/>
                  <a:pt x="0" y="582364"/>
                </a:cubicBezTo>
                <a:close/>
              </a:path>
            </a:pathLst>
          </a:cu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188350" tIns="188350" rIns="188350" bIns="188350" anchor="ctr" anchorCtr="0">
            <a:noAutofit/>
          </a:bodyPr>
          <a:lstStyle/>
          <a:p>
            <a:pPr marL="0" marR="0" lvl="0" indent="0" algn="ctr" rtl="0">
              <a:lnSpc>
                <a:spcPct val="90000"/>
              </a:lnSpc>
              <a:spcBef>
                <a:spcPts val="0"/>
              </a:spcBef>
              <a:spcAft>
                <a:spcPts val="0"/>
              </a:spcAft>
              <a:buNone/>
            </a:pPr>
            <a:r>
              <a:rPr lang="en-US" sz="2000" b="1">
                <a:solidFill>
                  <a:srgbClr val="FFFFFF"/>
                </a:solidFill>
                <a:latin typeface="Calibri"/>
                <a:ea typeface="Calibri"/>
                <a:cs typeface="Calibri"/>
                <a:sym typeface="Calibri"/>
              </a:rPr>
              <a:t>Cơ sở vật chất, trang thiết bị</a:t>
            </a:r>
            <a:endParaRPr/>
          </a:p>
        </p:txBody>
      </p:sp>
      <p:sp>
        <p:nvSpPr>
          <p:cNvPr id="684" name="Google Shape;684;p52"/>
          <p:cNvSpPr/>
          <p:nvPr/>
        </p:nvSpPr>
        <p:spPr>
          <a:xfrm>
            <a:off x="5442604" y="4648200"/>
            <a:ext cx="1415396" cy="1329007"/>
          </a:xfrm>
          <a:custGeom>
            <a:avLst/>
            <a:gdLst/>
            <a:ahLst/>
            <a:cxnLst/>
            <a:rect l="l" t="t" r="r" b="b"/>
            <a:pathLst>
              <a:path w="1164728" h="1164728" extrusionOk="0">
                <a:moveTo>
                  <a:pt x="0" y="582364"/>
                </a:moveTo>
                <a:cubicBezTo>
                  <a:pt x="0" y="260733"/>
                  <a:pt x="260733" y="0"/>
                  <a:pt x="582364" y="0"/>
                </a:cubicBezTo>
                <a:cubicBezTo>
                  <a:pt x="903995" y="0"/>
                  <a:pt x="1164728" y="260733"/>
                  <a:pt x="1164728" y="582364"/>
                </a:cubicBezTo>
                <a:cubicBezTo>
                  <a:pt x="1164728" y="903995"/>
                  <a:pt x="903995" y="1164728"/>
                  <a:pt x="582364" y="1164728"/>
                </a:cubicBezTo>
                <a:cubicBezTo>
                  <a:pt x="260733" y="1164728"/>
                  <a:pt x="0" y="903995"/>
                  <a:pt x="0" y="582364"/>
                </a:cubicBezTo>
                <a:close/>
              </a:path>
            </a:pathLst>
          </a:cu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188350" tIns="188350" rIns="188350" bIns="188350" anchor="ctr" anchorCtr="0">
            <a:noAutofit/>
          </a:bodyPr>
          <a:lstStyle/>
          <a:p>
            <a:pPr marL="0" marR="0" lvl="0" indent="0" algn="ctr" rtl="0">
              <a:lnSpc>
                <a:spcPct val="90000"/>
              </a:lnSpc>
              <a:spcBef>
                <a:spcPts val="0"/>
              </a:spcBef>
              <a:spcAft>
                <a:spcPts val="0"/>
              </a:spcAft>
              <a:buNone/>
            </a:pPr>
            <a:r>
              <a:rPr lang="en-US" sz="2000" b="1">
                <a:solidFill>
                  <a:srgbClr val="FFFFFF"/>
                </a:solidFill>
                <a:latin typeface="Calibri"/>
                <a:ea typeface="Calibri"/>
                <a:cs typeface="Calibri"/>
                <a:sym typeface="Calibri"/>
              </a:rPr>
              <a:t>Quy trình vận hành</a:t>
            </a:r>
            <a:endParaRPr/>
          </a:p>
        </p:txBody>
      </p:sp>
      <p:sp>
        <p:nvSpPr>
          <p:cNvPr id="685" name="Google Shape;685;p52"/>
          <p:cNvSpPr/>
          <p:nvPr/>
        </p:nvSpPr>
        <p:spPr>
          <a:xfrm>
            <a:off x="2133600" y="4740578"/>
            <a:ext cx="1415394" cy="1465229"/>
          </a:xfrm>
          <a:custGeom>
            <a:avLst/>
            <a:gdLst/>
            <a:ahLst/>
            <a:cxnLst/>
            <a:rect l="l" t="t" r="r" b="b"/>
            <a:pathLst>
              <a:path w="1164728" h="1164728" extrusionOk="0">
                <a:moveTo>
                  <a:pt x="0" y="582364"/>
                </a:moveTo>
                <a:cubicBezTo>
                  <a:pt x="0" y="260733"/>
                  <a:pt x="260733" y="0"/>
                  <a:pt x="582364" y="0"/>
                </a:cubicBezTo>
                <a:cubicBezTo>
                  <a:pt x="903995" y="0"/>
                  <a:pt x="1164728" y="260733"/>
                  <a:pt x="1164728" y="582364"/>
                </a:cubicBezTo>
                <a:cubicBezTo>
                  <a:pt x="1164728" y="903995"/>
                  <a:pt x="903995" y="1164728"/>
                  <a:pt x="582364" y="1164728"/>
                </a:cubicBezTo>
                <a:cubicBezTo>
                  <a:pt x="260733" y="1164728"/>
                  <a:pt x="0" y="903995"/>
                  <a:pt x="0" y="582364"/>
                </a:cubicBezTo>
                <a:close/>
              </a:path>
            </a:pathLst>
          </a:cu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188350" tIns="188350" rIns="188350" bIns="188350" anchor="ctr" anchorCtr="0">
            <a:noAutofit/>
          </a:bodyPr>
          <a:lstStyle/>
          <a:p>
            <a:pPr marL="0" marR="0" lvl="0" indent="0" algn="ctr" rtl="0">
              <a:lnSpc>
                <a:spcPct val="90000"/>
              </a:lnSpc>
              <a:spcBef>
                <a:spcPts val="0"/>
              </a:spcBef>
              <a:spcAft>
                <a:spcPts val="0"/>
              </a:spcAft>
              <a:buNone/>
            </a:pPr>
            <a:r>
              <a:rPr lang="en-US" sz="2000" b="1">
                <a:solidFill>
                  <a:srgbClr val="FFFFFF"/>
                </a:solidFill>
                <a:latin typeface="Calibri"/>
                <a:ea typeface="Calibri"/>
                <a:cs typeface="Calibri"/>
                <a:sym typeface="Calibri"/>
              </a:rPr>
              <a:t>Nhân viên thực hiện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3"/>
          <p:cNvSpPr/>
          <p:nvPr/>
        </p:nvSpPr>
        <p:spPr>
          <a:xfrm>
            <a:off x="304800" y="845127"/>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Vệ sinh cá nhân</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Trang phục bếp chuẩn</a:t>
            </a:r>
            <a:endParaRPr sz="1800">
              <a:solidFill>
                <a:schemeClr val="lt1"/>
              </a:solidFill>
              <a:latin typeface="Calibri"/>
              <a:ea typeface="Calibri"/>
              <a:cs typeface="Calibri"/>
              <a:sym typeface="Calibri"/>
            </a:endParaRPr>
          </a:p>
        </p:txBody>
      </p:sp>
      <p:sp>
        <p:nvSpPr>
          <p:cNvPr id="691" name="Google Shape;691;p53"/>
          <p:cNvSpPr/>
          <p:nvPr/>
        </p:nvSpPr>
        <p:spPr>
          <a:xfrm>
            <a:off x="3352800" y="83820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Tiếp nhận – Kiểm tra nguyên liệu</a:t>
            </a:r>
            <a:endParaRPr sz="1800">
              <a:solidFill>
                <a:schemeClr val="lt1"/>
              </a:solidFill>
              <a:latin typeface="Calibri"/>
              <a:ea typeface="Calibri"/>
              <a:cs typeface="Calibri"/>
              <a:sym typeface="Calibri"/>
            </a:endParaRPr>
          </a:p>
        </p:txBody>
      </p:sp>
      <p:sp>
        <p:nvSpPr>
          <p:cNvPr id="692" name="Google Shape;692;p53"/>
          <p:cNvSpPr/>
          <p:nvPr/>
        </p:nvSpPr>
        <p:spPr>
          <a:xfrm>
            <a:off x="6393875" y="824343"/>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Lưu kho</a:t>
            </a:r>
            <a:endParaRPr sz="1800">
              <a:solidFill>
                <a:schemeClr val="lt1"/>
              </a:solidFill>
              <a:latin typeface="Calibri"/>
              <a:ea typeface="Calibri"/>
              <a:cs typeface="Calibri"/>
              <a:sym typeface="Calibri"/>
            </a:endParaRPr>
          </a:p>
        </p:txBody>
      </p:sp>
      <p:sp>
        <p:nvSpPr>
          <p:cNvPr id="693" name="Google Shape;693;p53"/>
          <p:cNvSpPr/>
          <p:nvPr/>
        </p:nvSpPr>
        <p:spPr>
          <a:xfrm>
            <a:off x="3276600" y="190500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Sơ chế nguyên liệu</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Tẩm ướp gia  vị</a:t>
            </a:r>
            <a:endParaRPr sz="1800">
              <a:solidFill>
                <a:schemeClr val="lt1"/>
              </a:solidFill>
              <a:latin typeface="Calibri"/>
              <a:ea typeface="Calibri"/>
              <a:cs typeface="Calibri"/>
              <a:sym typeface="Calibri"/>
            </a:endParaRPr>
          </a:p>
        </p:txBody>
      </p:sp>
      <p:sp>
        <p:nvSpPr>
          <p:cNvPr id="694" name="Google Shape;694;p53"/>
          <p:cNvSpPr/>
          <p:nvPr/>
        </p:nvSpPr>
        <p:spPr>
          <a:xfrm>
            <a:off x="3276600" y="297180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Chế biến</a:t>
            </a:r>
            <a:endParaRPr sz="1800">
              <a:solidFill>
                <a:schemeClr val="lt1"/>
              </a:solidFill>
              <a:latin typeface="Calibri"/>
              <a:ea typeface="Calibri"/>
              <a:cs typeface="Calibri"/>
              <a:sym typeface="Calibri"/>
            </a:endParaRPr>
          </a:p>
        </p:txBody>
      </p:sp>
      <p:sp>
        <p:nvSpPr>
          <p:cNvPr id="695" name="Google Shape;695;p53"/>
          <p:cNvSpPr/>
          <p:nvPr/>
        </p:nvSpPr>
        <p:spPr>
          <a:xfrm>
            <a:off x="3276600" y="403860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Chia ăn</a:t>
            </a:r>
            <a:endParaRPr sz="1800">
              <a:solidFill>
                <a:schemeClr val="lt1"/>
              </a:solidFill>
              <a:latin typeface="Calibri"/>
              <a:ea typeface="Calibri"/>
              <a:cs typeface="Calibri"/>
              <a:sym typeface="Calibri"/>
            </a:endParaRPr>
          </a:p>
        </p:txBody>
      </p:sp>
      <p:sp>
        <p:nvSpPr>
          <p:cNvPr id="696" name="Google Shape;696;p53"/>
          <p:cNvSpPr/>
          <p:nvPr/>
        </p:nvSpPr>
        <p:spPr>
          <a:xfrm>
            <a:off x="6324600" y="401089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Lưu mẫu</a:t>
            </a:r>
            <a:endParaRPr sz="1800">
              <a:solidFill>
                <a:schemeClr val="lt1"/>
              </a:solidFill>
              <a:latin typeface="Calibri"/>
              <a:ea typeface="Calibri"/>
              <a:cs typeface="Calibri"/>
              <a:sym typeface="Calibri"/>
            </a:endParaRPr>
          </a:p>
        </p:txBody>
      </p:sp>
      <p:sp>
        <p:nvSpPr>
          <p:cNvPr id="697" name="Google Shape;697;p53"/>
          <p:cNvSpPr/>
          <p:nvPr/>
        </p:nvSpPr>
        <p:spPr>
          <a:xfrm>
            <a:off x="152400" y="5091545"/>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Vệ sinh dụng cụ sau phục vụ bữa ăn</a:t>
            </a:r>
            <a:endParaRPr sz="1800">
              <a:solidFill>
                <a:schemeClr val="lt1"/>
              </a:solidFill>
              <a:latin typeface="Calibri"/>
              <a:ea typeface="Calibri"/>
              <a:cs typeface="Calibri"/>
              <a:sym typeface="Calibri"/>
            </a:endParaRPr>
          </a:p>
        </p:txBody>
      </p:sp>
      <p:sp>
        <p:nvSpPr>
          <p:cNvPr id="698" name="Google Shape;698;p53"/>
          <p:cNvSpPr/>
          <p:nvPr/>
        </p:nvSpPr>
        <p:spPr>
          <a:xfrm>
            <a:off x="138545" y="609600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Sắp xếp, bảo quản dụng cụ sau vệ sinh</a:t>
            </a:r>
            <a:endParaRPr sz="1800">
              <a:solidFill>
                <a:schemeClr val="lt1"/>
              </a:solidFill>
              <a:latin typeface="Calibri"/>
              <a:ea typeface="Calibri"/>
              <a:cs typeface="Calibri"/>
              <a:sym typeface="Calibri"/>
            </a:endParaRPr>
          </a:p>
        </p:txBody>
      </p:sp>
      <p:sp>
        <p:nvSpPr>
          <p:cNvPr id="699" name="Google Shape;699;p53"/>
          <p:cNvSpPr/>
          <p:nvPr/>
        </p:nvSpPr>
        <p:spPr>
          <a:xfrm>
            <a:off x="3276600" y="510540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Phục vụ</a:t>
            </a:r>
            <a:endParaRPr sz="1800">
              <a:solidFill>
                <a:schemeClr val="lt1"/>
              </a:solidFill>
              <a:latin typeface="Calibri"/>
              <a:ea typeface="Calibri"/>
              <a:cs typeface="Calibri"/>
              <a:sym typeface="Calibri"/>
            </a:endParaRPr>
          </a:p>
        </p:txBody>
      </p:sp>
      <p:sp>
        <p:nvSpPr>
          <p:cNvPr id="700" name="Google Shape;700;p53"/>
          <p:cNvSpPr/>
          <p:nvPr/>
        </p:nvSpPr>
        <p:spPr>
          <a:xfrm>
            <a:off x="6324600" y="510540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Vệ sinh dụng cụ sau chế biến</a:t>
            </a:r>
            <a:endParaRPr sz="1800">
              <a:solidFill>
                <a:schemeClr val="lt1"/>
              </a:solidFill>
              <a:latin typeface="Calibri"/>
              <a:ea typeface="Calibri"/>
              <a:cs typeface="Calibri"/>
              <a:sym typeface="Calibri"/>
            </a:endParaRPr>
          </a:p>
        </p:txBody>
      </p:sp>
      <p:sp>
        <p:nvSpPr>
          <p:cNvPr id="701" name="Google Shape;701;p53"/>
          <p:cNvSpPr/>
          <p:nvPr/>
        </p:nvSpPr>
        <p:spPr>
          <a:xfrm>
            <a:off x="6324600" y="609600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Sắp xếp, bảo quản dụng cụ sau vệ sinh</a:t>
            </a:r>
            <a:endParaRPr sz="1800">
              <a:solidFill>
                <a:schemeClr val="lt1"/>
              </a:solidFill>
              <a:latin typeface="Calibri"/>
              <a:ea typeface="Calibri"/>
              <a:cs typeface="Calibri"/>
              <a:sym typeface="Calibri"/>
            </a:endParaRPr>
          </a:p>
        </p:txBody>
      </p:sp>
      <p:cxnSp>
        <p:nvCxnSpPr>
          <p:cNvPr id="702" name="Google Shape;702;p53"/>
          <p:cNvCxnSpPr>
            <a:stCxn id="690" idx="3"/>
            <a:endCxn id="691" idx="1"/>
          </p:cNvCxnSpPr>
          <p:nvPr/>
        </p:nvCxnSpPr>
        <p:spPr>
          <a:xfrm rot="10800000" flipH="1">
            <a:off x="2743200" y="1181127"/>
            <a:ext cx="609600" cy="6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03" name="Google Shape;703;p53"/>
          <p:cNvCxnSpPr/>
          <p:nvPr/>
        </p:nvCxnSpPr>
        <p:spPr>
          <a:xfrm rot="10800000" flipH="1">
            <a:off x="5791200" y="1170709"/>
            <a:ext cx="609600" cy="69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04" name="Google Shape;704;p53"/>
          <p:cNvCxnSpPr/>
          <p:nvPr/>
        </p:nvCxnSpPr>
        <p:spPr>
          <a:xfrm>
            <a:off x="4495800" y="1524000"/>
            <a:ext cx="0" cy="381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05" name="Google Shape;705;p53"/>
          <p:cNvCxnSpPr/>
          <p:nvPr/>
        </p:nvCxnSpPr>
        <p:spPr>
          <a:xfrm>
            <a:off x="4495800" y="2590800"/>
            <a:ext cx="0" cy="381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06" name="Google Shape;706;p53"/>
          <p:cNvCxnSpPr/>
          <p:nvPr/>
        </p:nvCxnSpPr>
        <p:spPr>
          <a:xfrm>
            <a:off x="4495800" y="3657600"/>
            <a:ext cx="0" cy="381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07" name="Google Shape;707;p53"/>
          <p:cNvCxnSpPr/>
          <p:nvPr/>
        </p:nvCxnSpPr>
        <p:spPr>
          <a:xfrm>
            <a:off x="4495800" y="4724400"/>
            <a:ext cx="0" cy="381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08" name="Google Shape;708;p53"/>
          <p:cNvCxnSpPr/>
          <p:nvPr/>
        </p:nvCxnSpPr>
        <p:spPr>
          <a:xfrm rot="10800000" flipH="1">
            <a:off x="5715000" y="4343400"/>
            <a:ext cx="609600" cy="69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09" name="Google Shape;709;p53"/>
          <p:cNvCxnSpPr/>
          <p:nvPr/>
        </p:nvCxnSpPr>
        <p:spPr>
          <a:xfrm rot="10800000" flipH="1">
            <a:off x="5715000" y="5479473"/>
            <a:ext cx="609600" cy="6927"/>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10" name="Google Shape;710;p53"/>
          <p:cNvCxnSpPr>
            <a:endCxn id="701" idx="0"/>
          </p:cNvCxnSpPr>
          <p:nvPr/>
        </p:nvCxnSpPr>
        <p:spPr>
          <a:xfrm>
            <a:off x="7543800" y="5791200"/>
            <a:ext cx="0" cy="30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11" name="Google Shape;711;p53"/>
          <p:cNvCxnSpPr/>
          <p:nvPr/>
        </p:nvCxnSpPr>
        <p:spPr>
          <a:xfrm flipH="1">
            <a:off x="2590800" y="5410200"/>
            <a:ext cx="685800" cy="692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712" name="Google Shape;712;p53"/>
          <p:cNvCxnSpPr/>
          <p:nvPr/>
        </p:nvCxnSpPr>
        <p:spPr>
          <a:xfrm>
            <a:off x="1323110" y="5791200"/>
            <a:ext cx="0" cy="30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713" name="Google Shape;713;p53"/>
          <p:cNvSpPr/>
          <p:nvPr/>
        </p:nvSpPr>
        <p:spPr>
          <a:xfrm>
            <a:off x="318655" y="831270"/>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Vệ sinh cá nhân</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Trang phục bếp chuẩn</a:t>
            </a:r>
            <a:endParaRPr sz="1800">
              <a:solidFill>
                <a:schemeClr val="lt1"/>
              </a:solidFill>
              <a:latin typeface="Calibri"/>
              <a:ea typeface="Calibri"/>
              <a:cs typeface="Calibri"/>
              <a:sym typeface="Calibri"/>
            </a:endParaRPr>
          </a:p>
        </p:txBody>
      </p:sp>
      <p:sp>
        <p:nvSpPr>
          <p:cNvPr id="714" name="Google Shape;714;p53"/>
          <p:cNvSpPr/>
          <p:nvPr/>
        </p:nvSpPr>
        <p:spPr>
          <a:xfrm>
            <a:off x="3366655" y="824343"/>
            <a:ext cx="2438400" cy="685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Tiếp nhận – Kiểm tra nguyên liệu</a:t>
            </a:r>
            <a:endParaRPr sz="1800">
              <a:solidFill>
                <a:schemeClr val="lt1"/>
              </a:solidFill>
              <a:latin typeface="Calibri"/>
              <a:ea typeface="Calibri"/>
              <a:cs typeface="Calibri"/>
              <a:sym typeface="Calibri"/>
            </a:endParaRPr>
          </a:p>
        </p:txBody>
      </p:sp>
      <p:sp>
        <p:nvSpPr>
          <p:cNvPr id="715" name="Google Shape;715;p53"/>
          <p:cNvSpPr/>
          <p:nvPr/>
        </p:nvSpPr>
        <p:spPr>
          <a:xfrm>
            <a:off x="387926" y="20782"/>
            <a:ext cx="3574473" cy="588818"/>
          </a:xfrm>
          <a:prstGeom prst="horizontalScroll">
            <a:avLst>
              <a:gd name="adj" fmla="val 12500"/>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Nguyên tắc một chiều khép kín</a:t>
            </a:r>
            <a:endParaRPr sz="18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54"/>
          <p:cNvSpPr/>
          <p:nvPr/>
        </p:nvSpPr>
        <p:spPr>
          <a:xfrm>
            <a:off x="361950" y="1539754"/>
            <a:ext cx="2628900" cy="76200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Nguyên liệu sống – thịt động vật</a:t>
            </a:r>
            <a:endParaRPr sz="1800">
              <a:solidFill>
                <a:schemeClr val="lt1"/>
              </a:solidFill>
              <a:latin typeface="Calibri"/>
              <a:ea typeface="Calibri"/>
              <a:cs typeface="Calibri"/>
              <a:sym typeface="Calibri"/>
            </a:endParaRPr>
          </a:p>
        </p:txBody>
      </p:sp>
      <p:sp>
        <p:nvSpPr>
          <p:cNvPr id="721" name="Google Shape;721;p54"/>
          <p:cNvSpPr/>
          <p:nvPr/>
        </p:nvSpPr>
        <p:spPr>
          <a:xfrm>
            <a:off x="361950" y="3200400"/>
            <a:ext cx="2628900" cy="76200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Nguyên liệu sống – rau, củ, quả</a:t>
            </a:r>
            <a:endParaRPr sz="1800">
              <a:solidFill>
                <a:schemeClr val="lt1"/>
              </a:solidFill>
              <a:latin typeface="Calibri"/>
              <a:ea typeface="Calibri"/>
              <a:cs typeface="Calibri"/>
              <a:sym typeface="Calibri"/>
            </a:endParaRPr>
          </a:p>
        </p:txBody>
      </p:sp>
      <p:sp>
        <p:nvSpPr>
          <p:cNvPr id="722" name="Google Shape;722;p54"/>
          <p:cNvSpPr/>
          <p:nvPr/>
        </p:nvSpPr>
        <p:spPr>
          <a:xfrm>
            <a:off x="266700" y="5410200"/>
            <a:ext cx="2628900" cy="762000"/>
          </a:xfrm>
          <a:prstGeom prst="ellipse">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Nguyên liệu chín</a:t>
            </a:r>
            <a:endParaRPr sz="1800">
              <a:solidFill>
                <a:schemeClr val="dk1"/>
              </a:solidFill>
              <a:latin typeface="Calibri"/>
              <a:ea typeface="Calibri"/>
              <a:cs typeface="Calibri"/>
              <a:sym typeface="Calibri"/>
            </a:endParaRPr>
          </a:p>
        </p:txBody>
      </p:sp>
      <p:pic>
        <p:nvPicPr>
          <p:cNvPr id="723" name="Google Shape;723;p54" descr="C:\Users\ajinomoto\Desktop\IMG_4282.JPG"/>
          <p:cNvPicPr preferRelativeResize="0"/>
          <p:nvPr/>
        </p:nvPicPr>
        <p:blipFill rotWithShape="1">
          <a:blip r:embed="rId3">
            <a:alphaModFix/>
          </a:blip>
          <a:srcRect/>
          <a:stretch/>
        </p:blipFill>
        <p:spPr>
          <a:xfrm>
            <a:off x="3200400" y="2895600"/>
            <a:ext cx="2299471" cy="1533989"/>
          </a:xfrm>
          <a:prstGeom prst="rect">
            <a:avLst/>
          </a:prstGeom>
          <a:noFill/>
          <a:ln>
            <a:noFill/>
          </a:ln>
        </p:spPr>
      </p:pic>
      <p:pic>
        <p:nvPicPr>
          <p:cNvPr id="724" name="Google Shape;724;p54" descr="C:\Users\ajinomoto\Desktop\IMG_4284.JPG"/>
          <p:cNvPicPr preferRelativeResize="0"/>
          <p:nvPr/>
        </p:nvPicPr>
        <p:blipFill rotWithShape="1">
          <a:blip r:embed="rId4">
            <a:alphaModFix/>
          </a:blip>
          <a:srcRect/>
          <a:stretch/>
        </p:blipFill>
        <p:spPr>
          <a:xfrm>
            <a:off x="5638801" y="1143000"/>
            <a:ext cx="2330808" cy="1555508"/>
          </a:xfrm>
          <a:prstGeom prst="rect">
            <a:avLst/>
          </a:prstGeom>
          <a:noFill/>
          <a:ln>
            <a:noFill/>
          </a:ln>
        </p:spPr>
      </p:pic>
      <p:pic>
        <p:nvPicPr>
          <p:cNvPr id="725" name="Google Shape;725;p54" descr="C:\Users\ajinomoto\Desktop\IMG_4286.JPG"/>
          <p:cNvPicPr preferRelativeResize="0"/>
          <p:nvPr/>
        </p:nvPicPr>
        <p:blipFill rotWithShape="1">
          <a:blip r:embed="rId5">
            <a:alphaModFix/>
          </a:blip>
          <a:srcRect/>
          <a:stretch/>
        </p:blipFill>
        <p:spPr>
          <a:xfrm>
            <a:off x="3216275" y="4707243"/>
            <a:ext cx="2250615" cy="1998357"/>
          </a:xfrm>
          <a:prstGeom prst="rect">
            <a:avLst/>
          </a:prstGeom>
          <a:noFill/>
          <a:ln>
            <a:noFill/>
          </a:ln>
        </p:spPr>
      </p:pic>
      <p:pic>
        <p:nvPicPr>
          <p:cNvPr id="726" name="Google Shape;726;p54" descr="C:\Users\ajinomoto\Desktop\IMG_4293.JPG"/>
          <p:cNvPicPr preferRelativeResize="0"/>
          <p:nvPr/>
        </p:nvPicPr>
        <p:blipFill rotWithShape="1">
          <a:blip r:embed="rId6">
            <a:alphaModFix/>
          </a:blip>
          <a:srcRect/>
          <a:stretch/>
        </p:blipFill>
        <p:spPr>
          <a:xfrm>
            <a:off x="5616216" y="4707242"/>
            <a:ext cx="2353393" cy="1998357"/>
          </a:xfrm>
          <a:prstGeom prst="rect">
            <a:avLst/>
          </a:prstGeom>
          <a:noFill/>
          <a:ln>
            <a:noFill/>
          </a:ln>
        </p:spPr>
      </p:pic>
      <p:pic>
        <p:nvPicPr>
          <p:cNvPr id="727" name="Google Shape;727;p54" descr="C:\Users\ajinomoto\Desktop\IMG_4291.JPG"/>
          <p:cNvPicPr preferRelativeResize="0"/>
          <p:nvPr/>
        </p:nvPicPr>
        <p:blipFill rotWithShape="1">
          <a:blip r:embed="rId7">
            <a:alphaModFix/>
          </a:blip>
          <a:srcRect/>
          <a:stretch/>
        </p:blipFill>
        <p:spPr>
          <a:xfrm>
            <a:off x="3200400" y="1143000"/>
            <a:ext cx="2345966" cy="1565623"/>
          </a:xfrm>
          <a:prstGeom prst="rect">
            <a:avLst/>
          </a:prstGeom>
          <a:noFill/>
          <a:ln>
            <a:noFill/>
          </a:ln>
        </p:spPr>
      </p:pic>
      <p:pic>
        <p:nvPicPr>
          <p:cNvPr id="728" name="Google Shape;728;p54" descr="C:\Users\ajinomoto\Desktop\IMG_4290.JPG"/>
          <p:cNvPicPr preferRelativeResize="0"/>
          <p:nvPr/>
        </p:nvPicPr>
        <p:blipFill rotWithShape="1">
          <a:blip r:embed="rId8">
            <a:alphaModFix/>
          </a:blip>
          <a:srcRect/>
          <a:stretch/>
        </p:blipFill>
        <p:spPr>
          <a:xfrm>
            <a:off x="5638801" y="2895601"/>
            <a:ext cx="2330808" cy="1555508"/>
          </a:xfrm>
          <a:prstGeom prst="rect">
            <a:avLst/>
          </a:prstGeom>
          <a:noFill/>
          <a:ln>
            <a:noFill/>
          </a:ln>
        </p:spPr>
      </p:pic>
      <p:sp>
        <p:nvSpPr>
          <p:cNvPr id="729" name="Google Shape;729;p54"/>
          <p:cNvSpPr txBox="1"/>
          <p:nvPr/>
        </p:nvSpPr>
        <p:spPr>
          <a:xfrm>
            <a:off x="593613" y="238780"/>
            <a:ext cx="8169387" cy="523220"/>
          </a:xfrm>
          <a:prstGeom prst="rect">
            <a:avLst/>
          </a:prstGeom>
          <a:solidFill>
            <a:srgbClr val="0070C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HỖ TRỢ NHÂN VIÊN TUÂN THỦ ATTP THUẬN LỢI HƠN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anim calcmode="lin" valueType="num">
                                      <p:cBhvr additive="base">
                                        <p:cTn id="7" dur="500"/>
                                        <p:tgtEl>
                                          <p:spTgt spid="720"/>
                                        </p:tgtEl>
                                        <p:attrNameLst>
                                          <p:attrName>ppt_w</p:attrName>
                                        </p:attrNameLst>
                                      </p:cBhvr>
                                      <p:tavLst>
                                        <p:tav tm="0">
                                          <p:val>
                                            <p:strVal val="0"/>
                                          </p:val>
                                        </p:tav>
                                        <p:tav tm="100000">
                                          <p:val>
                                            <p:strVal val="#ppt_w"/>
                                          </p:val>
                                        </p:tav>
                                      </p:tavLst>
                                    </p:anim>
                                    <p:anim calcmode="lin" valueType="num">
                                      <p:cBhvr additive="base">
                                        <p:cTn id="8" dur="500"/>
                                        <p:tgtEl>
                                          <p:spTgt spid="72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27"/>
                                        </p:tgtEl>
                                        <p:attrNameLst>
                                          <p:attrName>style.visibility</p:attrName>
                                        </p:attrNameLst>
                                      </p:cBhvr>
                                      <p:to>
                                        <p:strVal val="visible"/>
                                      </p:to>
                                    </p:set>
                                    <p:anim calcmode="lin" valueType="num">
                                      <p:cBhvr additive="base">
                                        <p:cTn id="11" dur="500"/>
                                        <p:tgtEl>
                                          <p:spTgt spid="727"/>
                                        </p:tgtEl>
                                        <p:attrNameLst>
                                          <p:attrName>ppt_w</p:attrName>
                                        </p:attrNameLst>
                                      </p:cBhvr>
                                      <p:tavLst>
                                        <p:tav tm="0">
                                          <p:val>
                                            <p:strVal val="0"/>
                                          </p:val>
                                        </p:tav>
                                        <p:tav tm="100000">
                                          <p:val>
                                            <p:strVal val="#ppt_w"/>
                                          </p:val>
                                        </p:tav>
                                      </p:tavLst>
                                    </p:anim>
                                    <p:anim calcmode="lin" valueType="num">
                                      <p:cBhvr additive="base">
                                        <p:cTn id="12" dur="500"/>
                                        <p:tgtEl>
                                          <p:spTgt spid="72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24"/>
                                        </p:tgtEl>
                                        <p:attrNameLst>
                                          <p:attrName>style.visibility</p:attrName>
                                        </p:attrNameLst>
                                      </p:cBhvr>
                                      <p:to>
                                        <p:strVal val="visible"/>
                                      </p:to>
                                    </p:set>
                                    <p:anim calcmode="lin" valueType="num">
                                      <p:cBhvr additive="base">
                                        <p:cTn id="15" dur="500"/>
                                        <p:tgtEl>
                                          <p:spTgt spid="724"/>
                                        </p:tgtEl>
                                        <p:attrNameLst>
                                          <p:attrName>ppt_w</p:attrName>
                                        </p:attrNameLst>
                                      </p:cBhvr>
                                      <p:tavLst>
                                        <p:tav tm="0">
                                          <p:val>
                                            <p:strVal val="0"/>
                                          </p:val>
                                        </p:tav>
                                        <p:tav tm="100000">
                                          <p:val>
                                            <p:strVal val="#ppt_w"/>
                                          </p:val>
                                        </p:tav>
                                      </p:tavLst>
                                    </p:anim>
                                    <p:anim calcmode="lin" valueType="num">
                                      <p:cBhvr additive="base">
                                        <p:cTn id="16" dur="500"/>
                                        <p:tgtEl>
                                          <p:spTgt spid="724"/>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721"/>
                                        </p:tgtEl>
                                        <p:attrNameLst>
                                          <p:attrName>style.visibility</p:attrName>
                                        </p:attrNameLst>
                                      </p:cBhvr>
                                      <p:to>
                                        <p:strVal val="visible"/>
                                      </p:to>
                                    </p:set>
                                    <p:anim calcmode="lin" valueType="num">
                                      <p:cBhvr additive="base">
                                        <p:cTn id="21" dur="500"/>
                                        <p:tgtEl>
                                          <p:spTgt spid="721"/>
                                        </p:tgtEl>
                                        <p:attrNameLst>
                                          <p:attrName>ppt_w</p:attrName>
                                        </p:attrNameLst>
                                      </p:cBhvr>
                                      <p:tavLst>
                                        <p:tav tm="0">
                                          <p:val>
                                            <p:strVal val="0"/>
                                          </p:val>
                                        </p:tav>
                                        <p:tav tm="100000">
                                          <p:val>
                                            <p:strVal val="#ppt_w"/>
                                          </p:val>
                                        </p:tav>
                                      </p:tavLst>
                                    </p:anim>
                                    <p:anim calcmode="lin" valueType="num">
                                      <p:cBhvr additive="base">
                                        <p:cTn id="22" dur="500"/>
                                        <p:tgtEl>
                                          <p:spTgt spid="721"/>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723"/>
                                        </p:tgtEl>
                                        <p:attrNameLst>
                                          <p:attrName>style.visibility</p:attrName>
                                        </p:attrNameLst>
                                      </p:cBhvr>
                                      <p:to>
                                        <p:strVal val="visible"/>
                                      </p:to>
                                    </p:set>
                                    <p:anim calcmode="lin" valueType="num">
                                      <p:cBhvr additive="base">
                                        <p:cTn id="25" dur="500"/>
                                        <p:tgtEl>
                                          <p:spTgt spid="723"/>
                                        </p:tgtEl>
                                        <p:attrNameLst>
                                          <p:attrName>ppt_w</p:attrName>
                                        </p:attrNameLst>
                                      </p:cBhvr>
                                      <p:tavLst>
                                        <p:tav tm="0">
                                          <p:val>
                                            <p:strVal val="0"/>
                                          </p:val>
                                        </p:tav>
                                        <p:tav tm="100000">
                                          <p:val>
                                            <p:strVal val="#ppt_w"/>
                                          </p:val>
                                        </p:tav>
                                      </p:tavLst>
                                    </p:anim>
                                    <p:anim calcmode="lin" valueType="num">
                                      <p:cBhvr additive="base">
                                        <p:cTn id="26" dur="500"/>
                                        <p:tgtEl>
                                          <p:spTgt spid="723"/>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728"/>
                                        </p:tgtEl>
                                        <p:attrNameLst>
                                          <p:attrName>style.visibility</p:attrName>
                                        </p:attrNameLst>
                                      </p:cBhvr>
                                      <p:to>
                                        <p:strVal val="visible"/>
                                      </p:to>
                                    </p:set>
                                    <p:anim calcmode="lin" valueType="num">
                                      <p:cBhvr additive="base">
                                        <p:cTn id="29" dur="500"/>
                                        <p:tgtEl>
                                          <p:spTgt spid="728"/>
                                        </p:tgtEl>
                                        <p:attrNameLst>
                                          <p:attrName>ppt_w</p:attrName>
                                        </p:attrNameLst>
                                      </p:cBhvr>
                                      <p:tavLst>
                                        <p:tav tm="0">
                                          <p:val>
                                            <p:strVal val="0"/>
                                          </p:val>
                                        </p:tav>
                                        <p:tav tm="100000">
                                          <p:val>
                                            <p:strVal val="#ppt_w"/>
                                          </p:val>
                                        </p:tav>
                                      </p:tavLst>
                                    </p:anim>
                                    <p:anim calcmode="lin" valueType="num">
                                      <p:cBhvr additive="base">
                                        <p:cTn id="30" dur="500"/>
                                        <p:tgtEl>
                                          <p:spTgt spid="728"/>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722"/>
                                        </p:tgtEl>
                                        <p:attrNameLst>
                                          <p:attrName>style.visibility</p:attrName>
                                        </p:attrNameLst>
                                      </p:cBhvr>
                                      <p:to>
                                        <p:strVal val="visible"/>
                                      </p:to>
                                    </p:set>
                                    <p:anim calcmode="lin" valueType="num">
                                      <p:cBhvr additive="base">
                                        <p:cTn id="35" dur="500"/>
                                        <p:tgtEl>
                                          <p:spTgt spid="722"/>
                                        </p:tgtEl>
                                        <p:attrNameLst>
                                          <p:attrName>ppt_w</p:attrName>
                                        </p:attrNameLst>
                                      </p:cBhvr>
                                      <p:tavLst>
                                        <p:tav tm="0">
                                          <p:val>
                                            <p:strVal val="0"/>
                                          </p:val>
                                        </p:tav>
                                        <p:tav tm="100000">
                                          <p:val>
                                            <p:strVal val="#ppt_w"/>
                                          </p:val>
                                        </p:tav>
                                      </p:tavLst>
                                    </p:anim>
                                    <p:anim calcmode="lin" valueType="num">
                                      <p:cBhvr additive="base">
                                        <p:cTn id="36" dur="500"/>
                                        <p:tgtEl>
                                          <p:spTgt spid="72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25"/>
                                        </p:tgtEl>
                                        <p:attrNameLst>
                                          <p:attrName>style.visibility</p:attrName>
                                        </p:attrNameLst>
                                      </p:cBhvr>
                                      <p:to>
                                        <p:strVal val="visible"/>
                                      </p:to>
                                    </p:set>
                                    <p:anim calcmode="lin" valueType="num">
                                      <p:cBhvr additive="base">
                                        <p:cTn id="39" dur="500"/>
                                        <p:tgtEl>
                                          <p:spTgt spid="725"/>
                                        </p:tgtEl>
                                        <p:attrNameLst>
                                          <p:attrName>ppt_w</p:attrName>
                                        </p:attrNameLst>
                                      </p:cBhvr>
                                      <p:tavLst>
                                        <p:tav tm="0">
                                          <p:val>
                                            <p:strVal val="0"/>
                                          </p:val>
                                        </p:tav>
                                        <p:tav tm="100000">
                                          <p:val>
                                            <p:strVal val="#ppt_w"/>
                                          </p:val>
                                        </p:tav>
                                      </p:tavLst>
                                    </p:anim>
                                    <p:anim calcmode="lin" valueType="num">
                                      <p:cBhvr additive="base">
                                        <p:cTn id="40" dur="500"/>
                                        <p:tgtEl>
                                          <p:spTgt spid="72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26"/>
                                        </p:tgtEl>
                                        <p:attrNameLst>
                                          <p:attrName>style.visibility</p:attrName>
                                        </p:attrNameLst>
                                      </p:cBhvr>
                                      <p:to>
                                        <p:strVal val="visible"/>
                                      </p:to>
                                    </p:set>
                                    <p:anim calcmode="lin" valueType="num">
                                      <p:cBhvr additive="base">
                                        <p:cTn id="43" dur="500"/>
                                        <p:tgtEl>
                                          <p:spTgt spid="726"/>
                                        </p:tgtEl>
                                        <p:attrNameLst>
                                          <p:attrName>ppt_w</p:attrName>
                                        </p:attrNameLst>
                                      </p:cBhvr>
                                      <p:tavLst>
                                        <p:tav tm="0">
                                          <p:val>
                                            <p:strVal val="0"/>
                                          </p:val>
                                        </p:tav>
                                        <p:tav tm="100000">
                                          <p:val>
                                            <p:strVal val="#ppt_w"/>
                                          </p:val>
                                        </p:tav>
                                      </p:tavLst>
                                    </p:anim>
                                    <p:anim calcmode="lin" valueType="num">
                                      <p:cBhvr additive="base">
                                        <p:cTn id="44" dur="500"/>
                                        <p:tgtEl>
                                          <p:spTgt spid="7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55"/>
          <p:cNvSpPr txBox="1">
            <a:spLocks noGrp="1"/>
          </p:cNvSpPr>
          <p:nvPr>
            <p:ph type="title"/>
          </p:nvPr>
        </p:nvSpPr>
        <p:spPr>
          <a:xfrm>
            <a:off x="152400" y="0"/>
            <a:ext cx="8001000" cy="838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400"/>
              <a:buFont typeface="Cambria"/>
              <a:buNone/>
            </a:pPr>
            <a:r>
              <a:rPr lang="en-US" sz="2400" b="1">
                <a:solidFill>
                  <a:srgbClr val="FF0000"/>
                </a:solidFill>
              </a:rPr>
              <a:t>Biện pháp phòng ngừa ngộ độc thực phẩm</a:t>
            </a:r>
            <a:br>
              <a:rPr lang="en-US" sz="2400" b="1">
                <a:solidFill>
                  <a:srgbClr val="FF0000"/>
                </a:solidFill>
              </a:rPr>
            </a:br>
            <a:r>
              <a:rPr lang="en-US" sz="2400" b="1">
                <a:solidFill>
                  <a:srgbClr val="FF0000"/>
                </a:solidFill>
              </a:rPr>
              <a:t> trong cơ sở giáo dục</a:t>
            </a:r>
            <a:endParaRPr sz="2400" b="1">
              <a:solidFill>
                <a:srgbClr val="FF0000"/>
              </a:solidFill>
            </a:endParaRPr>
          </a:p>
        </p:txBody>
      </p:sp>
      <p:sp>
        <p:nvSpPr>
          <p:cNvPr id="736" name="Google Shape;736;p55"/>
          <p:cNvSpPr/>
          <p:nvPr/>
        </p:nvSpPr>
        <p:spPr>
          <a:xfrm>
            <a:off x="76200" y="838200"/>
            <a:ext cx="8077200" cy="5078413"/>
          </a:xfrm>
          <a:prstGeom prst="rect">
            <a:avLst/>
          </a:prstGeom>
          <a:solidFill>
            <a:srgbClr val="FFFFFF"/>
          </a:solidFill>
          <a:ln>
            <a:noFill/>
          </a:ln>
        </p:spPr>
        <p:txBody>
          <a:bodyPr spcFirstLastPara="1" wrap="square" lIns="91425" tIns="45700" rIns="91425" bIns="45700" anchor="ctr" anchorCtr="0">
            <a:spAutoFit/>
          </a:bodyPr>
          <a:lstStyle/>
          <a:p>
            <a:pPr marL="457200" marR="0" lvl="1" indent="0" algn="just" rtl="0">
              <a:spcBef>
                <a:spcPts val="0"/>
              </a:spcBef>
              <a:spcAft>
                <a:spcPts val="0"/>
              </a:spcAft>
              <a:buClr>
                <a:srgbClr val="3333FF"/>
              </a:buClr>
              <a:buSzPts val="2400"/>
              <a:buFont typeface="Noto Sans Symbols"/>
              <a:buNone/>
            </a:pPr>
            <a:r>
              <a:rPr lang="en-US" sz="2400" b="1" i="0" u="none" strike="noStrike" cap="none">
                <a:solidFill>
                  <a:srgbClr val="3333FF"/>
                </a:solidFill>
                <a:latin typeface="Arial"/>
                <a:ea typeface="Arial"/>
                <a:cs typeface="Arial"/>
                <a:sym typeface="Arial"/>
              </a:rPr>
              <a:t>Nguyên tắc phòng ngừa NĐTP ở cơ sở giáo dục</a:t>
            </a:r>
            <a:endParaRPr sz="2400" b="0" i="0" u="none" strike="noStrike" cap="none">
              <a:solidFill>
                <a:srgbClr val="3333FF"/>
              </a:solidFill>
              <a:latin typeface="Arial"/>
              <a:ea typeface="Arial"/>
              <a:cs typeface="Arial"/>
              <a:sym typeface="Arial"/>
            </a:endParaRPr>
          </a:p>
          <a:p>
            <a:pPr marL="630238" marR="0" lvl="0" indent="-630238" algn="just" rtl="0">
              <a:spcBef>
                <a:spcPts val="2400"/>
              </a:spcBef>
              <a:spcAft>
                <a:spcPts val="0"/>
              </a:spcAft>
              <a:buClr>
                <a:srgbClr val="3333FF"/>
              </a:buClr>
              <a:buSzPts val="2000"/>
              <a:buFont typeface="Noto Sans Symbols"/>
              <a:buChar char="❖"/>
            </a:pPr>
            <a:r>
              <a:rPr lang="en-US" sz="2000">
                <a:solidFill>
                  <a:srgbClr val="3333FF"/>
                </a:solidFill>
                <a:latin typeface="Arial"/>
                <a:ea typeface="Arial"/>
                <a:cs typeface="Arial"/>
                <a:sym typeface="Arial"/>
              </a:rPr>
              <a:t>Đảm bảo ATTP trong suốt chuỗi cung cấp thức ăn (sơ chế, chế biến, bảo quản và sử dụng TĂ tại bếp ăn).</a:t>
            </a:r>
            <a:endParaRPr sz="2000">
              <a:solidFill>
                <a:srgbClr val="3333FF"/>
              </a:solidFill>
              <a:latin typeface="Arial"/>
              <a:ea typeface="Arial"/>
              <a:cs typeface="Arial"/>
              <a:sym typeface="Arial"/>
            </a:endParaRPr>
          </a:p>
          <a:p>
            <a:pPr marL="630238" marR="0" lvl="0" indent="-630238" algn="just" rtl="0">
              <a:spcBef>
                <a:spcPts val="24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Nâng cao kiến thức và thực hành về ATTP cho người quản lý, chế biến thức ăn và cho trẻ em của nhà trường.</a:t>
            </a:r>
            <a:endParaRPr sz="2000">
              <a:solidFill>
                <a:schemeClr val="dk1"/>
              </a:solidFill>
              <a:latin typeface="Arial"/>
              <a:ea typeface="Arial"/>
              <a:cs typeface="Arial"/>
              <a:sym typeface="Arial"/>
            </a:endParaRPr>
          </a:p>
          <a:p>
            <a:pPr marL="630238" marR="0" lvl="0" indent="-630238" algn="just" rtl="0">
              <a:spcBef>
                <a:spcPts val="2400"/>
              </a:spcBef>
              <a:spcAft>
                <a:spcPts val="0"/>
              </a:spcAft>
              <a:buClr>
                <a:srgbClr val="3333FF"/>
              </a:buClr>
              <a:buSzPts val="2000"/>
              <a:buFont typeface="Noto Sans Symbols"/>
              <a:buChar char="❖"/>
            </a:pPr>
            <a:r>
              <a:rPr lang="en-US" sz="2000">
                <a:solidFill>
                  <a:srgbClr val="3333FF"/>
                </a:solidFill>
                <a:latin typeface="Arial"/>
                <a:ea typeface="Arial"/>
                <a:cs typeface="Arial"/>
                <a:sym typeface="Arial"/>
              </a:rPr>
              <a:t>Kiểm tra, giám sát ATTP thường xuyên trong chế biến, bảo quản và sử dụng thức ăn tại bếp ăn cơ sở giáo dục.</a:t>
            </a:r>
            <a:endParaRPr sz="2000">
              <a:solidFill>
                <a:srgbClr val="3333FF"/>
              </a:solidFill>
              <a:latin typeface="Arial"/>
              <a:ea typeface="Arial"/>
              <a:cs typeface="Arial"/>
              <a:sym typeface="Arial"/>
            </a:endParaRPr>
          </a:p>
          <a:p>
            <a:pPr marL="630238" marR="0" lvl="0" indent="-630238" algn="just" rtl="0">
              <a:spcBef>
                <a:spcPts val="24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Lưu mẫu thực phẩm tại bếp ăn cơ sở giáo dục theo quy định.</a:t>
            </a:r>
            <a:endParaRPr sz="2000">
              <a:solidFill>
                <a:schemeClr val="dk1"/>
              </a:solidFill>
              <a:latin typeface="Arial"/>
              <a:ea typeface="Arial"/>
              <a:cs typeface="Arial"/>
              <a:sym typeface="Arial"/>
            </a:endParaRPr>
          </a:p>
          <a:p>
            <a:pPr marL="630238" marR="0" lvl="0" indent="-630238" algn="just" rtl="0">
              <a:spcBef>
                <a:spcPts val="2400"/>
              </a:spcBef>
              <a:spcAft>
                <a:spcPts val="0"/>
              </a:spcAft>
              <a:buClr>
                <a:srgbClr val="3333FF"/>
              </a:buClr>
              <a:buSzPts val="2000"/>
              <a:buFont typeface="Noto Sans Symbols"/>
              <a:buChar char="❖"/>
            </a:pPr>
            <a:r>
              <a:rPr lang="en-US" sz="2000">
                <a:solidFill>
                  <a:srgbClr val="3333FF"/>
                </a:solidFill>
                <a:latin typeface="Arial"/>
                <a:ea typeface="Arial"/>
                <a:cs typeface="Arial"/>
                <a:sym typeface="Arial"/>
              </a:rPr>
              <a:t>Lưu trữ các dữ liệu về bảo đảm ATTP tại bếp ăn cơ sở giáo dục (nguồn gốc, xuất xứ nguyên liệu, TP đã chế biến, hồ sơ sức khỏe, kế hoạch, báo cáo kết quả kiểm tra, giám sát ATTP…).</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6"/>
          <p:cNvSpPr txBox="1">
            <a:spLocks noGrp="1"/>
          </p:cNvSpPr>
          <p:nvPr>
            <p:ph type="title"/>
          </p:nvPr>
        </p:nvSpPr>
        <p:spPr>
          <a:xfrm>
            <a:off x="152400" y="0"/>
            <a:ext cx="8001000" cy="838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sz="2600" b="1">
                <a:solidFill>
                  <a:srgbClr val="FF0000"/>
                </a:solidFill>
              </a:rPr>
              <a:t>Biện pháp phòng ngừa ngộ độc thực phẩm </a:t>
            </a:r>
            <a:br>
              <a:rPr lang="en-US" sz="2600" b="1">
                <a:solidFill>
                  <a:srgbClr val="FF0000"/>
                </a:solidFill>
              </a:rPr>
            </a:br>
            <a:r>
              <a:rPr lang="en-US" sz="2600" b="1">
                <a:solidFill>
                  <a:srgbClr val="FF0000"/>
                </a:solidFill>
              </a:rPr>
              <a:t>ở cơ sở giáo dục</a:t>
            </a:r>
            <a:endParaRPr sz="2600" b="1">
              <a:solidFill>
                <a:srgbClr val="FF0000"/>
              </a:solidFill>
            </a:endParaRPr>
          </a:p>
        </p:txBody>
      </p:sp>
      <p:sp>
        <p:nvSpPr>
          <p:cNvPr id="743" name="Google Shape;743;p56"/>
          <p:cNvSpPr/>
          <p:nvPr/>
        </p:nvSpPr>
        <p:spPr>
          <a:xfrm>
            <a:off x="0" y="838200"/>
            <a:ext cx="8153400" cy="5802313"/>
          </a:xfrm>
          <a:prstGeom prst="rect">
            <a:avLst/>
          </a:prstGeom>
          <a:noFill/>
          <a:ln>
            <a:noFill/>
          </a:ln>
        </p:spPr>
        <p:txBody>
          <a:bodyPr spcFirstLastPara="1" wrap="square" lIns="91425" tIns="45700" rIns="91425" bIns="45700" anchor="ctr" anchorCtr="0">
            <a:spAutoFit/>
          </a:bodyPr>
          <a:lstStyle/>
          <a:p>
            <a:pPr marL="0" marR="0" lvl="0" indent="630238" algn="just" rtl="0">
              <a:spcBef>
                <a:spcPts val="0"/>
              </a:spcBef>
              <a:spcAft>
                <a:spcPts val="0"/>
              </a:spcAft>
              <a:buClr>
                <a:srgbClr val="3333FF"/>
              </a:buClr>
              <a:buSzPts val="1800"/>
              <a:buFont typeface="Noto Sans Symbols"/>
              <a:buNone/>
            </a:pPr>
            <a:r>
              <a:rPr lang="en-US" sz="1800" b="1">
                <a:solidFill>
                  <a:srgbClr val="3333FF"/>
                </a:solidFill>
                <a:latin typeface="Arial"/>
                <a:ea typeface="Arial"/>
                <a:cs typeface="Arial"/>
                <a:sym typeface="Arial"/>
              </a:rPr>
              <a:t>Biện pháp với người chế biến, phục vụ tại bếp ăn:</a:t>
            </a:r>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Giáo dục ý thức, thực hành ATTP; thực hiện VS cá nhân, VS bàn tay.</a:t>
            </a:r>
            <a:endParaRPr sz="1800">
              <a:solidFill>
                <a:schemeClr val="dk1"/>
              </a:solidFill>
              <a:latin typeface="Arial"/>
              <a:ea typeface="Arial"/>
              <a:cs typeface="Arial"/>
              <a:sym typeface="Arial"/>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Kiểm tra phát hiện sớm người lành mang VK đường ruột.</a:t>
            </a:r>
            <a:endParaRPr sz="1800">
              <a:solidFill>
                <a:schemeClr val="dk1"/>
              </a:solidFill>
              <a:latin typeface="Arial"/>
              <a:ea typeface="Arial"/>
              <a:cs typeface="Arial"/>
              <a:sym typeface="Arial"/>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Quy định người bị mắc bệnh không được trực tiếp CB thức ăn. </a:t>
            </a:r>
            <a:endParaRPr/>
          </a:p>
          <a:p>
            <a:pPr marL="0" marR="0" lvl="0" indent="630238" algn="just" rtl="0">
              <a:spcBef>
                <a:spcPts val="600"/>
              </a:spcBef>
              <a:spcAft>
                <a:spcPts val="0"/>
              </a:spcAft>
              <a:buClr>
                <a:srgbClr val="3333FF"/>
              </a:buClr>
              <a:buSzPts val="1800"/>
              <a:buFont typeface="Noto Sans Symbols"/>
              <a:buNone/>
            </a:pPr>
            <a:r>
              <a:rPr lang="en-US" sz="1800" b="1">
                <a:solidFill>
                  <a:srgbClr val="3333FF"/>
                </a:solidFill>
                <a:latin typeface="Arial"/>
                <a:ea typeface="Arial"/>
                <a:cs typeface="Arial"/>
                <a:sym typeface="Arial"/>
              </a:rPr>
              <a:t>Biện pháp đối với bếp ăn:</a:t>
            </a:r>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Đầu tư cơ sở vật chất, trang thiết bị, dụng cụ sơ chế, chế biến, bảo quản, ăn uống; tuân thủ tuyệt đối nguyên tắc bố trí một chiều.</a:t>
            </a:r>
            <a:endParaRPr sz="1800">
              <a:solidFill>
                <a:schemeClr val="dk1"/>
              </a:solidFill>
              <a:latin typeface="Arial"/>
              <a:ea typeface="Arial"/>
              <a:cs typeface="Arial"/>
              <a:sym typeface="Arial"/>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Thực hiện các quy trình VS chế biến, bảo quản TĂ; thực hành VS trong khu vực chế biến, bảo quản TĂ, khu vực ăn uống…</a:t>
            </a:r>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Kiểm tra, giám sát hoạt động chế biến, bảo quản TĂ.</a:t>
            </a:r>
            <a:endParaRPr sz="1800">
              <a:solidFill>
                <a:schemeClr val="dk1"/>
              </a:solidFill>
              <a:latin typeface="Arial"/>
              <a:ea typeface="Arial"/>
              <a:cs typeface="Arial"/>
              <a:sym typeface="Arial"/>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Trang thiết bị, dụng cụ và thực hiện quy định lưu mẫu TĂ.</a:t>
            </a:r>
            <a:endParaRPr/>
          </a:p>
          <a:p>
            <a:pPr marL="0" marR="0" lvl="0" indent="630238" algn="just" rtl="0">
              <a:spcBef>
                <a:spcPts val="600"/>
              </a:spcBef>
              <a:spcAft>
                <a:spcPts val="0"/>
              </a:spcAft>
              <a:buClr>
                <a:srgbClr val="651BF9"/>
              </a:buClr>
              <a:buSzPts val="1800"/>
              <a:buFont typeface="Noto Sans Symbols"/>
              <a:buNone/>
            </a:pPr>
            <a:r>
              <a:rPr lang="en-US" sz="1800" b="1">
                <a:solidFill>
                  <a:srgbClr val="651BF9"/>
                </a:solidFill>
                <a:latin typeface="Arial"/>
                <a:ea typeface="Arial"/>
                <a:cs typeface="Arial"/>
                <a:sym typeface="Arial"/>
              </a:rPr>
              <a:t>Biện pháp bảo đảm ATTP đối với nguyên liệu, phụ gia thực phẩm và TĂ được chế biến tại bếp ăn:</a:t>
            </a:r>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Nguyên liệu TP, phụ gia TP phải có nguồn gốc và bảo đảm ATTP.</a:t>
            </a:r>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Thực hiện kiểm thực ba bước tại bếp ăn.</a:t>
            </a:r>
            <a:endParaRPr sz="1800">
              <a:solidFill>
                <a:schemeClr val="dk1"/>
              </a:solidFill>
              <a:latin typeface="Arial"/>
              <a:ea typeface="Arial"/>
              <a:cs typeface="Arial"/>
              <a:sym typeface="Arial"/>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Theo dõi, kiểm tra, kiểm nghiệm đối với nguyên liệu và TĂ.</a:t>
            </a:r>
            <a:endParaRPr sz="1800">
              <a:solidFill>
                <a:schemeClr val="dk1"/>
              </a:solidFill>
              <a:latin typeface="Arial"/>
              <a:ea typeface="Arial"/>
              <a:cs typeface="Arial"/>
              <a:sym typeface="Arial"/>
            </a:endParaRPr>
          </a:p>
          <a:p>
            <a:pPr marL="0" marR="0" lvl="0" indent="630238" algn="just" rtl="0">
              <a:spcBef>
                <a:spcPts val="600"/>
              </a:spcBef>
              <a:spcAft>
                <a:spcPts val="0"/>
              </a:spcAft>
              <a:buClr>
                <a:schemeClr val="dk1"/>
              </a:buClr>
              <a:buSzPts val="1800"/>
              <a:buFont typeface="Noto Sans Symbols"/>
              <a:buNone/>
            </a:pPr>
            <a:r>
              <a:rPr lang="en-US" sz="1800">
                <a:solidFill>
                  <a:schemeClr val="dk1"/>
                </a:solidFill>
                <a:latin typeface="Arial"/>
                <a:ea typeface="Arial"/>
                <a:cs typeface="Arial"/>
                <a:sym typeface="Arial"/>
              </a:rPr>
              <a:t>- Kiểm tra, giám sát sử dụng phụ gia, bảo quản TĂ theo đúng quy định.</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57"/>
          <p:cNvSpPr txBox="1">
            <a:spLocks noGrp="1"/>
          </p:cNvSpPr>
          <p:nvPr>
            <p:ph type="title"/>
          </p:nvPr>
        </p:nvSpPr>
        <p:spPr>
          <a:xfrm>
            <a:off x="152400" y="0"/>
            <a:ext cx="8001000" cy="838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600"/>
              <a:buFont typeface="Cambria"/>
              <a:buNone/>
            </a:pPr>
            <a:r>
              <a:rPr lang="en-US" sz="2600" b="1">
                <a:solidFill>
                  <a:srgbClr val="FF0000"/>
                </a:solidFill>
              </a:rPr>
              <a:t>Biện pháp phòng ngừa ngộ dộc thực phẩm</a:t>
            </a:r>
            <a:endParaRPr sz="2400" b="1">
              <a:solidFill>
                <a:srgbClr val="FF0000"/>
              </a:solidFill>
            </a:endParaRPr>
          </a:p>
        </p:txBody>
      </p:sp>
      <p:sp>
        <p:nvSpPr>
          <p:cNvPr id="750" name="Google Shape;750;p57"/>
          <p:cNvSpPr/>
          <p:nvPr/>
        </p:nvSpPr>
        <p:spPr>
          <a:xfrm>
            <a:off x="228600" y="1066800"/>
            <a:ext cx="7924800" cy="5078413"/>
          </a:xfrm>
          <a:prstGeom prst="rect">
            <a:avLst/>
          </a:prstGeom>
          <a:noFill/>
          <a:ln>
            <a:noFill/>
          </a:ln>
        </p:spPr>
        <p:txBody>
          <a:bodyPr spcFirstLastPara="1" wrap="square" lIns="91425" tIns="45700" rIns="91425" bIns="45700" anchor="ctr" anchorCtr="0">
            <a:spAutoFit/>
          </a:bodyPr>
          <a:lstStyle/>
          <a:p>
            <a:pPr marL="0" marR="0" lvl="0" indent="630238" algn="just" rtl="0">
              <a:spcBef>
                <a:spcPts val="0"/>
              </a:spcBef>
              <a:spcAft>
                <a:spcPts val="0"/>
              </a:spcAft>
              <a:buClr>
                <a:srgbClr val="651BF9"/>
              </a:buClr>
              <a:buSzPts val="2400"/>
              <a:buFont typeface="Noto Sans Symbols"/>
              <a:buNone/>
            </a:pPr>
            <a:r>
              <a:rPr lang="en-US" sz="2400" b="1">
                <a:solidFill>
                  <a:srgbClr val="651BF9"/>
                </a:solidFill>
                <a:latin typeface="Arial"/>
                <a:ea typeface="Arial"/>
                <a:cs typeface="Arial"/>
                <a:sym typeface="Arial"/>
              </a:rPr>
              <a:t> Thực hiện mười nguyên tắc vàng chế biến TP</a:t>
            </a:r>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1:</a:t>
            </a:r>
            <a:r>
              <a:rPr lang="en-US" sz="2000">
                <a:solidFill>
                  <a:schemeClr val="dk1"/>
                </a:solidFill>
                <a:latin typeface="Arial"/>
                <a:ea typeface="Arial"/>
                <a:cs typeface="Arial"/>
                <a:sym typeface="Arial"/>
              </a:rPr>
              <a:t> Chọn thực phẩm an toàn</a:t>
            </a:r>
            <a:endParaRPr sz="2000">
              <a:solidFill>
                <a:schemeClr val="dk1"/>
              </a:solidFill>
              <a:latin typeface="Arial"/>
              <a:ea typeface="Arial"/>
              <a:cs typeface="Arial"/>
              <a:sym typeface="Arial"/>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2:</a:t>
            </a:r>
            <a:r>
              <a:rPr lang="en-US" sz="2000">
                <a:solidFill>
                  <a:schemeClr val="dk1"/>
                </a:solidFill>
                <a:latin typeface="Arial"/>
                <a:ea typeface="Arial"/>
                <a:cs typeface="Arial"/>
                <a:sym typeface="Arial"/>
              </a:rPr>
              <a:t> Nấu chín kỹ thức ăn.</a:t>
            </a:r>
            <a:endParaRPr sz="2000">
              <a:solidFill>
                <a:schemeClr val="dk1"/>
              </a:solidFill>
              <a:latin typeface="Arial"/>
              <a:ea typeface="Arial"/>
              <a:cs typeface="Arial"/>
              <a:sym typeface="Arial"/>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3:</a:t>
            </a:r>
            <a:r>
              <a:rPr lang="en-US" sz="2000">
                <a:solidFill>
                  <a:schemeClr val="dk1"/>
                </a:solidFill>
                <a:latin typeface="Arial"/>
                <a:ea typeface="Arial"/>
                <a:cs typeface="Arial"/>
                <a:sym typeface="Arial"/>
              </a:rPr>
              <a:t> Ăn ngay sau khi nấu</a:t>
            </a:r>
            <a:endParaRPr sz="2000">
              <a:solidFill>
                <a:schemeClr val="dk1"/>
              </a:solidFill>
              <a:latin typeface="Arial"/>
              <a:ea typeface="Arial"/>
              <a:cs typeface="Arial"/>
              <a:sym typeface="Arial"/>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4:</a:t>
            </a:r>
            <a:r>
              <a:rPr lang="en-US" sz="2000">
                <a:solidFill>
                  <a:schemeClr val="dk1"/>
                </a:solidFill>
                <a:latin typeface="Arial"/>
                <a:ea typeface="Arial"/>
                <a:cs typeface="Arial"/>
                <a:sym typeface="Arial"/>
              </a:rPr>
              <a:t> Bảo quản cẩn thận các thức ăn đã nấu chín.</a:t>
            </a:r>
            <a:endParaRPr sz="2000">
              <a:solidFill>
                <a:schemeClr val="dk1"/>
              </a:solidFill>
              <a:latin typeface="Arial"/>
              <a:ea typeface="Arial"/>
              <a:cs typeface="Arial"/>
              <a:sym typeface="Arial"/>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5:</a:t>
            </a:r>
            <a:r>
              <a:rPr lang="en-US" sz="2000">
                <a:solidFill>
                  <a:schemeClr val="dk1"/>
                </a:solidFill>
                <a:latin typeface="Arial"/>
                <a:ea typeface="Arial"/>
                <a:cs typeface="Arial"/>
                <a:sym typeface="Arial"/>
              </a:rPr>
              <a:t> Nấu lại thức ăn thật kỹ.</a:t>
            </a:r>
            <a:endParaRPr sz="2000">
              <a:solidFill>
                <a:schemeClr val="dk1"/>
              </a:solidFill>
              <a:latin typeface="Arial"/>
              <a:ea typeface="Arial"/>
              <a:cs typeface="Arial"/>
              <a:sym typeface="Arial"/>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6:</a:t>
            </a:r>
            <a:r>
              <a:rPr lang="en-US" sz="2000">
                <a:solidFill>
                  <a:schemeClr val="dk1"/>
                </a:solidFill>
                <a:latin typeface="Arial"/>
                <a:ea typeface="Arial"/>
                <a:cs typeface="Arial"/>
                <a:sym typeface="Arial"/>
              </a:rPr>
              <a:t> Tránh tiếp xúc giữa thức ăn sống và chín.</a:t>
            </a:r>
            <a:endParaRPr sz="2000">
              <a:solidFill>
                <a:schemeClr val="dk1"/>
              </a:solidFill>
              <a:latin typeface="Arial"/>
              <a:ea typeface="Arial"/>
              <a:cs typeface="Arial"/>
              <a:sym typeface="Arial"/>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7:</a:t>
            </a:r>
            <a:r>
              <a:rPr lang="en-US" sz="2000">
                <a:solidFill>
                  <a:schemeClr val="dk1"/>
                </a:solidFill>
                <a:latin typeface="Arial"/>
                <a:ea typeface="Arial"/>
                <a:cs typeface="Arial"/>
                <a:sym typeface="Arial"/>
              </a:rPr>
              <a:t> Rửa tay sạch</a:t>
            </a:r>
            <a:endParaRPr sz="2000">
              <a:solidFill>
                <a:schemeClr val="dk1"/>
              </a:solidFill>
              <a:latin typeface="Arial"/>
              <a:ea typeface="Arial"/>
              <a:cs typeface="Arial"/>
              <a:sym typeface="Arial"/>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8</a:t>
            </a:r>
            <a:r>
              <a:rPr lang="en-US" sz="2000">
                <a:solidFill>
                  <a:schemeClr val="dk1"/>
                </a:solidFill>
                <a:latin typeface="Arial"/>
                <a:ea typeface="Arial"/>
                <a:cs typeface="Arial"/>
                <a:sym typeface="Arial"/>
              </a:rPr>
              <a:t>: Giữ sạch các bề mặt chế biến thức ăn.</a:t>
            </a:r>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9:</a:t>
            </a:r>
            <a:r>
              <a:rPr lang="en-US" sz="2000">
                <a:solidFill>
                  <a:schemeClr val="dk1"/>
                </a:solidFill>
                <a:latin typeface="Arial"/>
                <a:ea typeface="Arial"/>
                <a:cs typeface="Arial"/>
                <a:sym typeface="Arial"/>
              </a:rPr>
              <a:t> Che đậy TP để tránh côn trùng và ĐV khác.</a:t>
            </a:r>
            <a:endParaRPr sz="2000">
              <a:solidFill>
                <a:schemeClr val="dk1"/>
              </a:solidFill>
              <a:latin typeface="Arial"/>
              <a:ea typeface="Arial"/>
              <a:cs typeface="Arial"/>
              <a:sym typeface="Arial"/>
            </a:endParaRPr>
          </a:p>
          <a:p>
            <a:pPr marL="630238" marR="0" lvl="0" indent="-630238" algn="l" rtl="0">
              <a:spcBef>
                <a:spcPts val="1200"/>
              </a:spcBef>
              <a:spcAft>
                <a:spcPts val="0"/>
              </a:spcAft>
              <a:buClr>
                <a:schemeClr val="dk1"/>
              </a:buClr>
              <a:buSzPts val="2000"/>
              <a:buFont typeface="Noto Sans Symbols"/>
              <a:buChar char="❖"/>
            </a:pPr>
            <a:r>
              <a:rPr lang="en-US" sz="2000" b="1">
                <a:solidFill>
                  <a:schemeClr val="dk1"/>
                </a:solidFill>
                <a:latin typeface="Arial"/>
                <a:ea typeface="Arial"/>
                <a:cs typeface="Arial"/>
                <a:sym typeface="Arial"/>
              </a:rPr>
              <a:t>Nguyên tắc 10:</a:t>
            </a:r>
            <a:r>
              <a:rPr lang="en-US" sz="2000">
                <a:solidFill>
                  <a:schemeClr val="dk1"/>
                </a:solidFill>
                <a:latin typeface="Arial"/>
                <a:ea typeface="Arial"/>
                <a:cs typeface="Arial"/>
                <a:sym typeface="Arial"/>
              </a:rPr>
              <a:t> Sử dụng nguồn nước sạch, an toàn.</a:t>
            </a:r>
            <a:endParaRPr sz="200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8"/>
          <p:cNvSpPr txBox="1">
            <a:spLocks noGrp="1"/>
          </p:cNvSpPr>
          <p:nvPr>
            <p:ph type="title"/>
          </p:nvPr>
        </p:nvSpPr>
        <p:spPr>
          <a:xfrm>
            <a:off x="287016" y="521241"/>
            <a:ext cx="8856984"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FF0000"/>
              </a:buClr>
              <a:buSzPts val="2500"/>
              <a:buFont typeface="Calibri"/>
              <a:buNone/>
            </a:pPr>
            <a:r>
              <a:rPr lang="en-US" sz="2500" b="1">
                <a:solidFill>
                  <a:srgbClr val="FF0000"/>
                </a:solidFill>
                <a:latin typeface="Calibri"/>
                <a:ea typeface="Calibri"/>
                <a:cs typeface="Calibri"/>
                <a:sym typeface="Calibri"/>
              </a:rPr>
              <a:t>GIÁO DỤC DINH DƯỠNG: ÚC</a:t>
            </a:r>
            <a:endParaRPr/>
          </a:p>
        </p:txBody>
      </p:sp>
      <p:pic>
        <p:nvPicPr>
          <p:cNvPr id="756" name="Google Shape;756;p58"/>
          <p:cNvPicPr preferRelativeResize="0">
            <a:picLocks noGrp="1"/>
          </p:cNvPicPr>
          <p:nvPr>
            <p:ph type="body" idx="1"/>
          </p:nvPr>
        </p:nvPicPr>
        <p:blipFill rotWithShape="1">
          <a:blip r:embed="rId3">
            <a:alphaModFix/>
          </a:blip>
          <a:srcRect/>
          <a:stretch/>
        </p:blipFill>
        <p:spPr>
          <a:xfrm>
            <a:off x="457200" y="1632466"/>
            <a:ext cx="2971800" cy="3539102"/>
          </a:xfrm>
          <a:prstGeom prst="rect">
            <a:avLst/>
          </a:prstGeom>
          <a:noFill/>
          <a:ln>
            <a:noFill/>
          </a:ln>
        </p:spPr>
      </p:pic>
      <p:sp>
        <p:nvSpPr>
          <p:cNvPr id="757" name="Google Shape;757;p58"/>
          <p:cNvSpPr txBox="1"/>
          <p:nvPr/>
        </p:nvSpPr>
        <p:spPr>
          <a:xfrm>
            <a:off x="457200" y="1263134"/>
            <a:ext cx="201622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SMART choice</a:t>
            </a:r>
            <a:endParaRPr/>
          </a:p>
        </p:txBody>
      </p:sp>
      <p:pic>
        <p:nvPicPr>
          <p:cNvPr id="758" name="Google Shape;758;p58"/>
          <p:cNvPicPr preferRelativeResize="0"/>
          <p:nvPr/>
        </p:nvPicPr>
        <p:blipFill rotWithShape="1">
          <a:blip r:embed="rId4">
            <a:alphaModFix/>
          </a:blip>
          <a:srcRect/>
          <a:stretch/>
        </p:blipFill>
        <p:spPr>
          <a:xfrm>
            <a:off x="5333999" y="1660175"/>
            <a:ext cx="2906573" cy="3521425"/>
          </a:xfrm>
          <a:prstGeom prst="rect">
            <a:avLst/>
          </a:prstGeom>
          <a:noFill/>
          <a:ln>
            <a:noFill/>
          </a:ln>
        </p:spPr>
      </p:pic>
      <p:sp>
        <p:nvSpPr>
          <p:cNvPr id="759" name="Google Shape;759;p58"/>
          <p:cNvSpPr txBox="1"/>
          <p:nvPr/>
        </p:nvSpPr>
        <p:spPr>
          <a:xfrm>
            <a:off x="5334000" y="1263134"/>
            <a:ext cx="201622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FF0000"/>
                </a:solidFill>
                <a:latin typeface="Calibri"/>
                <a:ea typeface="Calibri"/>
                <a:cs typeface="Calibri"/>
                <a:sym typeface="Calibri"/>
              </a:rPr>
              <a:t>SMART move</a:t>
            </a:r>
            <a:endParaRPr/>
          </a:p>
        </p:txBody>
      </p:sp>
      <p:sp>
        <p:nvSpPr>
          <p:cNvPr id="760" name="Google Shape;760;p58"/>
          <p:cNvSpPr txBox="1"/>
          <p:nvPr/>
        </p:nvSpPr>
        <p:spPr>
          <a:xfrm>
            <a:off x="533400" y="5188527"/>
            <a:ext cx="868680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Cambria"/>
                <a:ea typeface="Cambria"/>
                <a:cs typeface="Cambria"/>
                <a:sym typeface="Cambria"/>
              </a:rPr>
              <a:t>Dư án PEACH: Kết nối giữa cha mẹ và nhà trường bằng tư vấn qua internet: skype, chat, email….</a:t>
            </a:r>
            <a:endParaRPr/>
          </a:p>
          <a:p>
            <a:pPr marL="0" marR="0" lvl="0" indent="0" algn="l" rtl="0">
              <a:spcBef>
                <a:spcPts val="0"/>
              </a:spcBef>
              <a:spcAft>
                <a:spcPts val="0"/>
              </a:spcAft>
              <a:buNone/>
            </a:pPr>
            <a:endParaRPr sz="1800">
              <a:solidFill>
                <a:srgbClr val="FF3300"/>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500"/>
                                        <p:tgtEl>
                                          <p:spTgt spid="756"/>
                                        </p:tgtEl>
                                      </p:cBhvr>
                                    </p:animEffect>
                                  </p:childTnLst>
                                </p:cTn>
                              </p:par>
                              <p:par>
                                <p:cTn id="8" presetID="10" presetClass="entr" presetSubtype="0" fill="hold" nodeType="withEffect">
                                  <p:stCondLst>
                                    <p:cond delay="0"/>
                                  </p:stCondLst>
                                  <p:childTnLst>
                                    <p:set>
                                      <p:cBhvr>
                                        <p:cTn id="9" dur="1" fill="hold">
                                          <p:stCondLst>
                                            <p:cond delay="0"/>
                                          </p:stCondLst>
                                        </p:cTn>
                                        <p:tgtEl>
                                          <p:spTgt spid="757"/>
                                        </p:tgtEl>
                                        <p:attrNameLst>
                                          <p:attrName>style.visibility</p:attrName>
                                        </p:attrNameLst>
                                      </p:cBhvr>
                                      <p:to>
                                        <p:strVal val="visible"/>
                                      </p:to>
                                    </p:set>
                                    <p:animEffect transition="in" filter="fade">
                                      <p:cBhvr>
                                        <p:cTn id="10" dur="500"/>
                                        <p:tgtEl>
                                          <p:spTgt spid="757"/>
                                        </p:tgtEl>
                                      </p:cBhvr>
                                    </p:animEffect>
                                  </p:childTnLst>
                                </p:cTn>
                              </p:par>
                              <p:par>
                                <p:cTn id="11" presetID="10" presetClass="entr" presetSubtype="0" fill="hold" nodeType="withEffect">
                                  <p:stCondLst>
                                    <p:cond delay="0"/>
                                  </p:stCondLst>
                                  <p:childTnLst>
                                    <p:set>
                                      <p:cBhvr>
                                        <p:cTn id="12" dur="1" fill="hold">
                                          <p:stCondLst>
                                            <p:cond delay="0"/>
                                          </p:stCondLst>
                                        </p:cTn>
                                        <p:tgtEl>
                                          <p:spTgt spid="758"/>
                                        </p:tgtEl>
                                        <p:attrNameLst>
                                          <p:attrName>style.visibility</p:attrName>
                                        </p:attrNameLst>
                                      </p:cBhvr>
                                      <p:to>
                                        <p:strVal val="visible"/>
                                      </p:to>
                                    </p:set>
                                    <p:animEffect transition="in" filter="fade">
                                      <p:cBhvr>
                                        <p:cTn id="13" dur="500"/>
                                        <p:tgtEl>
                                          <p:spTgt spid="758"/>
                                        </p:tgtEl>
                                      </p:cBhvr>
                                    </p:animEffect>
                                  </p:childTnLst>
                                </p:cTn>
                              </p:par>
                              <p:par>
                                <p:cTn id="14" presetID="10" presetClass="entr" presetSubtype="0" fill="hold" nodeType="withEffect">
                                  <p:stCondLst>
                                    <p:cond delay="0"/>
                                  </p:stCondLst>
                                  <p:childTnLst>
                                    <p:set>
                                      <p:cBhvr>
                                        <p:cTn id="15" dur="1" fill="hold">
                                          <p:stCondLst>
                                            <p:cond delay="0"/>
                                          </p:stCondLst>
                                        </p:cTn>
                                        <p:tgtEl>
                                          <p:spTgt spid="759"/>
                                        </p:tgtEl>
                                        <p:attrNameLst>
                                          <p:attrName>style.visibility</p:attrName>
                                        </p:attrNameLst>
                                      </p:cBhvr>
                                      <p:to>
                                        <p:strVal val="visible"/>
                                      </p:to>
                                    </p:set>
                                    <p:animEffect transition="in" filter="fade">
                                      <p:cBhvr>
                                        <p:cTn id="16" dur="500"/>
                                        <p:tgtEl>
                                          <p:spTgt spid="759"/>
                                        </p:tgtEl>
                                      </p:cBhvr>
                                    </p:animEffect>
                                  </p:childTnLst>
                                </p:cTn>
                              </p:par>
                              <p:par>
                                <p:cTn id="17" presetID="10" presetClass="entr" presetSubtype="0" fill="hold" nodeType="withEffect">
                                  <p:stCondLst>
                                    <p:cond delay="0"/>
                                  </p:stCondLst>
                                  <p:childTnLst>
                                    <p:set>
                                      <p:cBhvr>
                                        <p:cTn id="18" dur="1" fill="hold">
                                          <p:stCondLst>
                                            <p:cond delay="0"/>
                                          </p:stCondLst>
                                        </p:cTn>
                                        <p:tgtEl>
                                          <p:spTgt spid="760"/>
                                        </p:tgtEl>
                                        <p:attrNameLst>
                                          <p:attrName>style.visibility</p:attrName>
                                        </p:attrNameLst>
                                      </p:cBhvr>
                                      <p:to>
                                        <p:strVal val="visible"/>
                                      </p:to>
                                    </p:set>
                                    <p:animEffect transition="in" filter="fade">
                                      <p:cBhvr>
                                        <p:cTn id="19" dur="500"/>
                                        <p:tgtEl>
                                          <p:spTgt spid="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59"/>
          <p:cNvSpPr/>
          <p:nvPr/>
        </p:nvSpPr>
        <p:spPr>
          <a:xfrm>
            <a:off x="660400" y="1141413"/>
            <a:ext cx="7550150" cy="1120775"/>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RAU LÁ, RAU CỦ QUẢ VÀ TRÁI CÂY/QUẢ CHÍN</a:t>
            </a:r>
            <a:endParaRPr sz="2400" b="1">
              <a:solidFill>
                <a:schemeClr val="lt1"/>
              </a:solidFill>
              <a:latin typeface="Arial"/>
              <a:ea typeface="Arial"/>
              <a:cs typeface="Arial"/>
              <a:sym typeface="Arial"/>
            </a:endParaRPr>
          </a:p>
        </p:txBody>
      </p:sp>
      <p:sp>
        <p:nvSpPr>
          <p:cNvPr id="766" name="Google Shape;766;p59"/>
          <p:cNvSpPr/>
          <p:nvPr/>
        </p:nvSpPr>
        <p:spPr>
          <a:xfrm>
            <a:off x="0" y="377825"/>
            <a:ext cx="4000500" cy="612775"/>
          </a:xfrm>
          <a:prstGeom prst="rect">
            <a:avLst/>
          </a:prstGeom>
          <a:gradFill>
            <a:gsLst>
              <a:gs pos="0">
                <a:srgbClr val="C86C1F"/>
              </a:gs>
              <a:gs pos="80000">
                <a:srgbClr val="FF8E29"/>
              </a:gs>
              <a:gs pos="100000">
                <a:srgbClr val="FF8D25"/>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Times New Roman"/>
                <a:ea typeface="Times New Roman"/>
                <a:cs typeface="Times New Roman"/>
                <a:sym typeface="Times New Roman"/>
              </a:rPr>
              <a:t>Giáo dục dinh dưỡng</a:t>
            </a:r>
            <a:endParaRPr sz="1800" b="1">
              <a:solidFill>
                <a:schemeClr val="lt1"/>
              </a:solidFill>
              <a:latin typeface="Times New Roman"/>
              <a:ea typeface="Times New Roman"/>
              <a:cs typeface="Times New Roman"/>
              <a:sym typeface="Times New Roman"/>
            </a:endParaRPr>
          </a:p>
        </p:txBody>
      </p:sp>
      <p:pic>
        <p:nvPicPr>
          <p:cNvPr id="767" name="Google Shape;767;p59"/>
          <p:cNvPicPr preferRelativeResize="0"/>
          <p:nvPr/>
        </p:nvPicPr>
        <p:blipFill rotWithShape="1">
          <a:blip r:embed="rId3">
            <a:alphaModFix/>
          </a:blip>
          <a:srcRect/>
          <a:stretch/>
        </p:blipFill>
        <p:spPr>
          <a:xfrm>
            <a:off x="-271340" y="2262188"/>
            <a:ext cx="4000500" cy="2611437"/>
          </a:xfrm>
          <a:prstGeom prst="rect">
            <a:avLst/>
          </a:prstGeom>
          <a:noFill/>
          <a:ln>
            <a:noFill/>
          </a:ln>
        </p:spPr>
      </p:pic>
      <p:pic>
        <p:nvPicPr>
          <p:cNvPr id="768" name="Google Shape;768;p59"/>
          <p:cNvPicPr preferRelativeResize="0"/>
          <p:nvPr/>
        </p:nvPicPr>
        <p:blipFill rotWithShape="1">
          <a:blip r:embed="rId4">
            <a:alphaModFix/>
          </a:blip>
          <a:srcRect/>
          <a:stretch/>
        </p:blipFill>
        <p:spPr>
          <a:xfrm>
            <a:off x="5677318" y="2262188"/>
            <a:ext cx="3313113" cy="1866900"/>
          </a:xfrm>
          <a:prstGeom prst="rect">
            <a:avLst/>
          </a:prstGeom>
          <a:noFill/>
          <a:ln>
            <a:noFill/>
          </a:ln>
        </p:spPr>
      </p:pic>
      <p:pic>
        <p:nvPicPr>
          <p:cNvPr id="769" name="Google Shape;769;p59"/>
          <p:cNvPicPr preferRelativeResize="0"/>
          <p:nvPr/>
        </p:nvPicPr>
        <p:blipFill rotWithShape="1">
          <a:blip r:embed="rId5">
            <a:alphaModFix/>
          </a:blip>
          <a:srcRect/>
          <a:stretch/>
        </p:blipFill>
        <p:spPr>
          <a:xfrm>
            <a:off x="3729160" y="3405188"/>
            <a:ext cx="2750304" cy="30749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3600"/>
              <a:buFont typeface="Cambria"/>
              <a:buNone/>
            </a:pPr>
            <a:r>
              <a:rPr lang="en-US" sz="3600" b="1">
                <a:solidFill>
                  <a:srgbClr val="FF0000"/>
                </a:solidFill>
              </a:rPr>
              <a:t>Thiếu máu (1995-2020)</a:t>
            </a:r>
            <a:endParaRPr sz="3600" b="1">
              <a:solidFill>
                <a:srgbClr val="FF0000"/>
              </a:solidFill>
            </a:endParaRPr>
          </a:p>
        </p:txBody>
      </p:sp>
      <p:pic>
        <p:nvPicPr>
          <p:cNvPr id="174" name="Google Shape;174;p6"/>
          <p:cNvPicPr preferRelativeResize="0"/>
          <p:nvPr/>
        </p:nvPicPr>
        <p:blipFill rotWithShape="1">
          <a:blip r:embed="rId3">
            <a:alphaModFix/>
          </a:blip>
          <a:srcRect/>
          <a:stretch/>
        </p:blipFill>
        <p:spPr>
          <a:xfrm>
            <a:off x="609600" y="1342480"/>
            <a:ext cx="7848600" cy="524088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60" descr="Káº¿t quáº£ hÃ¬nh áº£nh cho gÃ  rÃ¡n"/>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75" name="Google Shape;775;p60" descr="HÃ¬nh áº£nh cÃ³ liÃªn quan"/>
          <p:cNvPicPr preferRelativeResize="0"/>
          <p:nvPr/>
        </p:nvPicPr>
        <p:blipFill rotWithShape="1">
          <a:blip r:embed="rId3">
            <a:alphaModFix/>
          </a:blip>
          <a:srcRect/>
          <a:stretch/>
        </p:blipFill>
        <p:spPr>
          <a:xfrm>
            <a:off x="881405" y="1819488"/>
            <a:ext cx="2221023" cy="1609038"/>
          </a:xfrm>
          <a:prstGeom prst="rect">
            <a:avLst/>
          </a:prstGeom>
          <a:noFill/>
          <a:ln>
            <a:noFill/>
          </a:ln>
        </p:spPr>
      </p:pic>
      <p:pic>
        <p:nvPicPr>
          <p:cNvPr id="776" name="Google Shape;776;p60" descr="Káº¿t quáº£ hÃ¬nh áº£nh cho hamburger"/>
          <p:cNvPicPr preferRelativeResize="0"/>
          <p:nvPr/>
        </p:nvPicPr>
        <p:blipFill rotWithShape="1">
          <a:blip r:embed="rId4">
            <a:alphaModFix/>
          </a:blip>
          <a:srcRect/>
          <a:stretch/>
        </p:blipFill>
        <p:spPr>
          <a:xfrm>
            <a:off x="5035401" y="1315767"/>
            <a:ext cx="2996236" cy="1669901"/>
          </a:xfrm>
          <a:prstGeom prst="rect">
            <a:avLst/>
          </a:prstGeom>
          <a:noFill/>
          <a:ln>
            <a:noFill/>
          </a:ln>
        </p:spPr>
      </p:pic>
      <p:pic>
        <p:nvPicPr>
          <p:cNvPr id="777" name="Google Shape;777;p60" descr="Káº¿t quáº£ hÃ¬nh áº£nh cho bÃ¡nh kem"/>
          <p:cNvPicPr preferRelativeResize="0"/>
          <p:nvPr/>
        </p:nvPicPr>
        <p:blipFill rotWithShape="1">
          <a:blip r:embed="rId5">
            <a:alphaModFix/>
          </a:blip>
          <a:srcRect/>
          <a:stretch/>
        </p:blipFill>
        <p:spPr>
          <a:xfrm>
            <a:off x="716339" y="3804483"/>
            <a:ext cx="2517153" cy="1408562"/>
          </a:xfrm>
          <a:prstGeom prst="rect">
            <a:avLst/>
          </a:prstGeom>
          <a:noFill/>
          <a:ln>
            <a:noFill/>
          </a:ln>
        </p:spPr>
      </p:pic>
      <p:pic>
        <p:nvPicPr>
          <p:cNvPr id="778" name="Google Shape;778;p60" descr="Káº¿t quáº£ hÃ¬nh áº£nh cho thá»±c pháº©m nhiá»u cháº¥t bÃ©o"/>
          <p:cNvPicPr preferRelativeResize="0"/>
          <p:nvPr/>
        </p:nvPicPr>
        <p:blipFill rotWithShape="1">
          <a:blip r:embed="rId6">
            <a:alphaModFix/>
          </a:blip>
          <a:srcRect/>
          <a:stretch/>
        </p:blipFill>
        <p:spPr>
          <a:xfrm>
            <a:off x="5792324" y="3702868"/>
            <a:ext cx="2152708" cy="1429906"/>
          </a:xfrm>
          <a:prstGeom prst="rect">
            <a:avLst/>
          </a:prstGeom>
          <a:noFill/>
          <a:ln>
            <a:noFill/>
          </a:ln>
        </p:spPr>
      </p:pic>
      <p:sp>
        <p:nvSpPr>
          <p:cNvPr id="779" name="Google Shape;779;p60"/>
          <p:cNvSpPr/>
          <p:nvPr/>
        </p:nvSpPr>
        <p:spPr>
          <a:xfrm>
            <a:off x="1075328" y="3489389"/>
            <a:ext cx="1528320" cy="311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Gà rán</a:t>
            </a:r>
            <a:endParaRPr sz="1800">
              <a:solidFill>
                <a:schemeClr val="dk1"/>
              </a:solidFill>
              <a:latin typeface="Calibri"/>
              <a:ea typeface="Calibri"/>
              <a:cs typeface="Calibri"/>
              <a:sym typeface="Calibri"/>
            </a:endParaRPr>
          </a:p>
        </p:txBody>
      </p:sp>
      <p:sp>
        <p:nvSpPr>
          <p:cNvPr id="780" name="Google Shape;780;p60"/>
          <p:cNvSpPr/>
          <p:nvPr/>
        </p:nvSpPr>
        <p:spPr>
          <a:xfrm>
            <a:off x="6104518" y="2857180"/>
            <a:ext cx="1528320" cy="311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Hamberger</a:t>
            </a:r>
            <a:endParaRPr sz="1800">
              <a:solidFill>
                <a:schemeClr val="dk1"/>
              </a:solidFill>
              <a:latin typeface="Calibri"/>
              <a:ea typeface="Calibri"/>
              <a:cs typeface="Calibri"/>
              <a:sym typeface="Calibri"/>
            </a:endParaRPr>
          </a:p>
        </p:txBody>
      </p:sp>
      <p:sp>
        <p:nvSpPr>
          <p:cNvPr id="781" name="Google Shape;781;p60"/>
          <p:cNvSpPr/>
          <p:nvPr/>
        </p:nvSpPr>
        <p:spPr>
          <a:xfrm>
            <a:off x="6104518" y="5189237"/>
            <a:ext cx="1528320" cy="311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Xúc xích rán</a:t>
            </a:r>
            <a:endParaRPr sz="1800">
              <a:solidFill>
                <a:schemeClr val="dk1"/>
              </a:solidFill>
              <a:latin typeface="Calibri"/>
              <a:ea typeface="Calibri"/>
              <a:cs typeface="Calibri"/>
              <a:sym typeface="Calibri"/>
            </a:endParaRPr>
          </a:p>
        </p:txBody>
      </p:sp>
      <p:sp>
        <p:nvSpPr>
          <p:cNvPr id="782" name="Google Shape;782;p60"/>
          <p:cNvSpPr/>
          <p:nvPr/>
        </p:nvSpPr>
        <p:spPr>
          <a:xfrm>
            <a:off x="1075328" y="5338188"/>
            <a:ext cx="1528320" cy="311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Bánh kem</a:t>
            </a:r>
            <a:endParaRPr sz="1800">
              <a:solidFill>
                <a:schemeClr val="dk1"/>
              </a:solidFill>
              <a:latin typeface="Calibri"/>
              <a:ea typeface="Calibri"/>
              <a:cs typeface="Calibri"/>
              <a:sym typeface="Calibri"/>
            </a:endParaRPr>
          </a:p>
        </p:txBody>
      </p:sp>
      <p:sp>
        <p:nvSpPr>
          <p:cNvPr id="783" name="Google Shape;783;p60"/>
          <p:cNvSpPr/>
          <p:nvPr/>
        </p:nvSpPr>
        <p:spPr>
          <a:xfrm>
            <a:off x="3136221" y="2627969"/>
            <a:ext cx="2698972" cy="1746068"/>
          </a:xfrm>
          <a:prstGeom prst="cloud">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THỰC PHẨM CHỨA NHIỀU CHẤT BÉO</a:t>
            </a:r>
            <a:endParaRPr/>
          </a:p>
        </p:txBody>
      </p:sp>
      <p:sp>
        <p:nvSpPr>
          <p:cNvPr id="784" name="Google Shape;784;p60"/>
          <p:cNvSpPr/>
          <p:nvPr/>
        </p:nvSpPr>
        <p:spPr>
          <a:xfrm>
            <a:off x="0" y="377072"/>
            <a:ext cx="3949831" cy="612743"/>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Hạn chế chất béo (mỡ), đường và muối</a:t>
            </a:r>
            <a:r>
              <a:rPr lang="en-US" sz="1800">
                <a:solidFill>
                  <a:schemeClr val="lt1"/>
                </a:solidFill>
                <a:latin typeface="Calibri"/>
                <a:ea typeface="Calibri"/>
                <a:cs typeface="Calibri"/>
                <a:sym typeface="Calibri"/>
              </a:rPr>
              <a:t> </a:t>
            </a:r>
            <a:endParaRPr sz="1800" b="1">
              <a:solidFill>
                <a:schemeClr val="lt1"/>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61" descr="Káº¿t quáº£ hÃ¬nh áº£nh cho NÆ¯á»C NGá»T"/>
          <p:cNvPicPr preferRelativeResize="0"/>
          <p:nvPr/>
        </p:nvPicPr>
        <p:blipFill rotWithShape="1">
          <a:blip r:embed="rId3">
            <a:alphaModFix/>
          </a:blip>
          <a:srcRect/>
          <a:stretch/>
        </p:blipFill>
        <p:spPr>
          <a:xfrm>
            <a:off x="509441" y="1754466"/>
            <a:ext cx="2795632" cy="1861302"/>
          </a:xfrm>
          <a:prstGeom prst="rect">
            <a:avLst/>
          </a:prstGeom>
          <a:noFill/>
          <a:ln>
            <a:noFill/>
          </a:ln>
        </p:spPr>
      </p:pic>
      <p:pic>
        <p:nvPicPr>
          <p:cNvPr id="790" name="Google Shape;790;p61" descr="Káº¿t quáº£ hÃ¬nh áº£nh cho BÃNH dONUT"/>
          <p:cNvPicPr preferRelativeResize="0"/>
          <p:nvPr/>
        </p:nvPicPr>
        <p:blipFill rotWithShape="1">
          <a:blip r:embed="rId4">
            <a:alphaModFix/>
          </a:blip>
          <a:srcRect/>
          <a:stretch/>
        </p:blipFill>
        <p:spPr>
          <a:xfrm>
            <a:off x="849418" y="3901871"/>
            <a:ext cx="2001446" cy="1335510"/>
          </a:xfrm>
          <a:prstGeom prst="rect">
            <a:avLst/>
          </a:prstGeom>
          <a:noFill/>
          <a:ln>
            <a:noFill/>
          </a:ln>
        </p:spPr>
      </p:pic>
      <p:sp>
        <p:nvSpPr>
          <p:cNvPr id="791" name="Google Shape;791;p61"/>
          <p:cNvSpPr/>
          <p:nvPr/>
        </p:nvSpPr>
        <p:spPr>
          <a:xfrm>
            <a:off x="1075327" y="3562001"/>
            <a:ext cx="2001446" cy="3008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Đồ uống có ga</a:t>
            </a:r>
            <a:endParaRPr sz="1800">
              <a:solidFill>
                <a:schemeClr val="dk1"/>
              </a:solidFill>
              <a:latin typeface="Arial"/>
              <a:ea typeface="Arial"/>
              <a:cs typeface="Arial"/>
              <a:sym typeface="Arial"/>
            </a:endParaRPr>
          </a:p>
        </p:txBody>
      </p:sp>
      <p:sp>
        <p:nvSpPr>
          <p:cNvPr id="792" name="Google Shape;792;p61"/>
          <p:cNvSpPr/>
          <p:nvPr/>
        </p:nvSpPr>
        <p:spPr>
          <a:xfrm>
            <a:off x="5751890" y="3150416"/>
            <a:ext cx="1860714" cy="3008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Kẹo ngọt</a:t>
            </a:r>
            <a:endParaRPr sz="1800">
              <a:solidFill>
                <a:schemeClr val="dk1"/>
              </a:solidFill>
              <a:latin typeface="Arial"/>
              <a:ea typeface="Arial"/>
              <a:cs typeface="Arial"/>
              <a:sym typeface="Arial"/>
            </a:endParaRPr>
          </a:p>
        </p:txBody>
      </p:sp>
      <p:sp>
        <p:nvSpPr>
          <p:cNvPr id="793" name="Google Shape;793;p61"/>
          <p:cNvSpPr/>
          <p:nvPr/>
        </p:nvSpPr>
        <p:spPr>
          <a:xfrm>
            <a:off x="1075326" y="5288045"/>
            <a:ext cx="1549629" cy="3286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Bánh ngọt</a:t>
            </a:r>
            <a:endParaRPr sz="1800">
              <a:solidFill>
                <a:schemeClr val="dk1"/>
              </a:solidFill>
              <a:latin typeface="Arial"/>
              <a:ea typeface="Arial"/>
              <a:cs typeface="Arial"/>
              <a:sym typeface="Arial"/>
            </a:endParaRPr>
          </a:p>
        </p:txBody>
      </p:sp>
      <p:sp>
        <p:nvSpPr>
          <p:cNvPr id="794" name="Google Shape;794;p61"/>
          <p:cNvSpPr/>
          <p:nvPr/>
        </p:nvSpPr>
        <p:spPr>
          <a:xfrm>
            <a:off x="5241302" y="5157219"/>
            <a:ext cx="2700363" cy="44570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Nước ngọt đóng chai</a:t>
            </a:r>
            <a:endParaRPr/>
          </a:p>
        </p:txBody>
      </p:sp>
      <p:sp>
        <p:nvSpPr>
          <p:cNvPr id="795" name="Google Shape;795;p61"/>
          <p:cNvSpPr/>
          <p:nvPr/>
        </p:nvSpPr>
        <p:spPr>
          <a:xfrm>
            <a:off x="3357411" y="2755558"/>
            <a:ext cx="2246186" cy="2316063"/>
          </a:xfrm>
          <a:prstGeom prst="cloud">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Thực phẩm chứa nhiều đường</a:t>
            </a:r>
            <a:endParaRPr sz="2000">
              <a:solidFill>
                <a:schemeClr val="lt1"/>
              </a:solidFill>
              <a:latin typeface="Arial"/>
              <a:ea typeface="Arial"/>
              <a:cs typeface="Arial"/>
              <a:sym typeface="Arial"/>
            </a:endParaRPr>
          </a:p>
        </p:txBody>
      </p:sp>
      <p:pic>
        <p:nvPicPr>
          <p:cNvPr id="796" name="Google Shape;796;p61" descr="Káº¿t quáº£ hÃ¬nh áº£nh cho káº¹o ngá»t"/>
          <p:cNvPicPr preferRelativeResize="0"/>
          <p:nvPr/>
        </p:nvPicPr>
        <p:blipFill rotWithShape="1">
          <a:blip r:embed="rId5">
            <a:alphaModFix/>
          </a:blip>
          <a:srcRect/>
          <a:stretch/>
        </p:blipFill>
        <p:spPr>
          <a:xfrm>
            <a:off x="5764245" y="1754467"/>
            <a:ext cx="2020417" cy="1262761"/>
          </a:xfrm>
          <a:prstGeom prst="rect">
            <a:avLst/>
          </a:prstGeom>
          <a:noFill/>
          <a:ln>
            <a:noFill/>
          </a:ln>
        </p:spPr>
      </p:pic>
      <p:pic>
        <p:nvPicPr>
          <p:cNvPr id="797" name="Google Shape;797;p61"/>
          <p:cNvPicPr preferRelativeResize="0"/>
          <p:nvPr/>
        </p:nvPicPr>
        <p:blipFill rotWithShape="1">
          <a:blip r:embed="rId6">
            <a:alphaModFix/>
          </a:blip>
          <a:srcRect/>
          <a:stretch/>
        </p:blipFill>
        <p:spPr>
          <a:xfrm>
            <a:off x="5677927" y="3903693"/>
            <a:ext cx="2008640" cy="1262761"/>
          </a:xfrm>
          <a:prstGeom prst="rect">
            <a:avLst/>
          </a:prstGeom>
          <a:noFill/>
          <a:ln>
            <a:noFill/>
          </a:ln>
        </p:spPr>
      </p:pic>
      <p:sp>
        <p:nvSpPr>
          <p:cNvPr id="798" name="Google Shape;798;p61"/>
          <p:cNvSpPr/>
          <p:nvPr/>
        </p:nvSpPr>
        <p:spPr>
          <a:xfrm>
            <a:off x="0" y="377072"/>
            <a:ext cx="3949831" cy="612743"/>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Hạn chế chất béo (mỡ), đường và muối</a:t>
            </a:r>
            <a:r>
              <a:rPr lang="en-US" sz="1800">
                <a:solidFill>
                  <a:schemeClr val="lt1"/>
                </a:solidFill>
                <a:latin typeface="Calibri"/>
                <a:ea typeface="Calibri"/>
                <a:cs typeface="Calibri"/>
                <a:sym typeface="Calibri"/>
              </a:rPr>
              <a:t> </a:t>
            </a:r>
            <a:endParaRPr sz="1800" b="1">
              <a:solidFill>
                <a:schemeClr val="lt1"/>
              </a:solidFill>
              <a:latin typeface="Times New Roman"/>
              <a:ea typeface="Times New Roman"/>
              <a:cs typeface="Times New Roman"/>
              <a:sym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62"/>
          <p:cNvSpPr txBox="1">
            <a:spLocks noGrp="1"/>
          </p:cNvSpPr>
          <p:nvPr>
            <p:ph type="ctrTitle"/>
          </p:nvPr>
        </p:nvSpPr>
        <p:spPr>
          <a:xfrm>
            <a:off x="1143000" y="1532374"/>
            <a:ext cx="6941820" cy="52264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Arial"/>
              <a:buNone/>
            </a:pPr>
            <a:r>
              <a:rPr lang="en-US" sz="3000" b="1">
                <a:latin typeface="Arial"/>
                <a:ea typeface="Arial"/>
                <a:cs typeface="Arial"/>
                <a:sym typeface="Arial"/>
              </a:rPr>
              <a:t>Lựa chọn thực phẩm an toàn và sạch</a:t>
            </a:r>
            <a:endParaRPr sz="3000" b="1">
              <a:latin typeface="Arial"/>
              <a:ea typeface="Arial"/>
              <a:cs typeface="Arial"/>
              <a:sym typeface="Arial"/>
            </a:endParaRPr>
          </a:p>
        </p:txBody>
      </p:sp>
      <p:grpSp>
        <p:nvGrpSpPr>
          <p:cNvPr id="804" name="Google Shape;804;p62"/>
          <p:cNvGrpSpPr/>
          <p:nvPr/>
        </p:nvGrpSpPr>
        <p:grpSpPr>
          <a:xfrm>
            <a:off x="1494604" y="2044185"/>
            <a:ext cx="5772150" cy="977503"/>
            <a:chOff x="838200" y="2057400"/>
            <a:chExt cx="7697153" cy="1303614"/>
          </a:xfrm>
        </p:grpSpPr>
        <p:pic>
          <p:nvPicPr>
            <p:cNvPr id="805" name="Google Shape;805;p62" descr="foodcover.jpg"/>
            <p:cNvPicPr preferRelativeResize="0"/>
            <p:nvPr/>
          </p:nvPicPr>
          <p:blipFill rotWithShape="1">
            <a:blip r:embed="rId3">
              <a:alphaModFix/>
            </a:blip>
            <a:srcRect/>
            <a:stretch/>
          </p:blipFill>
          <p:spPr>
            <a:xfrm>
              <a:off x="6781800" y="2057400"/>
              <a:ext cx="1753553" cy="1303614"/>
            </a:xfrm>
            <a:prstGeom prst="rect">
              <a:avLst/>
            </a:prstGeom>
            <a:noFill/>
            <a:ln>
              <a:noFill/>
            </a:ln>
          </p:spPr>
        </p:pic>
        <p:pic>
          <p:nvPicPr>
            <p:cNvPr id="806" name="Google Shape;806;p62"/>
            <p:cNvPicPr preferRelativeResize="0"/>
            <p:nvPr/>
          </p:nvPicPr>
          <p:blipFill rotWithShape="1">
            <a:blip r:embed="rId4">
              <a:alphaModFix/>
            </a:blip>
            <a:srcRect/>
            <a:stretch/>
          </p:blipFill>
          <p:spPr>
            <a:xfrm>
              <a:off x="1031364" y="2209800"/>
              <a:ext cx="1119311" cy="1119311"/>
            </a:xfrm>
            <a:prstGeom prst="rect">
              <a:avLst/>
            </a:prstGeom>
            <a:noFill/>
            <a:ln>
              <a:noFill/>
            </a:ln>
          </p:spPr>
        </p:pic>
        <p:grpSp>
          <p:nvGrpSpPr>
            <p:cNvPr id="807" name="Google Shape;807;p62"/>
            <p:cNvGrpSpPr/>
            <p:nvPr/>
          </p:nvGrpSpPr>
          <p:grpSpPr>
            <a:xfrm>
              <a:off x="3581740" y="2286049"/>
              <a:ext cx="1829026" cy="990810"/>
              <a:chOff x="3657940" y="2286049"/>
              <a:chExt cx="1829026" cy="990810"/>
            </a:xfrm>
          </p:grpSpPr>
          <p:cxnSp>
            <p:nvCxnSpPr>
              <p:cNvPr id="808" name="Google Shape;808;p62"/>
              <p:cNvCxnSpPr/>
              <p:nvPr/>
            </p:nvCxnSpPr>
            <p:spPr>
              <a:xfrm>
                <a:off x="3657940" y="2779866"/>
                <a:ext cx="1829026" cy="3176"/>
              </a:xfrm>
              <a:prstGeom prst="straightConnector1">
                <a:avLst/>
              </a:prstGeom>
              <a:noFill/>
              <a:ln w="25400" cap="flat" cmpd="sng">
                <a:solidFill>
                  <a:srgbClr val="5A096E"/>
                </a:solidFill>
                <a:prstDash val="solid"/>
                <a:round/>
                <a:headEnd type="none" w="sm" len="sm"/>
                <a:tailEnd type="none" w="sm" len="sm"/>
              </a:ln>
            </p:spPr>
          </p:cxnSp>
          <p:sp>
            <p:nvSpPr>
              <p:cNvPr id="809" name="Google Shape;809;p62"/>
              <p:cNvSpPr/>
              <p:nvPr/>
            </p:nvSpPr>
            <p:spPr>
              <a:xfrm>
                <a:off x="4115197" y="2286049"/>
                <a:ext cx="990722" cy="990810"/>
              </a:xfrm>
              <a:prstGeom prst="ellipse">
                <a:avLst/>
              </a:prstGeom>
              <a:solidFill>
                <a:srgbClr val="5A09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50" b="1">
                    <a:solidFill>
                      <a:srgbClr val="FFFFFF"/>
                    </a:solidFill>
                    <a:latin typeface="Arial"/>
                    <a:ea typeface="Arial"/>
                    <a:cs typeface="Arial"/>
                    <a:sym typeface="Arial"/>
                  </a:rPr>
                  <a:t>và</a:t>
                </a:r>
                <a:endParaRPr sz="2250" b="1">
                  <a:solidFill>
                    <a:srgbClr val="FFFFFF"/>
                  </a:solidFill>
                  <a:latin typeface="Arial"/>
                  <a:ea typeface="Arial"/>
                  <a:cs typeface="Arial"/>
                  <a:sym typeface="Arial"/>
                </a:endParaRPr>
              </a:p>
            </p:txBody>
          </p:sp>
        </p:grpSp>
        <p:sp>
          <p:nvSpPr>
            <p:cNvPr id="810" name="Google Shape;810;p62"/>
            <p:cNvSpPr/>
            <p:nvPr/>
          </p:nvSpPr>
          <p:spPr>
            <a:xfrm>
              <a:off x="838200" y="2171724"/>
              <a:ext cx="1830614" cy="1181351"/>
            </a:xfrm>
            <a:prstGeom prst="roundRect">
              <a:avLst>
                <a:gd name="adj" fmla="val 16667"/>
              </a:avLst>
            </a:prstGeom>
            <a:noFill/>
            <a:ln w="19050" cap="flat" cmpd="sng">
              <a:solidFill>
                <a:srgbClr val="5A09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11" name="Google Shape;811;p62"/>
            <p:cNvSpPr/>
            <p:nvPr/>
          </p:nvSpPr>
          <p:spPr>
            <a:xfrm>
              <a:off x="2297293" y="2362265"/>
              <a:ext cx="1513075" cy="647838"/>
            </a:xfrm>
            <a:prstGeom prst="roundRect">
              <a:avLst>
                <a:gd name="adj" fmla="val 16667"/>
              </a:avLst>
            </a:prstGeom>
            <a:solidFill>
              <a:srgbClr val="E36C0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rgbClr val="FFFFFF"/>
                  </a:solidFill>
                  <a:latin typeface="Calibri"/>
                  <a:ea typeface="Calibri"/>
                  <a:cs typeface="Calibri"/>
                  <a:sym typeface="Calibri"/>
                </a:rPr>
                <a:t>Che đậy</a:t>
              </a:r>
              <a:endParaRPr sz="1350">
                <a:solidFill>
                  <a:srgbClr val="FFFFFF"/>
                </a:solidFill>
                <a:latin typeface="Calibri"/>
                <a:ea typeface="Calibri"/>
                <a:cs typeface="Calibri"/>
                <a:sym typeface="Calibri"/>
              </a:endParaRPr>
            </a:p>
          </p:txBody>
        </p:sp>
        <p:sp>
          <p:nvSpPr>
            <p:cNvPr id="812" name="Google Shape;812;p62"/>
            <p:cNvSpPr/>
            <p:nvPr/>
          </p:nvSpPr>
          <p:spPr>
            <a:xfrm>
              <a:off x="6523741" y="2171724"/>
              <a:ext cx="1830615" cy="1181351"/>
            </a:xfrm>
            <a:prstGeom prst="roundRect">
              <a:avLst>
                <a:gd name="adj" fmla="val 16667"/>
              </a:avLst>
            </a:prstGeom>
            <a:noFill/>
            <a:ln w="19050" cap="flat" cmpd="sng">
              <a:solidFill>
                <a:srgbClr val="5A09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13" name="Google Shape;813;p62"/>
            <p:cNvSpPr/>
            <p:nvPr/>
          </p:nvSpPr>
          <p:spPr>
            <a:xfrm>
              <a:off x="5258347" y="2362265"/>
              <a:ext cx="1511487" cy="647838"/>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rgbClr val="FFFFFF"/>
                  </a:solidFill>
                  <a:latin typeface="Calibri"/>
                  <a:ea typeface="Calibri"/>
                  <a:cs typeface="Calibri"/>
                  <a:sym typeface="Calibri"/>
                </a:rPr>
                <a:t>Không che đậy</a:t>
              </a:r>
              <a:endParaRPr sz="1350">
                <a:solidFill>
                  <a:srgbClr val="FFFFFF"/>
                </a:solidFill>
                <a:latin typeface="Calibri"/>
                <a:ea typeface="Calibri"/>
                <a:cs typeface="Calibri"/>
                <a:sym typeface="Calibri"/>
              </a:endParaRPr>
            </a:p>
          </p:txBody>
        </p:sp>
      </p:grpSp>
      <p:grpSp>
        <p:nvGrpSpPr>
          <p:cNvPr id="814" name="Google Shape;814;p62"/>
          <p:cNvGrpSpPr/>
          <p:nvPr/>
        </p:nvGrpSpPr>
        <p:grpSpPr>
          <a:xfrm>
            <a:off x="1494604" y="3049370"/>
            <a:ext cx="5643563" cy="908447"/>
            <a:chOff x="838200" y="3475314"/>
            <a:chExt cx="7524486" cy="1210986"/>
          </a:xfrm>
        </p:grpSpPr>
        <p:pic>
          <p:nvPicPr>
            <p:cNvPr id="815" name="Google Shape;815;p62"/>
            <p:cNvPicPr preferRelativeResize="0"/>
            <p:nvPr/>
          </p:nvPicPr>
          <p:blipFill rotWithShape="1">
            <a:blip r:embed="rId5">
              <a:alphaModFix/>
            </a:blip>
            <a:srcRect/>
            <a:stretch/>
          </p:blipFill>
          <p:spPr>
            <a:xfrm>
              <a:off x="914400" y="3688526"/>
              <a:ext cx="1248187" cy="852548"/>
            </a:xfrm>
            <a:prstGeom prst="rect">
              <a:avLst/>
            </a:prstGeom>
            <a:noFill/>
            <a:ln>
              <a:noFill/>
            </a:ln>
          </p:spPr>
        </p:pic>
        <p:grpSp>
          <p:nvGrpSpPr>
            <p:cNvPr id="816" name="Google Shape;816;p62"/>
            <p:cNvGrpSpPr/>
            <p:nvPr/>
          </p:nvGrpSpPr>
          <p:grpSpPr>
            <a:xfrm>
              <a:off x="3581304" y="3581653"/>
              <a:ext cx="1828736" cy="990373"/>
              <a:chOff x="3657504" y="2286253"/>
              <a:chExt cx="1828736" cy="990373"/>
            </a:xfrm>
          </p:grpSpPr>
          <p:cxnSp>
            <p:nvCxnSpPr>
              <p:cNvPr id="817" name="Google Shape;817;p62"/>
              <p:cNvCxnSpPr/>
              <p:nvPr/>
            </p:nvCxnSpPr>
            <p:spPr>
              <a:xfrm>
                <a:off x="3657504" y="2779852"/>
                <a:ext cx="1828736" cy="3174"/>
              </a:xfrm>
              <a:prstGeom prst="straightConnector1">
                <a:avLst/>
              </a:prstGeom>
              <a:noFill/>
              <a:ln w="25400" cap="flat" cmpd="sng">
                <a:solidFill>
                  <a:srgbClr val="5A096E"/>
                </a:solidFill>
                <a:prstDash val="solid"/>
                <a:round/>
                <a:headEnd type="none" w="sm" len="sm"/>
                <a:tailEnd type="none" w="sm" len="sm"/>
              </a:ln>
            </p:spPr>
          </p:cxnSp>
          <p:sp>
            <p:nvSpPr>
              <p:cNvPr id="818" name="Google Shape;818;p62"/>
              <p:cNvSpPr/>
              <p:nvPr/>
            </p:nvSpPr>
            <p:spPr>
              <a:xfrm>
                <a:off x="4114688" y="2286253"/>
                <a:ext cx="990565" cy="990373"/>
              </a:xfrm>
              <a:prstGeom prst="ellipse">
                <a:avLst/>
              </a:prstGeom>
              <a:solidFill>
                <a:srgbClr val="5A09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50" b="1">
                    <a:solidFill>
                      <a:srgbClr val="FFFFFF"/>
                    </a:solidFill>
                    <a:latin typeface="Arial"/>
                    <a:ea typeface="Arial"/>
                    <a:cs typeface="Arial"/>
                    <a:sym typeface="Arial"/>
                  </a:rPr>
                  <a:t>và</a:t>
                </a:r>
                <a:endParaRPr sz="2250" b="1">
                  <a:solidFill>
                    <a:srgbClr val="FFFFFF"/>
                  </a:solidFill>
                  <a:latin typeface="Arial"/>
                  <a:ea typeface="Arial"/>
                  <a:cs typeface="Arial"/>
                  <a:sym typeface="Arial"/>
                </a:endParaRPr>
              </a:p>
            </p:txBody>
          </p:sp>
        </p:grpSp>
        <p:sp>
          <p:nvSpPr>
            <p:cNvPr id="819" name="Google Shape;819;p62"/>
            <p:cNvSpPr/>
            <p:nvPr/>
          </p:nvSpPr>
          <p:spPr>
            <a:xfrm>
              <a:off x="838200" y="3505470"/>
              <a:ext cx="1830323" cy="1180830"/>
            </a:xfrm>
            <a:prstGeom prst="roundRect">
              <a:avLst>
                <a:gd name="adj" fmla="val 16667"/>
              </a:avLst>
            </a:prstGeom>
            <a:noFill/>
            <a:ln w="19050" cap="flat" cmpd="sng">
              <a:solidFill>
                <a:srgbClr val="5A09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20" name="Google Shape;820;p62"/>
            <p:cNvSpPr/>
            <p:nvPr/>
          </p:nvSpPr>
          <p:spPr>
            <a:xfrm>
              <a:off x="2298649" y="3753063"/>
              <a:ext cx="1511247" cy="647552"/>
            </a:xfrm>
            <a:prstGeom prst="roundRect">
              <a:avLst>
                <a:gd name="adj" fmla="val 16667"/>
              </a:avLst>
            </a:prstGeom>
            <a:solidFill>
              <a:srgbClr val="E36C09"/>
            </a:solidFill>
            <a:ln>
              <a:noFill/>
            </a:ln>
          </p:spPr>
          <p:txBody>
            <a:bodyPr spcFirstLastPara="1" wrap="square" lIns="91425" tIns="45700" rIns="91425" bIns="45700" anchor="ctr" anchorCtr="0">
              <a:noAutofit/>
            </a:bodyPr>
            <a:lstStyle/>
            <a:p>
              <a:pPr marL="0" marR="0" lvl="0" indent="0" algn="ctr" rtl="0">
                <a:lnSpc>
                  <a:spcPct val="105555"/>
                </a:lnSpc>
                <a:spcBef>
                  <a:spcPts val="0"/>
                </a:spcBef>
                <a:spcAft>
                  <a:spcPts val="0"/>
                </a:spcAft>
                <a:buNone/>
              </a:pPr>
              <a:r>
                <a:rPr lang="en-US" sz="1350">
                  <a:solidFill>
                    <a:srgbClr val="FFFFFF"/>
                  </a:solidFill>
                  <a:latin typeface="Calibri"/>
                  <a:ea typeface="Calibri"/>
                  <a:cs typeface="Calibri"/>
                  <a:sym typeface="Calibri"/>
                </a:rPr>
                <a:t>Điều kiện tốt</a:t>
              </a:r>
              <a:endParaRPr sz="1350">
                <a:solidFill>
                  <a:srgbClr val="FFFFFF"/>
                </a:solidFill>
                <a:latin typeface="Calibri"/>
                <a:ea typeface="Calibri"/>
                <a:cs typeface="Calibri"/>
                <a:sym typeface="Calibri"/>
              </a:endParaRPr>
            </a:p>
          </p:txBody>
        </p:sp>
        <p:sp>
          <p:nvSpPr>
            <p:cNvPr id="821" name="Google Shape;821;p62"/>
            <p:cNvSpPr/>
            <p:nvPr/>
          </p:nvSpPr>
          <p:spPr>
            <a:xfrm>
              <a:off x="6532362" y="3475314"/>
              <a:ext cx="1830324" cy="1180830"/>
            </a:xfrm>
            <a:prstGeom prst="roundRect">
              <a:avLst>
                <a:gd name="adj" fmla="val 16667"/>
              </a:avLst>
            </a:prstGeom>
            <a:noFill/>
            <a:ln w="19050" cap="flat" cmpd="sng">
              <a:solidFill>
                <a:srgbClr val="5A09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22" name="Google Shape;822;p62"/>
            <p:cNvSpPr/>
            <p:nvPr/>
          </p:nvSpPr>
          <p:spPr>
            <a:xfrm>
              <a:off x="5257645" y="3753063"/>
              <a:ext cx="1512834" cy="647552"/>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5555"/>
                </a:lnSpc>
                <a:spcBef>
                  <a:spcPts val="0"/>
                </a:spcBef>
                <a:spcAft>
                  <a:spcPts val="0"/>
                </a:spcAft>
                <a:buNone/>
              </a:pPr>
              <a:r>
                <a:rPr lang="en-US" sz="1350">
                  <a:solidFill>
                    <a:srgbClr val="FFFFFF"/>
                  </a:solidFill>
                  <a:latin typeface="Calibri"/>
                  <a:ea typeface="Calibri"/>
                  <a:cs typeface="Calibri"/>
                  <a:sym typeface="Calibri"/>
                </a:rPr>
                <a:t>Vỏ hộp bị mòn, hỏng</a:t>
              </a:r>
              <a:endParaRPr sz="1350">
                <a:solidFill>
                  <a:srgbClr val="FFFFFF"/>
                </a:solidFill>
                <a:latin typeface="Calibri"/>
                <a:ea typeface="Calibri"/>
                <a:cs typeface="Calibri"/>
                <a:sym typeface="Calibri"/>
              </a:endParaRPr>
            </a:p>
          </p:txBody>
        </p:sp>
        <p:pic>
          <p:nvPicPr>
            <p:cNvPr id="823" name="Google Shape;823;p62"/>
            <p:cNvPicPr preferRelativeResize="0"/>
            <p:nvPr/>
          </p:nvPicPr>
          <p:blipFill rotWithShape="1">
            <a:blip r:embed="rId6">
              <a:alphaModFix/>
            </a:blip>
            <a:srcRect/>
            <a:stretch/>
          </p:blipFill>
          <p:spPr>
            <a:xfrm>
              <a:off x="6929966" y="3695534"/>
              <a:ext cx="1227666" cy="838532"/>
            </a:xfrm>
            <a:prstGeom prst="rect">
              <a:avLst/>
            </a:prstGeom>
            <a:noFill/>
            <a:ln>
              <a:noFill/>
            </a:ln>
          </p:spPr>
        </p:pic>
      </p:grpSp>
      <p:grpSp>
        <p:nvGrpSpPr>
          <p:cNvPr id="824" name="Google Shape;824;p62"/>
          <p:cNvGrpSpPr/>
          <p:nvPr/>
        </p:nvGrpSpPr>
        <p:grpSpPr>
          <a:xfrm>
            <a:off x="1494604" y="3932814"/>
            <a:ext cx="5643563" cy="898922"/>
            <a:chOff x="838200" y="4822072"/>
            <a:chExt cx="7524486" cy="1197728"/>
          </a:xfrm>
        </p:grpSpPr>
        <p:pic>
          <p:nvPicPr>
            <p:cNvPr id="825" name="Google Shape;825;p62"/>
            <p:cNvPicPr preferRelativeResize="0"/>
            <p:nvPr/>
          </p:nvPicPr>
          <p:blipFill rotWithShape="1">
            <a:blip r:embed="rId7">
              <a:alphaModFix/>
            </a:blip>
            <a:srcRect/>
            <a:stretch/>
          </p:blipFill>
          <p:spPr>
            <a:xfrm>
              <a:off x="1024814" y="4876800"/>
              <a:ext cx="1197984" cy="1066800"/>
            </a:xfrm>
            <a:prstGeom prst="rect">
              <a:avLst/>
            </a:prstGeom>
            <a:noFill/>
            <a:ln>
              <a:noFill/>
            </a:ln>
          </p:spPr>
        </p:pic>
        <p:grpSp>
          <p:nvGrpSpPr>
            <p:cNvPr id="826" name="Google Shape;826;p62"/>
            <p:cNvGrpSpPr/>
            <p:nvPr/>
          </p:nvGrpSpPr>
          <p:grpSpPr>
            <a:xfrm>
              <a:off x="3581304" y="5029891"/>
              <a:ext cx="1828736" cy="989909"/>
              <a:chOff x="3657504" y="2286691"/>
              <a:chExt cx="1828736" cy="989909"/>
            </a:xfrm>
          </p:grpSpPr>
          <p:cxnSp>
            <p:nvCxnSpPr>
              <p:cNvPr id="827" name="Google Shape;827;p62"/>
              <p:cNvCxnSpPr/>
              <p:nvPr/>
            </p:nvCxnSpPr>
            <p:spPr>
              <a:xfrm>
                <a:off x="3657504" y="2780058"/>
                <a:ext cx="1828736" cy="3173"/>
              </a:xfrm>
              <a:prstGeom prst="straightConnector1">
                <a:avLst/>
              </a:prstGeom>
              <a:noFill/>
              <a:ln w="25400" cap="flat" cmpd="sng">
                <a:solidFill>
                  <a:srgbClr val="5A096E"/>
                </a:solidFill>
                <a:prstDash val="solid"/>
                <a:round/>
                <a:headEnd type="none" w="sm" len="sm"/>
                <a:tailEnd type="none" w="sm" len="sm"/>
              </a:ln>
            </p:spPr>
          </p:cxnSp>
          <p:sp>
            <p:nvSpPr>
              <p:cNvPr id="828" name="Google Shape;828;p62"/>
              <p:cNvSpPr/>
              <p:nvPr/>
            </p:nvSpPr>
            <p:spPr>
              <a:xfrm>
                <a:off x="4114688" y="2286691"/>
                <a:ext cx="990565" cy="989909"/>
              </a:xfrm>
              <a:prstGeom prst="ellipse">
                <a:avLst/>
              </a:prstGeom>
              <a:solidFill>
                <a:srgbClr val="5A09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50" b="1">
                    <a:solidFill>
                      <a:srgbClr val="FFFFFF"/>
                    </a:solidFill>
                    <a:latin typeface="Arial"/>
                    <a:ea typeface="Arial"/>
                    <a:cs typeface="Arial"/>
                    <a:sym typeface="Arial"/>
                  </a:rPr>
                  <a:t>và</a:t>
                </a:r>
                <a:endParaRPr sz="2250" b="1">
                  <a:solidFill>
                    <a:srgbClr val="FFFFFF"/>
                  </a:solidFill>
                  <a:latin typeface="Arial"/>
                  <a:ea typeface="Arial"/>
                  <a:cs typeface="Arial"/>
                  <a:sym typeface="Arial"/>
                </a:endParaRPr>
              </a:p>
            </p:txBody>
          </p:sp>
        </p:grpSp>
        <p:sp>
          <p:nvSpPr>
            <p:cNvPr id="829" name="Google Shape;829;p62"/>
            <p:cNvSpPr/>
            <p:nvPr/>
          </p:nvSpPr>
          <p:spPr>
            <a:xfrm>
              <a:off x="838200" y="4837936"/>
              <a:ext cx="1830323" cy="1181864"/>
            </a:xfrm>
            <a:prstGeom prst="roundRect">
              <a:avLst>
                <a:gd name="adj" fmla="val 16667"/>
              </a:avLst>
            </a:prstGeom>
            <a:noFill/>
            <a:ln w="19050" cap="flat" cmpd="sng">
              <a:solidFill>
                <a:srgbClr val="5A09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30" name="Google Shape;830;p62"/>
            <p:cNvSpPr/>
            <p:nvPr/>
          </p:nvSpPr>
          <p:spPr>
            <a:xfrm>
              <a:off x="2298649" y="5142524"/>
              <a:ext cx="1511247" cy="648836"/>
            </a:xfrm>
            <a:prstGeom prst="roundRect">
              <a:avLst>
                <a:gd name="adj" fmla="val 16667"/>
              </a:avLst>
            </a:prstGeom>
            <a:solidFill>
              <a:srgbClr val="E36C09"/>
            </a:solidFill>
            <a:ln>
              <a:noFill/>
            </a:ln>
          </p:spPr>
          <p:txBody>
            <a:bodyPr spcFirstLastPara="1" wrap="square" lIns="91425" tIns="45700" rIns="91425" bIns="45700" anchor="ctr" anchorCtr="0">
              <a:noAutofit/>
            </a:bodyPr>
            <a:lstStyle/>
            <a:p>
              <a:pPr marL="0" marR="0" lvl="0" indent="0" algn="ctr" rtl="0">
                <a:lnSpc>
                  <a:spcPct val="105555"/>
                </a:lnSpc>
                <a:spcBef>
                  <a:spcPts val="0"/>
                </a:spcBef>
                <a:spcAft>
                  <a:spcPts val="0"/>
                </a:spcAft>
                <a:buNone/>
              </a:pPr>
              <a:r>
                <a:rPr lang="en-US" sz="1350">
                  <a:solidFill>
                    <a:srgbClr val="FFFFFF"/>
                  </a:solidFill>
                  <a:latin typeface="Calibri"/>
                  <a:ea typeface="Calibri"/>
                  <a:cs typeface="Calibri"/>
                  <a:sym typeface="Calibri"/>
                </a:rPr>
                <a:t>Điều kiện tốt</a:t>
              </a:r>
              <a:endParaRPr sz="1350">
                <a:solidFill>
                  <a:srgbClr val="FFFFFF"/>
                </a:solidFill>
                <a:latin typeface="Calibri"/>
                <a:ea typeface="Calibri"/>
                <a:cs typeface="Calibri"/>
                <a:sym typeface="Calibri"/>
              </a:endParaRPr>
            </a:p>
          </p:txBody>
        </p:sp>
        <p:sp>
          <p:nvSpPr>
            <p:cNvPr id="831" name="Google Shape;831;p62"/>
            <p:cNvSpPr/>
            <p:nvPr/>
          </p:nvSpPr>
          <p:spPr>
            <a:xfrm>
              <a:off x="6532362" y="4822072"/>
              <a:ext cx="1830324" cy="1181864"/>
            </a:xfrm>
            <a:prstGeom prst="roundRect">
              <a:avLst>
                <a:gd name="adj" fmla="val 16667"/>
              </a:avLst>
            </a:prstGeom>
            <a:noFill/>
            <a:ln w="19050" cap="flat" cmpd="sng">
              <a:solidFill>
                <a:srgbClr val="5A09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32" name="Google Shape;832;p62"/>
            <p:cNvSpPr/>
            <p:nvPr/>
          </p:nvSpPr>
          <p:spPr>
            <a:xfrm>
              <a:off x="5257645" y="5142524"/>
              <a:ext cx="1512834" cy="648836"/>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rgbClr val="FFFFFF"/>
                  </a:solidFill>
                  <a:latin typeface="Calibri"/>
                  <a:ea typeface="Calibri"/>
                  <a:cs typeface="Calibri"/>
                  <a:sym typeface="Calibri"/>
                </a:rPr>
                <a:t>Mốc</a:t>
              </a:r>
              <a:endParaRPr sz="1350">
                <a:solidFill>
                  <a:srgbClr val="FFFFFF"/>
                </a:solidFill>
                <a:latin typeface="Calibri"/>
                <a:ea typeface="Calibri"/>
                <a:cs typeface="Calibri"/>
                <a:sym typeface="Calibri"/>
              </a:endParaRPr>
            </a:p>
          </p:txBody>
        </p:sp>
        <p:pic>
          <p:nvPicPr>
            <p:cNvPr id="833" name="Google Shape;833;p62"/>
            <p:cNvPicPr preferRelativeResize="0"/>
            <p:nvPr/>
          </p:nvPicPr>
          <p:blipFill rotWithShape="1">
            <a:blip r:embed="rId8">
              <a:alphaModFix/>
            </a:blip>
            <a:srcRect/>
            <a:stretch/>
          </p:blipFill>
          <p:spPr>
            <a:xfrm>
              <a:off x="6973037" y="4876800"/>
              <a:ext cx="1093607" cy="1066800"/>
            </a:xfrm>
            <a:prstGeom prst="rect">
              <a:avLst/>
            </a:prstGeom>
            <a:noFill/>
            <a:ln>
              <a:noFill/>
            </a:ln>
          </p:spPr>
        </p:pic>
      </p:grpSp>
      <p:sp>
        <p:nvSpPr>
          <p:cNvPr id="834" name="Google Shape;834;p62"/>
          <p:cNvSpPr/>
          <p:nvPr/>
        </p:nvSpPr>
        <p:spPr>
          <a:xfrm>
            <a:off x="0" y="882859"/>
            <a:ext cx="3959257" cy="497579"/>
          </a:xfrm>
          <a:prstGeom prst="rect">
            <a:avLst/>
          </a:prstGeom>
          <a:solidFill>
            <a:srgbClr val="07B3B7"/>
          </a:solidFill>
          <a:ln w="25400" cap="flat" cmpd="sng">
            <a:solidFill>
              <a:srgbClr val="0BB7B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lt1"/>
                </a:solidFill>
                <a:latin typeface="Calibri"/>
                <a:ea typeface="Calibri"/>
                <a:cs typeface="Calibri"/>
                <a:sym typeface="Calibri"/>
              </a:rPr>
              <a:t>Lựa chọn thực phẩm an toàn và lành mạnh, đặc biệt khi ăn ở ngoài</a:t>
            </a:r>
            <a:endParaRPr sz="1350">
              <a:solidFill>
                <a:schemeClr val="lt1"/>
              </a:solidFill>
              <a:latin typeface="Calibri"/>
              <a:ea typeface="Calibri"/>
              <a:cs typeface="Calibri"/>
              <a:sym typeface="Calibri"/>
            </a:endParaRPr>
          </a:p>
        </p:txBody>
      </p:sp>
      <p:pic>
        <p:nvPicPr>
          <p:cNvPr id="835" name="Google Shape;835;p62"/>
          <p:cNvPicPr preferRelativeResize="0"/>
          <p:nvPr/>
        </p:nvPicPr>
        <p:blipFill rotWithShape="1">
          <a:blip r:embed="rId9">
            <a:alphaModFix/>
          </a:blip>
          <a:srcRect/>
          <a:stretch/>
        </p:blipFill>
        <p:spPr>
          <a:xfrm>
            <a:off x="7210074" y="4589400"/>
            <a:ext cx="598714" cy="887017"/>
          </a:xfrm>
          <a:prstGeom prst="rect">
            <a:avLst/>
          </a:prstGeom>
          <a:noFill/>
          <a:ln>
            <a:noFill/>
          </a:ln>
        </p:spPr>
      </p:pic>
      <p:pic>
        <p:nvPicPr>
          <p:cNvPr id="836" name="Google Shape;836;p62"/>
          <p:cNvPicPr preferRelativeResize="0"/>
          <p:nvPr/>
        </p:nvPicPr>
        <p:blipFill rotWithShape="1">
          <a:blip r:embed="rId10">
            <a:alphaModFix/>
          </a:blip>
          <a:srcRect/>
          <a:stretch/>
        </p:blipFill>
        <p:spPr>
          <a:xfrm>
            <a:off x="6444627" y="5032909"/>
            <a:ext cx="647488" cy="762596"/>
          </a:xfrm>
          <a:prstGeom prst="rect">
            <a:avLst/>
          </a:prstGeom>
          <a:noFill/>
          <a:ln>
            <a:noFill/>
          </a:ln>
        </p:spPr>
      </p:pic>
      <p:pic>
        <p:nvPicPr>
          <p:cNvPr id="837" name="Google Shape;837;p62"/>
          <p:cNvPicPr preferRelativeResize="0"/>
          <p:nvPr/>
        </p:nvPicPr>
        <p:blipFill rotWithShape="1">
          <a:blip r:embed="rId11">
            <a:alphaModFix/>
          </a:blip>
          <a:srcRect/>
          <a:stretch/>
        </p:blipFill>
        <p:spPr>
          <a:xfrm>
            <a:off x="5835146" y="4917771"/>
            <a:ext cx="521494" cy="1007269"/>
          </a:xfrm>
          <a:prstGeom prst="rect">
            <a:avLst/>
          </a:prstGeom>
          <a:noFill/>
          <a:ln>
            <a:noFill/>
          </a:ln>
        </p:spPr>
      </p:pic>
      <p:pic>
        <p:nvPicPr>
          <p:cNvPr id="838" name="Google Shape;838;p62"/>
          <p:cNvPicPr preferRelativeResize="0"/>
          <p:nvPr/>
        </p:nvPicPr>
        <p:blipFill rotWithShape="1">
          <a:blip r:embed="rId12">
            <a:alphaModFix/>
          </a:blip>
          <a:srcRect/>
          <a:stretch/>
        </p:blipFill>
        <p:spPr>
          <a:xfrm>
            <a:off x="1923095" y="5215670"/>
            <a:ext cx="321469" cy="52149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mbria"/>
              <a:buNone/>
            </a:pPr>
            <a:endParaRPr/>
          </a:p>
        </p:txBody>
      </p:sp>
      <p:sp>
        <p:nvSpPr>
          <p:cNvPr id="844" name="Google Shape;844;p63"/>
          <p:cNvSpPr txBox="1">
            <a:spLocks noGrp="1"/>
          </p:cNvSpPr>
          <p:nvPr>
            <p:ph type="body" idx="1"/>
          </p:nvPr>
        </p:nvSpPr>
        <p:spPr>
          <a:xfrm>
            <a:off x="5401559" y="1781667"/>
            <a:ext cx="3113791" cy="3157978"/>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sz="2000">
                <a:solidFill>
                  <a:schemeClr val="dk1"/>
                </a:solidFill>
                <a:latin typeface="Calibri"/>
                <a:ea typeface="Calibri"/>
                <a:cs typeface="Calibri"/>
                <a:sym typeface="Calibri"/>
              </a:rPr>
              <a:t>Thông tin về bao bì thực phẩm bao gồm:</a:t>
            </a:r>
            <a:endParaRPr sz="2000"/>
          </a:p>
          <a:p>
            <a:pPr marL="342900" lvl="0" indent="-342900" algn="l" rtl="0">
              <a:spcBef>
                <a:spcPts val="400"/>
              </a:spcBef>
              <a:spcAft>
                <a:spcPts val="0"/>
              </a:spcAft>
              <a:buClr>
                <a:schemeClr val="dk1"/>
              </a:buClr>
              <a:buSzPts val="2000"/>
              <a:buChar char="•"/>
            </a:pPr>
            <a:r>
              <a:rPr lang="en-US" sz="2000">
                <a:solidFill>
                  <a:schemeClr val="dk1"/>
                </a:solidFill>
                <a:latin typeface="Calibri"/>
                <a:ea typeface="Calibri"/>
                <a:cs typeface="Calibri"/>
                <a:sym typeface="Calibri"/>
              </a:rPr>
              <a:t>Tên thực phẩm</a:t>
            </a:r>
            <a:endParaRPr sz="2000"/>
          </a:p>
          <a:p>
            <a:pPr marL="342900" lvl="0" indent="-342900" algn="l" rtl="0">
              <a:spcBef>
                <a:spcPts val="400"/>
              </a:spcBef>
              <a:spcAft>
                <a:spcPts val="0"/>
              </a:spcAft>
              <a:buClr>
                <a:schemeClr val="dk1"/>
              </a:buClr>
              <a:buSzPts val="2000"/>
              <a:buChar char="•"/>
            </a:pPr>
            <a:r>
              <a:rPr lang="en-US" sz="2000">
                <a:solidFill>
                  <a:schemeClr val="dk1"/>
                </a:solidFill>
                <a:latin typeface="Calibri"/>
                <a:ea typeface="Calibri"/>
                <a:cs typeface="Calibri"/>
                <a:sym typeface="Calibri"/>
              </a:rPr>
              <a:t>Khối lượng tịnh</a:t>
            </a:r>
            <a:endParaRPr sz="2000"/>
          </a:p>
          <a:p>
            <a:pPr marL="342900" lvl="0" indent="-342900" algn="l" rtl="0">
              <a:spcBef>
                <a:spcPts val="400"/>
              </a:spcBef>
              <a:spcAft>
                <a:spcPts val="0"/>
              </a:spcAft>
              <a:buClr>
                <a:schemeClr val="dk1"/>
              </a:buClr>
              <a:buSzPts val="2000"/>
              <a:buChar char="•"/>
            </a:pPr>
            <a:r>
              <a:rPr lang="en-US" sz="2000">
                <a:solidFill>
                  <a:schemeClr val="dk1"/>
                </a:solidFill>
                <a:latin typeface="Calibri"/>
                <a:ea typeface="Calibri"/>
                <a:cs typeface="Calibri"/>
                <a:sym typeface="Calibri"/>
              </a:rPr>
              <a:t>Hạn sử dụng</a:t>
            </a:r>
            <a:endParaRPr sz="2000"/>
          </a:p>
          <a:p>
            <a:pPr marL="342900" lvl="0" indent="-342900" algn="l" rtl="0">
              <a:spcBef>
                <a:spcPts val="400"/>
              </a:spcBef>
              <a:spcAft>
                <a:spcPts val="0"/>
              </a:spcAft>
              <a:buClr>
                <a:schemeClr val="dk1"/>
              </a:buClr>
              <a:buSzPts val="2000"/>
              <a:buChar char="•"/>
            </a:pPr>
            <a:r>
              <a:rPr lang="en-US" sz="2000">
                <a:solidFill>
                  <a:schemeClr val="dk1"/>
                </a:solidFill>
                <a:latin typeface="Calibri"/>
                <a:ea typeface="Calibri"/>
                <a:cs typeface="Calibri"/>
                <a:sym typeface="Calibri"/>
              </a:rPr>
              <a:t>Thành phần nguyên liệu </a:t>
            </a:r>
            <a:endParaRPr sz="2000"/>
          </a:p>
          <a:p>
            <a:pPr marL="342900" lvl="0" indent="-342900" algn="l" rtl="0">
              <a:spcBef>
                <a:spcPts val="400"/>
              </a:spcBef>
              <a:spcAft>
                <a:spcPts val="0"/>
              </a:spcAft>
              <a:buClr>
                <a:schemeClr val="dk1"/>
              </a:buClr>
              <a:buSzPts val="2000"/>
              <a:buChar char="•"/>
            </a:pPr>
            <a:r>
              <a:rPr lang="en-US" sz="2000">
                <a:solidFill>
                  <a:schemeClr val="dk1"/>
                </a:solidFill>
                <a:latin typeface="Calibri"/>
                <a:ea typeface="Calibri"/>
                <a:cs typeface="Calibri"/>
                <a:sym typeface="Calibri"/>
              </a:rPr>
              <a:t>Thông tin dinh dưỡng</a:t>
            </a:r>
            <a:endParaRPr sz="2000"/>
          </a:p>
          <a:p>
            <a:pPr marL="342900" lvl="0" indent="-342900" algn="l" rtl="0">
              <a:spcBef>
                <a:spcPts val="400"/>
              </a:spcBef>
              <a:spcAft>
                <a:spcPts val="0"/>
              </a:spcAft>
              <a:buClr>
                <a:schemeClr val="dk1"/>
              </a:buClr>
              <a:buSzPts val="2000"/>
              <a:buChar char="•"/>
            </a:pPr>
            <a:r>
              <a:rPr lang="en-US" sz="2000">
                <a:solidFill>
                  <a:schemeClr val="dk1"/>
                </a:solidFill>
                <a:latin typeface="Calibri"/>
                <a:ea typeface="Calibri"/>
                <a:cs typeface="Calibri"/>
                <a:sym typeface="Calibri"/>
              </a:rPr>
              <a:t>Thông tin nhà sản xuất</a:t>
            </a:r>
            <a:endParaRPr sz="2000"/>
          </a:p>
          <a:p>
            <a:pPr marL="342900" lvl="0" indent="-215900" algn="l" rtl="0">
              <a:spcBef>
                <a:spcPts val="400"/>
              </a:spcBef>
              <a:spcAft>
                <a:spcPts val="0"/>
              </a:spcAft>
              <a:buClr>
                <a:schemeClr val="dk1"/>
              </a:buClr>
              <a:buSzPts val="2000"/>
              <a:buNone/>
            </a:pPr>
            <a:endParaRPr sz="2000"/>
          </a:p>
        </p:txBody>
      </p:sp>
      <p:sp>
        <p:nvSpPr>
          <p:cNvPr id="845" name="Google Shape;845;p63"/>
          <p:cNvSpPr/>
          <p:nvPr/>
        </p:nvSpPr>
        <p:spPr>
          <a:xfrm>
            <a:off x="0" y="367219"/>
            <a:ext cx="4081806" cy="641022"/>
          </a:xfrm>
          <a:prstGeom prst="rect">
            <a:avLst/>
          </a:prstGeom>
          <a:solidFill>
            <a:srgbClr val="6E2F9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Đọc kỹ nhãn thực phẩm giúp lựa chọn thực phẩm có lợi cho sức khỏe</a:t>
            </a:r>
            <a:endParaRPr sz="1800" b="1">
              <a:solidFill>
                <a:schemeClr val="lt1"/>
              </a:solidFill>
              <a:latin typeface="Times New Roman"/>
              <a:ea typeface="Times New Roman"/>
              <a:cs typeface="Times New Roman"/>
              <a:sym typeface="Times New Roman"/>
            </a:endParaRPr>
          </a:p>
        </p:txBody>
      </p:sp>
      <p:pic>
        <p:nvPicPr>
          <p:cNvPr id="846" name="Google Shape;846;p63"/>
          <p:cNvPicPr preferRelativeResize="0"/>
          <p:nvPr/>
        </p:nvPicPr>
        <p:blipFill rotWithShape="1">
          <a:blip r:embed="rId3">
            <a:alphaModFix/>
          </a:blip>
          <a:srcRect/>
          <a:stretch/>
        </p:blipFill>
        <p:spPr>
          <a:xfrm>
            <a:off x="628650" y="1793240"/>
            <a:ext cx="4772909" cy="327152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64"/>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mbria"/>
              <a:buNone/>
            </a:pPr>
            <a:r>
              <a:rPr lang="en-US" sz="4000" b="1"/>
              <a:t>Hướng dẫn phòng chống thừa cân béo phì trẻ em</a:t>
            </a:r>
            <a:endParaRPr sz="4000" b="1"/>
          </a:p>
        </p:txBody>
      </p:sp>
      <p:pic>
        <p:nvPicPr>
          <p:cNvPr id="852" name="Google Shape;852;p64"/>
          <p:cNvPicPr preferRelativeResize="0">
            <a:picLocks noGrp="1"/>
          </p:cNvPicPr>
          <p:nvPr>
            <p:ph type="body" idx="1"/>
          </p:nvPr>
        </p:nvPicPr>
        <p:blipFill rotWithShape="1">
          <a:blip r:embed="rId3">
            <a:alphaModFix/>
          </a:blip>
          <a:srcRect/>
          <a:stretch/>
        </p:blipFill>
        <p:spPr>
          <a:xfrm>
            <a:off x="2362200" y="1227138"/>
            <a:ext cx="3995738" cy="53689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mbria"/>
              <a:buNone/>
            </a:pPr>
            <a:endParaRPr/>
          </a:p>
        </p:txBody>
      </p:sp>
      <p:pic>
        <p:nvPicPr>
          <p:cNvPr id="858" name="Google Shape;858;p65" descr="C:\Users\Bui Nhung\Downloads\Thap tre em 3-5 (1).jpg"/>
          <p:cNvPicPr preferRelativeResize="0">
            <a:picLocks noGrp="1"/>
          </p:cNvPicPr>
          <p:nvPr>
            <p:ph type="body" idx="1"/>
          </p:nvPr>
        </p:nvPicPr>
        <p:blipFill rotWithShape="1">
          <a:blip r:embed="rId3">
            <a:alphaModFix/>
          </a:blip>
          <a:srcRect/>
          <a:stretch/>
        </p:blipFill>
        <p:spPr>
          <a:xfrm>
            <a:off x="421454" y="121314"/>
            <a:ext cx="8404312" cy="627948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mbria"/>
              <a:buNone/>
            </a:pPr>
            <a:r>
              <a:rPr lang="en-US" b="1"/>
              <a:t>Tháp dinh dưỡng cho học sinh tiểu học</a:t>
            </a:r>
            <a:endParaRPr b="1"/>
          </a:p>
        </p:txBody>
      </p:sp>
      <p:pic>
        <p:nvPicPr>
          <p:cNvPr id="864" name="Google Shape;864;p66" descr="HA Minh hoa_1.7.2016-01 (2).jpg"/>
          <p:cNvPicPr preferRelativeResize="0">
            <a:picLocks noGrp="1"/>
          </p:cNvPicPr>
          <p:nvPr>
            <p:ph type="body" idx="1"/>
          </p:nvPr>
        </p:nvPicPr>
        <p:blipFill rotWithShape="1">
          <a:blip r:embed="rId3">
            <a:alphaModFix/>
          </a:blip>
          <a:srcRect/>
          <a:stretch/>
        </p:blipFill>
        <p:spPr>
          <a:xfrm>
            <a:off x="1025525" y="1981200"/>
            <a:ext cx="3394075" cy="4525963"/>
          </a:xfrm>
          <a:prstGeom prst="rect">
            <a:avLst/>
          </a:prstGeom>
          <a:noFill/>
          <a:ln>
            <a:noFill/>
          </a:ln>
        </p:spPr>
      </p:pic>
      <p:pic>
        <p:nvPicPr>
          <p:cNvPr id="865" name="Google Shape;865;p66" descr="Tháp_FA_4.7.2016 ban chinh-01.jpg"/>
          <p:cNvPicPr preferRelativeResize="0"/>
          <p:nvPr/>
        </p:nvPicPr>
        <p:blipFill rotWithShape="1">
          <a:blip r:embed="rId4">
            <a:alphaModFix/>
          </a:blip>
          <a:srcRect/>
          <a:stretch/>
        </p:blipFill>
        <p:spPr>
          <a:xfrm>
            <a:off x="4800600" y="1981200"/>
            <a:ext cx="3394075" cy="4525963"/>
          </a:xfrm>
          <a:prstGeom prst="rect">
            <a:avLst/>
          </a:prstGeom>
          <a:noFill/>
          <a:ln>
            <a:noFill/>
          </a:ln>
        </p:spPr>
      </p:pic>
      <p:cxnSp>
        <p:nvCxnSpPr>
          <p:cNvPr id="866" name="Google Shape;866;p66"/>
          <p:cNvCxnSpPr/>
          <p:nvPr/>
        </p:nvCxnSpPr>
        <p:spPr>
          <a:xfrm>
            <a:off x="539750" y="1676400"/>
            <a:ext cx="7994650" cy="0"/>
          </a:xfrm>
          <a:prstGeom prst="straightConnector1">
            <a:avLst/>
          </a:prstGeom>
          <a:noFill/>
          <a:ln w="9525" cap="flat" cmpd="sng">
            <a:solidFill>
              <a:srgbClr val="4A7DBA"/>
            </a:solidFill>
            <a:prstDash val="solid"/>
            <a:round/>
            <a:headEnd type="none" w="sm" len="sm"/>
            <a:tailEnd type="none" w="sm" len="sm"/>
          </a:ln>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mbria"/>
              <a:buNone/>
            </a:pPr>
            <a:endParaRPr/>
          </a:p>
        </p:txBody>
      </p:sp>
      <p:pic>
        <p:nvPicPr>
          <p:cNvPr id="872" name="Google Shape;872;p67"/>
          <p:cNvPicPr preferRelativeResize="0">
            <a:picLocks noGrp="1"/>
          </p:cNvPicPr>
          <p:nvPr>
            <p:ph type="body" idx="1"/>
          </p:nvPr>
        </p:nvPicPr>
        <p:blipFill rotWithShape="1">
          <a:blip r:embed="rId3">
            <a:alphaModFix/>
          </a:blip>
          <a:srcRect/>
          <a:stretch/>
        </p:blipFill>
        <p:spPr>
          <a:xfrm>
            <a:off x="609600" y="391543"/>
            <a:ext cx="8153400" cy="63246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mbria"/>
              <a:buNone/>
            </a:pPr>
            <a:endParaRPr/>
          </a:p>
        </p:txBody>
      </p:sp>
      <p:pic>
        <p:nvPicPr>
          <p:cNvPr id="878" name="Google Shape;878;p68"/>
          <p:cNvPicPr preferRelativeResize="0">
            <a:picLocks noGrp="1"/>
          </p:cNvPicPr>
          <p:nvPr>
            <p:ph type="body" idx="1"/>
          </p:nvPr>
        </p:nvPicPr>
        <p:blipFill rotWithShape="1">
          <a:blip r:embed="rId3">
            <a:alphaModFix/>
          </a:blip>
          <a:srcRect/>
          <a:stretch/>
        </p:blipFill>
        <p:spPr>
          <a:xfrm>
            <a:off x="655638" y="0"/>
            <a:ext cx="8031162" cy="670083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TẦNG THỨ 1 CỦA THÁP: NGŨ CỐC, KHOAI CỦ VÀ SẢN PHẨM CHẾ BIẾN</a:t>
            </a:r>
            <a:endParaRPr/>
          </a:p>
        </p:txBody>
      </p:sp>
      <p:pic>
        <p:nvPicPr>
          <p:cNvPr id="884" name="Google Shape;884;p69"/>
          <p:cNvPicPr preferRelativeResize="0">
            <a:picLocks noGrp="1"/>
          </p:cNvPicPr>
          <p:nvPr>
            <p:ph type="body" idx="1"/>
          </p:nvPr>
        </p:nvPicPr>
        <p:blipFill rotWithShape="1">
          <a:blip r:embed="rId3">
            <a:alphaModFix/>
          </a:blip>
          <a:srcRect/>
          <a:stretch/>
        </p:blipFill>
        <p:spPr>
          <a:xfrm>
            <a:off x="508000" y="2641600"/>
            <a:ext cx="7874000" cy="3016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7"/>
          <p:cNvSpPr txBox="1">
            <a:spLocks noGrp="1"/>
          </p:cNvSpPr>
          <p:nvPr>
            <p:ph type="body" idx="1"/>
          </p:nvPr>
        </p:nvSpPr>
        <p:spPr>
          <a:xfrm>
            <a:off x="457200" y="1143002"/>
            <a:ext cx="8229600" cy="510539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0000"/>
              </a:buClr>
              <a:buSzPts val="2400"/>
              <a:buChar char="•"/>
            </a:pPr>
            <a:r>
              <a:rPr lang="en-US" sz="2400" b="1" i="1">
                <a:solidFill>
                  <a:srgbClr val="FF0000"/>
                </a:solidFill>
              </a:rPr>
              <a:t>Ảnh hưởng tới phát triển thể chất</a:t>
            </a:r>
            <a:r>
              <a:rPr lang="en-US" sz="2400">
                <a:solidFill>
                  <a:srgbClr val="FF0000"/>
                </a:solidFill>
              </a:rPr>
              <a:t>:  </a:t>
            </a:r>
            <a:r>
              <a:rPr lang="en-US" sz="2400"/>
              <a:t>tăng nguy cơ suy dinh dưỡng, trẻ còi cọc, biếng ăn, chậm lớn, giảm sức đề kháng</a:t>
            </a:r>
            <a:endParaRPr sz="2400"/>
          </a:p>
          <a:p>
            <a:pPr marL="342900" lvl="0" indent="-139700" algn="l" rtl="0">
              <a:spcBef>
                <a:spcPts val="640"/>
              </a:spcBef>
              <a:spcAft>
                <a:spcPts val="0"/>
              </a:spcAft>
              <a:buClr>
                <a:schemeClr val="dk1"/>
              </a:buClr>
              <a:buSzPts val="3200"/>
              <a:buNone/>
            </a:pPr>
            <a:endParaRPr>
              <a:latin typeface="Times New Roman"/>
              <a:ea typeface="Times New Roman"/>
              <a:cs typeface="Times New Roman"/>
              <a:sym typeface="Times New Roman"/>
            </a:endParaRPr>
          </a:p>
          <a:p>
            <a:pPr marL="342900" lvl="0" indent="-139700" algn="l" rtl="0">
              <a:spcBef>
                <a:spcPts val="640"/>
              </a:spcBef>
              <a:spcAft>
                <a:spcPts val="0"/>
              </a:spcAft>
              <a:buClr>
                <a:schemeClr val="dk1"/>
              </a:buClr>
              <a:buSzPts val="3200"/>
              <a:buNone/>
            </a:pPr>
            <a:endParaRPr/>
          </a:p>
        </p:txBody>
      </p:sp>
      <p:pic>
        <p:nvPicPr>
          <p:cNvPr id="180" name="Google Shape;180;p7"/>
          <p:cNvPicPr preferRelativeResize="0"/>
          <p:nvPr/>
        </p:nvPicPr>
        <p:blipFill rotWithShape="1">
          <a:blip r:embed="rId3">
            <a:alphaModFix/>
          </a:blip>
          <a:srcRect/>
          <a:stretch/>
        </p:blipFill>
        <p:spPr>
          <a:xfrm>
            <a:off x="406266" y="2667000"/>
            <a:ext cx="4028574" cy="3124200"/>
          </a:xfrm>
          <a:prstGeom prst="rect">
            <a:avLst/>
          </a:prstGeom>
          <a:noFill/>
          <a:ln>
            <a:noFill/>
          </a:ln>
        </p:spPr>
      </p:pic>
      <p:pic>
        <p:nvPicPr>
          <p:cNvPr id="181" name="Google Shape;181;p7"/>
          <p:cNvPicPr preferRelativeResize="0"/>
          <p:nvPr/>
        </p:nvPicPr>
        <p:blipFill rotWithShape="1">
          <a:blip r:embed="rId4">
            <a:alphaModFix/>
          </a:blip>
          <a:srcRect/>
          <a:stretch/>
        </p:blipFill>
        <p:spPr>
          <a:xfrm>
            <a:off x="4443551" y="2667000"/>
            <a:ext cx="4038601" cy="3131466"/>
          </a:xfrm>
          <a:prstGeom prst="rect">
            <a:avLst/>
          </a:prstGeom>
          <a:noFill/>
          <a:ln>
            <a:noFill/>
          </a:ln>
        </p:spPr>
      </p:pic>
      <p:sp>
        <p:nvSpPr>
          <p:cNvPr id="182" name="Google Shape;182;p7"/>
          <p:cNvSpPr/>
          <p:nvPr/>
        </p:nvSpPr>
        <p:spPr>
          <a:xfrm>
            <a:off x="0" y="266701"/>
            <a:ext cx="9144000" cy="685800"/>
          </a:xfrm>
          <a:prstGeom prst="rect">
            <a:avLst/>
          </a:prstGeom>
          <a:solidFill>
            <a:srgbClr val="13A538"/>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Arial"/>
                <a:ea typeface="Arial"/>
                <a:cs typeface="Arial"/>
                <a:sym typeface="Arial"/>
              </a:rPr>
              <a:t>     KHI TRẺ BỊ THIẾU MÁU THIẾU SẮT…</a:t>
            </a:r>
            <a:endParaRPr sz="2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animEffect transition="in" filter="fade">
                                      <p:cBhvr>
                                        <p:cTn id="7" dur="500"/>
                                        <p:tgtEl>
                                          <p:spTgt spid="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
                                            <p:txEl>
                                              <p:pRg st="1" end="1"/>
                                            </p:txEl>
                                          </p:spTgt>
                                        </p:tgtEl>
                                        <p:attrNameLst>
                                          <p:attrName>style.visibility</p:attrName>
                                        </p:attrNameLst>
                                      </p:cBhvr>
                                      <p:to>
                                        <p:strVal val="visible"/>
                                      </p:to>
                                    </p:set>
                                    <p:animEffect transition="in" filter="fade">
                                      <p:cBhvr>
                                        <p:cTn id="12" dur="500"/>
                                        <p:tgtEl>
                                          <p:spTgt spid="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xEl>
                                              <p:pRg st="2" end="2"/>
                                            </p:txEl>
                                          </p:spTgt>
                                        </p:tgtEl>
                                        <p:attrNameLst>
                                          <p:attrName>style.visibility</p:attrName>
                                        </p:attrNameLst>
                                      </p:cBhvr>
                                      <p:to>
                                        <p:strVal val="visible"/>
                                      </p:to>
                                    </p:set>
                                    <p:animEffect transition="in" filter="fade">
                                      <p:cBhvr>
                                        <p:cTn id="17" dur="500"/>
                                        <p:tgtEl>
                                          <p:spTgt spid="17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80"/>
                                        </p:tgtEl>
                                        <p:attrNameLst>
                                          <p:attrName>style.visibility</p:attrName>
                                        </p:attrNameLst>
                                      </p:cBhvr>
                                      <p:to>
                                        <p:strVal val="visible"/>
                                      </p:to>
                                    </p:set>
                                    <p:animEffect transition="in" filter="fade">
                                      <p:cBhvr>
                                        <p:cTn id="20" dur="500"/>
                                        <p:tgtEl>
                                          <p:spTgt spid="180"/>
                                        </p:tgtEl>
                                      </p:cBhvr>
                                    </p:animEffect>
                                  </p:childTnLst>
                                </p:cTn>
                              </p:par>
                              <p:par>
                                <p:cTn id="21" presetID="10" presetClass="entr" presetSubtype="0" fill="hold" nodeType="with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fade">
                                      <p:cBhvr>
                                        <p:cTn id="23"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a:solidFill>
                  <a:srgbClr val="FF0000"/>
                </a:solidFill>
                <a:latin typeface="Times New Roman"/>
                <a:ea typeface="Times New Roman"/>
                <a:cs typeface="Times New Roman"/>
                <a:sym typeface="Times New Roman"/>
              </a:rPr>
              <a:t>TẦNG THỨ 1 CỦA THÁP: NGŨ CỐC, KHOAI CỦ VÀ SẢN PHẨM CHẾ BIẾN</a:t>
            </a:r>
            <a:endParaRPr sz="3200">
              <a:solidFill>
                <a:srgbClr val="FF0000"/>
              </a:solidFill>
            </a:endParaRPr>
          </a:p>
        </p:txBody>
      </p:sp>
      <p:sp>
        <p:nvSpPr>
          <p:cNvPr id="890" name="Google Shape;890;p70"/>
          <p:cNvSpPr txBox="1">
            <a:spLocks noGrp="1"/>
          </p:cNvSpPr>
          <p:nvPr>
            <p:ph type="body" idx="1"/>
          </p:nvPr>
        </p:nvSpPr>
        <p:spPr>
          <a:xfrm>
            <a:off x="457200" y="1600200"/>
            <a:ext cx="8229600" cy="4953000"/>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Clr>
                <a:schemeClr val="dk1"/>
              </a:buClr>
              <a:buSzPts val="3200"/>
              <a:buChar char="•"/>
            </a:pPr>
            <a:r>
              <a:rPr lang="en-US">
                <a:latin typeface="Times New Roman"/>
                <a:ea typeface="Times New Roman"/>
                <a:cs typeface="Times New Roman"/>
                <a:sym typeface="Times New Roman"/>
              </a:rPr>
              <a:t> </a:t>
            </a:r>
            <a:r>
              <a:rPr lang="en-US" sz="2800">
                <a:latin typeface="Times New Roman"/>
                <a:ea typeface="Times New Roman"/>
                <a:cs typeface="Times New Roman"/>
                <a:sym typeface="Times New Roman"/>
              </a:rPr>
              <a:t>Vai trò: Ngũ cốc, khoai củ và sản phẩm chế biến là nguồn cung cấp glucid và nănglượng chủ yếu cho cơ thể. Ngoài ra, ngũ cốc còn là nguồn cung cấp protein thực vật(100g gạo tẻ trắng cung cấp 7,9g protein), vitamin nhóm B, nhất là vitamin B1, chất khoáng và chất xơ.</a:t>
            </a:r>
            <a:endParaRPr sz="2800">
              <a:latin typeface="Times New Roman"/>
              <a:ea typeface="Times New Roman"/>
              <a:cs typeface="Times New Roman"/>
              <a:sym typeface="Times New Roman"/>
            </a:endParaRPr>
          </a:p>
          <a:p>
            <a:pPr marL="342900" lvl="0" indent="-342900" algn="just" rtl="0">
              <a:spcBef>
                <a:spcPts val="560"/>
              </a:spcBef>
              <a:spcAft>
                <a:spcPts val="0"/>
              </a:spcAft>
              <a:buClr>
                <a:schemeClr val="dk1"/>
              </a:buClr>
              <a:buSzPts val="2800"/>
              <a:buChar char="•"/>
            </a:pPr>
            <a:r>
              <a:rPr lang="en-US" sz="2800">
                <a:latin typeface="Times New Roman"/>
                <a:ea typeface="Times New Roman"/>
                <a:cs typeface="Times New Roman"/>
                <a:sym typeface="Times New Roman"/>
              </a:rPr>
              <a:t> Nếu chế độ ăn bị thiếu glucid, trẻ sẽ chậm tăng cân và mệt mỏi. Nếu trẻ ăn quá nhiều thực phẩm giàu glucid thì lượng glucid thừa sẽ được chuyển hoá thành lipid dự trữ  trong cơ thể làm tăng nguy cơ thừa cân, béo phì của trẻ.</a:t>
            </a:r>
            <a:endParaRPr sz="2800">
              <a:latin typeface="Times New Roman"/>
              <a:ea typeface="Times New Roman"/>
              <a:cs typeface="Times New Roman"/>
              <a:sym typeface="Times New Roman"/>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a:solidFill>
                  <a:srgbClr val="FF0000"/>
                </a:solidFill>
                <a:latin typeface="Times New Roman"/>
                <a:ea typeface="Times New Roman"/>
                <a:cs typeface="Times New Roman"/>
                <a:sym typeface="Times New Roman"/>
              </a:rPr>
              <a:t>TẦNG THỨ 1 CỦA THÁP: NGŨ CỐC, KHOAI CỦ VÀ SẢN PHẨM CHẾ BIẾN</a:t>
            </a:r>
            <a:endParaRPr sz="3200">
              <a:solidFill>
                <a:srgbClr val="FF0000"/>
              </a:solidFill>
            </a:endParaRPr>
          </a:p>
        </p:txBody>
      </p:sp>
      <p:sp>
        <p:nvSpPr>
          <p:cNvPr id="896" name="Google Shape;896;p71"/>
          <p:cNvSpPr txBox="1">
            <a:spLocks noGrp="1"/>
          </p:cNvSpPr>
          <p:nvPr>
            <p:ph type="body" idx="1"/>
          </p:nvPr>
        </p:nvSpPr>
        <p:spPr>
          <a:xfrm>
            <a:off x="508000" y="1600200"/>
            <a:ext cx="8636000" cy="4876800"/>
          </a:xfrm>
          <a:prstGeom prst="rect">
            <a:avLst/>
          </a:prstGeom>
          <a:noFill/>
          <a:ln>
            <a:noFill/>
          </a:ln>
        </p:spPr>
        <p:txBody>
          <a:bodyPr spcFirstLastPara="1" wrap="square" lIns="91425" tIns="45700" rIns="91425" bIns="45700" anchor="t" anchorCtr="0">
            <a:normAutofit fontScale="85000" lnSpcReduction="20000"/>
          </a:bodyPr>
          <a:lstStyle/>
          <a:p>
            <a:pPr marL="0" lvl="0" indent="0" algn="just" rtl="0">
              <a:spcBef>
                <a:spcPts val="0"/>
              </a:spcBef>
              <a:spcAft>
                <a:spcPts val="0"/>
              </a:spcAft>
              <a:buClr>
                <a:schemeClr val="dk1"/>
              </a:buClr>
              <a:buSzPct val="100000"/>
              <a:buFont typeface="Arial"/>
              <a:buNone/>
            </a:pPr>
            <a:r>
              <a:rPr lang="en-US">
                <a:latin typeface="Times New Roman"/>
                <a:ea typeface="Times New Roman"/>
                <a:cs typeface="Times New Roman"/>
                <a:sym typeface="Times New Roman"/>
              </a:rPr>
              <a:t>Một đơn vị ăn ngũ cốc, khoai củ và sản phẩm chế biến cung cấp </a:t>
            </a:r>
            <a:r>
              <a:rPr lang="en-US">
                <a:solidFill>
                  <a:srgbClr val="FF0000"/>
                </a:solidFill>
                <a:latin typeface="Times New Roman"/>
                <a:ea typeface="Times New Roman"/>
                <a:cs typeface="Times New Roman"/>
                <a:sym typeface="Times New Roman"/>
              </a:rPr>
              <a:t>20g glucid</a:t>
            </a:r>
            <a:r>
              <a:rPr lang="en-US">
                <a:latin typeface="Times New Roman"/>
                <a:ea typeface="Times New Roman"/>
                <a:cs typeface="Times New Roman"/>
                <a:sym typeface="Times New Roman"/>
              </a:rPr>
              <a:t> tương đương với:</a:t>
            </a:r>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1/2 lưng bát cơm có trọng lượng bằng 55g (tương đương 26g gạo).</a:t>
            </a:r>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1/2 bát con bánh phở có trọng lượng bằng 60g.</a:t>
            </a:r>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1/2 bát con bún có trọng lượng bằng 80g.</a:t>
            </a:r>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1/2 bát con miến đã nấu chín có trọng lượng bằng 71g.</a:t>
            </a:r>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1/2 cái bánh mỳ có trọng lượng bằng 38g.</a:t>
            </a:r>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 bắp ngô nếp luộc cỡ nhỏ có trọng lượng bằng 122g.</a:t>
            </a:r>
            <a:endParaRPr>
              <a:latin typeface="Times New Roman"/>
              <a:ea typeface="Times New Roman"/>
              <a:cs typeface="Times New Roman"/>
              <a:sym typeface="Times New Roman"/>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 củ khoai sọ cỡ trung bình có trọng lượng bằng 90g.</a:t>
            </a:r>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 củ khoai lang cỡ nhỏ có trọng lượng bằng 84g.</a:t>
            </a:r>
            <a:endParaRPr/>
          </a:p>
          <a:p>
            <a:pPr marL="342900" lvl="0" indent="-342900" algn="just"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 củ khoai tây cỡ nhỏ có trọng lượng bằng 100g.</a:t>
            </a:r>
            <a:endParaRPr>
              <a:latin typeface="Times New Roman"/>
              <a:ea typeface="Times New Roman"/>
              <a:cs typeface="Times New Roman"/>
              <a:sym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TẦNG THỨ 1 CỦA THÁP: NGŨ CỐC, KHOAI CỦ VÀ SẢN PHẨM CHẾ BIẾN</a:t>
            </a:r>
            <a:endParaRPr sz="3200" b="1">
              <a:solidFill>
                <a:srgbClr val="FF0000"/>
              </a:solidFill>
            </a:endParaRPr>
          </a:p>
        </p:txBody>
      </p:sp>
      <p:sp>
        <p:nvSpPr>
          <p:cNvPr id="902" name="Google Shape;902;p7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dk1"/>
              </a:buClr>
              <a:buSzPct val="100000"/>
              <a:buFont typeface="Arial"/>
              <a:buNone/>
            </a:pPr>
            <a:r>
              <a:rPr lang="en-US">
                <a:latin typeface="Times New Roman"/>
                <a:ea typeface="Times New Roman"/>
                <a:cs typeface="Times New Roman"/>
                <a:sym typeface="Times New Roman"/>
              </a:rPr>
              <a:t>Trong mỗi bữa ăn nên có sự phối hợp giữa ngũ cốc và khoai củ. Trung bình số lượng đơn vị ăn theo độ tuổi như sau:</a:t>
            </a:r>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5-6 đơn vị  </a:t>
            </a:r>
            <a:endParaRPr>
              <a:latin typeface="Times New Roman"/>
              <a:ea typeface="Times New Roman"/>
              <a:cs typeface="Times New Roman"/>
              <a:sym typeface="Times New Roman"/>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6-7 tuổi: 8-9 đơn vị ăn.</a:t>
            </a:r>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 8-9 tuổi: 10-11 đơn vị ăn.</a:t>
            </a:r>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 10-11 tuổi: 12-13 đơn vị ăn.</a:t>
            </a:r>
            <a:endParaRPr>
              <a:latin typeface="Times New Roman"/>
              <a:ea typeface="Times New Roman"/>
              <a:cs typeface="Times New Roman"/>
              <a:sym typeface="Times New Roman"/>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12-14 tuổi: 12-16 đơn vị</a:t>
            </a:r>
            <a:endParaRPr>
              <a:latin typeface="Times New Roman"/>
              <a:ea typeface="Times New Roman"/>
              <a:cs typeface="Times New Roman"/>
              <a:sym typeface="Times New Roman"/>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15-19: 14-17 đơn vị</a:t>
            </a:r>
            <a:endParaRPr>
              <a:latin typeface="Times New Roman"/>
              <a:ea typeface="Times New Roman"/>
              <a:cs typeface="Times New Roman"/>
              <a:sym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a:solidFill>
                  <a:srgbClr val="FF0000"/>
                </a:solidFill>
                <a:latin typeface="Times New Roman"/>
                <a:ea typeface="Times New Roman"/>
                <a:cs typeface="Times New Roman"/>
                <a:sym typeface="Times New Roman"/>
              </a:rPr>
              <a:t>TẦNG THỨ 2 CỦA THÁP: RAU LÁ, RAU CỦ QUẢ VÀ TRÁI CÂY/QUẢ CHÍN</a:t>
            </a:r>
            <a:endParaRPr/>
          </a:p>
        </p:txBody>
      </p:sp>
      <p:pic>
        <p:nvPicPr>
          <p:cNvPr id="908" name="Google Shape;908;p73"/>
          <p:cNvPicPr preferRelativeResize="0">
            <a:picLocks noGrp="1"/>
          </p:cNvPicPr>
          <p:nvPr>
            <p:ph type="body" idx="1"/>
          </p:nvPr>
        </p:nvPicPr>
        <p:blipFill rotWithShape="1">
          <a:blip r:embed="rId3">
            <a:alphaModFix/>
          </a:blip>
          <a:srcRect/>
          <a:stretch/>
        </p:blipFill>
        <p:spPr>
          <a:xfrm>
            <a:off x="457200" y="2011363"/>
            <a:ext cx="8229600" cy="423703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TẦNG THỨ 2 CỦA THÁP: RAU LÁ, RAU CỦ QUẢ VÀ TRÁI CÂY/QUẢ CHÍN</a:t>
            </a:r>
            <a:endParaRPr sz="3200" b="1">
              <a:solidFill>
                <a:srgbClr val="FF0000"/>
              </a:solidFill>
            </a:endParaRPr>
          </a:p>
        </p:txBody>
      </p:sp>
      <p:sp>
        <p:nvSpPr>
          <p:cNvPr id="914" name="Google Shape;914;p7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latin typeface="Times New Roman"/>
                <a:ea typeface="Times New Roman"/>
                <a:cs typeface="Times New Roman"/>
                <a:sym typeface="Times New Roman"/>
              </a:rPr>
              <a:t> Vai trò: Vitamin và khoáng chất là những chất mà cơ thể chỉ cần một lượng rất nhỏ nhưng có vai trò rất quan trọng đối với sự phát triển của cơ thể như tham gia vào xây dựng các tế bào, mô, hệ thống miễn dịch của cơ thể, chuyển hóa dinh dưỡng...</a:t>
            </a:r>
            <a:endParaRPr>
              <a:latin typeface="Times New Roman"/>
              <a:ea typeface="Times New Roman"/>
              <a:cs typeface="Times New Roman"/>
              <a:sym typeface="Times New Roma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TẦNG THỨ 2 CỦA THÁP: RAU LÁ, RAU CỦ QUẢ VÀ TRÁI CÂY/QUẢ CHÍN</a:t>
            </a:r>
            <a:endParaRPr sz="3200" b="1">
              <a:solidFill>
                <a:srgbClr val="FF0000"/>
              </a:solidFill>
            </a:endParaRPr>
          </a:p>
        </p:txBody>
      </p:sp>
      <p:sp>
        <p:nvSpPr>
          <p:cNvPr id="920" name="Google Shape;920;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latin typeface="Times New Roman"/>
                <a:ea typeface="Times New Roman"/>
                <a:cs typeface="Times New Roman"/>
                <a:sym typeface="Times New Roman"/>
              </a:rPr>
              <a:t> Nếu chế độ ăn không đa dạng, không đáp ứng đủ nhu cầu về vitamin và khoáng chất thì trẻ dễ có nguy cơ bị thiếu hụt vi chất, sự thiếu hụt xảy ra từ từ, tích lũy từ ngày này sang ngày khác ảnh hưởng tới sức đề kháng bệnh tật và sự tăng trưởng của cơ thể.</a:t>
            </a:r>
            <a:endParaRPr>
              <a:latin typeface="Times New Roman"/>
              <a:ea typeface="Times New Roman"/>
              <a:cs typeface="Times New Roman"/>
              <a:sym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TẦNG THỨ 2 CỦA THÁP: RAU LÁ, RAU CỦ QUẢ VÀ TRÁI CÂY/QUẢ CHÍN</a:t>
            </a:r>
            <a:endParaRPr sz="3200" b="1">
              <a:solidFill>
                <a:srgbClr val="FF0000"/>
              </a:solidFill>
            </a:endParaRPr>
          </a:p>
        </p:txBody>
      </p:sp>
      <p:sp>
        <p:nvSpPr>
          <p:cNvPr id="926" name="Google Shape;926;p76"/>
          <p:cNvSpPr txBox="1">
            <a:spLocks noGrp="1"/>
          </p:cNvSpPr>
          <p:nvPr>
            <p:ph type="body" idx="1"/>
          </p:nvPr>
        </p:nvSpPr>
        <p:spPr>
          <a:xfrm>
            <a:off x="838200" y="1600200"/>
            <a:ext cx="7924800" cy="46482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chemeClr val="dk1"/>
              </a:buClr>
              <a:buSzPct val="100000"/>
              <a:buFont typeface="Arial"/>
              <a:buNone/>
            </a:pPr>
            <a:r>
              <a:rPr lang="en-US" sz="4000">
                <a:latin typeface="Times New Roman"/>
                <a:ea typeface="Times New Roman"/>
                <a:cs typeface="Times New Roman"/>
                <a:sym typeface="Times New Roman"/>
              </a:rPr>
              <a:t>Số lượng đơn vị ăn rau lá, rau củ quả của trẻ 6-11 tuổi:</a:t>
            </a:r>
            <a:endParaRPr sz="4000">
              <a:latin typeface="Times New Roman"/>
              <a:ea typeface="Times New Roman"/>
              <a:cs typeface="Times New Roman"/>
              <a:sym typeface="Times New Roman"/>
            </a:endParaRPr>
          </a:p>
          <a:p>
            <a:pPr marL="342900" lvl="0" indent="-342900" algn="l" rtl="0">
              <a:spcBef>
                <a:spcPts val="740"/>
              </a:spcBef>
              <a:spcAft>
                <a:spcPts val="0"/>
              </a:spcAft>
              <a:buClr>
                <a:schemeClr val="dk1"/>
              </a:buClr>
              <a:buSzPct val="100000"/>
              <a:buFont typeface="Arial"/>
              <a:buChar char="•"/>
            </a:pPr>
            <a:r>
              <a:rPr lang="en-US" sz="4000">
                <a:latin typeface="Times New Roman"/>
                <a:ea typeface="Times New Roman"/>
                <a:cs typeface="Times New Roman"/>
                <a:sym typeface="Times New Roman"/>
              </a:rPr>
              <a:t>3-5 tuổi: 2 đơn vị</a:t>
            </a:r>
            <a:endParaRPr sz="4000">
              <a:latin typeface="Times New Roman"/>
              <a:ea typeface="Times New Roman"/>
              <a:cs typeface="Times New Roman"/>
              <a:sym typeface="Times New Roman"/>
            </a:endParaRPr>
          </a:p>
          <a:p>
            <a:pPr marL="342900" lvl="0" indent="-342900" algn="l" rtl="0">
              <a:spcBef>
                <a:spcPts val="740"/>
              </a:spcBef>
              <a:spcAft>
                <a:spcPts val="0"/>
              </a:spcAft>
              <a:buClr>
                <a:schemeClr val="dk1"/>
              </a:buClr>
              <a:buSzPct val="100000"/>
              <a:buFont typeface="Arial"/>
              <a:buChar char="•"/>
            </a:pPr>
            <a:r>
              <a:rPr lang="en-US" sz="4000">
                <a:latin typeface="Times New Roman"/>
                <a:ea typeface="Times New Roman"/>
                <a:cs typeface="Times New Roman"/>
                <a:sym typeface="Times New Roman"/>
              </a:rPr>
              <a:t> 6-7 tuổi: 2 đơn vị ăn.</a:t>
            </a:r>
            <a:endParaRPr/>
          </a:p>
          <a:p>
            <a:pPr marL="342900" lvl="0" indent="-342900" algn="l" rtl="0">
              <a:spcBef>
                <a:spcPts val="740"/>
              </a:spcBef>
              <a:spcAft>
                <a:spcPts val="0"/>
              </a:spcAft>
              <a:buClr>
                <a:schemeClr val="dk1"/>
              </a:buClr>
              <a:buSzPct val="100000"/>
              <a:buFont typeface="Arial"/>
              <a:buChar char="•"/>
            </a:pPr>
            <a:r>
              <a:rPr lang="en-US" sz="4000">
                <a:latin typeface="Times New Roman"/>
                <a:ea typeface="Times New Roman"/>
                <a:cs typeface="Times New Roman"/>
                <a:sym typeface="Times New Roman"/>
              </a:rPr>
              <a:t> 8-9 tuổi: 2-2,5 đơn vị ăn.</a:t>
            </a:r>
            <a:endParaRPr/>
          </a:p>
          <a:p>
            <a:pPr marL="342900" lvl="0" indent="-342900" algn="l" rtl="0">
              <a:spcBef>
                <a:spcPts val="740"/>
              </a:spcBef>
              <a:spcAft>
                <a:spcPts val="0"/>
              </a:spcAft>
              <a:buClr>
                <a:schemeClr val="dk1"/>
              </a:buClr>
              <a:buSzPct val="100000"/>
              <a:buFont typeface="Arial"/>
              <a:buChar char="•"/>
            </a:pPr>
            <a:r>
              <a:rPr lang="en-US" sz="4000">
                <a:latin typeface="Times New Roman"/>
                <a:ea typeface="Times New Roman"/>
                <a:cs typeface="Times New Roman"/>
                <a:sym typeface="Times New Roman"/>
              </a:rPr>
              <a:t> 10-11 tuổi: 3 đơn vị ăn. </a:t>
            </a:r>
            <a:endParaRPr sz="4000">
              <a:latin typeface="Times New Roman"/>
              <a:ea typeface="Times New Roman"/>
              <a:cs typeface="Times New Roman"/>
              <a:sym typeface="Times New Roman"/>
            </a:endParaRPr>
          </a:p>
          <a:p>
            <a:pPr marL="342900" lvl="0" indent="-342900" algn="l" rtl="0">
              <a:spcBef>
                <a:spcPts val="740"/>
              </a:spcBef>
              <a:spcAft>
                <a:spcPts val="0"/>
              </a:spcAft>
              <a:buClr>
                <a:schemeClr val="dk1"/>
              </a:buClr>
              <a:buSzPct val="100000"/>
              <a:buFont typeface="Arial"/>
              <a:buChar char="•"/>
            </a:pPr>
            <a:r>
              <a:rPr lang="en-US" sz="4000">
                <a:latin typeface="Times New Roman"/>
                <a:ea typeface="Times New Roman"/>
                <a:cs typeface="Times New Roman"/>
                <a:sym typeface="Times New Roman"/>
              </a:rPr>
              <a:t>12-14 tuổi: 3-4 đơn vị</a:t>
            </a:r>
            <a:endParaRPr sz="4000">
              <a:latin typeface="Times New Roman"/>
              <a:ea typeface="Times New Roman"/>
              <a:cs typeface="Times New Roman"/>
              <a:sym typeface="Times New Roman"/>
            </a:endParaRPr>
          </a:p>
          <a:p>
            <a:pPr marL="342900" lvl="0" indent="-342900" algn="l" rtl="0">
              <a:spcBef>
                <a:spcPts val="740"/>
              </a:spcBef>
              <a:spcAft>
                <a:spcPts val="0"/>
              </a:spcAft>
              <a:buClr>
                <a:schemeClr val="dk1"/>
              </a:buClr>
              <a:buSzPct val="100000"/>
              <a:buFont typeface="Arial"/>
              <a:buChar char="•"/>
            </a:pPr>
            <a:r>
              <a:rPr lang="en-US" sz="4000">
                <a:latin typeface="Times New Roman"/>
                <a:ea typeface="Times New Roman"/>
                <a:cs typeface="Times New Roman"/>
                <a:sym typeface="Times New Roman"/>
              </a:rPr>
              <a:t>15-19 tuổi: 3-4 đơn vị</a:t>
            </a:r>
            <a:endParaRPr sz="4000">
              <a:latin typeface="Times New Roman"/>
              <a:ea typeface="Times New Roman"/>
              <a:cs typeface="Times New Roman"/>
              <a:sym typeface="Times New Roman"/>
            </a:endParaRPr>
          </a:p>
          <a:p>
            <a:pPr marL="342900" lvl="0" indent="-107950" algn="l" rtl="0">
              <a:spcBef>
                <a:spcPts val="740"/>
              </a:spcBef>
              <a:spcAft>
                <a:spcPts val="0"/>
              </a:spcAft>
              <a:buClr>
                <a:schemeClr val="dk1"/>
              </a:buClr>
              <a:buSzPct val="100000"/>
              <a:buFont typeface="Arial"/>
              <a:buNone/>
            </a:pPr>
            <a:endParaRPr sz="4000">
              <a:latin typeface="Times New Roman"/>
              <a:ea typeface="Times New Roman"/>
              <a:cs typeface="Times New Roman"/>
              <a:sym typeface="Times New Roman"/>
            </a:endParaRPr>
          </a:p>
          <a:p>
            <a:pPr marL="342900" lvl="0" indent="-154940" algn="l" rtl="0">
              <a:spcBef>
                <a:spcPts val="592"/>
              </a:spcBef>
              <a:spcAft>
                <a:spcPts val="0"/>
              </a:spcAft>
              <a:buClr>
                <a:schemeClr val="dk1"/>
              </a:buClr>
              <a:buSzPct val="100000"/>
              <a:buFont typeface="Arial"/>
              <a:buNone/>
            </a:pPr>
            <a:endParaRPr>
              <a:latin typeface="Times New Roman"/>
              <a:ea typeface="Times New Roman"/>
              <a:cs typeface="Times New Roman"/>
              <a:sym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TẦNG THỨ 2 CỦA THÁP: RAU LÁ, RAU CỦ QUẢ VÀ TRÁI CÂY/QUẢ CHÍN</a:t>
            </a:r>
            <a:endParaRPr sz="3200" b="1">
              <a:solidFill>
                <a:srgbClr val="FF0000"/>
              </a:solidFill>
            </a:endParaRPr>
          </a:p>
        </p:txBody>
      </p:sp>
      <p:sp>
        <p:nvSpPr>
          <p:cNvPr id="932" name="Google Shape;932;p77"/>
          <p:cNvSpPr txBox="1">
            <a:spLocks noGrp="1"/>
          </p:cNvSpPr>
          <p:nvPr>
            <p:ph type="body" idx="1"/>
          </p:nvPr>
        </p:nvSpPr>
        <p:spPr>
          <a:xfrm>
            <a:off x="457200" y="1447800"/>
            <a:ext cx="8229600" cy="50292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2800"/>
              <a:buFont typeface="Arial"/>
              <a:buNone/>
            </a:pPr>
            <a:r>
              <a:rPr lang="en-US" sz="2800">
                <a:latin typeface="Times New Roman"/>
                <a:ea typeface="Times New Roman"/>
                <a:cs typeface="Times New Roman"/>
                <a:sym typeface="Times New Roman"/>
              </a:rPr>
              <a:t>Một đơn vị ăn trái cây/ quả chín bằng </a:t>
            </a:r>
            <a:r>
              <a:rPr lang="en-US" sz="2800">
                <a:solidFill>
                  <a:srgbClr val="FF0000"/>
                </a:solidFill>
                <a:latin typeface="Times New Roman"/>
                <a:ea typeface="Times New Roman"/>
                <a:cs typeface="Times New Roman"/>
                <a:sym typeface="Times New Roman"/>
              </a:rPr>
              <a:t>100g trái cây/ quả chín </a:t>
            </a:r>
            <a:r>
              <a:rPr lang="en-US" sz="2800">
                <a:latin typeface="Times New Roman"/>
                <a:ea typeface="Times New Roman"/>
                <a:cs typeface="Times New Roman"/>
                <a:sym typeface="Times New Roman"/>
              </a:rPr>
              <a:t>tương đương với:</a:t>
            </a:r>
            <a:endParaRPr sz="2800">
              <a:latin typeface="Times New Roman"/>
              <a:ea typeface="Times New Roman"/>
              <a:cs typeface="Times New Roman"/>
              <a:sym typeface="Times New Roman"/>
            </a:endParaRPr>
          </a:p>
          <a:p>
            <a:pPr marL="342900" lvl="0" indent="-342900" algn="l" rtl="0">
              <a:spcBef>
                <a:spcPts val="560"/>
              </a:spcBef>
              <a:spcAft>
                <a:spcPts val="0"/>
              </a:spcAft>
              <a:buClr>
                <a:schemeClr val="dk1"/>
              </a:buClr>
              <a:buSzPts val="2800"/>
              <a:buFont typeface="Arial"/>
              <a:buChar char="•"/>
            </a:pPr>
            <a:r>
              <a:rPr lang="en-US" sz="2800">
                <a:latin typeface="Times New Roman"/>
                <a:ea typeface="Times New Roman"/>
                <a:cs typeface="Times New Roman"/>
                <a:sym typeface="Times New Roman"/>
              </a:rPr>
              <a:t> 1 miếng dưa hấu.</a:t>
            </a:r>
            <a:endParaRPr/>
          </a:p>
          <a:p>
            <a:pPr marL="342900" lvl="0" indent="-342900" algn="l" rtl="0">
              <a:spcBef>
                <a:spcPts val="560"/>
              </a:spcBef>
              <a:spcAft>
                <a:spcPts val="0"/>
              </a:spcAft>
              <a:buClr>
                <a:schemeClr val="dk1"/>
              </a:buClr>
              <a:buSzPts val="2800"/>
              <a:buFont typeface="Arial"/>
              <a:buChar char="•"/>
            </a:pPr>
            <a:r>
              <a:rPr lang="en-US" sz="2800">
                <a:latin typeface="Times New Roman"/>
                <a:ea typeface="Times New Roman"/>
                <a:cs typeface="Times New Roman"/>
                <a:sym typeface="Times New Roman"/>
              </a:rPr>
              <a:t> 1 quả ổi cỡ nhỏ.</a:t>
            </a:r>
            <a:endParaRPr/>
          </a:p>
          <a:p>
            <a:pPr marL="342900" lvl="0" indent="-342900" algn="l" rtl="0">
              <a:spcBef>
                <a:spcPts val="560"/>
              </a:spcBef>
              <a:spcAft>
                <a:spcPts val="0"/>
              </a:spcAft>
              <a:buClr>
                <a:schemeClr val="dk1"/>
              </a:buClr>
              <a:buSzPts val="2800"/>
              <a:buFont typeface="Arial"/>
              <a:buChar char="•"/>
            </a:pPr>
            <a:r>
              <a:rPr lang="en-US" sz="2800">
                <a:latin typeface="Times New Roman"/>
                <a:ea typeface="Times New Roman"/>
                <a:cs typeface="Times New Roman"/>
                <a:sym typeface="Times New Roman"/>
              </a:rPr>
              <a:t> 1 quả na, 1 quả quýt, 1 quả chuối tiêu cỡ trung bình.</a:t>
            </a:r>
            <a:endParaRPr/>
          </a:p>
          <a:p>
            <a:pPr marL="342900" lvl="0" indent="-342900" algn="l" rtl="0">
              <a:spcBef>
                <a:spcPts val="560"/>
              </a:spcBef>
              <a:spcAft>
                <a:spcPts val="0"/>
              </a:spcAft>
              <a:buClr>
                <a:schemeClr val="dk1"/>
              </a:buClr>
              <a:buSzPts val="2800"/>
              <a:buFont typeface="Arial"/>
              <a:buChar char="•"/>
            </a:pPr>
            <a:r>
              <a:rPr lang="en-US" sz="2800">
                <a:latin typeface="Times New Roman"/>
                <a:ea typeface="Times New Roman"/>
                <a:cs typeface="Times New Roman"/>
                <a:sym typeface="Times New Roman"/>
              </a:rPr>
              <a:t> 2 múi bưởi cỡ trung bình</a:t>
            </a:r>
            <a:endParaRPr/>
          </a:p>
          <a:p>
            <a:pPr marL="342900" lvl="0" indent="-342900" algn="l" rtl="0">
              <a:spcBef>
                <a:spcPts val="560"/>
              </a:spcBef>
              <a:spcAft>
                <a:spcPts val="0"/>
              </a:spcAft>
              <a:buClr>
                <a:schemeClr val="dk1"/>
              </a:buClr>
              <a:buSzPts val="2800"/>
              <a:buFont typeface="Arial"/>
              <a:buChar char="•"/>
            </a:pPr>
            <a:r>
              <a:rPr lang="en-US" sz="2800">
                <a:latin typeface="Times New Roman"/>
                <a:ea typeface="Times New Roman"/>
                <a:cs typeface="Times New Roman"/>
                <a:sym typeface="Times New Roman"/>
              </a:rPr>
              <a:t> 10 quả nho ngọt.</a:t>
            </a:r>
            <a:endParaRPr/>
          </a:p>
          <a:p>
            <a:pPr marL="342900" lvl="0" indent="-342900" algn="l" rtl="0">
              <a:spcBef>
                <a:spcPts val="560"/>
              </a:spcBef>
              <a:spcAft>
                <a:spcPts val="0"/>
              </a:spcAft>
              <a:buClr>
                <a:schemeClr val="dk1"/>
              </a:buClr>
              <a:buSzPts val="2800"/>
              <a:buFont typeface="Arial"/>
              <a:buChar char="•"/>
            </a:pPr>
            <a:r>
              <a:rPr lang="en-US" sz="2800">
                <a:latin typeface="Times New Roman"/>
                <a:ea typeface="Times New Roman"/>
                <a:cs typeface="Times New Roman"/>
                <a:sym typeface="Times New Roman"/>
              </a:rPr>
              <a:t> 1 má xoài chín.</a:t>
            </a:r>
            <a:endParaRPr/>
          </a:p>
          <a:p>
            <a:pPr marL="342900" lvl="0" indent="-342900" algn="l" rtl="0">
              <a:spcBef>
                <a:spcPts val="560"/>
              </a:spcBef>
              <a:spcAft>
                <a:spcPts val="0"/>
              </a:spcAft>
              <a:buClr>
                <a:schemeClr val="dk1"/>
              </a:buClr>
              <a:buSzPts val="2800"/>
              <a:buFont typeface="Arial"/>
              <a:buChar char="•"/>
            </a:pPr>
            <a:r>
              <a:rPr lang="en-US" sz="2800">
                <a:latin typeface="Times New Roman"/>
                <a:ea typeface="Times New Roman"/>
                <a:cs typeface="Times New Roman"/>
                <a:sym typeface="Times New Roman"/>
              </a:rPr>
              <a:t> 1/4 quả đu đủ chín, 1/4 quả thanh long cỡ nhỏ.</a:t>
            </a:r>
            <a:endParaRPr/>
          </a:p>
          <a:p>
            <a:pPr marL="342900" lvl="0" indent="-342900" algn="l" rtl="0">
              <a:spcBef>
                <a:spcPts val="560"/>
              </a:spcBef>
              <a:spcAft>
                <a:spcPts val="0"/>
              </a:spcAft>
              <a:buClr>
                <a:schemeClr val="dk1"/>
              </a:buClr>
              <a:buSzPts val="2800"/>
              <a:buFont typeface="Arial"/>
              <a:buChar char="•"/>
            </a:pPr>
            <a:r>
              <a:rPr lang="en-US" sz="2800">
                <a:latin typeface="Times New Roman"/>
                <a:ea typeface="Times New Roman"/>
                <a:cs typeface="Times New Roman"/>
                <a:sym typeface="Times New Roman"/>
              </a:rPr>
              <a:t> 1 bát con trái cây xắt nhỏ.</a:t>
            </a:r>
            <a:endParaRPr sz="2800">
              <a:latin typeface="Times New Roman"/>
              <a:ea typeface="Times New Roman"/>
              <a:cs typeface="Times New Roman"/>
              <a:sym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TẦNG THỨ 2 CỦA THÁP: RAU LÁ, RAU CỦ QUẢ VÀ TRÁI CÂY/QUẢ CHÍN</a:t>
            </a:r>
            <a:endParaRPr sz="3200" b="1">
              <a:solidFill>
                <a:srgbClr val="FF0000"/>
              </a:solidFill>
            </a:endParaRPr>
          </a:p>
        </p:txBody>
      </p:sp>
      <p:sp>
        <p:nvSpPr>
          <p:cNvPr id="938" name="Google Shape;938;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3200"/>
              <a:buFont typeface="Arial"/>
              <a:buNone/>
            </a:pPr>
            <a:r>
              <a:rPr lang="en-US">
                <a:latin typeface="Times New Roman"/>
                <a:ea typeface="Times New Roman"/>
                <a:cs typeface="Times New Roman"/>
                <a:sym typeface="Times New Roman"/>
              </a:rPr>
              <a:t>Số lượng đơn vị ăn trái cây/ quả chín của trẻ em lứa tuổi học đường</a:t>
            </a:r>
            <a:endParaRPr>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 3-5 tuổi: 2 đơn vị</a:t>
            </a:r>
            <a:endParaRPr>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6-7 tuổi: 1,5-2 đơn vị ăn.</a:t>
            </a:r>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 8-9 tuổi: 2 đơn vị ăn.</a:t>
            </a:r>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 10-11 tuổi: 2-2,5 đơn vị ăn.</a:t>
            </a:r>
            <a:endParaRPr>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12-14 tuổi: 3 đơn vị</a:t>
            </a:r>
            <a:endParaRPr>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15-19 tuổi: 3 đơn vị</a:t>
            </a:r>
            <a:endParaRPr>
              <a:latin typeface="Times New Roman"/>
              <a:ea typeface="Times New Roman"/>
              <a:cs typeface="Times New Roman"/>
              <a:sym typeface="Times New Roman"/>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Times New Roman"/>
              <a:buNone/>
            </a:pPr>
            <a:r>
              <a:rPr lang="en-US" sz="3200">
                <a:solidFill>
                  <a:srgbClr val="FF0000"/>
                </a:solidFill>
                <a:latin typeface="Times New Roman"/>
                <a:ea typeface="Times New Roman"/>
                <a:cs typeface="Times New Roman"/>
                <a:sym typeface="Times New Roman"/>
              </a:rPr>
              <a:t>TẦNG THỨ 3 CỦA THÁP: THỊT, THỦY SẢN, TRỨNG, SỮA, CHẾ PHẨM SỮA VÀ CÁC HẠT GIÀU ĐẠM</a:t>
            </a:r>
            <a:endParaRPr sz="3200">
              <a:solidFill>
                <a:srgbClr val="FF0000"/>
              </a:solidFill>
            </a:endParaRPr>
          </a:p>
        </p:txBody>
      </p:sp>
      <p:pic>
        <p:nvPicPr>
          <p:cNvPr id="944" name="Google Shape;944;p79"/>
          <p:cNvPicPr preferRelativeResize="0">
            <a:picLocks noGrp="1"/>
          </p:cNvPicPr>
          <p:nvPr>
            <p:ph type="body" idx="1"/>
          </p:nvPr>
        </p:nvPicPr>
        <p:blipFill rotWithShape="1">
          <a:blip r:embed="rId3">
            <a:alphaModFix/>
          </a:blip>
          <a:srcRect/>
          <a:stretch/>
        </p:blipFill>
        <p:spPr>
          <a:xfrm>
            <a:off x="1006475" y="1935163"/>
            <a:ext cx="7131050" cy="43894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8"/>
          <p:cNvSpPr txBox="1">
            <a:spLocks noGrp="1"/>
          </p:cNvSpPr>
          <p:nvPr>
            <p:ph type="title"/>
          </p:nvPr>
        </p:nvSpPr>
        <p:spPr>
          <a:xfrm>
            <a:off x="76200" y="477302"/>
            <a:ext cx="9144000" cy="715962"/>
          </a:xfrm>
          <a:prstGeom prst="rect">
            <a:avLst/>
          </a:prstGeom>
          <a:solidFill>
            <a:srgbClr val="13A538"/>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     KHI TRẺ BỊ THIẾU MÁU THIẾU SẮT…</a:t>
            </a:r>
            <a:endParaRPr sz="2800"/>
          </a:p>
        </p:txBody>
      </p:sp>
      <p:sp>
        <p:nvSpPr>
          <p:cNvPr id="188" name="Google Shape;188;p8"/>
          <p:cNvSpPr txBox="1">
            <a:spLocks noGrp="1"/>
          </p:cNvSpPr>
          <p:nvPr>
            <p:ph type="body" idx="1"/>
          </p:nvPr>
        </p:nvSpPr>
        <p:spPr>
          <a:xfrm>
            <a:off x="726018" y="1447800"/>
            <a:ext cx="7886700" cy="4351338"/>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Clr>
                <a:srgbClr val="FF0000"/>
              </a:buClr>
              <a:buSzPts val="2400"/>
              <a:buChar char="•"/>
            </a:pPr>
            <a:r>
              <a:rPr lang="en-US" sz="2400" b="1" i="1">
                <a:solidFill>
                  <a:srgbClr val="FF0000"/>
                </a:solidFill>
              </a:rPr>
              <a:t>Ảnh hưởng tới năng lực trí tuệ:</a:t>
            </a:r>
            <a:r>
              <a:rPr lang="en-US" sz="2400">
                <a:solidFill>
                  <a:srgbClr val="FF0000"/>
                </a:solidFill>
              </a:rPr>
              <a:t> </a:t>
            </a:r>
            <a:r>
              <a:rPr lang="en-US" sz="2400"/>
              <a:t>Kết quả học tập kém do không tập trung</a:t>
            </a:r>
            <a:endParaRPr sz="2400"/>
          </a:p>
        </p:txBody>
      </p:sp>
      <p:pic>
        <p:nvPicPr>
          <p:cNvPr id="189" name="Google Shape;189;p8"/>
          <p:cNvPicPr preferRelativeResize="0"/>
          <p:nvPr/>
        </p:nvPicPr>
        <p:blipFill rotWithShape="1">
          <a:blip r:embed="rId3">
            <a:alphaModFix/>
          </a:blip>
          <a:srcRect/>
          <a:stretch/>
        </p:blipFill>
        <p:spPr>
          <a:xfrm>
            <a:off x="381000" y="2414073"/>
            <a:ext cx="4191000" cy="3189904"/>
          </a:xfrm>
          <a:prstGeom prst="rect">
            <a:avLst/>
          </a:prstGeom>
          <a:noFill/>
          <a:ln>
            <a:noFill/>
          </a:ln>
        </p:spPr>
      </p:pic>
      <p:pic>
        <p:nvPicPr>
          <p:cNvPr id="190" name="Google Shape;190;p8"/>
          <p:cNvPicPr preferRelativeResize="0"/>
          <p:nvPr/>
        </p:nvPicPr>
        <p:blipFill rotWithShape="1">
          <a:blip r:embed="rId4">
            <a:alphaModFix/>
          </a:blip>
          <a:srcRect/>
          <a:stretch/>
        </p:blipFill>
        <p:spPr>
          <a:xfrm>
            <a:off x="4800602" y="2414074"/>
            <a:ext cx="3838575" cy="31899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xEl>
                                              <p:pRg st="0" end="0"/>
                                            </p:txEl>
                                          </p:spTgt>
                                        </p:tgtEl>
                                        <p:attrNameLst>
                                          <p:attrName>style.visibility</p:attrName>
                                        </p:attrNameLst>
                                      </p:cBhvr>
                                      <p:to>
                                        <p:strVal val="visible"/>
                                      </p:to>
                                    </p:set>
                                    <p:animEffect transition="in" filter="fade">
                                      <p:cBhvr>
                                        <p:cTn id="7" dur="500"/>
                                        <p:tgtEl>
                                          <p:spTgt spid="18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500"/>
                                        <p:tgtEl>
                                          <p:spTgt spid="189"/>
                                        </p:tgtEl>
                                      </p:cBhvr>
                                    </p:animEffect>
                                  </p:childTnLst>
                                </p:cTn>
                              </p:par>
                              <p:par>
                                <p:cTn id="11" presetID="10" presetClass="entr" presetSubtype="0" fill="hold" nodeType="withEffect">
                                  <p:stCondLst>
                                    <p:cond delay="0"/>
                                  </p:stCondLst>
                                  <p:childTnLst>
                                    <p:set>
                                      <p:cBhvr>
                                        <p:cTn id="12" dur="1" fill="hold">
                                          <p:stCondLst>
                                            <p:cond delay="0"/>
                                          </p:stCondLst>
                                        </p:cTn>
                                        <p:tgtEl>
                                          <p:spTgt spid="190"/>
                                        </p:tgtEl>
                                        <p:attrNameLst>
                                          <p:attrName>style.visibility</p:attrName>
                                        </p:attrNameLst>
                                      </p:cBhvr>
                                      <p:to>
                                        <p:strVal val="visible"/>
                                      </p:to>
                                    </p:set>
                                    <p:animEffect transition="in" filter="fade">
                                      <p:cBhvr>
                                        <p:cTn id="13"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Times New Roman"/>
              <a:buNone/>
            </a:pPr>
            <a:r>
              <a:rPr lang="en-US" sz="3200">
                <a:solidFill>
                  <a:srgbClr val="FF0000"/>
                </a:solidFill>
                <a:latin typeface="Times New Roman"/>
                <a:ea typeface="Times New Roman"/>
                <a:cs typeface="Times New Roman"/>
                <a:sym typeface="Times New Roman"/>
              </a:rPr>
              <a:t>TẦNG THỨ 3 CỦA THÁP: THỊT, THỦY SẢN, TRỨNG, SỮA, CHẾ PHẨM SỮA VÀ CÁC HẠT GIÀU ĐẠM</a:t>
            </a:r>
            <a:endParaRPr/>
          </a:p>
        </p:txBody>
      </p:sp>
      <p:sp>
        <p:nvSpPr>
          <p:cNvPr id="950" name="Google Shape;950;p8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latin typeface="Times New Roman"/>
                <a:ea typeface="Times New Roman"/>
                <a:cs typeface="Times New Roman"/>
                <a:sym typeface="Times New Roman"/>
              </a:rPr>
              <a:t> </a:t>
            </a:r>
            <a:r>
              <a:rPr lang="en-US" sz="2800">
                <a:latin typeface="Times New Roman"/>
                <a:ea typeface="Times New Roman"/>
                <a:cs typeface="Times New Roman"/>
                <a:sym typeface="Times New Roman"/>
              </a:rPr>
              <a:t>Vai trò: Protein là thành phần cơ bản của các vật chất sống. Protein tham gia vào thành phần cấu tạo tế bào. Protein là thành phần quan trọng của các hormon, các enzym (men), tham gia quá trình sản xuất kháng thể. Protein cũng tham gia vào hoạt động điều hòa chuyển hoá, duy trì cân bằng dịch thể. Ngoài ra, protein còn có vai trò quan trọng trong vận chuyển một số chất dinh dưỡng qua thành ruột vào máu và từ máu đến các mô của cơ thể và qua màng tế bào. </a:t>
            </a:r>
            <a:endParaRPr sz="2800">
              <a:latin typeface="Times New Roman"/>
              <a:ea typeface="Times New Roman"/>
              <a:cs typeface="Times New Roman"/>
              <a:sym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Times New Roman"/>
              <a:buNone/>
            </a:pPr>
            <a:r>
              <a:rPr lang="en-US" sz="3200">
                <a:solidFill>
                  <a:srgbClr val="FF0000"/>
                </a:solidFill>
                <a:latin typeface="Times New Roman"/>
                <a:ea typeface="Times New Roman"/>
                <a:cs typeface="Times New Roman"/>
                <a:sym typeface="Times New Roman"/>
              </a:rPr>
              <a:t>TẦNG THỨ 3 CỦA THÁP: THỊT, THỦY SẢN, TRỨNG, SỮA, CHẾ PHẨM SỮA VÀ CÁC HẠT GIÀU ĐẠM</a:t>
            </a:r>
            <a:endParaRPr/>
          </a:p>
        </p:txBody>
      </p:sp>
      <p:sp>
        <p:nvSpPr>
          <p:cNvPr id="956" name="Google Shape;956;p8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latin typeface="Times New Roman"/>
                <a:ea typeface="Times New Roman"/>
                <a:cs typeface="Times New Roman"/>
                <a:sym typeface="Times New Roman"/>
              </a:rPr>
              <a:t> Chế độ ăn thiếu protein, trẻ dễ bị suy dinh dưỡng protein năng lượng, giảm sức đề kháng cơ thể. Chế độ ăn thừa protein cũng không tốt vì gây gánh nặng cho gan, thận  và tăng đào thảo canxi.</a:t>
            </a:r>
            <a:endParaRPr>
              <a:latin typeface="Times New Roman"/>
              <a:ea typeface="Times New Roman"/>
              <a:cs typeface="Times New Roman"/>
              <a:sym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Times New Roman"/>
              <a:buNone/>
            </a:pPr>
            <a:r>
              <a:rPr lang="en-US" sz="3200" b="1">
                <a:solidFill>
                  <a:srgbClr val="FF0000"/>
                </a:solidFill>
                <a:latin typeface="Times New Roman"/>
                <a:ea typeface="Times New Roman"/>
                <a:cs typeface="Times New Roman"/>
                <a:sym typeface="Times New Roman"/>
              </a:rPr>
              <a:t>TẦNG THỨ 3 CỦA THÁP: THỊT, THỦY SẢN, TRỨNG, SỮA, CHẾ PHẨM SỮA VÀ CÁC HẠT GIÀU ĐẠM</a:t>
            </a:r>
            <a:endParaRPr sz="3200" b="1">
              <a:solidFill>
                <a:srgbClr val="FF0000"/>
              </a:solidFill>
            </a:endParaRPr>
          </a:p>
        </p:txBody>
      </p:sp>
      <p:sp>
        <p:nvSpPr>
          <p:cNvPr id="962" name="Google Shape;962;p82"/>
          <p:cNvSpPr txBox="1">
            <a:spLocks noGrp="1"/>
          </p:cNvSpPr>
          <p:nvPr>
            <p:ph type="body" idx="1"/>
          </p:nvPr>
        </p:nvSpPr>
        <p:spPr>
          <a:xfrm>
            <a:off x="457200" y="1600200"/>
            <a:ext cx="8382000" cy="50292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spcBef>
                <a:spcPts val="0"/>
              </a:spcBef>
              <a:spcAft>
                <a:spcPts val="0"/>
              </a:spcAft>
              <a:buClr>
                <a:schemeClr val="dk1"/>
              </a:buClr>
              <a:buSzPct val="100000"/>
              <a:buFont typeface="Arial"/>
              <a:buNone/>
            </a:pPr>
            <a:r>
              <a:rPr lang="en-US">
                <a:latin typeface="Times New Roman"/>
                <a:ea typeface="Times New Roman"/>
                <a:cs typeface="Times New Roman"/>
                <a:sym typeface="Times New Roman"/>
              </a:rPr>
              <a:t>Một đơn vị ăn thịt, thủy sản, trứng và các hạt giàu đạm cung cấp </a:t>
            </a:r>
            <a:r>
              <a:rPr lang="en-US">
                <a:solidFill>
                  <a:srgbClr val="FF0000"/>
                </a:solidFill>
                <a:latin typeface="Times New Roman"/>
                <a:ea typeface="Times New Roman"/>
                <a:cs typeface="Times New Roman"/>
                <a:sym typeface="Times New Roman"/>
              </a:rPr>
              <a:t>7g protein</a:t>
            </a:r>
            <a:r>
              <a:rPr lang="en-US">
                <a:latin typeface="Times New Roman"/>
                <a:ea typeface="Times New Roman"/>
                <a:cs typeface="Times New Roman"/>
                <a:sym typeface="Times New Roman"/>
              </a:rPr>
              <a:t> tương đương:</a:t>
            </a:r>
            <a:endParaRPr/>
          </a:p>
          <a:p>
            <a:pPr marL="342900" lvl="0" indent="-342900" algn="l"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4 miếng thịt lợn nạc có trọng lượng bằng 38g.</a:t>
            </a:r>
            <a:endParaRPr/>
          </a:p>
          <a:p>
            <a:pPr marL="342900" lvl="0" indent="-342900" algn="l"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8 miếng thịt bò thái mỏng có trọng lượng bằng 34g.</a:t>
            </a:r>
            <a:endParaRPr/>
          </a:p>
          <a:p>
            <a:pPr marL="342900" lvl="0" indent="-342900" algn="l"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Thịt gà cả xương có trọng lượng bằng 71g.</a:t>
            </a:r>
            <a:endParaRPr/>
          </a:p>
          <a:p>
            <a:pPr marL="342900" lvl="0" indent="-342900" algn="l"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 bìa đậu phụ có trọng lượng bằng 65g.</a:t>
            </a:r>
            <a:endParaRPr/>
          </a:p>
          <a:p>
            <a:pPr marL="342900" lvl="0" indent="-342900" algn="l"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3 con tôm biển sống có trọng lượng bằng 87g.</a:t>
            </a:r>
            <a:endParaRPr/>
          </a:p>
          <a:p>
            <a:pPr marL="342900" lvl="0" indent="-342900" algn="l"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Cá đã bỏ xương có trọng lượng bằng 44g.</a:t>
            </a:r>
            <a:endParaRPr/>
          </a:p>
          <a:p>
            <a:pPr marL="342900" lvl="0" indent="-342900" algn="l"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5 thìa cà phê đầy muối vừng có trọng lượng bằng 30g.</a:t>
            </a:r>
            <a:endParaRPr/>
          </a:p>
          <a:p>
            <a:pPr marL="342900" lvl="0" indent="-342900" algn="l" rtl="0">
              <a:spcBef>
                <a:spcPts val="544"/>
              </a:spcBef>
              <a:spcAft>
                <a:spcPts val="0"/>
              </a:spcAft>
              <a:buClr>
                <a:schemeClr val="dk1"/>
              </a:buClr>
              <a:buSzPct val="100000"/>
              <a:buFont typeface="Arial"/>
              <a:buChar char="•"/>
            </a:pPr>
            <a:r>
              <a:rPr lang="en-US">
                <a:latin typeface="Times New Roman"/>
                <a:ea typeface="Times New Roman"/>
                <a:cs typeface="Times New Roman"/>
                <a:sym typeface="Times New Roman"/>
              </a:rPr>
              <a:t> 1 quả trứng gà có trọng lượng bằng 55g, 1 quả trứng vịt cỡ trung bình có trọng lượng bằng 60g, 5 quả trứng chim cút có trọng lượng bằng 60g.</a:t>
            </a:r>
            <a:endParaRPr>
              <a:latin typeface="Times New Roman"/>
              <a:ea typeface="Times New Roman"/>
              <a:cs typeface="Times New Roman"/>
              <a:sym typeface="Times New Roman"/>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Times New Roman"/>
              <a:buNone/>
            </a:pPr>
            <a:r>
              <a:rPr lang="en-US" sz="3200" b="1">
                <a:solidFill>
                  <a:srgbClr val="FF0000"/>
                </a:solidFill>
                <a:latin typeface="Times New Roman"/>
                <a:ea typeface="Times New Roman"/>
                <a:cs typeface="Times New Roman"/>
                <a:sym typeface="Times New Roman"/>
              </a:rPr>
              <a:t>TẦNG THỨ 3 CỦA THÁP: THỊT, THỦY SẢN, TRỨNG, SỮA, CHẾ PHẨM SỮA VÀ CÁC HẠT GIÀU ĐẠM</a:t>
            </a:r>
            <a:endParaRPr sz="3200" b="1">
              <a:solidFill>
                <a:srgbClr val="FF0000"/>
              </a:solidFill>
            </a:endParaRPr>
          </a:p>
        </p:txBody>
      </p:sp>
      <p:sp>
        <p:nvSpPr>
          <p:cNvPr id="968" name="Google Shape;968;p83"/>
          <p:cNvSpPr txBox="1">
            <a:spLocks noGrp="1"/>
          </p:cNvSpPr>
          <p:nvPr>
            <p:ph type="body" idx="1"/>
          </p:nvPr>
        </p:nvSpPr>
        <p:spPr>
          <a:xfrm>
            <a:off x="457200" y="1905000"/>
            <a:ext cx="8229600" cy="422116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chemeClr val="dk1"/>
              </a:buClr>
              <a:buSzPct val="100000"/>
              <a:buFont typeface="Arial"/>
              <a:buNone/>
            </a:pPr>
            <a:r>
              <a:rPr lang="en-US">
                <a:latin typeface="Times New Roman"/>
                <a:ea typeface="Times New Roman"/>
                <a:cs typeface="Times New Roman"/>
                <a:sym typeface="Times New Roman"/>
              </a:rPr>
              <a:t>Số lượng đơn vị ăn thịt, thủy sản, trứng và các hạt giàu đạm của trẻ học đường:</a:t>
            </a:r>
            <a:endParaRPr>
              <a:latin typeface="Times New Roman"/>
              <a:ea typeface="Times New Roman"/>
              <a:cs typeface="Times New Roman"/>
              <a:sym typeface="Times New Roman"/>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3-5 tuổi: 3-5 đơn vị</a:t>
            </a:r>
            <a:endParaRPr>
              <a:latin typeface="Times New Roman"/>
              <a:ea typeface="Times New Roman"/>
              <a:cs typeface="Times New Roman"/>
              <a:sym typeface="Times New Roman"/>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6-7 tuổi: 4 đơn vị ăn.</a:t>
            </a:r>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 8-9 tuổi: 5 đơn vị ăn.</a:t>
            </a:r>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 10-11 tuổi: 6 đơn vị ăn.</a:t>
            </a:r>
            <a:endParaRPr>
              <a:latin typeface="Times New Roman"/>
              <a:ea typeface="Times New Roman"/>
              <a:cs typeface="Times New Roman"/>
              <a:sym typeface="Times New Roman"/>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12-14 tuổi: 5-7 đơn vị</a:t>
            </a:r>
            <a:endParaRPr>
              <a:latin typeface="Times New Roman"/>
              <a:ea typeface="Times New Roman"/>
              <a:cs typeface="Times New Roman"/>
              <a:sym typeface="Times New Roman"/>
            </a:endParaRPr>
          </a:p>
          <a:p>
            <a:pPr marL="342900" lvl="0" indent="-342900" algn="l" rtl="0">
              <a:spcBef>
                <a:spcPts val="592"/>
              </a:spcBef>
              <a:spcAft>
                <a:spcPts val="0"/>
              </a:spcAft>
              <a:buClr>
                <a:schemeClr val="dk1"/>
              </a:buClr>
              <a:buSzPct val="100000"/>
              <a:buFont typeface="Arial"/>
              <a:buChar char="•"/>
            </a:pPr>
            <a:r>
              <a:rPr lang="en-US">
                <a:latin typeface="Times New Roman"/>
                <a:ea typeface="Times New Roman"/>
                <a:cs typeface="Times New Roman"/>
                <a:sym typeface="Times New Roman"/>
              </a:rPr>
              <a:t>15-19 tuổi: 6-8 đơn vị</a:t>
            </a:r>
            <a:endParaRPr>
              <a:latin typeface="Times New Roman"/>
              <a:ea typeface="Times New Roman"/>
              <a:cs typeface="Times New Roman"/>
              <a:sym typeface="Times New Roman"/>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SỮA VÀ CHẾ PHẨM SỮA</a:t>
            </a:r>
            <a:endParaRPr sz="3200" b="1">
              <a:solidFill>
                <a:srgbClr val="FF0000"/>
              </a:solidFill>
            </a:endParaRPr>
          </a:p>
        </p:txBody>
      </p:sp>
      <p:sp>
        <p:nvSpPr>
          <p:cNvPr id="974" name="Google Shape;974;p8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Font typeface="Arial"/>
              <a:buNone/>
            </a:pPr>
            <a:r>
              <a:rPr lang="en-US">
                <a:latin typeface="Times New Roman"/>
                <a:ea typeface="Times New Roman"/>
                <a:cs typeface="Times New Roman"/>
                <a:sym typeface="Times New Roman"/>
              </a:rPr>
              <a:t>Một đơn vị ăn sữa và chế phẩm sữa cung cấp </a:t>
            </a:r>
            <a:r>
              <a:rPr lang="en-US">
                <a:solidFill>
                  <a:srgbClr val="FF0000"/>
                </a:solidFill>
                <a:latin typeface="Times New Roman"/>
                <a:ea typeface="Times New Roman"/>
                <a:cs typeface="Times New Roman"/>
                <a:sym typeface="Times New Roman"/>
              </a:rPr>
              <a:t>100mg canxi</a:t>
            </a:r>
            <a:r>
              <a:rPr lang="en-US">
                <a:latin typeface="Times New Roman"/>
                <a:ea typeface="Times New Roman"/>
                <a:cs typeface="Times New Roman"/>
                <a:sym typeface="Times New Roman"/>
              </a:rPr>
              <a:t> tương đương:</a:t>
            </a:r>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 1 miếng phô mai có trọng lượng bằng 15g.</a:t>
            </a:r>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 1 cốc sữa  dạng lỏng100ml.</a:t>
            </a:r>
            <a:endParaRPr/>
          </a:p>
          <a:p>
            <a:pPr marL="342900" lvl="0" indent="-342900" algn="l" rtl="0">
              <a:spcBef>
                <a:spcPts val="640"/>
              </a:spcBef>
              <a:spcAft>
                <a:spcPts val="0"/>
              </a:spcAft>
              <a:buClr>
                <a:schemeClr val="dk1"/>
              </a:buClr>
              <a:buSzPts val="3200"/>
              <a:buFont typeface="Arial"/>
              <a:buChar char="•"/>
            </a:pPr>
            <a:r>
              <a:rPr lang="en-US">
                <a:latin typeface="Times New Roman"/>
                <a:ea typeface="Times New Roman"/>
                <a:cs typeface="Times New Roman"/>
                <a:sym typeface="Times New Roman"/>
              </a:rPr>
              <a:t> 1 hộp sữa chua 100g.</a:t>
            </a:r>
            <a:endParaRPr>
              <a:latin typeface="Times New Roman"/>
              <a:ea typeface="Times New Roman"/>
              <a:cs typeface="Times New Roman"/>
              <a:sym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3600"/>
              <a:buFont typeface="Cambria"/>
              <a:buNone/>
            </a:pPr>
            <a:r>
              <a:rPr lang="en-US" sz="3600" b="1">
                <a:solidFill>
                  <a:srgbClr val="FF0000"/>
                </a:solidFill>
              </a:rPr>
              <a:t>BỮA PHỤ: KHUYẾN NGHỊ SỬ DỤNG SỮA VÀ CHẾ PHẨM SỮA CHO TRẺ EM</a:t>
            </a:r>
            <a:endParaRPr/>
          </a:p>
        </p:txBody>
      </p:sp>
      <p:sp>
        <p:nvSpPr>
          <p:cNvPr id="980" name="Google Shape;980;p8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981" name="Google Shape;981;p85"/>
          <p:cNvPicPr preferRelativeResize="0"/>
          <p:nvPr/>
        </p:nvPicPr>
        <p:blipFill rotWithShape="1">
          <a:blip r:embed="rId3">
            <a:alphaModFix/>
          </a:blip>
          <a:srcRect/>
          <a:stretch/>
        </p:blipFill>
        <p:spPr>
          <a:xfrm>
            <a:off x="219075" y="1524000"/>
            <a:ext cx="8466138" cy="51054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41935"/>
              <a:buFont typeface="Cambria"/>
              <a:buNone/>
            </a:pPr>
            <a:r>
              <a:rPr lang="en-US" b="1">
                <a:solidFill>
                  <a:srgbClr val="FF0000"/>
                </a:solidFill>
              </a:rPr>
              <a:t>Đơn vị quy đổi canxi khẩu phần </a:t>
            </a:r>
            <a:br>
              <a:rPr lang="en-US" b="1">
                <a:solidFill>
                  <a:srgbClr val="FF0000"/>
                </a:solidFill>
              </a:rPr>
            </a:br>
            <a:r>
              <a:rPr lang="en-US" sz="3100" b="1">
                <a:solidFill>
                  <a:srgbClr val="FF0000"/>
                </a:solidFill>
              </a:rPr>
              <a:t>(1 đơn vị ăn của sữa và chế phẩm sữa tương đương 100 mg canxi)</a:t>
            </a:r>
            <a:endParaRPr sz="3100">
              <a:solidFill>
                <a:srgbClr val="FF0000"/>
              </a:solidFill>
            </a:endParaRPr>
          </a:p>
        </p:txBody>
      </p:sp>
      <p:sp>
        <p:nvSpPr>
          <p:cNvPr id="987" name="Google Shape;987;p8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988" name="Google Shape;988;p86"/>
          <p:cNvPicPr preferRelativeResize="0"/>
          <p:nvPr/>
        </p:nvPicPr>
        <p:blipFill rotWithShape="1">
          <a:blip r:embed="rId3">
            <a:alphaModFix/>
          </a:blip>
          <a:srcRect/>
          <a:stretch/>
        </p:blipFill>
        <p:spPr>
          <a:xfrm>
            <a:off x="325438" y="1676400"/>
            <a:ext cx="8540750" cy="2286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mbria"/>
              <a:buNone/>
            </a:pPr>
            <a:r>
              <a:rPr lang="en-US" b="1">
                <a:solidFill>
                  <a:srgbClr val="FF0000"/>
                </a:solidFill>
              </a:rPr>
              <a:t>GIÁ TRỊ DINH DƯỠNG CỦA SỮA</a:t>
            </a:r>
            <a:endParaRPr/>
          </a:p>
        </p:txBody>
      </p:sp>
      <p:sp>
        <p:nvSpPr>
          <p:cNvPr id="994" name="Google Shape;994;p87"/>
          <p:cNvSpPr txBox="1">
            <a:spLocks noGrp="1"/>
          </p:cNvSpPr>
          <p:nvPr>
            <p:ph type="body" idx="1"/>
          </p:nvPr>
        </p:nvSpPr>
        <p:spPr>
          <a:xfrm>
            <a:off x="457200" y="1371600"/>
            <a:ext cx="5867400" cy="5105400"/>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Font typeface="Arial"/>
              <a:buNone/>
            </a:pPr>
            <a:r>
              <a:rPr lang="en-US"/>
              <a:t>      </a:t>
            </a:r>
            <a:r>
              <a:rPr lang="en-US" sz="4000" b="1">
                <a:solidFill>
                  <a:srgbClr val="FF0000"/>
                </a:solidFill>
              </a:rPr>
              <a:t>Sữa là thực phẩm có giá trị dinh dưỡng cao. </a:t>
            </a:r>
            <a:endParaRPr/>
          </a:p>
          <a:p>
            <a:pPr marL="342900" lvl="0" indent="-342900" algn="l" rtl="0">
              <a:spcBef>
                <a:spcPts val="532"/>
              </a:spcBef>
              <a:spcAft>
                <a:spcPts val="0"/>
              </a:spcAft>
              <a:buClr>
                <a:srgbClr val="FF0000"/>
              </a:buClr>
              <a:buSzPct val="100000"/>
              <a:buFont typeface="Noto Sans Symbols"/>
              <a:buChar char="✔"/>
            </a:pPr>
            <a:r>
              <a:rPr lang="en-US" sz="3800" b="1">
                <a:solidFill>
                  <a:srgbClr val="FF0000"/>
                </a:solidFill>
              </a:rPr>
              <a:t>Chất đạm: </a:t>
            </a:r>
            <a:r>
              <a:rPr lang="en-US" sz="3800" b="1">
                <a:solidFill>
                  <a:srgbClr val="002060"/>
                </a:solidFill>
              </a:rPr>
              <a:t>Chất đạm (Protein) của sữa rất quý vì thành phần acid amin cân đối và độ đồng hóa cao.</a:t>
            </a:r>
            <a:endParaRPr/>
          </a:p>
          <a:p>
            <a:pPr marL="342900" lvl="0" indent="-342900" algn="l" rtl="0">
              <a:spcBef>
                <a:spcPts val="532"/>
              </a:spcBef>
              <a:spcAft>
                <a:spcPts val="0"/>
              </a:spcAft>
              <a:buClr>
                <a:srgbClr val="FF0000"/>
              </a:buClr>
              <a:buSzPct val="100000"/>
              <a:buFont typeface="Noto Sans Symbols"/>
              <a:buChar char="✔"/>
            </a:pPr>
            <a:r>
              <a:rPr lang="en-US" sz="3800" b="1">
                <a:solidFill>
                  <a:srgbClr val="FF0000"/>
                </a:solidFill>
              </a:rPr>
              <a:t>Chất béo:</a:t>
            </a:r>
            <a:endParaRPr/>
          </a:p>
          <a:p>
            <a:pPr marL="342900" lvl="0" indent="-342900" algn="l" rtl="0">
              <a:spcBef>
                <a:spcPts val="532"/>
              </a:spcBef>
              <a:spcAft>
                <a:spcPts val="0"/>
              </a:spcAft>
              <a:buClr>
                <a:srgbClr val="002060"/>
              </a:buClr>
              <a:buSzPct val="100000"/>
              <a:buFont typeface="Cambria"/>
              <a:buChar char="+"/>
            </a:pPr>
            <a:r>
              <a:rPr lang="en-US" sz="3800" b="1">
                <a:solidFill>
                  <a:srgbClr val="002060"/>
                </a:solidFill>
              </a:rPr>
              <a:t>Chất béo (Lipid) của sữa có khoảng 29% acid béo không no có một nối đôi và 6% acid béo không no có nhiều nối đôi.</a:t>
            </a:r>
            <a:endParaRPr/>
          </a:p>
          <a:p>
            <a:pPr marL="342900" lvl="0" indent="-342900" algn="l" rtl="0">
              <a:spcBef>
                <a:spcPts val="532"/>
              </a:spcBef>
              <a:spcAft>
                <a:spcPts val="0"/>
              </a:spcAft>
              <a:buClr>
                <a:srgbClr val="002060"/>
              </a:buClr>
              <a:buSzPct val="100000"/>
              <a:buFont typeface="Cambria"/>
              <a:buChar char="+"/>
            </a:pPr>
            <a:r>
              <a:rPr lang="en-US" sz="3800" b="1">
                <a:solidFill>
                  <a:srgbClr val="002060"/>
                </a:solidFill>
              </a:rPr>
              <a:t>Là dung môi hòa tan và tăng khả năng hấp thu các vitamin tan trong chất béo như vitamin A, D, E, K.</a:t>
            </a:r>
            <a:endParaRPr/>
          </a:p>
          <a:p>
            <a:pPr marL="342900" lvl="0" indent="-200660" algn="l" rtl="0">
              <a:spcBef>
                <a:spcPts val="448"/>
              </a:spcBef>
              <a:spcAft>
                <a:spcPts val="0"/>
              </a:spcAft>
              <a:buClr>
                <a:schemeClr val="dk1"/>
              </a:buClr>
              <a:buSzPct val="100000"/>
              <a:buFont typeface="Arial"/>
              <a:buNone/>
            </a:pPr>
            <a:endParaRPr/>
          </a:p>
        </p:txBody>
      </p:sp>
      <p:pic>
        <p:nvPicPr>
          <p:cNvPr id="995" name="Google Shape;995;p87" descr="Cocsua"/>
          <p:cNvPicPr preferRelativeResize="0"/>
          <p:nvPr/>
        </p:nvPicPr>
        <p:blipFill rotWithShape="1">
          <a:blip r:embed="rId3">
            <a:alphaModFix/>
          </a:blip>
          <a:srcRect/>
          <a:stretch/>
        </p:blipFill>
        <p:spPr>
          <a:xfrm>
            <a:off x="6477000" y="1447800"/>
            <a:ext cx="2362200" cy="25146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mbria"/>
              <a:buNone/>
            </a:pPr>
            <a:r>
              <a:rPr lang="en-US" b="1">
                <a:solidFill>
                  <a:srgbClr val="FF0000"/>
                </a:solidFill>
              </a:rPr>
              <a:t>GIÁ TRỊ DINH DƯỠNG CỦA SỮA</a:t>
            </a:r>
            <a:endParaRPr/>
          </a:p>
        </p:txBody>
      </p:sp>
      <p:sp>
        <p:nvSpPr>
          <p:cNvPr id="1001" name="Google Shape;1001;p88"/>
          <p:cNvSpPr txBox="1">
            <a:spLocks noGrp="1"/>
          </p:cNvSpPr>
          <p:nvPr>
            <p:ph type="body" idx="1"/>
          </p:nvPr>
        </p:nvSpPr>
        <p:spPr>
          <a:xfrm>
            <a:off x="457200" y="1447800"/>
            <a:ext cx="8305800" cy="495300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rgbClr val="FF0000"/>
              </a:buClr>
              <a:buSzPct val="100000"/>
              <a:buFont typeface="Noto Sans Symbols"/>
              <a:buChar char="✔"/>
            </a:pPr>
            <a:r>
              <a:rPr lang="en-US" b="1">
                <a:solidFill>
                  <a:srgbClr val="FF0000"/>
                </a:solidFill>
              </a:rPr>
              <a:t>Chất khoáng</a:t>
            </a:r>
            <a:endParaRPr>
              <a:solidFill>
                <a:srgbClr val="FF0000"/>
              </a:solidFill>
            </a:endParaRPr>
          </a:p>
          <a:p>
            <a:pPr marL="342900" lvl="0" indent="-342900" algn="l" rtl="0">
              <a:spcBef>
                <a:spcPts val="544"/>
              </a:spcBef>
              <a:spcAft>
                <a:spcPts val="0"/>
              </a:spcAft>
              <a:buClr>
                <a:srgbClr val="002060"/>
              </a:buClr>
              <a:buSzPct val="100000"/>
              <a:buFont typeface="Cambria"/>
              <a:buChar char="+"/>
            </a:pPr>
            <a:r>
              <a:rPr lang="en-US" b="1">
                <a:solidFill>
                  <a:srgbClr val="002060"/>
                </a:solidFill>
              </a:rPr>
              <a:t>Sữa có nhiều chất khoáng khác nhau như canxi, đồng, sắt, kẽm, magie, kali, selen... </a:t>
            </a:r>
            <a:endParaRPr/>
          </a:p>
          <a:p>
            <a:pPr marL="342900" lvl="0" indent="-342900" algn="l" rtl="0">
              <a:spcBef>
                <a:spcPts val="544"/>
              </a:spcBef>
              <a:spcAft>
                <a:spcPts val="0"/>
              </a:spcAft>
              <a:buClr>
                <a:srgbClr val="002060"/>
              </a:buClr>
              <a:buSzPct val="100000"/>
              <a:buFont typeface="Cambria"/>
              <a:buChar char="+"/>
            </a:pPr>
            <a:r>
              <a:rPr lang="en-US" b="1">
                <a:solidFill>
                  <a:srgbClr val="002060"/>
                </a:solidFill>
              </a:rPr>
              <a:t>Sữa có hàm lượng canxi cao, 100ml sữa cung cấp 100-120mg canxi.</a:t>
            </a:r>
            <a:endParaRPr/>
          </a:p>
          <a:p>
            <a:pPr marL="342900" lvl="0" indent="-342900" algn="l" rtl="0">
              <a:spcBef>
                <a:spcPts val="544"/>
              </a:spcBef>
              <a:spcAft>
                <a:spcPts val="0"/>
              </a:spcAft>
              <a:buClr>
                <a:srgbClr val="002060"/>
              </a:buClr>
              <a:buSzPct val="100000"/>
              <a:buFont typeface="Cambria"/>
              <a:buChar char="+"/>
            </a:pPr>
            <a:r>
              <a:rPr lang="en-US" b="1">
                <a:solidFill>
                  <a:srgbClr val="002060"/>
                </a:solidFill>
              </a:rPr>
              <a:t>Canxi trong sữa ở dạng kết hợp với casein, tỷ số canxi/phospho thích hợp nên dễ hấp thu</a:t>
            </a:r>
            <a:r>
              <a:rPr lang="en-US"/>
              <a:t>.</a:t>
            </a:r>
            <a:endParaRPr/>
          </a:p>
          <a:p>
            <a:pPr marL="342900" lvl="0" indent="-342900" algn="l" rtl="0">
              <a:spcBef>
                <a:spcPts val="544"/>
              </a:spcBef>
              <a:spcAft>
                <a:spcPts val="0"/>
              </a:spcAft>
              <a:buClr>
                <a:srgbClr val="FF0000"/>
              </a:buClr>
              <a:buSzPct val="100000"/>
              <a:buFont typeface="Noto Sans Symbols"/>
              <a:buChar char="✔"/>
            </a:pPr>
            <a:r>
              <a:rPr lang="en-US" b="1">
                <a:solidFill>
                  <a:srgbClr val="FF0000"/>
                </a:solidFill>
              </a:rPr>
              <a:t>Vitamin</a:t>
            </a:r>
            <a:endParaRPr>
              <a:solidFill>
                <a:srgbClr val="FF0000"/>
              </a:solidFill>
            </a:endParaRPr>
          </a:p>
          <a:p>
            <a:pPr marL="342900" lvl="0" indent="-342900" algn="l" rtl="0">
              <a:spcBef>
                <a:spcPts val="544"/>
              </a:spcBef>
              <a:spcAft>
                <a:spcPts val="0"/>
              </a:spcAft>
              <a:buClr>
                <a:srgbClr val="002060"/>
              </a:buClr>
              <a:buSzPct val="100000"/>
              <a:buFont typeface="Cambria"/>
              <a:buChar char="+"/>
            </a:pPr>
            <a:r>
              <a:rPr lang="en-US" b="1">
                <a:solidFill>
                  <a:srgbClr val="002060"/>
                </a:solidFill>
              </a:rPr>
              <a:t>Sữa chứa rất nhiều loại vitamin như vitamin nhóm B (vitamin B1, B3, B5, B6 và B9…), vitamin C, vitamin D, vitamin E và vitamin K. Đặc biệt có hàm lượng cao vitamin A, vitamin B2 và vitamin B12.</a:t>
            </a:r>
            <a:endParaRPr/>
          </a:p>
          <a:p>
            <a:pPr marL="342900" lvl="0" indent="-170180" algn="l" rtl="0">
              <a:spcBef>
                <a:spcPts val="544"/>
              </a:spcBef>
              <a:spcAft>
                <a:spcPts val="0"/>
              </a:spcAft>
              <a:buClr>
                <a:schemeClr val="dk1"/>
              </a:buClr>
              <a:buSzPct val="100000"/>
              <a:buFont typeface="Arial"/>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b="1">
                <a:solidFill>
                  <a:srgbClr val="FF0000"/>
                </a:solidFill>
              </a:rPr>
              <a:t>GIÁ TRỊ DINH DƯỠNG CỦA SỮA CHUA</a:t>
            </a:r>
            <a:endParaRPr/>
          </a:p>
        </p:txBody>
      </p:sp>
      <p:sp>
        <p:nvSpPr>
          <p:cNvPr id="1007" name="Google Shape;1007;p8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just" rtl="0">
              <a:spcBef>
                <a:spcPts val="0"/>
              </a:spcBef>
              <a:spcAft>
                <a:spcPts val="0"/>
              </a:spcAft>
              <a:buClr>
                <a:srgbClr val="FF0000"/>
              </a:buClr>
              <a:buSzPct val="100000"/>
              <a:buFont typeface="Noto Sans Symbols"/>
              <a:buChar char="✔"/>
            </a:pPr>
            <a:r>
              <a:rPr lang="en-US" b="1">
                <a:solidFill>
                  <a:srgbClr val="FF0000"/>
                </a:solidFill>
              </a:rPr>
              <a:t>Ít đường lactose:</a:t>
            </a:r>
            <a:r>
              <a:rPr lang="en-US">
                <a:solidFill>
                  <a:srgbClr val="FF0000"/>
                </a:solidFill>
              </a:rPr>
              <a:t> </a:t>
            </a:r>
            <a:r>
              <a:rPr lang="en-US" b="1">
                <a:solidFill>
                  <a:srgbClr val="002060"/>
                </a:solidFill>
              </a:rPr>
              <a:t>Trong sữa chua, đường lactose được lên men chuyển thành acid lactic, giúp cơ thể hấp thu các chất dinh dưỡng dễ dàng hơn, thích hợp cho người không dung nạp đường lactose.</a:t>
            </a:r>
            <a:endParaRPr/>
          </a:p>
          <a:p>
            <a:pPr marL="342900" lvl="0" indent="-342900" algn="just" rtl="0">
              <a:spcBef>
                <a:spcPts val="592"/>
              </a:spcBef>
              <a:spcAft>
                <a:spcPts val="0"/>
              </a:spcAft>
              <a:buClr>
                <a:srgbClr val="FF0000"/>
              </a:buClr>
              <a:buSzPct val="100000"/>
              <a:buFont typeface="Noto Sans Symbols"/>
              <a:buChar char="✔"/>
            </a:pPr>
            <a:r>
              <a:rPr lang="en-US" b="1">
                <a:solidFill>
                  <a:srgbClr val="FF0000"/>
                </a:solidFill>
              </a:rPr>
              <a:t>Vi khuẩn có ích</a:t>
            </a:r>
            <a:r>
              <a:rPr lang="en-US">
                <a:solidFill>
                  <a:srgbClr val="FF0000"/>
                </a:solidFill>
              </a:rPr>
              <a:t>: </a:t>
            </a:r>
            <a:r>
              <a:rPr lang="en-US" b="1">
                <a:solidFill>
                  <a:srgbClr val="002060"/>
                </a:solidFill>
              </a:rPr>
              <a:t>Sữa chua cung cấp cho cơ thể một lượng lớn các vi khuẩn có lợi giúp cân bằng hệ vi khuẩn đường ruột, bảo vệ hệ tiêu hóa, tăng cường hấp thu các chất dinh dưỡng.</a:t>
            </a:r>
            <a:endParaRPr/>
          </a:p>
          <a:p>
            <a:pPr marL="342900" lvl="0" indent="-342900" algn="l" rtl="0">
              <a:spcBef>
                <a:spcPts val="592"/>
              </a:spcBef>
              <a:spcAft>
                <a:spcPts val="0"/>
              </a:spcAft>
              <a:buClr>
                <a:schemeClr val="dk1"/>
              </a:buClr>
              <a:buSzPct val="100000"/>
              <a:buFont typeface="Arial"/>
              <a:buNone/>
            </a:pPr>
            <a:endParaRPr b="1">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3600"/>
              <a:buFont typeface="Cambria"/>
              <a:buNone/>
            </a:pPr>
            <a:r>
              <a:rPr lang="en-US" sz="3600" b="1">
                <a:solidFill>
                  <a:srgbClr val="FF0000"/>
                </a:solidFill>
              </a:rPr>
              <a:t>Thiếu kẽm</a:t>
            </a:r>
            <a:endParaRPr sz="3600" b="1">
              <a:solidFill>
                <a:srgbClr val="FF0000"/>
              </a:solidFill>
            </a:endParaRPr>
          </a:p>
        </p:txBody>
      </p:sp>
      <p:pic>
        <p:nvPicPr>
          <p:cNvPr id="196" name="Google Shape;196;p9"/>
          <p:cNvPicPr preferRelativeResize="0"/>
          <p:nvPr/>
        </p:nvPicPr>
        <p:blipFill rotWithShape="1">
          <a:blip r:embed="rId3">
            <a:alphaModFix/>
          </a:blip>
          <a:srcRect/>
          <a:stretch/>
        </p:blipFill>
        <p:spPr>
          <a:xfrm>
            <a:off x="457200" y="1519176"/>
            <a:ext cx="8511308" cy="474617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Cambria"/>
              <a:buNone/>
            </a:pPr>
            <a:r>
              <a:rPr lang="en-US" b="1">
                <a:solidFill>
                  <a:srgbClr val="FF0000"/>
                </a:solidFill>
              </a:rPr>
              <a:t>GIÁ TRỊ DINH DƯỠNG CỦA PHÔ MAI</a:t>
            </a:r>
            <a:endParaRPr/>
          </a:p>
        </p:txBody>
      </p:sp>
      <p:sp>
        <p:nvSpPr>
          <p:cNvPr id="1013" name="Google Shape;1013;p90"/>
          <p:cNvSpPr txBox="1">
            <a:spLocks noGrp="1"/>
          </p:cNvSpPr>
          <p:nvPr>
            <p:ph type="body" idx="1"/>
          </p:nvPr>
        </p:nvSpPr>
        <p:spPr>
          <a:xfrm>
            <a:off x="457200" y="1600200"/>
            <a:ext cx="5029200" cy="4525963"/>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rgbClr val="FF0000"/>
              </a:buClr>
              <a:buSzPct val="100000"/>
              <a:buFont typeface="Noto Sans Symbols"/>
              <a:buChar char="✔"/>
            </a:pPr>
            <a:r>
              <a:rPr lang="en-US" b="1">
                <a:solidFill>
                  <a:srgbClr val="FF0000"/>
                </a:solidFill>
              </a:rPr>
              <a:t>Phô mai </a:t>
            </a:r>
            <a:r>
              <a:rPr lang="en-US" b="1">
                <a:solidFill>
                  <a:srgbClr val="002060"/>
                </a:solidFill>
              </a:rPr>
              <a:t>là chế phẩm của sữa, được chế biến bằng cách lên men lactic sữa, sau đó tách lấy phần chất đông và ủ lên men. </a:t>
            </a:r>
            <a:endParaRPr/>
          </a:p>
          <a:p>
            <a:pPr marL="342900" lvl="0" indent="-342900" algn="l" rtl="0">
              <a:spcBef>
                <a:spcPts val="592"/>
              </a:spcBef>
              <a:spcAft>
                <a:spcPts val="0"/>
              </a:spcAft>
              <a:buClr>
                <a:srgbClr val="FF0000"/>
              </a:buClr>
              <a:buSzPct val="100000"/>
              <a:buFont typeface="Noto Sans Symbols"/>
              <a:buChar char="✔"/>
            </a:pPr>
            <a:r>
              <a:rPr lang="en-US" b="1">
                <a:solidFill>
                  <a:srgbClr val="FF0000"/>
                </a:solidFill>
              </a:rPr>
              <a:t>Là chế phẩm của sữa </a:t>
            </a:r>
            <a:r>
              <a:rPr lang="en-US" b="1">
                <a:solidFill>
                  <a:srgbClr val="002060"/>
                </a:solidFill>
              </a:rPr>
              <a:t>nên phô mai có đầy đủ thành phần các chất dinh dưỡng của sữa. </a:t>
            </a:r>
            <a:endParaRPr/>
          </a:p>
        </p:txBody>
      </p:sp>
      <p:pic>
        <p:nvPicPr>
          <p:cNvPr id="1014" name="Google Shape;1014;p90" descr="Phomai"/>
          <p:cNvPicPr preferRelativeResize="0"/>
          <p:nvPr/>
        </p:nvPicPr>
        <p:blipFill rotWithShape="1">
          <a:blip r:embed="rId3">
            <a:alphaModFix/>
          </a:blip>
          <a:srcRect/>
          <a:stretch/>
        </p:blipFill>
        <p:spPr>
          <a:xfrm>
            <a:off x="5715000" y="1752600"/>
            <a:ext cx="2971800" cy="21336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TẦNG 5: DẦU MỠ</a:t>
            </a:r>
            <a:endParaRPr sz="3200" b="1">
              <a:solidFill>
                <a:srgbClr val="FF0000"/>
              </a:solidFill>
            </a:endParaRPr>
          </a:p>
        </p:txBody>
      </p:sp>
      <p:sp>
        <p:nvSpPr>
          <p:cNvPr id="1020" name="Google Shape;1020;p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0000"/>
              </a:buClr>
              <a:buSzPts val="2800"/>
              <a:buFont typeface="Arial"/>
              <a:buNone/>
            </a:pPr>
            <a:r>
              <a:rPr lang="en-US" sz="2800" b="1" i="1">
                <a:solidFill>
                  <a:srgbClr val="FF0000"/>
                </a:solidFill>
                <a:latin typeface="Times New Roman"/>
                <a:ea typeface="Times New Roman"/>
                <a:cs typeface="Times New Roman"/>
                <a:sym typeface="Times New Roman"/>
              </a:rPr>
              <a:t>Cách tính một đơn vị ăn dầu mỡ:</a:t>
            </a:r>
            <a:endParaRPr/>
          </a:p>
          <a:p>
            <a:pPr marL="0" lvl="0" indent="-177800" algn="l" rtl="0">
              <a:spcBef>
                <a:spcPts val="560"/>
              </a:spcBef>
              <a:spcAft>
                <a:spcPts val="0"/>
              </a:spcAft>
              <a:buClr>
                <a:schemeClr val="dk1"/>
              </a:buClr>
              <a:buSzPts val="2800"/>
              <a:buChar char="•"/>
            </a:pPr>
            <a:r>
              <a:rPr lang="en-US" sz="2800">
                <a:latin typeface="Times New Roman"/>
                <a:ea typeface="Times New Roman"/>
                <a:cs typeface="Times New Roman"/>
                <a:sym typeface="Times New Roman"/>
              </a:rPr>
              <a:t>Một  đơn  vị  ăn  dầu  mỡ  tương  đương  với  </a:t>
            </a:r>
            <a:r>
              <a:rPr lang="en-US" sz="2800">
                <a:solidFill>
                  <a:srgbClr val="FF0000"/>
                </a:solidFill>
                <a:latin typeface="Times New Roman"/>
                <a:ea typeface="Times New Roman"/>
                <a:cs typeface="Times New Roman"/>
                <a:sym typeface="Times New Roman"/>
              </a:rPr>
              <a:t>5g  mỡ</a:t>
            </a:r>
            <a:r>
              <a:rPr lang="en-US" sz="2800">
                <a:latin typeface="Times New Roman"/>
                <a:ea typeface="Times New Roman"/>
                <a:cs typeface="Times New Roman"/>
                <a:sym typeface="Times New Roman"/>
              </a:rPr>
              <a:t> (1 thìa 2,5ml mỡ đầy) hoặc tương đương với 5ml dầu ăn (1 thìa 5ml dầu ăn), một miếng bơ 6g.</a:t>
            </a:r>
            <a:endParaRPr sz="2800">
              <a:latin typeface="Times New Roman"/>
              <a:ea typeface="Times New Roman"/>
              <a:cs typeface="Times New Roman"/>
              <a:sym typeface="Times New Roman"/>
            </a:endParaRPr>
          </a:p>
          <a:p>
            <a:pPr marL="0" lvl="0" indent="0" algn="l" rtl="0">
              <a:spcBef>
                <a:spcPts val="560"/>
              </a:spcBef>
              <a:spcAft>
                <a:spcPts val="0"/>
              </a:spcAft>
              <a:buClr>
                <a:schemeClr val="dk1"/>
              </a:buClr>
              <a:buSzPts val="2800"/>
              <a:buFont typeface="Arial"/>
              <a:buNone/>
            </a:pPr>
            <a:endParaRPr sz="2800" b="1" i="1">
              <a:solidFill>
                <a:srgbClr val="FF0000"/>
              </a:solidFill>
              <a:latin typeface="Times New Roman"/>
              <a:ea typeface="Times New Roman"/>
              <a:cs typeface="Times New Roman"/>
              <a:sym typeface="Times New Roman"/>
            </a:endParaRPr>
          </a:p>
          <a:p>
            <a:pPr marL="0" lvl="0" indent="0" algn="l" rtl="0">
              <a:spcBef>
                <a:spcPts val="560"/>
              </a:spcBef>
              <a:spcAft>
                <a:spcPts val="0"/>
              </a:spcAft>
              <a:buClr>
                <a:srgbClr val="FF0000"/>
              </a:buClr>
              <a:buSzPts val="2800"/>
              <a:buFont typeface="Arial"/>
              <a:buNone/>
            </a:pPr>
            <a:r>
              <a:rPr lang="en-US" sz="2800" b="1" i="1">
                <a:solidFill>
                  <a:srgbClr val="FF0000"/>
                </a:solidFill>
                <a:latin typeface="Times New Roman"/>
                <a:ea typeface="Times New Roman"/>
                <a:cs typeface="Times New Roman"/>
                <a:sym typeface="Times New Roman"/>
              </a:rPr>
              <a:t>Số lượng đơn vị ăn dầu mỡ của trẻ 3-5 tuổi: </a:t>
            </a:r>
            <a:r>
              <a:rPr lang="en-US" sz="2800">
                <a:latin typeface="Times New Roman"/>
                <a:ea typeface="Times New Roman"/>
                <a:cs typeface="Times New Roman"/>
                <a:sym typeface="Times New Roman"/>
              </a:rPr>
              <a:t>5 đơn vị</a:t>
            </a:r>
            <a:endParaRPr sz="2800">
              <a:latin typeface="Times New Roman"/>
              <a:ea typeface="Times New Roman"/>
              <a:cs typeface="Times New Roman"/>
              <a:sym typeface="Times New Roman"/>
            </a:endParaRPr>
          </a:p>
          <a:p>
            <a:pPr marL="0" lvl="0" indent="0" algn="l" rtl="0">
              <a:spcBef>
                <a:spcPts val="560"/>
              </a:spcBef>
              <a:spcAft>
                <a:spcPts val="0"/>
              </a:spcAft>
              <a:buClr>
                <a:schemeClr val="dk1"/>
              </a:buClr>
              <a:buSzPts val="2800"/>
              <a:buFont typeface="Arial"/>
              <a:buNone/>
            </a:pPr>
            <a:r>
              <a:rPr lang="en-US" sz="2800">
                <a:latin typeface="Times New Roman"/>
                <a:ea typeface="Times New Roman"/>
                <a:cs typeface="Times New Roman"/>
                <a:sym typeface="Times New Roman"/>
              </a:rPr>
              <a:t>6-11 tuổi: 5 đơn vị</a:t>
            </a:r>
            <a:endParaRPr sz="2800">
              <a:latin typeface="Times New Roman"/>
              <a:ea typeface="Times New Roman"/>
              <a:cs typeface="Times New Roman"/>
              <a:sym typeface="Times New Roman"/>
            </a:endParaRPr>
          </a:p>
          <a:p>
            <a:pPr marL="0" lvl="0" indent="0" algn="l" rtl="0">
              <a:spcBef>
                <a:spcPts val="560"/>
              </a:spcBef>
              <a:spcAft>
                <a:spcPts val="0"/>
              </a:spcAft>
              <a:buClr>
                <a:schemeClr val="dk1"/>
              </a:buClr>
              <a:buSzPts val="2800"/>
              <a:buFont typeface="Arial"/>
              <a:buNone/>
            </a:pPr>
            <a:r>
              <a:rPr lang="en-US" sz="2800">
                <a:latin typeface="Times New Roman"/>
                <a:ea typeface="Times New Roman"/>
                <a:cs typeface="Times New Roman"/>
                <a:sym typeface="Times New Roman"/>
              </a:rPr>
              <a:t>12-14 tuổi: 5-6 đơn vị</a:t>
            </a:r>
            <a:endParaRPr sz="2800">
              <a:latin typeface="Times New Roman"/>
              <a:ea typeface="Times New Roman"/>
              <a:cs typeface="Times New Roman"/>
              <a:sym typeface="Times New Roman"/>
            </a:endParaRPr>
          </a:p>
          <a:p>
            <a:pPr marL="0" lvl="0" indent="0" algn="l" rtl="0">
              <a:spcBef>
                <a:spcPts val="560"/>
              </a:spcBef>
              <a:spcAft>
                <a:spcPts val="0"/>
              </a:spcAft>
              <a:buClr>
                <a:schemeClr val="dk1"/>
              </a:buClr>
              <a:buSzPts val="2800"/>
              <a:buFont typeface="Arial"/>
              <a:buNone/>
            </a:pPr>
            <a:r>
              <a:rPr lang="en-US" sz="2800">
                <a:latin typeface="Times New Roman"/>
                <a:ea typeface="Times New Roman"/>
                <a:cs typeface="Times New Roman"/>
                <a:sym typeface="Times New Roman"/>
              </a:rPr>
              <a:t>15-19 tuổi: 5-6 đơn vị</a:t>
            </a:r>
            <a:endParaRPr sz="2800">
              <a:latin typeface="Times New Roman"/>
              <a:ea typeface="Times New Roman"/>
              <a:cs typeface="Times New Roman"/>
              <a:sym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9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0000"/>
              </a:buClr>
              <a:buSzPts val="3200"/>
              <a:buFont typeface="Arial"/>
              <a:buNone/>
            </a:pPr>
            <a:r>
              <a:rPr lang="en-US">
                <a:solidFill>
                  <a:srgbClr val="FF0000"/>
                </a:solidFill>
              </a:rPr>
              <a:t>Vai trò của chất béo?</a:t>
            </a:r>
            <a:endParaRPr/>
          </a:p>
          <a:p>
            <a:pPr marL="342900" lvl="0" indent="-342900" algn="l" rtl="0">
              <a:spcBef>
                <a:spcPts val="640"/>
              </a:spcBef>
              <a:spcAft>
                <a:spcPts val="0"/>
              </a:spcAft>
              <a:buClr>
                <a:schemeClr val="dk1"/>
              </a:buClr>
              <a:buSzPts val="3200"/>
              <a:buFont typeface="Arial"/>
              <a:buNone/>
            </a:pPr>
            <a:endParaRPr>
              <a:solidFill>
                <a:srgbClr val="FF0000"/>
              </a:solidFill>
            </a:endParaRPr>
          </a:p>
        </p:txBody>
      </p:sp>
      <p:pic>
        <p:nvPicPr>
          <p:cNvPr id="1026" name="Google Shape;1026;p92" descr="Dauan"/>
          <p:cNvPicPr preferRelativeResize="0"/>
          <p:nvPr/>
        </p:nvPicPr>
        <p:blipFill rotWithShape="1">
          <a:blip r:embed="rId3">
            <a:alphaModFix/>
          </a:blip>
          <a:srcRect/>
          <a:stretch/>
        </p:blipFill>
        <p:spPr>
          <a:xfrm>
            <a:off x="2590800" y="2438400"/>
            <a:ext cx="4343400" cy="24384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00"/>
              <a:buFont typeface="Cambria"/>
              <a:buNone/>
            </a:pPr>
            <a:endParaRPr sz="3200" b="1">
              <a:solidFill>
                <a:srgbClr val="FF0000"/>
              </a:solidFill>
              <a:latin typeface="Times New Roman"/>
              <a:ea typeface="Times New Roman"/>
              <a:cs typeface="Times New Roman"/>
              <a:sym typeface="Times New Roman"/>
            </a:endParaRPr>
          </a:p>
        </p:txBody>
      </p:sp>
      <p:sp>
        <p:nvSpPr>
          <p:cNvPr id="1032" name="Google Shape;1032;p9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F0000"/>
              </a:buClr>
              <a:buSzPts val="3200"/>
              <a:buFont typeface="Arial"/>
              <a:buNone/>
            </a:pPr>
            <a:r>
              <a:rPr lang="en-US" b="1">
                <a:solidFill>
                  <a:srgbClr val="FF0000"/>
                </a:solidFill>
              </a:rPr>
              <a:t>   </a:t>
            </a:r>
            <a:endParaRPr/>
          </a:p>
          <a:p>
            <a:pPr marL="342900" lvl="0" indent="-342900" algn="l" rtl="0">
              <a:spcBef>
                <a:spcPts val="640"/>
              </a:spcBef>
              <a:spcAft>
                <a:spcPts val="0"/>
              </a:spcAft>
              <a:buClr>
                <a:schemeClr val="dk1"/>
              </a:buClr>
              <a:buSzPts val="3200"/>
              <a:buFont typeface="Arial"/>
              <a:buNone/>
            </a:pPr>
            <a:endParaRPr b="1">
              <a:solidFill>
                <a:srgbClr val="FF0000"/>
              </a:solidFill>
            </a:endParaRPr>
          </a:p>
          <a:p>
            <a:pPr marL="342900" lvl="0" indent="-342900" algn="ctr" rtl="0">
              <a:spcBef>
                <a:spcPts val="640"/>
              </a:spcBef>
              <a:spcAft>
                <a:spcPts val="0"/>
              </a:spcAft>
              <a:buClr>
                <a:srgbClr val="FF0000"/>
              </a:buClr>
              <a:buSzPts val="3200"/>
              <a:buFont typeface="Arial"/>
              <a:buNone/>
            </a:pPr>
            <a:r>
              <a:rPr lang="en-US" b="1">
                <a:solidFill>
                  <a:srgbClr val="FF0000"/>
                </a:solidFill>
              </a:rPr>
              <a:t>TẦNG 6: ĐƯỜNG, MUỐI</a:t>
            </a:r>
            <a:endParaRPr b="1">
              <a:solidFill>
                <a:srgbClr val="FF0000"/>
              </a:solidFill>
              <a:latin typeface="Times New Roman"/>
              <a:ea typeface="Times New Roman"/>
              <a:cs typeface="Times New Roman"/>
              <a:sym typeface="Times New Roman"/>
            </a:endParaRPr>
          </a:p>
          <a:p>
            <a:pPr marL="342900" lvl="0" indent="-139700" algn="l" rtl="0">
              <a:spcBef>
                <a:spcPts val="640"/>
              </a:spcBef>
              <a:spcAft>
                <a:spcPts val="0"/>
              </a:spcAft>
              <a:buClr>
                <a:schemeClr val="dk1"/>
              </a:buClr>
              <a:buSzPts val="3200"/>
              <a:buNone/>
            </a:pPr>
            <a:endParaRPr>
              <a:latin typeface="Times New Roman"/>
              <a:ea typeface="Times New Roman"/>
              <a:cs typeface="Times New Roman"/>
              <a:sym typeface="Times New Roman"/>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Cambria"/>
              <a:buNone/>
            </a:pPr>
            <a:r>
              <a:rPr lang="en-US" sz="3200" b="1">
                <a:solidFill>
                  <a:srgbClr val="FF0000"/>
                </a:solidFill>
              </a:rPr>
              <a:t>TẦNG 6: ĐƯỜNG</a:t>
            </a:r>
            <a:endParaRPr sz="3200" b="1">
              <a:solidFill>
                <a:srgbClr val="FF0000"/>
              </a:solidFill>
              <a:latin typeface="Times New Roman"/>
              <a:ea typeface="Times New Roman"/>
              <a:cs typeface="Times New Roman"/>
              <a:sym typeface="Times New Roman"/>
            </a:endParaRPr>
          </a:p>
        </p:txBody>
      </p:sp>
      <p:sp>
        <p:nvSpPr>
          <p:cNvPr id="1038" name="Google Shape;1038;p9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a:latin typeface="Times New Roman"/>
                <a:ea typeface="Times New Roman"/>
                <a:cs typeface="Times New Roman"/>
                <a:sym typeface="Times New Roman"/>
              </a:rPr>
              <a:t>Cách tính một đơn vị ăn đường: Một đơn vị ăn đường tương đương với </a:t>
            </a:r>
            <a:r>
              <a:rPr lang="en-US">
                <a:solidFill>
                  <a:srgbClr val="FF0000"/>
                </a:solidFill>
                <a:latin typeface="Times New Roman"/>
                <a:ea typeface="Times New Roman"/>
                <a:cs typeface="Times New Roman"/>
                <a:sym typeface="Times New Roman"/>
              </a:rPr>
              <a:t>5g đường</a:t>
            </a:r>
            <a:r>
              <a:rPr lang="en-US">
                <a:latin typeface="Times New Roman"/>
                <a:ea typeface="Times New Roman"/>
                <a:cs typeface="Times New Roman"/>
                <a:sym typeface="Times New Roman"/>
              </a:rPr>
              <a:t> (1 thìa 2,5ml đường đầy), 1 thìa mật ong 6g, 1 miếng lẹo lạc 8g.</a:t>
            </a:r>
            <a:endParaRPr>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Char char="•"/>
            </a:pPr>
            <a:r>
              <a:rPr lang="en-US">
                <a:latin typeface="Times New Roman"/>
                <a:ea typeface="Times New Roman"/>
                <a:cs typeface="Times New Roman"/>
                <a:sym typeface="Times New Roman"/>
              </a:rPr>
              <a:t>Trẻ 3-11 tuổi chỉ nên sử dụng dưới 15g đường 1 ngày (3 đơn vị)</a:t>
            </a:r>
            <a:endParaRPr/>
          </a:p>
          <a:p>
            <a:pPr marL="342900" lvl="0" indent="-342900" algn="l" rtl="0">
              <a:spcBef>
                <a:spcPts val="640"/>
              </a:spcBef>
              <a:spcAft>
                <a:spcPts val="0"/>
              </a:spcAft>
              <a:buClr>
                <a:schemeClr val="dk1"/>
              </a:buClr>
              <a:buSzPts val="3200"/>
              <a:buChar char="•"/>
            </a:pPr>
            <a:r>
              <a:rPr lang="en-US">
                <a:latin typeface="Times New Roman"/>
                <a:ea typeface="Times New Roman"/>
                <a:cs typeface="Times New Roman"/>
                <a:sym typeface="Times New Roman"/>
              </a:rPr>
              <a:t>Trẻ từ 12-19 tuổi sử dụng dưới 25 g đường (5 đơn vị)</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Cambria"/>
              <a:buNone/>
            </a:pPr>
            <a:r>
              <a:rPr lang="en-US" sz="3200" b="1">
                <a:solidFill>
                  <a:srgbClr val="FF0000"/>
                </a:solidFill>
              </a:rPr>
              <a:t>TẦNG 6: MUỐI</a:t>
            </a:r>
            <a:endParaRPr sz="3200" b="1">
              <a:solidFill>
                <a:srgbClr val="FF0000"/>
              </a:solidFill>
            </a:endParaRPr>
          </a:p>
        </p:txBody>
      </p:sp>
      <p:sp>
        <p:nvSpPr>
          <p:cNvPr id="1044" name="Google Shape;1044;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Char char="•"/>
            </a:pPr>
            <a:r>
              <a:rPr lang="en-US">
                <a:latin typeface="Times New Roman"/>
                <a:ea typeface="Times New Roman"/>
                <a:cs typeface="Times New Roman"/>
                <a:sym typeface="Times New Roman"/>
              </a:rPr>
              <a:t>Trẻ 3-5 tuổi chỉ nên sử dụng dưới 3g muối 1 ngày.</a:t>
            </a:r>
            <a:endParaRPr/>
          </a:p>
          <a:p>
            <a:pPr marL="342900" lvl="0" indent="-342900" algn="l" rtl="0">
              <a:spcBef>
                <a:spcPts val="640"/>
              </a:spcBef>
              <a:spcAft>
                <a:spcPts val="0"/>
              </a:spcAft>
              <a:buClr>
                <a:schemeClr val="dk1"/>
              </a:buClr>
              <a:buSzPts val="3200"/>
              <a:buChar char="•"/>
            </a:pPr>
            <a:r>
              <a:rPr lang="en-US">
                <a:latin typeface="Times New Roman"/>
                <a:ea typeface="Times New Roman"/>
                <a:cs typeface="Times New Roman"/>
                <a:sym typeface="Times New Roman"/>
              </a:rPr>
              <a:t>Trẻ 6-11 tuổi: Dưới 4 g muối/ngày</a:t>
            </a:r>
            <a:endParaRPr>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Char char="•"/>
            </a:pPr>
            <a:r>
              <a:rPr lang="en-US">
                <a:latin typeface="Times New Roman"/>
                <a:ea typeface="Times New Roman"/>
                <a:cs typeface="Times New Roman"/>
                <a:sym typeface="Times New Roman"/>
              </a:rPr>
              <a:t>12-19 tuổi: Dưới 5 g muối/ngày</a:t>
            </a:r>
            <a:endParaRPr>
              <a:latin typeface="Times New Roman"/>
              <a:ea typeface="Times New Roman"/>
              <a:cs typeface="Times New Roman"/>
              <a:sym typeface="Times New Roman"/>
            </a:endParaRPr>
          </a:p>
          <a:p>
            <a:pPr marL="342900" lvl="0" indent="-342900" algn="l" rtl="0">
              <a:spcBef>
                <a:spcPts val="640"/>
              </a:spcBef>
              <a:spcAft>
                <a:spcPts val="0"/>
              </a:spcAft>
              <a:buClr>
                <a:schemeClr val="dk1"/>
              </a:buClr>
              <a:buSzPts val="3200"/>
              <a:buChar char="•"/>
            </a:pPr>
            <a:r>
              <a:rPr lang="en-US">
                <a:latin typeface="Times New Roman"/>
                <a:ea typeface="Times New Roman"/>
                <a:cs typeface="Times New Roman"/>
                <a:sym typeface="Times New Roman"/>
              </a:rPr>
              <a:t>Tương đương với: 1 thìa nhỏ muối (3g); 1,5 thìa bột canh (5g); 1,5 thìa hạt nêm (6g); 1,5 thìa mắm (15g); 2 thìa xìa dầu (21g)</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Times New Roman"/>
              <a:buNone/>
            </a:pPr>
            <a:r>
              <a:rPr lang="en-US" sz="3200">
                <a:solidFill>
                  <a:srgbClr val="FF0000"/>
                </a:solidFill>
                <a:latin typeface="Times New Roman"/>
                <a:ea typeface="Times New Roman"/>
                <a:cs typeface="Times New Roman"/>
                <a:sym typeface="Times New Roman"/>
              </a:rPr>
              <a:t>Uống đủ nước</a:t>
            </a:r>
            <a:endParaRPr/>
          </a:p>
        </p:txBody>
      </p:sp>
      <p:sp>
        <p:nvSpPr>
          <p:cNvPr id="1050" name="Google Shape;1050;p9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US" sz="2800">
                <a:latin typeface="Times New Roman"/>
                <a:ea typeface="Times New Roman"/>
                <a:cs typeface="Times New Roman"/>
                <a:sym typeface="Times New Roman"/>
              </a:rPr>
              <a:t>Nhu cầu nước uống tùy theo cân nặng, tuổi và hoạt động thể lực của trẻ. </a:t>
            </a:r>
            <a:endParaRPr sz="2800">
              <a:latin typeface="Times New Roman"/>
              <a:ea typeface="Times New Roman"/>
              <a:cs typeface="Times New Roman"/>
              <a:sym typeface="Times New Roman"/>
            </a:endParaRPr>
          </a:p>
          <a:p>
            <a:pPr marL="342900" lvl="0" indent="-342900" algn="l" rtl="0">
              <a:spcBef>
                <a:spcPts val="560"/>
              </a:spcBef>
              <a:spcAft>
                <a:spcPts val="0"/>
              </a:spcAft>
              <a:buClr>
                <a:schemeClr val="dk1"/>
              </a:buClr>
              <a:buSzPts val="2800"/>
              <a:buChar char="•"/>
            </a:pPr>
            <a:r>
              <a:rPr lang="en-US" sz="2800">
                <a:latin typeface="Times New Roman"/>
                <a:ea typeface="Times New Roman"/>
                <a:cs typeface="Times New Roman"/>
                <a:sym typeface="Times New Roman"/>
              </a:rPr>
              <a:t>3-5 tuổi: 6 đơn vị (1 đơn vị = 200 ml nước)</a:t>
            </a:r>
            <a:endParaRPr/>
          </a:p>
          <a:p>
            <a:pPr marL="342900" lvl="0" indent="-342900" algn="l" rtl="0">
              <a:spcBef>
                <a:spcPts val="560"/>
              </a:spcBef>
              <a:spcAft>
                <a:spcPts val="0"/>
              </a:spcAft>
              <a:buClr>
                <a:schemeClr val="dk1"/>
              </a:buClr>
              <a:buSzPts val="2800"/>
              <a:buChar char="•"/>
            </a:pPr>
            <a:r>
              <a:rPr lang="en-US" sz="2800">
                <a:latin typeface="Times New Roman"/>
                <a:ea typeface="Times New Roman"/>
                <a:cs typeface="Times New Roman"/>
                <a:sym typeface="Times New Roman"/>
              </a:rPr>
              <a:t>6-11 tuổi: 6-8 đơn vị</a:t>
            </a:r>
            <a:endParaRPr sz="2800">
              <a:latin typeface="Times New Roman"/>
              <a:ea typeface="Times New Roman"/>
              <a:cs typeface="Times New Roman"/>
              <a:sym typeface="Times New Roman"/>
            </a:endParaRPr>
          </a:p>
          <a:p>
            <a:pPr marL="342900" lvl="0" indent="-342900" algn="l" rtl="0">
              <a:spcBef>
                <a:spcPts val="560"/>
              </a:spcBef>
              <a:spcAft>
                <a:spcPts val="0"/>
              </a:spcAft>
              <a:buClr>
                <a:schemeClr val="dk1"/>
              </a:buClr>
              <a:buSzPts val="2800"/>
              <a:buChar char="•"/>
            </a:pPr>
            <a:r>
              <a:rPr lang="en-US" sz="2800">
                <a:latin typeface="Times New Roman"/>
                <a:ea typeface="Times New Roman"/>
                <a:cs typeface="Times New Roman"/>
                <a:sym typeface="Times New Roman"/>
              </a:rPr>
              <a:t>12-14 tuổi: 8-10 đơn vị</a:t>
            </a:r>
            <a:endParaRPr sz="2800">
              <a:latin typeface="Times New Roman"/>
              <a:ea typeface="Times New Roman"/>
              <a:cs typeface="Times New Roman"/>
              <a:sym typeface="Times New Roman"/>
            </a:endParaRPr>
          </a:p>
          <a:p>
            <a:pPr marL="342900" lvl="0" indent="-342900" algn="l" rtl="0">
              <a:spcBef>
                <a:spcPts val="560"/>
              </a:spcBef>
              <a:spcAft>
                <a:spcPts val="0"/>
              </a:spcAft>
              <a:buClr>
                <a:schemeClr val="dk1"/>
              </a:buClr>
              <a:buSzPts val="2800"/>
              <a:buChar char="•"/>
            </a:pPr>
            <a:r>
              <a:rPr lang="en-US" sz="2800">
                <a:latin typeface="Times New Roman"/>
                <a:ea typeface="Times New Roman"/>
                <a:cs typeface="Times New Roman"/>
                <a:sym typeface="Times New Roman"/>
              </a:rPr>
              <a:t>15-19 tuổi: 8-12 đơn vị</a:t>
            </a:r>
            <a:endParaRPr sz="2800">
              <a:latin typeface="Times New Roman"/>
              <a:ea typeface="Times New Roman"/>
              <a:cs typeface="Times New Roman"/>
              <a:sym typeface="Times New Roman"/>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9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a:p>
            <a:pPr marL="342900" lvl="0" indent="-342900" algn="ctr" rtl="0">
              <a:spcBef>
                <a:spcPts val="640"/>
              </a:spcBef>
              <a:spcAft>
                <a:spcPts val="0"/>
              </a:spcAft>
              <a:buClr>
                <a:schemeClr val="dk1"/>
              </a:buClr>
              <a:buSzPts val="3200"/>
              <a:buNone/>
            </a:pPr>
            <a:endParaRPr b="1">
              <a:solidFill>
                <a:srgbClr val="FF0000"/>
              </a:solidFill>
            </a:endParaRPr>
          </a:p>
          <a:p>
            <a:pPr marL="342900" lvl="0" indent="-342900" algn="ctr" rtl="0">
              <a:spcBef>
                <a:spcPts val="640"/>
              </a:spcBef>
              <a:spcAft>
                <a:spcPts val="0"/>
              </a:spcAft>
              <a:buClr>
                <a:srgbClr val="FF0000"/>
              </a:buClr>
              <a:buSzPts val="3200"/>
              <a:buNone/>
            </a:pPr>
            <a:r>
              <a:rPr lang="en-US" b="1">
                <a:solidFill>
                  <a:srgbClr val="FF0000"/>
                </a:solidFill>
              </a:rPr>
              <a:t>XIN CHÂN THÀNH CẢM ƠN</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8004</Words>
  <Application>Microsoft Office PowerPoint</Application>
  <PresentationFormat>On-screen Show (4:3)</PresentationFormat>
  <Paragraphs>630</Paragraphs>
  <Slides>97</Slides>
  <Notes>97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6" baseType="lpstr">
      <vt:lpstr>Arial</vt:lpstr>
      <vt:lpstr>Calibri</vt:lpstr>
      <vt:lpstr>Constantia</vt:lpstr>
      <vt:lpstr>Times</vt:lpstr>
      <vt:lpstr>Cambria</vt:lpstr>
      <vt:lpstr>Noto Sans Symbols</vt:lpstr>
      <vt:lpstr>Times New Roman</vt:lpstr>
      <vt:lpstr>Office Theme</vt:lpstr>
      <vt:lpstr>Microsoft Excel 97-2003 Worksheet</vt:lpstr>
      <vt:lpstr>PowerPoint Presentation</vt:lpstr>
      <vt:lpstr>Điều tra SEANUTS: Tình trạng thiếu vi chất dinh dưỡng của trẻ em tiểu học</vt:lpstr>
      <vt:lpstr>   Vitamin A</vt:lpstr>
      <vt:lpstr>Vitamin C</vt:lpstr>
      <vt:lpstr>Vitamin E</vt:lpstr>
      <vt:lpstr>Thiếu máu (1995-2020)</vt:lpstr>
      <vt:lpstr>PowerPoint Presentation</vt:lpstr>
      <vt:lpstr>     KHI TRẺ BỊ THIẾU MÁU THIẾU SẮT…</vt:lpstr>
      <vt:lpstr>Thiếu kẽm</vt:lpstr>
      <vt:lpstr>Kẽm</vt:lpstr>
      <vt:lpstr>    Vitamin D</vt:lpstr>
      <vt:lpstr>Tình trạng dinh dưỡng ở trẻ em 5-19 tuổi</vt:lpstr>
      <vt:lpstr> THỪA CÂN BÉO PHÌ TĂNG NHANH TRẺ EM TIỂU HỌC  NỘI THÀNH HÀ NÔI </vt:lpstr>
      <vt:lpstr>Thừa cân-béo phì của trẻ em tiểu học  của một số thành phố lớn ở Việt Nam</vt:lpstr>
      <vt:lpstr>TÌNH HÌNH THỪA CÂN, BÉO PHÌ CỦA HỌC SINH TẠI 2 TRƯỜNG TIỂU HỌC TP. HCM (2012)</vt:lpstr>
      <vt:lpstr>THỰC TRẠNG TÌNH TRẠNG DINH DƯỠNG  CỦA HỌC SINH TIỂU HỌC Ở ĐÀ NẴNG</vt:lpstr>
      <vt:lpstr>TÌNH HÌNH THỪA CÂN, BÉO PHÌ CỦA TRẺ EM CỦA 2 TRƯỜNG TIỂU HỌC NỘI THÀNH HẢI PHÒNG NĂM 2014</vt:lpstr>
      <vt:lpstr>Kết quả điều tra năm 2017-2018</vt:lpstr>
      <vt:lpstr>HẬU QUẢ CỦA THỪA CÂN BÉO PHÌ Tỷ lệ rối loạn mỡ máu ở trẻ em béo phì: Điều tra 2011 trên 500 trẻ béo phì </vt:lpstr>
      <vt:lpstr>MỠ NỘI TẠNG VÀ ĐỀ KHÁNG INSULIN</vt:lpstr>
      <vt:lpstr>NGUYÊN NHÂN THỪA CÂN, BÉO PHÌ </vt:lpstr>
      <vt:lpstr>Nguyên nhân của gánh nặng kép về dinh dưỡng ở lứa tuổi học đường</vt:lpstr>
      <vt:lpstr>TIÊU CHUẨN HÓA BỮA ĂN HỌC ĐƯỜNG  (School Nutrition Guiderline) </vt:lpstr>
      <vt:lpstr>ÚC</vt:lpstr>
      <vt:lpstr>KINH NGHIỆM CỦA NHẬT BẢN</vt:lpstr>
      <vt:lpstr>Chiến lược Quốc gia về Dinh dưỡng  2021-2030</vt:lpstr>
      <vt:lpstr>        Đề án tổng thể phát triển thể lực, tầm vóc người Việt Nam giai đoạn 2011 – 2030  (đề án 641)      </vt:lpstr>
      <vt:lpstr>PowerPoint Presentation</vt:lpstr>
      <vt:lpstr>        Hướng dẫn công tác tổ chức bữa ăn học đường kết hợp tăng cường hoạt động thể lực cho trẻ em, học sin trong các cơ sở giáo dục mầm non và tiểu học      </vt:lpstr>
      <vt:lpstr>PowerPoint Presentation</vt:lpstr>
      <vt:lpstr>GIẢI PHÁP CHO DINH DƯỠNG HỌC ĐƯỜNG</vt:lpstr>
      <vt:lpstr>THỰC TRẠNG VỀ VIỆC TỔ CHỨC BỮA ĂN HỌC ĐƯỜNG TẠI VIỆT NAM</vt:lpstr>
      <vt:lpstr>ĐIỀU TRA VỀ THỰC TRẠNG TỔ CHỨC BỮA ĂN HỌC ĐƯỜNG TẠI BẮC GIANG, YÊN BÁI, ĐÀ NẴNG, LÂM ĐỒNG, HÀ TĨNH NĂM 2018</vt:lpstr>
      <vt:lpstr>CHƯƠNG TRÌNH DINH DƯỠNG HỌC ĐƯỜNG  </vt:lpstr>
      <vt:lpstr> MỤC TIÊU CỦA CHƯƠNG TRÌNH BỮA ĂN HỌC ĐƯỜNG </vt:lpstr>
      <vt:lpstr>PowerPoint Presentation</vt:lpstr>
      <vt:lpstr>PowerPoint Presentation</vt:lpstr>
      <vt:lpstr>PowerPoint Presentation</vt:lpstr>
      <vt:lpstr>PowerPoint Presentation</vt:lpstr>
      <vt:lpstr>Một số món ăn cho trẻ</vt:lpstr>
      <vt:lpstr>DỰ ÁN “BỮA ĂN HỌC ĐƯỜNG”  TẠI MỘT SỐ TỈNH THÀNH</vt:lpstr>
      <vt:lpstr>PHẦN MỀM XÂY DỰNG THỰC ĐƠN CÂN BẰNG DINH DƯỠNG CHO HỌC SINH TIỂU HỌC</vt:lpstr>
      <vt:lpstr>Chế độ ăn và nhu cầu khuyến nghị năng lượng tại cơ sở giáo dục mầm cho cho trẻ nhà trẻ</vt:lpstr>
      <vt:lpstr>Năng lượng phân phối cho các bữa ăn </vt:lpstr>
      <vt:lpstr>Tỉ lệ các chất cung cấp năng lượng được khuyến nghị theo cơ cấu</vt:lpstr>
      <vt:lpstr>Chế độ ăn và nhu cầu khuyến nghị năng lượng tại cơ sở giáo dục mầm cho cho trẻ mẫu giáo</vt:lpstr>
      <vt:lpstr>Năng lượng phân phối cho các bữa ăn </vt:lpstr>
      <vt:lpstr>Tỉ lệ các chất cung cấp năng lượng được khuyến nghị theo cơ cấu</vt:lpstr>
      <vt:lpstr>PHÂN BỔ NĂNG LƯỢNG GIỮA CÁC BỮA ĂN TRẺ EM TỪ 6-18 TUỔI</vt:lpstr>
      <vt:lpstr>Tỉ lệ các chất cung cấp năng lượng được khuyến nghị theo cơ cấu</vt:lpstr>
      <vt:lpstr>Bữa phụ: Năng lượng hay vi chất</vt:lpstr>
      <vt:lpstr>Điều kiện cơ sở vật chất/quy trình bếp ăn học đường</vt:lpstr>
      <vt:lpstr>PowerPoint Presentation</vt:lpstr>
      <vt:lpstr>PowerPoint Presentation</vt:lpstr>
      <vt:lpstr>Biện pháp phòng ngừa ngộ độc thực phẩm  trong cơ sở giáo dục</vt:lpstr>
      <vt:lpstr>Biện pháp phòng ngừa ngộ độc thực phẩm  ở cơ sở giáo dục</vt:lpstr>
      <vt:lpstr>Biện pháp phòng ngừa ngộ dộc thực phẩm</vt:lpstr>
      <vt:lpstr>GIÁO DỤC DINH DƯỠNG: ÚC</vt:lpstr>
      <vt:lpstr>PowerPoint Presentation</vt:lpstr>
      <vt:lpstr>PowerPoint Presentation</vt:lpstr>
      <vt:lpstr>PowerPoint Presentation</vt:lpstr>
      <vt:lpstr>Lựa chọn thực phẩm an toàn và sạch</vt:lpstr>
      <vt:lpstr>PowerPoint Presentation</vt:lpstr>
      <vt:lpstr>Hướng dẫn phòng chống thừa cân béo phì trẻ em</vt:lpstr>
      <vt:lpstr>PowerPoint Presentation</vt:lpstr>
      <vt:lpstr>Tháp dinh dưỡng cho học sinh tiểu học</vt:lpstr>
      <vt:lpstr>PowerPoint Presentation</vt:lpstr>
      <vt:lpstr>PowerPoint Presentation</vt:lpstr>
      <vt:lpstr>TẦNG THỨ 1 CỦA THÁP: NGŨ CỐC, KHOAI CỦ VÀ SẢN PHẨM CHẾ BIẾN</vt:lpstr>
      <vt:lpstr>TẦNG THỨ 1 CỦA THÁP: NGŨ CỐC, KHOAI CỦ VÀ SẢN PHẨM CHẾ BIẾN</vt:lpstr>
      <vt:lpstr>TẦNG THỨ 1 CỦA THÁP: NGŨ CỐC, KHOAI CỦ VÀ SẢN PHẨM CHẾ BIẾN</vt:lpstr>
      <vt:lpstr>TẦNG THỨ 1 CỦA THÁP: NGŨ CỐC, KHOAI CỦ VÀ SẢN PHẨM CHẾ BIẾN</vt:lpstr>
      <vt:lpstr>TẦNG THỨ 2 CỦA THÁP: RAU LÁ, RAU CỦ QUẢ VÀ TRÁI CÂY/QUẢ CHÍN</vt:lpstr>
      <vt:lpstr>TẦNG THỨ 2 CỦA THÁP: RAU LÁ, RAU CỦ QUẢ VÀ TRÁI CÂY/QUẢ CHÍN</vt:lpstr>
      <vt:lpstr>TẦNG THỨ 2 CỦA THÁP: RAU LÁ, RAU CỦ QUẢ VÀ TRÁI CÂY/QUẢ CHÍN</vt:lpstr>
      <vt:lpstr>TẦNG THỨ 2 CỦA THÁP: RAU LÁ, RAU CỦ QUẢ VÀ TRÁI CÂY/QUẢ CHÍN</vt:lpstr>
      <vt:lpstr>TẦNG THỨ 2 CỦA THÁP: RAU LÁ, RAU CỦ QUẢ VÀ TRÁI CÂY/QUẢ CHÍN</vt:lpstr>
      <vt:lpstr>TẦNG THỨ 2 CỦA THÁP: RAU LÁ, RAU CỦ QUẢ VÀ TRÁI CÂY/QUẢ CHÍN</vt:lpstr>
      <vt:lpstr>TẦNG THỨ 3 CỦA THÁP: THỊT, THỦY SẢN, TRỨNG, SỮA, CHẾ PHẨM SỮA VÀ CÁC HẠT GIÀU ĐẠM</vt:lpstr>
      <vt:lpstr>TẦNG THỨ 3 CỦA THÁP: THỊT, THỦY SẢN, TRỨNG, SỮA, CHẾ PHẨM SỮA VÀ CÁC HẠT GIÀU ĐẠM</vt:lpstr>
      <vt:lpstr>TẦNG THỨ 3 CỦA THÁP: THỊT, THỦY SẢN, TRỨNG, SỮA, CHẾ PHẨM SỮA VÀ CÁC HẠT GIÀU ĐẠM</vt:lpstr>
      <vt:lpstr>TẦNG THỨ 3 CỦA THÁP: THỊT, THỦY SẢN, TRỨNG, SỮA, CHẾ PHẨM SỮA VÀ CÁC HẠT GIÀU ĐẠM</vt:lpstr>
      <vt:lpstr>TẦNG THỨ 3 CỦA THÁP: THỊT, THỦY SẢN, TRỨNG, SỮA, CHẾ PHẨM SỮA VÀ CÁC HẠT GIÀU ĐẠM</vt:lpstr>
      <vt:lpstr>SỮA VÀ CHẾ PHẨM SỮA</vt:lpstr>
      <vt:lpstr>BỮA PHỤ: KHUYẾN NGHỊ SỬ DỤNG SỮA VÀ CHẾ PHẨM SỮA CHO TRẺ EM</vt:lpstr>
      <vt:lpstr>Đơn vị quy đổi canxi khẩu phần  (1 đơn vị ăn của sữa và chế phẩm sữa tương đương 100 mg canxi)</vt:lpstr>
      <vt:lpstr>GIÁ TRỊ DINH DƯỠNG CỦA SỮA</vt:lpstr>
      <vt:lpstr>GIÁ TRỊ DINH DƯỠNG CỦA SỮA</vt:lpstr>
      <vt:lpstr>GIÁ TRỊ DINH DƯỠNG CỦA SỮA CHUA</vt:lpstr>
      <vt:lpstr>GIÁ TRỊ DINH DƯỠNG CỦA PHÔ MAI</vt:lpstr>
      <vt:lpstr>TẦNG 5: DẦU MỠ</vt:lpstr>
      <vt:lpstr>PowerPoint Presentation</vt:lpstr>
      <vt:lpstr>PowerPoint Presentation</vt:lpstr>
      <vt:lpstr>TẦNG 6: ĐƯỜNG</vt:lpstr>
      <vt:lpstr>TẦNG 6: MUỐI</vt:lpstr>
      <vt:lpstr>Uống đủ nước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Hienxinhdep</dc:creator>
  <cp:lastModifiedBy>Administrator</cp:lastModifiedBy>
  <cp:revision>1</cp:revision>
  <dcterms:created xsi:type="dcterms:W3CDTF">2006-08-16T00:00:00Z</dcterms:created>
  <dcterms:modified xsi:type="dcterms:W3CDTF">2024-08-15T07:39:25Z</dcterms:modified>
</cp:coreProperties>
</file>