
<file path=[Content_Types].xml><?xml version="1.0" encoding="utf-8"?>
<Types xmlns="http://schemas.openxmlformats.org/package/2006/content-types">
  <Default Extension="emf" ContentType="image/x-emf"/>
  <Default Extension="jfif" ContentType="image/jpeg"/>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969" r:id="rId2"/>
    <p:sldId id="959" r:id="rId3"/>
    <p:sldId id="958" r:id="rId4"/>
    <p:sldId id="970" r:id="rId5"/>
    <p:sldId id="962" r:id="rId6"/>
    <p:sldId id="971" r:id="rId7"/>
    <p:sldId id="972" r:id="rId8"/>
    <p:sldId id="973" r:id="rId9"/>
    <p:sldId id="894" r:id="rId10"/>
    <p:sldId id="963" r:id="rId11"/>
    <p:sldId id="929" r:id="rId12"/>
    <p:sldId id="965" r:id="rId13"/>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D86"/>
    <a:srgbClr val="CCA54D"/>
    <a:srgbClr val="F18E1D"/>
    <a:srgbClr val="E3007F"/>
    <a:srgbClr val="4ABCBA"/>
    <a:srgbClr val="EA6387"/>
    <a:srgbClr val="651900"/>
    <a:srgbClr val="5EB530"/>
    <a:srgbClr val="2F2F2F"/>
    <a:srgbClr val="00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1074" autoAdjust="0"/>
  </p:normalViewPr>
  <p:slideViewPr>
    <p:cSldViewPr>
      <p:cViewPr>
        <p:scale>
          <a:sx n="50" d="100"/>
          <a:sy n="50" d="100"/>
        </p:scale>
        <p:origin x="1301" y="298"/>
      </p:cViewPr>
      <p:guideLst>
        <p:guide orient="horz" pos="2160"/>
        <p:guide pos="3840"/>
      </p:guideLst>
    </p:cSldViewPr>
  </p:slideViewPr>
  <p:notesTextViewPr>
    <p:cViewPr>
      <p:scale>
        <a:sx n="150" d="100"/>
        <a:sy n="15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2022/7/22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645757464"/>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Trang bìa</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421604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Giới thiệu các hoạt động chính trong bài</a:t>
            </a:r>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160623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hoạt động 1</a:t>
            </a: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285475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Câu hỏi 1: Em hãy quan sát 4 tranh về hoạt động của các bạn nhỏ và cho cô biết “Ở tranh nào các bạn thực hiện công việc có sự trợ giúp của máy tính? Vì sao em xác định được như vậy?”.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Câu hỏi 2: Em hãy cho biết thêm một số công việc của em hoặc người thân trong gia đình có sự trợ giúp của máy tính?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76608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600" i="1">
                <a:effectLst/>
                <a:latin typeface="Times New Roman" panose="02020603050405020304" pitchFamily="18" charset="0"/>
                <a:ea typeface="Calibri" panose="020F0502020204030204" pitchFamily="34" charset="0"/>
              </a:rPr>
              <a:t>b. Thu hoạch sau bài tập nhóm</a:t>
            </a:r>
          </a:p>
          <a:p>
            <a:pPr algn="just">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Giới thiệu nhanh các công việc trong đề tài của mình, bao gồm: các bước nhỏ mà nhóm đã chia khi làm việc.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Trả lời câu hỏi: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Câu 1: Trong đề tài mà nhóm em vừa thực hiện có những bước máy tính không làm được, có những bước máy tính trợ giúp hiệu quả. Em đồng ý với nhận xét đó không?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Câu 2: Theo em, chia một việc thành các bước nhỏ đem lại thuận lợi gì?</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133042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Giáo viên đặt một số câu hỏi liên hệ thực tế: Em hãy nêu một số công việc hàng ngày của em mà có thể chia thành các công việc nhỏ hơn để làm?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81557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fif"/><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5"/>
          <a:stretch>
            <a:fillRect/>
          </a:stretch>
        </p:blipFill>
        <p:spPr>
          <a:xfrm>
            <a:off x="1342766" y="1069925"/>
            <a:ext cx="2587500" cy="1417500"/>
          </a:xfrm>
          <a:prstGeom prst="rect">
            <a:avLst/>
          </a:prstGeom>
        </p:spPr>
      </p:pic>
      <p:pic>
        <p:nvPicPr>
          <p:cNvPr id="3" name="图片 2"/>
          <p:cNvPicPr>
            <a:picLocks noChangeAspect="1"/>
          </p:cNvPicPr>
          <p:nvPr/>
        </p:nvPicPr>
        <p:blipFill>
          <a:blip r:embed="rId5"/>
          <a:stretch>
            <a:fillRect/>
          </a:stretch>
        </p:blipFill>
        <p:spPr>
          <a:xfrm>
            <a:off x="7093481" y="931510"/>
            <a:ext cx="1383753" cy="758056"/>
          </a:xfrm>
          <a:prstGeom prst="rect">
            <a:avLst/>
          </a:prstGeom>
        </p:spPr>
      </p:pic>
      <p:pic>
        <p:nvPicPr>
          <p:cNvPr id="4" name="图片 3"/>
          <p:cNvPicPr>
            <a:picLocks noChangeAspect="1"/>
          </p:cNvPicPr>
          <p:nvPr/>
        </p:nvPicPr>
        <p:blipFill>
          <a:blip r:embed="rId5"/>
          <a:stretch>
            <a:fillRect/>
          </a:stretch>
        </p:blipFill>
        <p:spPr>
          <a:xfrm>
            <a:off x="8605630" y="1363848"/>
            <a:ext cx="1926387" cy="1055325"/>
          </a:xfrm>
          <a:prstGeom prst="rect">
            <a:avLst/>
          </a:prstGeom>
        </p:spPr>
      </p:pic>
      <p:pic>
        <p:nvPicPr>
          <p:cNvPr id="5" name="图片 4"/>
          <p:cNvPicPr>
            <a:picLocks noChangeAspect="1"/>
          </p:cNvPicPr>
          <p:nvPr/>
        </p:nvPicPr>
        <p:blipFill>
          <a:blip r:embed="rId6"/>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397960" y="2536405"/>
            <a:ext cx="5694430" cy="1754326"/>
          </a:xfrm>
          <a:prstGeom prst="rect">
            <a:avLst/>
          </a:prstGeom>
          <a:noFill/>
        </p:spPr>
        <p:txBody>
          <a:bodyPr wrap="square" rtlCol="0">
            <a:spAutoFit/>
          </a:bodyPr>
          <a:lstStyle/>
          <a:p>
            <a:pPr algn="ctr"/>
            <a:r>
              <a:rPr lang="en-US" altLang="zh-CN" sz="3600" b="1">
                <a:solidFill>
                  <a:srgbClr val="5DB62D"/>
                </a:solidFill>
                <a:latin typeface="Arial" panose="020B0604020202020204" pitchFamily="34" charset="0"/>
                <a:ea typeface="方正静蕾简体" panose="02000000000000000000" pitchFamily="2" charset="-122"/>
                <a:cs typeface="Arial" panose="020B0604020202020204" pitchFamily="34" charset="0"/>
              </a:rPr>
              <a:t>Bài 2</a:t>
            </a:r>
          </a:p>
          <a:p>
            <a:pPr algn="ctr"/>
            <a:r>
              <a:rPr lang="en-US" altLang="zh-CN" sz="3600" b="1">
                <a:solidFill>
                  <a:srgbClr val="00B0F0"/>
                </a:solidFill>
                <a:latin typeface="Arial" panose="020B0604020202020204" pitchFamily="34" charset="0"/>
                <a:ea typeface="方正静蕾简体" panose="02000000000000000000" pitchFamily="2" charset="-122"/>
                <a:cs typeface="Arial" panose="020B0604020202020204" pitchFamily="34" charset="0"/>
              </a:rPr>
              <a:t>Thực hành</a:t>
            </a:r>
          </a:p>
          <a:p>
            <a:pPr algn="ctr"/>
            <a:r>
              <a:rPr lang="en-US" altLang="zh-CN" sz="3600" b="1">
                <a:solidFill>
                  <a:srgbClr val="00B0F0"/>
                </a:solidFill>
                <a:latin typeface="Arial" panose="020B0604020202020204" pitchFamily="34" charset="0"/>
                <a:ea typeface="方正静蕾简体" panose="02000000000000000000" pitchFamily="2" charset="-122"/>
                <a:cs typeface="Arial" panose="020B0604020202020204" pitchFamily="34" charset="0"/>
              </a:rPr>
              <a:t>Nhiệm vụ và sản phẩm</a:t>
            </a:r>
            <a:endParaRPr lang="zh-CN" altLang="en-US" sz="3600" b="1" dirty="0">
              <a:solidFill>
                <a:srgbClr val="00B0F0"/>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108" name="文本框 107"/>
          <p:cNvSpPr txBox="1"/>
          <p:nvPr/>
        </p:nvSpPr>
        <p:spPr>
          <a:xfrm>
            <a:off x="3983910" y="4440046"/>
            <a:ext cx="4099541" cy="461665"/>
          </a:xfrm>
          <a:prstGeom prst="rect">
            <a:avLst/>
          </a:prstGeom>
          <a:noFill/>
        </p:spPr>
        <p:txBody>
          <a:bodyPr wrap="square" rtlCol="0">
            <a:spAutoFit/>
          </a:bodyPr>
          <a:lstStyle/>
          <a:p>
            <a:pPr algn="ctr"/>
            <a:r>
              <a:rPr lang="en-US" altLang="zh-CN" b="1">
                <a:solidFill>
                  <a:srgbClr val="87BD0F"/>
                </a:solidFill>
                <a:latin typeface="方正静蕾简体" panose="02000000000000000000" pitchFamily="2" charset="-122"/>
                <a:ea typeface="方正静蕾简体" panose="02000000000000000000" pitchFamily="2" charset="-122"/>
              </a:rPr>
              <a:t>GIÁO VIÊN:…</a:t>
            </a:r>
            <a:endParaRPr lang="zh-CN" altLang="en-US" b="1" dirty="0">
              <a:solidFill>
                <a:srgbClr val="87BD0F"/>
              </a:solidFill>
              <a:latin typeface="方正静蕾简体" panose="02000000000000000000" pitchFamily="2" charset="-122"/>
              <a:ea typeface="方正静蕾简体" panose="02000000000000000000" pitchFamily="2" charset="-122"/>
            </a:endParaRPr>
          </a:p>
        </p:txBody>
      </p:sp>
      <p:pic>
        <p:nvPicPr>
          <p:cNvPr id="316" name="图片 315"/>
          <p:cNvPicPr>
            <a:picLocks noChangeAspect="1"/>
          </p:cNvPicPr>
          <p:nvPr/>
        </p:nvPicPr>
        <p:blipFill>
          <a:blip r:embed="rId7"/>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8"/>
          <a:stretch>
            <a:fillRect/>
          </a:stretch>
        </p:blipFill>
        <p:spPr>
          <a:xfrm>
            <a:off x="7643644" y="4801671"/>
            <a:ext cx="1448746" cy="1491357"/>
          </a:xfrm>
          <a:prstGeom prst="rect">
            <a:avLst/>
          </a:prstGeom>
        </p:spPr>
      </p:pic>
      <p:pic>
        <p:nvPicPr>
          <p:cNvPr id="46" name="Media1_Happybaby">
            <a:hlinkClick r:id="" action="ppaction://media"/>
            <a:extLst>
              <a:ext uri="{FF2B5EF4-FFF2-40B4-BE49-F238E27FC236}">
                <a16:creationId xmlns:a16="http://schemas.microsoft.com/office/drawing/2014/main" id="{395ED45B-37F7-5495-9151-8C72B0E0D11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0784" y="3232928"/>
            <a:ext cx="487363" cy="48736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3404" fill="hold"/>
                                        <p:tgtEl>
                                          <p:spTgt spid="46"/>
                                        </p:tgtEl>
                                      </p:cBhvr>
                                    </p:cmd>
                                  </p:childTnLst>
                                </p:cTn>
                              </p:par>
                              <p:par>
                                <p:cTn id="7" presetID="14" presetClass="entr" presetSubtype="1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randombar(horizontal)">
                                      <p:cBhvr>
                                        <p:cTn id="9" dur="500"/>
                                        <p:tgtEl>
                                          <p:spTgt spid="45"/>
                                        </p:tgtEl>
                                      </p:cBhvr>
                                    </p:animEffect>
                                  </p:childTnLst>
                                </p:cTn>
                              </p:par>
                              <p:par>
                                <p:cTn id="10" presetID="1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p:tgtEl>
                                          <p:spTgt spid="2"/>
                                        </p:tgtEl>
                                        <p:attrNameLst>
                                          <p:attrName>ppt_x</p:attrName>
                                        </p:attrNameLst>
                                      </p:cBhvr>
                                      <p:tavLst>
                                        <p:tav tm="0">
                                          <p:val>
                                            <p:strVal val="#ppt_x-#ppt_w*1.125000"/>
                                          </p:val>
                                        </p:tav>
                                        <p:tav tm="100000">
                                          <p:val>
                                            <p:strVal val="#ppt_x"/>
                                          </p:val>
                                        </p:tav>
                                      </p:tavLst>
                                    </p:anim>
                                    <p:animEffect transition="in" filter="wipe(right)">
                                      <p:cBhvr>
                                        <p:cTn id="13" dur="1250"/>
                                        <p:tgtEl>
                                          <p:spTgt spid="2"/>
                                        </p:tgtEl>
                                      </p:cBhvr>
                                    </p:animEffect>
                                  </p:childTnLst>
                                </p:cTn>
                              </p:par>
                              <p:par>
                                <p:cTn id="14" presetID="1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250"/>
                                        <p:tgtEl>
                                          <p:spTgt spid="4"/>
                                        </p:tgtEl>
                                        <p:attrNameLst>
                                          <p:attrName>ppt_x</p:attrName>
                                        </p:attrNameLst>
                                      </p:cBhvr>
                                      <p:tavLst>
                                        <p:tav tm="0">
                                          <p:val>
                                            <p:strVal val="#ppt_x-#ppt_w*1.125000"/>
                                          </p:val>
                                        </p:tav>
                                        <p:tav tm="100000">
                                          <p:val>
                                            <p:strVal val="#ppt_x"/>
                                          </p:val>
                                        </p:tav>
                                      </p:tavLst>
                                    </p:anim>
                                    <p:animEffect transition="in" filter="wipe(right)">
                                      <p:cBhvr>
                                        <p:cTn id="17" dur="1250"/>
                                        <p:tgtEl>
                                          <p:spTgt spid="4"/>
                                        </p:tgtEl>
                                      </p:cBhvr>
                                    </p:animEffect>
                                  </p:childTnLst>
                                </p:cTn>
                              </p:par>
                              <p:par>
                                <p:cTn id="18" presetID="3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decel="100000"/>
                                        <p:tgtEl>
                                          <p:spTgt spid="5"/>
                                        </p:tgtEl>
                                      </p:cBhvr>
                                    </p:animEffect>
                                    <p:anim calcmode="lin" valueType="num">
                                      <p:cBhvr>
                                        <p:cTn id="21" dur="1000" decel="100000" fill="hold"/>
                                        <p:tgtEl>
                                          <p:spTgt spid="5"/>
                                        </p:tgtEl>
                                        <p:attrNameLst>
                                          <p:attrName>style.rotation</p:attrName>
                                        </p:attrNameLst>
                                      </p:cBhvr>
                                      <p:tavLst>
                                        <p:tav tm="0">
                                          <p:val>
                                            <p:fltVal val="-90"/>
                                          </p:val>
                                        </p:tav>
                                        <p:tav tm="100000">
                                          <p:val>
                                            <p:fltVal val="0"/>
                                          </p:val>
                                        </p:tav>
                                      </p:tavLst>
                                    </p:anim>
                                    <p:anim calcmode="lin" valueType="num">
                                      <p:cBhvr>
                                        <p:cTn id="22" dur="1000" decel="100000" fill="hold"/>
                                        <p:tgtEl>
                                          <p:spTgt spid="5"/>
                                        </p:tgtEl>
                                        <p:attrNameLst>
                                          <p:attrName>ppt_x</p:attrName>
                                        </p:attrNameLst>
                                      </p:cBhvr>
                                      <p:tavLst>
                                        <p:tav tm="0">
                                          <p:val>
                                            <p:strVal val="#ppt_x+0.4"/>
                                          </p:val>
                                        </p:tav>
                                        <p:tav tm="100000">
                                          <p:val>
                                            <p:strVal val="#ppt_x-0.05"/>
                                          </p:val>
                                        </p:tav>
                                      </p:tavLst>
                                    </p:anim>
                                    <p:anim calcmode="lin" valueType="num">
                                      <p:cBhvr>
                                        <p:cTn id="23" dur="1000" decel="100000" fill="hold"/>
                                        <p:tgtEl>
                                          <p:spTgt spid="5"/>
                                        </p:tgtEl>
                                        <p:attrNameLst>
                                          <p:attrName>ppt_y</p:attrName>
                                        </p:attrNameLst>
                                      </p:cBhvr>
                                      <p:tavLst>
                                        <p:tav tm="0">
                                          <p:val>
                                            <p:strVal val="#ppt_y-0.4"/>
                                          </p:val>
                                        </p:tav>
                                        <p:tav tm="100000">
                                          <p:val>
                                            <p:strVal val="#ppt_y+0.1"/>
                                          </p:val>
                                        </p:tav>
                                      </p:tavLst>
                                    </p:anim>
                                    <p:anim calcmode="lin" valueType="num">
                                      <p:cBhvr>
                                        <p:cTn id="24"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5"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6" presetID="1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250"/>
                                        <p:tgtEl>
                                          <p:spTgt spid="3"/>
                                        </p:tgtEl>
                                        <p:attrNameLst>
                                          <p:attrName>ppt_x</p:attrName>
                                        </p:attrNameLst>
                                      </p:cBhvr>
                                      <p:tavLst>
                                        <p:tav tm="0">
                                          <p:val>
                                            <p:strVal val="#ppt_x-#ppt_w*1.125000"/>
                                          </p:val>
                                        </p:tav>
                                        <p:tav tm="100000">
                                          <p:val>
                                            <p:strVal val="#ppt_x"/>
                                          </p:val>
                                        </p:tav>
                                      </p:tavLst>
                                    </p:anim>
                                    <p:animEffect transition="in" filter="wipe(right)">
                                      <p:cBhvr>
                                        <p:cTn id="29" dur="125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320"/>
                                        </p:tgtEl>
                                        <p:attrNameLst>
                                          <p:attrName>style.visibility</p:attrName>
                                        </p:attrNameLst>
                                      </p:cBhvr>
                                      <p:to>
                                        <p:strVal val="visible"/>
                                      </p:to>
                                    </p:set>
                                    <p:animEffect transition="in" filter="wipe(down)">
                                      <p:cBhvr>
                                        <p:cTn id="32" dur="750"/>
                                        <p:tgtEl>
                                          <p:spTgt spid="320"/>
                                        </p:tgtEl>
                                      </p:cBhvr>
                                    </p:animEffect>
                                  </p:childTnLst>
                                </p:cTn>
                              </p:par>
                              <p:par>
                                <p:cTn id="33" presetID="22" presetClass="entr" presetSubtype="4" fill="hold" nodeType="withEffect">
                                  <p:stCondLst>
                                    <p:cond delay="100"/>
                                  </p:stCondLst>
                                  <p:childTnLst>
                                    <p:set>
                                      <p:cBhvr>
                                        <p:cTn id="34" dur="1" fill="hold">
                                          <p:stCondLst>
                                            <p:cond delay="0"/>
                                          </p:stCondLst>
                                        </p:cTn>
                                        <p:tgtEl>
                                          <p:spTgt spid="319"/>
                                        </p:tgtEl>
                                        <p:attrNameLst>
                                          <p:attrName>style.visibility</p:attrName>
                                        </p:attrNameLst>
                                      </p:cBhvr>
                                      <p:to>
                                        <p:strVal val="visible"/>
                                      </p:to>
                                    </p:set>
                                    <p:animEffect transition="in" filter="wipe(down)">
                                      <p:cBhvr>
                                        <p:cTn id="35" dur="750"/>
                                        <p:tgtEl>
                                          <p:spTgt spid="319"/>
                                        </p:tgtEl>
                                      </p:cBhvr>
                                    </p:animEffect>
                                  </p:childTnLst>
                                </p:cTn>
                              </p:par>
                              <p:par>
                                <p:cTn id="36" presetID="22" presetClass="entr" presetSubtype="4" fill="hold" nodeType="withEffect">
                                  <p:stCondLst>
                                    <p:cond delay="200"/>
                                  </p:stCondLst>
                                  <p:childTnLst>
                                    <p:set>
                                      <p:cBhvr>
                                        <p:cTn id="37" dur="1" fill="hold">
                                          <p:stCondLst>
                                            <p:cond delay="0"/>
                                          </p:stCondLst>
                                        </p:cTn>
                                        <p:tgtEl>
                                          <p:spTgt spid="318"/>
                                        </p:tgtEl>
                                        <p:attrNameLst>
                                          <p:attrName>style.visibility</p:attrName>
                                        </p:attrNameLst>
                                      </p:cBhvr>
                                      <p:to>
                                        <p:strVal val="visible"/>
                                      </p:to>
                                    </p:set>
                                    <p:animEffect transition="in" filter="wipe(down)">
                                      <p:cBhvr>
                                        <p:cTn id="38" dur="750"/>
                                        <p:tgtEl>
                                          <p:spTgt spid="318"/>
                                        </p:tgtEl>
                                      </p:cBhvr>
                                    </p:animEffect>
                                  </p:childTnLst>
                                </p:cTn>
                              </p:par>
                              <p:par>
                                <p:cTn id="39" presetID="22" presetClass="entr" presetSubtype="4" fill="hold" nodeType="withEffect">
                                  <p:stCondLst>
                                    <p:cond delay="300"/>
                                  </p:stCondLst>
                                  <p:childTnLst>
                                    <p:set>
                                      <p:cBhvr>
                                        <p:cTn id="40" dur="1" fill="hold">
                                          <p:stCondLst>
                                            <p:cond delay="0"/>
                                          </p:stCondLst>
                                        </p:cTn>
                                        <p:tgtEl>
                                          <p:spTgt spid="317"/>
                                        </p:tgtEl>
                                        <p:attrNameLst>
                                          <p:attrName>style.visibility</p:attrName>
                                        </p:attrNameLst>
                                      </p:cBhvr>
                                      <p:to>
                                        <p:strVal val="visible"/>
                                      </p:to>
                                    </p:set>
                                    <p:animEffect transition="in" filter="wipe(down)">
                                      <p:cBhvr>
                                        <p:cTn id="41" dur="750"/>
                                        <p:tgtEl>
                                          <p:spTgt spid="317"/>
                                        </p:tgtEl>
                                      </p:cBhvr>
                                    </p:animEffect>
                                  </p:childTnLst>
                                </p:cTn>
                              </p:par>
                              <p:par>
                                <p:cTn id="42" presetID="31" presetClass="entr" presetSubtype="0" fill="hold" grpId="0" nodeType="withEffect">
                                  <p:stCondLst>
                                    <p:cond delay="30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par>
                                <p:cTn id="48" presetID="31" presetClass="entr" presetSubtype="0" fill="hold" grpId="0" nodeType="withEffect">
                                  <p:stCondLst>
                                    <p:cond delay="1000"/>
                                  </p:stCondLst>
                                  <p:childTnLst>
                                    <p:set>
                                      <p:cBhvr>
                                        <p:cTn id="49" dur="1" fill="hold">
                                          <p:stCondLst>
                                            <p:cond delay="0"/>
                                          </p:stCondLst>
                                        </p:cTn>
                                        <p:tgtEl>
                                          <p:spTgt spid="108"/>
                                        </p:tgtEl>
                                        <p:attrNameLst>
                                          <p:attrName>style.visibility</p:attrName>
                                        </p:attrNameLst>
                                      </p:cBhvr>
                                      <p:to>
                                        <p:strVal val="visible"/>
                                      </p:to>
                                    </p:set>
                                    <p:anim calcmode="lin" valueType="num">
                                      <p:cBhvr>
                                        <p:cTn id="50" dur="1000" fill="hold"/>
                                        <p:tgtEl>
                                          <p:spTgt spid="108"/>
                                        </p:tgtEl>
                                        <p:attrNameLst>
                                          <p:attrName>ppt_w</p:attrName>
                                        </p:attrNameLst>
                                      </p:cBhvr>
                                      <p:tavLst>
                                        <p:tav tm="0">
                                          <p:val>
                                            <p:fltVal val="0"/>
                                          </p:val>
                                        </p:tav>
                                        <p:tav tm="100000">
                                          <p:val>
                                            <p:strVal val="#ppt_w"/>
                                          </p:val>
                                        </p:tav>
                                      </p:tavLst>
                                    </p:anim>
                                    <p:anim calcmode="lin" valueType="num">
                                      <p:cBhvr>
                                        <p:cTn id="51" dur="1000" fill="hold"/>
                                        <p:tgtEl>
                                          <p:spTgt spid="108"/>
                                        </p:tgtEl>
                                        <p:attrNameLst>
                                          <p:attrName>ppt_h</p:attrName>
                                        </p:attrNameLst>
                                      </p:cBhvr>
                                      <p:tavLst>
                                        <p:tav tm="0">
                                          <p:val>
                                            <p:fltVal val="0"/>
                                          </p:val>
                                        </p:tav>
                                        <p:tav tm="100000">
                                          <p:val>
                                            <p:strVal val="#ppt_h"/>
                                          </p:val>
                                        </p:tav>
                                      </p:tavLst>
                                    </p:anim>
                                    <p:anim calcmode="lin" valueType="num">
                                      <p:cBhvr>
                                        <p:cTn id="52" dur="1000" fill="hold"/>
                                        <p:tgtEl>
                                          <p:spTgt spid="108"/>
                                        </p:tgtEl>
                                        <p:attrNameLst>
                                          <p:attrName>style.rotation</p:attrName>
                                        </p:attrNameLst>
                                      </p:cBhvr>
                                      <p:tavLst>
                                        <p:tav tm="0">
                                          <p:val>
                                            <p:fltVal val="90"/>
                                          </p:val>
                                        </p:tav>
                                        <p:tav tm="100000">
                                          <p:val>
                                            <p:fltVal val="0"/>
                                          </p:val>
                                        </p:tav>
                                      </p:tavLst>
                                    </p:anim>
                                    <p:animEffect transition="in" filter="fade">
                                      <p:cBhvr>
                                        <p:cTn id="53" dur="1000"/>
                                        <p:tgtEl>
                                          <p:spTgt spid="108"/>
                                        </p:tgtEl>
                                      </p:cBhvr>
                                    </p:animEffect>
                                  </p:childTnLst>
                                </p:cTn>
                              </p:par>
                              <p:par>
                                <p:cTn id="54" presetID="26" presetClass="entr" presetSubtype="0" fill="hold" nodeType="withEffect">
                                  <p:stCondLst>
                                    <p:cond delay="100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100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46"/>
                </p:tgtEl>
              </p:cMediaNode>
            </p:audio>
          </p:childTnLst>
        </p:cTn>
      </p:par>
    </p:tnLst>
    <p:bldLst>
      <p:bldP spid="45" grpId="0" animBg="1"/>
      <p:bldP spid="107" grpId="0"/>
      <p:bldP spid="1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35960" y="3645024"/>
            <a:ext cx="4099541" cy="923330"/>
          </a:xfrm>
          <a:prstGeom prst="rect">
            <a:avLst/>
          </a:prstGeom>
          <a:noFill/>
        </p:spPr>
        <p:txBody>
          <a:bodyPr wrap="square" rtlCol="0">
            <a:spAutoFit/>
          </a:bodyPr>
          <a:lstStyle/>
          <a:p>
            <a:pPr algn="ctr"/>
            <a:r>
              <a:rPr lang="en-US" altLang="zh-CN" sz="5400" b="1">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rPr>
              <a:t>VẬN DỤNG</a:t>
            </a:r>
            <a:endParaRPr lang="zh-CN" altLang="en-US" sz="5400" b="1" dirty="0">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691660" y="692696"/>
            <a:ext cx="2826408" cy="4536504"/>
          </a:xfrm>
          <a:prstGeom prst="rect">
            <a:avLst/>
          </a:prstGeom>
        </p:spPr>
      </p:pic>
      <p:pic>
        <p:nvPicPr>
          <p:cNvPr id="6" name="图片 5"/>
          <p:cNvPicPr>
            <a:picLocks noChangeAspect="1"/>
          </p:cNvPicPr>
          <p:nvPr/>
        </p:nvPicPr>
        <p:blipFill>
          <a:blip r:embed="rId3"/>
          <a:stretch>
            <a:fillRect/>
          </a:stretch>
        </p:blipFill>
        <p:spPr>
          <a:xfrm>
            <a:off x="-1" y="4947264"/>
            <a:ext cx="12327384" cy="563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 name="组合 343"/>
          <p:cNvGrpSpPr/>
          <p:nvPr/>
        </p:nvGrpSpPr>
        <p:grpSpPr>
          <a:xfrm>
            <a:off x="4720598" y="317140"/>
            <a:ext cx="7806211" cy="6447557"/>
            <a:chOff x="8319051" y="1339925"/>
            <a:chExt cx="3393086" cy="2285141"/>
          </a:xfrm>
        </p:grpSpPr>
        <p:grpSp>
          <p:nvGrpSpPr>
            <p:cNvPr id="38" name="组合 37"/>
            <p:cNvGrpSpPr/>
            <p:nvPr/>
          </p:nvGrpSpPr>
          <p:grpSpPr>
            <a:xfrm>
              <a:off x="8319051" y="1339925"/>
              <a:ext cx="3393086" cy="2285141"/>
              <a:chOff x="8480426" y="1901825"/>
              <a:chExt cx="855663" cy="576263"/>
            </a:xfrm>
          </p:grpSpPr>
          <p:sp>
            <p:nvSpPr>
              <p:cNvPr id="39" name="Freeform 9"/>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
              <p:cNvSpPr/>
              <p:nvPr/>
            </p:nvSpPr>
            <p:spPr bwMode="auto">
              <a:xfrm>
                <a:off x="8577264" y="1962150"/>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文本框 60"/>
            <p:cNvSpPr txBox="1"/>
            <p:nvPr/>
          </p:nvSpPr>
          <p:spPr>
            <a:xfrm>
              <a:off x="8995008" y="2097368"/>
              <a:ext cx="1902819" cy="643584"/>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en-US" sz="2800">
                  <a:effectLst/>
                  <a:latin typeface="Times New Roman" panose="02020603050405020304" pitchFamily="18" charset="0"/>
                  <a:ea typeface="Calibri" panose="020F0502020204030204" pitchFamily="34" charset="0"/>
                  <a:cs typeface="Times New Roman" panose="02020603050405020304" pitchFamily="18" charset="0"/>
                </a:rPr>
                <a:t>Em hãy nêu một số công việc hàng ngày của em mà có thể chia thành các công việc nhỏ hơn để làm?</a:t>
              </a:r>
              <a:endParaRPr lang="zh-CN" altLang="en-US" sz="2800" dirty="0"/>
            </a:p>
          </p:txBody>
        </p:sp>
      </p:grpSp>
      <p:grpSp>
        <p:nvGrpSpPr>
          <p:cNvPr id="346" name="Group 43">
            <a:extLst>
              <a:ext uri="{FF2B5EF4-FFF2-40B4-BE49-F238E27FC236}">
                <a16:creationId xmlns:a16="http://schemas.microsoft.com/office/drawing/2014/main" id="{33A4B4CF-30D4-9770-B775-D592495765BA}"/>
              </a:ext>
            </a:extLst>
          </p:cNvPr>
          <p:cNvGrpSpPr>
            <a:grpSpLocks noChangeAspect="1"/>
          </p:cNvGrpSpPr>
          <p:nvPr/>
        </p:nvGrpSpPr>
        <p:grpSpPr bwMode="auto">
          <a:xfrm>
            <a:off x="477734" y="226218"/>
            <a:ext cx="4857750" cy="6405563"/>
            <a:chOff x="2344" y="156"/>
            <a:chExt cx="3060" cy="4035"/>
          </a:xfrm>
        </p:grpSpPr>
        <p:grpSp>
          <p:nvGrpSpPr>
            <p:cNvPr id="347" name="Group 244">
              <a:extLst>
                <a:ext uri="{FF2B5EF4-FFF2-40B4-BE49-F238E27FC236}">
                  <a16:creationId xmlns:a16="http://schemas.microsoft.com/office/drawing/2014/main" id="{F289D69C-075F-88DC-8D22-C5CA8FC9DD3E}"/>
                </a:ext>
              </a:extLst>
            </p:cNvPr>
            <p:cNvGrpSpPr/>
            <p:nvPr/>
          </p:nvGrpSpPr>
          <p:grpSpPr bwMode="auto">
            <a:xfrm>
              <a:off x="2344" y="156"/>
              <a:ext cx="3060" cy="4035"/>
              <a:chOff x="2344" y="156"/>
              <a:chExt cx="3060" cy="4035"/>
            </a:xfrm>
          </p:grpSpPr>
          <p:sp>
            <p:nvSpPr>
              <p:cNvPr id="396" name="Freeform 44">
                <a:extLst>
                  <a:ext uri="{FF2B5EF4-FFF2-40B4-BE49-F238E27FC236}">
                    <a16:creationId xmlns:a16="http://schemas.microsoft.com/office/drawing/2014/main" id="{51B9F536-9020-9ACA-4E4A-D4B05F3895CF}"/>
                  </a:ext>
                </a:extLst>
              </p:cNvPr>
              <p:cNvSpPr/>
              <p:nvPr/>
            </p:nvSpPr>
            <p:spPr bwMode="auto">
              <a:xfrm>
                <a:off x="2344" y="156"/>
                <a:ext cx="3060" cy="4035"/>
              </a:xfrm>
              <a:custGeom>
                <a:avLst/>
                <a:gdLst>
                  <a:gd name="T0" fmla="*/ 1683 w 1853"/>
                  <a:gd name="T1" fmla="*/ 539 h 2446"/>
                  <a:gd name="T2" fmla="*/ 1304 w 1853"/>
                  <a:gd name="T3" fmla="*/ 117 h 2446"/>
                  <a:gd name="T4" fmla="*/ 1123 w 1853"/>
                  <a:gd name="T5" fmla="*/ 56 h 2446"/>
                  <a:gd name="T6" fmla="*/ 577 w 1853"/>
                  <a:gd name="T7" fmla="*/ 83 h 2446"/>
                  <a:gd name="T8" fmla="*/ 25 w 1853"/>
                  <a:gd name="T9" fmla="*/ 895 h 2446"/>
                  <a:gd name="T10" fmla="*/ 7 w 1853"/>
                  <a:gd name="T11" fmla="*/ 1227 h 2446"/>
                  <a:gd name="T12" fmla="*/ 333 w 1853"/>
                  <a:gd name="T13" fmla="*/ 2172 h 2446"/>
                  <a:gd name="T14" fmla="*/ 495 w 1853"/>
                  <a:gd name="T15" fmla="*/ 2299 h 2446"/>
                  <a:gd name="T16" fmla="*/ 1316 w 1853"/>
                  <a:gd name="T17" fmla="*/ 2306 h 2446"/>
                  <a:gd name="T18" fmla="*/ 1511 w 1853"/>
                  <a:gd name="T19" fmla="*/ 2135 h 2446"/>
                  <a:gd name="T20" fmla="*/ 1667 w 1853"/>
                  <a:gd name="T21" fmla="*/ 1859 h 2446"/>
                  <a:gd name="T22" fmla="*/ 1775 w 1853"/>
                  <a:gd name="T23" fmla="*/ 825 h 2446"/>
                  <a:gd name="T24" fmla="*/ 1683 w 1853"/>
                  <a:gd name="T25" fmla="*/ 539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2446">
                    <a:moveTo>
                      <a:pt x="1683" y="539"/>
                    </a:moveTo>
                    <a:cubicBezTo>
                      <a:pt x="1595" y="336"/>
                      <a:pt x="1470" y="191"/>
                      <a:pt x="1304" y="117"/>
                    </a:cubicBezTo>
                    <a:cubicBezTo>
                      <a:pt x="1246" y="90"/>
                      <a:pt x="1184" y="68"/>
                      <a:pt x="1123" y="56"/>
                    </a:cubicBezTo>
                    <a:cubicBezTo>
                      <a:pt x="946" y="22"/>
                      <a:pt x="751" y="0"/>
                      <a:pt x="577" y="83"/>
                    </a:cubicBezTo>
                    <a:cubicBezTo>
                      <a:pt x="329" y="201"/>
                      <a:pt x="95" y="492"/>
                      <a:pt x="25" y="895"/>
                    </a:cubicBezTo>
                    <a:cubicBezTo>
                      <a:pt x="7" y="999"/>
                      <a:pt x="0" y="1120"/>
                      <a:pt x="7" y="1227"/>
                    </a:cubicBezTo>
                    <a:cubicBezTo>
                      <a:pt x="28" y="1590"/>
                      <a:pt x="138" y="1961"/>
                      <a:pt x="333" y="2172"/>
                    </a:cubicBezTo>
                    <a:cubicBezTo>
                      <a:pt x="381" y="2225"/>
                      <a:pt x="438" y="2271"/>
                      <a:pt x="495" y="2299"/>
                    </a:cubicBezTo>
                    <a:cubicBezTo>
                      <a:pt x="743" y="2422"/>
                      <a:pt x="1067" y="2446"/>
                      <a:pt x="1316" y="2306"/>
                    </a:cubicBezTo>
                    <a:cubicBezTo>
                      <a:pt x="1385" y="2268"/>
                      <a:pt x="1454" y="2208"/>
                      <a:pt x="1511" y="2135"/>
                    </a:cubicBezTo>
                    <a:cubicBezTo>
                      <a:pt x="1569" y="2061"/>
                      <a:pt x="1629" y="1960"/>
                      <a:pt x="1667" y="1859"/>
                    </a:cubicBezTo>
                    <a:cubicBezTo>
                      <a:pt x="1781" y="1554"/>
                      <a:pt x="1853" y="1166"/>
                      <a:pt x="1775" y="825"/>
                    </a:cubicBezTo>
                    <a:cubicBezTo>
                      <a:pt x="1750" y="720"/>
                      <a:pt x="1720" y="625"/>
                      <a:pt x="1683" y="539"/>
                    </a:cubicBezTo>
                    <a:close/>
                  </a:path>
                </a:pathLst>
              </a:custGeom>
              <a:solidFill>
                <a:srgbClr val="FFF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5">
                <a:extLst>
                  <a:ext uri="{FF2B5EF4-FFF2-40B4-BE49-F238E27FC236}">
                    <a16:creationId xmlns:a16="http://schemas.microsoft.com/office/drawing/2014/main" id="{A3EC4F84-5A4E-2DAC-2C70-CDC37FB00E9D}"/>
                  </a:ext>
                </a:extLst>
              </p:cNvPr>
              <p:cNvSpPr/>
              <p:nvPr/>
            </p:nvSpPr>
            <p:spPr bwMode="auto">
              <a:xfrm>
                <a:off x="2552" y="434"/>
                <a:ext cx="2634" cy="3475"/>
              </a:xfrm>
              <a:custGeom>
                <a:avLst/>
                <a:gdLst>
                  <a:gd name="T0" fmla="*/ 1449 w 1595"/>
                  <a:gd name="T1" fmla="*/ 464 h 2106"/>
                  <a:gd name="T2" fmla="*/ 1123 w 1595"/>
                  <a:gd name="T3" fmla="*/ 100 h 2106"/>
                  <a:gd name="T4" fmla="*/ 967 w 1595"/>
                  <a:gd name="T5" fmla="*/ 48 h 2106"/>
                  <a:gd name="T6" fmla="*/ 497 w 1595"/>
                  <a:gd name="T7" fmla="*/ 71 h 2106"/>
                  <a:gd name="T8" fmla="*/ 22 w 1595"/>
                  <a:gd name="T9" fmla="*/ 770 h 2106"/>
                  <a:gd name="T10" fmla="*/ 6 w 1595"/>
                  <a:gd name="T11" fmla="*/ 1057 h 2106"/>
                  <a:gd name="T12" fmla="*/ 286 w 1595"/>
                  <a:gd name="T13" fmla="*/ 1870 h 2106"/>
                  <a:gd name="T14" fmla="*/ 426 w 1595"/>
                  <a:gd name="T15" fmla="*/ 1979 h 2106"/>
                  <a:gd name="T16" fmla="*/ 1133 w 1595"/>
                  <a:gd name="T17" fmla="*/ 1986 h 2106"/>
                  <a:gd name="T18" fmla="*/ 1301 w 1595"/>
                  <a:gd name="T19" fmla="*/ 1838 h 2106"/>
                  <a:gd name="T20" fmla="*/ 1435 w 1595"/>
                  <a:gd name="T21" fmla="*/ 1600 h 2106"/>
                  <a:gd name="T22" fmla="*/ 1528 w 1595"/>
                  <a:gd name="T23" fmla="*/ 710 h 2106"/>
                  <a:gd name="T24" fmla="*/ 1449 w 1595"/>
                  <a:gd name="T25" fmla="*/ 464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5" h="2106">
                    <a:moveTo>
                      <a:pt x="1449" y="464"/>
                    </a:moveTo>
                    <a:cubicBezTo>
                      <a:pt x="1373" y="289"/>
                      <a:pt x="1265" y="164"/>
                      <a:pt x="1123" y="100"/>
                    </a:cubicBezTo>
                    <a:cubicBezTo>
                      <a:pt x="1072" y="77"/>
                      <a:pt x="1019" y="58"/>
                      <a:pt x="967" y="48"/>
                    </a:cubicBezTo>
                    <a:cubicBezTo>
                      <a:pt x="814" y="19"/>
                      <a:pt x="647" y="0"/>
                      <a:pt x="497" y="71"/>
                    </a:cubicBezTo>
                    <a:cubicBezTo>
                      <a:pt x="284" y="172"/>
                      <a:pt x="82" y="423"/>
                      <a:pt x="22" y="770"/>
                    </a:cubicBezTo>
                    <a:cubicBezTo>
                      <a:pt x="6" y="860"/>
                      <a:pt x="0" y="964"/>
                      <a:pt x="6" y="1057"/>
                    </a:cubicBezTo>
                    <a:cubicBezTo>
                      <a:pt x="24" y="1368"/>
                      <a:pt x="119" y="1688"/>
                      <a:pt x="286" y="1870"/>
                    </a:cubicBezTo>
                    <a:cubicBezTo>
                      <a:pt x="328" y="1915"/>
                      <a:pt x="377" y="1955"/>
                      <a:pt x="426" y="1979"/>
                    </a:cubicBezTo>
                    <a:cubicBezTo>
                      <a:pt x="640" y="2085"/>
                      <a:pt x="919" y="2106"/>
                      <a:pt x="1133" y="1986"/>
                    </a:cubicBezTo>
                    <a:cubicBezTo>
                      <a:pt x="1192" y="1952"/>
                      <a:pt x="1252" y="1901"/>
                      <a:pt x="1301" y="1838"/>
                    </a:cubicBezTo>
                    <a:cubicBezTo>
                      <a:pt x="1351" y="1774"/>
                      <a:pt x="1403" y="1687"/>
                      <a:pt x="1435" y="1600"/>
                    </a:cubicBezTo>
                    <a:cubicBezTo>
                      <a:pt x="1533" y="1337"/>
                      <a:pt x="1595" y="1003"/>
                      <a:pt x="1528" y="710"/>
                    </a:cubicBezTo>
                    <a:cubicBezTo>
                      <a:pt x="1507" y="620"/>
                      <a:pt x="1481" y="538"/>
                      <a:pt x="1449" y="464"/>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6">
                <a:extLst>
                  <a:ext uri="{FF2B5EF4-FFF2-40B4-BE49-F238E27FC236}">
                    <a16:creationId xmlns:a16="http://schemas.microsoft.com/office/drawing/2014/main" id="{DA2D5DE9-5625-FA7B-665A-4AB345E37F90}"/>
                  </a:ext>
                </a:extLst>
              </p:cNvPr>
              <p:cNvSpPr/>
              <p:nvPr/>
            </p:nvSpPr>
            <p:spPr bwMode="auto">
              <a:xfrm>
                <a:off x="5049" y="1136"/>
                <a:ext cx="100" cy="262"/>
              </a:xfrm>
              <a:custGeom>
                <a:avLst/>
                <a:gdLst>
                  <a:gd name="T0" fmla="*/ 57 w 61"/>
                  <a:gd name="T1" fmla="*/ 145 h 159"/>
                  <a:gd name="T2" fmla="*/ 52 w 61"/>
                  <a:gd name="T3" fmla="*/ 124 h 159"/>
                  <a:gd name="T4" fmla="*/ 39 w 61"/>
                  <a:gd name="T5" fmla="*/ 93 h 159"/>
                  <a:gd name="T6" fmla="*/ 35 w 61"/>
                  <a:gd name="T7" fmla="*/ 76 h 159"/>
                  <a:gd name="T8" fmla="*/ 14 w 61"/>
                  <a:gd name="T9" fmla="*/ 27 h 159"/>
                  <a:gd name="T10" fmla="*/ 25 w 61"/>
                  <a:gd name="T11" fmla="*/ 57 h 159"/>
                  <a:gd name="T12" fmla="*/ 0 w 61"/>
                  <a:gd name="T13" fmla="*/ 0 h 159"/>
                  <a:gd name="T14" fmla="*/ 22 w 61"/>
                  <a:gd name="T15" fmla="*/ 54 h 159"/>
                  <a:gd name="T16" fmla="*/ 21 w 61"/>
                  <a:gd name="T17" fmla="*/ 52 h 159"/>
                  <a:gd name="T18" fmla="*/ 37 w 61"/>
                  <a:gd name="T19" fmla="*/ 97 h 159"/>
                  <a:gd name="T20" fmla="*/ 33 w 61"/>
                  <a:gd name="T21" fmla="*/ 87 h 159"/>
                  <a:gd name="T22" fmla="*/ 61 w 61"/>
                  <a:gd name="T23" fmla="*/ 159 h 159"/>
                  <a:gd name="T24" fmla="*/ 57 w 61"/>
                  <a:gd name="T25"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59">
                    <a:moveTo>
                      <a:pt x="57" y="145"/>
                    </a:moveTo>
                    <a:cubicBezTo>
                      <a:pt x="53" y="131"/>
                      <a:pt x="50" y="119"/>
                      <a:pt x="52" y="124"/>
                    </a:cubicBezTo>
                    <a:cubicBezTo>
                      <a:pt x="42" y="97"/>
                      <a:pt x="43" y="96"/>
                      <a:pt x="39" y="93"/>
                    </a:cubicBezTo>
                    <a:cubicBezTo>
                      <a:pt x="32" y="76"/>
                      <a:pt x="27" y="57"/>
                      <a:pt x="35" y="76"/>
                    </a:cubicBezTo>
                    <a:cubicBezTo>
                      <a:pt x="29" y="60"/>
                      <a:pt x="21" y="43"/>
                      <a:pt x="14" y="27"/>
                    </a:cubicBezTo>
                    <a:cubicBezTo>
                      <a:pt x="25" y="57"/>
                      <a:pt x="25" y="57"/>
                      <a:pt x="25" y="57"/>
                    </a:cubicBezTo>
                    <a:cubicBezTo>
                      <a:pt x="20" y="49"/>
                      <a:pt x="7" y="9"/>
                      <a:pt x="0" y="0"/>
                    </a:cubicBezTo>
                    <a:cubicBezTo>
                      <a:pt x="8" y="18"/>
                      <a:pt x="16" y="36"/>
                      <a:pt x="22" y="54"/>
                    </a:cubicBezTo>
                    <a:cubicBezTo>
                      <a:pt x="21" y="52"/>
                      <a:pt x="21" y="52"/>
                      <a:pt x="21" y="52"/>
                    </a:cubicBezTo>
                    <a:cubicBezTo>
                      <a:pt x="26" y="64"/>
                      <a:pt x="35" y="88"/>
                      <a:pt x="37" y="97"/>
                    </a:cubicBezTo>
                    <a:cubicBezTo>
                      <a:pt x="36" y="96"/>
                      <a:pt x="36" y="97"/>
                      <a:pt x="33" y="87"/>
                    </a:cubicBezTo>
                    <a:cubicBezTo>
                      <a:pt x="55" y="154"/>
                      <a:pt x="43" y="103"/>
                      <a:pt x="61" y="159"/>
                    </a:cubicBezTo>
                    <a:cubicBezTo>
                      <a:pt x="60" y="155"/>
                      <a:pt x="59" y="151"/>
                      <a:pt x="57" y="1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7">
                <a:extLst>
                  <a:ext uri="{FF2B5EF4-FFF2-40B4-BE49-F238E27FC236}">
                    <a16:creationId xmlns:a16="http://schemas.microsoft.com/office/drawing/2014/main" id="{65B4B6EB-007E-5CC4-234A-7708CFE44F20}"/>
                  </a:ext>
                </a:extLst>
              </p:cNvPr>
              <p:cNvSpPr/>
              <p:nvPr/>
            </p:nvSpPr>
            <p:spPr bwMode="auto">
              <a:xfrm>
                <a:off x="5134" y="1386"/>
                <a:ext cx="78" cy="264"/>
              </a:xfrm>
              <a:custGeom>
                <a:avLst/>
                <a:gdLst>
                  <a:gd name="T0" fmla="*/ 16 w 47"/>
                  <a:gd name="T1" fmla="*/ 52 h 160"/>
                  <a:gd name="T2" fmla="*/ 25 w 47"/>
                  <a:gd name="T3" fmla="*/ 75 h 160"/>
                  <a:gd name="T4" fmla="*/ 34 w 47"/>
                  <a:gd name="T5" fmla="*/ 115 h 160"/>
                  <a:gd name="T6" fmla="*/ 39 w 47"/>
                  <a:gd name="T7" fmla="*/ 125 h 160"/>
                  <a:gd name="T8" fmla="*/ 35 w 47"/>
                  <a:gd name="T9" fmla="*/ 107 h 160"/>
                  <a:gd name="T10" fmla="*/ 47 w 47"/>
                  <a:gd name="T11" fmla="*/ 148 h 160"/>
                  <a:gd name="T12" fmla="*/ 33 w 47"/>
                  <a:gd name="T13" fmla="*/ 92 h 160"/>
                  <a:gd name="T14" fmla="*/ 17 w 47"/>
                  <a:gd name="T15" fmla="*/ 28 h 160"/>
                  <a:gd name="T16" fmla="*/ 10 w 47"/>
                  <a:gd name="T17" fmla="*/ 8 h 160"/>
                  <a:gd name="T18" fmla="*/ 12 w 47"/>
                  <a:gd name="T19" fmla="*/ 15 h 160"/>
                  <a:gd name="T20" fmla="*/ 9 w 47"/>
                  <a:gd name="T21" fmla="*/ 18 h 160"/>
                  <a:gd name="T22" fmla="*/ 17 w 47"/>
                  <a:gd name="T23" fmla="*/ 45 h 160"/>
                  <a:gd name="T24" fmla="*/ 0 w 47"/>
                  <a:gd name="T25" fmla="*/ 0 h 160"/>
                  <a:gd name="T26" fmla="*/ 19 w 47"/>
                  <a:gd name="T27" fmla="*/ 79 h 160"/>
                  <a:gd name="T28" fmla="*/ 16 w 47"/>
                  <a:gd name="T29" fmla="*/ 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60">
                    <a:moveTo>
                      <a:pt x="16" y="52"/>
                    </a:moveTo>
                    <a:cubicBezTo>
                      <a:pt x="25" y="75"/>
                      <a:pt x="25" y="75"/>
                      <a:pt x="25" y="75"/>
                    </a:cubicBezTo>
                    <a:cubicBezTo>
                      <a:pt x="28" y="89"/>
                      <a:pt x="31" y="102"/>
                      <a:pt x="34" y="115"/>
                    </a:cubicBezTo>
                    <a:cubicBezTo>
                      <a:pt x="36" y="116"/>
                      <a:pt x="42" y="145"/>
                      <a:pt x="39" y="125"/>
                    </a:cubicBezTo>
                    <a:cubicBezTo>
                      <a:pt x="38" y="121"/>
                      <a:pt x="36" y="113"/>
                      <a:pt x="35" y="107"/>
                    </a:cubicBezTo>
                    <a:cubicBezTo>
                      <a:pt x="39" y="111"/>
                      <a:pt x="47" y="160"/>
                      <a:pt x="47" y="148"/>
                    </a:cubicBezTo>
                    <a:cubicBezTo>
                      <a:pt x="40" y="116"/>
                      <a:pt x="39" y="111"/>
                      <a:pt x="33" y="92"/>
                    </a:cubicBezTo>
                    <a:cubicBezTo>
                      <a:pt x="26" y="63"/>
                      <a:pt x="21" y="42"/>
                      <a:pt x="17" y="28"/>
                    </a:cubicBezTo>
                    <a:cubicBezTo>
                      <a:pt x="15" y="20"/>
                      <a:pt x="13" y="19"/>
                      <a:pt x="10" y="8"/>
                    </a:cubicBezTo>
                    <a:cubicBezTo>
                      <a:pt x="10" y="10"/>
                      <a:pt x="11" y="13"/>
                      <a:pt x="12" y="15"/>
                    </a:cubicBezTo>
                    <a:cubicBezTo>
                      <a:pt x="9" y="18"/>
                      <a:pt x="9" y="18"/>
                      <a:pt x="9" y="18"/>
                    </a:cubicBezTo>
                    <a:cubicBezTo>
                      <a:pt x="12" y="26"/>
                      <a:pt x="14" y="35"/>
                      <a:pt x="17" y="45"/>
                    </a:cubicBezTo>
                    <a:cubicBezTo>
                      <a:pt x="11" y="30"/>
                      <a:pt x="6" y="15"/>
                      <a:pt x="0" y="0"/>
                    </a:cubicBezTo>
                    <a:cubicBezTo>
                      <a:pt x="2" y="16"/>
                      <a:pt x="16" y="61"/>
                      <a:pt x="19" y="79"/>
                    </a:cubicBezTo>
                    <a:cubicBezTo>
                      <a:pt x="16" y="56"/>
                      <a:pt x="25" y="97"/>
                      <a:pt x="16"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8">
                <a:extLst>
                  <a:ext uri="{FF2B5EF4-FFF2-40B4-BE49-F238E27FC236}">
                    <a16:creationId xmlns:a16="http://schemas.microsoft.com/office/drawing/2014/main" id="{0C793634-3581-FFD3-5A4F-32D024513CC0}"/>
                  </a:ext>
                </a:extLst>
              </p:cNvPr>
              <p:cNvSpPr/>
              <p:nvPr/>
            </p:nvSpPr>
            <p:spPr bwMode="auto">
              <a:xfrm>
                <a:off x="5149" y="1398"/>
                <a:ext cx="2" cy="2"/>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9">
                <a:extLst>
                  <a:ext uri="{FF2B5EF4-FFF2-40B4-BE49-F238E27FC236}">
                    <a16:creationId xmlns:a16="http://schemas.microsoft.com/office/drawing/2014/main" id="{FE72F485-F78B-D008-7B1C-9C9526CF36C5}"/>
                  </a:ext>
                </a:extLst>
              </p:cNvPr>
              <p:cNvSpPr/>
              <p:nvPr/>
            </p:nvSpPr>
            <p:spPr bwMode="auto">
              <a:xfrm>
                <a:off x="2417" y="2135"/>
                <a:ext cx="21" cy="256"/>
              </a:xfrm>
              <a:custGeom>
                <a:avLst/>
                <a:gdLst>
                  <a:gd name="T0" fmla="*/ 5 w 13"/>
                  <a:gd name="T1" fmla="*/ 54 h 155"/>
                  <a:gd name="T2" fmla="*/ 2 w 13"/>
                  <a:gd name="T3" fmla="*/ 39 h 155"/>
                  <a:gd name="T4" fmla="*/ 12 w 13"/>
                  <a:gd name="T5" fmla="*/ 155 h 155"/>
                  <a:gd name="T6" fmla="*/ 13 w 13"/>
                  <a:gd name="T7" fmla="*/ 140 h 155"/>
                  <a:gd name="T8" fmla="*/ 8 w 13"/>
                  <a:gd name="T9" fmla="*/ 96 h 155"/>
                  <a:gd name="T10" fmla="*/ 10 w 13"/>
                  <a:gd name="T11" fmla="*/ 104 h 155"/>
                  <a:gd name="T12" fmla="*/ 11 w 13"/>
                  <a:gd name="T13" fmla="*/ 76 h 155"/>
                  <a:gd name="T14" fmla="*/ 10 w 13"/>
                  <a:gd name="T15" fmla="*/ 74 h 155"/>
                  <a:gd name="T16" fmla="*/ 0 w 13"/>
                  <a:gd name="T17" fmla="*/ 0 h 155"/>
                  <a:gd name="T18" fmla="*/ 5 w 13"/>
                  <a:gd name="T1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5">
                    <a:moveTo>
                      <a:pt x="5" y="54"/>
                    </a:moveTo>
                    <a:cubicBezTo>
                      <a:pt x="4" y="43"/>
                      <a:pt x="3" y="40"/>
                      <a:pt x="2" y="39"/>
                    </a:cubicBezTo>
                    <a:cubicBezTo>
                      <a:pt x="5" y="78"/>
                      <a:pt x="8" y="117"/>
                      <a:pt x="12" y="155"/>
                    </a:cubicBezTo>
                    <a:cubicBezTo>
                      <a:pt x="13" y="152"/>
                      <a:pt x="10" y="118"/>
                      <a:pt x="13" y="140"/>
                    </a:cubicBezTo>
                    <a:cubicBezTo>
                      <a:pt x="13" y="130"/>
                      <a:pt x="9" y="100"/>
                      <a:pt x="8" y="96"/>
                    </a:cubicBezTo>
                    <a:cubicBezTo>
                      <a:pt x="10" y="104"/>
                      <a:pt x="10" y="104"/>
                      <a:pt x="10" y="104"/>
                    </a:cubicBezTo>
                    <a:cubicBezTo>
                      <a:pt x="6" y="77"/>
                      <a:pt x="8" y="59"/>
                      <a:pt x="11" y="76"/>
                    </a:cubicBezTo>
                    <a:cubicBezTo>
                      <a:pt x="10" y="74"/>
                      <a:pt x="10" y="74"/>
                      <a:pt x="10" y="74"/>
                    </a:cubicBezTo>
                    <a:cubicBezTo>
                      <a:pt x="6" y="49"/>
                      <a:pt x="3" y="25"/>
                      <a:pt x="0" y="0"/>
                    </a:cubicBezTo>
                    <a:cubicBezTo>
                      <a:pt x="0" y="27"/>
                      <a:pt x="2" y="21"/>
                      <a:pt x="5"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50">
                <a:extLst>
                  <a:ext uri="{FF2B5EF4-FFF2-40B4-BE49-F238E27FC236}">
                    <a16:creationId xmlns:a16="http://schemas.microsoft.com/office/drawing/2014/main" id="{C5782B90-077F-373A-1580-319FC6245AEB}"/>
                  </a:ext>
                </a:extLst>
              </p:cNvPr>
              <p:cNvSpPr/>
              <p:nvPr/>
            </p:nvSpPr>
            <p:spPr bwMode="auto">
              <a:xfrm>
                <a:off x="4931" y="852"/>
                <a:ext cx="17" cy="23"/>
              </a:xfrm>
              <a:custGeom>
                <a:avLst/>
                <a:gdLst>
                  <a:gd name="T0" fmla="*/ 10 w 10"/>
                  <a:gd name="T1" fmla="*/ 14 h 14"/>
                  <a:gd name="T2" fmla="*/ 1 w 10"/>
                  <a:gd name="T3" fmla="*/ 1 h 14"/>
                  <a:gd name="T4" fmla="*/ 10 w 10"/>
                  <a:gd name="T5" fmla="*/ 14 h 14"/>
                </a:gdLst>
                <a:ahLst/>
                <a:cxnLst>
                  <a:cxn ang="0">
                    <a:pos x="T0" y="T1"/>
                  </a:cxn>
                  <a:cxn ang="0">
                    <a:pos x="T2" y="T3"/>
                  </a:cxn>
                  <a:cxn ang="0">
                    <a:pos x="T4" y="T5"/>
                  </a:cxn>
                </a:cxnLst>
                <a:rect l="0" t="0" r="r" b="b"/>
                <a:pathLst>
                  <a:path w="10" h="14">
                    <a:moveTo>
                      <a:pt x="10" y="14"/>
                    </a:moveTo>
                    <a:cubicBezTo>
                      <a:pt x="1" y="1"/>
                      <a:pt x="0" y="0"/>
                      <a:pt x="1" y="1"/>
                    </a:cubicBezTo>
                    <a:cubicBezTo>
                      <a:pt x="4" y="6"/>
                      <a:pt x="7" y="10"/>
                      <a:pt x="1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1">
                <a:extLst>
                  <a:ext uri="{FF2B5EF4-FFF2-40B4-BE49-F238E27FC236}">
                    <a16:creationId xmlns:a16="http://schemas.microsoft.com/office/drawing/2014/main" id="{1FAFB91C-EC9A-809C-41F0-683831F1EC6B}"/>
                  </a:ext>
                </a:extLst>
              </p:cNvPr>
              <p:cNvSpPr/>
              <p:nvPr/>
            </p:nvSpPr>
            <p:spPr bwMode="auto">
              <a:xfrm>
                <a:off x="2410" y="2068"/>
                <a:ext cx="3" cy="38"/>
              </a:xfrm>
              <a:custGeom>
                <a:avLst/>
                <a:gdLst>
                  <a:gd name="T0" fmla="*/ 2 w 2"/>
                  <a:gd name="T1" fmla="*/ 23 h 23"/>
                  <a:gd name="T2" fmla="*/ 0 w 2"/>
                  <a:gd name="T3" fmla="*/ 0 h 23"/>
                  <a:gd name="T4" fmla="*/ 2 w 2"/>
                  <a:gd name="T5" fmla="*/ 23 h 23"/>
                </a:gdLst>
                <a:ahLst/>
                <a:cxnLst>
                  <a:cxn ang="0">
                    <a:pos x="T0" y="T1"/>
                  </a:cxn>
                  <a:cxn ang="0">
                    <a:pos x="T2" y="T3"/>
                  </a:cxn>
                  <a:cxn ang="0">
                    <a:pos x="T4" y="T5"/>
                  </a:cxn>
                </a:cxnLst>
                <a:rect l="0" t="0" r="r" b="b"/>
                <a:pathLst>
                  <a:path w="2" h="23">
                    <a:moveTo>
                      <a:pt x="2" y="23"/>
                    </a:moveTo>
                    <a:cubicBezTo>
                      <a:pt x="1" y="15"/>
                      <a:pt x="0" y="8"/>
                      <a:pt x="0" y="0"/>
                    </a:cubicBezTo>
                    <a:cubicBezTo>
                      <a:pt x="0" y="9"/>
                      <a:pt x="1" y="17"/>
                      <a:pt x="2"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2">
                <a:extLst>
                  <a:ext uri="{FF2B5EF4-FFF2-40B4-BE49-F238E27FC236}">
                    <a16:creationId xmlns:a16="http://schemas.microsoft.com/office/drawing/2014/main" id="{44D4750A-B354-9983-5B4B-CB79907FF66E}"/>
                  </a:ext>
                </a:extLst>
              </p:cNvPr>
              <p:cNvSpPr/>
              <p:nvPr/>
            </p:nvSpPr>
            <p:spPr bwMode="auto">
              <a:xfrm>
                <a:off x="2479" y="2350"/>
                <a:ext cx="5" cy="18"/>
              </a:xfrm>
              <a:custGeom>
                <a:avLst/>
                <a:gdLst>
                  <a:gd name="T0" fmla="*/ 2 w 3"/>
                  <a:gd name="T1" fmla="*/ 11 h 11"/>
                  <a:gd name="T2" fmla="*/ 3 w 3"/>
                  <a:gd name="T3" fmla="*/ 10 h 11"/>
                  <a:gd name="T4" fmla="*/ 0 w 3"/>
                  <a:gd name="T5" fmla="*/ 0 h 11"/>
                  <a:gd name="T6" fmla="*/ 0 w 3"/>
                  <a:gd name="T7" fmla="*/ 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cubicBezTo>
                      <a:pt x="2" y="11"/>
                      <a:pt x="2" y="11"/>
                      <a:pt x="3" y="10"/>
                    </a:cubicBezTo>
                    <a:cubicBezTo>
                      <a:pt x="0" y="0"/>
                      <a:pt x="0" y="0"/>
                      <a:pt x="0" y="0"/>
                    </a:cubicBezTo>
                    <a:cubicBezTo>
                      <a:pt x="0" y="1"/>
                      <a:pt x="0" y="1"/>
                      <a:pt x="0" y="1"/>
                    </a:cubicBezTo>
                    <a:cubicBezTo>
                      <a:pt x="1" y="4"/>
                      <a:pt x="2" y="8"/>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53">
                <a:extLst>
                  <a:ext uri="{FF2B5EF4-FFF2-40B4-BE49-F238E27FC236}">
                    <a16:creationId xmlns:a16="http://schemas.microsoft.com/office/drawing/2014/main" id="{4D462AD0-BC4E-F475-9C3B-B0B8DD7A16D8}"/>
                  </a:ext>
                </a:extLst>
              </p:cNvPr>
              <p:cNvSpPr/>
              <p:nvPr/>
            </p:nvSpPr>
            <p:spPr bwMode="auto">
              <a:xfrm>
                <a:off x="2559" y="1230"/>
                <a:ext cx="3" cy="11"/>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5"/>
                      <a:pt x="1" y="3"/>
                      <a:pt x="2" y="0"/>
                    </a:cubicBezTo>
                    <a:cubicBezTo>
                      <a:pt x="1" y="3"/>
                      <a:pt x="0"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4">
                <a:extLst>
                  <a:ext uri="{FF2B5EF4-FFF2-40B4-BE49-F238E27FC236}">
                    <a16:creationId xmlns:a16="http://schemas.microsoft.com/office/drawing/2014/main" id="{06459F0F-EDDB-6814-49F7-2FE14E3A5709}"/>
                  </a:ext>
                </a:extLst>
              </p:cNvPr>
              <p:cNvSpPr/>
              <p:nvPr/>
            </p:nvSpPr>
            <p:spPr bwMode="auto">
              <a:xfrm>
                <a:off x="2539" y="2678"/>
                <a:ext cx="56" cy="190"/>
              </a:xfrm>
              <a:custGeom>
                <a:avLst/>
                <a:gdLst>
                  <a:gd name="T0" fmla="*/ 34 w 34"/>
                  <a:gd name="T1" fmla="*/ 115 h 115"/>
                  <a:gd name="T2" fmla="*/ 20 w 34"/>
                  <a:gd name="T3" fmla="*/ 67 h 115"/>
                  <a:gd name="T4" fmla="*/ 20 w 34"/>
                  <a:gd name="T5" fmla="*/ 59 h 115"/>
                  <a:gd name="T6" fmla="*/ 15 w 34"/>
                  <a:gd name="T7" fmla="*/ 43 h 115"/>
                  <a:gd name="T8" fmla="*/ 17 w 34"/>
                  <a:gd name="T9" fmla="*/ 53 h 115"/>
                  <a:gd name="T10" fmla="*/ 0 w 34"/>
                  <a:gd name="T11" fmla="*/ 0 h 115"/>
                  <a:gd name="T12" fmla="*/ 12 w 34"/>
                  <a:gd name="T13" fmla="*/ 53 h 115"/>
                  <a:gd name="T14" fmla="*/ 16 w 34"/>
                  <a:gd name="T15" fmla="*/ 66 h 115"/>
                  <a:gd name="T16" fmla="*/ 30 w 34"/>
                  <a:gd name="T17" fmla="*/ 106 h 115"/>
                  <a:gd name="T18" fmla="*/ 34 w 34"/>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5">
                    <a:moveTo>
                      <a:pt x="34" y="115"/>
                    </a:moveTo>
                    <a:cubicBezTo>
                      <a:pt x="29" y="99"/>
                      <a:pt x="24" y="83"/>
                      <a:pt x="20" y="67"/>
                    </a:cubicBezTo>
                    <a:cubicBezTo>
                      <a:pt x="22" y="73"/>
                      <a:pt x="16" y="49"/>
                      <a:pt x="20" y="59"/>
                    </a:cubicBezTo>
                    <a:cubicBezTo>
                      <a:pt x="19" y="55"/>
                      <a:pt x="14" y="38"/>
                      <a:pt x="15" y="43"/>
                    </a:cubicBezTo>
                    <a:cubicBezTo>
                      <a:pt x="17" y="53"/>
                      <a:pt x="17" y="53"/>
                      <a:pt x="17" y="53"/>
                    </a:cubicBezTo>
                    <a:cubicBezTo>
                      <a:pt x="9" y="27"/>
                      <a:pt x="11" y="44"/>
                      <a:pt x="0" y="0"/>
                    </a:cubicBezTo>
                    <a:cubicBezTo>
                      <a:pt x="3" y="28"/>
                      <a:pt x="8" y="39"/>
                      <a:pt x="12" y="53"/>
                    </a:cubicBezTo>
                    <a:cubicBezTo>
                      <a:pt x="14" y="58"/>
                      <a:pt x="15" y="62"/>
                      <a:pt x="16" y="66"/>
                    </a:cubicBezTo>
                    <a:cubicBezTo>
                      <a:pt x="20" y="80"/>
                      <a:pt x="25" y="93"/>
                      <a:pt x="30" y="106"/>
                    </a:cubicBezTo>
                    <a:cubicBezTo>
                      <a:pt x="34" y="115"/>
                      <a:pt x="34" y="115"/>
                      <a:pt x="34" y="1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5">
                <a:extLst>
                  <a:ext uri="{FF2B5EF4-FFF2-40B4-BE49-F238E27FC236}">
                    <a16:creationId xmlns:a16="http://schemas.microsoft.com/office/drawing/2014/main" id="{3788D057-E9CA-97B3-DE78-7B14994BA6F4}"/>
                  </a:ext>
                </a:extLst>
              </p:cNvPr>
              <p:cNvSpPr/>
              <p:nvPr/>
            </p:nvSpPr>
            <p:spPr bwMode="auto">
              <a:xfrm>
                <a:off x="3934" y="347"/>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6">
                <a:extLst>
                  <a:ext uri="{FF2B5EF4-FFF2-40B4-BE49-F238E27FC236}">
                    <a16:creationId xmlns:a16="http://schemas.microsoft.com/office/drawing/2014/main" id="{3DD450E2-F4E7-3198-D953-F85E81C0B6F4}"/>
                  </a:ext>
                </a:extLst>
              </p:cNvPr>
              <p:cNvSpPr/>
              <p:nvPr/>
            </p:nvSpPr>
            <p:spPr bwMode="auto">
              <a:xfrm>
                <a:off x="3913" y="345"/>
                <a:ext cx="21" cy="2"/>
              </a:xfrm>
              <a:custGeom>
                <a:avLst/>
                <a:gdLst>
                  <a:gd name="T0" fmla="*/ 11 w 13"/>
                  <a:gd name="T1" fmla="*/ 1 h 1"/>
                  <a:gd name="T2" fmla="*/ 13 w 13"/>
                  <a:gd name="T3" fmla="*/ 1 h 1"/>
                  <a:gd name="T4" fmla="*/ 11 w 13"/>
                  <a:gd name="T5" fmla="*/ 1 h 1"/>
                </a:gdLst>
                <a:ahLst/>
                <a:cxnLst>
                  <a:cxn ang="0">
                    <a:pos x="T0" y="T1"/>
                  </a:cxn>
                  <a:cxn ang="0">
                    <a:pos x="T2" y="T3"/>
                  </a:cxn>
                  <a:cxn ang="0">
                    <a:pos x="T4" y="T5"/>
                  </a:cxn>
                </a:cxnLst>
                <a:rect l="0" t="0" r="r" b="b"/>
                <a:pathLst>
                  <a:path w="13" h="1">
                    <a:moveTo>
                      <a:pt x="11" y="1"/>
                    </a:moveTo>
                    <a:cubicBezTo>
                      <a:pt x="13" y="1"/>
                      <a:pt x="13" y="1"/>
                      <a:pt x="13" y="1"/>
                    </a:cubicBezTo>
                    <a:cubicBezTo>
                      <a:pt x="10" y="1"/>
                      <a:pt x="0" y="0"/>
                      <a:pt x="1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7">
                <a:extLst>
                  <a:ext uri="{FF2B5EF4-FFF2-40B4-BE49-F238E27FC236}">
                    <a16:creationId xmlns:a16="http://schemas.microsoft.com/office/drawing/2014/main" id="{99DE85AE-0F06-CD24-6CE1-131667D72BD3}"/>
                  </a:ext>
                </a:extLst>
              </p:cNvPr>
              <p:cNvSpPr/>
              <p:nvPr/>
            </p:nvSpPr>
            <p:spPr bwMode="auto">
              <a:xfrm>
                <a:off x="2413" y="2106"/>
                <a:ext cx="4" cy="29"/>
              </a:xfrm>
              <a:custGeom>
                <a:avLst/>
                <a:gdLst>
                  <a:gd name="T0" fmla="*/ 2 w 2"/>
                  <a:gd name="T1" fmla="*/ 9 h 18"/>
                  <a:gd name="T2" fmla="*/ 0 w 2"/>
                  <a:gd name="T3" fmla="*/ 0 h 18"/>
                  <a:gd name="T4" fmla="*/ 2 w 2"/>
                  <a:gd name="T5" fmla="*/ 18 h 18"/>
                  <a:gd name="T6" fmla="*/ 2 w 2"/>
                  <a:gd name="T7" fmla="*/ 9 h 18"/>
                </a:gdLst>
                <a:ahLst/>
                <a:cxnLst>
                  <a:cxn ang="0">
                    <a:pos x="T0" y="T1"/>
                  </a:cxn>
                  <a:cxn ang="0">
                    <a:pos x="T2" y="T3"/>
                  </a:cxn>
                  <a:cxn ang="0">
                    <a:pos x="T4" y="T5"/>
                  </a:cxn>
                  <a:cxn ang="0">
                    <a:pos x="T6" y="T7"/>
                  </a:cxn>
                </a:cxnLst>
                <a:rect l="0" t="0" r="r" b="b"/>
                <a:pathLst>
                  <a:path w="2" h="18">
                    <a:moveTo>
                      <a:pt x="2" y="9"/>
                    </a:moveTo>
                    <a:cubicBezTo>
                      <a:pt x="1" y="8"/>
                      <a:pt x="1" y="5"/>
                      <a:pt x="0" y="0"/>
                    </a:cubicBezTo>
                    <a:cubicBezTo>
                      <a:pt x="2" y="18"/>
                      <a:pt x="2" y="18"/>
                      <a:pt x="2" y="18"/>
                    </a:cubicBezTo>
                    <a:cubicBezTo>
                      <a:pt x="2" y="15"/>
                      <a:pt x="2" y="12"/>
                      <a:pt x="2"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58">
                <a:extLst>
                  <a:ext uri="{FF2B5EF4-FFF2-40B4-BE49-F238E27FC236}">
                    <a16:creationId xmlns:a16="http://schemas.microsoft.com/office/drawing/2014/main" id="{DC0F65A6-E680-5440-B1EB-EABB03D1E424}"/>
                  </a:ext>
                </a:extLst>
              </p:cNvPr>
              <p:cNvSpPr/>
              <p:nvPr/>
            </p:nvSpPr>
            <p:spPr bwMode="auto">
              <a:xfrm>
                <a:off x="2428" y="2185"/>
                <a:ext cx="10" cy="99"/>
              </a:xfrm>
              <a:custGeom>
                <a:avLst/>
                <a:gdLst>
                  <a:gd name="T0" fmla="*/ 0 w 6"/>
                  <a:gd name="T1" fmla="*/ 0 h 60"/>
                  <a:gd name="T2" fmla="*/ 3 w 6"/>
                  <a:gd name="T3" fmla="*/ 44 h 60"/>
                  <a:gd name="T4" fmla="*/ 6 w 6"/>
                  <a:gd name="T5" fmla="*/ 60 h 60"/>
                  <a:gd name="T6" fmla="*/ 0 w 6"/>
                  <a:gd name="T7" fmla="*/ 0 h 60"/>
                </a:gdLst>
                <a:ahLst/>
                <a:cxnLst>
                  <a:cxn ang="0">
                    <a:pos x="T0" y="T1"/>
                  </a:cxn>
                  <a:cxn ang="0">
                    <a:pos x="T2" y="T3"/>
                  </a:cxn>
                  <a:cxn ang="0">
                    <a:pos x="T4" y="T5"/>
                  </a:cxn>
                  <a:cxn ang="0">
                    <a:pos x="T6" y="T7"/>
                  </a:cxn>
                </a:cxnLst>
                <a:rect l="0" t="0" r="r" b="b"/>
                <a:pathLst>
                  <a:path w="6" h="60">
                    <a:moveTo>
                      <a:pt x="0" y="0"/>
                    </a:moveTo>
                    <a:cubicBezTo>
                      <a:pt x="1" y="15"/>
                      <a:pt x="2" y="29"/>
                      <a:pt x="3" y="44"/>
                    </a:cubicBezTo>
                    <a:cubicBezTo>
                      <a:pt x="6" y="60"/>
                      <a:pt x="6" y="60"/>
                      <a:pt x="6" y="60"/>
                    </a:cubicBezTo>
                    <a:cubicBezTo>
                      <a:pt x="4" y="43"/>
                      <a:pt x="2" y="2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59">
                <a:extLst>
                  <a:ext uri="{FF2B5EF4-FFF2-40B4-BE49-F238E27FC236}">
                    <a16:creationId xmlns:a16="http://schemas.microsoft.com/office/drawing/2014/main" id="{DD950F6B-0A19-3590-0324-E0306DECBF3F}"/>
                  </a:ext>
                </a:extLst>
              </p:cNvPr>
              <p:cNvSpPr/>
              <p:nvPr/>
            </p:nvSpPr>
            <p:spPr bwMode="auto">
              <a:xfrm>
                <a:off x="2399" y="941"/>
                <a:ext cx="293" cy="1127"/>
              </a:xfrm>
              <a:custGeom>
                <a:avLst/>
                <a:gdLst>
                  <a:gd name="T0" fmla="*/ 70 w 178"/>
                  <a:gd name="T1" fmla="*/ 247 h 683"/>
                  <a:gd name="T2" fmla="*/ 81 w 178"/>
                  <a:gd name="T3" fmla="*/ 230 h 683"/>
                  <a:gd name="T4" fmla="*/ 97 w 178"/>
                  <a:gd name="T5" fmla="*/ 182 h 683"/>
                  <a:gd name="T6" fmla="*/ 70 w 178"/>
                  <a:gd name="T7" fmla="*/ 240 h 683"/>
                  <a:gd name="T8" fmla="*/ 96 w 178"/>
                  <a:gd name="T9" fmla="*/ 166 h 683"/>
                  <a:gd name="T10" fmla="*/ 89 w 178"/>
                  <a:gd name="T11" fmla="*/ 197 h 683"/>
                  <a:gd name="T12" fmla="*/ 100 w 178"/>
                  <a:gd name="T13" fmla="*/ 162 h 683"/>
                  <a:gd name="T14" fmla="*/ 155 w 178"/>
                  <a:gd name="T15" fmla="*/ 51 h 683"/>
                  <a:gd name="T16" fmla="*/ 178 w 178"/>
                  <a:gd name="T17" fmla="*/ 5 h 683"/>
                  <a:gd name="T18" fmla="*/ 143 w 178"/>
                  <a:gd name="T19" fmla="*/ 58 h 683"/>
                  <a:gd name="T20" fmla="*/ 147 w 178"/>
                  <a:gd name="T21" fmla="*/ 53 h 683"/>
                  <a:gd name="T22" fmla="*/ 133 w 178"/>
                  <a:gd name="T23" fmla="*/ 78 h 683"/>
                  <a:gd name="T24" fmla="*/ 127 w 178"/>
                  <a:gd name="T25" fmla="*/ 96 h 683"/>
                  <a:gd name="T26" fmla="*/ 114 w 178"/>
                  <a:gd name="T27" fmla="*/ 122 h 683"/>
                  <a:gd name="T28" fmla="*/ 120 w 178"/>
                  <a:gd name="T29" fmla="*/ 107 h 683"/>
                  <a:gd name="T30" fmla="*/ 93 w 178"/>
                  <a:gd name="T31" fmla="*/ 170 h 683"/>
                  <a:gd name="T32" fmla="*/ 95 w 178"/>
                  <a:gd name="T33" fmla="*/ 162 h 683"/>
                  <a:gd name="T34" fmla="*/ 67 w 178"/>
                  <a:gd name="T35" fmla="*/ 243 h 683"/>
                  <a:gd name="T36" fmla="*/ 72 w 178"/>
                  <a:gd name="T37" fmla="*/ 222 h 683"/>
                  <a:gd name="T38" fmla="*/ 31 w 178"/>
                  <a:gd name="T39" fmla="*/ 358 h 683"/>
                  <a:gd name="T40" fmla="*/ 34 w 178"/>
                  <a:gd name="T41" fmla="*/ 349 h 683"/>
                  <a:gd name="T42" fmla="*/ 24 w 178"/>
                  <a:gd name="T43" fmla="*/ 383 h 683"/>
                  <a:gd name="T44" fmla="*/ 2 w 178"/>
                  <a:gd name="T45" fmla="*/ 518 h 683"/>
                  <a:gd name="T46" fmla="*/ 7 w 178"/>
                  <a:gd name="T47" fmla="*/ 683 h 683"/>
                  <a:gd name="T48" fmla="*/ 6 w 178"/>
                  <a:gd name="T49" fmla="*/ 663 h 683"/>
                  <a:gd name="T50" fmla="*/ 11 w 178"/>
                  <a:gd name="T51" fmla="*/ 666 h 683"/>
                  <a:gd name="T52" fmla="*/ 9 w 178"/>
                  <a:gd name="T53" fmla="*/ 612 h 683"/>
                  <a:gd name="T54" fmla="*/ 15 w 178"/>
                  <a:gd name="T55" fmla="*/ 595 h 683"/>
                  <a:gd name="T56" fmla="*/ 37 w 178"/>
                  <a:gd name="T57" fmla="*/ 356 h 683"/>
                  <a:gd name="T58" fmla="*/ 68 w 178"/>
                  <a:gd name="T59" fmla="*/ 257 h 683"/>
                  <a:gd name="T60" fmla="*/ 53 w 178"/>
                  <a:gd name="T61" fmla="*/ 317 h 683"/>
                  <a:gd name="T62" fmla="*/ 72 w 178"/>
                  <a:gd name="T63" fmla="*/ 256 h 683"/>
                  <a:gd name="T64" fmla="*/ 70 w 178"/>
                  <a:gd name="T65" fmla="*/ 2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683">
                    <a:moveTo>
                      <a:pt x="70" y="247"/>
                    </a:moveTo>
                    <a:cubicBezTo>
                      <a:pt x="101" y="161"/>
                      <a:pt x="66" y="269"/>
                      <a:pt x="81" y="230"/>
                    </a:cubicBezTo>
                    <a:cubicBezTo>
                      <a:pt x="89" y="206"/>
                      <a:pt x="91" y="197"/>
                      <a:pt x="97" y="182"/>
                    </a:cubicBezTo>
                    <a:cubicBezTo>
                      <a:pt x="71" y="251"/>
                      <a:pt x="95" y="171"/>
                      <a:pt x="70" y="240"/>
                    </a:cubicBezTo>
                    <a:cubicBezTo>
                      <a:pt x="71" y="229"/>
                      <a:pt x="85" y="189"/>
                      <a:pt x="96" y="166"/>
                    </a:cubicBezTo>
                    <a:cubicBezTo>
                      <a:pt x="110" y="141"/>
                      <a:pt x="88" y="190"/>
                      <a:pt x="89" y="197"/>
                    </a:cubicBezTo>
                    <a:cubicBezTo>
                      <a:pt x="99" y="169"/>
                      <a:pt x="97" y="174"/>
                      <a:pt x="100" y="162"/>
                    </a:cubicBezTo>
                    <a:cubicBezTo>
                      <a:pt x="119" y="119"/>
                      <a:pt x="138" y="73"/>
                      <a:pt x="155" y="51"/>
                    </a:cubicBezTo>
                    <a:cubicBezTo>
                      <a:pt x="171" y="21"/>
                      <a:pt x="169" y="23"/>
                      <a:pt x="178" y="5"/>
                    </a:cubicBezTo>
                    <a:cubicBezTo>
                      <a:pt x="178" y="0"/>
                      <a:pt x="151" y="48"/>
                      <a:pt x="143" y="58"/>
                    </a:cubicBezTo>
                    <a:cubicBezTo>
                      <a:pt x="145" y="56"/>
                      <a:pt x="148" y="51"/>
                      <a:pt x="147" y="53"/>
                    </a:cubicBezTo>
                    <a:cubicBezTo>
                      <a:pt x="133" y="78"/>
                      <a:pt x="133" y="78"/>
                      <a:pt x="133" y="78"/>
                    </a:cubicBezTo>
                    <a:cubicBezTo>
                      <a:pt x="147" y="54"/>
                      <a:pt x="133" y="83"/>
                      <a:pt x="127" y="96"/>
                    </a:cubicBezTo>
                    <a:cubicBezTo>
                      <a:pt x="122" y="106"/>
                      <a:pt x="113" y="125"/>
                      <a:pt x="114" y="122"/>
                    </a:cubicBezTo>
                    <a:cubicBezTo>
                      <a:pt x="116" y="117"/>
                      <a:pt x="118" y="112"/>
                      <a:pt x="120" y="107"/>
                    </a:cubicBezTo>
                    <a:cubicBezTo>
                      <a:pt x="110" y="126"/>
                      <a:pt x="103" y="150"/>
                      <a:pt x="93" y="170"/>
                    </a:cubicBezTo>
                    <a:cubicBezTo>
                      <a:pt x="92" y="171"/>
                      <a:pt x="95" y="163"/>
                      <a:pt x="95" y="162"/>
                    </a:cubicBezTo>
                    <a:cubicBezTo>
                      <a:pt x="87" y="185"/>
                      <a:pt x="78" y="208"/>
                      <a:pt x="67" y="243"/>
                    </a:cubicBezTo>
                    <a:cubicBezTo>
                      <a:pt x="68" y="236"/>
                      <a:pt x="70" y="229"/>
                      <a:pt x="72" y="222"/>
                    </a:cubicBezTo>
                    <a:cubicBezTo>
                      <a:pt x="64" y="250"/>
                      <a:pt x="43" y="313"/>
                      <a:pt x="31" y="358"/>
                    </a:cubicBezTo>
                    <a:cubicBezTo>
                      <a:pt x="33" y="353"/>
                      <a:pt x="35" y="344"/>
                      <a:pt x="34" y="349"/>
                    </a:cubicBezTo>
                    <a:cubicBezTo>
                      <a:pt x="28" y="376"/>
                      <a:pt x="23" y="395"/>
                      <a:pt x="24" y="383"/>
                    </a:cubicBezTo>
                    <a:cubicBezTo>
                      <a:pt x="19" y="409"/>
                      <a:pt x="2" y="482"/>
                      <a:pt x="2" y="518"/>
                    </a:cubicBezTo>
                    <a:cubicBezTo>
                      <a:pt x="0" y="573"/>
                      <a:pt x="2" y="628"/>
                      <a:pt x="7" y="683"/>
                    </a:cubicBezTo>
                    <a:cubicBezTo>
                      <a:pt x="6" y="677"/>
                      <a:pt x="6" y="670"/>
                      <a:pt x="6" y="663"/>
                    </a:cubicBezTo>
                    <a:cubicBezTo>
                      <a:pt x="9" y="648"/>
                      <a:pt x="9" y="640"/>
                      <a:pt x="11" y="666"/>
                    </a:cubicBezTo>
                    <a:cubicBezTo>
                      <a:pt x="10" y="641"/>
                      <a:pt x="8" y="651"/>
                      <a:pt x="9" y="612"/>
                    </a:cubicBezTo>
                    <a:cubicBezTo>
                      <a:pt x="10" y="627"/>
                      <a:pt x="12" y="631"/>
                      <a:pt x="15" y="595"/>
                    </a:cubicBezTo>
                    <a:cubicBezTo>
                      <a:pt x="19" y="503"/>
                      <a:pt x="21" y="441"/>
                      <a:pt x="37" y="356"/>
                    </a:cubicBezTo>
                    <a:cubicBezTo>
                      <a:pt x="39" y="353"/>
                      <a:pt x="57" y="288"/>
                      <a:pt x="68" y="257"/>
                    </a:cubicBezTo>
                    <a:cubicBezTo>
                      <a:pt x="66" y="269"/>
                      <a:pt x="59" y="293"/>
                      <a:pt x="53" y="317"/>
                    </a:cubicBezTo>
                    <a:cubicBezTo>
                      <a:pt x="57" y="302"/>
                      <a:pt x="65" y="276"/>
                      <a:pt x="72" y="256"/>
                    </a:cubicBezTo>
                    <a:cubicBezTo>
                      <a:pt x="70" y="247"/>
                      <a:pt x="70" y="247"/>
                      <a:pt x="70" y="24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0">
                <a:extLst>
                  <a:ext uri="{FF2B5EF4-FFF2-40B4-BE49-F238E27FC236}">
                    <a16:creationId xmlns:a16="http://schemas.microsoft.com/office/drawing/2014/main" id="{A69F90FE-DD37-97BF-CB9E-7206FC9AE8AE}"/>
                  </a:ext>
                </a:extLst>
              </p:cNvPr>
              <p:cNvSpPr/>
              <p:nvPr/>
            </p:nvSpPr>
            <p:spPr bwMode="auto">
              <a:xfrm>
                <a:off x="2440" y="1683"/>
                <a:ext cx="2"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0"/>
                      <a:pt x="1" y="0"/>
                      <a:pt x="1" y="0"/>
                    </a:cubicBezTo>
                    <a:cubicBezTo>
                      <a:pt x="1" y="1"/>
                      <a:pt x="0"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1">
                <a:extLst>
                  <a:ext uri="{FF2B5EF4-FFF2-40B4-BE49-F238E27FC236}">
                    <a16:creationId xmlns:a16="http://schemas.microsoft.com/office/drawing/2014/main" id="{69E5B8BA-74B8-E8D3-AC72-24B82D2973B8}"/>
                  </a:ext>
                </a:extLst>
              </p:cNvPr>
              <p:cNvSpPr/>
              <p:nvPr/>
            </p:nvSpPr>
            <p:spPr bwMode="auto">
              <a:xfrm>
                <a:off x="2483" y="1464"/>
                <a:ext cx="3" cy="13"/>
              </a:xfrm>
              <a:custGeom>
                <a:avLst/>
                <a:gdLst>
                  <a:gd name="T0" fmla="*/ 0 w 2"/>
                  <a:gd name="T1" fmla="*/ 8 h 8"/>
                  <a:gd name="T2" fmla="*/ 0 w 2"/>
                  <a:gd name="T3" fmla="*/ 8 h 8"/>
                  <a:gd name="T4" fmla="*/ 2 w 2"/>
                  <a:gd name="T5" fmla="*/ 0 h 8"/>
                  <a:gd name="T6" fmla="*/ 0 w 2"/>
                  <a:gd name="T7" fmla="*/ 8 h 8"/>
                </a:gdLst>
                <a:ahLst/>
                <a:cxnLst>
                  <a:cxn ang="0">
                    <a:pos x="T0" y="T1"/>
                  </a:cxn>
                  <a:cxn ang="0">
                    <a:pos x="T2" y="T3"/>
                  </a:cxn>
                  <a:cxn ang="0">
                    <a:pos x="T4" y="T5"/>
                  </a:cxn>
                  <a:cxn ang="0">
                    <a:pos x="T6" y="T7"/>
                  </a:cxn>
                </a:cxnLst>
                <a:rect l="0" t="0" r="r" b="b"/>
                <a:pathLst>
                  <a:path w="2" h="8">
                    <a:moveTo>
                      <a:pt x="0" y="8"/>
                    </a:moveTo>
                    <a:cubicBezTo>
                      <a:pt x="0" y="8"/>
                      <a:pt x="0" y="8"/>
                      <a:pt x="0" y="8"/>
                    </a:cubicBezTo>
                    <a:cubicBezTo>
                      <a:pt x="2" y="0"/>
                      <a:pt x="2" y="0"/>
                      <a:pt x="2" y="0"/>
                    </a:cubicBezTo>
                    <a:cubicBezTo>
                      <a:pt x="1" y="3"/>
                      <a:pt x="0" y="6"/>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2">
                <a:extLst>
                  <a:ext uri="{FF2B5EF4-FFF2-40B4-BE49-F238E27FC236}">
                    <a16:creationId xmlns:a16="http://schemas.microsoft.com/office/drawing/2014/main" id="{28C81BAE-CBDA-8921-F288-F88BC75F2433}"/>
                  </a:ext>
                </a:extLst>
              </p:cNvPr>
              <p:cNvSpPr/>
              <p:nvPr/>
            </p:nvSpPr>
            <p:spPr bwMode="auto">
              <a:xfrm>
                <a:off x="2423" y="2081"/>
                <a:ext cx="2" cy="28"/>
              </a:xfrm>
              <a:custGeom>
                <a:avLst/>
                <a:gdLst>
                  <a:gd name="T0" fmla="*/ 0 w 1"/>
                  <a:gd name="T1" fmla="*/ 2 h 17"/>
                  <a:gd name="T2" fmla="*/ 1 w 1"/>
                  <a:gd name="T3" fmla="*/ 17 h 17"/>
                  <a:gd name="T4" fmla="*/ 1 w 1"/>
                  <a:gd name="T5" fmla="*/ 6 h 17"/>
                  <a:gd name="T6" fmla="*/ 0 w 1"/>
                  <a:gd name="T7" fmla="*/ 2 h 17"/>
                </a:gdLst>
                <a:ahLst/>
                <a:cxnLst>
                  <a:cxn ang="0">
                    <a:pos x="T0" y="T1"/>
                  </a:cxn>
                  <a:cxn ang="0">
                    <a:pos x="T2" y="T3"/>
                  </a:cxn>
                  <a:cxn ang="0">
                    <a:pos x="T4" y="T5"/>
                  </a:cxn>
                  <a:cxn ang="0">
                    <a:pos x="T6" y="T7"/>
                  </a:cxn>
                </a:cxnLst>
                <a:rect l="0" t="0" r="r" b="b"/>
                <a:pathLst>
                  <a:path w="1" h="17">
                    <a:moveTo>
                      <a:pt x="0" y="2"/>
                    </a:moveTo>
                    <a:cubicBezTo>
                      <a:pt x="1" y="8"/>
                      <a:pt x="1" y="12"/>
                      <a:pt x="1" y="17"/>
                    </a:cubicBezTo>
                    <a:cubicBezTo>
                      <a:pt x="1" y="14"/>
                      <a:pt x="1" y="10"/>
                      <a:pt x="1" y="6"/>
                    </a:cubicBezTo>
                    <a:cubicBezTo>
                      <a:pt x="0" y="2"/>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3">
                <a:extLst>
                  <a:ext uri="{FF2B5EF4-FFF2-40B4-BE49-F238E27FC236}">
                    <a16:creationId xmlns:a16="http://schemas.microsoft.com/office/drawing/2014/main" id="{A26D5C3F-A244-5BB5-CC02-905BB5FF4FF1}"/>
                  </a:ext>
                </a:extLst>
              </p:cNvPr>
              <p:cNvSpPr/>
              <p:nvPr/>
            </p:nvSpPr>
            <p:spPr bwMode="auto">
              <a:xfrm>
                <a:off x="2417" y="2111"/>
                <a:ext cx="1" cy="9"/>
              </a:xfrm>
              <a:custGeom>
                <a:avLst/>
                <a:gdLst>
                  <a:gd name="T0" fmla="*/ 1 w 1"/>
                  <a:gd name="T1" fmla="*/ 3 h 6"/>
                  <a:gd name="T2" fmla="*/ 0 w 1"/>
                  <a:gd name="T3" fmla="*/ 0 h 6"/>
                  <a:gd name="T4" fmla="*/ 0 w 1"/>
                  <a:gd name="T5" fmla="*/ 6 h 6"/>
                  <a:gd name="T6" fmla="*/ 1 w 1"/>
                  <a:gd name="T7" fmla="*/ 3 h 6"/>
                </a:gdLst>
                <a:ahLst/>
                <a:cxnLst>
                  <a:cxn ang="0">
                    <a:pos x="T0" y="T1"/>
                  </a:cxn>
                  <a:cxn ang="0">
                    <a:pos x="T2" y="T3"/>
                  </a:cxn>
                  <a:cxn ang="0">
                    <a:pos x="T4" y="T5"/>
                  </a:cxn>
                  <a:cxn ang="0">
                    <a:pos x="T6" y="T7"/>
                  </a:cxn>
                </a:cxnLst>
                <a:rect l="0" t="0" r="r" b="b"/>
                <a:pathLst>
                  <a:path w="1" h="6">
                    <a:moveTo>
                      <a:pt x="1" y="3"/>
                    </a:moveTo>
                    <a:cubicBezTo>
                      <a:pt x="0" y="0"/>
                      <a:pt x="0" y="0"/>
                      <a:pt x="0" y="0"/>
                    </a:cubicBezTo>
                    <a:cubicBezTo>
                      <a:pt x="0" y="2"/>
                      <a:pt x="0" y="4"/>
                      <a:pt x="0" y="6"/>
                    </a:cubicBezTo>
                    <a:cubicBezTo>
                      <a:pt x="0" y="6"/>
                      <a:pt x="1" y="6"/>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4">
                <a:extLst>
                  <a:ext uri="{FF2B5EF4-FFF2-40B4-BE49-F238E27FC236}">
                    <a16:creationId xmlns:a16="http://schemas.microsoft.com/office/drawing/2014/main" id="{76BDB157-0814-203C-CC95-38E06783A0C1}"/>
                  </a:ext>
                </a:extLst>
              </p:cNvPr>
              <p:cNvSpPr/>
              <p:nvPr/>
            </p:nvSpPr>
            <p:spPr bwMode="auto">
              <a:xfrm>
                <a:off x="2805" y="840"/>
                <a:ext cx="8" cy="13"/>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5" y="0"/>
                      <a:pt x="5" y="0"/>
                      <a:pt x="5" y="0"/>
                    </a:cubicBezTo>
                    <a:cubicBezTo>
                      <a:pt x="2" y="5"/>
                      <a:pt x="1" y="7"/>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5">
                <a:extLst>
                  <a:ext uri="{FF2B5EF4-FFF2-40B4-BE49-F238E27FC236}">
                    <a16:creationId xmlns:a16="http://schemas.microsoft.com/office/drawing/2014/main" id="{ACFECF43-EA05-8D09-E79F-456601DA5564}"/>
                  </a:ext>
                </a:extLst>
              </p:cNvPr>
              <p:cNvSpPr/>
              <p:nvPr/>
            </p:nvSpPr>
            <p:spPr bwMode="auto">
              <a:xfrm>
                <a:off x="2440" y="1106"/>
                <a:ext cx="193" cy="625"/>
              </a:xfrm>
              <a:custGeom>
                <a:avLst/>
                <a:gdLst>
                  <a:gd name="T0" fmla="*/ 86 w 117"/>
                  <a:gd name="T1" fmla="*/ 53 h 379"/>
                  <a:gd name="T2" fmla="*/ 70 w 117"/>
                  <a:gd name="T3" fmla="*/ 99 h 379"/>
                  <a:gd name="T4" fmla="*/ 75 w 117"/>
                  <a:gd name="T5" fmla="*/ 87 h 379"/>
                  <a:gd name="T6" fmla="*/ 34 w 117"/>
                  <a:gd name="T7" fmla="*/ 208 h 379"/>
                  <a:gd name="T8" fmla="*/ 26 w 117"/>
                  <a:gd name="T9" fmla="*/ 225 h 379"/>
                  <a:gd name="T10" fmla="*/ 13 w 117"/>
                  <a:gd name="T11" fmla="*/ 289 h 379"/>
                  <a:gd name="T12" fmla="*/ 1 w 117"/>
                  <a:gd name="T13" fmla="*/ 350 h 379"/>
                  <a:gd name="T14" fmla="*/ 7 w 117"/>
                  <a:gd name="T15" fmla="*/ 330 h 379"/>
                  <a:gd name="T16" fmla="*/ 7 w 117"/>
                  <a:gd name="T17" fmla="*/ 335 h 379"/>
                  <a:gd name="T18" fmla="*/ 21 w 117"/>
                  <a:gd name="T19" fmla="*/ 264 h 379"/>
                  <a:gd name="T20" fmla="*/ 20 w 117"/>
                  <a:gd name="T21" fmla="*/ 275 h 379"/>
                  <a:gd name="T22" fmla="*/ 46 w 117"/>
                  <a:gd name="T23" fmla="*/ 172 h 379"/>
                  <a:gd name="T24" fmla="*/ 59 w 117"/>
                  <a:gd name="T25" fmla="*/ 138 h 379"/>
                  <a:gd name="T26" fmla="*/ 114 w 117"/>
                  <a:gd name="T27" fmla="*/ 0 h 379"/>
                  <a:gd name="T28" fmla="*/ 89 w 117"/>
                  <a:gd name="T29" fmla="*/ 55 h 379"/>
                  <a:gd name="T30" fmla="*/ 86 w 117"/>
                  <a:gd name="T31" fmla="*/ 5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79">
                    <a:moveTo>
                      <a:pt x="86" y="53"/>
                    </a:moveTo>
                    <a:cubicBezTo>
                      <a:pt x="74" y="83"/>
                      <a:pt x="86" y="58"/>
                      <a:pt x="70" y="99"/>
                    </a:cubicBezTo>
                    <a:cubicBezTo>
                      <a:pt x="75" y="87"/>
                      <a:pt x="75" y="87"/>
                      <a:pt x="75" y="87"/>
                    </a:cubicBezTo>
                    <a:cubicBezTo>
                      <a:pt x="63" y="117"/>
                      <a:pt x="44" y="171"/>
                      <a:pt x="34" y="208"/>
                    </a:cubicBezTo>
                    <a:cubicBezTo>
                      <a:pt x="34" y="203"/>
                      <a:pt x="26" y="230"/>
                      <a:pt x="26" y="225"/>
                    </a:cubicBezTo>
                    <a:cubicBezTo>
                      <a:pt x="19" y="250"/>
                      <a:pt x="13" y="276"/>
                      <a:pt x="13" y="289"/>
                    </a:cubicBezTo>
                    <a:cubicBezTo>
                      <a:pt x="8" y="305"/>
                      <a:pt x="5" y="330"/>
                      <a:pt x="1" y="350"/>
                    </a:cubicBezTo>
                    <a:cubicBezTo>
                      <a:pt x="4" y="341"/>
                      <a:pt x="0" y="379"/>
                      <a:pt x="7" y="330"/>
                    </a:cubicBezTo>
                    <a:cubicBezTo>
                      <a:pt x="6" y="334"/>
                      <a:pt x="7" y="331"/>
                      <a:pt x="7" y="335"/>
                    </a:cubicBezTo>
                    <a:cubicBezTo>
                      <a:pt x="14" y="304"/>
                      <a:pt x="14" y="291"/>
                      <a:pt x="21" y="264"/>
                    </a:cubicBezTo>
                    <a:cubicBezTo>
                      <a:pt x="26" y="248"/>
                      <a:pt x="16" y="290"/>
                      <a:pt x="20" y="275"/>
                    </a:cubicBezTo>
                    <a:cubicBezTo>
                      <a:pt x="26" y="241"/>
                      <a:pt x="50" y="171"/>
                      <a:pt x="46" y="172"/>
                    </a:cubicBezTo>
                    <a:cubicBezTo>
                      <a:pt x="54" y="148"/>
                      <a:pt x="55" y="145"/>
                      <a:pt x="59" y="138"/>
                    </a:cubicBezTo>
                    <a:cubicBezTo>
                      <a:pt x="67" y="98"/>
                      <a:pt x="117" y="1"/>
                      <a:pt x="114" y="0"/>
                    </a:cubicBezTo>
                    <a:cubicBezTo>
                      <a:pt x="107" y="13"/>
                      <a:pt x="97" y="35"/>
                      <a:pt x="89" y="55"/>
                    </a:cubicBezTo>
                    <a:cubicBezTo>
                      <a:pt x="86" y="53"/>
                      <a:pt x="86" y="53"/>
                      <a:pt x="86" y="5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6">
                <a:extLst>
                  <a:ext uri="{FF2B5EF4-FFF2-40B4-BE49-F238E27FC236}">
                    <a16:creationId xmlns:a16="http://schemas.microsoft.com/office/drawing/2014/main" id="{11A472E7-28A5-DBC1-AE3D-272DE6EA1931}"/>
                  </a:ext>
                </a:extLst>
              </p:cNvPr>
              <p:cNvSpPr/>
              <p:nvPr/>
            </p:nvSpPr>
            <p:spPr bwMode="auto">
              <a:xfrm>
                <a:off x="2425" y="1987"/>
                <a:ext cx="0" cy="10"/>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7">
                <a:extLst>
                  <a:ext uri="{FF2B5EF4-FFF2-40B4-BE49-F238E27FC236}">
                    <a16:creationId xmlns:a16="http://schemas.microsoft.com/office/drawing/2014/main" id="{18982E04-F871-15B4-2133-DF1211EA518D}"/>
                  </a:ext>
                </a:extLst>
              </p:cNvPr>
              <p:cNvSpPr>
                <a:spLocks noEditPoints="1"/>
              </p:cNvSpPr>
              <p:nvPr/>
            </p:nvSpPr>
            <p:spPr bwMode="auto">
              <a:xfrm>
                <a:off x="2389" y="2013"/>
                <a:ext cx="67" cy="642"/>
              </a:xfrm>
              <a:custGeom>
                <a:avLst/>
                <a:gdLst>
                  <a:gd name="T0" fmla="*/ 34 w 41"/>
                  <a:gd name="T1" fmla="*/ 360 h 389"/>
                  <a:gd name="T2" fmla="*/ 34 w 41"/>
                  <a:gd name="T3" fmla="*/ 349 h 389"/>
                  <a:gd name="T4" fmla="*/ 20 w 41"/>
                  <a:gd name="T5" fmla="*/ 267 h 389"/>
                  <a:gd name="T6" fmla="*/ 22 w 41"/>
                  <a:gd name="T7" fmla="*/ 275 h 389"/>
                  <a:gd name="T8" fmla="*/ 12 w 41"/>
                  <a:gd name="T9" fmla="*/ 200 h 389"/>
                  <a:gd name="T10" fmla="*/ 19 w 41"/>
                  <a:gd name="T11" fmla="*/ 233 h 389"/>
                  <a:gd name="T12" fmla="*/ 32 w 41"/>
                  <a:gd name="T13" fmla="*/ 319 h 389"/>
                  <a:gd name="T14" fmla="*/ 29 w 41"/>
                  <a:gd name="T15" fmla="*/ 263 h 389"/>
                  <a:gd name="T16" fmla="*/ 14 w 41"/>
                  <a:gd name="T17" fmla="*/ 198 h 389"/>
                  <a:gd name="T18" fmla="*/ 11 w 41"/>
                  <a:gd name="T19" fmla="*/ 153 h 389"/>
                  <a:gd name="T20" fmla="*/ 7 w 41"/>
                  <a:gd name="T21" fmla="*/ 137 h 389"/>
                  <a:gd name="T22" fmla="*/ 7 w 41"/>
                  <a:gd name="T23" fmla="*/ 111 h 389"/>
                  <a:gd name="T24" fmla="*/ 5 w 41"/>
                  <a:gd name="T25" fmla="*/ 64 h 389"/>
                  <a:gd name="T26" fmla="*/ 6 w 41"/>
                  <a:gd name="T27" fmla="*/ 44 h 389"/>
                  <a:gd name="T28" fmla="*/ 5 w 41"/>
                  <a:gd name="T29" fmla="*/ 27 h 389"/>
                  <a:gd name="T30" fmla="*/ 8 w 41"/>
                  <a:gd name="T31" fmla="*/ 51 h 389"/>
                  <a:gd name="T32" fmla="*/ 4 w 41"/>
                  <a:gd name="T33" fmla="*/ 11 h 389"/>
                  <a:gd name="T34" fmla="*/ 4 w 41"/>
                  <a:gd name="T35" fmla="*/ 22 h 389"/>
                  <a:gd name="T36" fmla="*/ 3 w 41"/>
                  <a:gd name="T37" fmla="*/ 3 h 389"/>
                  <a:gd name="T38" fmla="*/ 3 w 41"/>
                  <a:gd name="T39" fmla="*/ 26 h 389"/>
                  <a:gd name="T40" fmla="*/ 1 w 41"/>
                  <a:gd name="T41" fmla="*/ 66 h 389"/>
                  <a:gd name="T42" fmla="*/ 12 w 41"/>
                  <a:gd name="T43" fmla="*/ 216 h 389"/>
                  <a:gd name="T44" fmla="*/ 11 w 41"/>
                  <a:gd name="T45" fmla="*/ 209 h 389"/>
                  <a:gd name="T46" fmla="*/ 34 w 41"/>
                  <a:gd name="T47" fmla="*/ 376 h 389"/>
                  <a:gd name="T48" fmla="*/ 40 w 41"/>
                  <a:gd name="T49" fmla="*/ 389 h 389"/>
                  <a:gd name="T50" fmla="*/ 34 w 41"/>
                  <a:gd name="T51" fmla="*/ 360 h 389"/>
                  <a:gd name="T52" fmla="*/ 29 w 41"/>
                  <a:gd name="T53" fmla="*/ 326 h 389"/>
                  <a:gd name="T54" fmla="*/ 32 w 41"/>
                  <a:gd name="T55" fmla="*/ 350 h 389"/>
                  <a:gd name="T56" fmla="*/ 29 w 41"/>
                  <a:gd name="T57" fmla="*/ 32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389">
                    <a:moveTo>
                      <a:pt x="34" y="360"/>
                    </a:moveTo>
                    <a:cubicBezTo>
                      <a:pt x="36" y="363"/>
                      <a:pt x="37" y="366"/>
                      <a:pt x="34" y="349"/>
                    </a:cubicBezTo>
                    <a:cubicBezTo>
                      <a:pt x="29" y="313"/>
                      <a:pt x="23" y="293"/>
                      <a:pt x="20" y="267"/>
                    </a:cubicBezTo>
                    <a:cubicBezTo>
                      <a:pt x="22" y="275"/>
                      <a:pt x="22" y="275"/>
                      <a:pt x="22" y="275"/>
                    </a:cubicBezTo>
                    <a:cubicBezTo>
                      <a:pt x="19" y="251"/>
                      <a:pt x="16" y="219"/>
                      <a:pt x="12" y="200"/>
                    </a:cubicBezTo>
                    <a:cubicBezTo>
                      <a:pt x="13" y="180"/>
                      <a:pt x="20" y="271"/>
                      <a:pt x="19" y="233"/>
                    </a:cubicBezTo>
                    <a:cubicBezTo>
                      <a:pt x="21" y="260"/>
                      <a:pt x="29" y="298"/>
                      <a:pt x="32" y="319"/>
                    </a:cubicBezTo>
                    <a:cubicBezTo>
                      <a:pt x="27" y="284"/>
                      <a:pt x="26" y="254"/>
                      <a:pt x="29" y="263"/>
                    </a:cubicBezTo>
                    <a:cubicBezTo>
                      <a:pt x="19" y="188"/>
                      <a:pt x="23" y="264"/>
                      <a:pt x="14" y="198"/>
                    </a:cubicBezTo>
                    <a:cubicBezTo>
                      <a:pt x="13" y="183"/>
                      <a:pt x="12" y="168"/>
                      <a:pt x="11" y="153"/>
                    </a:cubicBezTo>
                    <a:cubicBezTo>
                      <a:pt x="7" y="137"/>
                      <a:pt x="7" y="137"/>
                      <a:pt x="7" y="137"/>
                    </a:cubicBezTo>
                    <a:cubicBezTo>
                      <a:pt x="5" y="109"/>
                      <a:pt x="10" y="154"/>
                      <a:pt x="7" y="111"/>
                    </a:cubicBezTo>
                    <a:cubicBezTo>
                      <a:pt x="5" y="100"/>
                      <a:pt x="6" y="72"/>
                      <a:pt x="5" y="64"/>
                    </a:cubicBezTo>
                    <a:cubicBezTo>
                      <a:pt x="5" y="65"/>
                      <a:pt x="6" y="66"/>
                      <a:pt x="6" y="44"/>
                    </a:cubicBezTo>
                    <a:cubicBezTo>
                      <a:pt x="6" y="42"/>
                      <a:pt x="4" y="44"/>
                      <a:pt x="5" y="27"/>
                    </a:cubicBezTo>
                    <a:cubicBezTo>
                      <a:pt x="8" y="15"/>
                      <a:pt x="5" y="71"/>
                      <a:pt x="8" y="51"/>
                    </a:cubicBezTo>
                    <a:cubicBezTo>
                      <a:pt x="8" y="0"/>
                      <a:pt x="5" y="22"/>
                      <a:pt x="4" y="11"/>
                    </a:cubicBezTo>
                    <a:cubicBezTo>
                      <a:pt x="5" y="13"/>
                      <a:pt x="4" y="15"/>
                      <a:pt x="4" y="22"/>
                    </a:cubicBezTo>
                    <a:cubicBezTo>
                      <a:pt x="3" y="21"/>
                      <a:pt x="4" y="0"/>
                      <a:pt x="3" y="3"/>
                    </a:cubicBezTo>
                    <a:cubicBezTo>
                      <a:pt x="3" y="11"/>
                      <a:pt x="3" y="19"/>
                      <a:pt x="3" y="26"/>
                    </a:cubicBezTo>
                    <a:cubicBezTo>
                      <a:pt x="2" y="12"/>
                      <a:pt x="0" y="51"/>
                      <a:pt x="1" y="66"/>
                    </a:cubicBezTo>
                    <a:cubicBezTo>
                      <a:pt x="3" y="100"/>
                      <a:pt x="7" y="169"/>
                      <a:pt x="12" y="216"/>
                    </a:cubicBezTo>
                    <a:cubicBezTo>
                      <a:pt x="12" y="212"/>
                      <a:pt x="11" y="204"/>
                      <a:pt x="11" y="209"/>
                    </a:cubicBezTo>
                    <a:cubicBezTo>
                      <a:pt x="17" y="275"/>
                      <a:pt x="21" y="302"/>
                      <a:pt x="34" y="376"/>
                    </a:cubicBezTo>
                    <a:cubicBezTo>
                      <a:pt x="36" y="380"/>
                      <a:pt x="38" y="385"/>
                      <a:pt x="40" y="389"/>
                    </a:cubicBezTo>
                    <a:cubicBezTo>
                      <a:pt x="41" y="389"/>
                      <a:pt x="37" y="375"/>
                      <a:pt x="34" y="360"/>
                    </a:cubicBezTo>
                    <a:close/>
                    <a:moveTo>
                      <a:pt x="29" y="326"/>
                    </a:moveTo>
                    <a:cubicBezTo>
                      <a:pt x="32" y="350"/>
                      <a:pt x="32" y="350"/>
                      <a:pt x="32" y="350"/>
                    </a:cubicBezTo>
                    <a:cubicBezTo>
                      <a:pt x="31" y="341"/>
                      <a:pt x="29" y="332"/>
                      <a:pt x="29" y="32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8">
                <a:extLst>
                  <a:ext uri="{FF2B5EF4-FFF2-40B4-BE49-F238E27FC236}">
                    <a16:creationId xmlns:a16="http://schemas.microsoft.com/office/drawing/2014/main" id="{CF7A98D8-8825-AF7E-3960-AB56B273F99E}"/>
                  </a:ext>
                </a:extLst>
              </p:cNvPr>
              <p:cNvSpPr/>
              <p:nvPr/>
            </p:nvSpPr>
            <p:spPr bwMode="auto">
              <a:xfrm>
                <a:off x="5239" y="1998"/>
                <a:ext cx="1"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1" y="1"/>
                      <a:pt x="1" y="4"/>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69">
                <a:extLst>
                  <a:ext uri="{FF2B5EF4-FFF2-40B4-BE49-F238E27FC236}">
                    <a16:creationId xmlns:a16="http://schemas.microsoft.com/office/drawing/2014/main" id="{CB4EAF44-0C18-4855-21A1-34035F3EF24F}"/>
                  </a:ext>
                </a:extLst>
              </p:cNvPr>
              <p:cNvSpPr/>
              <p:nvPr/>
            </p:nvSpPr>
            <p:spPr bwMode="auto">
              <a:xfrm>
                <a:off x="3188" y="3846"/>
                <a:ext cx="20" cy="10"/>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12" y="6"/>
                      <a:pt x="12" y="6"/>
                      <a:pt x="12" y="6"/>
                    </a:cubicBezTo>
                    <a:cubicBezTo>
                      <a:pt x="7" y="4"/>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70">
                <a:extLst>
                  <a:ext uri="{FF2B5EF4-FFF2-40B4-BE49-F238E27FC236}">
                    <a16:creationId xmlns:a16="http://schemas.microsoft.com/office/drawing/2014/main" id="{EC446B56-1DA5-AE73-2AE1-F7FC69C33727}"/>
                  </a:ext>
                </a:extLst>
              </p:cNvPr>
              <p:cNvSpPr/>
              <p:nvPr/>
            </p:nvSpPr>
            <p:spPr bwMode="auto">
              <a:xfrm>
                <a:off x="3667" y="3985"/>
                <a:ext cx="31" cy="3"/>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6" y="0"/>
                      <a:pt x="13" y="1"/>
                      <a:pt x="19" y="2"/>
                    </a:cubicBezTo>
                    <a:cubicBezTo>
                      <a:pt x="11" y="1"/>
                      <a:pt x="5"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71">
                <a:extLst>
                  <a:ext uri="{FF2B5EF4-FFF2-40B4-BE49-F238E27FC236}">
                    <a16:creationId xmlns:a16="http://schemas.microsoft.com/office/drawing/2014/main" id="{572DAAE6-A971-0F34-B84A-7B7B4AB97460}"/>
                  </a:ext>
                </a:extLst>
              </p:cNvPr>
              <p:cNvSpPr/>
              <p:nvPr/>
            </p:nvSpPr>
            <p:spPr bwMode="auto">
              <a:xfrm>
                <a:off x="5230" y="2279"/>
                <a:ext cx="0" cy="6"/>
              </a:xfrm>
              <a:custGeom>
                <a:avLst/>
                <a:gdLst>
                  <a:gd name="T0" fmla="*/ 0 h 6"/>
                  <a:gd name="T1" fmla="*/ 2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2"/>
                    </a:lnTo>
                    <a:lnTo>
                      <a:pt x="0" y="6"/>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72">
                <a:extLst>
                  <a:ext uri="{FF2B5EF4-FFF2-40B4-BE49-F238E27FC236}">
                    <a16:creationId xmlns:a16="http://schemas.microsoft.com/office/drawing/2014/main" id="{4902A4E1-5647-9093-DF8A-06B0330A211B}"/>
                  </a:ext>
                </a:extLst>
              </p:cNvPr>
              <p:cNvSpPr/>
              <p:nvPr/>
            </p:nvSpPr>
            <p:spPr bwMode="auto">
              <a:xfrm>
                <a:off x="4609" y="3767"/>
                <a:ext cx="15" cy="12"/>
              </a:xfrm>
              <a:custGeom>
                <a:avLst/>
                <a:gdLst>
                  <a:gd name="T0" fmla="*/ 0 w 9"/>
                  <a:gd name="T1" fmla="*/ 7 h 7"/>
                  <a:gd name="T2" fmla="*/ 9 w 9"/>
                  <a:gd name="T3" fmla="*/ 0 h 7"/>
                  <a:gd name="T4" fmla="*/ 0 w 9"/>
                  <a:gd name="T5" fmla="*/ 7 h 7"/>
                </a:gdLst>
                <a:ahLst/>
                <a:cxnLst>
                  <a:cxn ang="0">
                    <a:pos x="T0" y="T1"/>
                  </a:cxn>
                  <a:cxn ang="0">
                    <a:pos x="T2" y="T3"/>
                  </a:cxn>
                  <a:cxn ang="0">
                    <a:pos x="T4" y="T5"/>
                  </a:cxn>
                </a:cxnLst>
                <a:rect l="0" t="0" r="r" b="b"/>
                <a:pathLst>
                  <a:path w="9" h="7">
                    <a:moveTo>
                      <a:pt x="0" y="7"/>
                    </a:moveTo>
                    <a:cubicBezTo>
                      <a:pt x="3" y="5"/>
                      <a:pt x="5" y="3"/>
                      <a:pt x="9" y="0"/>
                    </a:cubicBezTo>
                    <a:cubicBezTo>
                      <a:pt x="8" y="1"/>
                      <a:pt x="5"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73">
                <a:extLst>
                  <a:ext uri="{FF2B5EF4-FFF2-40B4-BE49-F238E27FC236}">
                    <a16:creationId xmlns:a16="http://schemas.microsoft.com/office/drawing/2014/main" id="{16296EB8-3FB2-528C-C119-B26C51634F69}"/>
                  </a:ext>
                </a:extLst>
              </p:cNvPr>
              <p:cNvSpPr/>
              <p:nvPr/>
            </p:nvSpPr>
            <p:spPr bwMode="auto">
              <a:xfrm>
                <a:off x="3660" y="3983"/>
                <a:ext cx="7" cy="2"/>
              </a:xfrm>
              <a:custGeom>
                <a:avLst/>
                <a:gdLst>
                  <a:gd name="T0" fmla="*/ 0 w 7"/>
                  <a:gd name="T1" fmla="*/ 0 h 2"/>
                  <a:gd name="T2" fmla="*/ 2 w 7"/>
                  <a:gd name="T3" fmla="*/ 2 h 2"/>
                  <a:gd name="T4" fmla="*/ 7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2" y="2"/>
                    </a:lnTo>
                    <a:lnTo>
                      <a:pt x="7" y="2"/>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74">
                <a:extLst>
                  <a:ext uri="{FF2B5EF4-FFF2-40B4-BE49-F238E27FC236}">
                    <a16:creationId xmlns:a16="http://schemas.microsoft.com/office/drawing/2014/main" id="{2DBEF77E-E080-CB90-2BEE-DFB80F847309}"/>
                  </a:ext>
                </a:extLst>
              </p:cNvPr>
              <p:cNvSpPr/>
              <p:nvPr/>
            </p:nvSpPr>
            <p:spPr bwMode="auto">
              <a:xfrm>
                <a:off x="3016" y="3693"/>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3" y="3"/>
                      <a:pt x="5" y="4"/>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75">
                <a:extLst>
                  <a:ext uri="{FF2B5EF4-FFF2-40B4-BE49-F238E27FC236}">
                    <a16:creationId xmlns:a16="http://schemas.microsoft.com/office/drawing/2014/main" id="{316865A5-1BCB-B69E-6552-6FEA92A65B40}"/>
                  </a:ext>
                </a:extLst>
              </p:cNvPr>
              <p:cNvSpPr/>
              <p:nvPr/>
            </p:nvSpPr>
            <p:spPr bwMode="auto">
              <a:xfrm>
                <a:off x="3028" y="3726"/>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6" y="6"/>
                      <a:pt x="6" y="6"/>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76">
                <a:extLst>
                  <a:ext uri="{FF2B5EF4-FFF2-40B4-BE49-F238E27FC236}">
                    <a16:creationId xmlns:a16="http://schemas.microsoft.com/office/drawing/2014/main" id="{B16FD2D9-4D46-2929-8DCD-403E8D5BFF31}"/>
                  </a:ext>
                </a:extLst>
              </p:cNvPr>
              <p:cNvSpPr/>
              <p:nvPr/>
            </p:nvSpPr>
            <p:spPr bwMode="auto">
              <a:xfrm>
                <a:off x="2638" y="3048"/>
                <a:ext cx="10" cy="28"/>
              </a:xfrm>
              <a:custGeom>
                <a:avLst/>
                <a:gdLst>
                  <a:gd name="T0" fmla="*/ 6 w 6"/>
                  <a:gd name="T1" fmla="*/ 17 h 17"/>
                  <a:gd name="T2" fmla="*/ 0 w 6"/>
                  <a:gd name="T3" fmla="*/ 0 h 17"/>
                  <a:gd name="T4" fmla="*/ 6 w 6"/>
                  <a:gd name="T5" fmla="*/ 17 h 17"/>
                </a:gdLst>
                <a:ahLst/>
                <a:cxnLst>
                  <a:cxn ang="0">
                    <a:pos x="T0" y="T1"/>
                  </a:cxn>
                  <a:cxn ang="0">
                    <a:pos x="T2" y="T3"/>
                  </a:cxn>
                  <a:cxn ang="0">
                    <a:pos x="T4" y="T5"/>
                  </a:cxn>
                </a:cxnLst>
                <a:rect l="0" t="0" r="r" b="b"/>
                <a:pathLst>
                  <a:path w="6" h="17">
                    <a:moveTo>
                      <a:pt x="6" y="17"/>
                    </a:moveTo>
                    <a:cubicBezTo>
                      <a:pt x="0" y="0"/>
                      <a:pt x="0" y="0"/>
                      <a:pt x="0" y="0"/>
                    </a:cubicBezTo>
                    <a:cubicBezTo>
                      <a:pt x="3" y="9"/>
                      <a:pt x="5" y="14"/>
                      <a:pt x="6"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77">
                <a:extLst>
                  <a:ext uri="{FF2B5EF4-FFF2-40B4-BE49-F238E27FC236}">
                    <a16:creationId xmlns:a16="http://schemas.microsoft.com/office/drawing/2014/main" id="{10E9DFD6-88B3-A88F-4253-B7002A906CB5}"/>
                  </a:ext>
                </a:extLst>
              </p:cNvPr>
              <p:cNvSpPr/>
              <p:nvPr/>
            </p:nvSpPr>
            <p:spPr bwMode="auto">
              <a:xfrm>
                <a:off x="2980" y="3675"/>
                <a:ext cx="5" cy="3"/>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0" y="0"/>
                      <a:pt x="0" y="0"/>
                      <a:pt x="0" y="0"/>
                    </a:cubicBezTo>
                    <a:cubicBezTo>
                      <a:pt x="2" y="1"/>
                      <a:pt x="3" y="2"/>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78">
                <a:extLst>
                  <a:ext uri="{FF2B5EF4-FFF2-40B4-BE49-F238E27FC236}">
                    <a16:creationId xmlns:a16="http://schemas.microsoft.com/office/drawing/2014/main" id="{B16EA579-37B9-FF6B-9E28-98042C5FAC7A}"/>
                  </a:ext>
                </a:extLst>
              </p:cNvPr>
              <p:cNvSpPr/>
              <p:nvPr/>
            </p:nvSpPr>
            <p:spPr bwMode="auto">
              <a:xfrm>
                <a:off x="5243" y="1815"/>
                <a:ext cx="2" cy="4"/>
              </a:xfrm>
              <a:custGeom>
                <a:avLst/>
                <a:gdLst>
                  <a:gd name="T0" fmla="*/ 0 w 2"/>
                  <a:gd name="T1" fmla="*/ 0 h 4"/>
                  <a:gd name="T2" fmla="*/ 0 w 2"/>
                  <a:gd name="T3" fmla="*/ 2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79">
                <a:extLst>
                  <a:ext uri="{FF2B5EF4-FFF2-40B4-BE49-F238E27FC236}">
                    <a16:creationId xmlns:a16="http://schemas.microsoft.com/office/drawing/2014/main" id="{B94717DA-573C-D368-7D73-095C67D4D711}"/>
                  </a:ext>
                </a:extLst>
              </p:cNvPr>
              <p:cNvSpPr/>
              <p:nvPr/>
            </p:nvSpPr>
            <p:spPr bwMode="auto">
              <a:xfrm>
                <a:off x="5222" y="1716"/>
                <a:ext cx="5" cy="27"/>
              </a:xfrm>
              <a:custGeom>
                <a:avLst/>
                <a:gdLst>
                  <a:gd name="T0" fmla="*/ 3 w 3"/>
                  <a:gd name="T1" fmla="*/ 16 h 16"/>
                  <a:gd name="T2" fmla="*/ 0 w 3"/>
                  <a:gd name="T3" fmla="*/ 0 h 16"/>
                  <a:gd name="T4" fmla="*/ 3 w 3"/>
                  <a:gd name="T5" fmla="*/ 16 h 16"/>
                </a:gdLst>
                <a:ahLst/>
                <a:cxnLst>
                  <a:cxn ang="0">
                    <a:pos x="T0" y="T1"/>
                  </a:cxn>
                  <a:cxn ang="0">
                    <a:pos x="T2" y="T3"/>
                  </a:cxn>
                  <a:cxn ang="0">
                    <a:pos x="T4" y="T5"/>
                  </a:cxn>
                </a:cxnLst>
                <a:rect l="0" t="0" r="r" b="b"/>
                <a:pathLst>
                  <a:path w="3" h="16">
                    <a:moveTo>
                      <a:pt x="3" y="16"/>
                    </a:moveTo>
                    <a:cubicBezTo>
                      <a:pt x="0" y="0"/>
                      <a:pt x="0" y="0"/>
                      <a:pt x="0" y="0"/>
                    </a:cubicBezTo>
                    <a:cubicBezTo>
                      <a:pt x="1" y="6"/>
                      <a:pt x="2" y="12"/>
                      <a:pt x="3" y="1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80">
                <a:extLst>
                  <a:ext uri="{FF2B5EF4-FFF2-40B4-BE49-F238E27FC236}">
                    <a16:creationId xmlns:a16="http://schemas.microsoft.com/office/drawing/2014/main" id="{57E508B5-5E98-6A05-C70A-87645B63E0B0}"/>
                  </a:ext>
                </a:extLst>
              </p:cNvPr>
              <p:cNvSpPr/>
              <p:nvPr/>
            </p:nvSpPr>
            <p:spPr bwMode="auto">
              <a:xfrm>
                <a:off x="4895" y="3422"/>
                <a:ext cx="18" cy="28"/>
              </a:xfrm>
              <a:custGeom>
                <a:avLst/>
                <a:gdLst>
                  <a:gd name="T0" fmla="*/ 0 w 11"/>
                  <a:gd name="T1" fmla="*/ 17 h 17"/>
                  <a:gd name="T2" fmla="*/ 7 w 11"/>
                  <a:gd name="T3" fmla="*/ 8 h 17"/>
                  <a:gd name="T4" fmla="*/ 0 w 11"/>
                  <a:gd name="T5" fmla="*/ 17 h 17"/>
                </a:gdLst>
                <a:ahLst/>
                <a:cxnLst>
                  <a:cxn ang="0">
                    <a:pos x="T0" y="T1"/>
                  </a:cxn>
                  <a:cxn ang="0">
                    <a:pos x="T2" y="T3"/>
                  </a:cxn>
                  <a:cxn ang="0">
                    <a:pos x="T4" y="T5"/>
                  </a:cxn>
                </a:cxnLst>
                <a:rect l="0" t="0" r="r" b="b"/>
                <a:pathLst>
                  <a:path w="11" h="17">
                    <a:moveTo>
                      <a:pt x="0" y="17"/>
                    </a:moveTo>
                    <a:cubicBezTo>
                      <a:pt x="2" y="13"/>
                      <a:pt x="9" y="4"/>
                      <a:pt x="7" y="8"/>
                    </a:cubicBezTo>
                    <a:cubicBezTo>
                      <a:pt x="11" y="0"/>
                      <a:pt x="9" y="0"/>
                      <a:pt x="0"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1">
                <a:extLst>
                  <a:ext uri="{FF2B5EF4-FFF2-40B4-BE49-F238E27FC236}">
                    <a16:creationId xmlns:a16="http://schemas.microsoft.com/office/drawing/2014/main" id="{A96FD69B-3BD6-8169-3B58-B2F2E71AA4FB}"/>
                  </a:ext>
                </a:extLst>
              </p:cNvPr>
              <p:cNvSpPr/>
              <p:nvPr/>
            </p:nvSpPr>
            <p:spPr bwMode="auto">
              <a:xfrm>
                <a:off x="5286" y="1946"/>
                <a:ext cx="4" cy="21"/>
              </a:xfrm>
              <a:custGeom>
                <a:avLst/>
                <a:gdLst>
                  <a:gd name="T0" fmla="*/ 2 w 2"/>
                  <a:gd name="T1" fmla="*/ 11 h 13"/>
                  <a:gd name="T2" fmla="*/ 0 w 2"/>
                  <a:gd name="T3" fmla="*/ 0 h 13"/>
                  <a:gd name="T4" fmla="*/ 2 w 2"/>
                  <a:gd name="T5" fmla="*/ 11 h 13"/>
                </a:gdLst>
                <a:ahLst/>
                <a:cxnLst>
                  <a:cxn ang="0">
                    <a:pos x="T0" y="T1"/>
                  </a:cxn>
                  <a:cxn ang="0">
                    <a:pos x="T2" y="T3"/>
                  </a:cxn>
                  <a:cxn ang="0">
                    <a:pos x="T4" y="T5"/>
                  </a:cxn>
                </a:cxnLst>
                <a:rect l="0" t="0" r="r" b="b"/>
                <a:pathLst>
                  <a:path w="2" h="13">
                    <a:moveTo>
                      <a:pt x="2" y="11"/>
                    </a:moveTo>
                    <a:cubicBezTo>
                      <a:pt x="1" y="8"/>
                      <a:pt x="1" y="4"/>
                      <a:pt x="0" y="0"/>
                    </a:cubicBezTo>
                    <a:cubicBezTo>
                      <a:pt x="1" y="7"/>
                      <a:pt x="2" y="13"/>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82">
                <a:extLst>
                  <a:ext uri="{FF2B5EF4-FFF2-40B4-BE49-F238E27FC236}">
                    <a16:creationId xmlns:a16="http://schemas.microsoft.com/office/drawing/2014/main" id="{49E6E642-25EF-7C57-949A-3459A936D3D7}"/>
                  </a:ext>
                </a:extLst>
              </p:cNvPr>
              <p:cNvSpPr/>
              <p:nvPr/>
            </p:nvSpPr>
            <p:spPr bwMode="auto">
              <a:xfrm>
                <a:off x="5285" y="1929"/>
                <a:ext cx="1"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1" y="7"/>
                      <a:pt x="0" y="3"/>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83">
                <a:extLst>
                  <a:ext uri="{FF2B5EF4-FFF2-40B4-BE49-F238E27FC236}">
                    <a16:creationId xmlns:a16="http://schemas.microsoft.com/office/drawing/2014/main" id="{0A734DB8-468E-C07D-6EE4-C2A9C070A8FF}"/>
                  </a:ext>
                </a:extLst>
              </p:cNvPr>
              <p:cNvSpPr/>
              <p:nvPr/>
            </p:nvSpPr>
            <p:spPr bwMode="auto">
              <a:xfrm>
                <a:off x="4809" y="3647"/>
                <a:ext cx="7" cy="8"/>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1"/>
                      <a:pt x="2" y="3"/>
                      <a:pt x="0" y="5"/>
                    </a:cubicBezTo>
                    <a:cubicBezTo>
                      <a:pt x="1" y="4"/>
                      <a:pt x="2" y="3"/>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84">
                <a:extLst>
                  <a:ext uri="{FF2B5EF4-FFF2-40B4-BE49-F238E27FC236}">
                    <a16:creationId xmlns:a16="http://schemas.microsoft.com/office/drawing/2014/main" id="{C7F74E81-41AF-00DB-E1BF-92A80654905A}"/>
                  </a:ext>
                </a:extLst>
              </p:cNvPr>
              <p:cNvSpPr/>
              <p:nvPr/>
            </p:nvSpPr>
            <p:spPr bwMode="auto">
              <a:xfrm>
                <a:off x="5174" y="1548"/>
                <a:ext cx="55" cy="266"/>
              </a:xfrm>
              <a:custGeom>
                <a:avLst/>
                <a:gdLst>
                  <a:gd name="T0" fmla="*/ 28 w 33"/>
                  <a:gd name="T1" fmla="*/ 89 h 161"/>
                  <a:gd name="T2" fmla="*/ 23 w 33"/>
                  <a:gd name="T3" fmla="*/ 76 h 161"/>
                  <a:gd name="T4" fmla="*/ 10 w 33"/>
                  <a:gd name="T5" fmla="*/ 23 h 161"/>
                  <a:gd name="T6" fmla="*/ 8 w 33"/>
                  <a:gd name="T7" fmla="*/ 22 h 161"/>
                  <a:gd name="T8" fmla="*/ 14 w 33"/>
                  <a:gd name="T9" fmla="*/ 51 h 161"/>
                  <a:gd name="T10" fmla="*/ 7 w 33"/>
                  <a:gd name="T11" fmla="*/ 23 h 161"/>
                  <a:gd name="T12" fmla="*/ 5 w 33"/>
                  <a:gd name="T13" fmla="*/ 26 h 161"/>
                  <a:gd name="T14" fmla="*/ 32 w 33"/>
                  <a:gd name="T15" fmla="*/ 161 h 161"/>
                  <a:gd name="T16" fmla="*/ 18 w 33"/>
                  <a:gd name="T17" fmla="*/ 66 h 161"/>
                  <a:gd name="T18" fmla="*/ 22 w 33"/>
                  <a:gd name="T19" fmla="*/ 77 h 161"/>
                  <a:gd name="T20" fmla="*/ 33 w 33"/>
                  <a:gd name="T21" fmla="*/ 155 h 161"/>
                  <a:gd name="T22" fmla="*/ 25 w 33"/>
                  <a:gd name="T23" fmla="*/ 88 h 161"/>
                  <a:gd name="T24" fmla="*/ 29 w 33"/>
                  <a:gd name="T25" fmla="*/ 102 h 161"/>
                  <a:gd name="T26" fmla="*/ 28 w 33"/>
                  <a:gd name="T27" fmla="*/ 8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1">
                    <a:moveTo>
                      <a:pt x="28" y="89"/>
                    </a:moveTo>
                    <a:cubicBezTo>
                      <a:pt x="28" y="86"/>
                      <a:pt x="11" y="18"/>
                      <a:pt x="23" y="76"/>
                    </a:cubicBezTo>
                    <a:cubicBezTo>
                      <a:pt x="20" y="74"/>
                      <a:pt x="14" y="39"/>
                      <a:pt x="10" y="23"/>
                    </a:cubicBezTo>
                    <a:cubicBezTo>
                      <a:pt x="12" y="35"/>
                      <a:pt x="8" y="18"/>
                      <a:pt x="8" y="22"/>
                    </a:cubicBezTo>
                    <a:cubicBezTo>
                      <a:pt x="9" y="29"/>
                      <a:pt x="12" y="38"/>
                      <a:pt x="14" y="51"/>
                    </a:cubicBezTo>
                    <a:cubicBezTo>
                      <a:pt x="14" y="57"/>
                      <a:pt x="10" y="38"/>
                      <a:pt x="7" y="23"/>
                    </a:cubicBezTo>
                    <a:cubicBezTo>
                      <a:pt x="10" y="42"/>
                      <a:pt x="0" y="0"/>
                      <a:pt x="5" y="26"/>
                    </a:cubicBezTo>
                    <a:cubicBezTo>
                      <a:pt x="17" y="82"/>
                      <a:pt x="24" y="121"/>
                      <a:pt x="32" y="161"/>
                    </a:cubicBezTo>
                    <a:cubicBezTo>
                      <a:pt x="28" y="128"/>
                      <a:pt x="22" y="93"/>
                      <a:pt x="18" y="66"/>
                    </a:cubicBezTo>
                    <a:cubicBezTo>
                      <a:pt x="22" y="77"/>
                      <a:pt x="22" y="77"/>
                      <a:pt x="22" y="77"/>
                    </a:cubicBezTo>
                    <a:cubicBezTo>
                      <a:pt x="25" y="107"/>
                      <a:pt x="30" y="125"/>
                      <a:pt x="33" y="155"/>
                    </a:cubicBezTo>
                    <a:cubicBezTo>
                      <a:pt x="31" y="132"/>
                      <a:pt x="27" y="110"/>
                      <a:pt x="25" y="88"/>
                    </a:cubicBezTo>
                    <a:cubicBezTo>
                      <a:pt x="21" y="57"/>
                      <a:pt x="26" y="78"/>
                      <a:pt x="29" y="102"/>
                    </a:cubicBezTo>
                    <a:cubicBezTo>
                      <a:pt x="28" y="96"/>
                      <a:pt x="28" y="91"/>
                      <a:pt x="2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85">
                <a:extLst>
                  <a:ext uri="{FF2B5EF4-FFF2-40B4-BE49-F238E27FC236}">
                    <a16:creationId xmlns:a16="http://schemas.microsoft.com/office/drawing/2014/main" id="{711FBEB5-DF7F-E6F7-45E3-675C5A6D053E}"/>
                  </a:ext>
                </a:extLst>
              </p:cNvPr>
              <p:cNvSpPr/>
              <p:nvPr/>
            </p:nvSpPr>
            <p:spPr bwMode="auto">
              <a:xfrm>
                <a:off x="5262" y="1758"/>
                <a:ext cx="0" cy="6"/>
              </a:xfrm>
              <a:custGeom>
                <a:avLst/>
                <a:gdLst>
                  <a:gd name="T0" fmla="*/ 4 h 4"/>
                  <a:gd name="T1" fmla="*/ 3 h 4"/>
                  <a:gd name="T2" fmla="*/ 0 h 4"/>
                  <a:gd name="T3" fmla="*/ 4 h 4"/>
                </a:gdLst>
                <a:ahLst/>
                <a:cxnLst>
                  <a:cxn ang="0">
                    <a:pos x="0" y="T0"/>
                  </a:cxn>
                  <a:cxn ang="0">
                    <a:pos x="0" y="T1"/>
                  </a:cxn>
                  <a:cxn ang="0">
                    <a:pos x="0" y="T2"/>
                  </a:cxn>
                  <a:cxn ang="0">
                    <a:pos x="0" y="T3"/>
                  </a:cxn>
                </a:cxnLst>
                <a:rect l="0" t="0" r="r" b="b"/>
                <a:pathLst>
                  <a:path h="4">
                    <a:moveTo>
                      <a:pt x="0" y="4"/>
                    </a:moveTo>
                    <a:cubicBezTo>
                      <a:pt x="0" y="3"/>
                      <a:pt x="0" y="3"/>
                      <a:pt x="0" y="3"/>
                    </a:cubicBezTo>
                    <a:cubicBezTo>
                      <a:pt x="0" y="2"/>
                      <a:pt x="0" y="1"/>
                      <a:pt x="0"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86">
                <a:extLst>
                  <a:ext uri="{FF2B5EF4-FFF2-40B4-BE49-F238E27FC236}">
                    <a16:creationId xmlns:a16="http://schemas.microsoft.com/office/drawing/2014/main" id="{70772F11-43FB-5C92-B33C-417307A6DCE2}"/>
                  </a:ext>
                </a:extLst>
              </p:cNvPr>
              <p:cNvSpPr/>
              <p:nvPr/>
            </p:nvSpPr>
            <p:spPr bwMode="auto">
              <a:xfrm>
                <a:off x="2577" y="3097"/>
                <a:ext cx="5" cy="10"/>
              </a:xfrm>
              <a:custGeom>
                <a:avLst/>
                <a:gdLst>
                  <a:gd name="T0" fmla="*/ 3 w 3"/>
                  <a:gd name="T1" fmla="*/ 5 h 6"/>
                  <a:gd name="T2" fmla="*/ 0 w 3"/>
                  <a:gd name="T3" fmla="*/ 0 h 6"/>
                  <a:gd name="T4" fmla="*/ 3 w 3"/>
                  <a:gd name="T5" fmla="*/ 5 h 6"/>
                </a:gdLst>
                <a:ahLst/>
                <a:cxnLst>
                  <a:cxn ang="0">
                    <a:pos x="T0" y="T1"/>
                  </a:cxn>
                  <a:cxn ang="0">
                    <a:pos x="T2" y="T3"/>
                  </a:cxn>
                  <a:cxn ang="0">
                    <a:pos x="T4" y="T5"/>
                  </a:cxn>
                </a:cxnLst>
                <a:rect l="0" t="0" r="r" b="b"/>
                <a:pathLst>
                  <a:path w="3" h="6">
                    <a:moveTo>
                      <a:pt x="3" y="5"/>
                    </a:moveTo>
                    <a:cubicBezTo>
                      <a:pt x="0" y="0"/>
                      <a:pt x="0" y="0"/>
                      <a:pt x="0" y="0"/>
                    </a:cubicBezTo>
                    <a:cubicBezTo>
                      <a:pt x="2" y="4"/>
                      <a:pt x="3" y="6"/>
                      <a:pt x="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87">
                <a:extLst>
                  <a:ext uri="{FF2B5EF4-FFF2-40B4-BE49-F238E27FC236}">
                    <a16:creationId xmlns:a16="http://schemas.microsoft.com/office/drawing/2014/main" id="{AE1E7C40-DC59-1BBA-B483-D9004D65BAF3}"/>
                  </a:ext>
                </a:extLst>
              </p:cNvPr>
              <p:cNvSpPr/>
              <p:nvPr/>
            </p:nvSpPr>
            <p:spPr bwMode="auto">
              <a:xfrm>
                <a:off x="5252" y="1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88">
                <a:extLst>
                  <a:ext uri="{FF2B5EF4-FFF2-40B4-BE49-F238E27FC236}">
                    <a16:creationId xmlns:a16="http://schemas.microsoft.com/office/drawing/2014/main" id="{E8744907-7C69-2FFF-A5AD-AD45AFE8DC60}"/>
                  </a:ext>
                </a:extLst>
              </p:cNvPr>
              <p:cNvSpPr/>
              <p:nvPr/>
            </p:nvSpPr>
            <p:spPr bwMode="auto">
              <a:xfrm>
                <a:off x="2673" y="33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89">
                <a:extLst>
                  <a:ext uri="{FF2B5EF4-FFF2-40B4-BE49-F238E27FC236}">
                    <a16:creationId xmlns:a16="http://schemas.microsoft.com/office/drawing/2014/main" id="{82A7C157-5F96-20FF-52FE-BDFBF6844BED}"/>
                  </a:ext>
                </a:extLst>
              </p:cNvPr>
              <p:cNvSpPr/>
              <p:nvPr/>
            </p:nvSpPr>
            <p:spPr bwMode="auto">
              <a:xfrm>
                <a:off x="2768" y="3345"/>
                <a:ext cx="4" cy="6"/>
              </a:xfrm>
              <a:custGeom>
                <a:avLst/>
                <a:gdLst>
                  <a:gd name="T0" fmla="*/ 2 w 2"/>
                  <a:gd name="T1" fmla="*/ 4 h 4"/>
                  <a:gd name="T2" fmla="*/ 2 w 2"/>
                  <a:gd name="T3" fmla="*/ 3 h 4"/>
                  <a:gd name="T4" fmla="*/ 2 w 2"/>
                  <a:gd name="T5" fmla="*/ 4 h 4"/>
                </a:gdLst>
                <a:ahLst/>
                <a:cxnLst>
                  <a:cxn ang="0">
                    <a:pos x="T0" y="T1"/>
                  </a:cxn>
                  <a:cxn ang="0">
                    <a:pos x="T2" y="T3"/>
                  </a:cxn>
                  <a:cxn ang="0">
                    <a:pos x="T4" y="T5"/>
                  </a:cxn>
                </a:cxnLst>
                <a:rect l="0" t="0" r="r" b="b"/>
                <a:pathLst>
                  <a:path w="2" h="4">
                    <a:moveTo>
                      <a:pt x="2" y="4"/>
                    </a:moveTo>
                    <a:cubicBezTo>
                      <a:pt x="2" y="3"/>
                      <a:pt x="2" y="3"/>
                      <a:pt x="2" y="3"/>
                    </a:cubicBezTo>
                    <a:cubicBezTo>
                      <a:pt x="0" y="0"/>
                      <a:pt x="1" y="1"/>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Rectangle 90">
                <a:extLst>
                  <a:ext uri="{FF2B5EF4-FFF2-40B4-BE49-F238E27FC236}">
                    <a16:creationId xmlns:a16="http://schemas.microsoft.com/office/drawing/2014/main" id="{7296B05F-529D-BCF2-F41D-B85A6E7DC9F1}"/>
                  </a:ext>
                </a:extLst>
              </p:cNvPr>
              <p:cNvSpPr>
                <a:spLocks noChangeArrowheads="1"/>
              </p:cNvSpPr>
              <p:nvPr/>
            </p:nvSpPr>
            <p:spPr bwMode="auto">
              <a:xfrm>
                <a:off x="2674" y="3328"/>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3" name="Freeform 91">
                <a:extLst>
                  <a:ext uri="{FF2B5EF4-FFF2-40B4-BE49-F238E27FC236}">
                    <a16:creationId xmlns:a16="http://schemas.microsoft.com/office/drawing/2014/main" id="{9E8ADA9E-6370-0A10-BD0A-B66E64F8A88E}"/>
                  </a:ext>
                </a:extLst>
              </p:cNvPr>
              <p:cNvSpPr/>
              <p:nvPr/>
            </p:nvSpPr>
            <p:spPr bwMode="auto">
              <a:xfrm>
                <a:off x="3549" y="4029"/>
                <a:ext cx="12" cy="4"/>
              </a:xfrm>
              <a:custGeom>
                <a:avLst/>
                <a:gdLst>
                  <a:gd name="T0" fmla="*/ 7 w 7"/>
                  <a:gd name="T1" fmla="*/ 2 h 2"/>
                  <a:gd name="T2" fmla="*/ 2 w 7"/>
                  <a:gd name="T3" fmla="*/ 0 h 2"/>
                  <a:gd name="T4" fmla="*/ 7 w 7"/>
                  <a:gd name="T5" fmla="*/ 2 h 2"/>
                </a:gdLst>
                <a:ahLst/>
                <a:cxnLst>
                  <a:cxn ang="0">
                    <a:pos x="T0" y="T1"/>
                  </a:cxn>
                  <a:cxn ang="0">
                    <a:pos x="T2" y="T3"/>
                  </a:cxn>
                  <a:cxn ang="0">
                    <a:pos x="T4" y="T5"/>
                  </a:cxn>
                </a:cxnLst>
                <a:rect l="0" t="0" r="r" b="b"/>
                <a:pathLst>
                  <a:path w="7" h="2">
                    <a:moveTo>
                      <a:pt x="7" y="2"/>
                    </a:moveTo>
                    <a:cubicBezTo>
                      <a:pt x="7" y="2"/>
                      <a:pt x="5" y="1"/>
                      <a:pt x="2" y="0"/>
                    </a:cubicBezTo>
                    <a:cubicBezTo>
                      <a:pt x="0" y="0"/>
                      <a:pt x="1" y="0"/>
                      <a:pt x="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2">
                <a:extLst>
                  <a:ext uri="{FF2B5EF4-FFF2-40B4-BE49-F238E27FC236}">
                    <a16:creationId xmlns:a16="http://schemas.microsoft.com/office/drawing/2014/main" id="{B17AEE64-64CB-27F7-EEDC-62C096F8A7E7}"/>
                  </a:ext>
                </a:extLst>
              </p:cNvPr>
              <p:cNvSpPr/>
              <p:nvPr/>
            </p:nvSpPr>
            <p:spPr bwMode="auto">
              <a:xfrm>
                <a:off x="3338" y="3960"/>
                <a:ext cx="3" cy="2"/>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1" y="1"/>
                      <a:pt x="0" y="0"/>
                    </a:cubicBezTo>
                    <a:cubicBezTo>
                      <a:pt x="2" y="1"/>
                      <a:pt x="2" y="1"/>
                      <a:pt x="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3">
                <a:extLst>
                  <a:ext uri="{FF2B5EF4-FFF2-40B4-BE49-F238E27FC236}">
                    <a16:creationId xmlns:a16="http://schemas.microsoft.com/office/drawing/2014/main" id="{D06AF9DE-F456-0D30-4460-2A1DB462D557}"/>
                  </a:ext>
                </a:extLst>
              </p:cNvPr>
              <p:cNvSpPr/>
              <p:nvPr/>
            </p:nvSpPr>
            <p:spPr bwMode="auto">
              <a:xfrm>
                <a:off x="4839" y="3487"/>
                <a:ext cx="13" cy="23"/>
              </a:xfrm>
              <a:custGeom>
                <a:avLst/>
                <a:gdLst>
                  <a:gd name="T0" fmla="*/ 8 w 8"/>
                  <a:gd name="T1" fmla="*/ 0 h 14"/>
                  <a:gd name="T2" fmla="*/ 0 w 8"/>
                  <a:gd name="T3" fmla="*/ 14 h 14"/>
                  <a:gd name="T4" fmla="*/ 8 w 8"/>
                  <a:gd name="T5" fmla="*/ 0 h 14"/>
                </a:gdLst>
                <a:ahLst/>
                <a:cxnLst>
                  <a:cxn ang="0">
                    <a:pos x="T0" y="T1"/>
                  </a:cxn>
                  <a:cxn ang="0">
                    <a:pos x="T2" y="T3"/>
                  </a:cxn>
                  <a:cxn ang="0">
                    <a:pos x="T4" y="T5"/>
                  </a:cxn>
                </a:cxnLst>
                <a:rect l="0" t="0" r="r" b="b"/>
                <a:pathLst>
                  <a:path w="8" h="14">
                    <a:moveTo>
                      <a:pt x="8" y="0"/>
                    </a:moveTo>
                    <a:cubicBezTo>
                      <a:pt x="5" y="6"/>
                      <a:pt x="2" y="10"/>
                      <a:pt x="0" y="14"/>
                    </a:cubicBezTo>
                    <a:cubicBezTo>
                      <a:pt x="2" y="10"/>
                      <a:pt x="5" y="5"/>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4">
                <a:extLst>
                  <a:ext uri="{FF2B5EF4-FFF2-40B4-BE49-F238E27FC236}">
                    <a16:creationId xmlns:a16="http://schemas.microsoft.com/office/drawing/2014/main" id="{5AE161A8-D3EC-5703-91D9-4266BA575DEF}"/>
                  </a:ext>
                </a:extLst>
              </p:cNvPr>
              <p:cNvSpPr/>
              <p:nvPr/>
            </p:nvSpPr>
            <p:spPr bwMode="auto">
              <a:xfrm>
                <a:off x="2666" y="3318"/>
                <a:ext cx="7" cy="1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5"/>
                      <a:pt x="2" y="3"/>
                      <a:pt x="0" y="0"/>
                    </a:cubicBezTo>
                    <a:cubicBezTo>
                      <a:pt x="2" y="3"/>
                      <a:pt x="3" y="5"/>
                      <a:pt x="4"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5">
                <a:extLst>
                  <a:ext uri="{FF2B5EF4-FFF2-40B4-BE49-F238E27FC236}">
                    <a16:creationId xmlns:a16="http://schemas.microsoft.com/office/drawing/2014/main" id="{664A2435-BC63-C49C-28C2-F27CEEC08451}"/>
                  </a:ext>
                </a:extLst>
              </p:cNvPr>
              <p:cNvSpPr/>
              <p:nvPr/>
            </p:nvSpPr>
            <p:spPr bwMode="auto">
              <a:xfrm>
                <a:off x="3904" y="4051"/>
                <a:ext cx="7" cy="0"/>
              </a:xfrm>
              <a:custGeom>
                <a:avLst/>
                <a:gdLst>
                  <a:gd name="T0" fmla="*/ 7 w 7"/>
                  <a:gd name="T1" fmla="*/ 0 w 7"/>
                  <a:gd name="T2" fmla="*/ 4 w 7"/>
                  <a:gd name="T3" fmla="*/ 7 w 7"/>
                  <a:gd name="T4" fmla="*/ 7 w 7"/>
                </a:gdLst>
                <a:ahLst/>
                <a:cxnLst>
                  <a:cxn ang="0">
                    <a:pos x="T0" y="0"/>
                  </a:cxn>
                  <a:cxn ang="0">
                    <a:pos x="T1" y="0"/>
                  </a:cxn>
                  <a:cxn ang="0">
                    <a:pos x="T2" y="0"/>
                  </a:cxn>
                  <a:cxn ang="0">
                    <a:pos x="T3" y="0"/>
                  </a:cxn>
                  <a:cxn ang="0">
                    <a:pos x="T4" y="0"/>
                  </a:cxn>
                </a:cxnLst>
                <a:rect l="0" t="0" r="r" b="b"/>
                <a:pathLst>
                  <a:path w="7">
                    <a:moveTo>
                      <a:pt x="7" y="0"/>
                    </a:moveTo>
                    <a:lnTo>
                      <a:pt x="0" y="0"/>
                    </a:lnTo>
                    <a:lnTo>
                      <a:pt x="4" y="0"/>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96">
                <a:extLst>
                  <a:ext uri="{FF2B5EF4-FFF2-40B4-BE49-F238E27FC236}">
                    <a16:creationId xmlns:a16="http://schemas.microsoft.com/office/drawing/2014/main" id="{523E9F03-E070-7D27-0307-15A423573FDE}"/>
                  </a:ext>
                </a:extLst>
              </p:cNvPr>
              <p:cNvSpPr/>
              <p:nvPr/>
            </p:nvSpPr>
            <p:spPr bwMode="auto">
              <a:xfrm>
                <a:off x="3870" y="4026"/>
                <a:ext cx="280" cy="30"/>
              </a:xfrm>
              <a:custGeom>
                <a:avLst/>
                <a:gdLst>
                  <a:gd name="T0" fmla="*/ 97 w 170"/>
                  <a:gd name="T1" fmla="*/ 12 h 18"/>
                  <a:gd name="T2" fmla="*/ 92 w 170"/>
                  <a:gd name="T3" fmla="*/ 13 h 18"/>
                  <a:gd name="T4" fmla="*/ 170 w 170"/>
                  <a:gd name="T5" fmla="*/ 0 h 18"/>
                  <a:gd name="T6" fmla="*/ 124 w 170"/>
                  <a:gd name="T7" fmla="*/ 5 h 18"/>
                  <a:gd name="T8" fmla="*/ 70 w 170"/>
                  <a:gd name="T9" fmla="*/ 9 h 18"/>
                  <a:gd name="T10" fmla="*/ 54 w 170"/>
                  <a:gd name="T11" fmla="*/ 13 h 18"/>
                  <a:gd name="T12" fmla="*/ 41 w 170"/>
                  <a:gd name="T13" fmla="*/ 11 h 18"/>
                  <a:gd name="T14" fmla="*/ 0 w 170"/>
                  <a:gd name="T15" fmla="*/ 12 h 18"/>
                  <a:gd name="T16" fmla="*/ 36 w 170"/>
                  <a:gd name="T17" fmla="*/ 12 h 18"/>
                  <a:gd name="T18" fmla="*/ 25 w 170"/>
                  <a:gd name="T19" fmla="*/ 15 h 18"/>
                  <a:gd name="T20" fmla="*/ 29 w 170"/>
                  <a:gd name="T21" fmla="*/ 14 h 18"/>
                  <a:gd name="T22" fmla="*/ 97 w 1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8">
                    <a:moveTo>
                      <a:pt x="97" y="12"/>
                    </a:moveTo>
                    <a:cubicBezTo>
                      <a:pt x="95" y="13"/>
                      <a:pt x="94" y="13"/>
                      <a:pt x="92" y="13"/>
                    </a:cubicBezTo>
                    <a:cubicBezTo>
                      <a:pt x="118" y="11"/>
                      <a:pt x="165" y="3"/>
                      <a:pt x="170" y="0"/>
                    </a:cubicBezTo>
                    <a:cubicBezTo>
                      <a:pt x="162" y="2"/>
                      <a:pt x="117" y="7"/>
                      <a:pt x="124" y="5"/>
                    </a:cubicBezTo>
                    <a:cubicBezTo>
                      <a:pt x="106" y="8"/>
                      <a:pt x="80" y="8"/>
                      <a:pt x="70" y="9"/>
                    </a:cubicBezTo>
                    <a:cubicBezTo>
                      <a:pt x="100" y="8"/>
                      <a:pt x="74" y="11"/>
                      <a:pt x="54" y="13"/>
                    </a:cubicBezTo>
                    <a:cubicBezTo>
                      <a:pt x="36" y="13"/>
                      <a:pt x="57" y="11"/>
                      <a:pt x="41" y="11"/>
                    </a:cubicBezTo>
                    <a:cubicBezTo>
                      <a:pt x="28" y="12"/>
                      <a:pt x="14" y="12"/>
                      <a:pt x="0" y="12"/>
                    </a:cubicBezTo>
                    <a:cubicBezTo>
                      <a:pt x="12" y="12"/>
                      <a:pt x="24" y="12"/>
                      <a:pt x="36" y="12"/>
                    </a:cubicBezTo>
                    <a:cubicBezTo>
                      <a:pt x="25" y="15"/>
                      <a:pt x="25" y="15"/>
                      <a:pt x="25" y="15"/>
                    </a:cubicBezTo>
                    <a:cubicBezTo>
                      <a:pt x="26" y="14"/>
                      <a:pt x="27" y="14"/>
                      <a:pt x="29" y="14"/>
                    </a:cubicBezTo>
                    <a:cubicBezTo>
                      <a:pt x="90" y="11"/>
                      <a:pt x="34" y="18"/>
                      <a:pt x="97"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97">
                <a:extLst>
                  <a:ext uri="{FF2B5EF4-FFF2-40B4-BE49-F238E27FC236}">
                    <a16:creationId xmlns:a16="http://schemas.microsoft.com/office/drawing/2014/main" id="{F77D2863-3CB0-39F1-CD9A-5E0FA260BA56}"/>
                  </a:ext>
                </a:extLst>
              </p:cNvPr>
              <p:cNvSpPr/>
              <p:nvPr/>
            </p:nvSpPr>
            <p:spPr bwMode="auto">
              <a:xfrm>
                <a:off x="4007" y="4047"/>
                <a:ext cx="15"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6" y="1"/>
                      <a:pt x="2" y="1"/>
                      <a:pt x="0" y="2"/>
                    </a:cubicBezTo>
                    <a:cubicBezTo>
                      <a:pt x="5" y="1"/>
                      <a:pt x="8"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98">
                <a:extLst>
                  <a:ext uri="{FF2B5EF4-FFF2-40B4-BE49-F238E27FC236}">
                    <a16:creationId xmlns:a16="http://schemas.microsoft.com/office/drawing/2014/main" id="{EB308336-F950-F1B4-23F8-58E3CE69F25E}"/>
                  </a:ext>
                </a:extLst>
              </p:cNvPr>
              <p:cNvSpPr/>
              <p:nvPr/>
            </p:nvSpPr>
            <p:spPr bwMode="auto">
              <a:xfrm>
                <a:off x="4428" y="3939"/>
                <a:ext cx="16" cy="8"/>
              </a:xfrm>
              <a:custGeom>
                <a:avLst/>
                <a:gdLst>
                  <a:gd name="T0" fmla="*/ 0 w 10"/>
                  <a:gd name="T1" fmla="*/ 5 h 5"/>
                  <a:gd name="T2" fmla="*/ 10 w 10"/>
                  <a:gd name="T3" fmla="*/ 0 h 5"/>
                  <a:gd name="T4" fmla="*/ 0 w 10"/>
                  <a:gd name="T5" fmla="*/ 5 h 5"/>
                </a:gdLst>
                <a:ahLst/>
                <a:cxnLst>
                  <a:cxn ang="0">
                    <a:pos x="T0" y="T1"/>
                  </a:cxn>
                  <a:cxn ang="0">
                    <a:pos x="T2" y="T3"/>
                  </a:cxn>
                  <a:cxn ang="0">
                    <a:pos x="T4" y="T5"/>
                  </a:cxn>
                </a:cxnLst>
                <a:rect l="0" t="0" r="r" b="b"/>
                <a:pathLst>
                  <a:path w="10" h="5">
                    <a:moveTo>
                      <a:pt x="0" y="5"/>
                    </a:moveTo>
                    <a:cubicBezTo>
                      <a:pt x="3" y="3"/>
                      <a:pt x="6" y="2"/>
                      <a:pt x="10" y="0"/>
                    </a:cubicBezTo>
                    <a:cubicBezTo>
                      <a:pt x="8" y="1"/>
                      <a:pt x="3" y="3"/>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99">
                <a:extLst>
                  <a:ext uri="{FF2B5EF4-FFF2-40B4-BE49-F238E27FC236}">
                    <a16:creationId xmlns:a16="http://schemas.microsoft.com/office/drawing/2014/main" id="{47962645-69E9-508C-2BA1-B9E48DB86BA5}"/>
                  </a:ext>
                </a:extLst>
              </p:cNvPr>
              <p:cNvSpPr/>
              <p:nvPr/>
            </p:nvSpPr>
            <p:spPr bwMode="auto">
              <a:xfrm>
                <a:off x="2442" y="2335"/>
                <a:ext cx="6" cy="61"/>
              </a:xfrm>
              <a:custGeom>
                <a:avLst/>
                <a:gdLst>
                  <a:gd name="T0" fmla="*/ 0 w 4"/>
                  <a:gd name="T1" fmla="*/ 0 h 37"/>
                  <a:gd name="T2" fmla="*/ 4 w 4"/>
                  <a:gd name="T3" fmla="*/ 36 h 37"/>
                  <a:gd name="T4" fmla="*/ 1 w 4"/>
                  <a:gd name="T5" fmla="*/ 4 h 37"/>
                  <a:gd name="T6" fmla="*/ 0 w 4"/>
                  <a:gd name="T7" fmla="*/ 0 h 37"/>
                </a:gdLst>
                <a:ahLst/>
                <a:cxnLst>
                  <a:cxn ang="0">
                    <a:pos x="T0" y="T1"/>
                  </a:cxn>
                  <a:cxn ang="0">
                    <a:pos x="T2" y="T3"/>
                  </a:cxn>
                  <a:cxn ang="0">
                    <a:pos x="T4" y="T5"/>
                  </a:cxn>
                  <a:cxn ang="0">
                    <a:pos x="T6" y="T7"/>
                  </a:cxn>
                </a:cxnLst>
                <a:rect l="0" t="0" r="r" b="b"/>
                <a:pathLst>
                  <a:path w="4" h="37">
                    <a:moveTo>
                      <a:pt x="0" y="0"/>
                    </a:moveTo>
                    <a:cubicBezTo>
                      <a:pt x="0" y="1"/>
                      <a:pt x="2" y="37"/>
                      <a:pt x="4" y="36"/>
                    </a:cubicBezTo>
                    <a:cubicBezTo>
                      <a:pt x="1" y="4"/>
                      <a:pt x="1" y="4"/>
                      <a:pt x="1" y="4"/>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0">
                <a:extLst>
                  <a:ext uri="{FF2B5EF4-FFF2-40B4-BE49-F238E27FC236}">
                    <a16:creationId xmlns:a16="http://schemas.microsoft.com/office/drawing/2014/main" id="{7BA49190-FFC9-D834-AF86-C1A6EF46F06C}"/>
                  </a:ext>
                </a:extLst>
              </p:cNvPr>
              <p:cNvSpPr/>
              <p:nvPr/>
            </p:nvSpPr>
            <p:spPr bwMode="auto">
              <a:xfrm>
                <a:off x="5082" y="3059"/>
                <a:ext cx="6" cy="23"/>
              </a:xfrm>
              <a:custGeom>
                <a:avLst/>
                <a:gdLst>
                  <a:gd name="T0" fmla="*/ 4 w 4"/>
                  <a:gd name="T1" fmla="*/ 0 h 14"/>
                  <a:gd name="T2" fmla="*/ 0 w 4"/>
                  <a:gd name="T3" fmla="*/ 12 h 14"/>
                  <a:gd name="T4" fmla="*/ 0 w 4"/>
                  <a:gd name="T5" fmla="*/ 14 h 14"/>
                  <a:gd name="T6" fmla="*/ 4 w 4"/>
                  <a:gd name="T7" fmla="*/ 0 h 14"/>
                </a:gdLst>
                <a:ahLst/>
                <a:cxnLst>
                  <a:cxn ang="0">
                    <a:pos x="T0" y="T1"/>
                  </a:cxn>
                  <a:cxn ang="0">
                    <a:pos x="T2" y="T3"/>
                  </a:cxn>
                  <a:cxn ang="0">
                    <a:pos x="T4" y="T5"/>
                  </a:cxn>
                  <a:cxn ang="0">
                    <a:pos x="T6" y="T7"/>
                  </a:cxn>
                </a:cxnLst>
                <a:rect l="0" t="0" r="r" b="b"/>
                <a:pathLst>
                  <a:path w="4" h="14">
                    <a:moveTo>
                      <a:pt x="4" y="0"/>
                    </a:moveTo>
                    <a:cubicBezTo>
                      <a:pt x="0" y="12"/>
                      <a:pt x="0" y="12"/>
                      <a:pt x="0" y="12"/>
                    </a:cubicBezTo>
                    <a:cubicBezTo>
                      <a:pt x="0" y="14"/>
                      <a:pt x="0" y="14"/>
                      <a:pt x="0" y="14"/>
                    </a:cubicBezTo>
                    <a:cubicBezTo>
                      <a:pt x="1" y="12"/>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1">
                <a:extLst>
                  <a:ext uri="{FF2B5EF4-FFF2-40B4-BE49-F238E27FC236}">
                    <a16:creationId xmlns:a16="http://schemas.microsoft.com/office/drawing/2014/main" id="{908F2EFD-CF27-3513-BB61-FFA9F32DCDCD}"/>
                  </a:ext>
                </a:extLst>
              </p:cNvPr>
              <p:cNvSpPr/>
              <p:nvPr/>
            </p:nvSpPr>
            <p:spPr bwMode="auto">
              <a:xfrm>
                <a:off x="4074" y="4029"/>
                <a:ext cx="19" cy="5"/>
              </a:xfrm>
              <a:custGeom>
                <a:avLst/>
                <a:gdLst>
                  <a:gd name="T0" fmla="*/ 11 w 11"/>
                  <a:gd name="T1" fmla="*/ 0 h 3"/>
                  <a:gd name="T2" fmla="*/ 0 w 11"/>
                  <a:gd name="T3" fmla="*/ 3 h 3"/>
                  <a:gd name="T4" fmla="*/ 11 w 11"/>
                  <a:gd name="T5" fmla="*/ 0 h 3"/>
                </a:gdLst>
                <a:ahLst/>
                <a:cxnLst>
                  <a:cxn ang="0">
                    <a:pos x="T0" y="T1"/>
                  </a:cxn>
                  <a:cxn ang="0">
                    <a:pos x="T2" y="T3"/>
                  </a:cxn>
                  <a:cxn ang="0">
                    <a:pos x="T4" y="T5"/>
                  </a:cxn>
                </a:cxnLst>
                <a:rect l="0" t="0" r="r" b="b"/>
                <a:pathLst>
                  <a:path w="11" h="3">
                    <a:moveTo>
                      <a:pt x="11" y="0"/>
                    </a:moveTo>
                    <a:cubicBezTo>
                      <a:pt x="4" y="1"/>
                      <a:pt x="2" y="2"/>
                      <a:pt x="0" y="3"/>
                    </a:cubicBezTo>
                    <a:cubicBezTo>
                      <a:pt x="4" y="2"/>
                      <a:pt x="8" y="1"/>
                      <a:pt x="1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2">
                <a:extLst>
                  <a:ext uri="{FF2B5EF4-FFF2-40B4-BE49-F238E27FC236}">
                    <a16:creationId xmlns:a16="http://schemas.microsoft.com/office/drawing/2014/main" id="{D1E2B668-B10B-2430-6737-7D3245D567D6}"/>
                  </a:ext>
                </a:extLst>
              </p:cNvPr>
              <p:cNvSpPr/>
              <p:nvPr/>
            </p:nvSpPr>
            <p:spPr bwMode="auto">
              <a:xfrm>
                <a:off x="5097" y="2993"/>
                <a:ext cx="21" cy="66"/>
              </a:xfrm>
              <a:custGeom>
                <a:avLst/>
                <a:gdLst>
                  <a:gd name="T0" fmla="*/ 0 w 13"/>
                  <a:gd name="T1" fmla="*/ 40 h 40"/>
                  <a:gd name="T2" fmla="*/ 6 w 13"/>
                  <a:gd name="T3" fmla="*/ 27 h 40"/>
                  <a:gd name="T4" fmla="*/ 13 w 13"/>
                  <a:gd name="T5" fmla="*/ 0 h 40"/>
                  <a:gd name="T6" fmla="*/ 0 w 13"/>
                  <a:gd name="T7" fmla="*/ 40 h 40"/>
                </a:gdLst>
                <a:ahLst/>
                <a:cxnLst>
                  <a:cxn ang="0">
                    <a:pos x="T0" y="T1"/>
                  </a:cxn>
                  <a:cxn ang="0">
                    <a:pos x="T2" y="T3"/>
                  </a:cxn>
                  <a:cxn ang="0">
                    <a:pos x="T4" y="T5"/>
                  </a:cxn>
                  <a:cxn ang="0">
                    <a:pos x="T6" y="T7"/>
                  </a:cxn>
                </a:cxnLst>
                <a:rect l="0" t="0" r="r" b="b"/>
                <a:pathLst>
                  <a:path w="13" h="40">
                    <a:moveTo>
                      <a:pt x="0" y="40"/>
                    </a:moveTo>
                    <a:cubicBezTo>
                      <a:pt x="2" y="35"/>
                      <a:pt x="5" y="28"/>
                      <a:pt x="6" y="27"/>
                    </a:cubicBezTo>
                    <a:cubicBezTo>
                      <a:pt x="9" y="17"/>
                      <a:pt x="11" y="10"/>
                      <a:pt x="13" y="0"/>
                    </a:cubicBezTo>
                    <a:cubicBezTo>
                      <a:pt x="10" y="11"/>
                      <a:pt x="5" y="24"/>
                      <a:pt x="0" y="4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03">
                <a:extLst>
                  <a:ext uri="{FF2B5EF4-FFF2-40B4-BE49-F238E27FC236}">
                    <a16:creationId xmlns:a16="http://schemas.microsoft.com/office/drawing/2014/main" id="{0C422A45-4A63-7283-2F0E-66D30C974B39}"/>
                  </a:ext>
                </a:extLst>
              </p:cNvPr>
              <p:cNvSpPr/>
              <p:nvPr/>
            </p:nvSpPr>
            <p:spPr bwMode="auto">
              <a:xfrm>
                <a:off x="5118" y="2992"/>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04">
                <a:extLst>
                  <a:ext uri="{FF2B5EF4-FFF2-40B4-BE49-F238E27FC236}">
                    <a16:creationId xmlns:a16="http://schemas.microsoft.com/office/drawing/2014/main" id="{BC200FE7-9010-C3C4-D562-4D2C543EF04C}"/>
                  </a:ext>
                </a:extLst>
              </p:cNvPr>
              <p:cNvSpPr>
                <a:spLocks noEditPoints="1"/>
              </p:cNvSpPr>
              <p:nvPr/>
            </p:nvSpPr>
            <p:spPr bwMode="auto">
              <a:xfrm>
                <a:off x="2423" y="307"/>
                <a:ext cx="2870" cy="3777"/>
              </a:xfrm>
              <a:custGeom>
                <a:avLst/>
                <a:gdLst>
                  <a:gd name="T0" fmla="*/ 25 w 1738"/>
                  <a:gd name="T1" fmla="*/ 1314 h 2289"/>
                  <a:gd name="T2" fmla="*/ 76 w 1738"/>
                  <a:gd name="T3" fmla="*/ 1625 h 2289"/>
                  <a:gd name="T4" fmla="*/ 92 w 1738"/>
                  <a:gd name="T5" fmla="*/ 1664 h 2289"/>
                  <a:gd name="T6" fmla="*/ 247 w 1738"/>
                  <a:gd name="T7" fmla="*/ 1995 h 2289"/>
                  <a:gd name="T8" fmla="*/ 527 w 1738"/>
                  <a:gd name="T9" fmla="*/ 2201 h 2289"/>
                  <a:gd name="T10" fmla="*/ 690 w 1738"/>
                  <a:gd name="T11" fmla="*/ 2261 h 2289"/>
                  <a:gd name="T12" fmla="*/ 1374 w 1738"/>
                  <a:gd name="T13" fmla="*/ 2111 h 2289"/>
                  <a:gd name="T14" fmla="*/ 1612 w 1738"/>
                  <a:gd name="T15" fmla="*/ 1721 h 2289"/>
                  <a:gd name="T16" fmla="*/ 1692 w 1738"/>
                  <a:gd name="T17" fmla="*/ 1477 h 2289"/>
                  <a:gd name="T18" fmla="*/ 1733 w 1738"/>
                  <a:gd name="T19" fmla="*/ 1194 h 2289"/>
                  <a:gd name="T20" fmla="*/ 1718 w 1738"/>
                  <a:gd name="T21" fmla="*/ 872 h 2289"/>
                  <a:gd name="T22" fmla="*/ 1728 w 1738"/>
                  <a:gd name="T23" fmla="*/ 1127 h 2289"/>
                  <a:gd name="T24" fmla="*/ 1720 w 1738"/>
                  <a:gd name="T25" fmla="*/ 1107 h 2289"/>
                  <a:gd name="T26" fmla="*/ 1698 w 1738"/>
                  <a:gd name="T27" fmla="*/ 870 h 2289"/>
                  <a:gd name="T28" fmla="*/ 1700 w 1738"/>
                  <a:gd name="T29" fmla="*/ 1196 h 2289"/>
                  <a:gd name="T30" fmla="*/ 1693 w 1738"/>
                  <a:gd name="T31" fmla="*/ 1215 h 2289"/>
                  <a:gd name="T32" fmla="*/ 1675 w 1738"/>
                  <a:gd name="T33" fmla="*/ 1370 h 2289"/>
                  <a:gd name="T34" fmla="*/ 1504 w 1738"/>
                  <a:gd name="T35" fmla="*/ 1896 h 2289"/>
                  <a:gd name="T36" fmla="*/ 1428 w 1738"/>
                  <a:gd name="T37" fmla="*/ 1994 h 2289"/>
                  <a:gd name="T38" fmla="*/ 1275 w 1738"/>
                  <a:gd name="T39" fmla="*/ 2142 h 2289"/>
                  <a:gd name="T40" fmla="*/ 1181 w 1738"/>
                  <a:gd name="T41" fmla="*/ 2185 h 2289"/>
                  <a:gd name="T42" fmla="*/ 933 w 1738"/>
                  <a:gd name="T43" fmla="*/ 2247 h 2289"/>
                  <a:gd name="T44" fmla="*/ 1040 w 1738"/>
                  <a:gd name="T45" fmla="*/ 2225 h 2289"/>
                  <a:gd name="T46" fmla="*/ 815 w 1738"/>
                  <a:gd name="T47" fmla="*/ 2238 h 2289"/>
                  <a:gd name="T48" fmla="*/ 615 w 1738"/>
                  <a:gd name="T49" fmla="*/ 2204 h 2289"/>
                  <a:gd name="T50" fmla="*/ 475 w 1738"/>
                  <a:gd name="T51" fmla="*/ 2151 h 2289"/>
                  <a:gd name="T52" fmla="*/ 306 w 1738"/>
                  <a:gd name="T53" fmla="*/ 1995 h 2289"/>
                  <a:gd name="T54" fmla="*/ 559 w 1738"/>
                  <a:gd name="T55" fmla="*/ 2182 h 2289"/>
                  <a:gd name="T56" fmla="*/ 155 w 1738"/>
                  <a:gd name="T57" fmla="*/ 1711 h 2289"/>
                  <a:gd name="T58" fmla="*/ 168 w 1738"/>
                  <a:gd name="T59" fmla="*/ 1761 h 2289"/>
                  <a:gd name="T60" fmla="*/ 109 w 1738"/>
                  <a:gd name="T61" fmla="*/ 1604 h 2289"/>
                  <a:gd name="T62" fmla="*/ 60 w 1738"/>
                  <a:gd name="T63" fmla="*/ 1383 h 2289"/>
                  <a:gd name="T64" fmla="*/ 43 w 1738"/>
                  <a:gd name="T65" fmla="*/ 1163 h 2289"/>
                  <a:gd name="T66" fmla="*/ 31 w 1738"/>
                  <a:gd name="T67" fmla="*/ 973 h 2289"/>
                  <a:gd name="T68" fmla="*/ 58 w 1738"/>
                  <a:gd name="T69" fmla="*/ 1350 h 2289"/>
                  <a:gd name="T70" fmla="*/ 29 w 1738"/>
                  <a:gd name="T71" fmla="*/ 1017 h 2289"/>
                  <a:gd name="T72" fmla="*/ 218 w 1738"/>
                  <a:gd name="T73" fmla="*/ 378 h 2289"/>
                  <a:gd name="T74" fmla="*/ 419 w 1738"/>
                  <a:gd name="T75" fmla="*/ 160 h 2289"/>
                  <a:gd name="T76" fmla="*/ 874 w 1738"/>
                  <a:gd name="T77" fmla="*/ 23 h 2289"/>
                  <a:gd name="T78" fmla="*/ 1190 w 1738"/>
                  <a:gd name="T79" fmla="*/ 84 h 2289"/>
                  <a:gd name="T80" fmla="*/ 1573 w 1738"/>
                  <a:gd name="T81" fmla="*/ 439 h 2289"/>
                  <a:gd name="T82" fmla="*/ 1207 w 1738"/>
                  <a:gd name="T83" fmla="*/ 77 h 2289"/>
                  <a:gd name="T84" fmla="*/ 487 w 1738"/>
                  <a:gd name="T85" fmla="*/ 99 h 2289"/>
                  <a:gd name="T86" fmla="*/ 216 w 1738"/>
                  <a:gd name="T87" fmla="*/ 355 h 2289"/>
                  <a:gd name="T88" fmla="*/ 29 w 1738"/>
                  <a:gd name="T89" fmla="*/ 820 h 2289"/>
                  <a:gd name="T90" fmla="*/ 9 w 1738"/>
                  <a:gd name="T91" fmla="*/ 1178 h 2289"/>
                  <a:gd name="T92" fmla="*/ 141 w 1738"/>
                  <a:gd name="T93" fmla="*/ 1762 h 2289"/>
                  <a:gd name="T94" fmla="*/ 48 w 1738"/>
                  <a:gd name="T95" fmla="*/ 1443 h 2289"/>
                  <a:gd name="T96" fmla="*/ 122 w 1738"/>
                  <a:gd name="T97" fmla="*/ 1718 h 2289"/>
                  <a:gd name="T98" fmla="*/ 1610 w 1738"/>
                  <a:gd name="T99" fmla="*/ 1680 h 2289"/>
                  <a:gd name="T100" fmla="*/ 1602 w 1738"/>
                  <a:gd name="T101" fmla="*/ 1729 h 2289"/>
                  <a:gd name="T102" fmla="*/ 1501 w 1738"/>
                  <a:gd name="T103" fmla="*/ 1941 h 2289"/>
                  <a:gd name="T104" fmla="*/ 1068 w 1738"/>
                  <a:gd name="T105" fmla="*/ 2243 h 2289"/>
                  <a:gd name="T106" fmla="*/ 1236 w 1738"/>
                  <a:gd name="T107" fmla="*/ 2179 h 2289"/>
                  <a:gd name="T108" fmla="*/ 1330 w 1738"/>
                  <a:gd name="T109" fmla="*/ 2128 h 2289"/>
                  <a:gd name="T110" fmla="*/ 1170 w 1738"/>
                  <a:gd name="T111" fmla="*/ 2222 h 2289"/>
                  <a:gd name="T112" fmla="*/ 915 w 1738"/>
                  <a:gd name="T113" fmla="*/ 2283 h 2289"/>
                  <a:gd name="T114" fmla="*/ 897 w 1738"/>
                  <a:gd name="T115" fmla="*/ 2269 h 2289"/>
                  <a:gd name="T116" fmla="*/ 284 w 1738"/>
                  <a:gd name="T117" fmla="*/ 2017 h 2289"/>
                  <a:gd name="T118" fmla="*/ 311 w 1738"/>
                  <a:gd name="T119" fmla="*/ 2047 h 2289"/>
                  <a:gd name="T120" fmla="*/ 474 w 1738"/>
                  <a:gd name="T121" fmla="*/ 217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8" h="2289">
                    <a:moveTo>
                      <a:pt x="12" y="1233"/>
                    </a:moveTo>
                    <a:cubicBezTo>
                      <a:pt x="14" y="1246"/>
                      <a:pt x="14" y="1246"/>
                      <a:pt x="14" y="1246"/>
                    </a:cubicBezTo>
                    <a:cubicBezTo>
                      <a:pt x="14" y="1239"/>
                      <a:pt x="14" y="1239"/>
                      <a:pt x="14" y="1239"/>
                    </a:cubicBezTo>
                    <a:cubicBezTo>
                      <a:pt x="17" y="1242"/>
                      <a:pt x="21" y="1272"/>
                      <a:pt x="26" y="1308"/>
                    </a:cubicBezTo>
                    <a:cubicBezTo>
                      <a:pt x="26" y="1306"/>
                      <a:pt x="23" y="1287"/>
                      <a:pt x="21" y="1259"/>
                    </a:cubicBezTo>
                    <a:cubicBezTo>
                      <a:pt x="22" y="1268"/>
                      <a:pt x="22" y="1268"/>
                      <a:pt x="22" y="1268"/>
                    </a:cubicBezTo>
                    <a:cubicBezTo>
                      <a:pt x="27" y="1309"/>
                      <a:pt x="31" y="1347"/>
                      <a:pt x="37" y="1382"/>
                    </a:cubicBezTo>
                    <a:cubicBezTo>
                      <a:pt x="35" y="1369"/>
                      <a:pt x="32" y="1356"/>
                      <a:pt x="30" y="1340"/>
                    </a:cubicBezTo>
                    <a:cubicBezTo>
                      <a:pt x="33" y="1378"/>
                      <a:pt x="47" y="1436"/>
                      <a:pt x="48" y="1454"/>
                    </a:cubicBezTo>
                    <a:cubicBezTo>
                      <a:pt x="33" y="1397"/>
                      <a:pt x="30" y="1369"/>
                      <a:pt x="21" y="1308"/>
                    </a:cubicBezTo>
                    <a:cubicBezTo>
                      <a:pt x="19" y="1276"/>
                      <a:pt x="28" y="1347"/>
                      <a:pt x="30" y="1349"/>
                    </a:cubicBezTo>
                    <a:cubicBezTo>
                      <a:pt x="28" y="1337"/>
                      <a:pt x="27" y="1326"/>
                      <a:pt x="25" y="1314"/>
                    </a:cubicBezTo>
                    <a:cubicBezTo>
                      <a:pt x="24" y="1319"/>
                      <a:pt x="16" y="1247"/>
                      <a:pt x="15" y="1265"/>
                    </a:cubicBezTo>
                    <a:cubicBezTo>
                      <a:pt x="22" y="1342"/>
                      <a:pt x="35" y="1417"/>
                      <a:pt x="49" y="1482"/>
                    </a:cubicBezTo>
                    <a:cubicBezTo>
                      <a:pt x="39" y="1463"/>
                      <a:pt x="29" y="1443"/>
                      <a:pt x="19" y="1423"/>
                    </a:cubicBezTo>
                    <a:cubicBezTo>
                      <a:pt x="19" y="1423"/>
                      <a:pt x="18" y="1422"/>
                      <a:pt x="17" y="1419"/>
                    </a:cubicBezTo>
                    <a:cubicBezTo>
                      <a:pt x="30" y="1483"/>
                      <a:pt x="30" y="1448"/>
                      <a:pt x="34" y="1464"/>
                    </a:cubicBezTo>
                    <a:cubicBezTo>
                      <a:pt x="36" y="1478"/>
                      <a:pt x="41" y="1490"/>
                      <a:pt x="43" y="1503"/>
                    </a:cubicBezTo>
                    <a:cubicBezTo>
                      <a:pt x="40" y="1496"/>
                      <a:pt x="40" y="1496"/>
                      <a:pt x="40" y="1496"/>
                    </a:cubicBezTo>
                    <a:cubicBezTo>
                      <a:pt x="51" y="1536"/>
                      <a:pt x="46" y="1508"/>
                      <a:pt x="54" y="1544"/>
                    </a:cubicBezTo>
                    <a:cubicBezTo>
                      <a:pt x="63" y="1572"/>
                      <a:pt x="48" y="1519"/>
                      <a:pt x="54" y="1537"/>
                    </a:cubicBezTo>
                    <a:cubicBezTo>
                      <a:pt x="64" y="1574"/>
                      <a:pt x="64" y="1559"/>
                      <a:pt x="79" y="1618"/>
                    </a:cubicBezTo>
                    <a:cubicBezTo>
                      <a:pt x="78" y="1615"/>
                      <a:pt x="78" y="1625"/>
                      <a:pt x="68" y="1591"/>
                    </a:cubicBezTo>
                    <a:cubicBezTo>
                      <a:pt x="70" y="1602"/>
                      <a:pt x="74" y="1614"/>
                      <a:pt x="76" y="1625"/>
                    </a:cubicBezTo>
                    <a:cubicBezTo>
                      <a:pt x="63" y="1586"/>
                      <a:pt x="71" y="1610"/>
                      <a:pt x="59" y="1569"/>
                    </a:cubicBezTo>
                    <a:cubicBezTo>
                      <a:pt x="52" y="1551"/>
                      <a:pt x="52" y="1556"/>
                      <a:pt x="45" y="1539"/>
                    </a:cubicBezTo>
                    <a:cubicBezTo>
                      <a:pt x="50" y="1554"/>
                      <a:pt x="51" y="1551"/>
                      <a:pt x="57" y="1574"/>
                    </a:cubicBezTo>
                    <a:cubicBezTo>
                      <a:pt x="64" y="1602"/>
                      <a:pt x="55" y="1570"/>
                      <a:pt x="53" y="1567"/>
                    </a:cubicBezTo>
                    <a:cubicBezTo>
                      <a:pt x="66" y="1603"/>
                      <a:pt x="62" y="1609"/>
                      <a:pt x="75" y="1641"/>
                    </a:cubicBezTo>
                    <a:cubicBezTo>
                      <a:pt x="75" y="1633"/>
                      <a:pt x="77" y="1640"/>
                      <a:pt x="72" y="1616"/>
                    </a:cubicBezTo>
                    <a:cubicBezTo>
                      <a:pt x="80" y="1639"/>
                      <a:pt x="87" y="1669"/>
                      <a:pt x="84" y="1667"/>
                    </a:cubicBezTo>
                    <a:cubicBezTo>
                      <a:pt x="88" y="1671"/>
                      <a:pt x="88" y="1671"/>
                      <a:pt x="88" y="1671"/>
                    </a:cubicBezTo>
                    <a:cubicBezTo>
                      <a:pt x="90" y="1677"/>
                      <a:pt x="96" y="1695"/>
                      <a:pt x="96" y="1696"/>
                    </a:cubicBezTo>
                    <a:cubicBezTo>
                      <a:pt x="100" y="1704"/>
                      <a:pt x="100" y="1704"/>
                      <a:pt x="100" y="1704"/>
                    </a:cubicBezTo>
                    <a:cubicBezTo>
                      <a:pt x="96" y="1686"/>
                      <a:pt x="91" y="1673"/>
                      <a:pt x="81" y="1644"/>
                    </a:cubicBezTo>
                    <a:cubicBezTo>
                      <a:pt x="86" y="1655"/>
                      <a:pt x="79" y="1626"/>
                      <a:pt x="92" y="1664"/>
                    </a:cubicBezTo>
                    <a:cubicBezTo>
                      <a:pt x="98" y="1680"/>
                      <a:pt x="92" y="1666"/>
                      <a:pt x="91" y="1668"/>
                    </a:cubicBezTo>
                    <a:cubicBezTo>
                      <a:pt x="123" y="1751"/>
                      <a:pt x="118" y="1753"/>
                      <a:pt x="148" y="1817"/>
                    </a:cubicBezTo>
                    <a:cubicBezTo>
                      <a:pt x="140" y="1802"/>
                      <a:pt x="124" y="1762"/>
                      <a:pt x="110" y="1731"/>
                    </a:cubicBezTo>
                    <a:cubicBezTo>
                      <a:pt x="116" y="1750"/>
                      <a:pt x="127" y="1772"/>
                      <a:pt x="135" y="1789"/>
                    </a:cubicBezTo>
                    <a:cubicBezTo>
                      <a:pt x="127" y="1774"/>
                      <a:pt x="125" y="1771"/>
                      <a:pt x="132" y="1791"/>
                    </a:cubicBezTo>
                    <a:cubicBezTo>
                      <a:pt x="137" y="1798"/>
                      <a:pt x="137" y="1798"/>
                      <a:pt x="137" y="1798"/>
                    </a:cubicBezTo>
                    <a:cubicBezTo>
                      <a:pt x="142" y="1809"/>
                      <a:pt x="152" y="1830"/>
                      <a:pt x="152" y="1831"/>
                    </a:cubicBezTo>
                    <a:cubicBezTo>
                      <a:pt x="152" y="1832"/>
                      <a:pt x="150" y="1827"/>
                      <a:pt x="146" y="1816"/>
                    </a:cubicBezTo>
                    <a:cubicBezTo>
                      <a:pt x="161" y="1844"/>
                      <a:pt x="188" y="1896"/>
                      <a:pt x="217" y="1943"/>
                    </a:cubicBezTo>
                    <a:cubicBezTo>
                      <a:pt x="211" y="1942"/>
                      <a:pt x="176" y="1875"/>
                      <a:pt x="194" y="1912"/>
                    </a:cubicBezTo>
                    <a:cubicBezTo>
                      <a:pt x="205" y="1931"/>
                      <a:pt x="218" y="1945"/>
                      <a:pt x="239" y="1979"/>
                    </a:cubicBezTo>
                    <a:cubicBezTo>
                      <a:pt x="228" y="1966"/>
                      <a:pt x="248" y="1994"/>
                      <a:pt x="247" y="1995"/>
                    </a:cubicBezTo>
                    <a:cubicBezTo>
                      <a:pt x="259" y="2008"/>
                      <a:pt x="270" y="2023"/>
                      <a:pt x="283" y="2036"/>
                    </a:cubicBezTo>
                    <a:cubicBezTo>
                      <a:pt x="300" y="2056"/>
                      <a:pt x="321" y="2079"/>
                      <a:pt x="340" y="2095"/>
                    </a:cubicBezTo>
                    <a:cubicBezTo>
                      <a:pt x="334" y="2090"/>
                      <a:pt x="325" y="2082"/>
                      <a:pt x="317" y="2073"/>
                    </a:cubicBezTo>
                    <a:cubicBezTo>
                      <a:pt x="345" y="2097"/>
                      <a:pt x="365" y="2122"/>
                      <a:pt x="405" y="2149"/>
                    </a:cubicBezTo>
                    <a:cubicBezTo>
                      <a:pt x="386" y="2137"/>
                      <a:pt x="386" y="2137"/>
                      <a:pt x="386" y="2137"/>
                    </a:cubicBezTo>
                    <a:cubicBezTo>
                      <a:pt x="415" y="2159"/>
                      <a:pt x="440" y="2174"/>
                      <a:pt x="467" y="2186"/>
                    </a:cubicBezTo>
                    <a:cubicBezTo>
                      <a:pt x="465" y="2188"/>
                      <a:pt x="465" y="2188"/>
                      <a:pt x="465" y="2188"/>
                    </a:cubicBezTo>
                    <a:cubicBezTo>
                      <a:pt x="470" y="2187"/>
                      <a:pt x="526" y="2212"/>
                      <a:pt x="539" y="2215"/>
                    </a:cubicBezTo>
                    <a:cubicBezTo>
                      <a:pt x="459" y="2183"/>
                      <a:pt x="469" y="2186"/>
                      <a:pt x="398" y="2140"/>
                    </a:cubicBezTo>
                    <a:cubicBezTo>
                      <a:pt x="425" y="2157"/>
                      <a:pt x="445" y="2169"/>
                      <a:pt x="477" y="2182"/>
                    </a:cubicBezTo>
                    <a:cubicBezTo>
                      <a:pt x="489" y="2187"/>
                      <a:pt x="493" y="2190"/>
                      <a:pt x="494" y="2191"/>
                    </a:cubicBezTo>
                    <a:cubicBezTo>
                      <a:pt x="505" y="2194"/>
                      <a:pt x="508" y="2194"/>
                      <a:pt x="527" y="2201"/>
                    </a:cubicBezTo>
                    <a:cubicBezTo>
                      <a:pt x="532" y="2205"/>
                      <a:pt x="532" y="2205"/>
                      <a:pt x="532" y="2205"/>
                    </a:cubicBezTo>
                    <a:cubicBezTo>
                      <a:pt x="585" y="2227"/>
                      <a:pt x="582" y="2219"/>
                      <a:pt x="634" y="2236"/>
                    </a:cubicBezTo>
                    <a:cubicBezTo>
                      <a:pt x="644" y="2241"/>
                      <a:pt x="588" y="2226"/>
                      <a:pt x="556" y="2215"/>
                    </a:cubicBezTo>
                    <a:cubicBezTo>
                      <a:pt x="579" y="2227"/>
                      <a:pt x="504" y="2196"/>
                      <a:pt x="531" y="2211"/>
                    </a:cubicBezTo>
                    <a:cubicBezTo>
                      <a:pt x="547" y="2215"/>
                      <a:pt x="547" y="2215"/>
                      <a:pt x="547" y="2215"/>
                    </a:cubicBezTo>
                    <a:cubicBezTo>
                      <a:pt x="563" y="2222"/>
                      <a:pt x="561" y="2222"/>
                      <a:pt x="551" y="2218"/>
                    </a:cubicBezTo>
                    <a:cubicBezTo>
                      <a:pt x="573" y="2226"/>
                      <a:pt x="567" y="2224"/>
                      <a:pt x="576" y="2226"/>
                    </a:cubicBezTo>
                    <a:cubicBezTo>
                      <a:pt x="659" y="2253"/>
                      <a:pt x="565" y="2228"/>
                      <a:pt x="647" y="2253"/>
                    </a:cubicBezTo>
                    <a:cubicBezTo>
                      <a:pt x="638" y="2251"/>
                      <a:pt x="615" y="2244"/>
                      <a:pt x="619" y="2247"/>
                    </a:cubicBezTo>
                    <a:cubicBezTo>
                      <a:pt x="604" y="2243"/>
                      <a:pt x="590" y="2238"/>
                      <a:pt x="575" y="2232"/>
                    </a:cubicBezTo>
                    <a:cubicBezTo>
                      <a:pt x="574" y="2234"/>
                      <a:pt x="574" y="2234"/>
                      <a:pt x="574" y="2234"/>
                    </a:cubicBezTo>
                    <a:cubicBezTo>
                      <a:pt x="629" y="2253"/>
                      <a:pt x="664" y="2258"/>
                      <a:pt x="690" y="2261"/>
                    </a:cubicBezTo>
                    <a:cubicBezTo>
                      <a:pt x="639" y="2251"/>
                      <a:pt x="685" y="2257"/>
                      <a:pt x="659" y="2250"/>
                    </a:cubicBezTo>
                    <a:cubicBezTo>
                      <a:pt x="669" y="2251"/>
                      <a:pt x="678" y="2254"/>
                      <a:pt x="684" y="2256"/>
                    </a:cubicBezTo>
                    <a:cubicBezTo>
                      <a:pt x="687" y="2256"/>
                      <a:pt x="713" y="2261"/>
                      <a:pt x="710" y="2259"/>
                    </a:cubicBezTo>
                    <a:cubicBezTo>
                      <a:pt x="721" y="2269"/>
                      <a:pt x="835" y="2282"/>
                      <a:pt x="808" y="2284"/>
                    </a:cubicBezTo>
                    <a:cubicBezTo>
                      <a:pt x="841" y="2289"/>
                      <a:pt x="942" y="2289"/>
                      <a:pt x="1012" y="2276"/>
                    </a:cubicBezTo>
                    <a:cubicBezTo>
                      <a:pt x="994" y="2281"/>
                      <a:pt x="994" y="2281"/>
                      <a:pt x="994" y="2281"/>
                    </a:cubicBezTo>
                    <a:cubicBezTo>
                      <a:pt x="1068" y="2274"/>
                      <a:pt x="1058" y="2266"/>
                      <a:pt x="1099" y="2255"/>
                    </a:cubicBezTo>
                    <a:cubicBezTo>
                      <a:pt x="1063" y="2267"/>
                      <a:pt x="1133" y="2249"/>
                      <a:pt x="1147" y="2244"/>
                    </a:cubicBezTo>
                    <a:cubicBezTo>
                      <a:pt x="1179" y="2231"/>
                      <a:pt x="1204" y="2219"/>
                      <a:pt x="1247" y="2197"/>
                    </a:cubicBezTo>
                    <a:cubicBezTo>
                      <a:pt x="1256" y="2194"/>
                      <a:pt x="1259" y="2197"/>
                      <a:pt x="1286" y="2181"/>
                    </a:cubicBezTo>
                    <a:cubicBezTo>
                      <a:pt x="1292" y="2177"/>
                      <a:pt x="1297" y="2172"/>
                      <a:pt x="1302" y="2168"/>
                    </a:cubicBezTo>
                    <a:cubicBezTo>
                      <a:pt x="1328" y="2151"/>
                      <a:pt x="1359" y="2124"/>
                      <a:pt x="1374" y="2111"/>
                    </a:cubicBezTo>
                    <a:cubicBezTo>
                      <a:pt x="1371" y="2114"/>
                      <a:pt x="1371" y="2114"/>
                      <a:pt x="1371" y="2114"/>
                    </a:cubicBezTo>
                    <a:cubicBezTo>
                      <a:pt x="1397" y="2091"/>
                      <a:pt x="1396" y="2088"/>
                      <a:pt x="1376" y="2106"/>
                    </a:cubicBezTo>
                    <a:cubicBezTo>
                      <a:pt x="1384" y="2099"/>
                      <a:pt x="1391" y="2091"/>
                      <a:pt x="1399" y="2083"/>
                    </a:cubicBezTo>
                    <a:cubicBezTo>
                      <a:pt x="1400" y="2082"/>
                      <a:pt x="1400" y="2082"/>
                      <a:pt x="1400" y="2082"/>
                    </a:cubicBezTo>
                    <a:cubicBezTo>
                      <a:pt x="1429" y="2050"/>
                      <a:pt x="1453" y="2018"/>
                      <a:pt x="1490" y="1962"/>
                    </a:cubicBezTo>
                    <a:cubicBezTo>
                      <a:pt x="1482" y="1978"/>
                      <a:pt x="1521" y="1921"/>
                      <a:pt x="1488" y="1972"/>
                    </a:cubicBezTo>
                    <a:cubicBezTo>
                      <a:pt x="1497" y="1957"/>
                      <a:pt x="1481" y="1979"/>
                      <a:pt x="1478" y="1981"/>
                    </a:cubicBezTo>
                    <a:cubicBezTo>
                      <a:pt x="1465" y="1999"/>
                      <a:pt x="1455" y="2016"/>
                      <a:pt x="1449" y="2024"/>
                    </a:cubicBezTo>
                    <a:cubicBezTo>
                      <a:pt x="1454" y="2019"/>
                      <a:pt x="1453" y="2026"/>
                      <a:pt x="1446" y="2036"/>
                    </a:cubicBezTo>
                    <a:cubicBezTo>
                      <a:pt x="1474" y="2001"/>
                      <a:pt x="1541" y="1898"/>
                      <a:pt x="1540" y="1886"/>
                    </a:cubicBezTo>
                    <a:cubicBezTo>
                      <a:pt x="1567" y="1839"/>
                      <a:pt x="1595" y="1773"/>
                      <a:pt x="1615" y="1715"/>
                    </a:cubicBezTo>
                    <a:cubicBezTo>
                      <a:pt x="1614" y="1718"/>
                      <a:pt x="1612" y="1722"/>
                      <a:pt x="1612" y="1721"/>
                    </a:cubicBezTo>
                    <a:cubicBezTo>
                      <a:pt x="1619" y="1705"/>
                      <a:pt x="1625" y="1688"/>
                      <a:pt x="1631" y="1672"/>
                    </a:cubicBezTo>
                    <a:cubicBezTo>
                      <a:pt x="1628" y="1683"/>
                      <a:pt x="1628" y="1683"/>
                      <a:pt x="1628" y="1683"/>
                    </a:cubicBezTo>
                    <a:cubicBezTo>
                      <a:pt x="1640" y="1651"/>
                      <a:pt x="1640" y="1651"/>
                      <a:pt x="1640" y="1651"/>
                    </a:cubicBezTo>
                    <a:cubicBezTo>
                      <a:pt x="1642" y="1648"/>
                      <a:pt x="1639" y="1661"/>
                      <a:pt x="1635" y="1674"/>
                    </a:cubicBezTo>
                    <a:cubicBezTo>
                      <a:pt x="1632" y="1682"/>
                      <a:pt x="1629" y="1689"/>
                      <a:pt x="1632" y="1681"/>
                    </a:cubicBezTo>
                    <a:cubicBezTo>
                      <a:pt x="1622" y="1718"/>
                      <a:pt x="1642" y="1652"/>
                      <a:pt x="1636" y="1676"/>
                    </a:cubicBezTo>
                    <a:cubicBezTo>
                      <a:pt x="1633" y="1685"/>
                      <a:pt x="1630" y="1696"/>
                      <a:pt x="1628" y="1702"/>
                    </a:cubicBezTo>
                    <a:cubicBezTo>
                      <a:pt x="1643" y="1662"/>
                      <a:pt x="1646" y="1642"/>
                      <a:pt x="1656" y="1618"/>
                    </a:cubicBezTo>
                    <a:cubicBezTo>
                      <a:pt x="1660" y="1598"/>
                      <a:pt x="1670" y="1557"/>
                      <a:pt x="1681" y="1520"/>
                    </a:cubicBezTo>
                    <a:cubicBezTo>
                      <a:pt x="1679" y="1535"/>
                      <a:pt x="1690" y="1479"/>
                      <a:pt x="1688" y="1498"/>
                    </a:cubicBezTo>
                    <a:cubicBezTo>
                      <a:pt x="1691" y="1483"/>
                      <a:pt x="1700" y="1450"/>
                      <a:pt x="1700" y="1443"/>
                    </a:cubicBezTo>
                    <a:cubicBezTo>
                      <a:pt x="1699" y="1449"/>
                      <a:pt x="1696" y="1466"/>
                      <a:pt x="1692" y="1477"/>
                    </a:cubicBezTo>
                    <a:cubicBezTo>
                      <a:pt x="1695" y="1461"/>
                      <a:pt x="1694" y="1459"/>
                      <a:pt x="1698" y="1440"/>
                    </a:cubicBezTo>
                    <a:cubicBezTo>
                      <a:pt x="1699" y="1437"/>
                      <a:pt x="1699" y="1439"/>
                      <a:pt x="1699" y="1439"/>
                    </a:cubicBezTo>
                    <a:cubicBezTo>
                      <a:pt x="1703" y="1413"/>
                      <a:pt x="1696" y="1429"/>
                      <a:pt x="1705" y="1385"/>
                    </a:cubicBezTo>
                    <a:cubicBezTo>
                      <a:pt x="1724" y="1270"/>
                      <a:pt x="1707" y="1403"/>
                      <a:pt x="1711" y="1387"/>
                    </a:cubicBezTo>
                    <a:cubicBezTo>
                      <a:pt x="1711" y="1382"/>
                      <a:pt x="1719" y="1331"/>
                      <a:pt x="1723" y="1308"/>
                    </a:cubicBezTo>
                    <a:cubicBezTo>
                      <a:pt x="1723" y="1313"/>
                      <a:pt x="1723" y="1313"/>
                      <a:pt x="1723" y="1313"/>
                    </a:cubicBezTo>
                    <a:cubicBezTo>
                      <a:pt x="1724" y="1301"/>
                      <a:pt x="1725" y="1284"/>
                      <a:pt x="1728" y="1271"/>
                    </a:cubicBezTo>
                    <a:cubicBezTo>
                      <a:pt x="1727" y="1264"/>
                      <a:pt x="1727" y="1250"/>
                      <a:pt x="1726" y="1241"/>
                    </a:cubicBezTo>
                    <a:cubicBezTo>
                      <a:pt x="1728" y="1224"/>
                      <a:pt x="1730" y="1206"/>
                      <a:pt x="1731" y="1189"/>
                    </a:cubicBezTo>
                    <a:cubicBezTo>
                      <a:pt x="1731" y="1200"/>
                      <a:pt x="1731" y="1200"/>
                      <a:pt x="1731" y="1200"/>
                    </a:cubicBezTo>
                    <a:cubicBezTo>
                      <a:pt x="1732" y="1188"/>
                      <a:pt x="1732" y="1177"/>
                      <a:pt x="1733" y="1167"/>
                    </a:cubicBezTo>
                    <a:cubicBezTo>
                      <a:pt x="1735" y="1162"/>
                      <a:pt x="1733" y="1178"/>
                      <a:pt x="1733" y="1194"/>
                    </a:cubicBezTo>
                    <a:cubicBezTo>
                      <a:pt x="1735" y="1185"/>
                      <a:pt x="1735" y="1175"/>
                      <a:pt x="1735" y="1162"/>
                    </a:cubicBezTo>
                    <a:cubicBezTo>
                      <a:pt x="1734" y="1169"/>
                      <a:pt x="1734" y="1169"/>
                      <a:pt x="1734" y="1169"/>
                    </a:cubicBezTo>
                    <a:cubicBezTo>
                      <a:pt x="1735" y="1155"/>
                      <a:pt x="1734" y="1105"/>
                      <a:pt x="1732" y="1145"/>
                    </a:cubicBezTo>
                    <a:cubicBezTo>
                      <a:pt x="1732" y="1115"/>
                      <a:pt x="1735" y="1106"/>
                      <a:pt x="1735" y="1086"/>
                    </a:cubicBezTo>
                    <a:cubicBezTo>
                      <a:pt x="1736" y="1084"/>
                      <a:pt x="1736" y="1102"/>
                      <a:pt x="1737" y="1092"/>
                    </a:cubicBezTo>
                    <a:cubicBezTo>
                      <a:pt x="1738" y="1072"/>
                      <a:pt x="1738" y="1059"/>
                      <a:pt x="1737" y="1043"/>
                    </a:cubicBezTo>
                    <a:cubicBezTo>
                      <a:pt x="1737" y="1059"/>
                      <a:pt x="1736" y="1039"/>
                      <a:pt x="1736" y="1064"/>
                    </a:cubicBezTo>
                    <a:cubicBezTo>
                      <a:pt x="1735" y="1054"/>
                      <a:pt x="1734" y="1029"/>
                      <a:pt x="1734" y="1030"/>
                    </a:cubicBezTo>
                    <a:cubicBezTo>
                      <a:pt x="1734" y="1038"/>
                      <a:pt x="1735" y="1044"/>
                      <a:pt x="1734" y="1058"/>
                    </a:cubicBezTo>
                    <a:cubicBezTo>
                      <a:pt x="1733" y="1031"/>
                      <a:pt x="1733" y="1003"/>
                      <a:pt x="1732" y="976"/>
                    </a:cubicBezTo>
                    <a:cubicBezTo>
                      <a:pt x="1732" y="977"/>
                      <a:pt x="1733" y="980"/>
                      <a:pt x="1733" y="983"/>
                    </a:cubicBezTo>
                    <a:cubicBezTo>
                      <a:pt x="1730" y="948"/>
                      <a:pt x="1725" y="895"/>
                      <a:pt x="1718" y="872"/>
                    </a:cubicBezTo>
                    <a:cubicBezTo>
                      <a:pt x="1719" y="882"/>
                      <a:pt x="1719" y="882"/>
                      <a:pt x="1719" y="882"/>
                    </a:cubicBezTo>
                    <a:cubicBezTo>
                      <a:pt x="1722" y="890"/>
                      <a:pt x="1723" y="908"/>
                      <a:pt x="1723" y="915"/>
                    </a:cubicBezTo>
                    <a:cubicBezTo>
                      <a:pt x="1720" y="888"/>
                      <a:pt x="1723" y="934"/>
                      <a:pt x="1719" y="906"/>
                    </a:cubicBezTo>
                    <a:cubicBezTo>
                      <a:pt x="1713" y="868"/>
                      <a:pt x="1711" y="833"/>
                      <a:pt x="1704" y="813"/>
                    </a:cubicBezTo>
                    <a:cubicBezTo>
                      <a:pt x="1710" y="849"/>
                      <a:pt x="1715" y="898"/>
                      <a:pt x="1718" y="913"/>
                    </a:cubicBezTo>
                    <a:cubicBezTo>
                      <a:pt x="1715" y="890"/>
                      <a:pt x="1715" y="890"/>
                      <a:pt x="1715" y="890"/>
                    </a:cubicBezTo>
                    <a:cubicBezTo>
                      <a:pt x="1724" y="943"/>
                      <a:pt x="1724" y="943"/>
                      <a:pt x="1724" y="943"/>
                    </a:cubicBezTo>
                    <a:cubicBezTo>
                      <a:pt x="1724" y="945"/>
                      <a:pt x="1728" y="990"/>
                      <a:pt x="1726" y="990"/>
                    </a:cubicBezTo>
                    <a:cubicBezTo>
                      <a:pt x="1724" y="971"/>
                      <a:pt x="1724" y="954"/>
                      <a:pt x="1722" y="940"/>
                    </a:cubicBezTo>
                    <a:cubicBezTo>
                      <a:pt x="1722" y="943"/>
                      <a:pt x="1725" y="989"/>
                      <a:pt x="1725" y="1009"/>
                    </a:cubicBezTo>
                    <a:cubicBezTo>
                      <a:pt x="1725" y="984"/>
                      <a:pt x="1725" y="984"/>
                      <a:pt x="1725" y="984"/>
                    </a:cubicBezTo>
                    <a:cubicBezTo>
                      <a:pt x="1730" y="1028"/>
                      <a:pt x="1728" y="1084"/>
                      <a:pt x="1728" y="1127"/>
                    </a:cubicBezTo>
                    <a:cubicBezTo>
                      <a:pt x="1727" y="1093"/>
                      <a:pt x="1725" y="1169"/>
                      <a:pt x="1724" y="1142"/>
                    </a:cubicBezTo>
                    <a:cubicBezTo>
                      <a:pt x="1724" y="1131"/>
                      <a:pt x="1726" y="1114"/>
                      <a:pt x="1725" y="1119"/>
                    </a:cubicBezTo>
                    <a:cubicBezTo>
                      <a:pt x="1723" y="1115"/>
                      <a:pt x="1724" y="1145"/>
                      <a:pt x="1722" y="1153"/>
                    </a:cubicBezTo>
                    <a:cubicBezTo>
                      <a:pt x="1723" y="1158"/>
                      <a:pt x="1720" y="1201"/>
                      <a:pt x="1724" y="1176"/>
                    </a:cubicBezTo>
                    <a:cubicBezTo>
                      <a:pt x="1722" y="1190"/>
                      <a:pt x="1721" y="1221"/>
                      <a:pt x="1718" y="1240"/>
                    </a:cubicBezTo>
                    <a:cubicBezTo>
                      <a:pt x="1720" y="1234"/>
                      <a:pt x="1715" y="1275"/>
                      <a:pt x="1715" y="1282"/>
                    </a:cubicBezTo>
                    <a:cubicBezTo>
                      <a:pt x="1714" y="1291"/>
                      <a:pt x="1712" y="1298"/>
                      <a:pt x="1711" y="1303"/>
                    </a:cubicBezTo>
                    <a:cubicBezTo>
                      <a:pt x="1713" y="1286"/>
                      <a:pt x="1715" y="1264"/>
                      <a:pt x="1716" y="1241"/>
                    </a:cubicBezTo>
                    <a:cubicBezTo>
                      <a:pt x="1716" y="1241"/>
                      <a:pt x="1716" y="1241"/>
                      <a:pt x="1716" y="1241"/>
                    </a:cubicBezTo>
                    <a:cubicBezTo>
                      <a:pt x="1717" y="1232"/>
                      <a:pt x="1719" y="1216"/>
                      <a:pt x="1718" y="1221"/>
                    </a:cubicBezTo>
                    <a:cubicBezTo>
                      <a:pt x="1717" y="1220"/>
                      <a:pt x="1717" y="1220"/>
                      <a:pt x="1717" y="1220"/>
                    </a:cubicBezTo>
                    <a:cubicBezTo>
                      <a:pt x="1720" y="1175"/>
                      <a:pt x="1720" y="1130"/>
                      <a:pt x="1720" y="1107"/>
                    </a:cubicBezTo>
                    <a:cubicBezTo>
                      <a:pt x="1720" y="1118"/>
                      <a:pt x="1720" y="1118"/>
                      <a:pt x="1720" y="1118"/>
                    </a:cubicBezTo>
                    <a:cubicBezTo>
                      <a:pt x="1719" y="1084"/>
                      <a:pt x="1721" y="1050"/>
                      <a:pt x="1719" y="1015"/>
                    </a:cubicBezTo>
                    <a:cubicBezTo>
                      <a:pt x="1720" y="1017"/>
                      <a:pt x="1720" y="1021"/>
                      <a:pt x="1720" y="1014"/>
                    </a:cubicBezTo>
                    <a:cubicBezTo>
                      <a:pt x="1718" y="971"/>
                      <a:pt x="1714" y="955"/>
                      <a:pt x="1712" y="920"/>
                    </a:cubicBezTo>
                    <a:cubicBezTo>
                      <a:pt x="1713" y="924"/>
                      <a:pt x="1713" y="924"/>
                      <a:pt x="1713" y="924"/>
                    </a:cubicBezTo>
                    <a:cubicBezTo>
                      <a:pt x="1713" y="922"/>
                      <a:pt x="1710" y="901"/>
                      <a:pt x="1709" y="906"/>
                    </a:cubicBezTo>
                    <a:cubicBezTo>
                      <a:pt x="1712" y="934"/>
                      <a:pt x="1714" y="940"/>
                      <a:pt x="1715" y="965"/>
                    </a:cubicBezTo>
                    <a:cubicBezTo>
                      <a:pt x="1714" y="955"/>
                      <a:pt x="1710" y="932"/>
                      <a:pt x="1708" y="915"/>
                    </a:cubicBezTo>
                    <a:cubicBezTo>
                      <a:pt x="1706" y="914"/>
                      <a:pt x="1706" y="914"/>
                      <a:pt x="1706" y="914"/>
                    </a:cubicBezTo>
                    <a:cubicBezTo>
                      <a:pt x="1702" y="892"/>
                      <a:pt x="1702" y="870"/>
                      <a:pt x="1697" y="849"/>
                    </a:cubicBezTo>
                    <a:cubicBezTo>
                      <a:pt x="1699" y="874"/>
                      <a:pt x="1699" y="874"/>
                      <a:pt x="1699" y="874"/>
                    </a:cubicBezTo>
                    <a:cubicBezTo>
                      <a:pt x="1699" y="874"/>
                      <a:pt x="1698" y="872"/>
                      <a:pt x="1698" y="870"/>
                    </a:cubicBezTo>
                    <a:cubicBezTo>
                      <a:pt x="1700" y="881"/>
                      <a:pt x="1702" y="891"/>
                      <a:pt x="1702" y="894"/>
                    </a:cubicBezTo>
                    <a:cubicBezTo>
                      <a:pt x="1707" y="931"/>
                      <a:pt x="1706" y="951"/>
                      <a:pt x="1705" y="957"/>
                    </a:cubicBezTo>
                    <a:cubicBezTo>
                      <a:pt x="1706" y="975"/>
                      <a:pt x="1703" y="951"/>
                      <a:pt x="1701" y="953"/>
                    </a:cubicBezTo>
                    <a:cubicBezTo>
                      <a:pt x="1703" y="982"/>
                      <a:pt x="1705" y="980"/>
                      <a:pt x="1707" y="1009"/>
                    </a:cubicBezTo>
                    <a:cubicBezTo>
                      <a:pt x="1707" y="1018"/>
                      <a:pt x="1707" y="1012"/>
                      <a:pt x="1706" y="1008"/>
                    </a:cubicBezTo>
                    <a:cubicBezTo>
                      <a:pt x="1707" y="1015"/>
                      <a:pt x="1708" y="1022"/>
                      <a:pt x="1708" y="1029"/>
                    </a:cubicBezTo>
                    <a:cubicBezTo>
                      <a:pt x="1707" y="1030"/>
                      <a:pt x="1707" y="1079"/>
                      <a:pt x="1706" y="1050"/>
                    </a:cubicBezTo>
                    <a:cubicBezTo>
                      <a:pt x="1706" y="1046"/>
                      <a:pt x="1705" y="1038"/>
                      <a:pt x="1705" y="1032"/>
                    </a:cubicBezTo>
                    <a:cubicBezTo>
                      <a:pt x="1705" y="1072"/>
                      <a:pt x="1701" y="1141"/>
                      <a:pt x="1698" y="1138"/>
                    </a:cubicBezTo>
                    <a:cubicBezTo>
                      <a:pt x="1697" y="1160"/>
                      <a:pt x="1698" y="1154"/>
                      <a:pt x="1695" y="1189"/>
                    </a:cubicBezTo>
                    <a:cubicBezTo>
                      <a:pt x="1695" y="1205"/>
                      <a:pt x="1699" y="1188"/>
                      <a:pt x="1696" y="1225"/>
                    </a:cubicBezTo>
                    <a:cubicBezTo>
                      <a:pt x="1697" y="1216"/>
                      <a:pt x="1699" y="1206"/>
                      <a:pt x="1700" y="1196"/>
                    </a:cubicBezTo>
                    <a:cubicBezTo>
                      <a:pt x="1700" y="1190"/>
                      <a:pt x="1700" y="1184"/>
                      <a:pt x="1700" y="1178"/>
                    </a:cubicBezTo>
                    <a:cubicBezTo>
                      <a:pt x="1698" y="1209"/>
                      <a:pt x="1698" y="1209"/>
                      <a:pt x="1698" y="1209"/>
                    </a:cubicBezTo>
                    <a:cubicBezTo>
                      <a:pt x="1699" y="1189"/>
                      <a:pt x="1697" y="1193"/>
                      <a:pt x="1696" y="1187"/>
                    </a:cubicBezTo>
                    <a:cubicBezTo>
                      <a:pt x="1700" y="1139"/>
                      <a:pt x="1703" y="1126"/>
                      <a:pt x="1704" y="1102"/>
                    </a:cubicBezTo>
                    <a:cubicBezTo>
                      <a:pt x="1705" y="1117"/>
                      <a:pt x="1704" y="1142"/>
                      <a:pt x="1706" y="1133"/>
                    </a:cubicBezTo>
                    <a:cubicBezTo>
                      <a:pt x="1704" y="1157"/>
                      <a:pt x="1706" y="1159"/>
                      <a:pt x="1703" y="1187"/>
                    </a:cubicBezTo>
                    <a:cubicBezTo>
                      <a:pt x="1703" y="1182"/>
                      <a:pt x="1703" y="1182"/>
                      <a:pt x="1703" y="1182"/>
                    </a:cubicBezTo>
                    <a:cubicBezTo>
                      <a:pt x="1703" y="1204"/>
                      <a:pt x="1701" y="1207"/>
                      <a:pt x="1700" y="1226"/>
                    </a:cubicBezTo>
                    <a:cubicBezTo>
                      <a:pt x="1700" y="1225"/>
                      <a:pt x="1699" y="1227"/>
                      <a:pt x="1699" y="1229"/>
                    </a:cubicBezTo>
                    <a:cubicBezTo>
                      <a:pt x="1695" y="1270"/>
                      <a:pt x="1701" y="1217"/>
                      <a:pt x="1699" y="1258"/>
                    </a:cubicBezTo>
                    <a:cubicBezTo>
                      <a:pt x="1694" y="1294"/>
                      <a:pt x="1694" y="1269"/>
                      <a:pt x="1692" y="1279"/>
                    </a:cubicBezTo>
                    <a:cubicBezTo>
                      <a:pt x="1696" y="1219"/>
                      <a:pt x="1688" y="1280"/>
                      <a:pt x="1693" y="1215"/>
                    </a:cubicBezTo>
                    <a:cubicBezTo>
                      <a:pt x="1691" y="1215"/>
                      <a:pt x="1688" y="1240"/>
                      <a:pt x="1684" y="1275"/>
                    </a:cubicBezTo>
                    <a:cubicBezTo>
                      <a:pt x="1688" y="1252"/>
                      <a:pt x="1686" y="1290"/>
                      <a:pt x="1692" y="1260"/>
                    </a:cubicBezTo>
                    <a:cubicBezTo>
                      <a:pt x="1686" y="1312"/>
                      <a:pt x="1693" y="1308"/>
                      <a:pt x="1680" y="1366"/>
                    </a:cubicBezTo>
                    <a:cubicBezTo>
                      <a:pt x="1680" y="1364"/>
                      <a:pt x="1680" y="1364"/>
                      <a:pt x="1680" y="1364"/>
                    </a:cubicBezTo>
                    <a:cubicBezTo>
                      <a:pt x="1678" y="1388"/>
                      <a:pt x="1678" y="1388"/>
                      <a:pt x="1678" y="1388"/>
                    </a:cubicBezTo>
                    <a:cubicBezTo>
                      <a:pt x="1675" y="1399"/>
                      <a:pt x="1673" y="1410"/>
                      <a:pt x="1670" y="1421"/>
                    </a:cubicBezTo>
                    <a:cubicBezTo>
                      <a:pt x="1672" y="1400"/>
                      <a:pt x="1677" y="1375"/>
                      <a:pt x="1678" y="1359"/>
                    </a:cubicBezTo>
                    <a:cubicBezTo>
                      <a:pt x="1669" y="1398"/>
                      <a:pt x="1671" y="1413"/>
                      <a:pt x="1662" y="1459"/>
                    </a:cubicBezTo>
                    <a:cubicBezTo>
                      <a:pt x="1650" y="1496"/>
                      <a:pt x="1670" y="1412"/>
                      <a:pt x="1667" y="1412"/>
                    </a:cubicBezTo>
                    <a:cubicBezTo>
                      <a:pt x="1665" y="1421"/>
                      <a:pt x="1659" y="1445"/>
                      <a:pt x="1659" y="1442"/>
                    </a:cubicBezTo>
                    <a:cubicBezTo>
                      <a:pt x="1668" y="1400"/>
                      <a:pt x="1663" y="1416"/>
                      <a:pt x="1673" y="1369"/>
                    </a:cubicBezTo>
                    <a:cubicBezTo>
                      <a:pt x="1670" y="1392"/>
                      <a:pt x="1675" y="1365"/>
                      <a:pt x="1675" y="1370"/>
                    </a:cubicBezTo>
                    <a:cubicBezTo>
                      <a:pt x="1675" y="1363"/>
                      <a:pt x="1683" y="1318"/>
                      <a:pt x="1687" y="1286"/>
                    </a:cubicBezTo>
                    <a:cubicBezTo>
                      <a:pt x="1686" y="1279"/>
                      <a:pt x="1682" y="1314"/>
                      <a:pt x="1678" y="1333"/>
                    </a:cubicBezTo>
                    <a:cubicBezTo>
                      <a:pt x="1674" y="1372"/>
                      <a:pt x="1662" y="1410"/>
                      <a:pt x="1658" y="1439"/>
                    </a:cubicBezTo>
                    <a:cubicBezTo>
                      <a:pt x="1650" y="1480"/>
                      <a:pt x="1656" y="1442"/>
                      <a:pt x="1655" y="1444"/>
                    </a:cubicBezTo>
                    <a:cubicBezTo>
                      <a:pt x="1646" y="1480"/>
                      <a:pt x="1653" y="1460"/>
                      <a:pt x="1651" y="1472"/>
                    </a:cubicBezTo>
                    <a:cubicBezTo>
                      <a:pt x="1640" y="1527"/>
                      <a:pt x="1634" y="1532"/>
                      <a:pt x="1623" y="1571"/>
                    </a:cubicBezTo>
                    <a:cubicBezTo>
                      <a:pt x="1617" y="1603"/>
                      <a:pt x="1592" y="1681"/>
                      <a:pt x="1572" y="1734"/>
                    </a:cubicBezTo>
                    <a:cubicBezTo>
                      <a:pt x="1573" y="1727"/>
                      <a:pt x="1570" y="1734"/>
                      <a:pt x="1568" y="1737"/>
                    </a:cubicBezTo>
                    <a:cubicBezTo>
                      <a:pt x="1559" y="1769"/>
                      <a:pt x="1563" y="1758"/>
                      <a:pt x="1548" y="1797"/>
                    </a:cubicBezTo>
                    <a:cubicBezTo>
                      <a:pt x="1554" y="1786"/>
                      <a:pt x="1559" y="1776"/>
                      <a:pt x="1563" y="1765"/>
                    </a:cubicBezTo>
                    <a:cubicBezTo>
                      <a:pt x="1553" y="1791"/>
                      <a:pt x="1546" y="1813"/>
                      <a:pt x="1532" y="1836"/>
                    </a:cubicBezTo>
                    <a:cubicBezTo>
                      <a:pt x="1551" y="1806"/>
                      <a:pt x="1514" y="1878"/>
                      <a:pt x="1504" y="1896"/>
                    </a:cubicBezTo>
                    <a:cubicBezTo>
                      <a:pt x="1488" y="1921"/>
                      <a:pt x="1474" y="1947"/>
                      <a:pt x="1463" y="1959"/>
                    </a:cubicBezTo>
                    <a:cubicBezTo>
                      <a:pt x="1465" y="1956"/>
                      <a:pt x="1465" y="1956"/>
                      <a:pt x="1465" y="1956"/>
                    </a:cubicBezTo>
                    <a:cubicBezTo>
                      <a:pt x="1457" y="1967"/>
                      <a:pt x="1449" y="1979"/>
                      <a:pt x="1440" y="1990"/>
                    </a:cubicBezTo>
                    <a:cubicBezTo>
                      <a:pt x="1441" y="1984"/>
                      <a:pt x="1441" y="1984"/>
                      <a:pt x="1441" y="1984"/>
                    </a:cubicBezTo>
                    <a:cubicBezTo>
                      <a:pt x="1423" y="2006"/>
                      <a:pt x="1401" y="2034"/>
                      <a:pt x="1409" y="2028"/>
                    </a:cubicBezTo>
                    <a:cubicBezTo>
                      <a:pt x="1388" y="2050"/>
                      <a:pt x="1399" y="2036"/>
                      <a:pt x="1395" y="2038"/>
                    </a:cubicBezTo>
                    <a:cubicBezTo>
                      <a:pt x="1406" y="2025"/>
                      <a:pt x="1427" y="1995"/>
                      <a:pt x="1435" y="1988"/>
                    </a:cubicBezTo>
                    <a:cubicBezTo>
                      <a:pt x="1433" y="1990"/>
                      <a:pt x="1429" y="1995"/>
                      <a:pt x="1429" y="1996"/>
                    </a:cubicBezTo>
                    <a:cubicBezTo>
                      <a:pt x="1477" y="1933"/>
                      <a:pt x="1441" y="1973"/>
                      <a:pt x="1463" y="1941"/>
                    </a:cubicBezTo>
                    <a:cubicBezTo>
                      <a:pt x="1451" y="1957"/>
                      <a:pt x="1441" y="1969"/>
                      <a:pt x="1429" y="1987"/>
                    </a:cubicBezTo>
                    <a:cubicBezTo>
                      <a:pt x="1423" y="1996"/>
                      <a:pt x="1398" y="2028"/>
                      <a:pt x="1385" y="2044"/>
                    </a:cubicBezTo>
                    <a:cubicBezTo>
                      <a:pt x="1403" y="2022"/>
                      <a:pt x="1413" y="2011"/>
                      <a:pt x="1428" y="1994"/>
                    </a:cubicBezTo>
                    <a:cubicBezTo>
                      <a:pt x="1416" y="2009"/>
                      <a:pt x="1415" y="2013"/>
                      <a:pt x="1404" y="2025"/>
                    </a:cubicBezTo>
                    <a:cubicBezTo>
                      <a:pt x="1407" y="2020"/>
                      <a:pt x="1407" y="2020"/>
                      <a:pt x="1407" y="2020"/>
                    </a:cubicBezTo>
                    <a:cubicBezTo>
                      <a:pt x="1403" y="2026"/>
                      <a:pt x="1399" y="2031"/>
                      <a:pt x="1394" y="2036"/>
                    </a:cubicBezTo>
                    <a:cubicBezTo>
                      <a:pt x="1391" y="2038"/>
                      <a:pt x="1355" y="2077"/>
                      <a:pt x="1375" y="2053"/>
                    </a:cubicBezTo>
                    <a:cubicBezTo>
                      <a:pt x="1355" y="2073"/>
                      <a:pt x="1370" y="2061"/>
                      <a:pt x="1351" y="2079"/>
                    </a:cubicBezTo>
                    <a:cubicBezTo>
                      <a:pt x="1364" y="2068"/>
                      <a:pt x="1376" y="2056"/>
                      <a:pt x="1388" y="2044"/>
                    </a:cubicBezTo>
                    <a:cubicBezTo>
                      <a:pt x="1389" y="2046"/>
                      <a:pt x="1389" y="2046"/>
                      <a:pt x="1389" y="2046"/>
                    </a:cubicBezTo>
                    <a:cubicBezTo>
                      <a:pt x="1377" y="2060"/>
                      <a:pt x="1373" y="2062"/>
                      <a:pt x="1358" y="2077"/>
                    </a:cubicBezTo>
                    <a:cubicBezTo>
                      <a:pt x="1361" y="2077"/>
                      <a:pt x="1361" y="2077"/>
                      <a:pt x="1361" y="2077"/>
                    </a:cubicBezTo>
                    <a:cubicBezTo>
                      <a:pt x="1351" y="2085"/>
                      <a:pt x="1343" y="2093"/>
                      <a:pt x="1333" y="2100"/>
                    </a:cubicBezTo>
                    <a:cubicBezTo>
                      <a:pt x="1337" y="2098"/>
                      <a:pt x="1316" y="2116"/>
                      <a:pt x="1309" y="2120"/>
                    </a:cubicBezTo>
                    <a:cubicBezTo>
                      <a:pt x="1293" y="2131"/>
                      <a:pt x="1301" y="2121"/>
                      <a:pt x="1275" y="2142"/>
                    </a:cubicBezTo>
                    <a:cubicBezTo>
                      <a:pt x="1277" y="2141"/>
                      <a:pt x="1277" y="2141"/>
                      <a:pt x="1277" y="2141"/>
                    </a:cubicBezTo>
                    <a:cubicBezTo>
                      <a:pt x="1261" y="2152"/>
                      <a:pt x="1252" y="2158"/>
                      <a:pt x="1227" y="2171"/>
                    </a:cubicBezTo>
                    <a:cubicBezTo>
                      <a:pt x="1228" y="2170"/>
                      <a:pt x="1235" y="2166"/>
                      <a:pt x="1238" y="2164"/>
                    </a:cubicBezTo>
                    <a:cubicBezTo>
                      <a:pt x="1204" y="2182"/>
                      <a:pt x="1147" y="2208"/>
                      <a:pt x="1129" y="2210"/>
                    </a:cubicBezTo>
                    <a:cubicBezTo>
                      <a:pt x="1131" y="2207"/>
                      <a:pt x="1147" y="2203"/>
                      <a:pt x="1147" y="2201"/>
                    </a:cubicBezTo>
                    <a:cubicBezTo>
                      <a:pt x="1203" y="2181"/>
                      <a:pt x="1185" y="2183"/>
                      <a:pt x="1247" y="2152"/>
                    </a:cubicBezTo>
                    <a:cubicBezTo>
                      <a:pt x="1252" y="2155"/>
                      <a:pt x="1295" y="2119"/>
                      <a:pt x="1307" y="2114"/>
                    </a:cubicBezTo>
                    <a:cubicBezTo>
                      <a:pt x="1286" y="2130"/>
                      <a:pt x="1256" y="2151"/>
                      <a:pt x="1261" y="2149"/>
                    </a:cubicBezTo>
                    <a:cubicBezTo>
                      <a:pt x="1282" y="2136"/>
                      <a:pt x="1311" y="2115"/>
                      <a:pt x="1324" y="2104"/>
                    </a:cubicBezTo>
                    <a:cubicBezTo>
                      <a:pt x="1311" y="2113"/>
                      <a:pt x="1314" y="2107"/>
                      <a:pt x="1321" y="2099"/>
                    </a:cubicBezTo>
                    <a:cubicBezTo>
                      <a:pt x="1291" y="2127"/>
                      <a:pt x="1227" y="2164"/>
                      <a:pt x="1174" y="2185"/>
                    </a:cubicBezTo>
                    <a:cubicBezTo>
                      <a:pt x="1181" y="2185"/>
                      <a:pt x="1181" y="2185"/>
                      <a:pt x="1181" y="2185"/>
                    </a:cubicBezTo>
                    <a:cubicBezTo>
                      <a:pt x="1135" y="2205"/>
                      <a:pt x="1185" y="2180"/>
                      <a:pt x="1149" y="2194"/>
                    </a:cubicBezTo>
                    <a:cubicBezTo>
                      <a:pt x="1134" y="2202"/>
                      <a:pt x="1134" y="2202"/>
                      <a:pt x="1134" y="2202"/>
                    </a:cubicBezTo>
                    <a:cubicBezTo>
                      <a:pt x="1131" y="2203"/>
                      <a:pt x="1131" y="2203"/>
                      <a:pt x="1131" y="2203"/>
                    </a:cubicBezTo>
                    <a:cubicBezTo>
                      <a:pt x="1123" y="2206"/>
                      <a:pt x="1114" y="2210"/>
                      <a:pt x="1105" y="2214"/>
                    </a:cubicBezTo>
                    <a:cubicBezTo>
                      <a:pt x="1124" y="2208"/>
                      <a:pt x="1115" y="2209"/>
                      <a:pt x="1136" y="2203"/>
                    </a:cubicBezTo>
                    <a:cubicBezTo>
                      <a:pt x="1155" y="2197"/>
                      <a:pt x="1136" y="2205"/>
                      <a:pt x="1131" y="2208"/>
                    </a:cubicBezTo>
                    <a:cubicBezTo>
                      <a:pt x="1118" y="2212"/>
                      <a:pt x="1072" y="2225"/>
                      <a:pt x="1100" y="2216"/>
                    </a:cubicBezTo>
                    <a:cubicBezTo>
                      <a:pt x="1083" y="2221"/>
                      <a:pt x="1066" y="2227"/>
                      <a:pt x="1049" y="2231"/>
                    </a:cubicBezTo>
                    <a:cubicBezTo>
                      <a:pt x="1049" y="2230"/>
                      <a:pt x="1060" y="2227"/>
                      <a:pt x="1066" y="2225"/>
                    </a:cubicBezTo>
                    <a:cubicBezTo>
                      <a:pt x="1053" y="2228"/>
                      <a:pt x="1041" y="2231"/>
                      <a:pt x="1028" y="2233"/>
                    </a:cubicBezTo>
                    <a:cubicBezTo>
                      <a:pt x="1029" y="2233"/>
                      <a:pt x="1029" y="2233"/>
                      <a:pt x="1029" y="2233"/>
                    </a:cubicBezTo>
                    <a:cubicBezTo>
                      <a:pt x="999" y="2240"/>
                      <a:pt x="956" y="2244"/>
                      <a:pt x="933" y="2247"/>
                    </a:cubicBezTo>
                    <a:cubicBezTo>
                      <a:pt x="986" y="2246"/>
                      <a:pt x="908" y="2251"/>
                      <a:pt x="912" y="2252"/>
                    </a:cubicBezTo>
                    <a:cubicBezTo>
                      <a:pt x="893" y="2252"/>
                      <a:pt x="887" y="2247"/>
                      <a:pt x="927" y="2244"/>
                    </a:cubicBezTo>
                    <a:cubicBezTo>
                      <a:pt x="938" y="2245"/>
                      <a:pt x="966" y="2241"/>
                      <a:pt x="986" y="2239"/>
                    </a:cubicBezTo>
                    <a:cubicBezTo>
                      <a:pt x="960" y="2241"/>
                      <a:pt x="952" y="2242"/>
                      <a:pt x="931" y="2244"/>
                    </a:cubicBezTo>
                    <a:cubicBezTo>
                      <a:pt x="946" y="2242"/>
                      <a:pt x="904" y="2243"/>
                      <a:pt x="904" y="2242"/>
                    </a:cubicBezTo>
                    <a:cubicBezTo>
                      <a:pt x="907" y="2241"/>
                      <a:pt x="915" y="2239"/>
                      <a:pt x="942" y="2238"/>
                    </a:cubicBezTo>
                    <a:cubicBezTo>
                      <a:pt x="981" y="2235"/>
                      <a:pt x="946" y="2241"/>
                      <a:pt x="957" y="2239"/>
                    </a:cubicBezTo>
                    <a:cubicBezTo>
                      <a:pt x="968" y="2241"/>
                      <a:pt x="1012" y="2233"/>
                      <a:pt x="1035" y="2229"/>
                    </a:cubicBezTo>
                    <a:cubicBezTo>
                      <a:pt x="1037" y="2229"/>
                      <a:pt x="1030" y="2231"/>
                      <a:pt x="1026" y="2231"/>
                    </a:cubicBezTo>
                    <a:cubicBezTo>
                      <a:pt x="1046" y="2228"/>
                      <a:pt x="1088" y="2218"/>
                      <a:pt x="1090" y="2215"/>
                    </a:cubicBezTo>
                    <a:cubicBezTo>
                      <a:pt x="1074" y="2220"/>
                      <a:pt x="1058" y="2224"/>
                      <a:pt x="1041" y="2228"/>
                    </a:cubicBezTo>
                    <a:cubicBezTo>
                      <a:pt x="1030" y="2230"/>
                      <a:pt x="1056" y="2223"/>
                      <a:pt x="1040" y="2225"/>
                    </a:cubicBezTo>
                    <a:cubicBezTo>
                      <a:pt x="1029" y="2228"/>
                      <a:pt x="1016" y="2231"/>
                      <a:pt x="1001" y="2232"/>
                    </a:cubicBezTo>
                    <a:cubicBezTo>
                      <a:pt x="1003" y="2231"/>
                      <a:pt x="1003" y="2231"/>
                      <a:pt x="1003" y="2231"/>
                    </a:cubicBezTo>
                    <a:cubicBezTo>
                      <a:pt x="973" y="2234"/>
                      <a:pt x="925" y="2238"/>
                      <a:pt x="889" y="2239"/>
                    </a:cubicBezTo>
                    <a:cubicBezTo>
                      <a:pt x="881" y="2243"/>
                      <a:pt x="862" y="2245"/>
                      <a:pt x="846" y="2249"/>
                    </a:cubicBezTo>
                    <a:cubicBezTo>
                      <a:pt x="793" y="2247"/>
                      <a:pt x="737" y="2239"/>
                      <a:pt x="681" y="2225"/>
                    </a:cubicBezTo>
                    <a:cubicBezTo>
                      <a:pt x="695" y="2226"/>
                      <a:pt x="730" y="2233"/>
                      <a:pt x="769" y="2238"/>
                    </a:cubicBezTo>
                    <a:cubicBezTo>
                      <a:pt x="763" y="2238"/>
                      <a:pt x="758" y="2237"/>
                      <a:pt x="752" y="2237"/>
                    </a:cubicBezTo>
                    <a:cubicBezTo>
                      <a:pt x="784" y="2242"/>
                      <a:pt x="796" y="2242"/>
                      <a:pt x="809" y="2242"/>
                    </a:cubicBezTo>
                    <a:cubicBezTo>
                      <a:pt x="807" y="2242"/>
                      <a:pt x="810" y="2243"/>
                      <a:pt x="815" y="2244"/>
                    </a:cubicBezTo>
                    <a:cubicBezTo>
                      <a:pt x="843" y="2245"/>
                      <a:pt x="858" y="2243"/>
                      <a:pt x="843" y="2241"/>
                    </a:cubicBezTo>
                    <a:cubicBezTo>
                      <a:pt x="834" y="2242"/>
                      <a:pt x="834" y="2242"/>
                      <a:pt x="834" y="2242"/>
                    </a:cubicBezTo>
                    <a:cubicBezTo>
                      <a:pt x="815" y="2238"/>
                      <a:pt x="815" y="2238"/>
                      <a:pt x="815" y="2238"/>
                    </a:cubicBezTo>
                    <a:cubicBezTo>
                      <a:pt x="807" y="2242"/>
                      <a:pt x="750" y="2233"/>
                      <a:pt x="719" y="2228"/>
                    </a:cubicBezTo>
                    <a:cubicBezTo>
                      <a:pt x="741" y="2231"/>
                      <a:pt x="759" y="2230"/>
                      <a:pt x="787" y="2236"/>
                    </a:cubicBezTo>
                    <a:cubicBezTo>
                      <a:pt x="784" y="2233"/>
                      <a:pt x="784" y="2233"/>
                      <a:pt x="784" y="2233"/>
                    </a:cubicBezTo>
                    <a:cubicBezTo>
                      <a:pt x="808" y="2236"/>
                      <a:pt x="827" y="2239"/>
                      <a:pt x="841" y="2238"/>
                    </a:cubicBezTo>
                    <a:cubicBezTo>
                      <a:pt x="813" y="2237"/>
                      <a:pt x="813" y="2237"/>
                      <a:pt x="813" y="2237"/>
                    </a:cubicBezTo>
                    <a:cubicBezTo>
                      <a:pt x="813" y="2236"/>
                      <a:pt x="813" y="2236"/>
                      <a:pt x="813" y="2236"/>
                    </a:cubicBezTo>
                    <a:cubicBezTo>
                      <a:pt x="793" y="2234"/>
                      <a:pt x="768" y="2233"/>
                      <a:pt x="750" y="2229"/>
                    </a:cubicBezTo>
                    <a:cubicBezTo>
                      <a:pt x="734" y="2227"/>
                      <a:pt x="718" y="2227"/>
                      <a:pt x="676" y="2217"/>
                    </a:cubicBezTo>
                    <a:cubicBezTo>
                      <a:pt x="678" y="2217"/>
                      <a:pt x="678" y="2217"/>
                      <a:pt x="678" y="2217"/>
                    </a:cubicBezTo>
                    <a:cubicBezTo>
                      <a:pt x="648" y="2214"/>
                      <a:pt x="600" y="2193"/>
                      <a:pt x="578" y="2186"/>
                    </a:cubicBezTo>
                    <a:cubicBezTo>
                      <a:pt x="565" y="2186"/>
                      <a:pt x="623" y="2204"/>
                      <a:pt x="637" y="2208"/>
                    </a:cubicBezTo>
                    <a:cubicBezTo>
                      <a:pt x="619" y="2205"/>
                      <a:pt x="601" y="2197"/>
                      <a:pt x="615" y="2204"/>
                    </a:cubicBezTo>
                    <a:cubicBezTo>
                      <a:pt x="574" y="2192"/>
                      <a:pt x="592" y="2193"/>
                      <a:pt x="558" y="2183"/>
                    </a:cubicBezTo>
                    <a:cubicBezTo>
                      <a:pt x="564" y="2185"/>
                      <a:pt x="570" y="2188"/>
                      <a:pt x="576" y="2191"/>
                    </a:cubicBezTo>
                    <a:cubicBezTo>
                      <a:pt x="561" y="2187"/>
                      <a:pt x="536" y="2176"/>
                      <a:pt x="521" y="2171"/>
                    </a:cubicBezTo>
                    <a:cubicBezTo>
                      <a:pt x="518" y="2173"/>
                      <a:pt x="546" y="2182"/>
                      <a:pt x="574" y="2193"/>
                    </a:cubicBezTo>
                    <a:cubicBezTo>
                      <a:pt x="561" y="2190"/>
                      <a:pt x="561" y="2190"/>
                      <a:pt x="561" y="2190"/>
                    </a:cubicBezTo>
                    <a:cubicBezTo>
                      <a:pt x="580" y="2197"/>
                      <a:pt x="599" y="2203"/>
                      <a:pt x="619" y="2208"/>
                    </a:cubicBezTo>
                    <a:cubicBezTo>
                      <a:pt x="637" y="2210"/>
                      <a:pt x="621" y="2206"/>
                      <a:pt x="658" y="2214"/>
                    </a:cubicBezTo>
                    <a:cubicBezTo>
                      <a:pt x="677" y="2221"/>
                      <a:pt x="687" y="2226"/>
                      <a:pt x="678" y="2227"/>
                    </a:cubicBezTo>
                    <a:cubicBezTo>
                      <a:pt x="663" y="2222"/>
                      <a:pt x="634" y="2215"/>
                      <a:pt x="635" y="2213"/>
                    </a:cubicBezTo>
                    <a:cubicBezTo>
                      <a:pt x="618" y="2211"/>
                      <a:pt x="570" y="2196"/>
                      <a:pt x="579" y="2201"/>
                    </a:cubicBezTo>
                    <a:cubicBezTo>
                      <a:pt x="577" y="2200"/>
                      <a:pt x="574" y="2199"/>
                      <a:pt x="572" y="2199"/>
                    </a:cubicBezTo>
                    <a:cubicBezTo>
                      <a:pt x="554" y="2189"/>
                      <a:pt x="524" y="2177"/>
                      <a:pt x="475" y="2151"/>
                    </a:cubicBezTo>
                    <a:cubicBezTo>
                      <a:pt x="465" y="2146"/>
                      <a:pt x="463" y="2147"/>
                      <a:pt x="464" y="2150"/>
                    </a:cubicBezTo>
                    <a:cubicBezTo>
                      <a:pt x="455" y="2144"/>
                      <a:pt x="445" y="2137"/>
                      <a:pt x="436" y="2131"/>
                    </a:cubicBezTo>
                    <a:cubicBezTo>
                      <a:pt x="444" y="2135"/>
                      <a:pt x="449" y="2137"/>
                      <a:pt x="463" y="2145"/>
                    </a:cubicBezTo>
                    <a:cubicBezTo>
                      <a:pt x="438" y="2131"/>
                      <a:pt x="415" y="2114"/>
                      <a:pt x="393" y="2095"/>
                    </a:cubicBezTo>
                    <a:cubicBezTo>
                      <a:pt x="399" y="2099"/>
                      <a:pt x="399" y="2099"/>
                      <a:pt x="399" y="2099"/>
                    </a:cubicBezTo>
                    <a:cubicBezTo>
                      <a:pt x="390" y="2092"/>
                      <a:pt x="381" y="2085"/>
                      <a:pt x="372" y="2078"/>
                    </a:cubicBezTo>
                    <a:cubicBezTo>
                      <a:pt x="387" y="2090"/>
                      <a:pt x="410" y="2109"/>
                      <a:pt x="403" y="2106"/>
                    </a:cubicBezTo>
                    <a:cubicBezTo>
                      <a:pt x="371" y="2083"/>
                      <a:pt x="357" y="2066"/>
                      <a:pt x="332" y="2044"/>
                    </a:cubicBezTo>
                    <a:cubicBezTo>
                      <a:pt x="335" y="2042"/>
                      <a:pt x="328" y="2033"/>
                      <a:pt x="337" y="2039"/>
                    </a:cubicBezTo>
                    <a:cubicBezTo>
                      <a:pt x="339" y="2041"/>
                      <a:pt x="339" y="2042"/>
                      <a:pt x="340" y="2042"/>
                    </a:cubicBezTo>
                    <a:cubicBezTo>
                      <a:pt x="349" y="2050"/>
                      <a:pt x="369" y="2067"/>
                      <a:pt x="385" y="2080"/>
                    </a:cubicBezTo>
                    <a:cubicBezTo>
                      <a:pt x="334" y="2030"/>
                      <a:pt x="347" y="2043"/>
                      <a:pt x="306" y="1995"/>
                    </a:cubicBezTo>
                    <a:cubicBezTo>
                      <a:pt x="304" y="1990"/>
                      <a:pt x="345" y="2038"/>
                      <a:pt x="337" y="2026"/>
                    </a:cubicBezTo>
                    <a:cubicBezTo>
                      <a:pt x="350" y="2040"/>
                      <a:pt x="363" y="2054"/>
                      <a:pt x="377" y="2068"/>
                    </a:cubicBezTo>
                    <a:cubicBezTo>
                      <a:pt x="370" y="2061"/>
                      <a:pt x="369" y="2061"/>
                      <a:pt x="365" y="2058"/>
                    </a:cubicBezTo>
                    <a:cubicBezTo>
                      <a:pt x="395" y="2084"/>
                      <a:pt x="406" y="2095"/>
                      <a:pt x="431" y="2110"/>
                    </a:cubicBezTo>
                    <a:cubicBezTo>
                      <a:pt x="446" y="2122"/>
                      <a:pt x="406" y="2094"/>
                      <a:pt x="423" y="2107"/>
                    </a:cubicBezTo>
                    <a:cubicBezTo>
                      <a:pt x="408" y="2097"/>
                      <a:pt x="394" y="2087"/>
                      <a:pt x="386" y="2083"/>
                    </a:cubicBezTo>
                    <a:cubicBezTo>
                      <a:pt x="421" y="2113"/>
                      <a:pt x="408" y="2098"/>
                      <a:pt x="440" y="2120"/>
                    </a:cubicBezTo>
                    <a:cubicBezTo>
                      <a:pt x="447" y="2126"/>
                      <a:pt x="455" y="2131"/>
                      <a:pt x="463" y="2137"/>
                    </a:cubicBezTo>
                    <a:cubicBezTo>
                      <a:pt x="478" y="2145"/>
                      <a:pt x="459" y="2133"/>
                      <a:pt x="458" y="2132"/>
                    </a:cubicBezTo>
                    <a:cubicBezTo>
                      <a:pt x="477" y="2142"/>
                      <a:pt x="483" y="2147"/>
                      <a:pt x="498" y="2154"/>
                    </a:cubicBezTo>
                    <a:cubicBezTo>
                      <a:pt x="494" y="2151"/>
                      <a:pt x="484" y="2146"/>
                      <a:pt x="487" y="2147"/>
                    </a:cubicBezTo>
                    <a:cubicBezTo>
                      <a:pt x="511" y="2160"/>
                      <a:pt x="536" y="2170"/>
                      <a:pt x="559" y="2182"/>
                    </a:cubicBezTo>
                    <a:cubicBezTo>
                      <a:pt x="545" y="2175"/>
                      <a:pt x="575" y="2185"/>
                      <a:pt x="587" y="2188"/>
                    </a:cubicBezTo>
                    <a:cubicBezTo>
                      <a:pt x="571" y="2181"/>
                      <a:pt x="555" y="2174"/>
                      <a:pt x="539" y="2166"/>
                    </a:cubicBezTo>
                    <a:cubicBezTo>
                      <a:pt x="477" y="2141"/>
                      <a:pt x="445" y="2122"/>
                      <a:pt x="390" y="2077"/>
                    </a:cubicBezTo>
                    <a:cubicBezTo>
                      <a:pt x="394" y="2079"/>
                      <a:pt x="394" y="2079"/>
                      <a:pt x="394" y="2079"/>
                    </a:cubicBezTo>
                    <a:cubicBezTo>
                      <a:pt x="354" y="2041"/>
                      <a:pt x="338" y="2024"/>
                      <a:pt x="323" y="2009"/>
                    </a:cubicBezTo>
                    <a:cubicBezTo>
                      <a:pt x="308" y="1995"/>
                      <a:pt x="294" y="1981"/>
                      <a:pt x="266" y="1941"/>
                    </a:cubicBezTo>
                    <a:cubicBezTo>
                      <a:pt x="267" y="1937"/>
                      <a:pt x="241" y="1904"/>
                      <a:pt x="246" y="1906"/>
                    </a:cubicBezTo>
                    <a:cubicBezTo>
                      <a:pt x="262" y="1930"/>
                      <a:pt x="259" y="1925"/>
                      <a:pt x="256" y="1917"/>
                    </a:cubicBezTo>
                    <a:cubicBezTo>
                      <a:pt x="246" y="1904"/>
                      <a:pt x="239" y="1895"/>
                      <a:pt x="223" y="1866"/>
                    </a:cubicBezTo>
                    <a:cubicBezTo>
                      <a:pt x="231" y="1876"/>
                      <a:pt x="217" y="1850"/>
                      <a:pt x="234" y="1878"/>
                    </a:cubicBezTo>
                    <a:cubicBezTo>
                      <a:pt x="213" y="1839"/>
                      <a:pt x="202" y="1817"/>
                      <a:pt x="190" y="1798"/>
                    </a:cubicBezTo>
                    <a:cubicBezTo>
                      <a:pt x="158" y="1733"/>
                      <a:pt x="183" y="1777"/>
                      <a:pt x="155" y="1711"/>
                    </a:cubicBezTo>
                    <a:cubicBezTo>
                      <a:pt x="160" y="1720"/>
                      <a:pt x="160" y="1720"/>
                      <a:pt x="160" y="1720"/>
                    </a:cubicBezTo>
                    <a:cubicBezTo>
                      <a:pt x="154" y="1706"/>
                      <a:pt x="149" y="1692"/>
                      <a:pt x="144" y="1678"/>
                    </a:cubicBezTo>
                    <a:cubicBezTo>
                      <a:pt x="147" y="1693"/>
                      <a:pt x="147" y="1693"/>
                      <a:pt x="147" y="1693"/>
                    </a:cubicBezTo>
                    <a:cubicBezTo>
                      <a:pt x="128" y="1643"/>
                      <a:pt x="128" y="1643"/>
                      <a:pt x="128" y="1643"/>
                    </a:cubicBezTo>
                    <a:cubicBezTo>
                      <a:pt x="117" y="1612"/>
                      <a:pt x="130" y="1656"/>
                      <a:pt x="128" y="1653"/>
                    </a:cubicBezTo>
                    <a:cubicBezTo>
                      <a:pt x="134" y="1662"/>
                      <a:pt x="134" y="1662"/>
                      <a:pt x="134" y="1662"/>
                    </a:cubicBezTo>
                    <a:cubicBezTo>
                      <a:pt x="140" y="1683"/>
                      <a:pt x="152" y="1711"/>
                      <a:pt x="153" y="1715"/>
                    </a:cubicBezTo>
                    <a:cubicBezTo>
                      <a:pt x="140" y="1683"/>
                      <a:pt x="142" y="1691"/>
                      <a:pt x="136" y="1678"/>
                    </a:cubicBezTo>
                    <a:cubicBezTo>
                      <a:pt x="140" y="1689"/>
                      <a:pt x="144" y="1699"/>
                      <a:pt x="148" y="1709"/>
                    </a:cubicBezTo>
                    <a:cubicBezTo>
                      <a:pt x="151" y="1720"/>
                      <a:pt x="151" y="1720"/>
                      <a:pt x="151" y="1720"/>
                    </a:cubicBezTo>
                    <a:cubicBezTo>
                      <a:pt x="163" y="1751"/>
                      <a:pt x="173" y="1775"/>
                      <a:pt x="183" y="1792"/>
                    </a:cubicBezTo>
                    <a:cubicBezTo>
                      <a:pt x="178" y="1779"/>
                      <a:pt x="172" y="1772"/>
                      <a:pt x="168" y="1761"/>
                    </a:cubicBezTo>
                    <a:cubicBezTo>
                      <a:pt x="178" y="1774"/>
                      <a:pt x="194" y="1812"/>
                      <a:pt x="214" y="1847"/>
                    </a:cubicBezTo>
                    <a:cubicBezTo>
                      <a:pt x="214" y="1848"/>
                      <a:pt x="219" y="1859"/>
                      <a:pt x="216" y="1855"/>
                    </a:cubicBezTo>
                    <a:cubicBezTo>
                      <a:pt x="216" y="1854"/>
                      <a:pt x="213" y="1848"/>
                      <a:pt x="211" y="1845"/>
                    </a:cubicBezTo>
                    <a:cubicBezTo>
                      <a:pt x="211" y="1848"/>
                      <a:pt x="200" y="1828"/>
                      <a:pt x="217" y="1862"/>
                    </a:cubicBezTo>
                    <a:cubicBezTo>
                      <a:pt x="209" y="1851"/>
                      <a:pt x="193" y="1827"/>
                      <a:pt x="193" y="1829"/>
                    </a:cubicBezTo>
                    <a:cubicBezTo>
                      <a:pt x="182" y="1809"/>
                      <a:pt x="170" y="1781"/>
                      <a:pt x="163" y="1764"/>
                    </a:cubicBezTo>
                    <a:cubicBezTo>
                      <a:pt x="164" y="1766"/>
                      <a:pt x="164" y="1766"/>
                      <a:pt x="164" y="1766"/>
                    </a:cubicBezTo>
                    <a:cubicBezTo>
                      <a:pt x="157" y="1748"/>
                      <a:pt x="140" y="1711"/>
                      <a:pt x="141" y="1707"/>
                    </a:cubicBezTo>
                    <a:cubicBezTo>
                      <a:pt x="136" y="1696"/>
                      <a:pt x="125" y="1666"/>
                      <a:pt x="135" y="1697"/>
                    </a:cubicBezTo>
                    <a:cubicBezTo>
                      <a:pt x="129" y="1680"/>
                      <a:pt x="122" y="1663"/>
                      <a:pt x="116" y="1646"/>
                    </a:cubicBezTo>
                    <a:cubicBezTo>
                      <a:pt x="122" y="1654"/>
                      <a:pt x="107" y="1604"/>
                      <a:pt x="126" y="1655"/>
                    </a:cubicBezTo>
                    <a:cubicBezTo>
                      <a:pt x="125" y="1653"/>
                      <a:pt x="119" y="1635"/>
                      <a:pt x="109" y="1604"/>
                    </a:cubicBezTo>
                    <a:cubicBezTo>
                      <a:pt x="110" y="1606"/>
                      <a:pt x="110" y="1606"/>
                      <a:pt x="110" y="1606"/>
                    </a:cubicBezTo>
                    <a:cubicBezTo>
                      <a:pt x="111" y="1607"/>
                      <a:pt x="111" y="1609"/>
                      <a:pt x="112" y="1609"/>
                    </a:cubicBezTo>
                    <a:cubicBezTo>
                      <a:pt x="114" y="1616"/>
                      <a:pt x="115" y="1619"/>
                      <a:pt x="115" y="1621"/>
                    </a:cubicBezTo>
                    <a:cubicBezTo>
                      <a:pt x="123" y="1638"/>
                      <a:pt x="115" y="1611"/>
                      <a:pt x="106" y="1583"/>
                    </a:cubicBezTo>
                    <a:cubicBezTo>
                      <a:pt x="103" y="1576"/>
                      <a:pt x="103" y="1576"/>
                      <a:pt x="103" y="1576"/>
                    </a:cubicBezTo>
                    <a:cubicBezTo>
                      <a:pt x="97" y="1551"/>
                      <a:pt x="94" y="1536"/>
                      <a:pt x="86" y="1503"/>
                    </a:cubicBezTo>
                    <a:cubicBezTo>
                      <a:pt x="77" y="1478"/>
                      <a:pt x="69" y="1452"/>
                      <a:pt x="62" y="1427"/>
                    </a:cubicBezTo>
                    <a:cubicBezTo>
                      <a:pt x="57" y="1404"/>
                      <a:pt x="57" y="1404"/>
                      <a:pt x="57" y="1404"/>
                    </a:cubicBezTo>
                    <a:cubicBezTo>
                      <a:pt x="56" y="1393"/>
                      <a:pt x="49" y="1358"/>
                      <a:pt x="54" y="1372"/>
                    </a:cubicBezTo>
                    <a:cubicBezTo>
                      <a:pt x="54" y="1368"/>
                      <a:pt x="57" y="1380"/>
                      <a:pt x="59" y="1395"/>
                    </a:cubicBezTo>
                    <a:cubicBezTo>
                      <a:pt x="59" y="1397"/>
                      <a:pt x="58" y="1393"/>
                      <a:pt x="58" y="1396"/>
                    </a:cubicBezTo>
                    <a:cubicBezTo>
                      <a:pt x="60" y="1400"/>
                      <a:pt x="62" y="1402"/>
                      <a:pt x="60" y="1383"/>
                    </a:cubicBezTo>
                    <a:cubicBezTo>
                      <a:pt x="63" y="1402"/>
                      <a:pt x="63" y="1404"/>
                      <a:pt x="67" y="1417"/>
                    </a:cubicBezTo>
                    <a:cubicBezTo>
                      <a:pt x="66" y="1411"/>
                      <a:pt x="64" y="1405"/>
                      <a:pt x="63" y="1398"/>
                    </a:cubicBezTo>
                    <a:cubicBezTo>
                      <a:pt x="69" y="1426"/>
                      <a:pt x="81" y="1468"/>
                      <a:pt x="82" y="1467"/>
                    </a:cubicBezTo>
                    <a:cubicBezTo>
                      <a:pt x="78" y="1459"/>
                      <a:pt x="77" y="1441"/>
                      <a:pt x="74" y="1426"/>
                    </a:cubicBezTo>
                    <a:cubicBezTo>
                      <a:pt x="77" y="1437"/>
                      <a:pt x="83" y="1461"/>
                      <a:pt x="80" y="1443"/>
                    </a:cubicBezTo>
                    <a:cubicBezTo>
                      <a:pt x="77" y="1436"/>
                      <a:pt x="66" y="1385"/>
                      <a:pt x="72" y="1422"/>
                    </a:cubicBezTo>
                    <a:cubicBezTo>
                      <a:pt x="68" y="1407"/>
                      <a:pt x="64" y="1386"/>
                      <a:pt x="61" y="1368"/>
                    </a:cubicBezTo>
                    <a:cubicBezTo>
                      <a:pt x="66" y="1389"/>
                      <a:pt x="65" y="1375"/>
                      <a:pt x="67" y="1381"/>
                    </a:cubicBezTo>
                    <a:cubicBezTo>
                      <a:pt x="63" y="1363"/>
                      <a:pt x="61" y="1363"/>
                      <a:pt x="60" y="1361"/>
                    </a:cubicBezTo>
                    <a:cubicBezTo>
                      <a:pt x="54" y="1308"/>
                      <a:pt x="55" y="1286"/>
                      <a:pt x="47" y="1227"/>
                    </a:cubicBezTo>
                    <a:cubicBezTo>
                      <a:pt x="46" y="1219"/>
                      <a:pt x="52" y="1263"/>
                      <a:pt x="50" y="1257"/>
                    </a:cubicBezTo>
                    <a:cubicBezTo>
                      <a:pt x="42" y="1214"/>
                      <a:pt x="47" y="1200"/>
                      <a:pt x="43" y="1163"/>
                    </a:cubicBezTo>
                    <a:cubicBezTo>
                      <a:pt x="41" y="1173"/>
                      <a:pt x="41" y="1173"/>
                      <a:pt x="41" y="1173"/>
                    </a:cubicBezTo>
                    <a:cubicBezTo>
                      <a:pt x="40" y="1162"/>
                      <a:pt x="38" y="1133"/>
                      <a:pt x="37" y="1119"/>
                    </a:cubicBezTo>
                    <a:cubicBezTo>
                      <a:pt x="37" y="1116"/>
                      <a:pt x="39" y="1076"/>
                      <a:pt x="40" y="1105"/>
                    </a:cubicBezTo>
                    <a:cubicBezTo>
                      <a:pt x="41" y="1041"/>
                      <a:pt x="34" y="1048"/>
                      <a:pt x="39" y="974"/>
                    </a:cubicBezTo>
                    <a:cubicBezTo>
                      <a:pt x="35" y="1009"/>
                      <a:pt x="36" y="1013"/>
                      <a:pt x="35" y="1039"/>
                    </a:cubicBezTo>
                    <a:cubicBezTo>
                      <a:pt x="34" y="1011"/>
                      <a:pt x="34" y="1035"/>
                      <a:pt x="32" y="1032"/>
                    </a:cubicBezTo>
                    <a:cubicBezTo>
                      <a:pt x="34" y="1015"/>
                      <a:pt x="36" y="959"/>
                      <a:pt x="36" y="997"/>
                    </a:cubicBezTo>
                    <a:cubicBezTo>
                      <a:pt x="37" y="974"/>
                      <a:pt x="41" y="928"/>
                      <a:pt x="42" y="917"/>
                    </a:cubicBezTo>
                    <a:cubicBezTo>
                      <a:pt x="39" y="937"/>
                      <a:pt x="39" y="937"/>
                      <a:pt x="39" y="937"/>
                    </a:cubicBezTo>
                    <a:cubicBezTo>
                      <a:pt x="42" y="904"/>
                      <a:pt x="45" y="871"/>
                      <a:pt x="45" y="858"/>
                    </a:cubicBezTo>
                    <a:cubicBezTo>
                      <a:pt x="39" y="899"/>
                      <a:pt x="43" y="898"/>
                      <a:pt x="37" y="950"/>
                    </a:cubicBezTo>
                    <a:cubicBezTo>
                      <a:pt x="31" y="1007"/>
                      <a:pt x="36" y="936"/>
                      <a:pt x="31" y="973"/>
                    </a:cubicBezTo>
                    <a:cubicBezTo>
                      <a:pt x="31" y="987"/>
                      <a:pt x="30" y="1001"/>
                      <a:pt x="31" y="1014"/>
                    </a:cubicBezTo>
                    <a:cubicBezTo>
                      <a:pt x="32" y="995"/>
                      <a:pt x="32" y="995"/>
                      <a:pt x="32" y="995"/>
                    </a:cubicBezTo>
                    <a:cubicBezTo>
                      <a:pt x="34" y="1001"/>
                      <a:pt x="29" y="1058"/>
                      <a:pt x="33" y="1053"/>
                    </a:cubicBezTo>
                    <a:cubicBezTo>
                      <a:pt x="30" y="1094"/>
                      <a:pt x="32" y="1106"/>
                      <a:pt x="31" y="1152"/>
                    </a:cubicBezTo>
                    <a:cubicBezTo>
                      <a:pt x="33" y="1162"/>
                      <a:pt x="32" y="1145"/>
                      <a:pt x="32" y="1133"/>
                    </a:cubicBezTo>
                    <a:cubicBezTo>
                      <a:pt x="33" y="1156"/>
                      <a:pt x="36" y="1157"/>
                      <a:pt x="36" y="1187"/>
                    </a:cubicBezTo>
                    <a:cubicBezTo>
                      <a:pt x="37" y="1202"/>
                      <a:pt x="39" y="1192"/>
                      <a:pt x="37" y="1165"/>
                    </a:cubicBezTo>
                    <a:cubicBezTo>
                      <a:pt x="39" y="1188"/>
                      <a:pt x="40" y="1210"/>
                      <a:pt x="43" y="1235"/>
                    </a:cubicBezTo>
                    <a:cubicBezTo>
                      <a:pt x="43" y="1227"/>
                      <a:pt x="42" y="1218"/>
                      <a:pt x="42" y="1209"/>
                    </a:cubicBezTo>
                    <a:cubicBezTo>
                      <a:pt x="43" y="1218"/>
                      <a:pt x="44" y="1227"/>
                      <a:pt x="45" y="1236"/>
                    </a:cubicBezTo>
                    <a:cubicBezTo>
                      <a:pt x="44" y="1213"/>
                      <a:pt x="44" y="1213"/>
                      <a:pt x="44" y="1213"/>
                    </a:cubicBezTo>
                    <a:cubicBezTo>
                      <a:pt x="49" y="1265"/>
                      <a:pt x="56" y="1323"/>
                      <a:pt x="58" y="1350"/>
                    </a:cubicBezTo>
                    <a:cubicBezTo>
                      <a:pt x="49" y="1307"/>
                      <a:pt x="41" y="1233"/>
                      <a:pt x="36" y="1207"/>
                    </a:cubicBezTo>
                    <a:cubicBezTo>
                      <a:pt x="36" y="1217"/>
                      <a:pt x="42" y="1242"/>
                      <a:pt x="40" y="1256"/>
                    </a:cubicBezTo>
                    <a:cubicBezTo>
                      <a:pt x="44" y="1269"/>
                      <a:pt x="44" y="1269"/>
                      <a:pt x="44" y="1269"/>
                    </a:cubicBezTo>
                    <a:cubicBezTo>
                      <a:pt x="46" y="1285"/>
                      <a:pt x="52" y="1321"/>
                      <a:pt x="50" y="1324"/>
                    </a:cubicBezTo>
                    <a:cubicBezTo>
                      <a:pt x="43" y="1282"/>
                      <a:pt x="40" y="1270"/>
                      <a:pt x="36" y="1249"/>
                    </a:cubicBezTo>
                    <a:cubicBezTo>
                      <a:pt x="36" y="1249"/>
                      <a:pt x="35" y="1245"/>
                      <a:pt x="34" y="1239"/>
                    </a:cubicBezTo>
                    <a:cubicBezTo>
                      <a:pt x="34" y="1238"/>
                      <a:pt x="34" y="1238"/>
                      <a:pt x="34" y="1238"/>
                    </a:cubicBezTo>
                    <a:cubicBezTo>
                      <a:pt x="34" y="1238"/>
                      <a:pt x="34" y="1238"/>
                      <a:pt x="34" y="1238"/>
                    </a:cubicBezTo>
                    <a:cubicBezTo>
                      <a:pt x="33" y="1225"/>
                      <a:pt x="31" y="1205"/>
                      <a:pt x="30" y="1193"/>
                    </a:cubicBezTo>
                    <a:cubicBezTo>
                      <a:pt x="29" y="1177"/>
                      <a:pt x="31" y="1188"/>
                      <a:pt x="32" y="1189"/>
                    </a:cubicBezTo>
                    <a:cubicBezTo>
                      <a:pt x="30" y="1137"/>
                      <a:pt x="22" y="1102"/>
                      <a:pt x="25" y="1047"/>
                    </a:cubicBezTo>
                    <a:cubicBezTo>
                      <a:pt x="26" y="1046"/>
                      <a:pt x="28" y="1004"/>
                      <a:pt x="29" y="1017"/>
                    </a:cubicBezTo>
                    <a:cubicBezTo>
                      <a:pt x="30" y="985"/>
                      <a:pt x="30" y="968"/>
                      <a:pt x="30" y="946"/>
                    </a:cubicBezTo>
                    <a:cubicBezTo>
                      <a:pt x="32" y="942"/>
                      <a:pt x="36" y="898"/>
                      <a:pt x="36" y="914"/>
                    </a:cubicBezTo>
                    <a:cubicBezTo>
                      <a:pt x="37" y="885"/>
                      <a:pt x="37" y="885"/>
                      <a:pt x="37" y="885"/>
                    </a:cubicBezTo>
                    <a:cubicBezTo>
                      <a:pt x="40" y="865"/>
                      <a:pt x="46" y="823"/>
                      <a:pt x="49" y="817"/>
                    </a:cubicBezTo>
                    <a:cubicBezTo>
                      <a:pt x="53" y="795"/>
                      <a:pt x="47" y="810"/>
                      <a:pt x="55" y="780"/>
                    </a:cubicBezTo>
                    <a:cubicBezTo>
                      <a:pt x="55" y="782"/>
                      <a:pt x="56" y="780"/>
                      <a:pt x="54" y="786"/>
                    </a:cubicBezTo>
                    <a:cubicBezTo>
                      <a:pt x="58" y="772"/>
                      <a:pt x="66" y="740"/>
                      <a:pt x="68" y="726"/>
                    </a:cubicBezTo>
                    <a:cubicBezTo>
                      <a:pt x="62" y="746"/>
                      <a:pt x="66" y="730"/>
                      <a:pt x="60" y="755"/>
                    </a:cubicBezTo>
                    <a:cubicBezTo>
                      <a:pt x="59" y="754"/>
                      <a:pt x="64" y="726"/>
                      <a:pt x="74" y="698"/>
                    </a:cubicBezTo>
                    <a:cubicBezTo>
                      <a:pt x="65" y="737"/>
                      <a:pt x="85" y="669"/>
                      <a:pt x="81" y="687"/>
                    </a:cubicBezTo>
                    <a:cubicBezTo>
                      <a:pt x="100" y="627"/>
                      <a:pt x="110" y="592"/>
                      <a:pt x="129" y="543"/>
                    </a:cubicBezTo>
                    <a:cubicBezTo>
                      <a:pt x="153" y="486"/>
                      <a:pt x="193" y="419"/>
                      <a:pt x="218" y="378"/>
                    </a:cubicBezTo>
                    <a:cubicBezTo>
                      <a:pt x="215" y="383"/>
                      <a:pt x="215" y="383"/>
                      <a:pt x="215" y="383"/>
                    </a:cubicBezTo>
                    <a:cubicBezTo>
                      <a:pt x="219" y="375"/>
                      <a:pt x="225" y="367"/>
                      <a:pt x="230" y="359"/>
                    </a:cubicBezTo>
                    <a:cubicBezTo>
                      <a:pt x="239" y="345"/>
                      <a:pt x="232" y="360"/>
                      <a:pt x="247" y="338"/>
                    </a:cubicBezTo>
                    <a:cubicBezTo>
                      <a:pt x="243" y="347"/>
                      <a:pt x="220" y="375"/>
                      <a:pt x="208" y="399"/>
                    </a:cubicBezTo>
                    <a:cubicBezTo>
                      <a:pt x="234" y="362"/>
                      <a:pt x="187" y="436"/>
                      <a:pt x="205" y="411"/>
                    </a:cubicBezTo>
                    <a:cubicBezTo>
                      <a:pt x="210" y="393"/>
                      <a:pt x="258" y="330"/>
                      <a:pt x="282" y="299"/>
                    </a:cubicBezTo>
                    <a:cubicBezTo>
                      <a:pt x="307" y="269"/>
                      <a:pt x="272" y="314"/>
                      <a:pt x="285" y="299"/>
                    </a:cubicBezTo>
                    <a:cubicBezTo>
                      <a:pt x="291" y="289"/>
                      <a:pt x="291" y="289"/>
                      <a:pt x="291" y="289"/>
                    </a:cubicBezTo>
                    <a:cubicBezTo>
                      <a:pt x="302" y="277"/>
                      <a:pt x="305" y="274"/>
                      <a:pt x="306" y="275"/>
                    </a:cubicBezTo>
                    <a:cubicBezTo>
                      <a:pt x="333" y="245"/>
                      <a:pt x="366" y="212"/>
                      <a:pt x="390" y="188"/>
                    </a:cubicBezTo>
                    <a:cubicBezTo>
                      <a:pt x="358" y="218"/>
                      <a:pt x="400" y="176"/>
                      <a:pt x="367" y="205"/>
                    </a:cubicBezTo>
                    <a:cubicBezTo>
                      <a:pt x="377" y="196"/>
                      <a:pt x="398" y="176"/>
                      <a:pt x="419" y="160"/>
                    </a:cubicBezTo>
                    <a:cubicBezTo>
                      <a:pt x="399" y="177"/>
                      <a:pt x="448" y="141"/>
                      <a:pt x="403" y="176"/>
                    </a:cubicBezTo>
                    <a:cubicBezTo>
                      <a:pt x="410" y="173"/>
                      <a:pt x="424" y="158"/>
                      <a:pt x="445" y="143"/>
                    </a:cubicBezTo>
                    <a:cubicBezTo>
                      <a:pt x="435" y="151"/>
                      <a:pt x="413" y="171"/>
                      <a:pt x="416" y="169"/>
                    </a:cubicBezTo>
                    <a:cubicBezTo>
                      <a:pt x="443" y="141"/>
                      <a:pt x="518" y="100"/>
                      <a:pt x="530" y="93"/>
                    </a:cubicBezTo>
                    <a:cubicBezTo>
                      <a:pt x="553" y="77"/>
                      <a:pt x="592" y="58"/>
                      <a:pt x="624" y="46"/>
                    </a:cubicBezTo>
                    <a:cubicBezTo>
                      <a:pt x="656" y="38"/>
                      <a:pt x="693" y="29"/>
                      <a:pt x="731" y="25"/>
                    </a:cubicBezTo>
                    <a:cubicBezTo>
                      <a:pt x="724" y="27"/>
                      <a:pt x="724" y="27"/>
                      <a:pt x="724" y="27"/>
                    </a:cubicBezTo>
                    <a:cubicBezTo>
                      <a:pt x="746" y="24"/>
                      <a:pt x="779" y="21"/>
                      <a:pt x="811" y="21"/>
                    </a:cubicBezTo>
                    <a:cubicBezTo>
                      <a:pt x="818" y="23"/>
                      <a:pt x="818" y="23"/>
                      <a:pt x="818" y="23"/>
                    </a:cubicBezTo>
                    <a:cubicBezTo>
                      <a:pt x="840" y="22"/>
                      <a:pt x="882" y="24"/>
                      <a:pt x="915" y="28"/>
                    </a:cubicBezTo>
                    <a:cubicBezTo>
                      <a:pt x="916" y="26"/>
                      <a:pt x="885" y="24"/>
                      <a:pt x="899" y="24"/>
                    </a:cubicBezTo>
                    <a:cubicBezTo>
                      <a:pt x="883" y="23"/>
                      <a:pt x="868" y="22"/>
                      <a:pt x="874" y="23"/>
                    </a:cubicBezTo>
                    <a:cubicBezTo>
                      <a:pt x="858" y="23"/>
                      <a:pt x="857" y="21"/>
                      <a:pt x="843" y="19"/>
                    </a:cubicBezTo>
                    <a:cubicBezTo>
                      <a:pt x="865" y="20"/>
                      <a:pt x="887" y="21"/>
                      <a:pt x="908" y="22"/>
                    </a:cubicBezTo>
                    <a:cubicBezTo>
                      <a:pt x="913" y="23"/>
                      <a:pt x="915" y="23"/>
                      <a:pt x="916" y="24"/>
                    </a:cubicBezTo>
                    <a:cubicBezTo>
                      <a:pt x="921" y="22"/>
                      <a:pt x="921" y="22"/>
                      <a:pt x="921" y="22"/>
                    </a:cubicBezTo>
                    <a:cubicBezTo>
                      <a:pt x="937" y="24"/>
                      <a:pt x="942" y="25"/>
                      <a:pt x="939" y="26"/>
                    </a:cubicBezTo>
                    <a:cubicBezTo>
                      <a:pt x="976" y="30"/>
                      <a:pt x="989" y="29"/>
                      <a:pt x="1027" y="36"/>
                    </a:cubicBezTo>
                    <a:cubicBezTo>
                      <a:pt x="1010" y="35"/>
                      <a:pt x="1000" y="34"/>
                      <a:pt x="973" y="30"/>
                    </a:cubicBezTo>
                    <a:cubicBezTo>
                      <a:pt x="987" y="32"/>
                      <a:pt x="1002" y="34"/>
                      <a:pt x="1016" y="37"/>
                    </a:cubicBezTo>
                    <a:cubicBezTo>
                      <a:pt x="996" y="35"/>
                      <a:pt x="921" y="24"/>
                      <a:pt x="933" y="29"/>
                    </a:cubicBezTo>
                    <a:cubicBezTo>
                      <a:pt x="981" y="33"/>
                      <a:pt x="1052" y="44"/>
                      <a:pt x="1093" y="51"/>
                    </a:cubicBezTo>
                    <a:cubicBezTo>
                      <a:pt x="1114" y="58"/>
                      <a:pt x="1147" y="65"/>
                      <a:pt x="1182" y="79"/>
                    </a:cubicBezTo>
                    <a:cubicBezTo>
                      <a:pt x="1186" y="81"/>
                      <a:pt x="1196" y="86"/>
                      <a:pt x="1190" y="84"/>
                    </a:cubicBezTo>
                    <a:cubicBezTo>
                      <a:pt x="1180" y="80"/>
                      <a:pt x="1180" y="80"/>
                      <a:pt x="1180" y="80"/>
                    </a:cubicBezTo>
                    <a:cubicBezTo>
                      <a:pt x="1226" y="98"/>
                      <a:pt x="1277" y="120"/>
                      <a:pt x="1314" y="143"/>
                    </a:cubicBezTo>
                    <a:cubicBezTo>
                      <a:pt x="1320" y="147"/>
                      <a:pt x="1326" y="152"/>
                      <a:pt x="1331" y="157"/>
                    </a:cubicBezTo>
                    <a:cubicBezTo>
                      <a:pt x="1390" y="202"/>
                      <a:pt x="1323" y="144"/>
                      <a:pt x="1383" y="192"/>
                    </a:cubicBezTo>
                    <a:cubicBezTo>
                      <a:pt x="1397" y="204"/>
                      <a:pt x="1449" y="258"/>
                      <a:pt x="1449" y="262"/>
                    </a:cubicBezTo>
                    <a:cubicBezTo>
                      <a:pt x="1459" y="273"/>
                      <a:pt x="1463" y="278"/>
                      <a:pt x="1465" y="278"/>
                    </a:cubicBezTo>
                    <a:cubicBezTo>
                      <a:pt x="1457" y="269"/>
                      <a:pt x="1438" y="247"/>
                      <a:pt x="1450" y="258"/>
                    </a:cubicBezTo>
                    <a:cubicBezTo>
                      <a:pt x="1467" y="278"/>
                      <a:pt x="1474" y="288"/>
                      <a:pt x="1487" y="305"/>
                    </a:cubicBezTo>
                    <a:cubicBezTo>
                      <a:pt x="1485" y="304"/>
                      <a:pt x="1475" y="293"/>
                      <a:pt x="1481" y="299"/>
                    </a:cubicBezTo>
                    <a:cubicBezTo>
                      <a:pt x="1514" y="338"/>
                      <a:pt x="1561" y="420"/>
                      <a:pt x="1584" y="463"/>
                    </a:cubicBezTo>
                    <a:cubicBezTo>
                      <a:pt x="1576" y="446"/>
                      <a:pt x="1574" y="445"/>
                      <a:pt x="1563" y="423"/>
                    </a:cubicBezTo>
                    <a:cubicBezTo>
                      <a:pt x="1565" y="423"/>
                      <a:pt x="1570" y="434"/>
                      <a:pt x="1573" y="439"/>
                    </a:cubicBezTo>
                    <a:cubicBezTo>
                      <a:pt x="1574" y="435"/>
                      <a:pt x="1561" y="417"/>
                      <a:pt x="1549" y="394"/>
                    </a:cubicBezTo>
                    <a:cubicBezTo>
                      <a:pt x="1557" y="406"/>
                      <a:pt x="1565" y="418"/>
                      <a:pt x="1572" y="431"/>
                    </a:cubicBezTo>
                    <a:cubicBezTo>
                      <a:pt x="1569" y="423"/>
                      <a:pt x="1565" y="416"/>
                      <a:pt x="1562" y="409"/>
                    </a:cubicBezTo>
                    <a:cubicBezTo>
                      <a:pt x="1579" y="436"/>
                      <a:pt x="1595" y="465"/>
                      <a:pt x="1609" y="494"/>
                    </a:cubicBezTo>
                    <a:cubicBezTo>
                      <a:pt x="1577" y="420"/>
                      <a:pt x="1553" y="391"/>
                      <a:pt x="1520" y="334"/>
                    </a:cubicBezTo>
                    <a:cubicBezTo>
                      <a:pt x="1526" y="343"/>
                      <a:pt x="1521" y="334"/>
                      <a:pt x="1520" y="331"/>
                    </a:cubicBezTo>
                    <a:cubicBezTo>
                      <a:pt x="1507" y="314"/>
                      <a:pt x="1492" y="294"/>
                      <a:pt x="1483" y="285"/>
                    </a:cubicBezTo>
                    <a:cubicBezTo>
                      <a:pt x="1477" y="276"/>
                      <a:pt x="1469" y="268"/>
                      <a:pt x="1462" y="259"/>
                    </a:cubicBezTo>
                    <a:cubicBezTo>
                      <a:pt x="1463" y="259"/>
                      <a:pt x="1474" y="266"/>
                      <a:pt x="1495" y="294"/>
                    </a:cubicBezTo>
                    <a:cubicBezTo>
                      <a:pt x="1422" y="199"/>
                      <a:pt x="1347" y="141"/>
                      <a:pt x="1239" y="89"/>
                    </a:cubicBezTo>
                    <a:cubicBezTo>
                      <a:pt x="1234" y="87"/>
                      <a:pt x="1253" y="95"/>
                      <a:pt x="1245" y="91"/>
                    </a:cubicBezTo>
                    <a:cubicBezTo>
                      <a:pt x="1231" y="85"/>
                      <a:pt x="1206" y="76"/>
                      <a:pt x="1207" y="77"/>
                    </a:cubicBezTo>
                    <a:cubicBezTo>
                      <a:pt x="1208" y="77"/>
                      <a:pt x="1211" y="77"/>
                      <a:pt x="1221" y="81"/>
                    </a:cubicBezTo>
                    <a:cubicBezTo>
                      <a:pt x="1163" y="58"/>
                      <a:pt x="1132" y="46"/>
                      <a:pt x="1093" y="38"/>
                    </a:cubicBezTo>
                    <a:cubicBezTo>
                      <a:pt x="1091" y="36"/>
                      <a:pt x="1123" y="45"/>
                      <a:pt x="1118" y="43"/>
                    </a:cubicBezTo>
                    <a:cubicBezTo>
                      <a:pt x="1059" y="27"/>
                      <a:pt x="1027" y="27"/>
                      <a:pt x="966" y="17"/>
                    </a:cubicBezTo>
                    <a:cubicBezTo>
                      <a:pt x="986" y="18"/>
                      <a:pt x="953" y="13"/>
                      <a:pt x="936" y="10"/>
                    </a:cubicBezTo>
                    <a:cubicBezTo>
                      <a:pt x="886" y="5"/>
                      <a:pt x="778" y="0"/>
                      <a:pt x="702" y="15"/>
                    </a:cubicBezTo>
                    <a:cubicBezTo>
                      <a:pt x="721" y="5"/>
                      <a:pt x="619" y="31"/>
                      <a:pt x="612" y="32"/>
                    </a:cubicBezTo>
                    <a:cubicBezTo>
                      <a:pt x="596" y="37"/>
                      <a:pt x="571" y="48"/>
                      <a:pt x="570" y="50"/>
                    </a:cubicBezTo>
                    <a:cubicBezTo>
                      <a:pt x="579" y="45"/>
                      <a:pt x="601" y="39"/>
                      <a:pt x="598" y="41"/>
                    </a:cubicBezTo>
                    <a:cubicBezTo>
                      <a:pt x="575" y="49"/>
                      <a:pt x="541" y="65"/>
                      <a:pt x="538" y="69"/>
                    </a:cubicBezTo>
                    <a:cubicBezTo>
                      <a:pt x="529" y="73"/>
                      <a:pt x="520" y="77"/>
                      <a:pt x="510" y="81"/>
                    </a:cubicBezTo>
                    <a:cubicBezTo>
                      <a:pt x="509" y="83"/>
                      <a:pt x="502" y="90"/>
                      <a:pt x="487" y="99"/>
                    </a:cubicBezTo>
                    <a:cubicBezTo>
                      <a:pt x="454" y="116"/>
                      <a:pt x="492" y="98"/>
                      <a:pt x="446" y="126"/>
                    </a:cubicBezTo>
                    <a:cubicBezTo>
                      <a:pt x="455" y="118"/>
                      <a:pt x="464" y="111"/>
                      <a:pt x="467" y="108"/>
                    </a:cubicBezTo>
                    <a:cubicBezTo>
                      <a:pt x="445" y="122"/>
                      <a:pt x="448" y="121"/>
                      <a:pt x="434" y="132"/>
                    </a:cubicBezTo>
                    <a:cubicBezTo>
                      <a:pt x="428" y="134"/>
                      <a:pt x="446" y="118"/>
                      <a:pt x="463" y="107"/>
                    </a:cubicBezTo>
                    <a:cubicBezTo>
                      <a:pt x="453" y="113"/>
                      <a:pt x="444" y="119"/>
                      <a:pt x="434" y="125"/>
                    </a:cubicBezTo>
                    <a:cubicBezTo>
                      <a:pt x="409" y="146"/>
                      <a:pt x="367" y="184"/>
                      <a:pt x="330" y="220"/>
                    </a:cubicBezTo>
                    <a:cubicBezTo>
                      <a:pt x="335" y="213"/>
                      <a:pt x="348" y="201"/>
                      <a:pt x="336" y="210"/>
                    </a:cubicBezTo>
                    <a:cubicBezTo>
                      <a:pt x="321" y="226"/>
                      <a:pt x="302" y="249"/>
                      <a:pt x="282" y="271"/>
                    </a:cubicBezTo>
                    <a:cubicBezTo>
                      <a:pt x="284" y="267"/>
                      <a:pt x="282" y="269"/>
                      <a:pt x="285" y="266"/>
                    </a:cubicBezTo>
                    <a:cubicBezTo>
                      <a:pt x="253" y="307"/>
                      <a:pt x="259" y="295"/>
                      <a:pt x="230" y="333"/>
                    </a:cubicBezTo>
                    <a:cubicBezTo>
                      <a:pt x="231" y="332"/>
                      <a:pt x="231" y="332"/>
                      <a:pt x="231" y="331"/>
                    </a:cubicBezTo>
                    <a:cubicBezTo>
                      <a:pt x="226" y="339"/>
                      <a:pt x="221" y="347"/>
                      <a:pt x="216" y="355"/>
                    </a:cubicBezTo>
                    <a:cubicBezTo>
                      <a:pt x="185" y="407"/>
                      <a:pt x="177" y="410"/>
                      <a:pt x="158" y="441"/>
                    </a:cubicBezTo>
                    <a:cubicBezTo>
                      <a:pt x="161" y="434"/>
                      <a:pt x="161" y="434"/>
                      <a:pt x="161" y="434"/>
                    </a:cubicBezTo>
                    <a:cubicBezTo>
                      <a:pt x="147" y="452"/>
                      <a:pt x="116" y="518"/>
                      <a:pt x="108" y="537"/>
                    </a:cubicBezTo>
                    <a:cubicBezTo>
                      <a:pt x="120" y="514"/>
                      <a:pt x="112" y="530"/>
                      <a:pt x="123" y="514"/>
                    </a:cubicBezTo>
                    <a:cubicBezTo>
                      <a:pt x="132" y="493"/>
                      <a:pt x="126" y="498"/>
                      <a:pt x="144" y="465"/>
                    </a:cubicBezTo>
                    <a:cubicBezTo>
                      <a:pt x="144" y="470"/>
                      <a:pt x="123" y="513"/>
                      <a:pt x="121" y="523"/>
                    </a:cubicBezTo>
                    <a:cubicBezTo>
                      <a:pt x="112" y="542"/>
                      <a:pt x="104" y="554"/>
                      <a:pt x="101" y="555"/>
                    </a:cubicBezTo>
                    <a:cubicBezTo>
                      <a:pt x="81" y="604"/>
                      <a:pt x="70" y="631"/>
                      <a:pt x="52" y="693"/>
                    </a:cubicBezTo>
                    <a:cubicBezTo>
                      <a:pt x="47" y="716"/>
                      <a:pt x="47" y="734"/>
                      <a:pt x="32" y="786"/>
                    </a:cubicBezTo>
                    <a:cubicBezTo>
                      <a:pt x="32" y="783"/>
                      <a:pt x="32" y="783"/>
                      <a:pt x="32" y="783"/>
                    </a:cubicBezTo>
                    <a:cubicBezTo>
                      <a:pt x="33" y="785"/>
                      <a:pt x="26" y="808"/>
                      <a:pt x="26" y="819"/>
                    </a:cubicBezTo>
                    <a:cubicBezTo>
                      <a:pt x="31" y="801"/>
                      <a:pt x="23" y="842"/>
                      <a:pt x="29" y="820"/>
                    </a:cubicBezTo>
                    <a:cubicBezTo>
                      <a:pt x="24" y="851"/>
                      <a:pt x="20" y="856"/>
                      <a:pt x="18" y="859"/>
                    </a:cubicBezTo>
                    <a:cubicBezTo>
                      <a:pt x="18" y="881"/>
                      <a:pt x="8" y="920"/>
                      <a:pt x="6" y="968"/>
                    </a:cubicBezTo>
                    <a:cubicBezTo>
                      <a:pt x="5" y="960"/>
                      <a:pt x="10" y="907"/>
                      <a:pt x="6" y="929"/>
                    </a:cubicBezTo>
                    <a:cubicBezTo>
                      <a:pt x="5" y="949"/>
                      <a:pt x="5" y="970"/>
                      <a:pt x="5" y="991"/>
                    </a:cubicBezTo>
                    <a:cubicBezTo>
                      <a:pt x="7" y="963"/>
                      <a:pt x="7" y="963"/>
                      <a:pt x="7" y="963"/>
                    </a:cubicBezTo>
                    <a:cubicBezTo>
                      <a:pt x="6" y="1010"/>
                      <a:pt x="3" y="1023"/>
                      <a:pt x="1" y="1050"/>
                    </a:cubicBezTo>
                    <a:cubicBezTo>
                      <a:pt x="0" y="1055"/>
                      <a:pt x="0" y="1038"/>
                      <a:pt x="1" y="1024"/>
                    </a:cubicBezTo>
                    <a:cubicBezTo>
                      <a:pt x="0" y="1039"/>
                      <a:pt x="0" y="1062"/>
                      <a:pt x="1" y="1081"/>
                    </a:cubicBezTo>
                    <a:cubicBezTo>
                      <a:pt x="2" y="1095"/>
                      <a:pt x="4" y="1144"/>
                      <a:pt x="8" y="1163"/>
                    </a:cubicBezTo>
                    <a:cubicBezTo>
                      <a:pt x="8" y="1171"/>
                      <a:pt x="8" y="1171"/>
                      <a:pt x="8" y="1171"/>
                    </a:cubicBezTo>
                    <a:cubicBezTo>
                      <a:pt x="8" y="1171"/>
                      <a:pt x="8" y="1169"/>
                      <a:pt x="8" y="1168"/>
                    </a:cubicBezTo>
                    <a:cubicBezTo>
                      <a:pt x="8" y="1172"/>
                      <a:pt x="8" y="1175"/>
                      <a:pt x="9" y="1178"/>
                    </a:cubicBezTo>
                    <a:cubicBezTo>
                      <a:pt x="10" y="1203"/>
                      <a:pt x="10" y="1203"/>
                      <a:pt x="10" y="1203"/>
                    </a:cubicBezTo>
                    <a:cubicBezTo>
                      <a:pt x="9" y="1198"/>
                      <a:pt x="9" y="1198"/>
                      <a:pt x="9" y="1198"/>
                    </a:cubicBezTo>
                    <a:cubicBezTo>
                      <a:pt x="10" y="1207"/>
                      <a:pt x="10" y="1207"/>
                      <a:pt x="10" y="1207"/>
                    </a:cubicBezTo>
                    <a:cubicBezTo>
                      <a:pt x="10" y="1216"/>
                      <a:pt x="11" y="1224"/>
                      <a:pt x="12" y="1233"/>
                    </a:cubicBezTo>
                    <a:close/>
                    <a:moveTo>
                      <a:pt x="1479" y="281"/>
                    </a:moveTo>
                    <a:cubicBezTo>
                      <a:pt x="1480" y="281"/>
                      <a:pt x="1481" y="283"/>
                      <a:pt x="1483" y="284"/>
                    </a:cubicBezTo>
                    <a:cubicBezTo>
                      <a:pt x="1479" y="280"/>
                      <a:pt x="1480" y="281"/>
                      <a:pt x="1479" y="281"/>
                    </a:cubicBezTo>
                    <a:close/>
                    <a:moveTo>
                      <a:pt x="207" y="1880"/>
                    </a:moveTo>
                    <a:cubicBezTo>
                      <a:pt x="214" y="1894"/>
                      <a:pt x="222" y="1904"/>
                      <a:pt x="225" y="1912"/>
                    </a:cubicBezTo>
                    <a:cubicBezTo>
                      <a:pt x="224" y="1913"/>
                      <a:pt x="181" y="1849"/>
                      <a:pt x="169" y="1827"/>
                    </a:cubicBezTo>
                    <a:cubicBezTo>
                      <a:pt x="156" y="1800"/>
                      <a:pt x="143" y="1772"/>
                      <a:pt x="137" y="1754"/>
                    </a:cubicBezTo>
                    <a:cubicBezTo>
                      <a:pt x="141" y="1762"/>
                      <a:pt x="141" y="1762"/>
                      <a:pt x="141" y="1762"/>
                    </a:cubicBezTo>
                    <a:cubicBezTo>
                      <a:pt x="199" y="1891"/>
                      <a:pt x="177" y="1835"/>
                      <a:pt x="148" y="1756"/>
                    </a:cubicBezTo>
                    <a:cubicBezTo>
                      <a:pt x="165" y="1799"/>
                      <a:pt x="185" y="1844"/>
                      <a:pt x="209" y="1886"/>
                    </a:cubicBezTo>
                    <a:cubicBezTo>
                      <a:pt x="207" y="1880"/>
                      <a:pt x="207" y="1880"/>
                      <a:pt x="207" y="1880"/>
                    </a:cubicBezTo>
                    <a:close/>
                    <a:moveTo>
                      <a:pt x="218" y="1917"/>
                    </a:moveTo>
                    <a:cubicBezTo>
                      <a:pt x="223" y="1925"/>
                      <a:pt x="229" y="1933"/>
                      <a:pt x="234" y="1941"/>
                    </a:cubicBezTo>
                    <a:cubicBezTo>
                      <a:pt x="231" y="1938"/>
                      <a:pt x="233" y="1944"/>
                      <a:pt x="219" y="1920"/>
                    </a:cubicBezTo>
                    <a:cubicBezTo>
                      <a:pt x="221" y="1922"/>
                      <a:pt x="220" y="1920"/>
                      <a:pt x="218" y="1917"/>
                    </a:cubicBezTo>
                    <a:close/>
                    <a:moveTo>
                      <a:pt x="230" y="1933"/>
                    </a:moveTo>
                    <a:cubicBezTo>
                      <a:pt x="231" y="1934"/>
                      <a:pt x="232" y="1936"/>
                      <a:pt x="234" y="1939"/>
                    </a:cubicBezTo>
                    <a:cubicBezTo>
                      <a:pt x="230" y="1933"/>
                      <a:pt x="230" y="1933"/>
                      <a:pt x="230" y="1933"/>
                    </a:cubicBezTo>
                    <a:close/>
                    <a:moveTo>
                      <a:pt x="44" y="1424"/>
                    </a:moveTo>
                    <a:cubicBezTo>
                      <a:pt x="45" y="1431"/>
                      <a:pt x="47" y="1437"/>
                      <a:pt x="48" y="1443"/>
                    </a:cubicBezTo>
                    <a:cubicBezTo>
                      <a:pt x="48" y="1442"/>
                      <a:pt x="47" y="1442"/>
                      <a:pt x="47" y="1441"/>
                    </a:cubicBezTo>
                    <a:cubicBezTo>
                      <a:pt x="45" y="1431"/>
                      <a:pt x="44" y="1426"/>
                      <a:pt x="44" y="1424"/>
                    </a:cubicBezTo>
                    <a:close/>
                    <a:moveTo>
                      <a:pt x="56" y="1484"/>
                    </a:moveTo>
                    <a:cubicBezTo>
                      <a:pt x="60" y="1502"/>
                      <a:pt x="60" y="1502"/>
                      <a:pt x="60" y="1502"/>
                    </a:cubicBezTo>
                    <a:cubicBezTo>
                      <a:pt x="57" y="1496"/>
                      <a:pt x="57" y="1496"/>
                      <a:pt x="57" y="1496"/>
                    </a:cubicBezTo>
                    <a:cubicBezTo>
                      <a:pt x="55" y="1488"/>
                      <a:pt x="55" y="1486"/>
                      <a:pt x="56" y="1484"/>
                    </a:cubicBezTo>
                    <a:close/>
                    <a:moveTo>
                      <a:pt x="87" y="1628"/>
                    </a:moveTo>
                    <a:cubicBezTo>
                      <a:pt x="96" y="1658"/>
                      <a:pt x="100" y="1654"/>
                      <a:pt x="107" y="1682"/>
                    </a:cubicBezTo>
                    <a:cubicBezTo>
                      <a:pt x="110" y="1686"/>
                      <a:pt x="108" y="1678"/>
                      <a:pt x="104" y="1668"/>
                    </a:cubicBezTo>
                    <a:cubicBezTo>
                      <a:pt x="106" y="1671"/>
                      <a:pt x="107" y="1673"/>
                      <a:pt x="107" y="1673"/>
                    </a:cubicBezTo>
                    <a:cubicBezTo>
                      <a:pt x="111" y="1684"/>
                      <a:pt x="114" y="1694"/>
                      <a:pt x="118" y="1704"/>
                    </a:cubicBezTo>
                    <a:cubicBezTo>
                      <a:pt x="120" y="1712"/>
                      <a:pt x="123" y="1720"/>
                      <a:pt x="122" y="1718"/>
                    </a:cubicBezTo>
                    <a:cubicBezTo>
                      <a:pt x="118" y="1716"/>
                      <a:pt x="106" y="1680"/>
                      <a:pt x="100" y="1671"/>
                    </a:cubicBezTo>
                    <a:cubicBezTo>
                      <a:pt x="95" y="1662"/>
                      <a:pt x="83" y="1619"/>
                      <a:pt x="87" y="1628"/>
                    </a:cubicBezTo>
                    <a:close/>
                    <a:moveTo>
                      <a:pt x="1663" y="1507"/>
                    </a:moveTo>
                    <a:cubicBezTo>
                      <a:pt x="1662" y="1513"/>
                      <a:pt x="1660" y="1520"/>
                      <a:pt x="1657" y="1528"/>
                    </a:cubicBezTo>
                    <a:cubicBezTo>
                      <a:pt x="1661" y="1520"/>
                      <a:pt x="1665" y="1512"/>
                      <a:pt x="1669" y="1496"/>
                    </a:cubicBezTo>
                    <a:cubicBezTo>
                      <a:pt x="1675" y="1462"/>
                      <a:pt x="1684" y="1432"/>
                      <a:pt x="1693" y="1394"/>
                    </a:cubicBezTo>
                    <a:cubicBezTo>
                      <a:pt x="1695" y="1372"/>
                      <a:pt x="1695" y="1372"/>
                      <a:pt x="1695" y="1372"/>
                    </a:cubicBezTo>
                    <a:cubicBezTo>
                      <a:pt x="1694" y="1376"/>
                      <a:pt x="1693" y="1379"/>
                      <a:pt x="1692" y="1380"/>
                    </a:cubicBezTo>
                    <a:cubicBezTo>
                      <a:pt x="1680" y="1458"/>
                      <a:pt x="1681" y="1410"/>
                      <a:pt x="1663" y="1507"/>
                    </a:cubicBezTo>
                    <a:close/>
                    <a:moveTo>
                      <a:pt x="1592" y="1729"/>
                    </a:moveTo>
                    <a:cubicBezTo>
                      <a:pt x="1589" y="1740"/>
                      <a:pt x="1589" y="1740"/>
                      <a:pt x="1589" y="1740"/>
                    </a:cubicBezTo>
                    <a:cubicBezTo>
                      <a:pt x="1593" y="1735"/>
                      <a:pt x="1602" y="1707"/>
                      <a:pt x="1610" y="1680"/>
                    </a:cubicBezTo>
                    <a:cubicBezTo>
                      <a:pt x="1612" y="1671"/>
                      <a:pt x="1617" y="1654"/>
                      <a:pt x="1622" y="1643"/>
                    </a:cubicBezTo>
                    <a:cubicBezTo>
                      <a:pt x="1621" y="1648"/>
                      <a:pt x="1621" y="1648"/>
                      <a:pt x="1621" y="1648"/>
                    </a:cubicBezTo>
                    <a:cubicBezTo>
                      <a:pt x="1624" y="1643"/>
                      <a:pt x="1632" y="1616"/>
                      <a:pt x="1642" y="1585"/>
                    </a:cubicBezTo>
                    <a:cubicBezTo>
                      <a:pt x="1641" y="1589"/>
                      <a:pt x="1640" y="1594"/>
                      <a:pt x="1639" y="1598"/>
                    </a:cubicBezTo>
                    <a:cubicBezTo>
                      <a:pt x="1638" y="1606"/>
                      <a:pt x="1635" y="1616"/>
                      <a:pt x="1632" y="1627"/>
                    </a:cubicBezTo>
                    <a:cubicBezTo>
                      <a:pt x="1634" y="1621"/>
                      <a:pt x="1636" y="1613"/>
                      <a:pt x="1640" y="1603"/>
                    </a:cubicBezTo>
                    <a:cubicBezTo>
                      <a:pt x="1636" y="1622"/>
                      <a:pt x="1632" y="1641"/>
                      <a:pt x="1627" y="1659"/>
                    </a:cubicBezTo>
                    <a:cubicBezTo>
                      <a:pt x="1637" y="1632"/>
                      <a:pt x="1634" y="1626"/>
                      <a:pt x="1645" y="1593"/>
                    </a:cubicBezTo>
                    <a:cubicBezTo>
                      <a:pt x="1646" y="1596"/>
                      <a:pt x="1648" y="1595"/>
                      <a:pt x="1639" y="1631"/>
                    </a:cubicBezTo>
                    <a:cubicBezTo>
                      <a:pt x="1629" y="1662"/>
                      <a:pt x="1639" y="1629"/>
                      <a:pt x="1633" y="1644"/>
                    </a:cubicBezTo>
                    <a:cubicBezTo>
                      <a:pt x="1628" y="1669"/>
                      <a:pt x="1620" y="1674"/>
                      <a:pt x="1615" y="1700"/>
                    </a:cubicBezTo>
                    <a:cubicBezTo>
                      <a:pt x="1605" y="1729"/>
                      <a:pt x="1606" y="1719"/>
                      <a:pt x="1602" y="1729"/>
                    </a:cubicBezTo>
                    <a:cubicBezTo>
                      <a:pt x="1613" y="1699"/>
                      <a:pt x="1595" y="1742"/>
                      <a:pt x="1608" y="1704"/>
                    </a:cubicBezTo>
                    <a:cubicBezTo>
                      <a:pt x="1595" y="1734"/>
                      <a:pt x="1602" y="1727"/>
                      <a:pt x="1592" y="1752"/>
                    </a:cubicBezTo>
                    <a:cubicBezTo>
                      <a:pt x="1588" y="1755"/>
                      <a:pt x="1588" y="1755"/>
                      <a:pt x="1588" y="1755"/>
                    </a:cubicBezTo>
                    <a:cubicBezTo>
                      <a:pt x="1579" y="1778"/>
                      <a:pt x="1556" y="1826"/>
                      <a:pt x="1542" y="1856"/>
                    </a:cubicBezTo>
                    <a:cubicBezTo>
                      <a:pt x="1556" y="1832"/>
                      <a:pt x="1536" y="1871"/>
                      <a:pt x="1540" y="1868"/>
                    </a:cubicBezTo>
                    <a:cubicBezTo>
                      <a:pt x="1540" y="1863"/>
                      <a:pt x="1559" y="1829"/>
                      <a:pt x="1559" y="1830"/>
                    </a:cubicBezTo>
                    <a:cubicBezTo>
                      <a:pt x="1550" y="1850"/>
                      <a:pt x="1524" y="1900"/>
                      <a:pt x="1517" y="1910"/>
                    </a:cubicBezTo>
                    <a:cubicBezTo>
                      <a:pt x="1525" y="1898"/>
                      <a:pt x="1532" y="1885"/>
                      <a:pt x="1539" y="1873"/>
                    </a:cubicBezTo>
                    <a:cubicBezTo>
                      <a:pt x="1534" y="1887"/>
                      <a:pt x="1508" y="1935"/>
                      <a:pt x="1508" y="1936"/>
                    </a:cubicBezTo>
                    <a:cubicBezTo>
                      <a:pt x="1498" y="1949"/>
                      <a:pt x="1484" y="1971"/>
                      <a:pt x="1478" y="1977"/>
                    </a:cubicBezTo>
                    <a:cubicBezTo>
                      <a:pt x="1483" y="1968"/>
                      <a:pt x="1489" y="1959"/>
                      <a:pt x="1494" y="1950"/>
                    </a:cubicBezTo>
                    <a:cubicBezTo>
                      <a:pt x="1501" y="1941"/>
                      <a:pt x="1501" y="1941"/>
                      <a:pt x="1501" y="1941"/>
                    </a:cubicBezTo>
                    <a:cubicBezTo>
                      <a:pt x="1504" y="1936"/>
                      <a:pt x="1506" y="1931"/>
                      <a:pt x="1509" y="1925"/>
                    </a:cubicBezTo>
                    <a:cubicBezTo>
                      <a:pt x="1498" y="1942"/>
                      <a:pt x="1473" y="1976"/>
                      <a:pt x="1466" y="1983"/>
                    </a:cubicBezTo>
                    <a:cubicBezTo>
                      <a:pt x="1493" y="1944"/>
                      <a:pt x="1532" y="1883"/>
                      <a:pt x="1563" y="1802"/>
                    </a:cubicBezTo>
                    <a:cubicBezTo>
                      <a:pt x="1563" y="1802"/>
                      <a:pt x="1563" y="1803"/>
                      <a:pt x="1561" y="1807"/>
                    </a:cubicBezTo>
                    <a:cubicBezTo>
                      <a:pt x="1579" y="1766"/>
                      <a:pt x="1580" y="1763"/>
                      <a:pt x="1592" y="1729"/>
                    </a:cubicBezTo>
                    <a:close/>
                    <a:moveTo>
                      <a:pt x="647" y="2228"/>
                    </a:moveTo>
                    <a:cubicBezTo>
                      <a:pt x="650" y="2231"/>
                      <a:pt x="650" y="2231"/>
                      <a:pt x="650" y="2231"/>
                    </a:cubicBezTo>
                    <a:cubicBezTo>
                      <a:pt x="716" y="2249"/>
                      <a:pt x="765" y="2252"/>
                      <a:pt x="836" y="2258"/>
                    </a:cubicBezTo>
                    <a:cubicBezTo>
                      <a:pt x="826" y="2259"/>
                      <a:pt x="799" y="2256"/>
                      <a:pt x="803" y="2257"/>
                    </a:cubicBezTo>
                    <a:cubicBezTo>
                      <a:pt x="845" y="2261"/>
                      <a:pt x="840" y="2256"/>
                      <a:pt x="881" y="2259"/>
                    </a:cubicBezTo>
                    <a:cubicBezTo>
                      <a:pt x="821" y="2259"/>
                      <a:pt x="918" y="2261"/>
                      <a:pt x="864" y="2261"/>
                    </a:cubicBezTo>
                    <a:cubicBezTo>
                      <a:pt x="940" y="2261"/>
                      <a:pt x="1020" y="2255"/>
                      <a:pt x="1068" y="2243"/>
                    </a:cubicBezTo>
                    <a:cubicBezTo>
                      <a:pt x="1055" y="2244"/>
                      <a:pt x="1087" y="2236"/>
                      <a:pt x="1088" y="2235"/>
                    </a:cubicBezTo>
                    <a:cubicBezTo>
                      <a:pt x="1101" y="2232"/>
                      <a:pt x="1097" y="2234"/>
                      <a:pt x="1087" y="2237"/>
                    </a:cubicBezTo>
                    <a:cubicBezTo>
                      <a:pt x="1112" y="2232"/>
                      <a:pt x="1116" y="2232"/>
                      <a:pt x="1113" y="2234"/>
                    </a:cubicBezTo>
                    <a:cubicBezTo>
                      <a:pt x="1096" y="2239"/>
                      <a:pt x="1079" y="2244"/>
                      <a:pt x="1062" y="2248"/>
                    </a:cubicBezTo>
                    <a:cubicBezTo>
                      <a:pt x="1079" y="2244"/>
                      <a:pt x="1088" y="2244"/>
                      <a:pt x="1101" y="2240"/>
                    </a:cubicBezTo>
                    <a:cubicBezTo>
                      <a:pt x="1101" y="2240"/>
                      <a:pt x="1101" y="2240"/>
                      <a:pt x="1101" y="2240"/>
                    </a:cubicBezTo>
                    <a:cubicBezTo>
                      <a:pt x="1102" y="2240"/>
                      <a:pt x="1102" y="2240"/>
                      <a:pt x="1102" y="2240"/>
                    </a:cubicBezTo>
                    <a:cubicBezTo>
                      <a:pt x="1107" y="2238"/>
                      <a:pt x="1114" y="2237"/>
                      <a:pt x="1122" y="2234"/>
                    </a:cubicBezTo>
                    <a:cubicBezTo>
                      <a:pt x="1131" y="2230"/>
                      <a:pt x="1129" y="2230"/>
                      <a:pt x="1129" y="2230"/>
                    </a:cubicBezTo>
                    <a:cubicBezTo>
                      <a:pt x="1144" y="2223"/>
                      <a:pt x="1163" y="2215"/>
                      <a:pt x="1187" y="2203"/>
                    </a:cubicBezTo>
                    <a:cubicBezTo>
                      <a:pt x="1186" y="2204"/>
                      <a:pt x="1186" y="2204"/>
                      <a:pt x="1186" y="2204"/>
                    </a:cubicBezTo>
                    <a:cubicBezTo>
                      <a:pt x="1203" y="2196"/>
                      <a:pt x="1220" y="2188"/>
                      <a:pt x="1236" y="2179"/>
                    </a:cubicBezTo>
                    <a:cubicBezTo>
                      <a:pt x="1231" y="2183"/>
                      <a:pt x="1231" y="2183"/>
                      <a:pt x="1231" y="2183"/>
                    </a:cubicBezTo>
                    <a:cubicBezTo>
                      <a:pt x="1240" y="2178"/>
                      <a:pt x="1250" y="2172"/>
                      <a:pt x="1259" y="2166"/>
                    </a:cubicBezTo>
                    <a:cubicBezTo>
                      <a:pt x="1259" y="2168"/>
                      <a:pt x="1268" y="2162"/>
                      <a:pt x="1267" y="2164"/>
                    </a:cubicBezTo>
                    <a:cubicBezTo>
                      <a:pt x="1287" y="2157"/>
                      <a:pt x="1327" y="2122"/>
                      <a:pt x="1361" y="2093"/>
                    </a:cubicBezTo>
                    <a:cubicBezTo>
                      <a:pt x="1356" y="2098"/>
                      <a:pt x="1356" y="2098"/>
                      <a:pt x="1356" y="2098"/>
                    </a:cubicBezTo>
                    <a:cubicBezTo>
                      <a:pt x="1374" y="2081"/>
                      <a:pt x="1417" y="2040"/>
                      <a:pt x="1440" y="2009"/>
                    </a:cubicBezTo>
                    <a:cubicBezTo>
                      <a:pt x="1440" y="2010"/>
                      <a:pt x="1440" y="2010"/>
                      <a:pt x="1440" y="2010"/>
                    </a:cubicBezTo>
                    <a:cubicBezTo>
                      <a:pt x="1426" y="2029"/>
                      <a:pt x="1424" y="2033"/>
                      <a:pt x="1431" y="2026"/>
                    </a:cubicBezTo>
                    <a:cubicBezTo>
                      <a:pt x="1427" y="2032"/>
                      <a:pt x="1419" y="2042"/>
                      <a:pt x="1414" y="2048"/>
                    </a:cubicBezTo>
                    <a:cubicBezTo>
                      <a:pt x="1405" y="2058"/>
                      <a:pt x="1380" y="2085"/>
                      <a:pt x="1376" y="2086"/>
                    </a:cubicBezTo>
                    <a:cubicBezTo>
                      <a:pt x="1395" y="2066"/>
                      <a:pt x="1393" y="2068"/>
                      <a:pt x="1384" y="2076"/>
                    </a:cubicBezTo>
                    <a:cubicBezTo>
                      <a:pt x="1367" y="2097"/>
                      <a:pt x="1327" y="2128"/>
                      <a:pt x="1330" y="2128"/>
                    </a:cubicBezTo>
                    <a:cubicBezTo>
                      <a:pt x="1300" y="2151"/>
                      <a:pt x="1321" y="2135"/>
                      <a:pt x="1298" y="2150"/>
                    </a:cubicBezTo>
                    <a:cubicBezTo>
                      <a:pt x="1295" y="2151"/>
                      <a:pt x="1303" y="2145"/>
                      <a:pt x="1310" y="2139"/>
                    </a:cubicBezTo>
                    <a:cubicBezTo>
                      <a:pt x="1280" y="2161"/>
                      <a:pt x="1249" y="2180"/>
                      <a:pt x="1216" y="2196"/>
                    </a:cubicBezTo>
                    <a:cubicBezTo>
                      <a:pt x="1213" y="2201"/>
                      <a:pt x="1280" y="2165"/>
                      <a:pt x="1248" y="2186"/>
                    </a:cubicBezTo>
                    <a:cubicBezTo>
                      <a:pt x="1240" y="2191"/>
                      <a:pt x="1243" y="2194"/>
                      <a:pt x="1208" y="2209"/>
                    </a:cubicBezTo>
                    <a:cubicBezTo>
                      <a:pt x="1207" y="2209"/>
                      <a:pt x="1210" y="2208"/>
                      <a:pt x="1214" y="2206"/>
                    </a:cubicBezTo>
                    <a:cubicBezTo>
                      <a:pt x="1198" y="2213"/>
                      <a:pt x="1195" y="2214"/>
                      <a:pt x="1178" y="2220"/>
                    </a:cubicBezTo>
                    <a:cubicBezTo>
                      <a:pt x="1172" y="2221"/>
                      <a:pt x="1198" y="2210"/>
                      <a:pt x="1209" y="2204"/>
                    </a:cubicBezTo>
                    <a:cubicBezTo>
                      <a:pt x="1198" y="2209"/>
                      <a:pt x="1186" y="2215"/>
                      <a:pt x="1174" y="2220"/>
                    </a:cubicBezTo>
                    <a:cubicBezTo>
                      <a:pt x="1177" y="2218"/>
                      <a:pt x="1177" y="2218"/>
                      <a:pt x="1177" y="2218"/>
                    </a:cubicBezTo>
                    <a:cubicBezTo>
                      <a:pt x="1164" y="2223"/>
                      <a:pt x="1152" y="2228"/>
                      <a:pt x="1139" y="2232"/>
                    </a:cubicBezTo>
                    <a:cubicBezTo>
                      <a:pt x="1125" y="2239"/>
                      <a:pt x="1168" y="2223"/>
                      <a:pt x="1170" y="2222"/>
                    </a:cubicBezTo>
                    <a:cubicBezTo>
                      <a:pt x="1163" y="2226"/>
                      <a:pt x="1155" y="2229"/>
                      <a:pt x="1147" y="2233"/>
                    </a:cubicBezTo>
                    <a:cubicBezTo>
                      <a:pt x="1120" y="2244"/>
                      <a:pt x="1044" y="2263"/>
                      <a:pt x="1017" y="2263"/>
                    </a:cubicBezTo>
                    <a:cubicBezTo>
                      <a:pt x="983" y="2266"/>
                      <a:pt x="998" y="2267"/>
                      <a:pt x="990" y="2269"/>
                    </a:cubicBezTo>
                    <a:cubicBezTo>
                      <a:pt x="970" y="2273"/>
                      <a:pt x="951" y="2273"/>
                      <a:pt x="931" y="2274"/>
                    </a:cubicBezTo>
                    <a:cubicBezTo>
                      <a:pt x="932" y="2276"/>
                      <a:pt x="908" y="2277"/>
                      <a:pt x="907" y="2279"/>
                    </a:cubicBezTo>
                    <a:cubicBezTo>
                      <a:pt x="896" y="2279"/>
                      <a:pt x="885" y="2279"/>
                      <a:pt x="874" y="2279"/>
                    </a:cubicBezTo>
                    <a:cubicBezTo>
                      <a:pt x="856" y="2282"/>
                      <a:pt x="914" y="2279"/>
                      <a:pt x="923" y="2280"/>
                    </a:cubicBezTo>
                    <a:cubicBezTo>
                      <a:pt x="940" y="2282"/>
                      <a:pt x="898" y="2282"/>
                      <a:pt x="910" y="2283"/>
                    </a:cubicBezTo>
                    <a:cubicBezTo>
                      <a:pt x="935" y="2282"/>
                      <a:pt x="937" y="2280"/>
                      <a:pt x="949" y="2279"/>
                    </a:cubicBezTo>
                    <a:cubicBezTo>
                      <a:pt x="964" y="2278"/>
                      <a:pt x="971" y="2278"/>
                      <a:pt x="971" y="2279"/>
                    </a:cubicBezTo>
                    <a:cubicBezTo>
                      <a:pt x="930" y="2281"/>
                      <a:pt x="949" y="2283"/>
                      <a:pt x="916" y="2284"/>
                    </a:cubicBezTo>
                    <a:cubicBezTo>
                      <a:pt x="915" y="2283"/>
                      <a:pt x="915" y="2283"/>
                      <a:pt x="915" y="2283"/>
                    </a:cubicBezTo>
                    <a:cubicBezTo>
                      <a:pt x="914" y="2286"/>
                      <a:pt x="867" y="2285"/>
                      <a:pt x="849" y="2285"/>
                    </a:cubicBezTo>
                    <a:cubicBezTo>
                      <a:pt x="813" y="2281"/>
                      <a:pt x="878" y="2283"/>
                      <a:pt x="877" y="2282"/>
                    </a:cubicBezTo>
                    <a:cubicBezTo>
                      <a:pt x="862" y="2282"/>
                      <a:pt x="848" y="2281"/>
                      <a:pt x="833" y="2281"/>
                    </a:cubicBezTo>
                    <a:cubicBezTo>
                      <a:pt x="852" y="2280"/>
                      <a:pt x="833" y="2278"/>
                      <a:pt x="859" y="2278"/>
                    </a:cubicBezTo>
                    <a:cubicBezTo>
                      <a:pt x="832" y="2277"/>
                      <a:pt x="829" y="2275"/>
                      <a:pt x="803" y="2274"/>
                    </a:cubicBezTo>
                    <a:cubicBezTo>
                      <a:pt x="832" y="2274"/>
                      <a:pt x="768" y="2268"/>
                      <a:pt x="765" y="2266"/>
                    </a:cubicBezTo>
                    <a:cubicBezTo>
                      <a:pt x="795" y="2269"/>
                      <a:pt x="852" y="2276"/>
                      <a:pt x="844" y="2276"/>
                    </a:cubicBezTo>
                    <a:cubicBezTo>
                      <a:pt x="843" y="2275"/>
                      <a:pt x="879" y="2277"/>
                      <a:pt x="893" y="2277"/>
                    </a:cubicBezTo>
                    <a:cubicBezTo>
                      <a:pt x="914" y="2274"/>
                      <a:pt x="914" y="2274"/>
                      <a:pt x="914" y="2274"/>
                    </a:cubicBezTo>
                    <a:cubicBezTo>
                      <a:pt x="891" y="2275"/>
                      <a:pt x="859" y="2275"/>
                      <a:pt x="868" y="2273"/>
                    </a:cubicBezTo>
                    <a:cubicBezTo>
                      <a:pt x="857" y="2273"/>
                      <a:pt x="846" y="2273"/>
                      <a:pt x="835" y="2273"/>
                    </a:cubicBezTo>
                    <a:cubicBezTo>
                      <a:pt x="869" y="2270"/>
                      <a:pt x="867" y="2271"/>
                      <a:pt x="897" y="2269"/>
                    </a:cubicBezTo>
                    <a:cubicBezTo>
                      <a:pt x="836" y="2266"/>
                      <a:pt x="787" y="2268"/>
                      <a:pt x="738" y="2257"/>
                    </a:cubicBezTo>
                    <a:cubicBezTo>
                      <a:pt x="745" y="2258"/>
                      <a:pt x="745" y="2258"/>
                      <a:pt x="745" y="2258"/>
                    </a:cubicBezTo>
                    <a:cubicBezTo>
                      <a:pt x="647" y="2241"/>
                      <a:pt x="626" y="2227"/>
                      <a:pt x="607" y="2217"/>
                    </a:cubicBezTo>
                    <a:cubicBezTo>
                      <a:pt x="621" y="2221"/>
                      <a:pt x="635" y="2225"/>
                      <a:pt x="647" y="2228"/>
                    </a:cubicBezTo>
                    <a:close/>
                    <a:moveTo>
                      <a:pt x="474" y="2170"/>
                    </a:moveTo>
                    <a:cubicBezTo>
                      <a:pt x="493" y="2181"/>
                      <a:pt x="493" y="2181"/>
                      <a:pt x="493" y="2181"/>
                    </a:cubicBezTo>
                    <a:cubicBezTo>
                      <a:pt x="483" y="2176"/>
                      <a:pt x="472" y="2172"/>
                      <a:pt x="463" y="2166"/>
                    </a:cubicBezTo>
                    <a:cubicBezTo>
                      <a:pt x="474" y="2175"/>
                      <a:pt x="495" y="2183"/>
                      <a:pt x="511" y="2190"/>
                    </a:cubicBezTo>
                    <a:cubicBezTo>
                      <a:pt x="528" y="2199"/>
                      <a:pt x="470" y="2174"/>
                      <a:pt x="450" y="2165"/>
                    </a:cubicBezTo>
                    <a:cubicBezTo>
                      <a:pt x="433" y="2157"/>
                      <a:pt x="400" y="2132"/>
                      <a:pt x="406" y="2135"/>
                    </a:cubicBezTo>
                    <a:cubicBezTo>
                      <a:pt x="403" y="2137"/>
                      <a:pt x="357" y="2099"/>
                      <a:pt x="340" y="2083"/>
                    </a:cubicBezTo>
                    <a:cubicBezTo>
                      <a:pt x="300" y="2043"/>
                      <a:pt x="317" y="2054"/>
                      <a:pt x="284" y="2017"/>
                    </a:cubicBezTo>
                    <a:cubicBezTo>
                      <a:pt x="294" y="2032"/>
                      <a:pt x="294" y="2032"/>
                      <a:pt x="294" y="2032"/>
                    </a:cubicBezTo>
                    <a:cubicBezTo>
                      <a:pt x="266" y="1999"/>
                      <a:pt x="254" y="1984"/>
                      <a:pt x="228" y="1943"/>
                    </a:cubicBezTo>
                    <a:cubicBezTo>
                      <a:pt x="227" y="1937"/>
                      <a:pt x="240" y="1962"/>
                      <a:pt x="247" y="1971"/>
                    </a:cubicBezTo>
                    <a:cubicBezTo>
                      <a:pt x="236" y="1950"/>
                      <a:pt x="236" y="1950"/>
                      <a:pt x="236" y="1950"/>
                    </a:cubicBezTo>
                    <a:cubicBezTo>
                      <a:pt x="242" y="1959"/>
                      <a:pt x="255" y="1975"/>
                      <a:pt x="253" y="1975"/>
                    </a:cubicBezTo>
                    <a:cubicBezTo>
                      <a:pt x="254" y="1975"/>
                      <a:pt x="265" y="1987"/>
                      <a:pt x="247" y="1963"/>
                    </a:cubicBezTo>
                    <a:cubicBezTo>
                      <a:pt x="251" y="1969"/>
                      <a:pt x="257" y="1975"/>
                      <a:pt x="261" y="1981"/>
                    </a:cubicBezTo>
                    <a:cubicBezTo>
                      <a:pt x="261" y="1980"/>
                      <a:pt x="260" y="1978"/>
                      <a:pt x="259" y="1976"/>
                    </a:cubicBezTo>
                    <a:cubicBezTo>
                      <a:pt x="271" y="1993"/>
                      <a:pt x="271" y="1993"/>
                      <a:pt x="271" y="1993"/>
                    </a:cubicBezTo>
                    <a:cubicBezTo>
                      <a:pt x="276" y="2000"/>
                      <a:pt x="285" y="2013"/>
                      <a:pt x="293" y="2024"/>
                    </a:cubicBezTo>
                    <a:cubicBezTo>
                      <a:pt x="293" y="2025"/>
                      <a:pt x="283" y="2014"/>
                      <a:pt x="278" y="2008"/>
                    </a:cubicBezTo>
                    <a:cubicBezTo>
                      <a:pt x="290" y="2024"/>
                      <a:pt x="303" y="2038"/>
                      <a:pt x="311" y="2047"/>
                    </a:cubicBezTo>
                    <a:cubicBezTo>
                      <a:pt x="290" y="2022"/>
                      <a:pt x="303" y="2034"/>
                      <a:pt x="299" y="2028"/>
                    </a:cubicBezTo>
                    <a:cubicBezTo>
                      <a:pt x="313" y="2043"/>
                      <a:pt x="334" y="2067"/>
                      <a:pt x="343" y="2075"/>
                    </a:cubicBezTo>
                    <a:cubicBezTo>
                      <a:pt x="363" y="2094"/>
                      <a:pt x="379" y="2110"/>
                      <a:pt x="364" y="2099"/>
                    </a:cubicBezTo>
                    <a:cubicBezTo>
                      <a:pt x="378" y="2111"/>
                      <a:pt x="392" y="2123"/>
                      <a:pt x="408" y="2133"/>
                    </a:cubicBezTo>
                    <a:cubicBezTo>
                      <a:pt x="379" y="2113"/>
                      <a:pt x="409" y="2129"/>
                      <a:pt x="373" y="2103"/>
                    </a:cubicBezTo>
                    <a:cubicBezTo>
                      <a:pt x="365" y="2093"/>
                      <a:pt x="403" y="2126"/>
                      <a:pt x="422" y="2140"/>
                    </a:cubicBezTo>
                    <a:cubicBezTo>
                      <a:pt x="412" y="2133"/>
                      <a:pt x="419" y="2140"/>
                      <a:pt x="416" y="2139"/>
                    </a:cubicBezTo>
                    <a:cubicBezTo>
                      <a:pt x="445" y="2157"/>
                      <a:pt x="433" y="2146"/>
                      <a:pt x="413" y="2132"/>
                    </a:cubicBezTo>
                    <a:cubicBezTo>
                      <a:pt x="425" y="2139"/>
                      <a:pt x="436" y="2146"/>
                      <a:pt x="448" y="2152"/>
                    </a:cubicBezTo>
                    <a:cubicBezTo>
                      <a:pt x="444" y="2150"/>
                      <a:pt x="444" y="2150"/>
                      <a:pt x="444" y="2150"/>
                    </a:cubicBezTo>
                    <a:cubicBezTo>
                      <a:pt x="456" y="2157"/>
                      <a:pt x="468" y="2163"/>
                      <a:pt x="480" y="2169"/>
                    </a:cubicBezTo>
                    <a:cubicBezTo>
                      <a:pt x="483" y="2173"/>
                      <a:pt x="484" y="2175"/>
                      <a:pt x="474" y="2170"/>
                    </a:cubicBezTo>
                    <a:close/>
                    <a:moveTo>
                      <a:pt x="100" y="1571"/>
                    </a:moveTo>
                    <a:cubicBezTo>
                      <a:pt x="99" y="1570"/>
                      <a:pt x="99" y="1570"/>
                      <a:pt x="99" y="1570"/>
                    </a:cubicBezTo>
                    <a:cubicBezTo>
                      <a:pt x="99" y="1571"/>
                      <a:pt x="99" y="1571"/>
                      <a:pt x="99" y="1571"/>
                    </a:cubicBezTo>
                    <a:cubicBezTo>
                      <a:pt x="100" y="1571"/>
                      <a:pt x="100" y="1571"/>
                      <a:pt x="100" y="157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05">
                <a:extLst>
                  <a:ext uri="{FF2B5EF4-FFF2-40B4-BE49-F238E27FC236}">
                    <a16:creationId xmlns:a16="http://schemas.microsoft.com/office/drawing/2014/main" id="{CD12C987-7305-C1B6-BD61-27D0296FBBB2}"/>
                  </a:ext>
                </a:extLst>
              </p:cNvPr>
              <p:cNvSpPr/>
              <p:nvPr/>
            </p:nvSpPr>
            <p:spPr bwMode="auto">
              <a:xfrm>
                <a:off x="5232" y="1731"/>
                <a:ext cx="10" cy="76"/>
              </a:xfrm>
              <a:custGeom>
                <a:avLst/>
                <a:gdLst>
                  <a:gd name="T0" fmla="*/ 6 w 6"/>
                  <a:gd name="T1" fmla="*/ 32 h 46"/>
                  <a:gd name="T2" fmla="*/ 0 w 6"/>
                  <a:gd name="T3" fmla="*/ 4 h 46"/>
                  <a:gd name="T4" fmla="*/ 6 w 6"/>
                  <a:gd name="T5" fmla="*/ 32 h 46"/>
                </a:gdLst>
                <a:ahLst/>
                <a:cxnLst>
                  <a:cxn ang="0">
                    <a:pos x="T0" y="T1"/>
                  </a:cxn>
                  <a:cxn ang="0">
                    <a:pos x="T2" y="T3"/>
                  </a:cxn>
                  <a:cxn ang="0">
                    <a:pos x="T4" y="T5"/>
                  </a:cxn>
                </a:cxnLst>
                <a:rect l="0" t="0" r="r" b="b"/>
                <a:pathLst>
                  <a:path w="6" h="46">
                    <a:moveTo>
                      <a:pt x="6" y="32"/>
                    </a:moveTo>
                    <a:cubicBezTo>
                      <a:pt x="4" y="23"/>
                      <a:pt x="0" y="0"/>
                      <a:pt x="0" y="4"/>
                    </a:cubicBezTo>
                    <a:cubicBezTo>
                      <a:pt x="1" y="4"/>
                      <a:pt x="6" y="46"/>
                      <a:pt x="6"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06">
                <a:extLst>
                  <a:ext uri="{FF2B5EF4-FFF2-40B4-BE49-F238E27FC236}">
                    <a16:creationId xmlns:a16="http://schemas.microsoft.com/office/drawing/2014/main" id="{273DCA45-E698-A81A-03FC-CBCE8AE0941F}"/>
                  </a:ext>
                </a:extLst>
              </p:cNvPr>
              <p:cNvSpPr/>
              <p:nvPr/>
            </p:nvSpPr>
            <p:spPr bwMode="auto">
              <a:xfrm>
                <a:off x="5234" y="1720"/>
                <a:ext cx="6" cy="47"/>
              </a:xfrm>
              <a:custGeom>
                <a:avLst/>
                <a:gdLst>
                  <a:gd name="T0" fmla="*/ 3 w 4"/>
                  <a:gd name="T1" fmla="*/ 11 h 29"/>
                  <a:gd name="T2" fmla="*/ 0 w 4"/>
                  <a:gd name="T3" fmla="*/ 0 h 29"/>
                  <a:gd name="T4" fmla="*/ 4 w 4"/>
                  <a:gd name="T5" fmla="*/ 29 h 29"/>
                  <a:gd name="T6" fmla="*/ 3 w 4"/>
                  <a:gd name="T7" fmla="*/ 11 h 29"/>
                </a:gdLst>
                <a:ahLst/>
                <a:cxnLst>
                  <a:cxn ang="0">
                    <a:pos x="T0" y="T1"/>
                  </a:cxn>
                  <a:cxn ang="0">
                    <a:pos x="T2" y="T3"/>
                  </a:cxn>
                  <a:cxn ang="0">
                    <a:pos x="T4" y="T5"/>
                  </a:cxn>
                  <a:cxn ang="0">
                    <a:pos x="T6" y="T7"/>
                  </a:cxn>
                </a:cxnLst>
                <a:rect l="0" t="0" r="r" b="b"/>
                <a:pathLst>
                  <a:path w="4" h="29">
                    <a:moveTo>
                      <a:pt x="3" y="11"/>
                    </a:moveTo>
                    <a:cubicBezTo>
                      <a:pt x="2" y="10"/>
                      <a:pt x="1" y="11"/>
                      <a:pt x="0" y="0"/>
                    </a:cubicBezTo>
                    <a:cubicBezTo>
                      <a:pt x="4" y="29"/>
                      <a:pt x="4" y="29"/>
                      <a:pt x="4" y="29"/>
                    </a:cubicBezTo>
                    <a:cubicBezTo>
                      <a:pt x="3" y="11"/>
                      <a:pt x="3" y="11"/>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07">
                <a:extLst>
                  <a:ext uri="{FF2B5EF4-FFF2-40B4-BE49-F238E27FC236}">
                    <a16:creationId xmlns:a16="http://schemas.microsoft.com/office/drawing/2014/main" id="{5EC94B01-A02F-164D-61AB-AC8B59920B1F}"/>
                  </a:ext>
                </a:extLst>
              </p:cNvPr>
              <p:cNvSpPr/>
              <p:nvPr/>
            </p:nvSpPr>
            <p:spPr bwMode="auto">
              <a:xfrm>
                <a:off x="5219" y="1540"/>
                <a:ext cx="36" cy="148"/>
              </a:xfrm>
              <a:custGeom>
                <a:avLst/>
                <a:gdLst>
                  <a:gd name="T0" fmla="*/ 19 w 22"/>
                  <a:gd name="T1" fmla="*/ 89 h 90"/>
                  <a:gd name="T2" fmla="*/ 8 w 22"/>
                  <a:gd name="T3" fmla="*/ 42 h 90"/>
                  <a:gd name="T4" fmla="*/ 22 w 22"/>
                  <a:gd name="T5" fmla="*/ 90 h 90"/>
                  <a:gd name="T6" fmla="*/ 0 w 22"/>
                  <a:gd name="T7" fmla="*/ 0 h 90"/>
                  <a:gd name="T8" fmla="*/ 19 w 22"/>
                  <a:gd name="T9" fmla="*/ 89 h 90"/>
                </a:gdLst>
                <a:ahLst/>
                <a:cxnLst>
                  <a:cxn ang="0">
                    <a:pos x="T0" y="T1"/>
                  </a:cxn>
                  <a:cxn ang="0">
                    <a:pos x="T2" y="T3"/>
                  </a:cxn>
                  <a:cxn ang="0">
                    <a:pos x="T4" y="T5"/>
                  </a:cxn>
                  <a:cxn ang="0">
                    <a:pos x="T6" y="T7"/>
                  </a:cxn>
                  <a:cxn ang="0">
                    <a:pos x="T8" y="T9"/>
                  </a:cxn>
                </a:cxnLst>
                <a:rect l="0" t="0" r="r" b="b"/>
                <a:pathLst>
                  <a:path w="22" h="90">
                    <a:moveTo>
                      <a:pt x="19" y="89"/>
                    </a:moveTo>
                    <a:cubicBezTo>
                      <a:pt x="15" y="75"/>
                      <a:pt x="12" y="66"/>
                      <a:pt x="8" y="42"/>
                    </a:cubicBezTo>
                    <a:cubicBezTo>
                      <a:pt x="10" y="33"/>
                      <a:pt x="17" y="80"/>
                      <a:pt x="22" y="90"/>
                    </a:cubicBezTo>
                    <a:cubicBezTo>
                      <a:pt x="14" y="47"/>
                      <a:pt x="9" y="35"/>
                      <a:pt x="0" y="0"/>
                    </a:cubicBezTo>
                    <a:cubicBezTo>
                      <a:pt x="3" y="18"/>
                      <a:pt x="16" y="88"/>
                      <a:pt x="19"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08">
                <a:extLst>
                  <a:ext uri="{FF2B5EF4-FFF2-40B4-BE49-F238E27FC236}">
                    <a16:creationId xmlns:a16="http://schemas.microsoft.com/office/drawing/2014/main" id="{1CAA05F4-22FD-9EF7-F170-73F82EB8CAE1}"/>
                  </a:ext>
                </a:extLst>
              </p:cNvPr>
              <p:cNvSpPr/>
              <p:nvPr/>
            </p:nvSpPr>
            <p:spPr bwMode="auto">
              <a:xfrm>
                <a:off x="5255" y="1678"/>
                <a:ext cx="8" cy="43"/>
              </a:xfrm>
              <a:custGeom>
                <a:avLst/>
                <a:gdLst>
                  <a:gd name="T0" fmla="*/ 8 w 8"/>
                  <a:gd name="T1" fmla="*/ 38 h 43"/>
                  <a:gd name="T2" fmla="*/ 0 w 8"/>
                  <a:gd name="T3" fmla="*/ 0 h 43"/>
                  <a:gd name="T4" fmla="*/ 0 w 8"/>
                  <a:gd name="T5" fmla="*/ 4 h 43"/>
                  <a:gd name="T6" fmla="*/ 8 w 8"/>
                  <a:gd name="T7" fmla="*/ 43 h 43"/>
                  <a:gd name="T8" fmla="*/ 8 w 8"/>
                  <a:gd name="T9" fmla="*/ 38 h 43"/>
                  <a:gd name="T10" fmla="*/ 8 w 8"/>
                  <a:gd name="T11" fmla="*/ 38 h 43"/>
                </a:gdLst>
                <a:ahLst/>
                <a:cxnLst>
                  <a:cxn ang="0">
                    <a:pos x="T0" y="T1"/>
                  </a:cxn>
                  <a:cxn ang="0">
                    <a:pos x="T2" y="T3"/>
                  </a:cxn>
                  <a:cxn ang="0">
                    <a:pos x="T4" y="T5"/>
                  </a:cxn>
                  <a:cxn ang="0">
                    <a:pos x="T6" y="T7"/>
                  </a:cxn>
                  <a:cxn ang="0">
                    <a:pos x="T8" y="T9"/>
                  </a:cxn>
                  <a:cxn ang="0">
                    <a:pos x="T10" y="T11"/>
                  </a:cxn>
                </a:cxnLst>
                <a:rect l="0" t="0" r="r" b="b"/>
                <a:pathLst>
                  <a:path w="8" h="43">
                    <a:moveTo>
                      <a:pt x="8" y="38"/>
                    </a:moveTo>
                    <a:lnTo>
                      <a:pt x="0" y="0"/>
                    </a:lnTo>
                    <a:lnTo>
                      <a:pt x="0" y="4"/>
                    </a:lnTo>
                    <a:lnTo>
                      <a:pt x="8" y="43"/>
                    </a:lnTo>
                    <a:lnTo>
                      <a:pt x="8" y="38"/>
                    </a:lnTo>
                    <a:lnTo>
                      <a:pt x="8"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09">
                <a:extLst>
                  <a:ext uri="{FF2B5EF4-FFF2-40B4-BE49-F238E27FC236}">
                    <a16:creationId xmlns:a16="http://schemas.microsoft.com/office/drawing/2014/main" id="{11BD8C3B-0AB3-14BC-C37B-F73B15049738}"/>
                  </a:ext>
                </a:extLst>
              </p:cNvPr>
              <p:cNvSpPr/>
              <p:nvPr/>
            </p:nvSpPr>
            <p:spPr bwMode="auto">
              <a:xfrm>
                <a:off x="5174" y="2563"/>
                <a:ext cx="7" cy="39"/>
              </a:xfrm>
              <a:custGeom>
                <a:avLst/>
                <a:gdLst>
                  <a:gd name="T0" fmla="*/ 4 w 4"/>
                  <a:gd name="T1" fmla="*/ 0 h 24"/>
                  <a:gd name="T2" fmla="*/ 0 w 4"/>
                  <a:gd name="T3" fmla="*/ 24 h 24"/>
                  <a:gd name="T4" fmla="*/ 4 w 4"/>
                  <a:gd name="T5" fmla="*/ 0 h 24"/>
                </a:gdLst>
                <a:ahLst/>
                <a:cxnLst>
                  <a:cxn ang="0">
                    <a:pos x="T0" y="T1"/>
                  </a:cxn>
                  <a:cxn ang="0">
                    <a:pos x="T2" y="T3"/>
                  </a:cxn>
                  <a:cxn ang="0">
                    <a:pos x="T4" y="T5"/>
                  </a:cxn>
                </a:cxnLst>
                <a:rect l="0" t="0" r="r" b="b"/>
                <a:pathLst>
                  <a:path w="4" h="24">
                    <a:moveTo>
                      <a:pt x="4" y="0"/>
                    </a:moveTo>
                    <a:cubicBezTo>
                      <a:pt x="2" y="2"/>
                      <a:pt x="1" y="16"/>
                      <a:pt x="0" y="24"/>
                    </a:cubicBezTo>
                    <a:cubicBezTo>
                      <a:pt x="1" y="18"/>
                      <a:pt x="3" y="9"/>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10">
                <a:extLst>
                  <a:ext uri="{FF2B5EF4-FFF2-40B4-BE49-F238E27FC236}">
                    <a16:creationId xmlns:a16="http://schemas.microsoft.com/office/drawing/2014/main" id="{89E2FF6E-BAD8-DBAA-BA69-D419D8CA8216}"/>
                  </a:ext>
                </a:extLst>
              </p:cNvPr>
              <p:cNvSpPr/>
              <p:nvPr/>
            </p:nvSpPr>
            <p:spPr bwMode="auto">
              <a:xfrm>
                <a:off x="4109" y="395"/>
                <a:ext cx="282" cy="74"/>
              </a:xfrm>
              <a:custGeom>
                <a:avLst/>
                <a:gdLst>
                  <a:gd name="T0" fmla="*/ 0 w 171"/>
                  <a:gd name="T1" fmla="*/ 0 h 45"/>
                  <a:gd name="T2" fmla="*/ 171 w 171"/>
                  <a:gd name="T3" fmla="*/ 45 h 45"/>
                  <a:gd name="T4" fmla="*/ 0 w 171"/>
                  <a:gd name="T5" fmla="*/ 0 h 45"/>
                </a:gdLst>
                <a:ahLst/>
                <a:cxnLst>
                  <a:cxn ang="0">
                    <a:pos x="T0" y="T1"/>
                  </a:cxn>
                  <a:cxn ang="0">
                    <a:pos x="T2" y="T3"/>
                  </a:cxn>
                  <a:cxn ang="0">
                    <a:pos x="T4" y="T5"/>
                  </a:cxn>
                </a:cxnLst>
                <a:rect l="0" t="0" r="r" b="b"/>
                <a:pathLst>
                  <a:path w="171" h="45">
                    <a:moveTo>
                      <a:pt x="0" y="0"/>
                    </a:moveTo>
                    <a:cubicBezTo>
                      <a:pt x="60" y="9"/>
                      <a:pt x="115" y="23"/>
                      <a:pt x="171" y="45"/>
                    </a:cubicBezTo>
                    <a:cubicBezTo>
                      <a:pt x="122" y="26"/>
                      <a:pt x="79"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11">
                <a:extLst>
                  <a:ext uri="{FF2B5EF4-FFF2-40B4-BE49-F238E27FC236}">
                    <a16:creationId xmlns:a16="http://schemas.microsoft.com/office/drawing/2014/main" id="{17CF27C8-01C4-4CBC-E0DB-E6B80F46B768}"/>
                  </a:ext>
                </a:extLst>
              </p:cNvPr>
              <p:cNvSpPr/>
              <p:nvPr/>
            </p:nvSpPr>
            <p:spPr bwMode="auto">
              <a:xfrm>
                <a:off x="4847" y="3317"/>
                <a:ext cx="112" cy="201"/>
              </a:xfrm>
              <a:custGeom>
                <a:avLst/>
                <a:gdLst>
                  <a:gd name="T0" fmla="*/ 14 w 68"/>
                  <a:gd name="T1" fmla="*/ 106 h 122"/>
                  <a:gd name="T2" fmla="*/ 68 w 68"/>
                  <a:gd name="T3" fmla="*/ 0 h 122"/>
                  <a:gd name="T4" fmla="*/ 0 w 68"/>
                  <a:gd name="T5" fmla="*/ 122 h 122"/>
                  <a:gd name="T6" fmla="*/ 14 w 68"/>
                  <a:gd name="T7" fmla="*/ 106 h 122"/>
                </a:gdLst>
                <a:ahLst/>
                <a:cxnLst>
                  <a:cxn ang="0">
                    <a:pos x="T0" y="T1"/>
                  </a:cxn>
                  <a:cxn ang="0">
                    <a:pos x="T2" y="T3"/>
                  </a:cxn>
                  <a:cxn ang="0">
                    <a:pos x="T4" y="T5"/>
                  </a:cxn>
                  <a:cxn ang="0">
                    <a:pos x="T6" y="T7"/>
                  </a:cxn>
                </a:cxnLst>
                <a:rect l="0" t="0" r="r" b="b"/>
                <a:pathLst>
                  <a:path w="68" h="122">
                    <a:moveTo>
                      <a:pt x="14" y="106"/>
                    </a:moveTo>
                    <a:cubicBezTo>
                      <a:pt x="38" y="64"/>
                      <a:pt x="47" y="44"/>
                      <a:pt x="68" y="0"/>
                    </a:cubicBezTo>
                    <a:cubicBezTo>
                      <a:pt x="37" y="56"/>
                      <a:pt x="32" y="78"/>
                      <a:pt x="0" y="122"/>
                    </a:cubicBezTo>
                    <a:cubicBezTo>
                      <a:pt x="14" y="106"/>
                      <a:pt x="14" y="106"/>
                      <a:pt x="14"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12">
                <a:extLst>
                  <a:ext uri="{FF2B5EF4-FFF2-40B4-BE49-F238E27FC236}">
                    <a16:creationId xmlns:a16="http://schemas.microsoft.com/office/drawing/2014/main" id="{45C60275-B05D-0DA6-6EE2-F42804D6A63F}"/>
                  </a:ext>
                </a:extLst>
              </p:cNvPr>
              <p:cNvSpPr/>
              <p:nvPr/>
            </p:nvSpPr>
            <p:spPr bwMode="auto">
              <a:xfrm>
                <a:off x="4842" y="3440"/>
                <a:ext cx="45" cy="71"/>
              </a:xfrm>
              <a:custGeom>
                <a:avLst/>
                <a:gdLst>
                  <a:gd name="T0" fmla="*/ 17 w 27"/>
                  <a:gd name="T1" fmla="*/ 11 h 43"/>
                  <a:gd name="T2" fmla="*/ 5 w 27"/>
                  <a:gd name="T3" fmla="*/ 39 h 43"/>
                  <a:gd name="T4" fmla="*/ 27 w 27"/>
                  <a:gd name="T5" fmla="*/ 0 h 43"/>
                  <a:gd name="T6" fmla="*/ 17 w 27"/>
                  <a:gd name="T7" fmla="*/ 11 h 43"/>
                </a:gdLst>
                <a:ahLst/>
                <a:cxnLst>
                  <a:cxn ang="0">
                    <a:pos x="T0" y="T1"/>
                  </a:cxn>
                  <a:cxn ang="0">
                    <a:pos x="T2" y="T3"/>
                  </a:cxn>
                  <a:cxn ang="0">
                    <a:pos x="T4" y="T5"/>
                  </a:cxn>
                  <a:cxn ang="0">
                    <a:pos x="T6" y="T7"/>
                  </a:cxn>
                </a:cxnLst>
                <a:rect l="0" t="0" r="r" b="b"/>
                <a:pathLst>
                  <a:path w="27" h="43">
                    <a:moveTo>
                      <a:pt x="17" y="11"/>
                    </a:moveTo>
                    <a:cubicBezTo>
                      <a:pt x="24" y="5"/>
                      <a:pt x="0" y="43"/>
                      <a:pt x="5" y="39"/>
                    </a:cubicBezTo>
                    <a:cubicBezTo>
                      <a:pt x="22" y="11"/>
                      <a:pt x="12" y="25"/>
                      <a:pt x="27" y="0"/>
                    </a:cubicBezTo>
                    <a:cubicBezTo>
                      <a:pt x="17" y="11"/>
                      <a:pt x="17" y="11"/>
                      <a:pt x="17"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13">
                <a:extLst>
                  <a:ext uri="{FF2B5EF4-FFF2-40B4-BE49-F238E27FC236}">
                    <a16:creationId xmlns:a16="http://schemas.microsoft.com/office/drawing/2014/main" id="{749206CC-399B-5DB6-8391-6E00760BE3A7}"/>
                  </a:ext>
                </a:extLst>
              </p:cNvPr>
              <p:cNvSpPr/>
              <p:nvPr/>
            </p:nvSpPr>
            <p:spPr bwMode="auto">
              <a:xfrm>
                <a:off x="5080" y="3158"/>
                <a:ext cx="7" cy="25"/>
              </a:xfrm>
              <a:custGeom>
                <a:avLst/>
                <a:gdLst>
                  <a:gd name="T0" fmla="*/ 7 w 7"/>
                  <a:gd name="T1" fmla="*/ 0 h 25"/>
                  <a:gd name="T2" fmla="*/ 0 w 7"/>
                  <a:gd name="T3" fmla="*/ 25 h 25"/>
                  <a:gd name="T4" fmla="*/ 7 w 7"/>
                  <a:gd name="T5" fmla="*/ 5 h 25"/>
                  <a:gd name="T6" fmla="*/ 7 w 7"/>
                  <a:gd name="T7" fmla="*/ 0 h 25"/>
                  <a:gd name="T8" fmla="*/ 7 w 7"/>
                  <a:gd name="T9" fmla="*/ 0 h 25"/>
                </a:gdLst>
                <a:ahLst/>
                <a:cxnLst>
                  <a:cxn ang="0">
                    <a:pos x="T0" y="T1"/>
                  </a:cxn>
                  <a:cxn ang="0">
                    <a:pos x="T2" y="T3"/>
                  </a:cxn>
                  <a:cxn ang="0">
                    <a:pos x="T4" y="T5"/>
                  </a:cxn>
                  <a:cxn ang="0">
                    <a:pos x="T6" y="T7"/>
                  </a:cxn>
                  <a:cxn ang="0">
                    <a:pos x="T8" y="T9"/>
                  </a:cxn>
                </a:cxnLst>
                <a:rect l="0" t="0" r="r" b="b"/>
                <a:pathLst>
                  <a:path w="7" h="25">
                    <a:moveTo>
                      <a:pt x="7" y="0"/>
                    </a:moveTo>
                    <a:lnTo>
                      <a:pt x="0" y="25"/>
                    </a:lnTo>
                    <a:lnTo>
                      <a:pt x="7" y="5"/>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14">
                <a:extLst>
                  <a:ext uri="{FF2B5EF4-FFF2-40B4-BE49-F238E27FC236}">
                    <a16:creationId xmlns:a16="http://schemas.microsoft.com/office/drawing/2014/main" id="{A49DD274-41BA-83E6-6B8C-CDC5BCB4D46B}"/>
                  </a:ext>
                </a:extLst>
              </p:cNvPr>
              <p:cNvSpPr/>
              <p:nvPr/>
            </p:nvSpPr>
            <p:spPr bwMode="auto">
              <a:xfrm>
                <a:off x="4628" y="3731"/>
                <a:ext cx="29" cy="26"/>
              </a:xfrm>
              <a:custGeom>
                <a:avLst/>
                <a:gdLst>
                  <a:gd name="T0" fmla="*/ 23 w 29"/>
                  <a:gd name="T1" fmla="*/ 6 h 26"/>
                  <a:gd name="T2" fmla="*/ 29 w 29"/>
                  <a:gd name="T3" fmla="*/ 0 h 26"/>
                  <a:gd name="T4" fmla="*/ 0 w 29"/>
                  <a:gd name="T5" fmla="*/ 26 h 26"/>
                  <a:gd name="T6" fmla="*/ 23 w 29"/>
                  <a:gd name="T7" fmla="*/ 6 h 26"/>
                  <a:gd name="T8" fmla="*/ 23 w 29"/>
                  <a:gd name="T9" fmla="*/ 6 h 26"/>
                </a:gdLst>
                <a:ahLst/>
                <a:cxnLst>
                  <a:cxn ang="0">
                    <a:pos x="T0" y="T1"/>
                  </a:cxn>
                  <a:cxn ang="0">
                    <a:pos x="T2" y="T3"/>
                  </a:cxn>
                  <a:cxn ang="0">
                    <a:pos x="T4" y="T5"/>
                  </a:cxn>
                  <a:cxn ang="0">
                    <a:pos x="T6" y="T7"/>
                  </a:cxn>
                  <a:cxn ang="0">
                    <a:pos x="T8" y="T9"/>
                  </a:cxn>
                </a:cxnLst>
                <a:rect l="0" t="0" r="r" b="b"/>
                <a:pathLst>
                  <a:path w="29" h="26">
                    <a:moveTo>
                      <a:pt x="23" y="6"/>
                    </a:moveTo>
                    <a:lnTo>
                      <a:pt x="29" y="0"/>
                    </a:lnTo>
                    <a:lnTo>
                      <a:pt x="0" y="26"/>
                    </a:lnTo>
                    <a:lnTo>
                      <a:pt x="23" y="6"/>
                    </a:lnTo>
                    <a:lnTo>
                      <a:pt x="23" y="6"/>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15">
                <a:extLst>
                  <a:ext uri="{FF2B5EF4-FFF2-40B4-BE49-F238E27FC236}">
                    <a16:creationId xmlns:a16="http://schemas.microsoft.com/office/drawing/2014/main" id="{B2A0C166-D41B-BC9A-7192-B89ED369B41E}"/>
                  </a:ext>
                </a:extLst>
              </p:cNvPr>
              <p:cNvSpPr/>
              <p:nvPr/>
            </p:nvSpPr>
            <p:spPr bwMode="auto">
              <a:xfrm>
                <a:off x="4657" y="3724"/>
                <a:ext cx="5" cy="7"/>
              </a:xfrm>
              <a:custGeom>
                <a:avLst/>
                <a:gdLst>
                  <a:gd name="T0" fmla="*/ 5 w 5"/>
                  <a:gd name="T1" fmla="*/ 0 h 7"/>
                  <a:gd name="T2" fmla="*/ 0 w 5"/>
                  <a:gd name="T3" fmla="*/ 7 h 7"/>
                  <a:gd name="T4" fmla="*/ 5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0" y="7"/>
                    </a:lnTo>
                    <a:lnTo>
                      <a:pt x="5" y="0"/>
                    </a:lnTo>
                    <a:lnTo>
                      <a:pt x="5"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16">
                <a:extLst>
                  <a:ext uri="{FF2B5EF4-FFF2-40B4-BE49-F238E27FC236}">
                    <a16:creationId xmlns:a16="http://schemas.microsoft.com/office/drawing/2014/main" id="{CCE1F9D2-1C19-4DA0-88D5-C784FF1C45F5}"/>
                  </a:ext>
                </a:extLst>
              </p:cNvPr>
              <p:cNvSpPr/>
              <p:nvPr/>
            </p:nvSpPr>
            <p:spPr bwMode="auto">
              <a:xfrm>
                <a:off x="5085" y="3140"/>
                <a:ext cx="16" cy="51"/>
              </a:xfrm>
              <a:custGeom>
                <a:avLst/>
                <a:gdLst>
                  <a:gd name="T0" fmla="*/ 0 w 16"/>
                  <a:gd name="T1" fmla="*/ 51 h 51"/>
                  <a:gd name="T2" fmla="*/ 13 w 16"/>
                  <a:gd name="T3" fmla="*/ 18 h 51"/>
                  <a:gd name="T4" fmla="*/ 16 w 16"/>
                  <a:gd name="T5" fmla="*/ 0 h 51"/>
                  <a:gd name="T6" fmla="*/ 0 w 16"/>
                  <a:gd name="T7" fmla="*/ 51 h 51"/>
                  <a:gd name="T8" fmla="*/ 0 w 16"/>
                  <a:gd name="T9" fmla="*/ 51 h 51"/>
                </a:gdLst>
                <a:ahLst/>
                <a:cxnLst>
                  <a:cxn ang="0">
                    <a:pos x="T0" y="T1"/>
                  </a:cxn>
                  <a:cxn ang="0">
                    <a:pos x="T2" y="T3"/>
                  </a:cxn>
                  <a:cxn ang="0">
                    <a:pos x="T4" y="T5"/>
                  </a:cxn>
                  <a:cxn ang="0">
                    <a:pos x="T6" y="T7"/>
                  </a:cxn>
                  <a:cxn ang="0">
                    <a:pos x="T8" y="T9"/>
                  </a:cxn>
                </a:cxnLst>
                <a:rect l="0" t="0" r="r" b="b"/>
                <a:pathLst>
                  <a:path w="16" h="51">
                    <a:moveTo>
                      <a:pt x="0" y="51"/>
                    </a:moveTo>
                    <a:lnTo>
                      <a:pt x="13" y="18"/>
                    </a:lnTo>
                    <a:lnTo>
                      <a:pt x="16" y="0"/>
                    </a:lnTo>
                    <a:lnTo>
                      <a:pt x="0" y="51"/>
                    </a:lnTo>
                    <a:lnTo>
                      <a:pt x="0" y="5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17">
                <a:extLst>
                  <a:ext uri="{FF2B5EF4-FFF2-40B4-BE49-F238E27FC236}">
                    <a16:creationId xmlns:a16="http://schemas.microsoft.com/office/drawing/2014/main" id="{9481652F-75A3-A3B7-3A8A-88BAC7229C88}"/>
                  </a:ext>
                </a:extLst>
              </p:cNvPr>
              <p:cNvSpPr/>
              <p:nvPr/>
            </p:nvSpPr>
            <p:spPr bwMode="auto">
              <a:xfrm>
                <a:off x="4912" y="3445"/>
                <a:ext cx="28" cy="45"/>
              </a:xfrm>
              <a:custGeom>
                <a:avLst/>
                <a:gdLst>
                  <a:gd name="T0" fmla="*/ 7 w 17"/>
                  <a:gd name="T1" fmla="*/ 18 h 27"/>
                  <a:gd name="T2" fmla="*/ 17 w 17"/>
                  <a:gd name="T3" fmla="*/ 0 h 27"/>
                  <a:gd name="T4" fmla="*/ 7 w 17"/>
                  <a:gd name="T5" fmla="*/ 18 h 27"/>
                </a:gdLst>
                <a:ahLst/>
                <a:cxnLst>
                  <a:cxn ang="0">
                    <a:pos x="T0" y="T1"/>
                  </a:cxn>
                  <a:cxn ang="0">
                    <a:pos x="T2" y="T3"/>
                  </a:cxn>
                  <a:cxn ang="0">
                    <a:pos x="T4" y="T5"/>
                  </a:cxn>
                </a:cxnLst>
                <a:rect l="0" t="0" r="r" b="b"/>
                <a:pathLst>
                  <a:path w="17" h="27">
                    <a:moveTo>
                      <a:pt x="7" y="18"/>
                    </a:moveTo>
                    <a:cubicBezTo>
                      <a:pt x="17" y="0"/>
                      <a:pt x="17" y="0"/>
                      <a:pt x="17" y="0"/>
                    </a:cubicBezTo>
                    <a:cubicBezTo>
                      <a:pt x="15" y="4"/>
                      <a:pt x="0" y="27"/>
                      <a:pt x="7"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18">
                <a:extLst>
                  <a:ext uri="{FF2B5EF4-FFF2-40B4-BE49-F238E27FC236}">
                    <a16:creationId xmlns:a16="http://schemas.microsoft.com/office/drawing/2014/main" id="{59B0EE02-4FD3-FDED-B0B9-05564E18B15B}"/>
                  </a:ext>
                </a:extLst>
              </p:cNvPr>
              <p:cNvSpPr/>
              <p:nvPr/>
            </p:nvSpPr>
            <p:spPr bwMode="auto">
              <a:xfrm>
                <a:off x="4425" y="3873"/>
                <a:ext cx="36" cy="21"/>
              </a:xfrm>
              <a:custGeom>
                <a:avLst/>
                <a:gdLst>
                  <a:gd name="T0" fmla="*/ 20 w 22"/>
                  <a:gd name="T1" fmla="*/ 1 h 13"/>
                  <a:gd name="T2" fmla="*/ 0 w 22"/>
                  <a:gd name="T3" fmla="*/ 13 h 13"/>
                  <a:gd name="T4" fmla="*/ 2 w 22"/>
                  <a:gd name="T5" fmla="*/ 12 h 13"/>
                  <a:gd name="T6" fmla="*/ 22 w 22"/>
                  <a:gd name="T7" fmla="*/ 0 h 13"/>
                  <a:gd name="T8" fmla="*/ 20 w 22"/>
                  <a:gd name="T9" fmla="*/ 1 h 13"/>
                </a:gdLst>
                <a:ahLst/>
                <a:cxnLst>
                  <a:cxn ang="0">
                    <a:pos x="T0" y="T1"/>
                  </a:cxn>
                  <a:cxn ang="0">
                    <a:pos x="T2" y="T3"/>
                  </a:cxn>
                  <a:cxn ang="0">
                    <a:pos x="T4" y="T5"/>
                  </a:cxn>
                  <a:cxn ang="0">
                    <a:pos x="T6" y="T7"/>
                  </a:cxn>
                  <a:cxn ang="0">
                    <a:pos x="T8" y="T9"/>
                  </a:cxn>
                </a:cxnLst>
                <a:rect l="0" t="0" r="r" b="b"/>
                <a:pathLst>
                  <a:path w="22" h="13">
                    <a:moveTo>
                      <a:pt x="20" y="1"/>
                    </a:moveTo>
                    <a:cubicBezTo>
                      <a:pt x="13" y="5"/>
                      <a:pt x="7" y="9"/>
                      <a:pt x="0" y="13"/>
                    </a:cubicBezTo>
                    <a:cubicBezTo>
                      <a:pt x="2" y="12"/>
                      <a:pt x="2" y="12"/>
                      <a:pt x="2" y="12"/>
                    </a:cubicBezTo>
                    <a:cubicBezTo>
                      <a:pt x="9" y="8"/>
                      <a:pt x="15" y="4"/>
                      <a:pt x="22" y="0"/>
                    </a:cubicBezTo>
                    <a:cubicBezTo>
                      <a:pt x="20" y="1"/>
                      <a:pt x="20" y="1"/>
                      <a:pt x="2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19">
                <a:extLst>
                  <a:ext uri="{FF2B5EF4-FFF2-40B4-BE49-F238E27FC236}">
                    <a16:creationId xmlns:a16="http://schemas.microsoft.com/office/drawing/2014/main" id="{4B33F05F-8FD2-989B-A091-F6901495166C}"/>
                  </a:ext>
                </a:extLst>
              </p:cNvPr>
              <p:cNvSpPr/>
              <p:nvPr/>
            </p:nvSpPr>
            <p:spPr bwMode="auto">
              <a:xfrm>
                <a:off x="4738" y="3676"/>
                <a:ext cx="63" cy="65"/>
              </a:xfrm>
              <a:custGeom>
                <a:avLst/>
                <a:gdLst>
                  <a:gd name="T0" fmla="*/ 27 w 38"/>
                  <a:gd name="T1" fmla="*/ 9 h 39"/>
                  <a:gd name="T2" fmla="*/ 21 w 38"/>
                  <a:gd name="T3" fmla="*/ 19 h 39"/>
                  <a:gd name="T4" fmla="*/ 27 w 38"/>
                  <a:gd name="T5" fmla="*/ 9 h 39"/>
                </a:gdLst>
                <a:ahLst/>
                <a:cxnLst>
                  <a:cxn ang="0">
                    <a:pos x="T0" y="T1"/>
                  </a:cxn>
                  <a:cxn ang="0">
                    <a:pos x="T2" y="T3"/>
                  </a:cxn>
                  <a:cxn ang="0">
                    <a:pos x="T4" y="T5"/>
                  </a:cxn>
                </a:cxnLst>
                <a:rect l="0" t="0" r="r" b="b"/>
                <a:pathLst>
                  <a:path w="38" h="39">
                    <a:moveTo>
                      <a:pt x="27" y="9"/>
                    </a:moveTo>
                    <a:cubicBezTo>
                      <a:pt x="38" y="0"/>
                      <a:pt x="0" y="39"/>
                      <a:pt x="21" y="19"/>
                    </a:cubicBezTo>
                    <a:cubicBezTo>
                      <a:pt x="38" y="0"/>
                      <a:pt x="30" y="7"/>
                      <a:pt x="27"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20">
                <a:extLst>
                  <a:ext uri="{FF2B5EF4-FFF2-40B4-BE49-F238E27FC236}">
                    <a16:creationId xmlns:a16="http://schemas.microsoft.com/office/drawing/2014/main" id="{874F80DF-B442-953D-AFF6-794B93879C9F}"/>
                  </a:ext>
                </a:extLst>
              </p:cNvPr>
              <p:cNvSpPr/>
              <p:nvPr/>
            </p:nvSpPr>
            <p:spPr bwMode="auto">
              <a:xfrm>
                <a:off x="4368" y="3957"/>
                <a:ext cx="15" cy="6"/>
              </a:xfrm>
              <a:custGeom>
                <a:avLst/>
                <a:gdLst>
                  <a:gd name="T0" fmla="*/ 9 w 9"/>
                  <a:gd name="T1" fmla="*/ 0 h 4"/>
                  <a:gd name="T2" fmla="*/ 0 w 9"/>
                  <a:gd name="T3" fmla="*/ 4 h 4"/>
                  <a:gd name="T4" fmla="*/ 9 w 9"/>
                  <a:gd name="T5" fmla="*/ 0 h 4"/>
                </a:gdLst>
                <a:ahLst/>
                <a:cxnLst>
                  <a:cxn ang="0">
                    <a:pos x="T0" y="T1"/>
                  </a:cxn>
                  <a:cxn ang="0">
                    <a:pos x="T2" y="T3"/>
                  </a:cxn>
                  <a:cxn ang="0">
                    <a:pos x="T4" y="T5"/>
                  </a:cxn>
                </a:cxnLst>
                <a:rect l="0" t="0" r="r" b="b"/>
                <a:pathLst>
                  <a:path w="9" h="4">
                    <a:moveTo>
                      <a:pt x="9" y="0"/>
                    </a:moveTo>
                    <a:cubicBezTo>
                      <a:pt x="0" y="4"/>
                      <a:pt x="0" y="4"/>
                      <a:pt x="0" y="4"/>
                    </a:cubicBezTo>
                    <a:cubicBezTo>
                      <a:pt x="3" y="2"/>
                      <a:pt x="6"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21">
                <a:extLst>
                  <a:ext uri="{FF2B5EF4-FFF2-40B4-BE49-F238E27FC236}">
                    <a16:creationId xmlns:a16="http://schemas.microsoft.com/office/drawing/2014/main" id="{333A8F8A-8E84-C06E-0F55-61C693503EB9}"/>
                  </a:ext>
                </a:extLst>
              </p:cNvPr>
              <p:cNvSpPr/>
              <p:nvPr/>
            </p:nvSpPr>
            <p:spPr bwMode="auto">
              <a:xfrm>
                <a:off x="4383" y="3939"/>
                <a:ext cx="43" cy="18"/>
              </a:xfrm>
              <a:custGeom>
                <a:avLst/>
                <a:gdLst>
                  <a:gd name="T0" fmla="*/ 0 w 26"/>
                  <a:gd name="T1" fmla="*/ 11 h 11"/>
                  <a:gd name="T2" fmla="*/ 26 w 26"/>
                  <a:gd name="T3" fmla="*/ 0 h 11"/>
                  <a:gd name="T4" fmla="*/ 0 w 26"/>
                  <a:gd name="T5" fmla="*/ 11 h 11"/>
                </a:gdLst>
                <a:ahLst/>
                <a:cxnLst>
                  <a:cxn ang="0">
                    <a:pos x="T0" y="T1"/>
                  </a:cxn>
                  <a:cxn ang="0">
                    <a:pos x="T2" y="T3"/>
                  </a:cxn>
                  <a:cxn ang="0">
                    <a:pos x="T4" y="T5"/>
                  </a:cxn>
                </a:cxnLst>
                <a:rect l="0" t="0" r="r" b="b"/>
                <a:pathLst>
                  <a:path w="26" h="11">
                    <a:moveTo>
                      <a:pt x="0" y="11"/>
                    </a:moveTo>
                    <a:cubicBezTo>
                      <a:pt x="9" y="7"/>
                      <a:pt x="19" y="3"/>
                      <a:pt x="26" y="0"/>
                    </a:cubicBezTo>
                    <a:cubicBezTo>
                      <a:pt x="13" y="4"/>
                      <a:pt x="9"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22">
                <a:extLst>
                  <a:ext uri="{FF2B5EF4-FFF2-40B4-BE49-F238E27FC236}">
                    <a16:creationId xmlns:a16="http://schemas.microsoft.com/office/drawing/2014/main" id="{417F0BA6-588A-CFFA-180D-B2C27E596EAE}"/>
                  </a:ext>
                </a:extLst>
              </p:cNvPr>
              <p:cNvSpPr/>
              <p:nvPr/>
            </p:nvSpPr>
            <p:spPr bwMode="auto">
              <a:xfrm>
                <a:off x="4188" y="4003"/>
                <a:ext cx="53" cy="16"/>
              </a:xfrm>
              <a:custGeom>
                <a:avLst/>
                <a:gdLst>
                  <a:gd name="T0" fmla="*/ 4 w 32"/>
                  <a:gd name="T1" fmla="*/ 9 h 10"/>
                  <a:gd name="T2" fmla="*/ 13 w 32"/>
                  <a:gd name="T3" fmla="*/ 7 h 10"/>
                  <a:gd name="T4" fmla="*/ 17 w 32"/>
                  <a:gd name="T5" fmla="*/ 6 h 10"/>
                  <a:gd name="T6" fmla="*/ 27 w 32"/>
                  <a:gd name="T7" fmla="*/ 2 h 10"/>
                  <a:gd name="T8" fmla="*/ 32 w 32"/>
                  <a:gd name="T9" fmla="*/ 0 h 10"/>
                  <a:gd name="T10" fmla="*/ 25 w 32"/>
                  <a:gd name="T11" fmla="*/ 3 h 10"/>
                  <a:gd name="T12" fmla="*/ 4 w 3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9"/>
                    </a:moveTo>
                    <a:cubicBezTo>
                      <a:pt x="13" y="7"/>
                      <a:pt x="13" y="7"/>
                      <a:pt x="13" y="7"/>
                    </a:cubicBezTo>
                    <a:cubicBezTo>
                      <a:pt x="4" y="10"/>
                      <a:pt x="8" y="9"/>
                      <a:pt x="17" y="6"/>
                    </a:cubicBezTo>
                    <a:cubicBezTo>
                      <a:pt x="26" y="4"/>
                      <a:pt x="26" y="3"/>
                      <a:pt x="27" y="2"/>
                    </a:cubicBezTo>
                    <a:cubicBezTo>
                      <a:pt x="32" y="0"/>
                      <a:pt x="32" y="0"/>
                      <a:pt x="32" y="0"/>
                    </a:cubicBezTo>
                    <a:cubicBezTo>
                      <a:pt x="30" y="1"/>
                      <a:pt x="27" y="2"/>
                      <a:pt x="25" y="3"/>
                    </a:cubicBezTo>
                    <a:cubicBezTo>
                      <a:pt x="10" y="7"/>
                      <a:pt x="0" y="9"/>
                      <a:pt x="4"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123">
                <a:extLst>
                  <a:ext uri="{FF2B5EF4-FFF2-40B4-BE49-F238E27FC236}">
                    <a16:creationId xmlns:a16="http://schemas.microsoft.com/office/drawing/2014/main" id="{C6F7B3E5-D29A-ACA4-A7A2-DC8161E9238B}"/>
                  </a:ext>
                </a:extLst>
              </p:cNvPr>
              <p:cNvSpPr/>
              <p:nvPr/>
            </p:nvSpPr>
            <p:spPr bwMode="auto">
              <a:xfrm>
                <a:off x="3482" y="3942"/>
                <a:ext cx="140" cy="33"/>
              </a:xfrm>
              <a:custGeom>
                <a:avLst/>
                <a:gdLst>
                  <a:gd name="T0" fmla="*/ 0 w 85"/>
                  <a:gd name="T1" fmla="*/ 0 h 20"/>
                  <a:gd name="T2" fmla="*/ 39 w 85"/>
                  <a:gd name="T3" fmla="*/ 13 h 20"/>
                  <a:gd name="T4" fmla="*/ 85 w 85"/>
                  <a:gd name="T5" fmla="*/ 20 h 20"/>
                  <a:gd name="T6" fmla="*/ 0 w 85"/>
                  <a:gd name="T7" fmla="*/ 0 h 20"/>
                </a:gdLst>
                <a:ahLst/>
                <a:cxnLst>
                  <a:cxn ang="0">
                    <a:pos x="T0" y="T1"/>
                  </a:cxn>
                  <a:cxn ang="0">
                    <a:pos x="T2" y="T3"/>
                  </a:cxn>
                  <a:cxn ang="0">
                    <a:pos x="T4" y="T5"/>
                  </a:cxn>
                  <a:cxn ang="0">
                    <a:pos x="T6" y="T7"/>
                  </a:cxn>
                </a:cxnLst>
                <a:rect l="0" t="0" r="r" b="b"/>
                <a:pathLst>
                  <a:path w="85" h="20">
                    <a:moveTo>
                      <a:pt x="0" y="0"/>
                    </a:moveTo>
                    <a:cubicBezTo>
                      <a:pt x="32" y="10"/>
                      <a:pt x="41" y="12"/>
                      <a:pt x="39" y="13"/>
                    </a:cubicBezTo>
                    <a:cubicBezTo>
                      <a:pt x="70" y="20"/>
                      <a:pt x="66" y="17"/>
                      <a:pt x="85" y="20"/>
                    </a:cubicBezTo>
                    <a:cubicBezTo>
                      <a:pt x="49" y="13"/>
                      <a:pt x="42" y="1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24">
                <a:extLst>
                  <a:ext uri="{FF2B5EF4-FFF2-40B4-BE49-F238E27FC236}">
                    <a16:creationId xmlns:a16="http://schemas.microsoft.com/office/drawing/2014/main" id="{57D34B03-B712-CE03-A16A-6DDB3FA5FF8E}"/>
                  </a:ext>
                </a:extLst>
              </p:cNvPr>
              <p:cNvSpPr/>
              <p:nvPr/>
            </p:nvSpPr>
            <p:spPr bwMode="auto">
              <a:xfrm>
                <a:off x="3622" y="3975"/>
                <a:ext cx="22" cy="3"/>
              </a:xfrm>
              <a:custGeom>
                <a:avLst/>
                <a:gdLst>
                  <a:gd name="T0" fmla="*/ 0 w 13"/>
                  <a:gd name="T1" fmla="*/ 0 h 2"/>
                  <a:gd name="T2" fmla="*/ 13 w 13"/>
                  <a:gd name="T3" fmla="*/ 2 h 2"/>
                  <a:gd name="T4" fmla="*/ 0 w 13"/>
                  <a:gd name="T5" fmla="*/ 0 h 2"/>
                </a:gdLst>
                <a:ahLst/>
                <a:cxnLst>
                  <a:cxn ang="0">
                    <a:pos x="T0" y="T1"/>
                  </a:cxn>
                  <a:cxn ang="0">
                    <a:pos x="T2" y="T3"/>
                  </a:cxn>
                  <a:cxn ang="0">
                    <a:pos x="T4" y="T5"/>
                  </a:cxn>
                </a:cxnLst>
                <a:rect l="0" t="0" r="r" b="b"/>
                <a:pathLst>
                  <a:path w="13" h="2">
                    <a:moveTo>
                      <a:pt x="0" y="0"/>
                    </a:moveTo>
                    <a:cubicBezTo>
                      <a:pt x="4" y="1"/>
                      <a:pt x="8" y="1"/>
                      <a:pt x="13" y="2"/>
                    </a:cubicBezTo>
                    <a:cubicBezTo>
                      <a:pt x="7" y="1"/>
                      <a:pt x="4"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125">
                <a:extLst>
                  <a:ext uri="{FF2B5EF4-FFF2-40B4-BE49-F238E27FC236}">
                    <a16:creationId xmlns:a16="http://schemas.microsoft.com/office/drawing/2014/main" id="{CA12618C-BA5F-199C-7224-F37554F168CD}"/>
                  </a:ext>
                </a:extLst>
              </p:cNvPr>
              <p:cNvSpPr/>
              <p:nvPr/>
            </p:nvSpPr>
            <p:spPr bwMode="auto">
              <a:xfrm>
                <a:off x="4393" y="3968"/>
                <a:ext cx="32" cy="18"/>
              </a:xfrm>
              <a:custGeom>
                <a:avLst/>
                <a:gdLst>
                  <a:gd name="T0" fmla="*/ 32 w 32"/>
                  <a:gd name="T1" fmla="*/ 0 h 18"/>
                  <a:gd name="T2" fmla="*/ 0 w 32"/>
                  <a:gd name="T3" fmla="*/ 18 h 18"/>
                  <a:gd name="T4" fmla="*/ 12 w 32"/>
                  <a:gd name="T5" fmla="*/ 12 h 18"/>
                  <a:gd name="T6" fmla="*/ 32 w 32"/>
                  <a:gd name="T7" fmla="*/ 0 h 18"/>
                  <a:gd name="T8" fmla="*/ 32 w 32"/>
                  <a:gd name="T9" fmla="*/ 0 h 18"/>
                </a:gdLst>
                <a:ahLst/>
                <a:cxnLst>
                  <a:cxn ang="0">
                    <a:pos x="T0" y="T1"/>
                  </a:cxn>
                  <a:cxn ang="0">
                    <a:pos x="T2" y="T3"/>
                  </a:cxn>
                  <a:cxn ang="0">
                    <a:pos x="T4" y="T5"/>
                  </a:cxn>
                  <a:cxn ang="0">
                    <a:pos x="T6" y="T7"/>
                  </a:cxn>
                  <a:cxn ang="0">
                    <a:pos x="T8" y="T9"/>
                  </a:cxn>
                </a:cxnLst>
                <a:rect l="0" t="0" r="r" b="b"/>
                <a:pathLst>
                  <a:path w="32" h="18">
                    <a:moveTo>
                      <a:pt x="32" y="0"/>
                    </a:moveTo>
                    <a:lnTo>
                      <a:pt x="0" y="18"/>
                    </a:lnTo>
                    <a:lnTo>
                      <a:pt x="12" y="12"/>
                    </a:lnTo>
                    <a:lnTo>
                      <a:pt x="32" y="0"/>
                    </a:lnTo>
                    <a:lnTo>
                      <a:pt x="3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26">
                <a:extLst>
                  <a:ext uri="{FF2B5EF4-FFF2-40B4-BE49-F238E27FC236}">
                    <a16:creationId xmlns:a16="http://schemas.microsoft.com/office/drawing/2014/main" id="{5296F058-A60E-6100-AAA5-067908F45032}"/>
                  </a:ext>
                </a:extLst>
              </p:cNvPr>
              <p:cNvSpPr/>
              <p:nvPr/>
            </p:nvSpPr>
            <p:spPr bwMode="auto">
              <a:xfrm>
                <a:off x="3393" y="3912"/>
                <a:ext cx="46" cy="15"/>
              </a:xfrm>
              <a:custGeom>
                <a:avLst/>
                <a:gdLst>
                  <a:gd name="T0" fmla="*/ 6 w 28"/>
                  <a:gd name="T1" fmla="*/ 2 h 9"/>
                  <a:gd name="T2" fmla="*/ 26 w 28"/>
                  <a:gd name="T3" fmla="*/ 9 h 9"/>
                  <a:gd name="T4" fmla="*/ 6 w 28"/>
                  <a:gd name="T5" fmla="*/ 2 h 9"/>
                </a:gdLst>
                <a:ahLst/>
                <a:cxnLst>
                  <a:cxn ang="0">
                    <a:pos x="T0" y="T1"/>
                  </a:cxn>
                  <a:cxn ang="0">
                    <a:pos x="T2" y="T3"/>
                  </a:cxn>
                  <a:cxn ang="0">
                    <a:pos x="T4" y="T5"/>
                  </a:cxn>
                </a:cxnLst>
                <a:rect l="0" t="0" r="r" b="b"/>
                <a:pathLst>
                  <a:path w="28" h="9">
                    <a:moveTo>
                      <a:pt x="6" y="2"/>
                    </a:moveTo>
                    <a:cubicBezTo>
                      <a:pt x="12" y="5"/>
                      <a:pt x="22" y="7"/>
                      <a:pt x="26" y="9"/>
                    </a:cubicBezTo>
                    <a:cubicBezTo>
                      <a:pt x="28" y="9"/>
                      <a:pt x="0" y="0"/>
                      <a:pt x="6"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27">
                <a:extLst>
                  <a:ext uri="{FF2B5EF4-FFF2-40B4-BE49-F238E27FC236}">
                    <a16:creationId xmlns:a16="http://schemas.microsoft.com/office/drawing/2014/main" id="{11F8889A-2642-4818-6655-B2D94EA9F83F}"/>
                  </a:ext>
                </a:extLst>
              </p:cNvPr>
              <p:cNvSpPr/>
              <p:nvPr/>
            </p:nvSpPr>
            <p:spPr bwMode="auto">
              <a:xfrm>
                <a:off x="3602" y="4018"/>
                <a:ext cx="56" cy="11"/>
              </a:xfrm>
              <a:custGeom>
                <a:avLst/>
                <a:gdLst>
                  <a:gd name="T0" fmla="*/ 0 w 34"/>
                  <a:gd name="T1" fmla="*/ 0 h 7"/>
                  <a:gd name="T2" fmla="*/ 34 w 34"/>
                  <a:gd name="T3" fmla="*/ 7 h 7"/>
                  <a:gd name="T4" fmla="*/ 0 w 34"/>
                  <a:gd name="T5" fmla="*/ 0 h 7"/>
                </a:gdLst>
                <a:ahLst/>
                <a:cxnLst>
                  <a:cxn ang="0">
                    <a:pos x="T0" y="T1"/>
                  </a:cxn>
                  <a:cxn ang="0">
                    <a:pos x="T2" y="T3"/>
                  </a:cxn>
                  <a:cxn ang="0">
                    <a:pos x="T4" y="T5"/>
                  </a:cxn>
                </a:cxnLst>
                <a:rect l="0" t="0" r="r" b="b"/>
                <a:pathLst>
                  <a:path w="34" h="7">
                    <a:moveTo>
                      <a:pt x="0" y="0"/>
                    </a:moveTo>
                    <a:cubicBezTo>
                      <a:pt x="3" y="2"/>
                      <a:pt x="25" y="5"/>
                      <a:pt x="34" y="7"/>
                    </a:cubicBezTo>
                    <a:cubicBezTo>
                      <a:pt x="21" y="5"/>
                      <a:pt x="11"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28">
                <a:extLst>
                  <a:ext uri="{FF2B5EF4-FFF2-40B4-BE49-F238E27FC236}">
                    <a16:creationId xmlns:a16="http://schemas.microsoft.com/office/drawing/2014/main" id="{44ED072D-7227-50E4-5D13-466786B8A9E7}"/>
                  </a:ext>
                </a:extLst>
              </p:cNvPr>
              <p:cNvSpPr/>
              <p:nvPr/>
            </p:nvSpPr>
            <p:spPr bwMode="auto">
              <a:xfrm>
                <a:off x="3251" y="3864"/>
                <a:ext cx="51" cy="22"/>
              </a:xfrm>
              <a:custGeom>
                <a:avLst/>
                <a:gdLst>
                  <a:gd name="T0" fmla="*/ 0 w 31"/>
                  <a:gd name="T1" fmla="*/ 0 h 13"/>
                  <a:gd name="T2" fmla="*/ 10 w 31"/>
                  <a:gd name="T3" fmla="*/ 7 h 13"/>
                  <a:gd name="T4" fmla="*/ 0 w 31"/>
                  <a:gd name="T5" fmla="*/ 0 h 13"/>
                </a:gdLst>
                <a:ahLst/>
                <a:cxnLst>
                  <a:cxn ang="0">
                    <a:pos x="T0" y="T1"/>
                  </a:cxn>
                  <a:cxn ang="0">
                    <a:pos x="T2" y="T3"/>
                  </a:cxn>
                  <a:cxn ang="0">
                    <a:pos x="T4" y="T5"/>
                  </a:cxn>
                </a:cxnLst>
                <a:rect l="0" t="0" r="r" b="b"/>
                <a:pathLst>
                  <a:path w="31" h="13">
                    <a:moveTo>
                      <a:pt x="0" y="0"/>
                    </a:moveTo>
                    <a:cubicBezTo>
                      <a:pt x="5" y="3"/>
                      <a:pt x="14" y="8"/>
                      <a:pt x="10" y="7"/>
                    </a:cubicBezTo>
                    <a:cubicBezTo>
                      <a:pt x="18" y="10"/>
                      <a:pt x="31" y="1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29">
                <a:extLst>
                  <a:ext uri="{FF2B5EF4-FFF2-40B4-BE49-F238E27FC236}">
                    <a16:creationId xmlns:a16="http://schemas.microsoft.com/office/drawing/2014/main" id="{69E26F53-C02E-8C55-2FAA-28A51DC6E905}"/>
                  </a:ext>
                </a:extLst>
              </p:cNvPr>
              <p:cNvSpPr/>
              <p:nvPr/>
            </p:nvSpPr>
            <p:spPr bwMode="auto">
              <a:xfrm>
                <a:off x="3500" y="3995"/>
                <a:ext cx="46" cy="10"/>
              </a:xfrm>
              <a:custGeom>
                <a:avLst/>
                <a:gdLst>
                  <a:gd name="T0" fmla="*/ 0 w 28"/>
                  <a:gd name="T1" fmla="*/ 0 h 6"/>
                  <a:gd name="T2" fmla="*/ 4 w 28"/>
                  <a:gd name="T3" fmla="*/ 1 h 6"/>
                  <a:gd name="T4" fmla="*/ 28 w 28"/>
                  <a:gd name="T5" fmla="*/ 6 h 6"/>
                  <a:gd name="T6" fmla="*/ 0 w 28"/>
                  <a:gd name="T7" fmla="*/ 0 h 6"/>
                </a:gdLst>
                <a:ahLst/>
                <a:cxnLst>
                  <a:cxn ang="0">
                    <a:pos x="T0" y="T1"/>
                  </a:cxn>
                  <a:cxn ang="0">
                    <a:pos x="T2" y="T3"/>
                  </a:cxn>
                  <a:cxn ang="0">
                    <a:pos x="T4" y="T5"/>
                  </a:cxn>
                  <a:cxn ang="0">
                    <a:pos x="T6" y="T7"/>
                  </a:cxn>
                </a:cxnLst>
                <a:rect l="0" t="0" r="r" b="b"/>
                <a:pathLst>
                  <a:path w="28" h="6">
                    <a:moveTo>
                      <a:pt x="0" y="0"/>
                    </a:moveTo>
                    <a:cubicBezTo>
                      <a:pt x="4" y="1"/>
                      <a:pt x="4" y="1"/>
                      <a:pt x="4" y="1"/>
                    </a:cubicBezTo>
                    <a:cubicBezTo>
                      <a:pt x="12" y="3"/>
                      <a:pt x="20" y="5"/>
                      <a:pt x="28" y="6"/>
                    </a:cubicBezTo>
                    <a:cubicBezTo>
                      <a:pt x="19" y="4"/>
                      <a:pt x="9"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30">
                <a:extLst>
                  <a:ext uri="{FF2B5EF4-FFF2-40B4-BE49-F238E27FC236}">
                    <a16:creationId xmlns:a16="http://schemas.microsoft.com/office/drawing/2014/main" id="{7968D4E8-5981-75E0-1E27-8F28A6687FD8}"/>
                  </a:ext>
                </a:extLst>
              </p:cNvPr>
              <p:cNvSpPr/>
              <p:nvPr/>
            </p:nvSpPr>
            <p:spPr bwMode="auto">
              <a:xfrm>
                <a:off x="3541" y="4029"/>
                <a:ext cx="136" cy="35"/>
              </a:xfrm>
              <a:custGeom>
                <a:avLst/>
                <a:gdLst>
                  <a:gd name="T0" fmla="*/ 54 w 82"/>
                  <a:gd name="T1" fmla="*/ 18 h 21"/>
                  <a:gd name="T2" fmla="*/ 59 w 82"/>
                  <a:gd name="T3" fmla="*/ 13 h 21"/>
                  <a:gd name="T4" fmla="*/ 19 w 82"/>
                  <a:gd name="T5" fmla="*/ 8 h 21"/>
                  <a:gd name="T6" fmla="*/ 54 w 82"/>
                  <a:gd name="T7" fmla="*/ 18 h 21"/>
                </a:gdLst>
                <a:ahLst/>
                <a:cxnLst>
                  <a:cxn ang="0">
                    <a:pos x="T0" y="T1"/>
                  </a:cxn>
                  <a:cxn ang="0">
                    <a:pos x="T2" y="T3"/>
                  </a:cxn>
                  <a:cxn ang="0">
                    <a:pos x="T4" y="T5"/>
                  </a:cxn>
                  <a:cxn ang="0">
                    <a:pos x="T6" y="T7"/>
                  </a:cxn>
                </a:cxnLst>
                <a:rect l="0" t="0" r="r" b="b"/>
                <a:pathLst>
                  <a:path w="82" h="21">
                    <a:moveTo>
                      <a:pt x="54" y="18"/>
                    </a:moveTo>
                    <a:cubicBezTo>
                      <a:pt x="82" y="21"/>
                      <a:pt x="12" y="6"/>
                      <a:pt x="59" y="13"/>
                    </a:cubicBezTo>
                    <a:cubicBezTo>
                      <a:pt x="0" y="0"/>
                      <a:pt x="63" y="17"/>
                      <a:pt x="19" y="8"/>
                    </a:cubicBezTo>
                    <a:cubicBezTo>
                      <a:pt x="45" y="14"/>
                      <a:pt x="57" y="18"/>
                      <a:pt x="54"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31">
                <a:extLst>
                  <a:ext uri="{FF2B5EF4-FFF2-40B4-BE49-F238E27FC236}">
                    <a16:creationId xmlns:a16="http://schemas.microsoft.com/office/drawing/2014/main" id="{FD946C87-216B-C8A6-D5C6-33D422B2B6C5}"/>
                  </a:ext>
                </a:extLst>
              </p:cNvPr>
              <p:cNvSpPr/>
              <p:nvPr/>
            </p:nvSpPr>
            <p:spPr bwMode="auto">
              <a:xfrm>
                <a:off x="3553" y="4038"/>
                <a:ext cx="20" cy="5"/>
              </a:xfrm>
              <a:custGeom>
                <a:avLst/>
                <a:gdLst>
                  <a:gd name="T0" fmla="*/ 12 w 12"/>
                  <a:gd name="T1" fmla="*/ 3 h 3"/>
                  <a:gd name="T2" fmla="*/ 0 w 12"/>
                  <a:gd name="T3" fmla="*/ 0 h 3"/>
                  <a:gd name="T4" fmla="*/ 12 w 12"/>
                  <a:gd name="T5" fmla="*/ 3 h 3"/>
                </a:gdLst>
                <a:ahLst/>
                <a:cxnLst>
                  <a:cxn ang="0">
                    <a:pos x="T0" y="T1"/>
                  </a:cxn>
                  <a:cxn ang="0">
                    <a:pos x="T2" y="T3"/>
                  </a:cxn>
                  <a:cxn ang="0">
                    <a:pos x="T4" y="T5"/>
                  </a:cxn>
                </a:cxnLst>
                <a:rect l="0" t="0" r="r" b="b"/>
                <a:pathLst>
                  <a:path w="12" h="3">
                    <a:moveTo>
                      <a:pt x="12" y="3"/>
                    </a:moveTo>
                    <a:cubicBezTo>
                      <a:pt x="8" y="2"/>
                      <a:pt x="4" y="1"/>
                      <a:pt x="0" y="0"/>
                    </a:cubicBezTo>
                    <a:cubicBezTo>
                      <a:pt x="5" y="1"/>
                      <a:pt x="9" y="2"/>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32">
                <a:extLst>
                  <a:ext uri="{FF2B5EF4-FFF2-40B4-BE49-F238E27FC236}">
                    <a16:creationId xmlns:a16="http://schemas.microsoft.com/office/drawing/2014/main" id="{ED5F9213-A44B-A894-C12E-09C2DE0E2917}"/>
                  </a:ext>
                </a:extLst>
              </p:cNvPr>
              <p:cNvSpPr/>
              <p:nvPr/>
            </p:nvSpPr>
            <p:spPr bwMode="auto">
              <a:xfrm>
                <a:off x="3013" y="3762"/>
                <a:ext cx="11" cy="8"/>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2"/>
                      <a:pt x="5" y="4"/>
                      <a:pt x="7" y="5"/>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33">
                <a:extLst>
                  <a:ext uri="{FF2B5EF4-FFF2-40B4-BE49-F238E27FC236}">
                    <a16:creationId xmlns:a16="http://schemas.microsoft.com/office/drawing/2014/main" id="{2C159051-5F09-CEBD-702A-2CEDFE8B6E28}"/>
                  </a:ext>
                </a:extLst>
              </p:cNvPr>
              <p:cNvSpPr/>
              <p:nvPr/>
            </p:nvSpPr>
            <p:spPr bwMode="auto">
              <a:xfrm>
                <a:off x="3260" y="3944"/>
                <a:ext cx="151" cy="52"/>
              </a:xfrm>
              <a:custGeom>
                <a:avLst/>
                <a:gdLst>
                  <a:gd name="T0" fmla="*/ 51 w 91"/>
                  <a:gd name="T1" fmla="*/ 22 h 32"/>
                  <a:gd name="T2" fmla="*/ 91 w 91"/>
                  <a:gd name="T3" fmla="*/ 32 h 32"/>
                  <a:gd name="T4" fmla="*/ 3 w 91"/>
                  <a:gd name="T5" fmla="*/ 4 h 32"/>
                  <a:gd name="T6" fmla="*/ 60 w 91"/>
                  <a:gd name="T7" fmla="*/ 25 h 32"/>
                  <a:gd name="T8" fmla="*/ 51 w 91"/>
                  <a:gd name="T9" fmla="*/ 22 h 32"/>
                </a:gdLst>
                <a:ahLst/>
                <a:cxnLst>
                  <a:cxn ang="0">
                    <a:pos x="T0" y="T1"/>
                  </a:cxn>
                  <a:cxn ang="0">
                    <a:pos x="T2" y="T3"/>
                  </a:cxn>
                  <a:cxn ang="0">
                    <a:pos x="T4" y="T5"/>
                  </a:cxn>
                  <a:cxn ang="0">
                    <a:pos x="T6" y="T7"/>
                  </a:cxn>
                  <a:cxn ang="0">
                    <a:pos x="T8" y="T9"/>
                  </a:cxn>
                </a:cxnLst>
                <a:rect l="0" t="0" r="r" b="b"/>
                <a:pathLst>
                  <a:path w="91" h="32">
                    <a:moveTo>
                      <a:pt x="51" y="22"/>
                    </a:moveTo>
                    <a:cubicBezTo>
                      <a:pt x="64" y="25"/>
                      <a:pt x="77" y="29"/>
                      <a:pt x="91" y="32"/>
                    </a:cubicBezTo>
                    <a:cubicBezTo>
                      <a:pt x="64" y="27"/>
                      <a:pt x="0" y="0"/>
                      <a:pt x="3" y="4"/>
                    </a:cubicBezTo>
                    <a:cubicBezTo>
                      <a:pt x="23" y="13"/>
                      <a:pt x="49" y="22"/>
                      <a:pt x="60" y="25"/>
                    </a:cubicBezTo>
                    <a:cubicBezTo>
                      <a:pt x="51" y="22"/>
                      <a:pt x="51" y="22"/>
                      <a:pt x="51"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34">
                <a:extLst>
                  <a:ext uri="{FF2B5EF4-FFF2-40B4-BE49-F238E27FC236}">
                    <a16:creationId xmlns:a16="http://schemas.microsoft.com/office/drawing/2014/main" id="{09D0479F-AC92-B94B-F333-E2DA9F45966D}"/>
                  </a:ext>
                </a:extLst>
              </p:cNvPr>
              <p:cNvSpPr/>
              <p:nvPr/>
            </p:nvSpPr>
            <p:spPr bwMode="auto">
              <a:xfrm>
                <a:off x="2820" y="3429"/>
                <a:ext cx="24" cy="36"/>
              </a:xfrm>
              <a:custGeom>
                <a:avLst/>
                <a:gdLst>
                  <a:gd name="T0" fmla="*/ 5 w 15"/>
                  <a:gd name="T1" fmla="*/ 8 h 22"/>
                  <a:gd name="T2" fmla="*/ 15 w 15"/>
                  <a:gd name="T3" fmla="*/ 22 h 22"/>
                  <a:gd name="T4" fmla="*/ 4 w 15"/>
                  <a:gd name="T5" fmla="*/ 3 h 22"/>
                  <a:gd name="T6" fmla="*/ 5 w 15"/>
                  <a:gd name="T7" fmla="*/ 8 h 22"/>
                </a:gdLst>
                <a:ahLst/>
                <a:cxnLst>
                  <a:cxn ang="0">
                    <a:pos x="T0" y="T1"/>
                  </a:cxn>
                  <a:cxn ang="0">
                    <a:pos x="T2" y="T3"/>
                  </a:cxn>
                  <a:cxn ang="0">
                    <a:pos x="T4" y="T5"/>
                  </a:cxn>
                  <a:cxn ang="0">
                    <a:pos x="T6" y="T7"/>
                  </a:cxn>
                </a:cxnLst>
                <a:rect l="0" t="0" r="r" b="b"/>
                <a:pathLst>
                  <a:path w="15" h="22">
                    <a:moveTo>
                      <a:pt x="5" y="8"/>
                    </a:moveTo>
                    <a:cubicBezTo>
                      <a:pt x="8" y="13"/>
                      <a:pt x="11" y="17"/>
                      <a:pt x="15" y="22"/>
                    </a:cubicBezTo>
                    <a:cubicBezTo>
                      <a:pt x="11" y="16"/>
                      <a:pt x="7" y="10"/>
                      <a:pt x="4" y="3"/>
                    </a:cubicBezTo>
                    <a:cubicBezTo>
                      <a:pt x="7" y="9"/>
                      <a:pt x="0" y="0"/>
                      <a:pt x="5"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35">
                <a:extLst>
                  <a:ext uri="{FF2B5EF4-FFF2-40B4-BE49-F238E27FC236}">
                    <a16:creationId xmlns:a16="http://schemas.microsoft.com/office/drawing/2014/main" id="{08218938-E482-AC58-2F96-B7720CB74A7A}"/>
                  </a:ext>
                </a:extLst>
              </p:cNvPr>
              <p:cNvSpPr/>
              <p:nvPr/>
            </p:nvSpPr>
            <p:spPr bwMode="auto">
              <a:xfrm>
                <a:off x="2823" y="3429"/>
                <a:ext cx="3" cy="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36">
                <a:extLst>
                  <a:ext uri="{FF2B5EF4-FFF2-40B4-BE49-F238E27FC236}">
                    <a16:creationId xmlns:a16="http://schemas.microsoft.com/office/drawing/2014/main" id="{BA3642EF-04C8-0D4B-2AE1-454439A2EDCF}"/>
                  </a:ext>
                </a:extLst>
              </p:cNvPr>
              <p:cNvSpPr/>
              <p:nvPr/>
            </p:nvSpPr>
            <p:spPr bwMode="auto">
              <a:xfrm>
                <a:off x="3110" y="3836"/>
                <a:ext cx="53" cy="35"/>
              </a:xfrm>
              <a:custGeom>
                <a:avLst/>
                <a:gdLst>
                  <a:gd name="T0" fmla="*/ 1 w 32"/>
                  <a:gd name="T1" fmla="*/ 2 h 21"/>
                  <a:gd name="T2" fmla="*/ 32 w 32"/>
                  <a:gd name="T3" fmla="*/ 21 h 21"/>
                  <a:gd name="T4" fmla="*/ 1 w 32"/>
                  <a:gd name="T5" fmla="*/ 2 h 21"/>
                </a:gdLst>
                <a:ahLst/>
                <a:cxnLst>
                  <a:cxn ang="0">
                    <a:pos x="T0" y="T1"/>
                  </a:cxn>
                  <a:cxn ang="0">
                    <a:pos x="T2" y="T3"/>
                  </a:cxn>
                  <a:cxn ang="0">
                    <a:pos x="T4" y="T5"/>
                  </a:cxn>
                </a:cxnLst>
                <a:rect l="0" t="0" r="r" b="b"/>
                <a:pathLst>
                  <a:path w="32" h="21">
                    <a:moveTo>
                      <a:pt x="1" y="2"/>
                    </a:moveTo>
                    <a:cubicBezTo>
                      <a:pt x="12" y="10"/>
                      <a:pt x="21" y="15"/>
                      <a:pt x="32" y="21"/>
                    </a:cubicBezTo>
                    <a:cubicBezTo>
                      <a:pt x="27" y="18"/>
                      <a:pt x="0" y="0"/>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37">
                <a:extLst>
                  <a:ext uri="{FF2B5EF4-FFF2-40B4-BE49-F238E27FC236}">
                    <a16:creationId xmlns:a16="http://schemas.microsoft.com/office/drawing/2014/main" id="{E2A3216E-147A-E31F-B5B5-DD6CFAA73A99}"/>
                  </a:ext>
                </a:extLst>
              </p:cNvPr>
              <p:cNvSpPr/>
              <p:nvPr/>
            </p:nvSpPr>
            <p:spPr bwMode="auto">
              <a:xfrm>
                <a:off x="2729" y="3265"/>
                <a:ext cx="21" cy="47"/>
              </a:xfrm>
              <a:custGeom>
                <a:avLst/>
                <a:gdLst>
                  <a:gd name="T0" fmla="*/ 1 w 13"/>
                  <a:gd name="T1" fmla="*/ 3 h 28"/>
                  <a:gd name="T2" fmla="*/ 13 w 13"/>
                  <a:gd name="T3" fmla="*/ 28 h 28"/>
                  <a:gd name="T4" fmla="*/ 0 w 13"/>
                  <a:gd name="T5" fmla="*/ 0 h 28"/>
                  <a:gd name="T6" fmla="*/ 1 w 13"/>
                  <a:gd name="T7" fmla="*/ 3 h 28"/>
                </a:gdLst>
                <a:ahLst/>
                <a:cxnLst>
                  <a:cxn ang="0">
                    <a:pos x="T0" y="T1"/>
                  </a:cxn>
                  <a:cxn ang="0">
                    <a:pos x="T2" y="T3"/>
                  </a:cxn>
                  <a:cxn ang="0">
                    <a:pos x="T4" y="T5"/>
                  </a:cxn>
                  <a:cxn ang="0">
                    <a:pos x="T6" y="T7"/>
                  </a:cxn>
                </a:cxnLst>
                <a:rect l="0" t="0" r="r" b="b"/>
                <a:pathLst>
                  <a:path w="13" h="28">
                    <a:moveTo>
                      <a:pt x="1" y="3"/>
                    </a:moveTo>
                    <a:cubicBezTo>
                      <a:pt x="5" y="11"/>
                      <a:pt x="9" y="20"/>
                      <a:pt x="13" y="28"/>
                    </a:cubicBezTo>
                    <a:cubicBezTo>
                      <a:pt x="9" y="19"/>
                      <a:pt x="4" y="10"/>
                      <a:pt x="0" y="0"/>
                    </a:cubicBezTo>
                    <a:cubicBezTo>
                      <a:pt x="1" y="3"/>
                      <a:pt x="1"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38">
                <a:extLst>
                  <a:ext uri="{FF2B5EF4-FFF2-40B4-BE49-F238E27FC236}">
                    <a16:creationId xmlns:a16="http://schemas.microsoft.com/office/drawing/2014/main" id="{AEC05F38-C08B-18F6-95D5-1ED77439CDBA}"/>
                  </a:ext>
                </a:extLst>
              </p:cNvPr>
              <p:cNvSpPr/>
              <p:nvPr/>
            </p:nvSpPr>
            <p:spPr bwMode="auto">
              <a:xfrm>
                <a:off x="2640" y="3023"/>
                <a:ext cx="16" cy="43"/>
              </a:xfrm>
              <a:custGeom>
                <a:avLst/>
                <a:gdLst>
                  <a:gd name="T0" fmla="*/ 16 w 16"/>
                  <a:gd name="T1" fmla="*/ 43 h 43"/>
                  <a:gd name="T2" fmla="*/ 15 w 16"/>
                  <a:gd name="T3" fmla="*/ 35 h 43"/>
                  <a:gd name="T4" fmla="*/ 0 w 16"/>
                  <a:gd name="T5" fmla="*/ 0 h 43"/>
                  <a:gd name="T6" fmla="*/ 1 w 16"/>
                  <a:gd name="T7" fmla="*/ 7 h 43"/>
                  <a:gd name="T8" fmla="*/ 16 w 16"/>
                  <a:gd name="T9" fmla="*/ 43 h 43"/>
                  <a:gd name="T10" fmla="*/ 16 w 16"/>
                  <a:gd name="T11" fmla="*/ 43 h 43"/>
                </a:gdLst>
                <a:ahLst/>
                <a:cxnLst>
                  <a:cxn ang="0">
                    <a:pos x="T0" y="T1"/>
                  </a:cxn>
                  <a:cxn ang="0">
                    <a:pos x="T2" y="T3"/>
                  </a:cxn>
                  <a:cxn ang="0">
                    <a:pos x="T4" y="T5"/>
                  </a:cxn>
                  <a:cxn ang="0">
                    <a:pos x="T6" y="T7"/>
                  </a:cxn>
                  <a:cxn ang="0">
                    <a:pos x="T8" y="T9"/>
                  </a:cxn>
                  <a:cxn ang="0">
                    <a:pos x="T10" y="T11"/>
                  </a:cxn>
                </a:cxnLst>
                <a:rect l="0" t="0" r="r" b="b"/>
                <a:pathLst>
                  <a:path w="16" h="43">
                    <a:moveTo>
                      <a:pt x="16" y="43"/>
                    </a:moveTo>
                    <a:lnTo>
                      <a:pt x="15" y="35"/>
                    </a:lnTo>
                    <a:lnTo>
                      <a:pt x="0" y="0"/>
                    </a:lnTo>
                    <a:lnTo>
                      <a:pt x="1" y="7"/>
                    </a:lnTo>
                    <a:lnTo>
                      <a:pt x="16" y="43"/>
                    </a:lnTo>
                    <a:lnTo>
                      <a:pt x="16" y="43"/>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39">
                <a:extLst>
                  <a:ext uri="{FF2B5EF4-FFF2-40B4-BE49-F238E27FC236}">
                    <a16:creationId xmlns:a16="http://schemas.microsoft.com/office/drawing/2014/main" id="{6DF5418A-2BA6-7D65-C8E7-3C1130765C9C}"/>
                  </a:ext>
                </a:extLst>
              </p:cNvPr>
              <p:cNvSpPr/>
              <p:nvPr/>
            </p:nvSpPr>
            <p:spPr bwMode="auto">
              <a:xfrm>
                <a:off x="2688" y="3351"/>
                <a:ext cx="33" cy="65"/>
              </a:xfrm>
              <a:custGeom>
                <a:avLst/>
                <a:gdLst>
                  <a:gd name="T0" fmla="*/ 2 w 20"/>
                  <a:gd name="T1" fmla="*/ 8 h 39"/>
                  <a:gd name="T2" fmla="*/ 18 w 20"/>
                  <a:gd name="T3" fmla="*/ 34 h 39"/>
                  <a:gd name="T4" fmla="*/ 0 w 20"/>
                  <a:gd name="T5" fmla="*/ 0 h 39"/>
                  <a:gd name="T6" fmla="*/ 15 w 20"/>
                  <a:gd name="T7" fmla="*/ 29 h 39"/>
                  <a:gd name="T8" fmla="*/ 2 w 20"/>
                  <a:gd name="T9" fmla="*/ 8 h 39"/>
                </a:gdLst>
                <a:ahLst/>
                <a:cxnLst>
                  <a:cxn ang="0">
                    <a:pos x="T0" y="T1"/>
                  </a:cxn>
                  <a:cxn ang="0">
                    <a:pos x="T2" y="T3"/>
                  </a:cxn>
                  <a:cxn ang="0">
                    <a:pos x="T4" y="T5"/>
                  </a:cxn>
                  <a:cxn ang="0">
                    <a:pos x="T6" y="T7"/>
                  </a:cxn>
                  <a:cxn ang="0">
                    <a:pos x="T8" y="T9"/>
                  </a:cxn>
                </a:cxnLst>
                <a:rect l="0" t="0" r="r" b="b"/>
                <a:pathLst>
                  <a:path w="20" h="39">
                    <a:moveTo>
                      <a:pt x="2" y="8"/>
                    </a:moveTo>
                    <a:cubicBezTo>
                      <a:pt x="11" y="26"/>
                      <a:pt x="20" y="39"/>
                      <a:pt x="18" y="34"/>
                    </a:cubicBezTo>
                    <a:cubicBezTo>
                      <a:pt x="0" y="0"/>
                      <a:pt x="0" y="0"/>
                      <a:pt x="0" y="0"/>
                    </a:cubicBezTo>
                    <a:cubicBezTo>
                      <a:pt x="3" y="9"/>
                      <a:pt x="5" y="9"/>
                      <a:pt x="15" y="29"/>
                    </a:cubicBezTo>
                    <a:cubicBezTo>
                      <a:pt x="2" y="8"/>
                      <a:pt x="2" y="8"/>
                      <a:pt x="2"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40">
                <a:extLst>
                  <a:ext uri="{FF2B5EF4-FFF2-40B4-BE49-F238E27FC236}">
                    <a16:creationId xmlns:a16="http://schemas.microsoft.com/office/drawing/2014/main" id="{A02B979E-CCFB-2EE6-D36E-CCB9BC594DA6}"/>
                  </a:ext>
                </a:extLst>
              </p:cNvPr>
              <p:cNvSpPr/>
              <p:nvPr/>
            </p:nvSpPr>
            <p:spPr bwMode="auto">
              <a:xfrm>
                <a:off x="2504" y="749"/>
                <a:ext cx="463" cy="1017"/>
              </a:xfrm>
              <a:custGeom>
                <a:avLst/>
                <a:gdLst>
                  <a:gd name="T0" fmla="*/ 34 w 280"/>
                  <a:gd name="T1" fmla="*/ 441 h 616"/>
                  <a:gd name="T2" fmla="*/ 20 w 280"/>
                  <a:gd name="T3" fmla="*/ 490 h 616"/>
                  <a:gd name="T4" fmla="*/ 21 w 280"/>
                  <a:gd name="T5" fmla="*/ 477 h 616"/>
                  <a:gd name="T6" fmla="*/ 17 w 280"/>
                  <a:gd name="T7" fmla="*/ 509 h 616"/>
                  <a:gd name="T8" fmla="*/ 25 w 280"/>
                  <a:gd name="T9" fmla="*/ 455 h 616"/>
                  <a:gd name="T10" fmla="*/ 4 w 280"/>
                  <a:gd name="T11" fmla="*/ 556 h 616"/>
                  <a:gd name="T12" fmla="*/ 11 w 280"/>
                  <a:gd name="T13" fmla="*/ 528 h 616"/>
                  <a:gd name="T14" fmla="*/ 0 w 280"/>
                  <a:gd name="T15" fmla="*/ 599 h 616"/>
                  <a:gd name="T16" fmla="*/ 2 w 280"/>
                  <a:gd name="T17" fmla="*/ 605 h 616"/>
                  <a:gd name="T18" fmla="*/ 1 w 280"/>
                  <a:gd name="T19" fmla="*/ 611 h 616"/>
                  <a:gd name="T20" fmla="*/ 1 w 280"/>
                  <a:gd name="T21" fmla="*/ 616 h 616"/>
                  <a:gd name="T22" fmla="*/ 2 w 280"/>
                  <a:gd name="T23" fmla="*/ 612 h 616"/>
                  <a:gd name="T24" fmla="*/ 3 w 280"/>
                  <a:gd name="T25" fmla="*/ 609 h 616"/>
                  <a:gd name="T26" fmla="*/ 15 w 280"/>
                  <a:gd name="T27" fmla="*/ 548 h 616"/>
                  <a:gd name="T28" fmla="*/ 29 w 280"/>
                  <a:gd name="T29" fmla="*/ 472 h 616"/>
                  <a:gd name="T30" fmla="*/ 35 w 280"/>
                  <a:gd name="T31" fmla="*/ 449 h 616"/>
                  <a:gd name="T32" fmla="*/ 38 w 280"/>
                  <a:gd name="T33" fmla="*/ 440 h 616"/>
                  <a:gd name="T34" fmla="*/ 35 w 280"/>
                  <a:gd name="T35" fmla="*/ 455 h 616"/>
                  <a:gd name="T36" fmla="*/ 47 w 280"/>
                  <a:gd name="T37" fmla="*/ 410 h 616"/>
                  <a:gd name="T38" fmla="*/ 76 w 280"/>
                  <a:gd name="T39" fmla="*/ 328 h 616"/>
                  <a:gd name="T40" fmla="*/ 79 w 280"/>
                  <a:gd name="T41" fmla="*/ 321 h 616"/>
                  <a:gd name="T42" fmla="*/ 80 w 280"/>
                  <a:gd name="T43" fmla="*/ 318 h 616"/>
                  <a:gd name="T44" fmla="*/ 280 w 280"/>
                  <a:gd name="T45" fmla="*/ 0 h 616"/>
                  <a:gd name="T46" fmla="*/ 243 w 280"/>
                  <a:gd name="T47" fmla="*/ 39 h 616"/>
                  <a:gd name="T48" fmla="*/ 226 w 280"/>
                  <a:gd name="T49" fmla="*/ 55 h 616"/>
                  <a:gd name="T50" fmla="*/ 254 w 280"/>
                  <a:gd name="T51" fmla="*/ 22 h 616"/>
                  <a:gd name="T52" fmla="*/ 244 w 280"/>
                  <a:gd name="T53" fmla="*/ 27 h 616"/>
                  <a:gd name="T54" fmla="*/ 185 w 280"/>
                  <a:gd name="T55" fmla="*/ 110 h 616"/>
                  <a:gd name="T56" fmla="*/ 175 w 280"/>
                  <a:gd name="T57" fmla="*/ 121 h 616"/>
                  <a:gd name="T58" fmla="*/ 179 w 280"/>
                  <a:gd name="T59" fmla="*/ 114 h 616"/>
                  <a:gd name="T60" fmla="*/ 143 w 280"/>
                  <a:gd name="T61" fmla="*/ 173 h 616"/>
                  <a:gd name="T62" fmla="*/ 142 w 280"/>
                  <a:gd name="T63" fmla="*/ 171 h 616"/>
                  <a:gd name="T64" fmla="*/ 101 w 280"/>
                  <a:gd name="T65" fmla="*/ 252 h 616"/>
                  <a:gd name="T66" fmla="*/ 101 w 280"/>
                  <a:gd name="T67" fmla="*/ 251 h 616"/>
                  <a:gd name="T68" fmla="*/ 58 w 280"/>
                  <a:gd name="T69" fmla="*/ 358 h 616"/>
                  <a:gd name="T70" fmla="*/ 68 w 280"/>
                  <a:gd name="T71" fmla="*/ 324 h 616"/>
                  <a:gd name="T72" fmla="*/ 51 w 280"/>
                  <a:gd name="T73" fmla="*/ 373 h 616"/>
                  <a:gd name="T74" fmla="*/ 54 w 280"/>
                  <a:gd name="T75" fmla="*/ 358 h 616"/>
                  <a:gd name="T76" fmla="*/ 29 w 280"/>
                  <a:gd name="T77" fmla="*/ 448 h 616"/>
                  <a:gd name="T78" fmla="*/ 34 w 280"/>
                  <a:gd name="T79" fmla="*/ 4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616">
                    <a:moveTo>
                      <a:pt x="34" y="441"/>
                    </a:moveTo>
                    <a:cubicBezTo>
                      <a:pt x="32" y="450"/>
                      <a:pt x="22" y="489"/>
                      <a:pt x="20" y="490"/>
                    </a:cubicBezTo>
                    <a:cubicBezTo>
                      <a:pt x="21" y="485"/>
                      <a:pt x="25" y="464"/>
                      <a:pt x="21" y="477"/>
                    </a:cubicBezTo>
                    <a:cubicBezTo>
                      <a:pt x="20" y="487"/>
                      <a:pt x="18" y="498"/>
                      <a:pt x="17" y="509"/>
                    </a:cubicBezTo>
                    <a:cubicBezTo>
                      <a:pt x="6" y="550"/>
                      <a:pt x="20" y="476"/>
                      <a:pt x="25" y="455"/>
                    </a:cubicBezTo>
                    <a:cubicBezTo>
                      <a:pt x="13" y="498"/>
                      <a:pt x="12" y="511"/>
                      <a:pt x="4" y="556"/>
                    </a:cubicBezTo>
                    <a:cubicBezTo>
                      <a:pt x="6" y="543"/>
                      <a:pt x="9" y="534"/>
                      <a:pt x="11" y="528"/>
                    </a:cubicBezTo>
                    <a:cubicBezTo>
                      <a:pt x="14" y="526"/>
                      <a:pt x="4" y="568"/>
                      <a:pt x="0" y="599"/>
                    </a:cubicBezTo>
                    <a:cubicBezTo>
                      <a:pt x="4" y="580"/>
                      <a:pt x="3" y="591"/>
                      <a:pt x="2" y="605"/>
                    </a:cubicBezTo>
                    <a:cubicBezTo>
                      <a:pt x="1" y="608"/>
                      <a:pt x="1" y="609"/>
                      <a:pt x="1" y="611"/>
                    </a:cubicBezTo>
                    <a:cubicBezTo>
                      <a:pt x="1" y="616"/>
                      <a:pt x="1" y="616"/>
                      <a:pt x="1" y="616"/>
                    </a:cubicBezTo>
                    <a:cubicBezTo>
                      <a:pt x="2" y="612"/>
                      <a:pt x="2" y="612"/>
                      <a:pt x="2" y="612"/>
                    </a:cubicBezTo>
                    <a:cubicBezTo>
                      <a:pt x="2" y="612"/>
                      <a:pt x="2" y="611"/>
                      <a:pt x="3" y="609"/>
                    </a:cubicBezTo>
                    <a:cubicBezTo>
                      <a:pt x="6" y="583"/>
                      <a:pt x="11" y="564"/>
                      <a:pt x="15" y="548"/>
                    </a:cubicBezTo>
                    <a:cubicBezTo>
                      <a:pt x="7" y="563"/>
                      <a:pt x="25" y="493"/>
                      <a:pt x="29" y="472"/>
                    </a:cubicBezTo>
                    <a:cubicBezTo>
                      <a:pt x="35" y="449"/>
                      <a:pt x="35" y="449"/>
                      <a:pt x="35" y="449"/>
                    </a:cubicBezTo>
                    <a:cubicBezTo>
                      <a:pt x="38" y="440"/>
                      <a:pt x="38" y="440"/>
                      <a:pt x="38" y="440"/>
                    </a:cubicBezTo>
                    <a:cubicBezTo>
                      <a:pt x="39" y="439"/>
                      <a:pt x="38" y="441"/>
                      <a:pt x="35" y="455"/>
                    </a:cubicBezTo>
                    <a:cubicBezTo>
                      <a:pt x="37" y="443"/>
                      <a:pt x="49" y="407"/>
                      <a:pt x="47" y="410"/>
                    </a:cubicBezTo>
                    <a:cubicBezTo>
                      <a:pt x="56" y="382"/>
                      <a:pt x="65" y="355"/>
                      <a:pt x="76" y="328"/>
                    </a:cubicBezTo>
                    <a:cubicBezTo>
                      <a:pt x="77" y="326"/>
                      <a:pt x="78" y="323"/>
                      <a:pt x="79" y="321"/>
                    </a:cubicBezTo>
                    <a:cubicBezTo>
                      <a:pt x="80" y="318"/>
                      <a:pt x="80" y="318"/>
                      <a:pt x="80" y="318"/>
                    </a:cubicBezTo>
                    <a:cubicBezTo>
                      <a:pt x="127" y="201"/>
                      <a:pt x="194" y="92"/>
                      <a:pt x="280" y="0"/>
                    </a:cubicBezTo>
                    <a:cubicBezTo>
                      <a:pt x="267" y="13"/>
                      <a:pt x="255" y="24"/>
                      <a:pt x="243" y="39"/>
                    </a:cubicBezTo>
                    <a:cubicBezTo>
                      <a:pt x="259" y="15"/>
                      <a:pt x="223" y="63"/>
                      <a:pt x="226" y="55"/>
                    </a:cubicBezTo>
                    <a:cubicBezTo>
                      <a:pt x="233" y="44"/>
                      <a:pt x="246" y="30"/>
                      <a:pt x="254" y="22"/>
                    </a:cubicBezTo>
                    <a:cubicBezTo>
                      <a:pt x="256" y="18"/>
                      <a:pt x="244" y="29"/>
                      <a:pt x="244" y="27"/>
                    </a:cubicBezTo>
                    <a:cubicBezTo>
                      <a:pt x="213" y="63"/>
                      <a:pt x="213" y="73"/>
                      <a:pt x="185" y="110"/>
                    </a:cubicBezTo>
                    <a:cubicBezTo>
                      <a:pt x="185" y="108"/>
                      <a:pt x="192" y="95"/>
                      <a:pt x="175" y="121"/>
                    </a:cubicBezTo>
                    <a:cubicBezTo>
                      <a:pt x="179" y="114"/>
                      <a:pt x="179" y="114"/>
                      <a:pt x="179" y="114"/>
                    </a:cubicBezTo>
                    <a:cubicBezTo>
                      <a:pt x="154" y="156"/>
                      <a:pt x="156" y="145"/>
                      <a:pt x="143" y="173"/>
                    </a:cubicBezTo>
                    <a:cubicBezTo>
                      <a:pt x="142" y="171"/>
                      <a:pt x="142" y="171"/>
                      <a:pt x="142" y="171"/>
                    </a:cubicBezTo>
                    <a:cubicBezTo>
                      <a:pt x="131" y="191"/>
                      <a:pt x="111" y="230"/>
                      <a:pt x="101" y="252"/>
                    </a:cubicBezTo>
                    <a:cubicBezTo>
                      <a:pt x="101" y="251"/>
                      <a:pt x="101" y="251"/>
                      <a:pt x="101" y="251"/>
                    </a:cubicBezTo>
                    <a:cubicBezTo>
                      <a:pt x="75" y="314"/>
                      <a:pt x="85" y="286"/>
                      <a:pt x="58" y="358"/>
                    </a:cubicBezTo>
                    <a:cubicBezTo>
                      <a:pt x="61" y="347"/>
                      <a:pt x="64" y="335"/>
                      <a:pt x="68" y="324"/>
                    </a:cubicBezTo>
                    <a:cubicBezTo>
                      <a:pt x="57" y="348"/>
                      <a:pt x="58" y="355"/>
                      <a:pt x="51" y="373"/>
                    </a:cubicBezTo>
                    <a:cubicBezTo>
                      <a:pt x="51" y="371"/>
                      <a:pt x="48" y="375"/>
                      <a:pt x="54" y="358"/>
                    </a:cubicBezTo>
                    <a:cubicBezTo>
                      <a:pt x="44" y="388"/>
                      <a:pt x="36" y="418"/>
                      <a:pt x="29" y="448"/>
                    </a:cubicBezTo>
                    <a:cubicBezTo>
                      <a:pt x="25" y="470"/>
                      <a:pt x="32" y="444"/>
                      <a:pt x="34" y="44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41">
                <a:extLst>
                  <a:ext uri="{FF2B5EF4-FFF2-40B4-BE49-F238E27FC236}">
                    <a16:creationId xmlns:a16="http://schemas.microsoft.com/office/drawing/2014/main" id="{0ADC7C64-34B5-939B-A290-E20107E2FFEC}"/>
                  </a:ext>
                </a:extLst>
              </p:cNvPr>
              <p:cNvSpPr/>
              <p:nvPr/>
            </p:nvSpPr>
            <p:spPr bwMode="auto">
              <a:xfrm>
                <a:off x="2504" y="1667"/>
                <a:ext cx="7" cy="28"/>
              </a:xfrm>
              <a:custGeom>
                <a:avLst/>
                <a:gdLst>
                  <a:gd name="T0" fmla="*/ 4 w 4"/>
                  <a:gd name="T1" fmla="*/ 0 h 17"/>
                  <a:gd name="T2" fmla="*/ 0 w 4"/>
                  <a:gd name="T3" fmla="*/ 17 h 17"/>
                  <a:gd name="T4" fmla="*/ 4 w 4"/>
                  <a:gd name="T5" fmla="*/ 0 h 17"/>
                </a:gdLst>
                <a:ahLst/>
                <a:cxnLst>
                  <a:cxn ang="0">
                    <a:pos x="T0" y="T1"/>
                  </a:cxn>
                  <a:cxn ang="0">
                    <a:pos x="T2" y="T3"/>
                  </a:cxn>
                  <a:cxn ang="0">
                    <a:pos x="T4" y="T5"/>
                  </a:cxn>
                </a:cxnLst>
                <a:rect l="0" t="0" r="r" b="b"/>
                <a:pathLst>
                  <a:path w="4" h="17">
                    <a:moveTo>
                      <a:pt x="4" y="0"/>
                    </a:moveTo>
                    <a:cubicBezTo>
                      <a:pt x="3" y="5"/>
                      <a:pt x="1" y="10"/>
                      <a:pt x="0" y="17"/>
                    </a:cubicBezTo>
                    <a:cubicBezTo>
                      <a:pt x="2" y="11"/>
                      <a:pt x="3" y="5"/>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42">
                <a:extLst>
                  <a:ext uri="{FF2B5EF4-FFF2-40B4-BE49-F238E27FC236}">
                    <a16:creationId xmlns:a16="http://schemas.microsoft.com/office/drawing/2014/main" id="{7D0BCA7E-9339-12B9-18DD-253CE9EC3D78}"/>
                  </a:ext>
                </a:extLst>
              </p:cNvPr>
              <p:cNvSpPr/>
              <p:nvPr/>
            </p:nvSpPr>
            <p:spPr bwMode="auto">
              <a:xfrm>
                <a:off x="2967" y="716"/>
                <a:ext cx="29" cy="33"/>
              </a:xfrm>
              <a:custGeom>
                <a:avLst/>
                <a:gdLst>
                  <a:gd name="T0" fmla="*/ 18 w 18"/>
                  <a:gd name="T1" fmla="*/ 0 h 20"/>
                  <a:gd name="T2" fmla="*/ 0 w 18"/>
                  <a:gd name="T3" fmla="*/ 20 h 20"/>
                  <a:gd name="T4" fmla="*/ 18 w 18"/>
                  <a:gd name="T5" fmla="*/ 0 h 20"/>
                </a:gdLst>
                <a:ahLst/>
                <a:cxnLst>
                  <a:cxn ang="0">
                    <a:pos x="T0" y="T1"/>
                  </a:cxn>
                  <a:cxn ang="0">
                    <a:pos x="T2" y="T3"/>
                  </a:cxn>
                  <a:cxn ang="0">
                    <a:pos x="T4" y="T5"/>
                  </a:cxn>
                </a:cxnLst>
                <a:rect l="0" t="0" r="r" b="b"/>
                <a:pathLst>
                  <a:path w="18" h="20">
                    <a:moveTo>
                      <a:pt x="18" y="0"/>
                    </a:moveTo>
                    <a:cubicBezTo>
                      <a:pt x="12" y="7"/>
                      <a:pt x="6" y="13"/>
                      <a:pt x="0" y="20"/>
                    </a:cubicBezTo>
                    <a:cubicBezTo>
                      <a:pt x="5" y="14"/>
                      <a:pt x="11" y="7"/>
                      <a:pt x="1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43">
                <a:extLst>
                  <a:ext uri="{FF2B5EF4-FFF2-40B4-BE49-F238E27FC236}">
                    <a16:creationId xmlns:a16="http://schemas.microsoft.com/office/drawing/2014/main" id="{D56F2379-00EC-9A17-C4E2-7D882FA11896}"/>
                  </a:ext>
                </a:extLst>
              </p:cNvPr>
              <p:cNvSpPr/>
              <p:nvPr/>
            </p:nvSpPr>
            <p:spPr bwMode="auto">
              <a:xfrm>
                <a:off x="2489" y="1807"/>
                <a:ext cx="10" cy="106"/>
              </a:xfrm>
              <a:custGeom>
                <a:avLst/>
                <a:gdLst>
                  <a:gd name="T0" fmla="*/ 0 w 6"/>
                  <a:gd name="T1" fmla="*/ 49 h 64"/>
                  <a:gd name="T2" fmla="*/ 1 w 6"/>
                  <a:gd name="T3" fmla="*/ 64 h 64"/>
                  <a:gd name="T4" fmla="*/ 6 w 6"/>
                  <a:gd name="T5" fmla="*/ 6 h 64"/>
                  <a:gd name="T6" fmla="*/ 4 w 6"/>
                  <a:gd name="T7" fmla="*/ 2 h 64"/>
                  <a:gd name="T8" fmla="*/ 0 w 6"/>
                  <a:gd name="T9" fmla="*/ 49 h 64"/>
                </a:gdLst>
                <a:ahLst/>
                <a:cxnLst>
                  <a:cxn ang="0">
                    <a:pos x="T0" y="T1"/>
                  </a:cxn>
                  <a:cxn ang="0">
                    <a:pos x="T2" y="T3"/>
                  </a:cxn>
                  <a:cxn ang="0">
                    <a:pos x="T4" y="T5"/>
                  </a:cxn>
                  <a:cxn ang="0">
                    <a:pos x="T6" y="T7"/>
                  </a:cxn>
                  <a:cxn ang="0">
                    <a:pos x="T8" y="T9"/>
                  </a:cxn>
                </a:cxnLst>
                <a:rect l="0" t="0" r="r" b="b"/>
                <a:pathLst>
                  <a:path w="6" h="64">
                    <a:moveTo>
                      <a:pt x="0" y="49"/>
                    </a:moveTo>
                    <a:cubicBezTo>
                      <a:pt x="2" y="33"/>
                      <a:pt x="0" y="61"/>
                      <a:pt x="1" y="64"/>
                    </a:cubicBezTo>
                    <a:cubicBezTo>
                      <a:pt x="2" y="45"/>
                      <a:pt x="4" y="25"/>
                      <a:pt x="6" y="6"/>
                    </a:cubicBezTo>
                    <a:cubicBezTo>
                      <a:pt x="5" y="6"/>
                      <a:pt x="5" y="0"/>
                      <a:pt x="4" y="2"/>
                    </a:cubicBezTo>
                    <a:cubicBezTo>
                      <a:pt x="3" y="17"/>
                      <a:pt x="1" y="33"/>
                      <a:pt x="0" y="4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44">
                <a:extLst>
                  <a:ext uri="{FF2B5EF4-FFF2-40B4-BE49-F238E27FC236}">
                    <a16:creationId xmlns:a16="http://schemas.microsoft.com/office/drawing/2014/main" id="{AE2A445F-05E8-DF7D-2E8C-CC48B9F30C74}"/>
                  </a:ext>
                </a:extLst>
              </p:cNvPr>
              <p:cNvSpPr/>
              <p:nvPr/>
            </p:nvSpPr>
            <p:spPr bwMode="auto">
              <a:xfrm>
                <a:off x="2499" y="1766"/>
                <a:ext cx="7" cy="51"/>
              </a:xfrm>
              <a:custGeom>
                <a:avLst/>
                <a:gdLst>
                  <a:gd name="T0" fmla="*/ 4 w 4"/>
                  <a:gd name="T1" fmla="*/ 15 h 31"/>
                  <a:gd name="T2" fmla="*/ 4 w 4"/>
                  <a:gd name="T3" fmla="*/ 0 h 31"/>
                  <a:gd name="T4" fmla="*/ 0 w 4"/>
                  <a:gd name="T5" fmla="*/ 31 h 31"/>
                  <a:gd name="T6" fmla="*/ 4 w 4"/>
                  <a:gd name="T7" fmla="*/ 15 h 31"/>
                </a:gdLst>
                <a:ahLst/>
                <a:cxnLst>
                  <a:cxn ang="0">
                    <a:pos x="T0" y="T1"/>
                  </a:cxn>
                  <a:cxn ang="0">
                    <a:pos x="T2" y="T3"/>
                  </a:cxn>
                  <a:cxn ang="0">
                    <a:pos x="T4" y="T5"/>
                  </a:cxn>
                  <a:cxn ang="0">
                    <a:pos x="T6" y="T7"/>
                  </a:cxn>
                </a:cxnLst>
                <a:rect l="0" t="0" r="r" b="b"/>
                <a:pathLst>
                  <a:path w="4" h="31">
                    <a:moveTo>
                      <a:pt x="4" y="15"/>
                    </a:moveTo>
                    <a:cubicBezTo>
                      <a:pt x="3" y="13"/>
                      <a:pt x="4" y="6"/>
                      <a:pt x="4" y="0"/>
                    </a:cubicBezTo>
                    <a:cubicBezTo>
                      <a:pt x="0" y="31"/>
                      <a:pt x="0" y="31"/>
                      <a:pt x="0" y="31"/>
                    </a:cubicBezTo>
                    <a:cubicBezTo>
                      <a:pt x="1" y="31"/>
                      <a:pt x="2" y="27"/>
                      <a:pt x="4"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45">
                <a:extLst>
                  <a:ext uri="{FF2B5EF4-FFF2-40B4-BE49-F238E27FC236}">
                    <a16:creationId xmlns:a16="http://schemas.microsoft.com/office/drawing/2014/main" id="{9030C803-12D3-F9A7-94A1-C6EF94DF798A}"/>
                  </a:ext>
                </a:extLst>
              </p:cNvPr>
              <p:cNvSpPr/>
              <p:nvPr/>
            </p:nvSpPr>
            <p:spPr bwMode="auto">
              <a:xfrm>
                <a:off x="2433" y="1748"/>
                <a:ext cx="5" cy="44"/>
              </a:xfrm>
              <a:custGeom>
                <a:avLst/>
                <a:gdLst>
                  <a:gd name="T0" fmla="*/ 0 w 5"/>
                  <a:gd name="T1" fmla="*/ 44 h 44"/>
                  <a:gd name="T2" fmla="*/ 2 w 5"/>
                  <a:gd name="T3" fmla="*/ 26 h 44"/>
                  <a:gd name="T4" fmla="*/ 5 w 5"/>
                  <a:gd name="T5" fmla="*/ 0 h 44"/>
                  <a:gd name="T6" fmla="*/ 0 w 5"/>
                  <a:gd name="T7" fmla="*/ 44 h 44"/>
                  <a:gd name="T8" fmla="*/ 0 w 5"/>
                  <a:gd name="T9" fmla="*/ 44 h 44"/>
                </a:gdLst>
                <a:ahLst/>
                <a:cxnLst>
                  <a:cxn ang="0">
                    <a:pos x="T0" y="T1"/>
                  </a:cxn>
                  <a:cxn ang="0">
                    <a:pos x="T2" y="T3"/>
                  </a:cxn>
                  <a:cxn ang="0">
                    <a:pos x="T4" y="T5"/>
                  </a:cxn>
                  <a:cxn ang="0">
                    <a:pos x="T6" y="T7"/>
                  </a:cxn>
                  <a:cxn ang="0">
                    <a:pos x="T8" y="T9"/>
                  </a:cxn>
                </a:cxnLst>
                <a:rect l="0" t="0" r="r" b="b"/>
                <a:pathLst>
                  <a:path w="5" h="44">
                    <a:moveTo>
                      <a:pt x="0" y="44"/>
                    </a:moveTo>
                    <a:lnTo>
                      <a:pt x="2" y="26"/>
                    </a:lnTo>
                    <a:lnTo>
                      <a:pt x="5" y="0"/>
                    </a:lnTo>
                    <a:lnTo>
                      <a:pt x="0" y="44"/>
                    </a:lnTo>
                    <a:lnTo>
                      <a:pt x="0" y="44"/>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46">
                <a:extLst>
                  <a:ext uri="{FF2B5EF4-FFF2-40B4-BE49-F238E27FC236}">
                    <a16:creationId xmlns:a16="http://schemas.microsoft.com/office/drawing/2014/main" id="{F95C839D-34DF-6776-2CB9-B5BE6F235052}"/>
                  </a:ext>
                </a:extLst>
              </p:cNvPr>
              <p:cNvSpPr/>
              <p:nvPr/>
            </p:nvSpPr>
            <p:spPr bwMode="auto">
              <a:xfrm>
                <a:off x="2471" y="1523"/>
                <a:ext cx="17" cy="73"/>
              </a:xfrm>
              <a:custGeom>
                <a:avLst/>
                <a:gdLst>
                  <a:gd name="T0" fmla="*/ 10 w 10"/>
                  <a:gd name="T1" fmla="*/ 0 h 44"/>
                  <a:gd name="T2" fmla="*/ 0 w 10"/>
                  <a:gd name="T3" fmla="*/ 44 h 44"/>
                  <a:gd name="T4" fmla="*/ 10 w 10"/>
                  <a:gd name="T5" fmla="*/ 0 h 44"/>
                </a:gdLst>
                <a:ahLst/>
                <a:cxnLst>
                  <a:cxn ang="0">
                    <a:pos x="T0" y="T1"/>
                  </a:cxn>
                  <a:cxn ang="0">
                    <a:pos x="T2" y="T3"/>
                  </a:cxn>
                  <a:cxn ang="0">
                    <a:pos x="T4" y="T5"/>
                  </a:cxn>
                </a:cxnLst>
                <a:rect l="0" t="0" r="r" b="b"/>
                <a:pathLst>
                  <a:path w="10" h="44">
                    <a:moveTo>
                      <a:pt x="10" y="0"/>
                    </a:moveTo>
                    <a:cubicBezTo>
                      <a:pt x="6" y="12"/>
                      <a:pt x="2" y="36"/>
                      <a:pt x="0" y="44"/>
                    </a:cubicBezTo>
                    <a:cubicBezTo>
                      <a:pt x="6" y="17"/>
                      <a:pt x="4" y="29"/>
                      <a:pt x="1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47">
                <a:extLst>
                  <a:ext uri="{FF2B5EF4-FFF2-40B4-BE49-F238E27FC236}">
                    <a16:creationId xmlns:a16="http://schemas.microsoft.com/office/drawing/2014/main" id="{FE264EA8-85C2-31B1-9772-66884C64EFA8}"/>
                  </a:ext>
                </a:extLst>
              </p:cNvPr>
              <p:cNvSpPr/>
              <p:nvPr/>
            </p:nvSpPr>
            <p:spPr bwMode="auto">
              <a:xfrm>
                <a:off x="2455" y="1530"/>
                <a:ext cx="8" cy="44"/>
              </a:xfrm>
              <a:custGeom>
                <a:avLst/>
                <a:gdLst>
                  <a:gd name="T0" fmla="*/ 0 w 5"/>
                  <a:gd name="T1" fmla="*/ 27 h 27"/>
                  <a:gd name="T2" fmla="*/ 5 w 5"/>
                  <a:gd name="T3" fmla="*/ 0 h 27"/>
                  <a:gd name="T4" fmla="*/ 4 w 5"/>
                  <a:gd name="T5" fmla="*/ 3 h 27"/>
                  <a:gd name="T6" fmla="*/ 0 w 5"/>
                  <a:gd name="T7" fmla="*/ 27 h 27"/>
                </a:gdLst>
                <a:ahLst/>
                <a:cxnLst>
                  <a:cxn ang="0">
                    <a:pos x="T0" y="T1"/>
                  </a:cxn>
                  <a:cxn ang="0">
                    <a:pos x="T2" y="T3"/>
                  </a:cxn>
                  <a:cxn ang="0">
                    <a:pos x="T4" y="T5"/>
                  </a:cxn>
                  <a:cxn ang="0">
                    <a:pos x="T6" y="T7"/>
                  </a:cxn>
                </a:cxnLst>
                <a:rect l="0" t="0" r="r" b="b"/>
                <a:pathLst>
                  <a:path w="5" h="27">
                    <a:moveTo>
                      <a:pt x="0" y="27"/>
                    </a:moveTo>
                    <a:cubicBezTo>
                      <a:pt x="1" y="18"/>
                      <a:pt x="3" y="9"/>
                      <a:pt x="5" y="0"/>
                    </a:cubicBezTo>
                    <a:cubicBezTo>
                      <a:pt x="4" y="3"/>
                      <a:pt x="4" y="3"/>
                      <a:pt x="4" y="3"/>
                    </a:cubicBezTo>
                    <a:cubicBezTo>
                      <a:pt x="3" y="11"/>
                      <a:pt x="1" y="19"/>
                      <a:pt x="0" y="2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48">
                <a:extLst>
                  <a:ext uri="{FF2B5EF4-FFF2-40B4-BE49-F238E27FC236}">
                    <a16:creationId xmlns:a16="http://schemas.microsoft.com/office/drawing/2014/main" id="{EFDCCC6A-0B10-E83C-BFC0-CCE525B6FC6C}"/>
                  </a:ext>
                </a:extLst>
              </p:cNvPr>
              <p:cNvSpPr/>
              <p:nvPr/>
            </p:nvSpPr>
            <p:spPr bwMode="auto">
              <a:xfrm>
                <a:off x="3239" y="492"/>
                <a:ext cx="17" cy="12"/>
              </a:xfrm>
              <a:custGeom>
                <a:avLst/>
                <a:gdLst>
                  <a:gd name="T0" fmla="*/ 0 w 10"/>
                  <a:gd name="T1" fmla="*/ 7 h 7"/>
                  <a:gd name="T2" fmla="*/ 10 w 10"/>
                  <a:gd name="T3" fmla="*/ 0 h 7"/>
                  <a:gd name="T4" fmla="*/ 0 w 10"/>
                  <a:gd name="T5" fmla="*/ 7 h 7"/>
                </a:gdLst>
                <a:ahLst/>
                <a:cxnLst>
                  <a:cxn ang="0">
                    <a:pos x="T0" y="T1"/>
                  </a:cxn>
                  <a:cxn ang="0">
                    <a:pos x="T2" y="T3"/>
                  </a:cxn>
                  <a:cxn ang="0">
                    <a:pos x="T4" y="T5"/>
                  </a:cxn>
                </a:cxnLst>
                <a:rect l="0" t="0" r="r" b="b"/>
                <a:pathLst>
                  <a:path w="10" h="7">
                    <a:moveTo>
                      <a:pt x="0" y="7"/>
                    </a:moveTo>
                    <a:cubicBezTo>
                      <a:pt x="3" y="5"/>
                      <a:pt x="7" y="3"/>
                      <a:pt x="10" y="0"/>
                    </a:cubicBezTo>
                    <a:cubicBezTo>
                      <a:pt x="5" y="3"/>
                      <a:pt x="2"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49">
                <a:extLst>
                  <a:ext uri="{FF2B5EF4-FFF2-40B4-BE49-F238E27FC236}">
                    <a16:creationId xmlns:a16="http://schemas.microsoft.com/office/drawing/2014/main" id="{C8E8F586-1FB1-11F6-11A8-1BF6C209972A}"/>
                  </a:ext>
                </a:extLst>
              </p:cNvPr>
              <p:cNvSpPr/>
              <p:nvPr/>
            </p:nvSpPr>
            <p:spPr bwMode="auto">
              <a:xfrm>
                <a:off x="2917" y="393"/>
                <a:ext cx="593" cy="396"/>
              </a:xfrm>
              <a:custGeom>
                <a:avLst/>
                <a:gdLst>
                  <a:gd name="T0" fmla="*/ 27 w 359"/>
                  <a:gd name="T1" fmla="*/ 210 h 240"/>
                  <a:gd name="T2" fmla="*/ 16 w 359"/>
                  <a:gd name="T3" fmla="*/ 228 h 240"/>
                  <a:gd name="T4" fmla="*/ 38 w 359"/>
                  <a:gd name="T5" fmla="*/ 203 h 240"/>
                  <a:gd name="T6" fmla="*/ 37 w 359"/>
                  <a:gd name="T7" fmla="*/ 206 h 240"/>
                  <a:gd name="T8" fmla="*/ 65 w 359"/>
                  <a:gd name="T9" fmla="*/ 177 h 240"/>
                  <a:gd name="T10" fmla="*/ 54 w 359"/>
                  <a:gd name="T11" fmla="*/ 184 h 240"/>
                  <a:gd name="T12" fmla="*/ 98 w 359"/>
                  <a:gd name="T13" fmla="*/ 148 h 240"/>
                  <a:gd name="T14" fmla="*/ 145 w 359"/>
                  <a:gd name="T15" fmla="*/ 109 h 240"/>
                  <a:gd name="T16" fmla="*/ 141 w 359"/>
                  <a:gd name="T17" fmla="*/ 113 h 240"/>
                  <a:gd name="T18" fmla="*/ 148 w 359"/>
                  <a:gd name="T19" fmla="*/ 107 h 240"/>
                  <a:gd name="T20" fmla="*/ 325 w 359"/>
                  <a:gd name="T21" fmla="*/ 12 h 240"/>
                  <a:gd name="T22" fmla="*/ 330 w 359"/>
                  <a:gd name="T23" fmla="*/ 5 h 240"/>
                  <a:gd name="T24" fmla="*/ 230 w 359"/>
                  <a:gd name="T25" fmla="*/ 49 h 240"/>
                  <a:gd name="T26" fmla="*/ 225 w 359"/>
                  <a:gd name="T27" fmla="*/ 50 h 240"/>
                  <a:gd name="T28" fmla="*/ 205 w 359"/>
                  <a:gd name="T29" fmla="*/ 65 h 240"/>
                  <a:gd name="T30" fmla="*/ 226 w 359"/>
                  <a:gd name="T31" fmla="*/ 53 h 240"/>
                  <a:gd name="T32" fmla="*/ 126 w 359"/>
                  <a:gd name="T33" fmla="*/ 121 h 240"/>
                  <a:gd name="T34" fmla="*/ 196 w 359"/>
                  <a:gd name="T35" fmla="*/ 69 h 240"/>
                  <a:gd name="T36" fmla="*/ 195 w 359"/>
                  <a:gd name="T37" fmla="*/ 67 h 240"/>
                  <a:gd name="T38" fmla="*/ 27 w 359"/>
                  <a:gd name="T3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0">
                    <a:moveTo>
                      <a:pt x="27" y="210"/>
                    </a:moveTo>
                    <a:cubicBezTo>
                      <a:pt x="70" y="166"/>
                      <a:pt x="0" y="240"/>
                      <a:pt x="16" y="228"/>
                    </a:cubicBezTo>
                    <a:cubicBezTo>
                      <a:pt x="23" y="220"/>
                      <a:pt x="31" y="212"/>
                      <a:pt x="38" y="203"/>
                    </a:cubicBezTo>
                    <a:cubicBezTo>
                      <a:pt x="37" y="206"/>
                      <a:pt x="37" y="206"/>
                      <a:pt x="37" y="206"/>
                    </a:cubicBezTo>
                    <a:cubicBezTo>
                      <a:pt x="46" y="196"/>
                      <a:pt x="55" y="186"/>
                      <a:pt x="65" y="177"/>
                    </a:cubicBezTo>
                    <a:cubicBezTo>
                      <a:pt x="58" y="181"/>
                      <a:pt x="54" y="186"/>
                      <a:pt x="54" y="184"/>
                    </a:cubicBezTo>
                    <a:cubicBezTo>
                      <a:pt x="94" y="146"/>
                      <a:pt x="67" y="173"/>
                      <a:pt x="98" y="148"/>
                    </a:cubicBezTo>
                    <a:cubicBezTo>
                      <a:pt x="113" y="134"/>
                      <a:pt x="129" y="121"/>
                      <a:pt x="145" y="109"/>
                    </a:cubicBezTo>
                    <a:cubicBezTo>
                      <a:pt x="141" y="113"/>
                      <a:pt x="141" y="113"/>
                      <a:pt x="141" y="113"/>
                    </a:cubicBezTo>
                    <a:cubicBezTo>
                      <a:pt x="145" y="110"/>
                      <a:pt x="147" y="108"/>
                      <a:pt x="148" y="107"/>
                    </a:cubicBezTo>
                    <a:cubicBezTo>
                      <a:pt x="202" y="66"/>
                      <a:pt x="262" y="33"/>
                      <a:pt x="325" y="12"/>
                    </a:cubicBezTo>
                    <a:cubicBezTo>
                      <a:pt x="359" y="0"/>
                      <a:pt x="304" y="15"/>
                      <a:pt x="330" y="5"/>
                    </a:cubicBezTo>
                    <a:cubicBezTo>
                      <a:pt x="289" y="16"/>
                      <a:pt x="231" y="44"/>
                      <a:pt x="230" y="49"/>
                    </a:cubicBezTo>
                    <a:cubicBezTo>
                      <a:pt x="231" y="48"/>
                      <a:pt x="233" y="46"/>
                      <a:pt x="225" y="50"/>
                    </a:cubicBezTo>
                    <a:cubicBezTo>
                      <a:pt x="218" y="55"/>
                      <a:pt x="212" y="60"/>
                      <a:pt x="205" y="65"/>
                    </a:cubicBezTo>
                    <a:cubicBezTo>
                      <a:pt x="212" y="61"/>
                      <a:pt x="219" y="57"/>
                      <a:pt x="226" y="53"/>
                    </a:cubicBezTo>
                    <a:cubicBezTo>
                      <a:pt x="204" y="66"/>
                      <a:pt x="138" y="112"/>
                      <a:pt x="126" y="121"/>
                    </a:cubicBezTo>
                    <a:cubicBezTo>
                      <a:pt x="162" y="92"/>
                      <a:pt x="142" y="103"/>
                      <a:pt x="196" y="69"/>
                    </a:cubicBezTo>
                    <a:cubicBezTo>
                      <a:pt x="193" y="70"/>
                      <a:pt x="183" y="75"/>
                      <a:pt x="195" y="67"/>
                    </a:cubicBezTo>
                    <a:cubicBezTo>
                      <a:pt x="131" y="108"/>
                      <a:pt x="78" y="151"/>
                      <a:pt x="27" y="2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50">
                <a:extLst>
                  <a:ext uri="{FF2B5EF4-FFF2-40B4-BE49-F238E27FC236}">
                    <a16:creationId xmlns:a16="http://schemas.microsoft.com/office/drawing/2014/main" id="{E807DF80-AA14-44AD-0418-A75D0EF5E652}"/>
                  </a:ext>
                </a:extLst>
              </p:cNvPr>
              <p:cNvSpPr/>
              <p:nvPr/>
            </p:nvSpPr>
            <p:spPr bwMode="auto">
              <a:xfrm>
                <a:off x="4089" y="388"/>
                <a:ext cx="4"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0" y="0"/>
                      <a:pt x="0" y="0"/>
                    </a:cubicBezTo>
                    <a:cubicBezTo>
                      <a:pt x="1" y="0"/>
                      <a:pt x="2"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151">
                <a:extLst>
                  <a:ext uri="{FF2B5EF4-FFF2-40B4-BE49-F238E27FC236}">
                    <a16:creationId xmlns:a16="http://schemas.microsoft.com/office/drawing/2014/main" id="{823A1206-580D-43A0-F028-3FBDD2091FC7}"/>
                  </a:ext>
                </a:extLst>
              </p:cNvPr>
              <p:cNvSpPr/>
              <p:nvPr/>
            </p:nvSpPr>
            <p:spPr bwMode="auto">
              <a:xfrm>
                <a:off x="3987" y="377"/>
                <a:ext cx="102" cy="13"/>
              </a:xfrm>
              <a:custGeom>
                <a:avLst/>
                <a:gdLst>
                  <a:gd name="T0" fmla="*/ 37 w 62"/>
                  <a:gd name="T1" fmla="*/ 2 h 8"/>
                  <a:gd name="T2" fmla="*/ 0 w 62"/>
                  <a:gd name="T3" fmla="*/ 0 h 8"/>
                  <a:gd name="T4" fmla="*/ 57 w 62"/>
                  <a:gd name="T5" fmla="*/ 8 h 8"/>
                  <a:gd name="T6" fmla="*/ 62 w 62"/>
                  <a:gd name="T7" fmla="*/ 7 h 8"/>
                  <a:gd name="T8" fmla="*/ 29 w 62"/>
                  <a:gd name="T9" fmla="*/ 2 h 8"/>
                  <a:gd name="T10" fmla="*/ 37 w 62"/>
                  <a:gd name="T11" fmla="*/ 2 h 8"/>
                </a:gdLst>
                <a:ahLst/>
                <a:cxnLst>
                  <a:cxn ang="0">
                    <a:pos x="T0" y="T1"/>
                  </a:cxn>
                  <a:cxn ang="0">
                    <a:pos x="T2" y="T3"/>
                  </a:cxn>
                  <a:cxn ang="0">
                    <a:pos x="T4" y="T5"/>
                  </a:cxn>
                  <a:cxn ang="0">
                    <a:pos x="T6" y="T7"/>
                  </a:cxn>
                  <a:cxn ang="0">
                    <a:pos x="T8" y="T9"/>
                  </a:cxn>
                  <a:cxn ang="0">
                    <a:pos x="T10" y="T11"/>
                  </a:cxn>
                </a:cxnLst>
                <a:rect l="0" t="0" r="r" b="b"/>
                <a:pathLst>
                  <a:path w="62" h="8">
                    <a:moveTo>
                      <a:pt x="37" y="2"/>
                    </a:moveTo>
                    <a:cubicBezTo>
                      <a:pt x="25" y="1"/>
                      <a:pt x="12" y="1"/>
                      <a:pt x="0" y="0"/>
                    </a:cubicBezTo>
                    <a:cubicBezTo>
                      <a:pt x="19" y="2"/>
                      <a:pt x="38" y="5"/>
                      <a:pt x="57" y="8"/>
                    </a:cubicBezTo>
                    <a:cubicBezTo>
                      <a:pt x="62" y="7"/>
                      <a:pt x="62" y="7"/>
                      <a:pt x="62" y="7"/>
                    </a:cubicBezTo>
                    <a:cubicBezTo>
                      <a:pt x="56" y="6"/>
                      <a:pt x="36" y="4"/>
                      <a:pt x="29" y="2"/>
                    </a:cubicBezTo>
                    <a:cubicBezTo>
                      <a:pt x="37" y="2"/>
                      <a:pt x="37" y="2"/>
                      <a:pt x="3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52">
                <a:extLst>
                  <a:ext uri="{FF2B5EF4-FFF2-40B4-BE49-F238E27FC236}">
                    <a16:creationId xmlns:a16="http://schemas.microsoft.com/office/drawing/2014/main" id="{1257537F-EC3F-1EA9-4EF2-7024CD58DEB0}"/>
                  </a:ext>
                </a:extLst>
              </p:cNvPr>
              <p:cNvSpPr/>
              <p:nvPr/>
            </p:nvSpPr>
            <p:spPr bwMode="auto">
              <a:xfrm>
                <a:off x="3916" y="363"/>
                <a:ext cx="74" cy="12"/>
              </a:xfrm>
              <a:custGeom>
                <a:avLst/>
                <a:gdLst>
                  <a:gd name="T0" fmla="*/ 0 w 45"/>
                  <a:gd name="T1" fmla="*/ 5 h 7"/>
                  <a:gd name="T2" fmla="*/ 12 w 45"/>
                  <a:gd name="T3" fmla="*/ 2 h 7"/>
                  <a:gd name="T4" fmla="*/ 45 w 45"/>
                  <a:gd name="T5" fmla="*/ 6 h 7"/>
                  <a:gd name="T6" fmla="*/ 4 w 45"/>
                  <a:gd name="T7" fmla="*/ 0 h 7"/>
                  <a:gd name="T8" fmla="*/ 0 w 45"/>
                  <a:gd name="T9" fmla="*/ 5 h 7"/>
                </a:gdLst>
                <a:ahLst/>
                <a:cxnLst>
                  <a:cxn ang="0">
                    <a:pos x="T0" y="T1"/>
                  </a:cxn>
                  <a:cxn ang="0">
                    <a:pos x="T2" y="T3"/>
                  </a:cxn>
                  <a:cxn ang="0">
                    <a:pos x="T4" y="T5"/>
                  </a:cxn>
                  <a:cxn ang="0">
                    <a:pos x="T6" y="T7"/>
                  </a:cxn>
                  <a:cxn ang="0">
                    <a:pos x="T8" y="T9"/>
                  </a:cxn>
                </a:cxnLst>
                <a:rect l="0" t="0" r="r" b="b"/>
                <a:pathLst>
                  <a:path w="45" h="7">
                    <a:moveTo>
                      <a:pt x="0" y="5"/>
                    </a:moveTo>
                    <a:cubicBezTo>
                      <a:pt x="30" y="7"/>
                      <a:pt x="28" y="5"/>
                      <a:pt x="12" y="2"/>
                    </a:cubicBezTo>
                    <a:cubicBezTo>
                      <a:pt x="40" y="4"/>
                      <a:pt x="26" y="6"/>
                      <a:pt x="45" y="6"/>
                    </a:cubicBezTo>
                    <a:cubicBezTo>
                      <a:pt x="45" y="4"/>
                      <a:pt x="11" y="1"/>
                      <a:pt x="4" y="0"/>
                    </a:cubicBezTo>
                    <a:cubicBezTo>
                      <a:pt x="0" y="5"/>
                      <a:pt x="0" y="5"/>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53">
                <a:extLst>
                  <a:ext uri="{FF2B5EF4-FFF2-40B4-BE49-F238E27FC236}">
                    <a16:creationId xmlns:a16="http://schemas.microsoft.com/office/drawing/2014/main" id="{7C3DC1B0-4DA4-F298-FFD1-E9CA9E1BA283}"/>
                  </a:ext>
                </a:extLst>
              </p:cNvPr>
              <p:cNvSpPr/>
              <p:nvPr/>
            </p:nvSpPr>
            <p:spPr bwMode="auto">
              <a:xfrm>
                <a:off x="3540" y="377"/>
                <a:ext cx="33" cy="6"/>
              </a:xfrm>
              <a:custGeom>
                <a:avLst/>
                <a:gdLst>
                  <a:gd name="T0" fmla="*/ 12 w 20"/>
                  <a:gd name="T1" fmla="*/ 3 h 4"/>
                  <a:gd name="T2" fmla="*/ 20 w 20"/>
                  <a:gd name="T3" fmla="*/ 0 h 4"/>
                  <a:gd name="T4" fmla="*/ 0 w 20"/>
                  <a:gd name="T5" fmla="*/ 4 h 4"/>
                  <a:gd name="T6" fmla="*/ 12 w 20"/>
                  <a:gd name="T7" fmla="*/ 3 h 4"/>
                </a:gdLst>
                <a:ahLst/>
                <a:cxnLst>
                  <a:cxn ang="0">
                    <a:pos x="T0" y="T1"/>
                  </a:cxn>
                  <a:cxn ang="0">
                    <a:pos x="T2" y="T3"/>
                  </a:cxn>
                  <a:cxn ang="0">
                    <a:pos x="T4" y="T5"/>
                  </a:cxn>
                  <a:cxn ang="0">
                    <a:pos x="T6" y="T7"/>
                  </a:cxn>
                </a:cxnLst>
                <a:rect l="0" t="0" r="r" b="b"/>
                <a:pathLst>
                  <a:path w="20" h="4">
                    <a:moveTo>
                      <a:pt x="12" y="3"/>
                    </a:moveTo>
                    <a:cubicBezTo>
                      <a:pt x="20" y="0"/>
                      <a:pt x="20" y="0"/>
                      <a:pt x="20" y="0"/>
                    </a:cubicBezTo>
                    <a:cubicBezTo>
                      <a:pt x="13" y="1"/>
                      <a:pt x="6" y="2"/>
                      <a:pt x="0" y="4"/>
                    </a:cubicBezTo>
                    <a:cubicBezTo>
                      <a:pt x="4" y="3"/>
                      <a:pt x="8" y="3"/>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54">
                <a:extLst>
                  <a:ext uri="{FF2B5EF4-FFF2-40B4-BE49-F238E27FC236}">
                    <a16:creationId xmlns:a16="http://schemas.microsoft.com/office/drawing/2014/main" id="{AB8548A2-83DD-4589-5128-A911CDCD1E07}"/>
                  </a:ext>
                </a:extLst>
              </p:cNvPr>
              <p:cNvSpPr/>
              <p:nvPr/>
            </p:nvSpPr>
            <p:spPr bwMode="auto">
              <a:xfrm>
                <a:off x="3573" y="370"/>
                <a:ext cx="33" cy="7"/>
              </a:xfrm>
              <a:custGeom>
                <a:avLst/>
                <a:gdLst>
                  <a:gd name="T0" fmla="*/ 0 w 20"/>
                  <a:gd name="T1" fmla="*/ 4 h 4"/>
                  <a:gd name="T2" fmla="*/ 20 w 20"/>
                  <a:gd name="T3" fmla="*/ 1 h 4"/>
                  <a:gd name="T4" fmla="*/ 13 w 20"/>
                  <a:gd name="T5" fmla="*/ 0 h 4"/>
                  <a:gd name="T6" fmla="*/ 0 w 20"/>
                  <a:gd name="T7" fmla="*/ 4 h 4"/>
                </a:gdLst>
                <a:ahLst/>
                <a:cxnLst>
                  <a:cxn ang="0">
                    <a:pos x="T0" y="T1"/>
                  </a:cxn>
                  <a:cxn ang="0">
                    <a:pos x="T2" y="T3"/>
                  </a:cxn>
                  <a:cxn ang="0">
                    <a:pos x="T4" y="T5"/>
                  </a:cxn>
                  <a:cxn ang="0">
                    <a:pos x="T6" y="T7"/>
                  </a:cxn>
                </a:cxnLst>
                <a:rect l="0" t="0" r="r" b="b"/>
                <a:pathLst>
                  <a:path w="20" h="4">
                    <a:moveTo>
                      <a:pt x="0" y="4"/>
                    </a:moveTo>
                    <a:cubicBezTo>
                      <a:pt x="20" y="1"/>
                      <a:pt x="20" y="1"/>
                      <a:pt x="20" y="1"/>
                    </a:cubicBezTo>
                    <a:cubicBezTo>
                      <a:pt x="18" y="1"/>
                      <a:pt x="17" y="0"/>
                      <a:pt x="13"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55">
                <a:extLst>
                  <a:ext uri="{FF2B5EF4-FFF2-40B4-BE49-F238E27FC236}">
                    <a16:creationId xmlns:a16="http://schemas.microsoft.com/office/drawing/2014/main" id="{17930096-D047-B30A-5D35-44ED7E8C56AC}"/>
                  </a:ext>
                </a:extLst>
              </p:cNvPr>
              <p:cNvSpPr/>
              <p:nvPr/>
            </p:nvSpPr>
            <p:spPr bwMode="auto">
              <a:xfrm>
                <a:off x="3691" y="363"/>
                <a:ext cx="50" cy="2"/>
              </a:xfrm>
              <a:custGeom>
                <a:avLst/>
                <a:gdLst>
                  <a:gd name="T0" fmla="*/ 0 w 30"/>
                  <a:gd name="T1" fmla="*/ 1 h 1"/>
                  <a:gd name="T2" fmla="*/ 30 w 30"/>
                  <a:gd name="T3" fmla="*/ 0 h 1"/>
                  <a:gd name="T4" fmla="*/ 0 w 30"/>
                  <a:gd name="T5" fmla="*/ 1 h 1"/>
                </a:gdLst>
                <a:ahLst/>
                <a:cxnLst>
                  <a:cxn ang="0">
                    <a:pos x="T0" y="T1"/>
                  </a:cxn>
                  <a:cxn ang="0">
                    <a:pos x="T2" y="T3"/>
                  </a:cxn>
                  <a:cxn ang="0">
                    <a:pos x="T4" y="T5"/>
                  </a:cxn>
                </a:cxnLst>
                <a:rect l="0" t="0" r="r" b="b"/>
                <a:pathLst>
                  <a:path w="30" h="1">
                    <a:moveTo>
                      <a:pt x="0" y="1"/>
                    </a:moveTo>
                    <a:cubicBezTo>
                      <a:pt x="9" y="0"/>
                      <a:pt x="18" y="0"/>
                      <a:pt x="30" y="0"/>
                    </a:cubicBezTo>
                    <a:cubicBezTo>
                      <a:pt x="20" y="0"/>
                      <a:pt x="10"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56">
                <a:extLst>
                  <a:ext uri="{FF2B5EF4-FFF2-40B4-BE49-F238E27FC236}">
                    <a16:creationId xmlns:a16="http://schemas.microsoft.com/office/drawing/2014/main" id="{EDAE0249-4AED-D154-993E-815C4415C05F}"/>
                  </a:ext>
                </a:extLst>
              </p:cNvPr>
              <p:cNvSpPr/>
              <p:nvPr/>
            </p:nvSpPr>
            <p:spPr bwMode="auto">
              <a:xfrm>
                <a:off x="3653" y="365"/>
                <a:ext cx="38" cy="2"/>
              </a:xfrm>
              <a:custGeom>
                <a:avLst/>
                <a:gdLst>
                  <a:gd name="T0" fmla="*/ 0 w 23"/>
                  <a:gd name="T1" fmla="*/ 1 h 1"/>
                  <a:gd name="T2" fmla="*/ 1 w 23"/>
                  <a:gd name="T3" fmla="*/ 1 h 1"/>
                  <a:gd name="T4" fmla="*/ 23 w 23"/>
                  <a:gd name="T5" fmla="*/ 0 h 1"/>
                  <a:gd name="T6" fmla="*/ 0 w 23"/>
                  <a:gd name="T7" fmla="*/ 1 h 1"/>
                </a:gdLst>
                <a:ahLst/>
                <a:cxnLst>
                  <a:cxn ang="0">
                    <a:pos x="T0" y="T1"/>
                  </a:cxn>
                  <a:cxn ang="0">
                    <a:pos x="T2" y="T3"/>
                  </a:cxn>
                  <a:cxn ang="0">
                    <a:pos x="T4" y="T5"/>
                  </a:cxn>
                  <a:cxn ang="0">
                    <a:pos x="T6" y="T7"/>
                  </a:cxn>
                </a:cxnLst>
                <a:rect l="0" t="0" r="r" b="b"/>
                <a:pathLst>
                  <a:path w="23" h="1">
                    <a:moveTo>
                      <a:pt x="0" y="1"/>
                    </a:moveTo>
                    <a:cubicBezTo>
                      <a:pt x="1" y="1"/>
                      <a:pt x="1" y="1"/>
                      <a:pt x="1" y="1"/>
                    </a:cubicBezTo>
                    <a:cubicBezTo>
                      <a:pt x="23" y="0"/>
                      <a:pt x="23" y="0"/>
                      <a:pt x="23" y="0"/>
                    </a:cubicBezTo>
                    <a:cubicBezTo>
                      <a:pt x="15" y="0"/>
                      <a:pt x="8"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57">
                <a:extLst>
                  <a:ext uri="{FF2B5EF4-FFF2-40B4-BE49-F238E27FC236}">
                    <a16:creationId xmlns:a16="http://schemas.microsoft.com/office/drawing/2014/main" id="{66788B60-3EDE-273A-C76E-E88C6A695B32}"/>
                  </a:ext>
                </a:extLst>
              </p:cNvPr>
              <p:cNvSpPr/>
              <p:nvPr/>
            </p:nvSpPr>
            <p:spPr bwMode="auto">
              <a:xfrm>
                <a:off x="3606" y="367"/>
                <a:ext cx="59" cy="10"/>
              </a:xfrm>
              <a:custGeom>
                <a:avLst/>
                <a:gdLst>
                  <a:gd name="T0" fmla="*/ 0 w 36"/>
                  <a:gd name="T1" fmla="*/ 3 h 6"/>
                  <a:gd name="T2" fmla="*/ 36 w 36"/>
                  <a:gd name="T3" fmla="*/ 2 h 6"/>
                  <a:gd name="T4" fmla="*/ 30 w 36"/>
                  <a:gd name="T5" fmla="*/ 0 h 6"/>
                  <a:gd name="T6" fmla="*/ 0 w 36"/>
                  <a:gd name="T7" fmla="*/ 3 h 6"/>
                </a:gdLst>
                <a:ahLst/>
                <a:cxnLst>
                  <a:cxn ang="0">
                    <a:pos x="T0" y="T1"/>
                  </a:cxn>
                  <a:cxn ang="0">
                    <a:pos x="T2" y="T3"/>
                  </a:cxn>
                  <a:cxn ang="0">
                    <a:pos x="T4" y="T5"/>
                  </a:cxn>
                  <a:cxn ang="0">
                    <a:pos x="T6" y="T7"/>
                  </a:cxn>
                </a:cxnLst>
                <a:rect l="0" t="0" r="r" b="b"/>
                <a:pathLst>
                  <a:path w="36" h="6">
                    <a:moveTo>
                      <a:pt x="0" y="3"/>
                    </a:moveTo>
                    <a:cubicBezTo>
                      <a:pt x="3" y="5"/>
                      <a:pt x="7" y="6"/>
                      <a:pt x="36" y="2"/>
                    </a:cubicBezTo>
                    <a:cubicBezTo>
                      <a:pt x="30" y="0"/>
                      <a:pt x="30" y="0"/>
                      <a:pt x="30" y="0"/>
                    </a:cubicBezTo>
                    <a:cubicBezTo>
                      <a:pt x="0" y="3"/>
                      <a:pt x="0" y="3"/>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58">
                <a:extLst>
                  <a:ext uri="{FF2B5EF4-FFF2-40B4-BE49-F238E27FC236}">
                    <a16:creationId xmlns:a16="http://schemas.microsoft.com/office/drawing/2014/main" id="{D055F314-6636-B373-91A7-0DA09C45F789}"/>
                  </a:ext>
                </a:extLst>
              </p:cNvPr>
              <p:cNvSpPr/>
              <p:nvPr/>
            </p:nvSpPr>
            <p:spPr bwMode="auto">
              <a:xfrm>
                <a:off x="2550" y="1230"/>
                <a:ext cx="15" cy="41"/>
              </a:xfrm>
              <a:custGeom>
                <a:avLst/>
                <a:gdLst>
                  <a:gd name="T0" fmla="*/ 2 w 15"/>
                  <a:gd name="T1" fmla="*/ 38 h 41"/>
                  <a:gd name="T2" fmla="*/ 15 w 15"/>
                  <a:gd name="T3" fmla="*/ 0 h 41"/>
                  <a:gd name="T4" fmla="*/ 14 w 15"/>
                  <a:gd name="T5" fmla="*/ 3 h 41"/>
                  <a:gd name="T6" fmla="*/ 0 w 15"/>
                  <a:gd name="T7" fmla="*/ 41 h 41"/>
                  <a:gd name="T8" fmla="*/ 2 w 15"/>
                  <a:gd name="T9" fmla="*/ 38 h 41"/>
                  <a:gd name="T10" fmla="*/ 2 w 15"/>
                  <a:gd name="T11" fmla="*/ 38 h 41"/>
                </a:gdLst>
                <a:ahLst/>
                <a:cxnLst>
                  <a:cxn ang="0">
                    <a:pos x="T0" y="T1"/>
                  </a:cxn>
                  <a:cxn ang="0">
                    <a:pos x="T2" y="T3"/>
                  </a:cxn>
                  <a:cxn ang="0">
                    <a:pos x="T4" y="T5"/>
                  </a:cxn>
                  <a:cxn ang="0">
                    <a:pos x="T6" y="T7"/>
                  </a:cxn>
                  <a:cxn ang="0">
                    <a:pos x="T8" y="T9"/>
                  </a:cxn>
                  <a:cxn ang="0">
                    <a:pos x="T10" y="T11"/>
                  </a:cxn>
                </a:cxnLst>
                <a:rect l="0" t="0" r="r" b="b"/>
                <a:pathLst>
                  <a:path w="15" h="41">
                    <a:moveTo>
                      <a:pt x="2" y="38"/>
                    </a:moveTo>
                    <a:lnTo>
                      <a:pt x="15" y="0"/>
                    </a:lnTo>
                    <a:lnTo>
                      <a:pt x="14" y="3"/>
                    </a:lnTo>
                    <a:lnTo>
                      <a:pt x="0" y="41"/>
                    </a:lnTo>
                    <a:lnTo>
                      <a:pt x="2" y="38"/>
                    </a:lnTo>
                    <a:lnTo>
                      <a:pt x="2"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59">
                <a:extLst>
                  <a:ext uri="{FF2B5EF4-FFF2-40B4-BE49-F238E27FC236}">
                    <a16:creationId xmlns:a16="http://schemas.microsoft.com/office/drawing/2014/main" id="{3526DF48-068F-E86B-15A2-F50B3369D925}"/>
                  </a:ext>
                </a:extLst>
              </p:cNvPr>
              <p:cNvSpPr/>
              <p:nvPr/>
            </p:nvSpPr>
            <p:spPr bwMode="auto">
              <a:xfrm>
                <a:off x="2651" y="1037"/>
                <a:ext cx="10" cy="23"/>
              </a:xfrm>
              <a:custGeom>
                <a:avLst/>
                <a:gdLst>
                  <a:gd name="T0" fmla="*/ 0 w 6"/>
                  <a:gd name="T1" fmla="*/ 14 h 14"/>
                  <a:gd name="T2" fmla="*/ 6 w 6"/>
                  <a:gd name="T3" fmla="*/ 0 h 14"/>
                  <a:gd name="T4" fmla="*/ 0 w 6"/>
                  <a:gd name="T5" fmla="*/ 14 h 14"/>
                </a:gdLst>
                <a:ahLst/>
                <a:cxnLst>
                  <a:cxn ang="0">
                    <a:pos x="T0" y="T1"/>
                  </a:cxn>
                  <a:cxn ang="0">
                    <a:pos x="T2" y="T3"/>
                  </a:cxn>
                  <a:cxn ang="0">
                    <a:pos x="T4" y="T5"/>
                  </a:cxn>
                </a:cxnLst>
                <a:rect l="0" t="0" r="r" b="b"/>
                <a:pathLst>
                  <a:path w="6" h="14">
                    <a:moveTo>
                      <a:pt x="0" y="14"/>
                    </a:moveTo>
                    <a:cubicBezTo>
                      <a:pt x="3" y="8"/>
                      <a:pt x="5" y="4"/>
                      <a:pt x="6" y="0"/>
                    </a:cubicBezTo>
                    <a:cubicBezTo>
                      <a:pt x="3" y="6"/>
                      <a:pt x="1"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60">
                <a:extLst>
                  <a:ext uri="{FF2B5EF4-FFF2-40B4-BE49-F238E27FC236}">
                    <a16:creationId xmlns:a16="http://schemas.microsoft.com/office/drawing/2014/main" id="{972CD178-A28D-23AB-F36D-A0A38A77CBA8}"/>
                  </a:ext>
                </a:extLst>
              </p:cNvPr>
              <p:cNvSpPr/>
              <p:nvPr/>
            </p:nvSpPr>
            <p:spPr bwMode="auto">
              <a:xfrm>
                <a:off x="2661" y="797"/>
                <a:ext cx="150" cy="240"/>
              </a:xfrm>
              <a:custGeom>
                <a:avLst/>
                <a:gdLst>
                  <a:gd name="T0" fmla="*/ 38 w 91"/>
                  <a:gd name="T1" fmla="*/ 63 h 145"/>
                  <a:gd name="T2" fmla="*/ 48 w 91"/>
                  <a:gd name="T3" fmla="*/ 53 h 145"/>
                  <a:gd name="T4" fmla="*/ 26 w 91"/>
                  <a:gd name="T5" fmla="*/ 93 h 145"/>
                  <a:gd name="T6" fmla="*/ 28 w 91"/>
                  <a:gd name="T7" fmla="*/ 84 h 145"/>
                  <a:gd name="T8" fmla="*/ 22 w 91"/>
                  <a:gd name="T9" fmla="*/ 100 h 145"/>
                  <a:gd name="T10" fmla="*/ 0 w 91"/>
                  <a:gd name="T11" fmla="*/ 145 h 145"/>
                  <a:gd name="T12" fmla="*/ 79 w 91"/>
                  <a:gd name="T13" fmla="*/ 21 h 145"/>
                  <a:gd name="T14" fmla="*/ 76 w 91"/>
                  <a:gd name="T15" fmla="*/ 7 h 145"/>
                  <a:gd name="T16" fmla="*/ 38 w 91"/>
                  <a:gd name="T17" fmla="*/ 6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45">
                    <a:moveTo>
                      <a:pt x="38" y="63"/>
                    </a:moveTo>
                    <a:cubicBezTo>
                      <a:pt x="55" y="40"/>
                      <a:pt x="18" y="97"/>
                      <a:pt x="48" y="53"/>
                    </a:cubicBezTo>
                    <a:cubicBezTo>
                      <a:pt x="52" y="50"/>
                      <a:pt x="40" y="72"/>
                      <a:pt x="26" y="93"/>
                    </a:cubicBezTo>
                    <a:cubicBezTo>
                      <a:pt x="25" y="90"/>
                      <a:pt x="38" y="72"/>
                      <a:pt x="28" y="84"/>
                    </a:cubicBezTo>
                    <a:cubicBezTo>
                      <a:pt x="21" y="99"/>
                      <a:pt x="17" y="104"/>
                      <a:pt x="22" y="100"/>
                    </a:cubicBezTo>
                    <a:cubicBezTo>
                      <a:pt x="8" y="124"/>
                      <a:pt x="9" y="128"/>
                      <a:pt x="0" y="145"/>
                    </a:cubicBezTo>
                    <a:cubicBezTo>
                      <a:pt x="15" y="115"/>
                      <a:pt x="55" y="57"/>
                      <a:pt x="79" y="21"/>
                    </a:cubicBezTo>
                    <a:cubicBezTo>
                      <a:pt x="91" y="0"/>
                      <a:pt x="79" y="10"/>
                      <a:pt x="76" y="7"/>
                    </a:cubicBezTo>
                    <a:cubicBezTo>
                      <a:pt x="73" y="9"/>
                      <a:pt x="37" y="59"/>
                      <a:pt x="38" y="6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61">
                <a:extLst>
                  <a:ext uri="{FF2B5EF4-FFF2-40B4-BE49-F238E27FC236}">
                    <a16:creationId xmlns:a16="http://schemas.microsoft.com/office/drawing/2014/main" id="{14E9809F-E559-93DA-8DB8-73163F385623}"/>
                  </a:ext>
                </a:extLst>
              </p:cNvPr>
              <p:cNvSpPr/>
              <p:nvPr/>
            </p:nvSpPr>
            <p:spPr bwMode="auto">
              <a:xfrm>
                <a:off x="2658" y="961"/>
                <a:ext cx="21" cy="38"/>
              </a:xfrm>
              <a:custGeom>
                <a:avLst/>
                <a:gdLst>
                  <a:gd name="T0" fmla="*/ 13 w 13"/>
                  <a:gd name="T1" fmla="*/ 0 h 23"/>
                  <a:gd name="T2" fmla="*/ 0 w 13"/>
                  <a:gd name="T3" fmla="*/ 23 h 23"/>
                  <a:gd name="T4" fmla="*/ 13 w 13"/>
                  <a:gd name="T5" fmla="*/ 0 h 23"/>
                </a:gdLst>
                <a:ahLst/>
                <a:cxnLst>
                  <a:cxn ang="0">
                    <a:pos x="T0" y="T1"/>
                  </a:cxn>
                  <a:cxn ang="0">
                    <a:pos x="T2" y="T3"/>
                  </a:cxn>
                  <a:cxn ang="0">
                    <a:pos x="T4" y="T5"/>
                  </a:cxn>
                </a:cxnLst>
                <a:rect l="0" t="0" r="r" b="b"/>
                <a:pathLst>
                  <a:path w="13" h="23">
                    <a:moveTo>
                      <a:pt x="13" y="0"/>
                    </a:moveTo>
                    <a:cubicBezTo>
                      <a:pt x="5" y="12"/>
                      <a:pt x="4" y="15"/>
                      <a:pt x="0" y="23"/>
                    </a:cubicBezTo>
                    <a:cubicBezTo>
                      <a:pt x="2" y="21"/>
                      <a:pt x="7" y="10"/>
                      <a:pt x="1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62">
                <a:extLst>
                  <a:ext uri="{FF2B5EF4-FFF2-40B4-BE49-F238E27FC236}">
                    <a16:creationId xmlns:a16="http://schemas.microsoft.com/office/drawing/2014/main" id="{AF443782-06A0-9222-894B-7CB30EFE28F1}"/>
                  </a:ext>
                </a:extLst>
              </p:cNvPr>
              <p:cNvSpPr/>
              <p:nvPr/>
            </p:nvSpPr>
            <p:spPr bwMode="auto">
              <a:xfrm>
                <a:off x="3013" y="576"/>
                <a:ext cx="51" cy="45"/>
              </a:xfrm>
              <a:custGeom>
                <a:avLst/>
                <a:gdLst>
                  <a:gd name="T0" fmla="*/ 12 w 31"/>
                  <a:gd name="T1" fmla="*/ 18 h 27"/>
                  <a:gd name="T2" fmla="*/ 27 w 31"/>
                  <a:gd name="T3" fmla="*/ 3 h 27"/>
                  <a:gd name="T4" fmla="*/ 0 w 31"/>
                  <a:gd name="T5" fmla="*/ 27 h 27"/>
                  <a:gd name="T6" fmla="*/ 12 w 31"/>
                  <a:gd name="T7" fmla="*/ 18 h 27"/>
                </a:gdLst>
                <a:ahLst/>
                <a:cxnLst>
                  <a:cxn ang="0">
                    <a:pos x="T0" y="T1"/>
                  </a:cxn>
                  <a:cxn ang="0">
                    <a:pos x="T2" y="T3"/>
                  </a:cxn>
                  <a:cxn ang="0">
                    <a:pos x="T4" y="T5"/>
                  </a:cxn>
                  <a:cxn ang="0">
                    <a:pos x="T6" y="T7"/>
                  </a:cxn>
                </a:cxnLst>
                <a:rect l="0" t="0" r="r" b="b"/>
                <a:pathLst>
                  <a:path w="31" h="27">
                    <a:moveTo>
                      <a:pt x="12" y="18"/>
                    </a:moveTo>
                    <a:cubicBezTo>
                      <a:pt x="14" y="16"/>
                      <a:pt x="31" y="0"/>
                      <a:pt x="27" y="3"/>
                    </a:cubicBezTo>
                    <a:cubicBezTo>
                      <a:pt x="18" y="10"/>
                      <a:pt x="9" y="19"/>
                      <a:pt x="0" y="27"/>
                    </a:cubicBezTo>
                    <a:cubicBezTo>
                      <a:pt x="7" y="21"/>
                      <a:pt x="9" y="20"/>
                      <a:pt x="12"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63">
                <a:extLst>
                  <a:ext uri="{FF2B5EF4-FFF2-40B4-BE49-F238E27FC236}">
                    <a16:creationId xmlns:a16="http://schemas.microsoft.com/office/drawing/2014/main" id="{5C8AC5EC-E147-C568-6554-29EECA95A3A5}"/>
                  </a:ext>
                </a:extLst>
              </p:cNvPr>
              <p:cNvSpPr/>
              <p:nvPr/>
            </p:nvSpPr>
            <p:spPr bwMode="auto">
              <a:xfrm>
                <a:off x="2995" y="621"/>
                <a:ext cx="18" cy="18"/>
              </a:xfrm>
              <a:custGeom>
                <a:avLst/>
                <a:gdLst>
                  <a:gd name="T0" fmla="*/ 0 w 11"/>
                  <a:gd name="T1" fmla="*/ 11 h 11"/>
                  <a:gd name="T2" fmla="*/ 11 w 11"/>
                  <a:gd name="T3" fmla="*/ 0 h 11"/>
                  <a:gd name="T4" fmla="*/ 0 w 11"/>
                  <a:gd name="T5" fmla="*/ 11 h 11"/>
                </a:gdLst>
                <a:ahLst/>
                <a:cxnLst>
                  <a:cxn ang="0">
                    <a:pos x="T0" y="T1"/>
                  </a:cxn>
                  <a:cxn ang="0">
                    <a:pos x="T2" y="T3"/>
                  </a:cxn>
                  <a:cxn ang="0">
                    <a:pos x="T4" y="T5"/>
                  </a:cxn>
                </a:cxnLst>
                <a:rect l="0" t="0" r="r" b="b"/>
                <a:pathLst>
                  <a:path w="11" h="11">
                    <a:moveTo>
                      <a:pt x="0" y="11"/>
                    </a:moveTo>
                    <a:cubicBezTo>
                      <a:pt x="11" y="0"/>
                      <a:pt x="11" y="0"/>
                      <a:pt x="11" y="0"/>
                    </a:cubicBezTo>
                    <a:cubicBezTo>
                      <a:pt x="8" y="2"/>
                      <a:pt x="5"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64">
                <a:extLst>
                  <a:ext uri="{FF2B5EF4-FFF2-40B4-BE49-F238E27FC236}">
                    <a16:creationId xmlns:a16="http://schemas.microsoft.com/office/drawing/2014/main" id="{E1A59C44-9A46-C6B7-C495-DC8B103475D8}"/>
                  </a:ext>
                </a:extLst>
              </p:cNvPr>
              <p:cNvSpPr/>
              <p:nvPr/>
            </p:nvSpPr>
            <p:spPr bwMode="auto">
              <a:xfrm>
                <a:off x="3033" y="604"/>
                <a:ext cx="3"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0" y="1"/>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65">
                <a:extLst>
                  <a:ext uri="{FF2B5EF4-FFF2-40B4-BE49-F238E27FC236}">
                    <a16:creationId xmlns:a16="http://schemas.microsoft.com/office/drawing/2014/main" id="{24F4AD85-5B47-7B01-9234-BBFCF083FA61}"/>
                  </a:ext>
                </a:extLst>
              </p:cNvPr>
              <p:cNvSpPr/>
              <p:nvPr/>
            </p:nvSpPr>
            <p:spPr bwMode="auto">
              <a:xfrm>
                <a:off x="3830" y="365"/>
                <a:ext cx="38" cy="2"/>
              </a:xfrm>
              <a:custGeom>
                <a:avLst/>
                <a:gdLst>
                  <a:gd name="T0" fmla="*/ 0 w 23"/>
                  <a:gd name="T1" fmla="*/ 0 h 1"/>
                  <a:gd name="T2" fmla="*/ 23 w 23"/>
                  <a:gd name="T3" fmla="*/ 1 h 1"/>
                  <a:gd name="T4" fmla="*/ 0 w 23"/>
                  <a:gd name="T5" fmla="*/ 0 h 1"/>
                </a:gdLst>
                <a:ahLst/>
                <a:cxnLst>
                  <a:cxn ang="0">
                    <a:pos x="T0" y="T1"/>
                  </a:cxn>
                  <a:cxn ang="0">
                    <a:pos x="T2" y="T3"/>
                  </a:cxn>
                  <a:cxn ang="0">
                    <a:pos x="T4" y="T5"/>
                  </a:cxn>
                </a:cxnLst>
                <a:rect l="0" t="0" r="r" b="b"/>
                <a:pathLst>
                  <a:path w="23" h="1">
                    <a:moveTo>
                      <a:pt x="0" y="0"/>
                    </a:moveTo>
                    <a:cubicBezTo>
                      <a:pt x="0" y="1"/>
                      <a:pt x="15" y="1"/>
                      <a:pt x="23" y="1"/>
                    </a:cubicBezTo>
                    <a:cubicBezTo>
                      <a:pt x="17" y="1"/>
                      <a:pt x="8"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66">
                <a:extLst>
                  <a:ext uri="{FF2B5EF4-FFF2-40B4-BE49-F238E27FC236}">
                    <a16:creationId xmlns:a16="http://schemas.microsoft.com/office/drawing/2014/main" id="{22427A67-FAE9-1141-39DB-6F6A988432DF}"/>
                  </a:ext>
                </a:extLst>
              </p:cNvPr>
              <p:cNvSpPr/>
              <p:nvPr/>
            </p:nvSpPr>
            <p:spPr bwMode="auto">
              <a:xfrm>
                <a:off x="4720" y="670"/>
                <a:ext cx="15" cy="17"/>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9" y="10"/>
                      <a:pt x="9" y="10"/>
                      <a:pt x="9" y="10"/>
                    </a:cubicBezTo>
                    <a:cubicBezTo>
                      <a:pt x="6" y="6"/>
                      <a:pt x="4"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67">
                <a:extLst>
                  <a:ext uri="{FF2B5EF4-FFF2-40B4-BE49-F238E27FC236}">
                    <a16:creationId xmlns:a16="http://schemas.microsoft.com/office/drawing/2014/main" id="{F0500324-B35C-EB80-B2AF-AED51ECC5785}"/>
                  </a:ext>
                </a:extLst>
              </p:cNvPr>
              <p:cNvSpPr/>
              <p:nvPr/>
            </p:nvSpPr>
            <p:spPr bwMode="auto">
              <a:xfrm>
                <a:off x="4976" y="916"/>
                <a:ext cx="3" cy="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1" y="1"/>
                      <a:pt x="2" y="2"/>
                    </a:cubicBezTo>
                    <a:cubicBezTo>
                      <a:pt x="1" y="1"/>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68">
                <a:extLst>
                  <a:ext uri="{FF2B5EF4-FFF2-40B4-BE49-F238E27FC236}">
                    <a16:creationId xmlns:a16="http://schemas.microsoft.com/office/drawing/2014/main" id="{1B4C6007-A795-1B1E-0E1B-F9AF9C0CB988}"/>
                  </a:ext>
                </a:extLst>
              </p:cNvPr>
              <p:cNvSpPr/>
              <p:nvPr/>
            </p:nvSpPr>
            <p:spPr bwMode="auto">
              <a:xfrm>
                <a:off x="4979" y="919"/>
                <a:ext cx="56" cy="99"/>
              </a:xfrm>
              <a:custGeom>
                <a:avLst/>
                <a:gdLst>
                  <a:gd name="T0" fmla="*/ 0 w 34"/>
                  <a:gd name="T1" fmla="*/ 0 h 60"/>
                  <a:gd name="T2" fmla="*/ 25 w 34"/>
                  <a:gd name="T3" fmla="*/ 44 h 60"/>
                  <a:gd name="T4" fmla="*/ 24 w 34"/>
                  <a:gd name="T5" fmla="*/ 43 h 60"/>
                  <a:gd name="T6" fmla="*/ 34 w 34"/>
                  <a:gd name="T7" fmla="*/ 60 h 60"/>
                  <a:gd name="T8" fmla="*/ 0 w 34"/>
                  <a:gd name="T9" fmla="*/ 0 h 60"/>
                </a:gdLst>
                <a:ahLst/>
                <a:cxnLst>
                  <a:cxn ang="0">
                    <a:pos x="T0" y="T1"/>
                  </a:cxn>
                  <a:cxn ang="0">
                    <a:pos x="T2" y="T3"/>
                  </a:cxn>
                  <a:cxn ang="0">
                    <a:pos x="T4" y="T5"/>
                  </a:cxn>
                  <a:cxn ang="0">
                    <a:pos x="T6" y="T7"/>
                  </a:cxn>
                  <a:cxn ang="0">
                    <a:pos x="T8" y="T9"/>
                  </a:cxn>
                </a:cxnLst>
                <a:rect l="0" t="0" r="r" b="b"/>
                <a:pathLst>
                  <a:path w="34" h="60">
                    <a:moveTo>
                      <a:pt x="0" y="0"/>
                    </a:moveTo>
                    <a:cubicBezTo>
                      <a:pt x="5" y="8"/>
                      <a:pt x="19" y="35"/>
                      <a:pt x="25" y="44"/>
                    </a:cubicBezTo>
                    <a:cubicBezTo>
                      <a:pt x="24" y="43"/>
                      <a:pt x="24" y="43"/>
                      <a:pt x="24" y="43"/>
                    </a:cubicBezTo>
                    <a:cubicBezTo>
                      <a:pt x="27" y="48"/>
                      <a:pt x="31" y="54"/>
                      <a:pt x="34" y="60"/>
                    </a:cubicBezTo>
                    <a:cubicBezTo>
                      <a:pt x="25" y="43"/>
                      <a:pt x="6"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69">
                <a:extLst>
                  <a:ext uri="{FF2B5EF4-FFF2-40B4-BE49-F238E27FC236}">
                    <a16:creationId xmlns:a16="http://schemas.microsoft.com/office/drawing/2014/main" id="{4C465159-228E-ABC2-CC6D-754D0A07C469}"/>
                  </a:ext>
                </a:extLst>
              </p:cNvPr>
              <p:cNvSpPr/>
              <p:nvPr/>
            </p:nvSpPr>
            <p:spPr bwMode="auto">
              <a:xfrm>
                <a:off x="4398" y="3772"/>
                <a:ext cx="233" cy="148"/>
              </a:xfrm>
              <a:custGeom>
                <a:avLst/>
                <a:gdLst>
                  <a:gd name="T0" fmla="*/ 13 w 141"/>
                  <a:gd name="T1" fmla="*/ 84 h 90"/>
                  <a:gd name="T2" fmla="*/ 32 w 141"/>
                  <a:gd name="T3" fmla="*/ 75 h 90"/>
                  <a:gd name="T4" fmla="*/ 60 w 141"/>
                  <a:gd name="T5" fmla="*/ 57 h 90"/>
                  <a:gd name="T6" fmla="*/ 75 w 141"/>
                  <a:gd name="T7" fmla="*/ 49 h 90"/>
                  <a:gd name="T8" fmla="*/ 119 w 141"/>
                  <a:gd name="T9" fmla="*/ 19 h 90"/>
                  <a:gd name="T10" fmla="*/ 92 w 141"/>
                  <a:gd name="T11" fmla="*/ 36 h 90"/>
                  <a:gd name="T12" fmla="*/ 141 w 141"/>
                  <a:gd name="T13" fmla="*/ 0 h 90"/>
                  <a:gd name="T14" fmla="*/ 94 w 141"/>
                  <a:gd name="T15" fmla="*/ 33 h 90"/>
                  <a:gd name="T16" fmla="*/ 96 w 141"/>
                  <a:gd name="T17" fmla="*/ 31 h 90"/>
                  <a:gd name="T18" fmla="*/ 56 w 141"/>
                  <a:gd name="T19" fmla="*/ 56 h 90"/>
                  <a:gd name="T20" fmla="*/ 64 w 141"/>
                  <a:gd name="T21" fmla="*/ 49 h 90"/>
                  <a:gd name="T22" fmla="*/ 0 w 141"/>
                  <a:gd name="T23" fmla="*/ 90 h 90"/>
                  <a:gd name="T24" fmla="*/ 13 w 141"/>
                  <a:gd name="T25"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90">
                    <a:moveTo>
                      <a:pt x="13" y="84"/>
                    </a:moveTo>
                    <a:cubicBezTo>
                      <a:pt x="25" y="77"/>
                      <a:pt x="37" y="72"/>
                      <a:pt x="32" y="75"/>
                    </a:cubicBezTo>
                    <a:cubicBezTo>
                      <a:pt x="57" y="61"/>
                      <a:pt x="58" y="61"/>
                      <a:pt x="60" y="57"/>
                    </a:cubicBezTo>
                    <a:cubicBezTo>
                      <a:pt x="75" y="46"/>
                      <a:pt x="93" y="37"/>
                      <a:pt x="75" y="49"/>
                    </a:cubicBezTo>
                    <a:cubicBezTo>
                      <a:pt x="90" y="40"/>
                      <a:pt x="105" y="30"/>
                      <a:pt x="119" y="19"/>
                    </a:cubicBezTo>
                    <a:cubicBezTo>
                      <a:pt x="110" y="24"/>
                      <a:pt x="102" y="31"/>
                      <a:pt x="92" y="36"/>
                    </a:cubicBezTo>
                    <a:cubicBezTo>
                      <a:pt x="99" y="30"/>
                      <a:pt x="134" y="8"/>
                      <a:pt x="141" y="0"/>
                    </a:cubicBezTo>
                    <a:cubicBezTo>
                      <a:pt x="94" y="33"/>
                      <a:pt x="94" y="33"/>
                      <a:pt x="94" y="33"/>
                    </a:cubicBezTo>
                    <a:cubicBezTo>
                      <a:pt x="96" y="31"/>
                      <a:pt x="96" y="31"/>
                      <a:pt x="96" y="31"/>
                    </a:cubicBezTo>
                    <a:cubicBezTo>
                      <a:pt x="86" y="39"/>
                      <a:pt x="64" y="51"/>
                      <a:pt x="56" y="56"/>
                    </a:cubicBezTo>
                    <a:cubicBezTo>
                      <a:pt x="57" y="55"/>
                      <a:pt x="56" y="54"/>
                      <a:pt x="64" y="49"/>
                    </a:cubicBezTo>
                    <a:cubicBezTo>
                      <a:pt x="4" y="84"/>
                      <a:pt x="50" y="62"/>
                      <a:pt x="0" y="90"/>
                    </a:cubicBezTo>
                    <a:cubicBezTo>
                      <a:pt x="3" y="88"/>
                      <a:pt x="7" y="86"/>
                      <a:pt x="13" y="8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70">
                <a:extLst>
                  <a:ext uri="{FF2B5EF4-FFF2-40B4-BE49-F238E27FC236}">
                    <a16:creationId xmlns:a16="http://schemas.microsoft.com/office/drawing/2014/main" id="{C730BF20-D403-9B93-7625-22A5525EECDB}"/>
                  </a:ext>
                </a:extLst>
              </p:cNvPr>
              <p:cNvSpPr/>
              <p:nvPr/>
            </p:nvSpPr>
            <p:spPr bwMode="auto">
              <a:xfrm>
                <a:off x="4157" y="3904"/>
                <a:ext cx="249" cy="106"/>
              </a:xfrm>
              <a:custGeom>
                <a:avLst/>
                <a:gdLst>
                  <a:gd name="T0" fmla="*/ 103 w 151"/>
                  <a:gd name="T1" fmla="*/ 23 h 64"/>
                  <a:gd name="T2" fmla="*/ 81 w 151"/>
                  <a:gd name="T3" fmla="*/ 36 h 64"/>
                  <a:gd name="T4" fmla="*/ 43 w 151"/>
                  <a:gd name="T5" fmla="*/ 48 h 64"/>
                  <a:gd name="T6" fmla="*/ 34 w 151"/>
                  <a:gd name="T7" fmla="*/ 54 h 64"/>
                  <a:gd name="T8" fmla="*/ 51 w 151"/>
                  <a:gd name="T9" fmla="*/ 48 h 64"/>
                  <a:gd name="T10" fmla="*/ 12 w 151"/>
                  <a:gd name="T11" fmla="*/ 63 h 64"/>
                  <a:gd name="T12" fmla="*/ 66 w 151"/>
                  <a:gd name="T13" fmla="*/ 45 h 64"/>
                  <a:gd name="T14" fmla="*/ 126 w 151"/>
                  <a:gd name="T15" fmla="*/ 21 h 64"/>
                  <a:gd name="T16" fmla="*/ 145 w 151"/>
                  <a:gd name="T17" fmla="*/ 11 h 64"/>
                  <a:gd name="T18" fmla="*/ 138 w 151"/>
                  <a:gd name="T19" fmla="*/ 14 h 64"/>
                  <a:gd name="T20" fmla="*/ 135 w 151"/>
                  <a:gd name="T21" fmla="*/ 11 h 64"/>
                  <a:gd name="T22" fmla="*/ 110 w 151"/>
                  <a:gd name="T23" fmla="*/ 23 h 64"/>
                  <a:gd name="T24" fmla="*/ 151 w 151"/>
                  <a:gd name="T25" fmla="*/ 0 h 64"/>
                  <a:gd name="T26" fmla="*/ 77 w 151"/>
                  <a:gd name="T27" fmla="*/ 30 h 64"/>
                  <a:gd name="T28" fmla="*/ 103 w 151"/>
                  <a:gd name="T2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64">
                    <a:moveTo>
                      <a:pt x="103" y="23"/>
                    </a:moveTo>
                    <a:cubicBezTo>
                      <a:pt x="96" y="27"/>
                      <a:pt x="89" y="32"/>
                      <a:pt x="81" y="36"/>
                    </a:cubicBezTo>
                    <a:cubicBezTo>
                      <a:pt x="69" y="40"/>
                      <a:pt x="56" y="44"/>
                      <a:pt x="43" y="48"/>
                    </a:cubicBezTo>
                    <a:cubicBezTo>
                      <a:pt x="43" y="50"/>
                      <a:pt x="15" y="58"/>
                      <a:pt x="34" y="54"/>
                    </a:cubicBezTo>
                    <a:cubicBezTo>
                      <a:pt x="38" y="53"/>
                      <a:pt x="46" y="50"/>
                      <a:pt x="51" y="48"/>
                    </a:cubicBezTo>
                    <a:cubicBezTo>
                      <a:pt x="48" y="53"/>
                      <a:pt x="0" y="64"/>
                      <a:pt x="12" y="63"/>
                    </a:cubicBezTo>
                    <a:cubicBezTo>
                      <a:pt x="43" y="54"/>
                      <a:pt x="48" y="53"/>
                      <a:pt x="66" y="45"/>
                    </a:cubicBezTo>
                    <a:cubicBezTo>
                      <a:pt x="94" y="35"/>
                      <a:pt x="113" y="26"/>
                      <a:pt x="126" y="21"/>
                    </a:cubicBezTo>
                    <a:cubicBezTo>
                      <a:pt x="134" y="17"/>
                      <a:pt x="135" y="16"/>
                      <a:pt x="145" y="11"/>
                    </a:cubicBezTo>
                    <a:cubicBezTo>
                      <a:pt x="143" y="12"/>
                      <a:pt x="141" y="13"/>
                      <a:pt x="138" y="14"/>
                    </a:cubicBezTo>
                    <a:cubicBezTo>
                      <a:pt x="135" y="11"/>
                      <a:pt x="135" y="11"/>
                      <a:pt x="135" y="11"/>
                    </a:cubicBezTo>
                    <a:cubicBezTo>
                      <a:pt x="127" y="16"/>
                      <a:pt x="119" y="19"/>
                      <a:pt x="110" y="23"/>
                    </a:cubicBezTo>
                    <a:cubicBezTo>
                      <a:pt x="124" y="15"/>
                      <a:pt x="138" y="9"/>
                      <a:pt x="151" y="0"/>
                    </a:cubicBezTo>
                    <a:cubicBezTo>
                      <a:pt x="136" y="4"/>
                      <a:pt x="94" y="24"/>
                      <a:pt x="77" y="30"/>
                    </a:cubicBezTo>
                    <a:cubicBezTo>
                      <a:pt x="99" y="24"/>
                      <a:pt x="60" y="39"/>
                      <a:pt x="103"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71">
                <a:extLst>
                  <a:ext uri="{FF2B5EF4-FFF2-40B4-BE49-F238E27FC236}">
                    <a16:creationId xmlns:a16="http://schemas.microsoft.com/office/drawing/2014/main" id="{AA6FEC25-FA42-1BA4-DB86-0857D639F1DE}"/>
                  </a:ext>
                </a:extLst>
              </p:cNvPr>
              <p:cNvSpPr/>
              <p:nvPr/>
            </p:nvSpPr>
            <p:spPr bwMode="auto">
              <a:xfrm>
                <a:off x="4396" y="3920"/>
                <a:ext cx="2" cy="2"/>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72">
                <a:extLst>
                  <a:ext uri="{FF2B5EF4-FFF2-40B4-BE49-F238E27FC236}">
                    <a16:creationId xmlns:a16="http://schemas.microsoft.com/office/drawing/2014/main" id="{BF332552-DB6B-EC95-7CD7-8CA54A58D424}"/>
                  </a:ext>
                </a:extLst>
              </p:cNvPr>
              <p:cNvSpPr/>
              <p:nvPr/>
            </p:nvSpPr>
            <p:spPr bwMode="auto">
              <a:xfrm>
                <a:off x="3883" y="294"/>
                <a:ext cx="258" cy="22"/>
              </a:xfrm>
              <a:custGeom>
                <a:avLst/>
                <a:gdLst>
                  <a:gd name="T0" fmla="*/ 102 w 156"/>
                  <a:gd name="T1" fmla="*/ 7 h 13"/>
                  <a:gd name="T2" fmla="*/ 117 w 156"/>
                  <a:gd name="T3" fmla="*/ 8 h 13"/>
                  <a:gd name="T4" fmla="*/ 0 w 156"/>
                  <a:gd name="T5" fmla="*/ 2 h 13"/>
                  <a:gd name="T6" fmla="*/ 15 w 156"/>
                  <a:gd name="T7" fmla="*/ 4 h 13"/>
                  <a:gd name="T8" fmla="*/ 60 w 156"/>
                  <a:gd name="T9" fmla="*/ 4 h 13"/>
                  <a:gd name="T10" fmla="*/ 51 w 156"/>
                  <a:gd name="T11" fmla="*/ 5 h 13"/>
                  <a:gd name="T12" fmla="*/ 79 w 156"/>
                  <a:gd name="T13" fmla="*/ 9 h 13"/>
                  <a:gd name="T14" fmla="*/ 81 w 156"/>
                  <a:gd name="T15" fmla="*/ 9 h 13"/>
                  <a:gd name="T16" fmla="*/ 156 w 156"/>
                  <a:gd name="T17" fmla="*/ 13 h 13"/>
                  <a:gd name="T18" fmla="*/ 102 w 156"/>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3">
                    <a:moveTo>
                      <a:pt x="102" y="7"/>
                    </a:moveTo>
                    <a:cubicBezTo>
                      <a:pt x="112" y="8"/>
                      <a:pt x="116" y="8"/>
                      <a:pt x="117" y="8"/>
                    </a:cubicBezTo>
                    <a:cubicBezTo>
                      <a:pt x="78" y="2"/>
                      <a:pt x="39" y="0"/>
                      <a:pt x="0" y="2"/>
                    </a:cubicBezTo>
                    <a:cubicBezTo>
                      <a:pt x="3" y="3"/>
                      <a:pt x="37" y="3"/>
                      <a:pt x="15" y="4"/>
                    </a:cubicBezTo>
                    <a:cubicBezTo>
                      <a:pt x="25" y="4"/>
                      <a:pt x="55" y="5"/>
                      <a:pt x="60" y="4"/>
                    </a:cubicBezTo>
                    <a:cubicBezTo>
                      <a:pt x="51" y="5"/>
                      <a:pt x="51" y="5"/>
                      <a:pt x="51" y="5"/>
                    </a:cubicBezTo>
                    <a:cubicBezTo>
                      <a:pt x="78" y="4"/>
                      <a:pt x="96" y="10"/>
                      <a:pt x="79" y="9"/>
                    </a:cubicBezTo>
                    <a:cubicBezTo>
                      <a:pt x="81" y="9"/>
                      <a:pt x="81" y="9"/>
                      <a:pt x="81" y="9"/>
                    </a:cubicBezTo>
                    <a:cubicBezTo>
                      <a:pt x="106" y="9"/>
                      <a:pt x="131" y="10"/>
                      <a:pt x="156" y="13"/>
                    </a:cubicBezTo>
                    <a:cubicBezTo>
                      <a:pt x="129" y="8"/>
                      <a:pt x="135" y="11"/>
                      <a:pt x="102"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3">
                <a:extLst>
                  <a:ext uri="{FF2B5EF4-FFF2-40B4-BE49-F238E27FC236}">
                    <a16:creationId xmlns:a16="http://schemas.microsoft.com/office/drawing/2014/main" id="{1AC0148E-780A-CEB6-62E8-AB7592B58715}"/>
                  </a:ext>
                </a:extLst>
              </p:cNvPr>
              <p:cNvSpPr/>
              <p:nvPr/>
            </p:nvSpPr>
            <p:spPr bwMode="auto">
              <a:xfrm>
                <a:off x="4855" y="3582"/>
                <a:ext cx="17" cy="23"/>
              </a:xfrm>
              <a:custGeom>
                <a:avLst/>
                <a:gdLst>
                  <a:gd name="T0" fmla="*/ 0 w 10"/>
                  <a:gd name="T1" fmla="*/ 14 h 14"/>
                  <a:gd name="T2" fmla="*/ 8 w 10"/>
                  <a:gd name="T3" fmla="*/ 1 h 14"/>
                  <a:gd name="T4" fmla="*/ 0 w 10"/>
                  <a:gd name="T5" fmla="*/ 14 h 14"/>
                </a:gdLst>
                <a:ahLst/>
                <a:cxnLst>
                  <a:cxn ang="0">
                    <a:pos x="T0" y="T1"/>
                  </a:cxn>
                  <a:cxn ang="0">
                    <a:pos x="T2" y="T3"/>
                  </a:cxn>
                  <a:cxn ang="0">
                    <a:pos x="T4" y="T5"/>
                  </a:cxn>
                </a:cxnLst>
                <a:rect l="0" t="0" r="r" b="b"/>
                <a:pathLst>
                  <a:path w="10" h="14">
                    <a:moveTo>
                      <a:pt x="0" y="14"/>
                    </a:moveTo>
                    <a:cubicBezTo>
                      <a:pt x="9" y="2"/>
                      <a:pt x="10" y="0"/>
                      <a:pt x="8" y="1"/>
                    </a:cubicBezTo>
                    <a:cubicBezTo>
                      <a:pt x="5" y="5"/>
                      <a:pt x="2"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74">
                <a:extLst>
                  <a:ext uri="{FF2B5EF4-FFF2-40B4-BE49-F238E27FC236}">
                    <a16:creationId xmlns:a16="http://schemas.microsoft.com/office/drawing/2014/main" id="{1F6DA000-342B-E8CE-89A1-F3ED14B40FB3}"/>
                  </a:ext>
                </a:extLst>
              </p:cNvPr>
              <p:cNvSpPr/>
              <p:nvPr/>
            </p:nvSpPr>
            <p:spPr bwMode="auto">
              <a:xfrm>
                <a:off x="4170" y="319"/>
                <a:ext cx="38" cy="6"/>
              </a:xfrm>
              <a:custGeom>
                <a:avLst/>
                <a:gdLst>
                  <a:gd name="T0" fmla="*/ 0 w 23"/>
                  <a:gd name="T1" fmla="*/ 0 h 4"/>
                  <a:gd name="T2" fmla="*/ 23 w 23"/>
                  <a:gd name="T3" fmla="*/ 4 h 4"/>
                  <a:gd name="T4" fmla="*/ 0 w 23"/>
                  <a:gd name="T5" fmla="*/ 0 h 4"/>
                </a:gdLst>
                <a:ahLst/>
                <a:cxnLst>
                  <a:cxn ang="0">
                    <a:pos x="T0" y="T1"/>
                  </a:cxn>
                  <a:cxn ang="0">
                    <a:pos x="T2" y="T3"/>
                  </a:cxn>
                  <a:cxn ang="0">
                    <a:pos x="T4" y="T5"/>
                  </a:cxn>
                </a:cxnLst>
                <a:rect l="0" t="0" r="r" b="b"/>
                <a:pathLst>
                  <a:path w="23" h="4">
                    <a:moveTo>
                      <a:pt x="0" y="0"/>
                    </a:moveTo>
                    <a:cubicBezTo>
                      <a:pt x="8" y="1"/>
                      <a:pt x="15" y="3"/>
                      <a:pt x="23" y="4"/>
                    </a:cubicBezTo>
                    <a:cubicBezTo>
                      <a:pt x="14" y="2"/>
                      <a:pt x="6"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75">
                <a:extLst>
                  <a:ext uri="{FF2B5EF4-FFF2-40B4-BE49-F238E27FC236}">
                    <a16:creationId xmlns:a16="http://schemas.microsoft.com/office/drawing/2014/main" id="{665D3F9D-E35D-B46E-F155-1614E011FC1C}"/>
                  </a:ext>
                </a:extLst>
              </p:cNvPr>
              <p:cNvSpPr/>
              <p:nvPr/>
            </p:nvSpPr>
            <p:spPr bwMode="auto">
              <a:xfrm>
                <a:off x="3903" y="344"/>
                <a:ext cx="16" cy="1"/>
              </a:xfrm>
              <a:custGeom>
                <a:avLst/>
                <a:gdLst>
                  <a:gd name="T0" fmla="*/ 0 w 10"/>
                  <a:gd name="T1" fmla="*/ 1 h 1"/>
                  <a:gd name="T2" fmla="*/ 0 w 10"/>
                  <a:gd name="T3" fmla="*/ 1 h 1"/>
                  <a:gd name="T4" fmla="*/ 10 w 10"/>
                  <a:gd name="T5" fmla="*/ 0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1"/>
                      <a:pt x="0" y="1"/>
                    </a:cubicBezTo>
                    <a:cubicBezTo>
                      <a:pt x="10" y="0"/>
                      <a:pt x="10" y="0"/>
                      <a:pt x="10" y="0"/>
                    </a:cubicBezTo>
                    <a:cubicBezTo>
                      <a:pt x="10" y="0"/>
                      <a:pt x="10" y="0"/>
                      <a:pt x="10" y="0"/>
                    </a:cubicBezTo>
                    <a:cubicBezTo>
                      <a:pt x="7" y="0"/>
                      <a:pt x="3"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76">
                <a:extLst>
                  <a:ext uri="{FF2B5EF4-FFF2-40B4-BE49-F238E27FC236}">
                    <a16:creationId xmlns:a16="http://schemas.microsoft.com/office/drawing/2014/main" id="{4B06703B-FDAA-96CA-984E-BD5FC64903BC}"/>
                  </a:ext>
                </a:extLst>
              </p:cNvPr>
              <p:cNvSpPr/>
              <p:nvPr/>
            </p:nvSpPr>
            <p:spPr bwMode="auto">
              <a:xfrm>
                <a:off x="4888" y="807"/>
                <a:ext cx="9" cy="1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1" y="2"/>
                      <a:pt x="3" y="4"/>
                      <a:pt x="5" y="6"/>
                    </a:cubicBezTo>
                    <a:cubicBezTo>
                      <a:pt x="3" y="4"/>
                      <a:pt x="1"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77">
                <a:extLst>
                  <a:ext uri="{FF2B5EF4-FFF2-40B4-BE49-F238E27FC236}">
                    <a16:creationId xmlns:a16="http://schemas.microsoft.com/office/drawing/2014/main" id="{036E9ED4-8680-0F0D-25AC-B905C1890EEA}"/>
                  </a:ext>
                </a:extLst>
              </p:cNvPr>
              <p:cNvSpPr/>
              <p:nvPr/>
            </p:nvSpPr>
            <p:spPr bwMode="auto">
              <a:xfrm>
                <a:off x="3419" y="401"/>
                <a:ext cx="180" cy="75"/>
              </a:xfrm>
              <a:custGeom>
                <a:avLst/>
                <a:gdLst>
                  <a:gd name="T0" fmla="*/ 0 w 109"/>
                  <a:gd name="T1" fmla="*/ 45 h 45"/>
                  <a:gd name="T2" fmla="*/ 46 w 109"/>
                  <a:gd name="T3" fmla="*/ 25 h 45"/>
                  <a:gd name="T4" fmla="*/ 53 w 109"/>
                  <a:gd name="T5" fmla="*/ 25 h 45"/>
                  <a:gd name="T6" fmla="*/ 69 w 109"/>
                  <a:gd name="T7" fmla="*/ 18 h 45"/>
                  <a:gd name="T8" fmla="*/ 59 w 109"/>
                  <a:gd name="T9" fmla="*/ 21 h 45"/>
                  <a:gd name="T10" fmla="*/ 109 w 109"/>
                  <a:gd name="T11" fmla="*/ 0 h 45"/>
                  <a:gd name="T12" fmla="*/ 58 w 109"/>
                  <a:gd name="T13" fmla="*/ 17 h 45"/>
                  <a:gd name="T14" fmla="*/ 46 w 109"/>
                  <a:gd name="T15" fmla="*/ 21 h 45"/>
                  <a:gd name="T16" fmla="*/ 8 w 109"/>
                  <a:gd name="T17" fmla="*/ 39 h 45"/>
                  <a:gd name="T18" fmla="*/ 0 w 109"/>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45">
                    <a:moveTo>
                      <a:pt x="0" y="45"/>
                    </a:moveTo>
                    <a:cubicBezTo>
                      <a:pt x="15" y="38"/>
                      <a:pt x="30" y="31"/>
                      <a:pt x="46" y="25"/>
                    </a:cubicBezTo>
                    <a:cubicBezTo>
                      <a:pt x="40" y="28"/>
                      <a:pt x="63" y="20"/>
                      <a:pt x="53" y="25"/>
                    </a:cubicBezTo>
                    <a:cubicBezTo>
                      <a:pt x="57" y="23"/>
                      <a:pt x="73" y="17"/>
                      <a:pt x="69" y="18"/>
                    </a:cubicBezTo>
                    <a:cubicBezTo>
                      <a:pt x="59" y="21"/>
                      <a:pt x="59" y="21"/>
                      <a:pt x="59" y="21"/>
                    </a:cubicBezTo>
                    <a:cubicBezTo>
                      <a:pt x="83" y="10"/>
                      <a:pt x="68" y="15"/>
                      <a:pt x="109" y="0"/>
                    </a:cubicBezTo>
                    <a:cubicBezTo>
                      <a:pt x="83" y="6"/>
                      <a:pt x="71" y="11"/>
                      <a:pt x="58" y="17"/>
                    </a:cubicBezTo>
                    <a:cubicBezTo>
                      <a:pt x="54" y="18"/>
                      <a:pt x="50" y="20"/>
                      <a:pt x="46" y="21"/>
                    </a:cubicBezTo>
                    <a:cubicBezTo>
                      <a:pt x="33" y="27"/>
                      <a:pt x="21" y="33"/>
                      <a:pt x="8" y="39"/>
                    </a:cubicBezTo>
                    <a:cubicBezTo>
                      <a:pt x="0" y="45"/>
                      <a:pt x="0" y="45"/>
                      <a:pt x="0" y="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78">
                <a:extLst>
                  <a:ext uri="{FF2B5EF4-FFF2-40B4-BE49-F238E27FC236}">
                    <a16:creationId xmlns:a16="http://schemas.microsoft.com/office/drawing/2014/main" id="{BB62630E-B36A-FA50-F092-55A1A4AF430D}"/>
                  </a:ext>
                </a:extLst>
              </p:cNvPr>
              <p:cNvSpPr/>
              <p:nvPr/>
            </p:nvSpPr>
            <p:spPr bwMode="auto">
              <a:xfrm>
                <a:off x="5212" y="24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79">
                <a:extLst>
                  <a:ext uri="{FF2B5EF4-FFF2-40B4-BE49-F238E27FC236}">
                    <a16:creationId xmlns:a16="http://schemas.microsoft.com/office/drawing/2014/main" id="{F5A1D65E-02E7-886E-AAE6-583839541363}"/>
                  </a:ext>
                </a:extLst>
              </p:cNvPr>
              <p:cNvSpPr/>
              <p:nvPr/>
            </p:nvSpPr>
            <p:spPr bwMode="auto">
              <a:xfrm>
                <a:off x="5210" y="2474"/>
                <a:ext cx="2" cy="23"/>
              </a:xfrm>
              <a:custGeom>
                <a:avLst/>
                <a:gdLst>
                  <a:gd name="T0" fmla="*/ 0 w 1"/>
                  <a:gd name="T1" fmla="*/ 11 h 14"/>
                  <a:gd name="T2" fmla="*/ 1 w 1"/>
                  <a:gd name="T3" fmla="*/ 14 h 14"/>
                  <a:gd name="T4" fmla="*/ 0 w 1"/>
                  <a:gd name="T5" fmla="*/ 11 h 14"/>
                </a:gdLst>
                <a:ahLst/>
                <a:cxnLst>
                  <a:cxn ang="0">
                    <a:pos x="T0" y="T1"/>
                  </a:cxn>
                  <a:cxn ang="0">
                    <a:pos x="T2" y="T3"/>
                  </a:cxn>
                  <a:cxn ang="0">
                    <a:pos x="T4" y="T5"/>
                  </a:cxn>
                </a:cxnLst>
                <a:rect l="0" t="0" r="r" b="b"/>
                <a:pathLst>
                  <a:path w="1" h="14">
                    <a:moveTo>
                      <a:pt x="0" y="11"/>
                    </a:moveTo>
                    <a:cubicBezTo>
                      <a:pt x="1" y="14"/>
                      <a:pt x="1" y="14"/>
                      <a:pt x="1" y="14"/>
                    </a:cubicBezTo>
                    <a:cubicBezTo>
                      <a:pt x="0" y="11"/>
                      <a:pt x="1" y="0"/>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0">
                <a:extLst>
                  <a:ext uri="{FF2B5EF4-FFF2-40B4-BE49-F238E27FC236}">
                    <a16:creationId xmlns:a16="http://schemas.microsoft.com/office/drawing/2014/main" id="{CEFCAA9E-7369-3885-C144-D1A22E93450B}"/>
                  </a:ext>
                </a:extLst>
              </p:cNvPr>
              <p:cNvSpPr/>
              <p:nvPr/>
            </p:nvSpPr>
            <p:spPr bwMode="auto">
              <a:xfrm>
                <a:off x="4141" y="316"/>
                <a:ext cx="29" cy="3"/>
              </a:xfrm>
              <a:custGeom>
                <a:avLst/>
                <a:gdLst>
                  <a:gd name="T0" fmla="*/ 9 w 18"/>
                  <a:gd name="T1" fmla="*/ 2 h 2"/>
                  <a:gd name="T2" fmla="*/ 18 w 18"/>
                  <a:gd name="T3" fmla="*/ 2 h 2"/>
                  <a:gd name="T4" fmla="*/ 0 w 18"/>
                  <a:gd name="T5" fmla="*/ 0 h 2"/>
                  <a:gd name="T6" fmla="*/ 9 w 18"/>
                  <a:gd name="T7" fmla="*/ 2 h 2"/>
                </a:gdLst>
                <a:ahLst/>
                <a:cxnLst>
                  <a:cxn ang="0">
                    <a:pos x="T0" y="T1"/>
                  </a:cxn>
                  <a:cxn ang="0">
                    <a:pos x="T2" y="T3"/>
                  </a:cxn>
                  <a:cxn ang="0">
                    <a:pos x="T4" y="T5"/>
                  </a:cxn>
                  <a:cxn ang="0">
                    <a:pos x="T6" y="T7"/>
                  </a:cxn>
                </a:cxnLst>
                <a:rect l="0" t="0" r="r" b="b"/>
                <a:pathLst>
                  <a:path w="18" h="2">
                    <a:moveTo>
                      <a:pt x="9" y="2"/>
                    </a:moveTo>
                    <a:cubicBezTo>
                      <a:pt x="10" y="2"/>
                      <a:pt x="13" y="2"/>
                      <a:pt x="18" y="2"/>
                    </a:cubicBezTo>
                    <a:cubicBezTo>
                      <a:pt x="0" y="0"/>
                      <a:pt x="0" y="0"/>
                      <a:pt x="0" y="0"/>
                    </a:cubicBezTo>
                    <a:cubicBezTo>
                      <a:pt x="3" y="1"/>
                      <a:pt x="6" y="1"/>
                      <a:pt x="9"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81">
                <a:extLst>
                  <a:ext uri="{FF2B5EF4-FFF2-40B4-BE49-F238E27FC236}">
                    <a16:creationId xmlns:a16="http://schemas.microsoft.com/office/drawing/2014/main" id="{422192D4-5CE8-DFEA-6017-5069ABD4C19F}"/>
                  </a:ext>
                </a:extLst>
              </p:cNvPr>
              <p:cNvSpPr/>
              <p:nvPr/>
            </p:nvSpPr>
            <p:spPr bwMode="auto">
              <a:xfrm>
                <a:off x="3990" y="309"/>
                <a:ext cx="99" cy="8"/>
              </a:xfrm>
              <a:custGeom>
                <a:avLst/>
                <a:gdLst>
                  <a:gd name="T0" fmla="*/ 60 w 60"/>
                  <a:gd name="T1" fmla="*/ 5 h 5"/>
                  <a:gd name="T2" fmla="*/ 16 w 60"/>
                  <a:gd name="T3" fmla="*/ 0 h 5"/>
                  <a:gd name="T4" fmla="*/ 0 w 60"/>
                  <a:gd name="T5" fmla="*/ 0 h 5"/>
                  <a:gd name="T6" fmla="*/ 60 w 60"/>
                  <a:gd name="T7" fmla="*/ 5 h 5"/>
                </a:gdLst>
                <a:ahLst/>
                <a:cxnLst>
                  <a:cxn ang="0">
                    <a:pos x="T0" y="T1"/>
                  </a:cxn>
                  <a:cxn ang="0">
                    <a:pos x="T2" y="T3"/>
                  </a:cxn>
                  <a:cxn ang="0">
                    <a:pos x="T4" y="T5"/>
                  </a:cxn>
                  <a:cxn ang="0">
                    <a:pos x="T6" y="T7"/>
                  </a:cxn>
                </a:cxnLst>
                <a:rect l="0" t="0" r="r" b="b"/>
                <a:pathLst>
                  <a:path w="60" h="5">
                    <a:moveTo>
                      <a:pt x="60" y="5"/>
                    </a:moveTo>
                    <a:cubicBezTo>
                      <a:pt x="45" y="3"/>
                      <a:pt x="31" y="1"/>
                      <a:pt x="16" y="0"/>
                    </a:cubicBezTo>
                    <a:cubicBezTo>
                      <a:pt x="0" y="0"/>
                      <a:pt x="0" y="0"/>
                      <a:pt x="0" y="0"/>
                    </a:cubicBezTo>
                    <a:cubicBezTo>
                      <a:pt x="17" y="1"/>
                      <a:pt x="36" y="2"/>
                      <a:pt x="6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2">
                <a:extLst>
                  <a:ext uri="{FF2B5EF4-FFF2-40B4-BE49-F238E27FC236}">
                    <a16:creationId xmlns:a16="http://schemas.microsoft.com/office/drawing/2014/main" id="{D18655A2-A93A-B4FE-7BF6-D13E0BF25A6C}"/>
                  </a:ext>
                </a:extLst>
              </p:cNvPr>
              <p:cNvSpPr/>
              <p:nvPr/>
            </p:nvSpPr>
            <p:spPr bwMode="auto">
              <a:xfrm>
                <a:off x="4208" y="325"/>
                <a:ext cx="867" cy="749"/>
              </a:xfrm>
              <a:custGeom>
                <a:avLst/>
                <a:gdLst>
                  <a:gd name="T0" fmla="*/ 369 w 525"/>
                  <a:gd name="T1" fmla="*/ 236 h 454"/>
                  <a:gd name="T2" fmla="*/ 379 w 525"/>
                  <a:gd name="T3" fmla="*/ 254 h 454"/>
                  <a:gd name="T4" fmla="*/ 412 w 525"/>
                  <a:gd name="T5" fmla="*/ 292 h 454"/>
                  <a:gd name="T6" fmla="*/ 376 w 525"/>
                  <a:gd name="T7" fmla="*/ 239 h 454"/>
                  <a:gd name="T8" fmla="*/ 426 w 525"/>
                  <a:gd name="T9" fmla="*/ 299 h 454"/>
                  <a:gd name="T10" fmla="*/ 403 w 525"/>
                  <a:gd name="T11" fmla="*/ 277 h 454"/>
                  <a:gd name="T12" fmla="*/ 427 w 525"/>
                  <a:gd name="T13" fmla="*/ 305 h 454"/>
                  <a:gd name="T14" fmla="*/ 494 w 525"/>
                  <a:gd name="T15" fmla="*/ 409 h 454"/>
                  <a:gd name="T16" fmla="*/ 521 w 525"/>
                  <a:gd name="T17" fmla="*/ 452 h 454"/>
                  <a:gd name="T18" fmla="*/ 494 w 525"/>
                  <a:gd name="T19" fmla="*/ 396 h 454"/>
                  <a:gd name="T20" fmla="*/ 496 w 525"/>
                  <a:gd name="T21" fmla="*/ 402 h 454"/>
                  <a:gd name="T22" fmla="*/ 482 w 525"/>
                  <a:gd name="T23" fmla="*/ 376 h 454"/>
                  <a:gd name="T24" fmla="*/ 469 w 525"/>
                  <a:gd name="T25" fmla="*/ 362 h 454"/>
                  <a:gd name="T26" fmla="*/ 454 w 525"/>
                  <a:gd name="T27" fmla="*/ 337 h 454"/>
                  <a:gd name="T28" fmla="*/ 463 w 525"/>
                  <a:gd name="T29" fmla="*/ 351 h 454"/>
                  <a:gd name="T30" fmla="*/ 424 w 525"/>
                  <a:gd name="T31" fmla="*/ 295 h 454"/>
                  <a:gd name="T32" fmla="*/ 430 w 525"/>
                  <a:gd name="T33" fmla="*/ 301 h 454"/>
                  <a:gd name="T34" fmla="*/ 375 w 525"/>
                  <a:gd name="T35" fmla="*/ 236 h 454"/>
                  <a:gd name="T36" fmla="*/ 391 w 525"/>
                  <a:gd name="T37" fmla="*/ 250 h 454"/>
                  <a:gd name="T38" fmla="*/ 292 w 525"/>
                  <a:gd name="T39" fmla="*/ 148 h 454"/>
                  <a:gd name="T40" fmla="*/ 298 w 525"/>
                  <a:gd name="T41" fmla="*/ 155 h 454"/>
                  <a:gd name="T42" fmla="*/ 273 w 525"/>
                  <a:gd name="T43" fmla="*/ 129 h 454"/>
                  <a:gd name="T44" fmla="*/ 159 w 525"/>
                  <a:gd name="T45" fmla="*/ 51 h 454"/>
                  <a:gd name="T46" fmla="*/ 0 w 525"/>
                  <a:gd name="T47" fmla="*/ 0 h 454"/>
                  <a:gd name="T48" fmla="*/ 19 w 525"/>
                  <a:gd name="T49" fmla="*/ 5 h 454"/>
                  <a:gd name="T50" fmla="*/ 15 w 525"/>
                  <a:gd name="T51" fmla="*/ 8 h 454"/>
                  <a:gd name="T52" fmla="*/ 67 w 525"/>
                  <a:gd name="T53" fmla="*/ 23 h 454"/>
                  <a:gd name="T54" fmla="*/ 82 w 525"/>
                  <a:gd name="T55" fmla="*/ 34 h 454"/>
                  <a:gd name="T56" fmla="*/ 290 w 525"/>
                  <a:gd name="T57" fmla="*/ 154 h 454"/>
                  <a:gd name="T58" fmla="*/ 362 w 525"/>
                  <a:gd name="T59" fmla="*/ 230 h 454"/>
                  <a:gd name="T60" fmla="*/ 317 w 525"/>
                  <a:gd name="T61" fmla="*/ 186 h 454"/>
                  <a:gd name="T62" fmla="*/ 361 w 525"/>
                  <a:gd name="T63" fmla="*/ 233 h 454"/>
                  <a:gd name="T64" fmla="*/ 369 w 525"/>
                  <a:gd name="T65" fmla="*/ 2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 h="454">
                    <a:moveTo>
                      <a:pt x="369" y="236"/>
                    </a:moveTo>
                    <a:cubicBezTo>
                      <a:pt x="428" y="307"/>
                      <a:pt x="353" y="221"/>
                      <a:pt x="379" y="254"/>
                    </a:cubicBezTo>
                    <a:cubicBezTo>
                      <a:pt x="395" y="273"/>
                      <a:pt x="402" y="280"/>
                      <a:pt x="412" y="292"/>
                    </a:cubicBezTo>
                    <a:cubicBezTo>
                      <a:pt x="366" y="235"/>
                      <a:pt x="423" y="296"/>
                      <a:pt x="376" y="239"/>
                    </a:cubicBezTo>
                    <a:cubicBezTo>
                      <a:pt x="385" y="245"/>
                      <a:pt x="412" y="279"/>
                      <a:pt x="426" y="299"/>
                    </a:cubicBezTo>
                    <a:cubicBezTo>
                      <a:pt x="440" y="324"/>
                      <a:pt x="410" y="281"/>
                      <a:pt x="403" y="277"/>
                    </a:cubicBezTo>
                    <a:cubicBezTo>
                      <a:pt x="422" y="300"/>
                      <a:pt x="419" y="296"/>
                      <a:pt x="427" y="305"/>
                    </a:cubicBezTo>
                    <a:cubicBezTo>
                      <a:pt x="454" y="343"/>
                      <a:pt x="483" y="383"/>
                      <a:pt x="494" y="409"/>
                    </a:cubicBezTo>
                    <a:cubicBezTo>
                      <a:pt x="510" y="438"/>
                      <a:pt x="510" y="436"/>
                      <a:pt x="521" y="452"/>
                    </a:cubicBezTo>
                    <a:cubicBezTo>
                      <a:pt x="525" y="454"/>
                      <a:pt x="499" y="407"/>
                      <a:pt x="494" y="396"/>
                    </a:cubicBezTo>
                    <a:cubicBezTo>
                      <a:pt x="495" y="398"/>
                      <a:pt x="497" y="403"/>
                      <a:pt x="496" y="402"/>
                    </a:cubicBezTo>
                    <a:cubicBezTo>
                      <a:pt x="491" y="393"/>
                      <a:pt x="487" y="385"/>
                      <a:pt x="482" y="376"/>
                    </a:cubicBezTo>
                    <a:cubicBezTo>
                      <a:pt x="495" y="400"/>
                      <a:pt x="477" y="374"/>
                      <a:pt x="469" y="362"/>
                    </a:cubicBezTo>
                    <a:cubicBezTo>
                      <a:pt x="463" y="353"/>
                      <a:pt x="452" y="335"/>
                      <a:pt x="454" y="337"/>
                    </a:cubicBezTo>
                    <a:cubicBezTo>
                      <a:pt x="463" y="351"/>
                      <a:pt x="463" y="351"/>
                      <a:pt x="463" y="351"/>
                    </a:cubicBezTo>
                    <a:cubicBezTo>
                      <a:pt x="453" y="332"/>
                      <a:pt x="436" y="313"/>
                      <a:pt x="424" y="295"/>
                    </a:cubicBezTo>
                    <a:cubicBezTo>
                      <a:pt x="424" y="293"/>
                      <a:pt x="429" y="300"/>
                      <a:pt x="430" y="301"/>
                    </a:cubicBezTo>
                    <a:cubicBezTo>
                      <a:pt x="414" y="282"/>
                      <a:pt x="400" y="263"/>
                      <a:pt x="375" y="236"/>
                    </a:cubicBezTo>
                    <a:cubicBezTo>
                      <a:pt x="380" y="240"/>
                      <a:pt x="385" y="245"/>
                      <a:pt x="391" y="250"/>
                    </a:cubicBezTo>
                    <a:cubicBezTo>
                      <a:pt x="370" y="229"/>
                      <a:pt x="326" y="179"/>
                      <a:pt x="292" y="148"/>
                    </a:cubicBezTo>
                    <a:cubicBezTo>
                      <a:pt x="296" y="151"/>
                      <a:pt x="302" y="158"/>
                      <a:pt x="298" y="155"/>
                    </a:cubicBezTo>
                    <a:cubicBezTo>
                      <a:pt x="277" y="137"/>
                      <a:pt x="262" y="122"/>
                      <a:pt x="273" y="129"/>
                    </a:cubicBezTo>
                    <a:cubicBezTo>
                      <a:pt x="252" y="113"/>
                      <a:pt x="193" y="66"/>
                      <a:pt x="159" y="51"/>
                    </a:cubicBezTo>
                    <a:cubicBezTo>
                      <a:pt x="108" y="27"/>
                      <a:pt x="55" y="10"/>
                      <a:pt x="0" y="0"/>
                    </a:cubicBezTo>
                    <a:cubicBezTo>
                      <a:pt x="6" y="1"/>
                      <a:pt x="13" y="3"/>
                      <a:pt x="19" y="5"/>
                    </a:cubicBezTo>
                    <a:cubicBezTo>
                      <a:pt x="33" y="12"/>
                      <a:pt x="40" y="14"/>
                      <a:pt x="15" y="8"/>
                    </a:cubicBezTo>
                    <a:cubicBezTo>
                      <a:pt x="40" y="15"/>
                      <a:pt x="31" y="9"/>
                      <a:pt x="67" y="23"/>
                    </a:cubicBezTo>
                    <a:cubicBezTo>
                      <a:pt x="53" y="19"/>
                      <a:pt x="48" y="20"/>
                      <a:pt x="82" y="34"/>
                    </a:cubicBezTo>
                    <a:cubicBezTo>
                      <a:pt x="167" y="70"/>
                      <a:pt x="222" y="100"/>
                      <a:pt x="290" y="154"/>
                    </a:cubicBezTo>
                    <a:cubicBezTo>
                      <a:pt x="292" y="157"/>
                      <a:pt x="341" y="204"/>
                      <a:pt x="362" y="230"/>
                    </a:cubicBezTo>
                    <a:cubicBezTo>
                      <a:pt x="353" y="221"/>
                      <a:pt x="336" y="204"/>
                      <a:pt x="317" y="186"/>
                    </a:cubicBezTo>
                    <a:cubicBezTo>
                      <a:pt x="328" y="198"/>
                      <a:pt x="347" y="217"/>
                      <a:pt x="361" y="233"/>
                    </a:cubicBezTo>
                    <a:cubicBezTo>
                      <a:pt x="369" y="236"/>
                      <a:pt x="369" y="236"/>
                      <a:pt x="369" y="23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83">
                <a:extLst>
                  <a:ext uri="{FF2B5EF4-FFF2-40B4-BE49-F238E27FC236}">
                    <a16:creationId xmlns:a16="http://schemas.microsoft.com/office/drawing/2014/main" id="{81969FEA-80B7-D5BC-69C6-00019A94B5CB}"/>
                  </a:ext>
                </a:extLst>
              </p:cNvPr>
              <p:cNvSpPr/>
              <p:nvPr/>
            </p:nvSpPr>
            <p:spPr bwMode="auto">
              <a:xfrm>
                <a:off x="4548" y="486"/>
                <a:ext cx="10" cy="6"/>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6" y="4"/>
                      <a:pt x="6" y="4"/>
                      <a:pt x="6" y="4"/>
                    </a:cubicBezTo>
                    <a:cubicBezTo>
                      <a:pt x="5" y="3"/>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84">
                <a:extLst>
                  <a:ext uri="{FF2B5EF4-FFF2-40B4-BE49-F238E27FC236}">
                    <a16:creationId xmlns:a16="http://schemas.microsoft.com/office/drawing/2014/main" id="{0917AD79-08CF-381E-211E-C87691F00A6A}"/>
                  </a:ext>
                </a:extLst>
              </p:cNvPr>
              <p:cNvSpPr/>
              <p:nvPr/>
            </p:nvSpPr>
            <p:spPr bwMode="auto">
              <a:xfrm>
                <a:off x="4722" y="624"/>
                <a:ext cx="10" cy="8"/>
              </a:xfrm>
              <a:custGeom>
                <a:avLst/>
                <a:gdLst>
                  <a:gd name="T0" fmla="*/ 1 w 6"/>
                  <a:gd name="T1" fmla="*/ 0 h 5"/>
                  <a:gd name="T2" fmla="*/ 0 w 6"/>
                  <a:gd name="T3" fmla="*/ 0 h 5"/>
                  <a:gd name="T4" fmla="*/ 6 w 6"/>
                  <a:gd name="T5" fmla="*/ 5 h 5"/>
                  <a:gd name="T6" fmla="*/ 1 w 6"/>
                  <a:gd name="T7" fmla="*/ 0 h 5"/>
                </a:gdLst>
                <a:ahLst/>
                <a:cxnLst>
                  <a:cxn ang="0">
                    <a:pos x="T0" y="T1"/>
                  </a:cxn>
                  <a:cxn ang="0">
                    <a:pos x="T2" y="T3"/>
                  </a:cxn>
                  <a:cxn ang="0">
                    <a:pos x="T4" y="T5"/>
                  </a:cxn>
                  <a:cxn ang="0">
                    <a:pos x="T6" y="T7"/>
                  </a:cxn>
                </a:cxnLst>
                <a:rect l="0" t="0" r="r" b="b"/>
                <a:pathLst>
                  <a:path w="6" h="5">
                    <a:moveTo>
                      <a:pt x="1" y="0"/>
                    </a:moveTo>
                    <a:cubicBezTo>
                      <a:pt x="0" y="0"/>
                      <a:pt x="0" y="0"/>
                      <a:pt x="0" y="0"/>
                    </a:cubicBezTo>
                    <a:cubicBezTo>
                      <a:pt x="6" y="5"/>
                      <a:pt x="6" y="5"/>
                      <a:pt x="6" y="5"/>
                    </a:cubicBezTo>
                    <a:cubicBezTo>
                      <a:pt x="4" y="3"/>
                      <a:pt x="2" y="1"/>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85">
                <a:extLst>
                  <a:ext uri="{FF2B5EF4-FFF2-40B4-BE49-F238E27FC236}">
                    <a16:creationId xmlns:a16="http://schemas.microsoft.com/office/drawing/2014/main" id="{86BEADE2-EA2E-1831-2026-E5D1A393F4FB}"/>
                  </a:ext>
                </a:extLst>
              </p:cNvPr>
              <p:cNvSpPr/>
              <p:nvPr/>
            </p:nvSpPr>
            <p:spPr bwMode="auto">
              <a:xfrm>
                <a:off x="4164" y="330"/>
                <a:ext cx="28" cy="5"/>
              </a:xfrm>
              <a:custGeom>
                <a:avLst/>
                <a:gdLst>
                  <a:gd name="T0" fmla="*/ 15 w 17"/>
                  <a:gd name="T1" fmla="*/ 2 h 3"/>
                  <a:gd name="T2" fmla="*/ 0 w 17"/>
                  <a:gd name="T3" fmla="*/ 0 h 3"/>
                  <a:gd name="T4" fmla="*/ 11 w 17"/>
                  <a:gd name="T5" fmla="*/ 2 h 3"/>
                  <a:gd name="T6" fmla="*/ 15 w 17"/>
                  <a:gd name="T7" fmla="*/ 2 h 3"/>
                </a:gdLst>
                <a:ahLst/>
                <a:cxnLst>
                  <a:cxn ang="0">
                    <a:pos x="T0" y="T1"/>
                  </a:cxn>
                  <a:cxn ang="0">
                    <a:pos x="T2" y="T3"/>
                  </a:cxn>
                  <a:cxn ang="0">
                    <a:pos x="T4" y="T5"/>
                  </a:cxn>
                  <a:cxn ang="0">
                    <a:pos x="T6" y="T7"/>
                  </a:cxn>
                </a:cxnLst>
                <a:rect l="0" t="0" r="r" b="b"/>
                <a:pathLst>
                  <a:path w="17" h="3">
                    <a:moveTo>
                      <a:pt x="15" y="2"/>
                    </a:moveTo>
                    <a:cubicBezTo>
                      <a:pt x="9" y="1"/>
                      <a:pt x="5" y="1"/>
                      <a:pt x="0" y="0"/>
                    </a:cubicBezTo>
                    <a:cubicBezTo>
                      <a:pt x="3" y="1"/>
                      <a:pt x="7" y="2"/>
                      <a:pt x="11" y="2"/>
                    </a:cubicBezTo>
                    <a:cubicBezTo>
                      <a:pt x="15" y="3"/>
                      <a:pt x="17" y="3"/>
                      <a:pt x="15"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86">
                <a:extLst>
                  <a:ext uri="{FF2B5EF4-FFF2-40B4-BE49-F238E27FC236}">
                    <a16:creationId xmlns:a16="http://schemas.microsoft.com/office/drawing/2014/main" id="{3D06A2F0-0CEC-7117-06A6-9E0EDB38A9D4}"/>
                  </a:ext>
                </a:extLst>
              </p:cNvPr>
              <p:cNvSpPr/>
              <p:nvPr/>
            </p:nvSpPr>
            <p:spPr bwMode="auto">
              <a:xfrm>
                <a:off x="4154" y="319"/>
                <a:ext cx="11" cy="3"/>
              </a:xfrm>
              <a:custGeom>
                <a:avLst/>
                <a:gdLst>
                  <a:gd name="T0" fmla="*/ 4 w 7"/>
                  <a:gd name="T1" fmla="*/ 2 h 2"/>
                  <a:gd name="T2" fmla="*/ 7 w 7"/>
                  <a:gd name="T3" fmla="*/ 2 h 2"/>
                  <a:gd name="T4" fmla="*/ 1 w 7"/>
                  <a:gd name="T5" fmla="*/ 0 h 2"/>
                  <a:gd name="T6" fmla="*/ 4 w 7"/>
                  <a:gd name="T7" fmla="*/ 2 h 2"/>
                </a:gdLst>
                <a:ahLst/>
                <a:cxnLst>
                  <a:cxn ang="0">
                    <a:pos x="T0" y="T1"/>
                  </a:cxn>
                  <a:cxn ang="0">
                    <a:pos x="T2" y="T3"/>
                  </a:cxn>
                  <a:cxn ang="0">
                    <a:pos x="T4" y="T5"/>
                  </a:cxn>
                  <a:cxn ang="0">
                    <a:pos x="T6" y="T7"/>
                  </a:cxn>
                </a:cxnLst>
                <a:rect l="0" t="0" r="r" b="b"/>
                <a:pathLst>
                  <a:path w="7" h="2">
                    <a:moveTo>
                      <a:pt x="4" y="2"/>
                    </a:moveTo>
                    <a:cubicBezTo>
                      <a:pt x="7" y="2"/>
                      <a:pt x="7" y="2"/>
                      <a:pt x="7" y="2"/>
                    </a:cubicBezTo>
                    <a:cubicBezTo>
                      <a:pt x="4" y="1"/>
                      <a:pt x="3" y="1"/>
                      <a:pt x="1" y="0"/>
                    </a:cubicBezTo>
                    <a:cubicBezTo>
                      <a:pt x="0" y="1"/>
                      <a:pt x="1" y="1"/>
                      <a:pt x="4"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87">
                <a:extLst>
                  <a:ext uri="{FF2B5EF4-FFF2-40B4-BE49-F238E27FC236}">
                    <a16:creationId xmlns:a16="http://schemas.microsoft.com/office/drawing/2014/main" id="{9C62B23E-C36B-4BCA-096B-CD89B891A681}"/>
                  </a:ext>
                </a:extLst>
              </p:cNvPr>
              <p:cNvSpPr/>
              <p:nvPr/>
            </p:nvSpPr>
            <p:spPr bwMode="auto">
              <a:xfrm>
                <a:off x="5093" y="1216"/>
                <a:ext cx="7" cy="14"/>
              </a:xfrm>
              <a:custGeom>
                <a:avLst/>
                <a:gdLst>
                  <a:gd name="T0" fmla="*/ 0 w 4"/>
                  <a:gd name="T1" fmla="*/ 0 h 8"/>
                  <a:gd name="T2" fmla="*/ 4 w 4"/>
                  <a:gd name="T3" fmla="*/ 8 h 8"/>
                  <a:gd name="T4" fmla="*/ 0 w 4"/>
                  <a:gd name="T5" fmla="*/ 0 h 8"/>
                </a:gdLst>
                <a:ahLst/>
                <a:cxnLst>
                  <a:cxn ang="0">
                    <a:pos x="T0" y="T1"/>
                  </a:cxn>
                  <a:cxn ang="0">
                    <a:pos x="T2" y="T3"/>
                  </a:cxn>
                  <a:cxn ang="0">
                    <a:pos x="T4" y="T5"/>
                  </a:cxn>
                </a:cxnLst>
                <a:rect l="0" t="0" r="r" b="b"/>
                <a:pathLst>
                  <a:path w="4" h="8">
                    <a:moveTo>
                      <a:pt x="0" y="0"/>
                    </a:moveTo>
                    <a:cubicBezTo>
                      <a:pt x="4" y="8"/>
                      <a:pt x="4" y="8"/>
                      <a:pt x="4" y="8"/>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88">
                <a:extLst>
                  <a:ext uri="{FF2B5EF4-FFF2-40B4-BE49-F238E27FC236}">
                    <a16:creationId xmlns:a16="http://schemas.microsoft.com/office/drawing/2014/main" id="{7B73C2D1-948F-43EC-0FAB-5FA48349411E}"/>
                  </a:ext>
                </a:extLst>
              </p:cNvPr>
              <p:cNvSpPr/>
              <p:nvPr/>
            </p:nvSpPr>
            <p:spPr bwMode="auto">
              <a:xfrm>
                <a:off x="4515" y="469"/>
                <a:ext cx="454" cy="472"/>
              </a:xfrm>
              <a:custGeom>
                <a:avLst/>
                <a:gdLst>
                  <a:gd name="T0" fmla="*/ 244 w 275"/>
                  <a:gd name="T1" fmla="*/ 232 h 286"/>
                  <a:gd name="T2" fmla="*/ 212 w 275"/>
                  <a:gd name="T3" fmla="*/ 194 h 286"/>
                  <a:gd name="T4" fmla="*/ 220 w 275"/>
                  <a:gd name="T5" fmla="*/ 205 h 286"/>
                  <a:gd name="T6" fmla="*/ 136 w 275"/>
                  <a:gd name="T7" fmla="*/ 109 h 286"/>
                  <a:gd name="T8" fmla="*/ 125 w 275"/>
                  <a:gd name="T9" fmla="*/ 94 h 286"/>
                  <a:gd name="T10" fmla="*/ 75 w 275"/>
                  <a:gd name="T11" fmla="*/ 52 h 286"/>
                  <a:gd name="T12" fmla="*/ 26 w 275"/>
                  <a:gd name="T13" fmla="*/ 14 h 286"/>
                  <a:gd name="T14" fmla="*/ 41 w 275"/>
                  <a:gd name="T15" fmla="*/ 28 h 286"/>
                  <a:gd name="T16" fmla="*/ 36 w 275"/>
                  <a:gd name="T17" fmla="*/ 26 h 286"/>
                  <a:gd name="T18" fmla="*/ 94 w 275"/>
                  <a:gd name="T19" fmla="*/ 71 h 286"/>
                  <a:gd name="T20" fmla="*/ 84 w 275"/>
                  <a:gd name="T21" fmla="*/ 65 h 286"/>
                  <a:gd name="T22" fmla="*/ 162 w 275"/>
                  <a:gd name="T23" fmla="*/ 137 h 286"/>
                  <a:gd name="T24" fmla="*/ 185 w 275"/>
                  <a:gd name="T25" fmla="*/ 166 h 286"/>
                  <a:gd name="T26" fmla="*/ 275 w 275"/>
                  <a:gd name="T27" fmla="*/ 283 h 286"/>
                  <a:gd name="T28" fmla="*/ 240 w 275"/>
                  <a:gd name="T29" fmla="*/ 234 h 286"/>
                  <a:gd name="T30" fmla="*/ 244 w 275"/>
                  <a:gd name="T31"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244" y="232"/>
                    </a:moveTo>
                    <a:cubicBezTo>
                      <a:pt x="225" y="206"/>
                      <a:pt x="239" y="230"/>
                      <a:pt x="212" y="194"/>
                    </a:cubicBezTo>
                    <a:cubicBezTo>
                      <a:pt x="220" y="205"/>
                      <a:pt x="220" y="205"/>
                      <a:pt x="220" y="205"/>
                    </a:cubicBezTo>
                    <a:cubicBezTo>
                      <a:pt x="200" y="180"/>
                      <a:pt x="164" y="136"/>
                      <a:pt x="136" y="109"/>
                    </a:cubicBezTo>
                    <a:cubicBezTo>
                      <a:pt x="140" y="112"/>
                      <a:pt x="121" y="92"/>
                      <a:pt x="125" y="94"/>
                    </a:cubicBezTo>
                    <a:cubicBezTo>
                      <a:pt x="106" y="76"/>
                      <a:pt x="86" y="59"/>
                      <a:pt x="75" y="52"/>
                    </a:cubicBezTo>
                    <a:cubicBezTo>
                      <a:pt x="63" y="41"/>
                      <a:pt x="42" y="27"/>
                      <a:pt x="26" y="14"/>
                    </a:cubicBezTo>
                    <a:cubicBezTo>
                      <a:pt x="32" y="20"/>
                      <a:pt x="0" y="0"/>
                      <a:pt x="41" y="28"/>
                    </a:cubicBezTo>
                    <a:cubicBezTo>
                      <a:pt x="38" y="26"/>
                      <a:pt x="40" y="28"/>
                      <a:pt x="36" y="26"/>
                    </a:cubicBezTo>
                    <a:cubicBezTo>
                      <a:pt x="61" y="46"/>
                      <a:pt x="73" y="52"/>
                      <a:pt x="94" y="71"/>
                    </a:cubicBezTo>
                    <a:cubicBezTo>
                      <a:pt x="106" y="83"/>
                      <a:pt x="72" y="54"/>
                      <a:pt x="84" y="65"/>
                    </a:cubicBezTo>
                    <a:cubicBezTo>
                      <a:pt x="111" y="86"/>
                      <a:pt x="161" y="142"/>
                      <a:pt x="162" y="137"/>
                    </a:cubicBezTo>
                    <a:cubicBezTo>
                      <a:pt x="179" y="156"/>
                      <a:pt x="180" y="159"/>
                      <a:pt x="185" y="166"/>
                    </a:cubicBezTo>
                    <a:cubicBezTo>
                      <a:pt x="215" y="192"/>
                      <a:pt x="271" y="286"/>
                      <a:pt x="275" y="283"/>
                    </a:cubicBezTo>
                    <a:cubicBezTo>
                      <a:pt x="267" y="271"/>
                      <a:pt x="254" y="251"/>
                      <a:pt x="240" y="234"/>
                    </a:cubicBezTo>
                    <a:cubicBezTo>
                      <a:pt x="244" y="232"/>
                      <a:pt x="244" y="232"/>
                      <a:pt x="244" y="2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9">
                <a:extLst>
                  <a:ext uri="{FF2B5EF4-FFF2-40B4-BE49-F238E27FC236}">
                    <a16:creationId xmlns:a16="http://schemas.microsoft.com/office/drawing/2014/main" id="{335EBD9F-AF64-B9C1-6813-65DF16BB07A7}"/>
                  </a:ext>
                </a:extLst>
              </p:cNvPr>
              <p:cNvSpPr/>
              <p:nvPr/>
            </p:nvSpPr>
            <p:spPr bwMode="auto">
              <a:xfrm>
                <a:off x="4273" y="358"/>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4" y="2"/>
                      <a:pt x="5" y="3"/>
                    </a:cubicBezTo>
                    <a:cubicBezTo>
                      <a:pt x="4" y="2"/>
                      <a:pt x="2"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0">
                <a:extLst>
                  <a:ext uri="{FF2B5EF4-FFF2-40B4-BE49-F238E27FC236}">
                    <a16:creationId xmlns:a16="http://schemas.microsoft.com/office/drawing/2014/main" id="{2A571740-CDA8-F623-C777-7BA58A00A3F4}"/>
                  </a:ext>
                </a:extLst>
              </p:cNvPr>
              <p:cNvSpPr>
                <a:spLocks noEditPoints="1"/>
              </p:cNvSpPr>
              <p:nvPr/>
            </p:nvSpPr>
            <p:spPr bwMode="auto">
              <a:xfrm>
                <a:off x="3619" y="266"/>
                <a:ext cx="645" cy="68"/>
              </a:xfrm>
              <a:custGeom>
                <a:avLst/>
                <a:gdLst>
                  <a:gd name="T0" fmla="*/ 28 w 391"/>
                  <a:gd name="T1" fmla="*/ 24 h 41"/>
                  <a:gd name="T2" fmla="*/ 40 w 391"/>
                  <a:gd name="T3" fmla="*/ 23 h 41"/>
                  <a:gd name="T4" fmla="*/ 122 w 391"/>
                  <a:gd name="T5" fmla="*/ 9 h 41"/>
                  <a:gd name="T6" fmla="*/ 113 w 391"/>
                  <a:gd name="T7" fmla="*/ 10 h 41"/>
                  <a:gd name="T8" fmla="*/ 191 w 391"/>
                  <a:gd name="T9" fmla="*/ 4 h 41"/>
                  <a:gd name="T10" fmla="*/ 157 w 391"/>
                  <a:gd name="T11" fmla="*/ 8 h 41"/>
                  <a:gd name="T12" fmla="*/ 69 w 391"/>
                  <a:gd name="T13" fmla="*/ 20 h 41"/>
                  <a:gd name="T14" fmla="*/ 125 w 391"/>
                  <a:gd name="T15" fmla="*/ 18 h 41"/>
                  <a:gd name="T16" fmla="*/ 192 w 391"/>
                  <a:gd name="T17" fmla="*/ 7 h 41"/>
                  <a:gd name="T18" fmla="*/ 239 w 391"/>
                  <a:gd name="T19" fmla="*/ 9 h 41"/>
                  <a:gd name="T20" fmla="*/ 255 w 391"/>
                  <a:gd name="T21" fmla="*/ 7 h 41"/>
                  <a:gd name="T22" fmla="*/ 281 w 391"/>
                  <a:gd name="T23" fmla="*/ 13 h 41"/>
                  <a:gd name="T24" fmla="*/ 328 w 391"/>
                  <a:gd name="T25" fmla="*/ 21 h 41"/>
                  <a:gd name="T26" fmla="*/ 348 w 391"/>
                  <a:gd name="T27" fmla="*/ 27 h 41"/>
                  <a:gd name="T28" fmla="*/ 365 w 391"/>
                  <a:gd name="T29" fmla="*/ 30 h 41"/>
                  <a:gd name="T30" fmla="*/ 340 w 391"/>
                  <a:gd name="T31" fmla="*/ 27 h 41"/>
                  <a:gd name="T32" fmla="*/ 381 w 391"/>
                  <a:gd name="T33" fmla="*/ 34 h 41"/>
                  <a:gd name="T34" fmla="*/ 370 w 391"/>
                  <a:gd name="T35" fmla="*/ 31 h 41"/>
                  <a:gd name="T36" fmla="*/ 389 w 391"/>
                  <a:gd name="T37" fmla="*/ 35 h 41"/>
                  <a:gd name="T38" fmla="*/ 366 w 391"/>
                  <a:gd name="T39" fmla="*/ 28 h 41"/>
                  <a:gd name="T40" fmla="*/ 327 w 391"/>
                  <a:gd name="T41" fmla="*/ 17 h 41"/>
                  <a:gd name="T42" fmla="*/ 175 w 391"/>
                  <a:gd name="T43" fmla="*/ 3 h 41"/>
                  <a:gd name="T44" fmla="*/ 182 w 391"/>
                  <a:gd name="T45" fmla="*/ 2 h 41"/>
                  <a:gd name="T46" fmla="*/ 12 w 391"/>
                  <a:gd name="T47" fmla="*/ 24 h 41"/>
                  <a:gd name="T48" fmla="*/ 0 w 391"/>
                  <a:gd name="T49" fmla="*/ 31 h 41"/>
                  <a:gd name="T50" fmla="*/ 28 w 391"/>
                  <a:gd name="T51" fmla="*/ 24 h 41"/>
                  <a:gd name="T52" fmla="*/ 62 w 391"/>
                  <a:gd name="T53" fmla="*/ 17 h 41"/>
                  <a:gd name="T54" fmla="*/ 38 w 391"/>
                  <a:gd name="T55" fmla="*/ 21 h 41"/>
                  <a:gd name="T56" fmla="*/ 62 w 39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41">
                    <a:moveTo>
                      <a:pt x="28" y="24"/>
                    </a:moveTo>
                    <a:cubicBezTo>
                      <a:pt x="25" y="25"/>
                      <a:pt x="22" y="26"/>
                      <a:pt x="40" y="23"/>
                    </a:cubicBezTo>
                    <a:cubicBezTo>
                      <a:pt x="76" y="17"/>
                      <a:pt x="95" y="11"/>
                      <a:pt x="122" y="9"/>
                    </a:cubicBezTo>
                    <a:cubicBezTo>
                      <a:pt x="113" y="10"/>
                      <a:pt x="113" y="10"/>
                      <a:pt x="113" y="10"/>
                    </a:cubicBezTo>
                    <a:cubicBezTo>
                      <a:pt x="138" y="7"/>
                      <a:pt x="171" y="6"/>
                      <a:pt x="191" y="4"/>
                    </a:cubicBezTo>
                    <a:cubicBezTo>
                      <a:pt x="211" y="6"/>
                      <a:pt x="117" y="8"/>
                      <a:pt x="157" y="8"/>
                    </a:cubicBezTo>
                    <a:cubicBezTo>
                      <a:pt x="129" y="9"/>
                      <a:pt x="90" y="16"/>
                      <a:pt x="69" y="20"/>
                    </a:cubicBezTo>
                    <a:cubicBezTo>
                      <a:pt x="104" y="15"/>
                      <a:pt x="135" y="15"/>
                      <a:pt x="125" y="18"/>
                    </a:cubicBezTo>
                    <a:cubicBezTo>
                      <a:pt x="202" y="10"/>
                      <a:pt x="125" y="10"/>
                      <a:pt x="192" y="7"/>
                    </a:cubicBezTo>
                    <a:cubicBezTo>
                      <a:pt x="208" y="7"/>
                      <a:pt x="223" y="8"/>
                      <a:pt x="239" y="9"/>
                    </a:cubicBezTo>
                    <a:cubicBezTo>
                      <a:pt x="244" y="9"/>
                      <a:pt x="250" y="8"/>
                      <a:pt x="255" y="7"/>
                    </a:cubicBezTo>
                    <a:cubicBezTo>
                      <a:pt x="283" y="11"/>
                      <a:pt x="238" y="8"/>
                      <a:pt x="281" y="13"/>
                    </a:cubicBezTo>
                    <a:cubicBezTo>
                      <a:pt x="293" y="13"/>
                      <a:pt x="320" y="19"/>
                      <a:pt x="328" y="21"/>
                    </a:cubicBezTo>
                    <a:cubicBezTo>
                      <a:pt x="327" y="21"/>
                      <a:pt x="326" y="22"/>
                      <a:pt x="348" y="27"/>
                    </a:cubicBezTo>
                    <a:cubicBezTo>
                      <a:pt x="349" y="27"/>
                      <a:pt x="348" y="25"/>
                      <a:pt x="365" y="30"/>
                    </a:cubicBezTo>
                    <a:cubicBezTo>
                      <a:pt x="375" y="36"/>
                      <a:pt x="321" y="19"/>
                      <a:pt x="340" y="27"/>
                    </a:cubicBezTo>
                    <a:cubicBezTo>
                      <a:pt x="391" y="41"/>
                      <a:pt x="369" y="32"/>
                      <a:pt x="381" y="34"/>
                    </a:cubicBezTo>
                    <a:cubicBezTo>
                      <a:pt x="379" y="34"/>
                      <a:pt x="377" y="32"/>
                      <a:pt x="370" y="31"/>
                    </a:cubicBezTo>
                    <a:cubicBezTo>
                      <a:pt x="371" y="29"/>
                      <a:pt x="391" y="37"/>
                      <a:pt x="389" y="35"/>
                    </a:cubicBezTo>
                    <a:cubicBezTo>
                      <a:pt x="381" y="32"/>
                      <a:pt x="373" y="30"/>
                      <a:pt x="366" y="28"/>
                    </a:cubicBezTo>
                    <a:cubicBezTo>
                      <a:pt x="381" y="32"/>
                      <a:pt x="342" y="19"/>
                      <a:pt x="327" y="17"/>
                    </a:cubicBezTo>
                    <a:cubicBezTo>
                      <a:pt x="293" y="10"/>
                      <a:pt x="223" y="0"/>
                      <a:pt x="175" y="3"/>
                    </a:cubicBezTo>
                    <a:cubicBezTo>
                      <a:pt x="179" y="3"/>
                      <a:pt x="187" y="2"/>
                      <a:pt x="182" y="2"/>
                    </a:cubicBezTo>
                    <a:cubicBezTo>
                      <a:pt x="114" y="4"/>
                      <a:pt x="87" y="8"/>
                      <a:pt x="12" y="24"/>
                    </a:cubicBezTo>
                    <a:cubicBezTo>
                      <a:pt x="0" y="31"/>
                      <a:pt x="0" y="31"/>
                      <a:pt x="0" y="31"/>
                    </a:cubicBezTo>
                    <a:cubicBezTo>
                      <a:pt x="0" y="32"/>
                      <a:pt x="13" y="28"/>
                      <a:pt x="28" y="24"/>
                    </a:cubicBezTo>
                    <a:close/>
                    <a:moveTo>
                      <a:pt x="62" y="17"/>
                    </a:moveTo>
                    <a:cubicBezTo>
                      <a:pt x="38" y="21"/>
                      <a:pt x="38" y="21"/>
                      <a:pt x="38" y="21"/>
                    </a:cubicBezTo>
                    <a:cubicBezTo>
                      <a:pt x="47" y="19"/>
                      <a:pt x="56" y="18"/>
                      <a:pt x="62"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91">
                <a:extLst>
                  <a:ext uri="{FF2B5EF4-FFF2-40B4-BE49-F238E27FC236}">
                    <a16:creationId xmlns:a16="http://schemas.microsoft.com/office/drawing/2014/main" id="{13C4219D-1722-FFBE-DEDE-5F62C89D5632}"/>
                  </a:ext>
                </a:extLst>
              </p:cNvPr>
              <p:cNvSpPr/>
              <p:nvPr/>
            </p:nvSpPr>
            <p:spPr bwMode="auto">
              <a:xfrm>
                <a:off x="3804" y="4013"/>
                <a:ext cx="11" cy="2"/>
              </a:xfrm>
              <a:custGeom>
                <a:avLst/>
                <a:gdLst>
                  <a:gd name="T0" fmla="*/ 0 w 7"/>
                  <a:gd name="T1" fmla="*/ 0 h 1"/>
                  <a:gd name="T2" fmla="*/ 7 w 7"/>
                  <a:gd name="T3" fmla="*/ 1 h 1"/>
                  <a:gd name="T4" fmla="*/ 0 w 7"/>
                  <a:gd name="T5" fmla="*/ 0 h 1"/>
                </a:gdLst>
                <a:ahLst/>
                <a:cxnLst>
                  <a:cxn ang="0">
                    <a:pos x="T0" y="T1"/>
                  </a:cxn>
                  <a:cxn ang="0">
                    <a:pos x="T2" y="T3"/>
                  </a:cxn>
                  <a:cxn ang="0">
                    <a:pos x="T4" y="T5"/>
                  </a:cxn>
                </a:cxnLst>
                <a:rect l="0" t="0" r="r" b="b"/>
                <a:pathLst>
                  <a:path w="7" h="1">
                    <a:moveTo>
                      <a:pt x="0" y="0"/>
                    </a:moveTo>
                    <a:cubicBezTo>
                      <a:pt x="2" y="0"/>
                      <a:pt x="5" y="0"/>
                      <a:pt x="7" y="1"/>
                    </a:cubicBezTo>
                    <a:cubicBezTo>
                      <a:pt x="5"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92">
                <a:extLst>
                  <a:ext uri="{FF2B5EF4-FFF2-40B4-BE49-F238E27FC236}">
                    <a16:creationId xmlns:a16="http://schemas.microsoft.com/office/drawing/2014/main" id="{36015A5E-E070-42AB-E166-34ECC5ED9470}"/>
                  </a:ext>
                </a:extLst>
              </p:cNvPr>
              <p:cNvSpPr/>
              <p:nvPr/>
            </p:nvSpPr>
            <p:spPr bwMode="auto">
              <a:xfrm>
                <a:off x="2613" y="1269"/>
                <a:ext cx="7" cy="22"/>
              </a:xfrm>
              <a:custGeom>
                <a:avLst/>
                <a:gdLst>
                  <a:gd name="T0" fmla="*/ 4 w 4"/>
                  <a:gd name="T1" fmla="*/ 0 h 13"/>
                  <a:gd name="T2" fmla="*/ 0 w 4"/>
                  <a:gd name="T3" fmla="*/ 13 h 13"/>
                  <a:gd name="T4" fmla="*/ 4 w 4"/>
                  <a:gd name="T5" fmla="*/ 0 h 13"/>
                </a:gdLst>
                <a:ahLst/>
                <a:cxnLst>
                  <a:cxn ang="0">
                    <a:pos x="T0" y="T1"/>
                  </a:cxn>
                  <a:cxn ang="0">
                    <a:pos x="T2" y="T3"/>
                  </a:cxn>
                  <a:cxn ang="0">
                    <a:pos x="T4" y="T5"/>
                  </a:cxn>
                </a:cxnLst>
                <a:rect l="0" t="0" r="r" b="b"/>
                <a:pathLst>
                  <a:path w="4" h="13">
                    <a:moveTo>
                      <a:pt x="4" y="0"/>
                    </a:moveTo>
                    <a:cubicBezTo>
                      <a:pt x="0" y="13"/>
                      <a:pt x="0" y="13"/>
                      <a:pt x="0" y="13"/>
                    </a:cubicBezTo>
                    <a:cubicBezTo>
                      <a:pt x="2" y="8"/>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93">
                <a:extLst>
                  <a:ext uri="{FF2B5EF4-FFF2-40B4-BE49-F238E27FC236}">
                    <a16:creationId xmlns:a16="http://schemas.microsoft.com/office/drawing/2014/main" id="{7319DBF4-6F99-CE41-3EEE-A6E05A81D00E}"/>
                  </a:ext>
                </a:extLst>
              </p:cNvPr>
              <p:cNvSpPr/>
              <p:nvPr/>
            </p:nvSpPr>
            <p:spPr bwMode="auto">
              <a:xfrm>
                <a:off x="2527" y="1762"/>
                <a:ext cx="2" cy="33"/>
              </a:xfrm>
              <a:custGeom>
                <a:avLst/>
                <a:gdLst>
                  <a:gd name="T0" fmla="*/ 1 w 1"/>
                  <a:gd name="T1" fmla="*/ 0 h 20"/>
                  <a:gd name="T2" fmla="*/ 0 w 1"/>
                  <a:gd name="T3" fmla="*/ 20 h 20"/>
                  <a:gd name="T4" fmla="*/ 1 w 1"/>
                  <a:gd name="T5" fmla="*/ 0 h 20"/>
                </a:gdLst>
                <a:ahLst/>
                <a:cxnLst>
                  <a:cxn ang="0">
                    <a:pos x="T0" y="T1"/>
                  </a:cxn>
                  <a:cxn ang="0">
                    <a:pos x="T2" y="T3"/>
                  </a:cxn>
                  <a:cxn ang="0">
                    <a:pos x="T4" y="T5"/>
                  </a:cxn>
                </a:cxnLst>
                <a:rect l="0" t="0" r="r" b="b"/>
                <a:pathLst>
                  <a:path w="1" h="20">
                    <a:moveTo>
                      <a:pt x="1" y="0"/>
                    </a:moveTo>
                    <a:cubicBezTo>
                      <a:pt x="0" y="20"/>
                      <a:pt x="0" y="20"/>
                      <a:pt x="0" y="20"/>
                    </a:cubicBezTo>
                    <a:cubicBezTo>
                      <a:pt x="1" y="12"/>
                      <a:pt x="1" y="6"/>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94">
                <a:extLst>
                  <a:ext uri="{FF2B5EF4-FFF2-40B4-BE49-F238E27FC236}">
                    <a16:creationId xmlns:a16="http://schemas.microsoft.com/office/drawing/2014/main" id="{E9405CF2-B62F-1AF4-33F8-489056364792}"/>
                  </a:ext>
                </a:extLst>
              </p:cNvPr>
              <p:cNvSpPr/>
              <p:nvPr/>
            </p:nvSpPr>
            <p:spPr bwMode="auto">
              <a:xfrm>
                <a:off x="3540" y="3950"/>
                <a:ext cx="4" cy="2"/>
              </a:xfrm>
              <a:custGeom>
                <a:avLst/>
                <a:gdLst>
                  <a:gd name="T0" fmla="*/ 4 w 4"/>
                  <a:gd name="T1" fmla="*/ 2 h 2"/>
                  <a:gd name="T2" fmla="*/ 4 w 4"/>
                  <a:gd name="T3" fmla="*/ 2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4" y="2"/>
                    </a:lnTo>
                    <a:lnTo>
                      <a:pt x="0" y="0"/>
                    </a:lnTo>
                    <a:lnTo>
                      <a:pt x="4" y="2"/>
                    </a:lnTo>
                    <a:lnTo>
                      <a:pt x="4"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95">
                <a:extLst>
                  <a:ext uri="{FF2B5EF4-FFF2-40B4-BE49-F238E27FC236}">
                    <a16:creationId xmlns:a16="http://schemas.microsoft.com/office/drawing/2014/main" id="{5C00696E-BF37-798F-DC58-E60713CC2783}"/>
                  </a:ext>
                </a:extLst>
              </p:cNvPr>
              <p:cNvSpPr/>
              <p:nvPr/>
            </p:nvSpPr>
            <p:spPr bwMode="auto">
              <a:xfrm>
                <a:off x="2532" y="2767"/>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3"/>
                      <a:pt x="1" y="7"/>
                      <a:pt x="1" y="11"/>
                    </a:cubicBezTo>
                    <a:cubicBezTo>
                      <a:pt x="1" y="11"/>
                      <a:pt x="1" y="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96">
                <a:extLst>
                  <a:ext uri="{FF2B5EF4-FFF2-40B4-BE49-F238E27FC236}">
                    <a16:creationId xmlns:a16="http://schemas.microsoft.com/office/drawing/2014/main" id="{ACFC2C1A-9F31-B109-03A2-9EBDC2E60D6D}"/>
                  </a:ext>
                </a:extLst>
              </p:cNvPr>
              <p:cNvSpPr/>
              <p:nvPr/>
            </p:nvSpPr>
            <p:spPr bwMode="auto">
              <a:xfrm>
                <a:off x="2529" y="1758"/>
                <a:ext cx="2" cy="4"/>
              </a:xfrm>
              <a:custGeom>
                <a:avLst/>
                <a:gdLst>
                  <a:gd name="T0" fmla="*/ 2 w 2"/>
                  <a:gd name="T1" fmla="*/ 0 h 4"/>
                  <a:gd name="T2" fmla="*/ 2 w 2"/>
                  <a:gd name="T3" fmla="*/ 1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1"/>
                    </a:lnTo>
                    <a:lnTo>
                      <a:pt x="0" y="4"/>
                    </a:lnTo>
                    <a:lnTo>
                      <a:pt x="2" y="0"/>
                    </a:lnTo>
                    <a:lnTo>
                      <a:pt x="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97">
                <a:extLst>
                  <a:ext uri="{FF2B5EF4-FFF2-40B4-BE49-F238E27FC236}">
                    <a16:creationId xmlns:a16="http://schemas.microsoft.com/office/drawing/2014/main" id="{F4A95FF2-DF56-D839-DCCF-3C3956597DFF}"/>
                  </a:ext>
                </a:extLst>
              </p:cNvPr>
              <p:cNvSpPr/>
              <p:nvPr/>
            </p:nvSpPr>
            <p:spPr bwMode="auto">
              <a:xfrm>
                <a:off x="2724" y="1065"/>
                <a:ext cx="6" cy="11"/>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1" y="5"/>
                      <a:pt x="3" y="3"/>
                      <a:pt x="4" y="0"/>
                    </a:cubicBezTo>
                    <a:cubicBezTo>
                      <a:pt x="2" y="3"/>
                      <a:pt x="1" y="6"/>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98">
                <a:extLst>
                  <a:ext uri="{FF2B5EF4-FFF2-40B4-BE49-F238E27FC236}">
                    <a16:creationId xmlns:a16="http://schemas.microsoft.com/office/drawing/2014/main" id="{B8BFF583-23D5-E38E-4706-002425207E42}"/>
                  </a:ext>
                </a:extLst>
              </p:cNvPr>
              <p:cNvSpPr/>
              <p:nvPr/>
            </p:nvSpPr>
            <p:spPr bwMode="auto">
              <a:xfrm>
                <a:off x="2696" y="1084"/>
                <a:ext cx="5" cy="14"/>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2" y="2"/>
                      <a:pt x="3" y="0"/>
                    </a:cubicBezTo>
                    <a:cubicBezTo>
                      <a:pt x="0" y="8"/>
                      <a:pt x="0" y="8"/>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99">
                <a:extLst>
                  <a:ext uri="{FF2B5EF4-FFF2-40B4-BE49-F238E27FC236}">
                    <a16:creationId xmlns:a16="http://schemas.microsoft.com/office/drawing/2014/main" id="{8767B858-63A6-E084-77A6-8E0F9D3468FC}"/>
                  </a:ext>
                </a:extLst>
              </p:cNvPr>
              <p:cNvSpPr/>
              <p:nvPr/>
            </p:nvSpPr>
            <p:spPr bwMode="auto">
              <a:xfrm>
                <a:off x="3226" y="543"/>
                <a:ext cx="26" cy="15"/>
              </a:xfrm>
              <a:custGeom>
                <a:avLst/>
                <a:gdLst>
                  <a:gd name="T0" fmla="*/ 0 w 16"/>
                  <a:gd name="T1" fmla="*/ 9 h 9"/>
                  <a:gd name="T2" fmla="*/ 16 w 16"/>
                  <a:gd name="T3" fmla="*/ 0 h 9"/>
                  <a:gd name="T4" fmla="*/ 0 w 16"/>
                  <a:gd name="T5" fmla="*/ 9 h 9"/>
                </a:gdLst>
                <a:ahLst/>
                <a:cxnLst>
                  <a:cxn ang="0">
                    <a:pos x="T0" y="T1"/>
                  </a:cxn>
                  <a:cxn ang="0">
                    <a:pos x="T2" y="T3"/>
                  </a:cxn>
                  <a:cxn ang="0">
                    <a:pos x="T4" y="T5"/>
                  </a:cxn>
                </a:cxnLst>
                <a:rect l="0" t="0" r="r" b="b"/>
                <a:pathLst>
                  <a:path w="16" h="9">
                    <a:moveTo>
                      <a:pt x="0" y="9"/>
                    </a:moveTo>
                    <a:cubicBezTo>
                      <a:pt x="5" y="6"/>
                      <a:pt x="10" y="3"/>
                      <a:pt x="16" y="0"/>
                    </a:cubicBezTo>
                    <a:cubicBezTo>
                      <a:pt x="8" y="4"/>
                      <a:pt x="3" y="7"/>
                      <a:pt x="0"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00">
                <a:extLst>
                  <a:ext uri="{FF2B5EF4-FFF2-40B4-BE49-F238E27FC236}">
                    <a16:creationId xmlns:a16="http://schemas.microsoft.com/office/drawing/2014/main" id="{30BD819F-C8AB-02F4-1C69-1502289CE80F}"/>
                  </a:ext>
                </a:extLst>
              </p:cNvPr>
              <p:cNvSpPr/>
              <p:nvPr/>
            </p:nvSpPr>
            <p:spPr bwMode="auto">
              <a:xfrm>
                <a:off x="2735" y="1025"/>
                <a:ext cx="4" cy="5"/>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2" y="0"/>
                    </a:cubicBezTo>
                    <a:cubicBezTo>
                      <a:pt x="1" y="2"/>
                      <a:pt x="0"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201">
                <a:extLst>
                  <a:ext uri="{FF2B5EF4-FFF2-40B4-BE49-F238E27FC236}">
                    <a16:creationId xmlns:a16="http://schemas.microsoft.com/office/drawing/2014/main" id="{9B78E14B-9885-42DB-09B1-29423A70FB44}"/>
                  </a:ext>
                </a:extLst>
              </p:cNvPr>
              <p:cNvSpPr/>
              <p:nvPr/>
            </p:nvSpPr>
            <p:spPr bwMode="auto">
              <a:xfrm>
                <a:off x="3990" y="4038"/>
                <a:ext cx="4" cy="0"/>
              </a:xfrm>
              <a:custGeom>
                <a:avLst/>
                <a:gdLst>
                  <a:gd name="T0" fmla="*/ 4 w 4"/>
                  <a:gd name="T1" fmla="*/ 2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4" y="0"/>
                    </a:lnTo>
                    <a:lnTo>
                      <a:pt x="4"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202">
                <a:extLst>
                  <a:ext uri="{FF2B5EF4-FFF2-40B4-BE49-F238E27FC236}">
                    <a16:creationId xmlns:a16="http://schemas.microsoft.com/office/drawing/2014/main" id="{E3A42820-C42A-EC2B-4E7E-3A321167EB98}"/>
                  </a:ext>
                </a:extLst>
              </p:cNvPr>
              <p:cNvSpPr/>
              <p:nvPr/>
            </p:nvSpPr>
            <p:spPr bwMode="auto">
              <a:xfrm>
                <a:off x="4066" y="4019"/>
                <a:ext cx="27" cy="4"/>
              </a:xfrm>
              <a:custGeom>
                <a:avLst/>
                <a:gdLst>
                  <a:gd name="T0" fmla="*/ 0 w 16"/>
                  <a:gd name="T1" fmla="*/ 2 h 2"/>
                  <a:gd name="T2" fmla="*/ 16 w 16"/>
                  <a:gd name="T3" fmla="*/ 0 h 2"/>
                  <a:gd name="T4" fmla="*/ 0 w 16"/>
                  <a:gd name="T5" fmla="*/ 2 h 2"/>
                </a:gdLst>
                <a:ahLst/>
                <a:cxnLst>
                  <a:cxn ang="0">
                    <a:pos x="T0" y="T1"/>
                  </a:cxn>
                  <a:cxn ang="0">
                    <a:pos x="T2" y="T3"/>
                  </a:cxn>
                  <a:cxn ang="0">
                    <a:pos x="T4" y="T5"/>
                  </a:cxn>
                </a:cxnLst>
                <a:rect l="0" t="0" r="r" b="b"/>
                <a:pathLst>
                  <a:path w="16" h="2">
                    <a:moveTo>
                      <a:pt x="0" y="2"/>
                    </a:moveTo>
                    <a:cubicBezTo>
                      <a:pt x="5" y="2"/>
                      <a:pt x="10" y="1"/>
                      <a:pt x="16" y="0"/>
                    </a:cubicBezTo>
                    <a:cubicBezTo>
                      <a:pt x="10" y="1"/>
                      <a:pt x="4"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203">
                <a:extLst>
                  <a:ext uri="{FF2B5EF4-FFF2-40B4-BE49-F238E27FC236}">
                    <a16:creationId xmlns:a16="http://schemas.microsoft.com/office/drawing/2014/main" id="{F3F0DB9B-DE45-0A91-FD22-49134E109528}"/>
                  </a:ext>
                </a:extLst>
              </p:cNvPr>
              <p:cNvSpPr/>
              <p:nvPr/>
            </p:nvSpPr>
            <p:spPr bwMode="auto">
              <a:xfrm>
                <a:off x="2651" y="3188"/>
                <a:ext cx="15" cy="30"/>
              </a:xfrm>
              <a:custGeom>
                <a:avLst/>
                <a:gdLst>
                  <a:gd name="T0" fmla="*/ 0 w 9"/>
                  <a:gd name="T1" fmla="*/ 0 h 18"/>
                  <a:gd name="T2" fmla="*/ 3 w 9"/>
                  <a:gd name="T3" fmla="*/ 10 h 18"/>
                  <a:gd name="T4" fmla="*/ 0 w 9"/>
                  <a:gd name="T5" fmla="*/ 0 h 18"/>
                </a:gdLst>
                <a:ahLst/>
                <a:cxnLst>
                  <a:cxn ang="0">
                    <a:pos x="T0" y="T1"/>
                  </a:cxn>
                  <a:cxn ang="0">
                    <a:pos x="T2" y="T3"/>
                  </a:cxn>
                  <a:cxn ang="0">
                    <a:pos x="T4" y="T5"/>
                  </a:cxn>
                </a:cxnLst>
                <a:rect l="0" t="0" r="r" b="b"/>
                <a:pathLst>
                  <a:path w="9" h="18">
                    <a:moveTo>
                      <a:pt x="0" y="0"/>
                    </a:moveTo>
                    <a:cubicBezTo>
                      <a:pt x="1" y="4"/>
                      <a:pt x="5" y="15"/>
                      <a:pt x="3" y="10"/>
                    </a:cubicBezTo>
                    <a:cubicBezTo>
                      <a:pt x="7" y="18"/>
                      <a:pt x="9" y="1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204">
                <a:extLst>
                  <a:ext uri="{FF2B5EF4-FFF2-40B4-BE49-F238E27FC236}">
                    <a16:creationId xmlns:a16="http://schemas.microsoft.com/office/drawing/2014/main" id="{8F82E650-5B9D-B482-2072-6E0E86FEAD84}"/>
                  </a:ext>
                </a:extLst>
              </p:cNvPr>
              <p:cNvSpPr/>
              <p:nvPr/>
            </p:nvSpPr>
            <p:spPr bwMode="auto">
              <a:xfrm>
                <a:off x="3838" y="4067"/>
                <a:ext cx="22" cy="2"/>
              </a:xfrm>
              <a:custGeom>
                <a:avLst/>
                <a:gdLst>
                  <a:gd name="T0" fmla="*/ 3 w 13"/>
                  <a:gd name="T1" fmla="*/ 1 h 1"/>
                  <a:gd name="T2" fmla="*/ 13 w 13"/>
                  <a:gd name="T3" fmla="*/ 0 h 1"/>
                  <a:gd name="T4" fmla="*/ 3 w 13"/>
                  <a:gd name="T5" fmla="*/ 1 h 1"/>
                </a:gdLst>
                <a:ahLst/>
                <a:cxnLst>
                  <a:cxn ang="0">
                    <a:pos x="T0" y="T1"/>
                  </a:cxn>
                  <a:cxn ang="0">
                    <a:pos x="T2" y="T3"/>
                  </a:cxn>
                  <a:cxn ang="0">
                    <a:pos x="T4" y="T5"/>
                  </a:cxn>
                </a:cxnLst>
                <a:rect l="0" t="0" r="r" b="b"/>
                <a:pathLst>
                  <a:path w="13" h="1">
                    <a:moveTo>
                      <a:pt x="3" y="1"/>
                    </a:moveTo>
                    <a:cubicBezTo>
                      <a:pt x="6" y="1"/>
                      <a:pt x="9" y="1"/>
                      <a:pt x="13" y="0"/>
                    </a:cubicBezTo>
                    <a:cubicBezTo>
                      <a:pt x="6" y="0"/>
                      <a:pt x="0" y="0"/>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205">
                <a:extLst>
                  <a:ext uri="{FF2B5EF4-FFF2-40B4-BE49-F238E27FC236}">
                    <a16:creationId xmlns:a16="http://schemas.microsoft.com/office/drawing/2014/main" id="{124D6F92-75AE-9208-67CF-5DE93A019753}"/>
                  </a:ext>
                </a:extLst>
              </p:cNvPr>
              <p:cNvSpPr/>
              <p:nvPr/>
            </p:nvSpPr>
            <p:spPr bwMode="auto">
              <a:xfrm>
                <a:off x="3860" y="4067"/>
                <a:ext cx="16" cy="2"/>
              </a:xfrm>
              <a:custGeom>
                <a:avLst/>
                <a:gdLst>
                  <a:gd name="T0" fmla="*/ 0 w 10"/>
                  <a:gd name="T1" fmla="*/ 0 h 1"/>
                  <a:gd name="T2" fmla="*/ 10 w 10"/>
                  <a:gd name="T3" fmla="*/ 1 h 1"/>
                  <a:gd name="T4" fmla="*/ 0 w 10"/>
                  <a:gd name="T5" fmla="*/ 0 h 1"/>
                </a:gdLst>
                <a:ahLst/>
                <a:cxnLst>
                  <a:cxn ang="0">
                    <a:pos x="T0" y="T1"/>
                  </a:cxn>
                  <a:cxn ang="0">
                    <a:pos x="T2" y="T3"/>
                  </a:cxn>
                  <a:cxn ang="0">
                    <a:pos x="T4" y="T5"/>
                  </a:cxn>
                </a:cxnLst>
                <a:rect l="0" t="0" r="r" b="b"/>
                <a:pathLst>
                  <a:path w="10" h="1">
                    <a:moveTo>
                      <a:pt x="0" y="0"/>
                    </a:moveTo>
                    <a:cubicBezTo>
                      <a:pt x="4" y="1"/>
                      <a:pt x="7" y="1"/>
                      <a:pt x="10" y="1"/>
                    </a:cubicBezTo>
                    <a:cubicBezTo>
                      <a:pt x="7"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206">
                <a:extLst>
                  <a:ext uri="{FF2B5EF4-FFF2-40B4-BE49-F238E27FC236}">
                    <a16:creationId xmlns:a16="http://schemas.microsoft.com/office/drawing/2014/main" id="{A512B6A5-3439-C6BD-1B4A-B53AA112A84B}"/>
                  </a:ext>
                </a:extLst>
              </p:cNvPr>
              <p:cNvSpPr/>
              <p:nvPr/>
            </p:nvSpPr>
            <p:spPr bwMode="auto">
              <a:xfrm>
                <a:off x="2532" y="3003"/>
                <a:ext cx="4" cy="8"/>
              </a:xfrm>
              <a:custGeom>
                <a:avLst/>
                <a:gdLst>
                  <a:gd name="T0" fmla="*/ 2 w 2"/>
                  <a:gd name="T1" fmla="*/ 5 h 5"/>
                  <a:gd name="T2" fmla="*/ 0 w 2"/>
                  <a:gd name="T3" fmla="*/ 0 h 5"/>
                  <a:gd name="T4" fmla="*/ 2 w 2"/>
                  <a:gd name="T5" fmla="*/ 5 h 5"/>
                </a:gdLst>
                <a:ahLst/>
                <a:cxnLst>
                  <a:cxn ang="0">
                    <a:pos x="T0" y="T1"/>
                  </a:cxn>
                  <a:cxn ang="0">
                    <a:pos x="T2" y="T3"/>
                  </a:cxn>
                  <a:cxn ang="0">
                    <a:pos x="T4" y="T5"/>
                  </a:cxn>
                </a:cxnLst>
                <a:rect l="0" t="0" r="r" b="b"/>
                <a:pathLst>
                  <a:path w="2" h="5">
                    <a:moveTo>
                      <a:pt x="2" y="5"/>
                    </a:moveTo>
                    <a:cubicBezTo>
                      <a:pt x="1" y="4"/>
                      <a:pt x="1" y="2"/>
                      <a:pt x="0" y="0"/>
                    </a:cubicBezTo>
                    <a:cubicBezTo>
                      <a:pt x="0" y="0"/>
                      <a:pt x="1" y="2"/>
                      <a:pt x="2"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207">
                <a:extLst>
                  <a:ext uri="{FF2B5EF4-FFF2-40B4-BE49-F238E27FC236}">
                    <a16:creationId xmlns:a16="http://schemas.microsoft.com/office/drawing/2014/main" id="{1A3276F8-007C-F011-30E2-C041621E49B0}"/>
                  </a:ext>
                </a:extLst>
              </p:cNvPr>
              <p:cNvSpPr/>
              <p:nvPr/>
            </p:nvSpPr>
            <p:spPr bwMode="auto">
              <a:xfrm>
                <a:off x="3997" y="3965"/>
                <a:ext cx="257" cy="56"/>
              </a:xfrm>
              <a:custGeom>
                <a:avLst/>
                <a:gdLst>
                  <a:gd name="T0" fmla="*/ 71 w 156"/>
                  <a:gd name="T1" fmla="*/ 32 h 34"/>
                  <a:gd name="T2" fmla="*/ 84 w 156"/>
                  <a:gd name="T3" fmla="*/ 26 h 34"/>
                  <a:gd name="T4" fmla="*/ 134 w 156"/>
                  <a:gd name="T5" fmla="*/ 12 h 34"/>
                  <a:gd name="T6" fmla="*/ 136 w 156"/>
                  <a:gd name="T7" fmla="*/ 9 h 34"/>
                  <a:gd name="T8" fmla="*/ 108 w 156"/>
                  <a:gd name="T9" fmla="*/ 17 h 34"/>
                  <a:gd name="T10" fmla="*/ 135 w 156"/>
                  <a:gd name="T11" fmla="*/ 8 h 34"/>
                  <a:gd name="T12" fmla="*/ 131 w 156"/>
                  <a:gd name="T13" fmla="*/ 6 h 34"/>
                  <a:gd name="T14" fmla="*/ 0 w 156"/>
                  <a:gd name="T15" fmla="*/ 34 h 34"/>
                  <a:gd name="T16" fmla="*/ 93 w 156"/>
                  <a:gd name="T17" fmla="*/ 21 h 34"/>
                  <a:gd name="T18" fmla="*/ 82 w 156"/>
                  <a:gd name="T19" fmla="*/ 26 h 34"/>
                  <a:gd name="T20" fmla="*/ 6 w 156"/>
                  <a:gd name="T21" fmla="*/ 34 h 34"/>
                  <a:gd name="T22" fmla="*/ 71 w 156"/>
                  <a:gd name="T23" fmla="*/ 28 h 34"/>
                  <a:gd name="T24" fmla="*/ 58 w 156"/>
                  <a:gd name="T25" fmla="*/ 33 h 34"/>
                  <a:gd name="T26" fmla="*/ 71 w 156"/>
                  <a:gd name="T2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34">
                    <a:moveTo>
                      <a:pt x="71" y="32"/>
                    </a:moveTo>
                    <a:cubicBezTo>
                      <a:pt x="73" y="31"/>
                      <a:pt x="141" y="14"/>
                      <a:pt x="84" y="26"/>
                    </a:cubicBezTo>
                    <a:cubicBezTo>
                      <a:pt x="85" y="24"/>
                      <a:pt x="120" y="17"/>
                      <a:pt x="134" y="12"/>
                    </a:cubicBezTo>
                    <a:cubicBezTo>
                      <a:pt x="123" y="14"/>
                      <a:pt x="139" y="9"/>
                      <a:pt x="136" y="9"/>
                    </a:cubicBezTo>
                    <a:cubicBezTo>
                      <a:pt x="128" y="11"/>
                      <a:pt x="120" y="15"/>
                      <a:pt x="108" y="17"/>
                    </a:cubicBezTo>
                    <a:cubicBezTo>
                      <a:pt x="102" y="18"/>
                      <a:pt x="120" y="12"/>
                      <a:pt x="135" y="8"/>
                    </a:cubicBezTo>
                    <a:cubicBezTo>
                      <a:pt x="117" y="12"/>
                      <a:pt x="156" y="0"/>
                      <a:pt x="131" y="6"/>
                    </a:cubicBezTo>
                    <a:cubicBezTo>
                      <a:pt x="78" y="23"/>
                      <a:pt x="39" y="28"/>
                      <a:pt x="0" y="34"/>
                    </a:cubicBezTo>
                    <a:cubicBezTo>
                      <a:pt x="32" y="32"/>
                      <a:pt x="67" y="26"/>
                      <a:pt x="93" y="21"/>
                    </a:cubicBezTo>
                    <a:cubicBezTo>
                      <a:pt x="82" y="26"/>
                      <a:pt x="82" y="26"/>
                      <a:pt x="82" y="26"/>
                    </a:cubicBezTo>
                    <a:cubicBezTo>
                      <a:pt x="53" y="29"/>
                      <a:pt x="35" y="33"/>
                      <a:pt x="6" y="34"/>
                    </a:cubicBezTo>
                    <a:cubicBezTo>
                      <a:pt x="28" y="34"/>
                      <a:pt x="50" y="31"/>
                      <a:pt x="71" y="28"/>
                    </a:cubicBezTo>
                    <a:cubicBezTo>
                      <a:pt x="102" y="24"/>
                      <a:pt x="82" y="29"/>
                      <a:pt x="58" y="33"/>
                    </a:cubicBezTo>
                    <a:cubicBezTo>
                      <a:pt x="64" y="32"/>
                      <a:pt x="69" y="31"/>
                      <a:pt x="71"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208">
                <a:extLst>
                  <a:ext uri="{FF2B5EF4-FFF2-40B4-BE49-F238E27FC236}">
                    <a16:creationId xmlns:a16="http://schemas.microsoft.com/office/drawing/2014/main" id="{A1832503-6BB2-48CF-8761-881AA104615E}"/>
                  </a:ext>
                </a:extLst>
              </p:cNvPr>
              <p:cNvSpPr/>
              <p:nvPr/>
            </p:nvSpPr>
            <p:spPr bwMode="auto">
              <a:xfrm>
                <a:off x="4043" y="4057"/>
                <a:ext cx="7" cy="0"/>
              </a:xfrm>
              <a:custGeom>
                <a:avLst/>
                <a:gdLst>
                  <a:gd name="T0" fmla="*/ 0 w 4"/>
                  <a:gd name="T1" fmla="*/ 1 w 4"/>
                  <a:gd name="T2" fmla="*/ 4 w 4"/>
                  <a:gd name="T3" fmla="*/ 0 w 4"/>
                </a:gdLst>
                <a:ahLst/>
                <a:cxnLst>
                  <a:cxn ang="0">
                    <a:pos x="T0" y="0"/>
                  </a:cxn>
                  <a:cxn ang="0">
                    <a:pos x="T1" y="0"/>
                  </a:cxn>
                  <a:cxn ang="0">
                    <a:pos x="T2" y="0"/>
                  </a:cxn>
                  <a:cxn ang="0">
                    <a:pos x="T3" y="0"/>
                  </a:cxn>
                </a:cxnLst>
                <a:rect l="0" t="0" r="r" b="b"/>
                <a:pathLst>
                  <a:path w="4">
                    <a:moveTo>
                      <a:pt x="0" y="0"/>
                    </a:moveTo>
                    <a:cubicBezTo>
                      <a:pt x="1" y="0"/>
                      <a:pt x="1" y="0"/>
                      <a:pt x="1" y="0"/>
                    </a:cubicBezTo>
                    <a:cubicBezTo>
                      <a:pt x="2" y="0"/>
                      <a:pt x="4" y="0"/>
                      <a:pt x="4"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209">
                <a:extLst>
                  <a:ext uri="{FF2B5EF4-FFF2-40B4-BE49-F238E27FC236}">
                    <a16:creationId xmlns:a16="http://schemas.microsoft.com/office/drawing/2014/main" id="{A8D08647-0324-1C25-C338-D8C3D10353DD}"/>
                  </a:ext>
                </a:extLst>
              </p:cNvPr>
              <p:cNvSpPr/>
              <p:nvPr/>
            </p:nvSpPr>
            <p:spPr bwMode="auto">
              <a:xfrm>
                <a:off x="3183" y="492"/>
                <a:ext cx="8" cy="7"/>
              </a:xfrm>
              <a:custGeom>
                <a:avLst/>
                <a:gdLst>
                  <a:gd name="T0" fmla="*/ 1 w 5"/>
                  <a:gd name="T1" fmla="*/ 4 h 4"/>
                  <a:gd name="T2" fmla="*/ 5 w 5"/>
                  <a:gd name="T3" fmla="*/ 0 h 4"/>
                  <a:gd name="T4" fmla="*/ 1 w 5"/>
                  <a:gd name="T5" fmla="*/ 4 h 4"/>
                </a:gdLst>
                <a:ahLst/>
                <a:cxnLst>
                  <a:cxn ang="0">
                    <a:pos x="T0" y="T1"/>
                  </a:cxn>
                  <a:cxn ang="0">
                    <a:pos x="T2" y="T3"/>
                  </a:cxn>
                  <a:cxn ang="0">
                    <a:pos x="T4" y="T5"/>
                  </a:cxn>
                </a:cxnLst>
                <a:rect l="0" t="0" r="r" b="b"/>
                <a:pathLst>
                  <a:path w="5" h="4">
                    <a:moveTo>
                      <a:pt x="1" y="4"/>
                    </a:moveTo>
                    <a:cubicBezTo>
                      <a:pt x="5" y="0"/>
                      <a:pt x="5" y="0"/>
                      <a:pt x="5" y="0"/>
                    </a:cubicBezTo>
                    <a:cubicBezTo>
                      <a:pt x="1" y="3"/>
                      <a:pt x="0" y="4"/>
                      <a:pt x="1"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210">
                <a:extLst>
                  <a:ext uri="{FF2B5EF4-FFF2-40B4-BE49-F238E27FC236}">
                    <a16:creationId xmlns:a16="http://schemas.microsoft.com/office/drawing/2014/main" id="{80074674-BFE4-5210-037B-987E61959F9B}"/>
                  </a:ext>
                </a:extLst>
              </p:cNvPr>
              <p:cNvSpPr/>
              <p:nvPr/>
            </p:nvSpPr>
            <p:spPr bwMode="auto">
              <a:xfrm>
                <a:off x="3975" y="40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211">
                <a:extLst>
                  <a:ext uri="{FF2B5EF4-FFF2-40B4-BE49-F238E27FC236}">
                    <a16:creationId xmlns:a16="http://schemas.microsoft.com/office/drawing/2014/main" id="{11F62835-7754-91AC-747B-9DF8D6BAC8A9}"/>
                  </a:ext>
                </a:extLst>
              </p:cNvPr>
              <p:cNvSpPr/>
              <p:nvPr/>
            </p:nvSpPr>
            <p:spPr bwMode="auto">
              <a:xfrm>
                <a:off x="2986" y="6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212">
                <a:extLst>
                  <a:ext uri="{FF2B5EF4-FFF2-40B4-BE49-F238E27FC236}">
                    <a16:creationId xmlns:a16="http://schemas.microsoft.com/office/drawing/2014/main" id="{36DAEF62-442D-D98B-70E3-9473FEE03D90}"/>
                  </a:ext>
                </a:extLst>
              </p:cNvPr>
              <p:cNvSpPr/>
              <p:nvPr/>
            </p:nvSpPr>
            <p:spPr bwMode="auto">
              <a:xfrm>
                <a:off x="2990" y="733"/>
                <a:ext cx="5" cy="5"/>
              </a:xfrm>
              <a:custGeom>
                <a:avLst/>
                <a:gdLst>
                  <a:gd name="T0" fmla="*/ 0 w 3"/>
                  <a:gd name="T1" fmla="*/ 3 h 3"/>
                  <a:gd name="T2" fmla="*/ 1 w 3"/>
                  <a:gd name="T3" fmla="*/ 2 h 3"/>
                  <a:gd name="T4" fmla="*/ 0 w 3"/>
                  <a:gd name="T5" fmla="*/ 3 h 3"/>
                </a:gdLst>
                <a:ahLst/>
                <a:cxnLst>
                  <a:cxn ang="0">
                    <a:pos x="T0" y="T1"/>
                  </a:cxn>
                  <a:cxn ang="0">
                    <a:pos x="T2" y="T3"/>
                  </a:cxn>
                  <a:cxn ang="0">
                    <a:pos x="T4" y="T5"/>
                  </a:cxn>
                </a:cxnLst>
                <a:rect l="0" t="0" r="r" b="b"/>
                <a:pathLst>
                  <a:path w="3" h="3">
                    <a:moveTo>
                      <a:pt x="0" y="3"/>
                    </a:moveTo>
                    <a:cubicBezTo>
                      <a:pt x="1" y="3"/>
                      <a:pt x="1" y="3"/>
                      <a:pt x="1" y="2"/>
                    </a:cubicBezTo>
                    <a:cubicBezTo>
                      <a:pt x="3" y="0"/>
                      <a:pt x="2" y="1"/>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Rectangle 213">
                <a:extLst>
                  <a:ext uri="{FF2B5EF4-FFF2-40B4-BE49-F238E27FC236}">
                    <a16:creationId xmlns:a16="http://schemas.microsoft.com/office/drawing/2014/main" id="{EFA34CF1-FD6D-6E87-EE26-91F689E4AEAB}"/>
                  </a:ext>
                </a:extLst>
              </p:cNvPr>
              <p:cNvSpPr>
                <a:spLocks noChangeArrowheads="1"/>
              </p:cNvSpPr>
              <p:nvPr/>
            </p:nvSpPr>
            <p:spPr bwMode="auto">
              <a:xfrm>
                <a:off x="2986" y="63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6" name="Freeform 214">
                <a:extLst>
                  <a:ext uri="{FF2B5EF4-FFF2-40B4-BE49-F238E27FC236}">
                    <a16:creationId xmlns:a16="http://schemas.microsoft.com/office/drawing/2014/main" id="{BE3AE57A-0807-FB56-9A4E-E3DD7FE121C2}"/>
                  </a:ext>
                </a:extLst>
              </p:cNvPr>
              <p:cNvSpPr/>
              <p:nvPr/>
            </p:nvSpPr>
            <p:spPr bwMode="auto">
              <a:xfrm>
                <a:off x="2478" y="1649"/>
                <a:ext cx="3" cy="11"/>
              </a:xfrm>
              <a:custGeom>
                <a:avLst/>
                <a:gdLst>
                  <a:gd name="T0" fmla="*/ 0 w 2"/>
                  <a:gd name="T1" fmla="*/ 7 h 7"/>
                  <a:gd name="T2" fmla="*/ 2 w 2"/>
                  <a:gd name="T3" fmla="*/ 2 h 7"/>
                  <a:gd name="T4" fmla="*/ 0 w 2"/>
                  <a:gd name="T5" fmla="*/ 7 h 7"/>
                </a:gdLst>
                <a:ahLst/>
                <a:cxnLst>
                  <a:cxn ang="0">
                    <a:pos x="T0" y="T1"/>
                  </a:cxn>
                  <a:cxn ang="0">
                    <a:pos x="T2" y="T3"/>
                  </a:cxn>
                  <a:cxn ang="0">
                    <a:pos x="T4" y="T5"/>
                  </a:cxn>
                </a:cxnLst>
                <a:rect l="0" t="0" r="r" b="b"/>
                <a:pathLst>
                  <a:path w="2" h="7">
                    <a:moveTo>
                      <a:pt x="0" y="7"/>
                    </a:moveTo>
                    <a:cubicBezTo>
                      <a:pt x="0" y="7"/>
                      <a:pt x="1" y="5"/>
                      <a:pt x="2" y="2"/>
                    </a:cubicBezTo>
                    <a:cubicBezTo>
                      <a:pt x="2" y="0"/>
                      <a:pt x="1" y="1"/>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215">
                <a:extLst>
                  <a:ext uri="{FF2B5EF4-FFF2-40B4-BE49-F238E27FC236}">
                    <a16:creationId xmlns:a16="http://schemas.microsoft.com/office/drawing/2014/main" id="{2F39C3FB-6F14-BE56-FF88-018C8764FFA1}"/>
                  </a:ext>
                </a:extLst>
              </p:cNvPr>
              <p:cNvSpPr/>
              <p:nvPr/>
            </p:nvSpPr>
            <p:spPr bwMode="auto">
              <a:xfrm>
                <a:off x="2529" y="1434"/>
                <a:ext cx="0" cy="3"/>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1"/>
                      <a:pt x="0" y="0"/>
                    </a:cubicBezTo>
                    <a:cubicBezTo>
                      <a:pt x="0" y="2"/>
                      <a:pt x="0"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216">
                <a:extLst>
                  <a:ext uri="{FF2B5EF4-FFF2-40B4-BE49-F238E27FC236}">
                    <a16:creationId xmlns:a16="http://schemas.microsoft.com/office/drawing/2014/main" id="{4E9AB1C7-C58D-913C-C33A-64AC053A2951}"/>
                  </a:ext>
                </a:extLst>
              </p:cNvPr>
              <p:cNvSpPr/>
              <p:nvPr/>
            </p:nvSpPr>
            <p:spPr bwMode="auto">
              <a:xfrm>
                <a:off x="2635" y="3109"/>
                <a:ext cx="10" cy="24"/>
              </a:xfrm>
              <a:custGeom>
                <a:avLst/>
                <a:gdLst>
                  <a:gd name="T0" fmla="*/ 6 w 6"/>
                  <a:gd name="T1" fmla="*/ 15 h 15"/>
                  <a:gd name="T2" fmla="*/ 0 w 6"/>
                  <a:gd name="T3" fmla="*/ 0 h 15"/>
                  <a:gd name="T4" fmla="*/ 6 w 6"/>
                  <a:gd name="T5" fmla="*/ 15 h 15"/>
                </a:gdLst>
                <a:ahLst/>
                <a:cxnLst>
                  <a:cxn ang="0">
                    <a:pos x="T0" y="T1"/>
                  </a:cxn>
                  <a:cxn ang="0">
                    <a:pos x="T2" y="T3"/>
                  </a:cxn>
                  <a:cxn ang="0">
                    <a:pos x="T4" y="T5"/>
                  </a:cxn>
                </a:cxnLst>
                <a:rect l="0" t="0" r="r" b="b"/>
                <a:pathLst>
                  <a:path w="6" h="15">
                    <a:moveTo>
                      <a:pt x="6" y="15"/>
                    </a:moveTo>
                    <a:cubicBezTo>
                      <a:pt x="3" y="9"/>
                      <a:pt x="1" y="4"/>
                      <a:pt x="0" y="0"/>
                    </a:cubicBezTo>
                    <a:cubicBezTo>
                      <a:pt x="1" y="5"/>
                      <a:pt x="3" y="10"/>
                      <a:pt x="6"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217">
                <a:extLst>
                  <a:ext uri="{FF2B5EF4-FFF2-40B4-BE49-F238E27FC236}">
                    <a16:creationId xmlns:a16="http://schemas.microsoft.com/office/drawing/2014/main" id="{9F83CA7B-C947-2D4F-1238-BEEA1AE11C7B}"/>
                  </a:ext>
                </a:extLst>
              </p:cNvPr>
              <p:cNvSpPr/>
              <p:nvPr/>
            </p:nvSpPr>
            <p:spPr bwMode="auto">
              <a:xfrm>
                <a:off x="2988" y="629"/>
                <a:ext cx="8" cy="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1" y="3"/>
                      <a:pt x="2" y="2"/>
                      <a:pt x="5" y="0"/>
                    </a:cubicBezTo>
                    <a:cubicBezTo>
                      <a:pt x="2" y="2"/>
                      <a:pt x="0" y="4"/>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18">
                <a:extLst>
                  <a:ext uri="{FF2B5EF4-FFF2-40B4-BE49-F238E27FC236}">
                    <a16:creationId xmlns:a16="http://schemas.microsoft.com/office/drawing/2014/main" id="{5F6F26D1-47DE-C41C-BD09-E288820F9506}"/>
                  </a:ext>
                </a:extLst>
              </p:cNvPr>
              <p:cNvSpPr/>
              <p:nvPr/>
            </p:nvSpPr>
            <p:spPr bwMode="auto">
              <a:xfrm>
                <a:off x="2456" y="2000"/>
                <a:ext cx="0" cy="7"/>
              </a:xfrm>
              <a:custGeom>
                <a:avLst/>
                <a:gdLst>
                  <a:gd name="T0" fmla="*/ 7 h 7"/>
                  <a:gd name="T1" fmla="*/ 0 h 7"/>
                  <a:gd name="T2" fmla="*/ 5 h 7"/>
                  <a:gd name="T3" fmla="*/ 7 h 7"/>
                  <a:gd name="T4" fmla="*/ 7 h 7"/>
                </a:gdLst>
                <a:ahLst/>
                <a:cxnLst>
                  <a:cxn ang="0">
                    <a:pos x="0" y="T0"/>
                  </a:cxn>
                  <a:cxn ang="0">
                    <a:pos x="0" y="T1"/>
                  </a:cxn>
                  <a:cxn ang="0">
                    <a:pos x="0" y="T2"/>
                  </a:cxn>
                  <a:cxn ang="0">
                    <a:pos x="0" y="T3"/>
                  </a:cxn>
                  <a:cxn ang="0">
                    <a:pos x="0" y="T4"/>
                  </a:cxn>
                </a:cxnLst>
                <a:rect l="0" t="0" r="r" b="b"/>
                <a:pathLst>
                  <a:path h="7">
                    <a:moveTo>
                      <a:pt x="0" y="7"/>
                    </a:moveTo>
                    <a:lnTo>
                      <a:pt x="0" y="0"/>
                    </a:lnTo>
                    <a:lnTo>
                      <a:pt x="0" y="5"/>
                    </a:lnTo>
                    <a:lnTo>
                      <a:pt x="0" y="7"/>
                    </a:lnTo>
                    <a:lnTo>
                      <a:pt x="0" y="7"/>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19">
                <a:extLst>
                  <a:ext uri="{FF2B5EF4-FFF2-40B4-BE49-F238E27FC236}">
                    <a16:creationId xmlns:a16="http://schemas.microsoft.com/office/drawing/2014/main" id="{0F9948B8-9C71-83AE-5B27-4282D91B8D26}"/>
                  </a:ext>
                </a:extLst>
              </p:cNvPr>
              <p:cNvSpPr/>
              <p:nvPr/>
            </p:nvSpPr>
            <p:spPr bwMode="auto">
              <a:xfrm>
                <a:off x="2445" y="1965"/>
                <a:ext cx="18" cy="281"/>
              </a:xfrm>
              <a:custGeom>
                <a:avLst/>
                <a:gdLst>
                  <a:gd name="T0" fmla="*/ 2 w 11"/>
                  <a:gd name="T1" fmla="*/ 97 h 170"/>
                  <a:gd name="T2" fmla="*/ 1 w 11"/>
                  <a:gd name="T3" fmla="*/ 92 h 170"/>
                  <a:gd name="T4" fmla="*/ 3 w 11"/>
                  <a:gd name="T5" fmla="*/ 170 h 170"/>
                  <a:gd name="T6" fmla="*/ 5 w 11"/>
                  <a:gd name="T7" fmla="*/ 124 h 170"/>
                  <a:gd name="T8" fmla="*/ 8 w 11"/>
                  <a:gd name="T9" fmla="*/ 71 h 170"/>
                  <a:gd name="T10" fmla="*/ 6 w 11"/>
                  <a:gd name="T11" fmla="*/ 54 h 170"/>
                  <a:gd name="T12" fmla="*/ 9 w 11"/>
                  <a:gd name="T13" fmla="*/ 42 h 170"/>
                  <a:gd name="T14" fmla="*/ 11 w 11"/>
                  <a:gd name="T15" fmla="*/ 0 h 170"/>
                  <a:gd name="T16" fmla="*/ 9 w 11"/>
                  <a:gd name="T17" fmla="*/ 36 h 170"/>
                  <a:gd name="T18" fmla="*/ 7 w 11"/>
                  <a:gd name="T19" fmla="*/ 25 h 170"/>
                  <a:gd name="T20" fmla="*/ 7 w 11"/>
                  <a:gd name="T21" fmla="*/ 29 h 170"/>
                  <a:gd name="T22" fmla="*/ 2 w 11"/>
                  <a:gd name="T23" fmla="*/ 9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70">
                    <a:moveTo>
                      <a:pt x="2" y="97"/>
                    </a:moveTo>
                    <a:cubicBezTo>
                      <a:pt x="2" y="95"/>
                      <a:pt x="2" y="93"/>
                      <a:pt x="1" y="92"/>
                    </a:cubicBezTo>
                    <a:cubicBezTo>
                      <a:pt x="1" y="118"/>
                      <a:pt x="0" y="165"/>
                      <a:pt x="3" y="170"/>
                    </a:cubicBezTo>
                    <a:cubicBezTo>
                      <a:pt x="2" y="162"/>
                      <a:pt x="4" y="117"/>
                      <a:pt x="5" y="124"/>
                    </a:cubicBezTo>
                    <a:cubicBezTo>
                      <a:pt x="5" y="106"/>
                      <a:pt x="8" y="80"/>
                      <a:pt x="8" y="71"/>
                    </a:cubicBezTo>
                    <a:cubicBezTo>
                      <a:pt x="6" y="100"/>
                      <a:pt x="5" y="74"/>
                      <a:pt x="6" y="54"/>
                    </a:cubicBezTo>
                    <a:cubicBezTo>
                      <a:pt x="8" y="36"/>
                      <a:pt x="7" y="57"/>
                      <a:pt x="9" y="42"/>
                    </a:cubicBezTo>
                    <a:cubicBezTo>
                      <a:pt x="11" y="0"/>
                      <a:pt x="11" y="0"/>
                      <a:pt x="11" y="0"/>
                    </a:cubicBezTo>
                    <a:cubicBezTo>
                      <a:pt x="9" y="36"/>
                      <a:pt x="9" y="36"/>
                      <a:pt x="9" y="36"/>
                    </a:cubicBezTo>
                    <a:cubicBezTo>
                      <a:pt x="7" y="25"/>
                      <a:pt x="7" y="25"/>
                      <a:pt x="7" y="25"/>
                    </a:cubicBezTo>
                    <a:cubicBezTo>
                      <a:pt x="7" y="27"/>
                      <a:pt x="7" y="28"/>
                      <a:pt x="7" y="29"/>
                    </a:cubicBezTo>
                    <a:cubicBezTo>
                      <a:pt x="4" y="90"/>
                      <a:pt x="3" y="34"/>
                      <a:pt x="2" y="9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20">
                <a:extLst>
                  <a:ext uri="{FF2B5EF4-FFF2-40B4-BE49-F238E27FC236}">
                    <a16:creationId xmlns:a16="http://schemas.microsoft.com/office/drawing/2014/main" id="{A9D49918-3514-0293-826C-3C160ACDB7F4}"/>
                  </a:ext>
                </a:extLst>
              </p:cNvPr>
              <p:cNvSpPr/>
              <p:nvPr/>
            </p:nvSpPr>
            <p:spPr bwMode="auto">
              <a:xfrm>
                <a:off x="2446" y="2101"/>
                <a:ext cx="0" cy="16"/>
              </a:xfrm>
              <a:custGeom>
                <a:avLst/>
                <a:gdLst>
                  <a:gd name="T0" fmla="*/ 10 h 10"/>
                  <a:gd name="T1" fmla="*/ 0 h 10"/>
                  <a:gd name="T2" fmla="*/ 10 h 10"/>
                </a:gdLst>
                <a:ahLst/>
                <a:cxnLst>
                  <a:cxn ang="0">
                    <a:pos x="0" y="T0"/>
                  </a:cxn>
                  <a:cxn ang="0">
                    <a:pos x="0" y="T1"/>
                  </a:cxn>
                  <a:cxn ang="0">
                    <a:pos x="0" y="T2"/>
                  </a:cxn>
                </a:cxnLst>
                <a:rect l="0" t="0" r="r" b="b"/>
                <a:pathLst>
                  <a:path h="10">
                    <a:moveTo>
                      <a:pt x="0" y="10"/>
                    </a:moveTo>
                    <a:cubicBezTo>
                      <a:pt x="0" y="6"/>
                      <a:pt x="0" y="3"/>
                      <a:pt x="0" y="0"/>
                    </a:cubicBezTo>
                    <a:cubicBezTo>
                      <a:pt x="0" y="6"/>
                      <a:pt x="0" y="8"/>
                      <a:pt x="0"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21">
                <a:extLst>
                  <a:ext uri="{FF2B5EF4-FFF2-40B4-BE49-F238E27FC236}">
                    <a16:creationId xmlns:a16="http://schemas.microsoft.com/office/drawing/2014/main" id="{EFEB96C0-746D-58C1-8E9F-7051B6B3E321}"/>
                  </a:ext>
                </a:extLst>
              </p:cNvPr>
              <p:cNvSpPr/>
              <p:nvPr/>
            </p:nvSpPr>
            <p:spPr bwMode="auto">
              <a:xfrm>
                <a:off x="2453" y="2531"/>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4"/>
                      <a:pt x="1" y="7"/>
                      <a:pt x="1" y="11"/>
                    </a:cubicBezTo>
                    <a:cubicBezTo>
                      <a:pt x="1" y="9"/>
                      <a:pt x="1"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22">
                <a:extLst>
                  <a:ext uri="{FF2B5EF4-FFF2-40B4-BE49-F238E27FC236}">
                    <a16:creationId xmlns:a16="http://schemas.microsoft.com/office/drawing/2014/main" id="{9C506AE8-74E2-57A7-82DF-CD9CB1CFE329}"/>
                  </a:ext>
                </a:extLst>
              </p:cNvPr>
              <p:cNvSpPr/>
              <p:nvPr/>
            </p:nvSpPr>
            <p:spPr bwMode="auto">
              <a:xfrm>
                <a:off x="3878" y="306"/>
                <a:ext cx="61" cy="1"/>
              </a:xfrm>
              <a:custGeom>
                <a:avLst/>
                <a:gdLst>
                  <a:gd name="T0" fmla="*/ 37 w 37"/>
                  <a:gd name="T1" fmla="*/ 1 h 1"/>
                  <a:gd name="T2" fmla="*/ 1 w 37"/>
                  <a:gd name="T3" fmla="*/ 1 h 1"/>
                  <a:gd name="T4" fmla="*/ 33 w 37"/>
                  <a:gd name="T5" fmla="*/ 1 h 1"/>
                  <a:gd name="T6" fmla="*/ 37 w 37"/>
                  <a:gd name="T7" fmla="*/ 1 h 1"/>
                </a:gdLst>
                <a:ahLst/>
                <a:cxnLst>
                  <a:cxn ang="0">
                    <a:pos x="T0" y="T1"/>
                  </a:cxn>
                  <a:cxn ang="0">
                    <a:pos x="T2" y="T3"/>
                  </a:cxn>
                  <a:cxn ang="0">
                    <a:pos x="T4" y="T5"/>
                  </a:cxn>
                  <a:cxn ang="0">
                    <a:pos x="T6" y="T7"/>
                  </a:cxn>
                </a:cxnLst>
                <a:rect l="0" t="0" r="r" b="b"/>
                <a:pathLst>
                  <a:path w="37" h="1">
                    <a:moveTo>
                      <a:pt x="37" y="1"/>
                    </a:moveTo>
                    <a:cubicBezTo>
                      <a:pt x="36" y="0"/>
                      <a:pt x="0" y="0"/>
                      <a:pt x="1" y="1"/>
                    </a:cubicBezTo>
                    <a:cubicBezTo>
                      <a:pt x="11" y="1"/>
                      <a:pt x="22" y="1"/>
                      <a:pt x="33" y="1"/>
                    </a:cubicBezTo>
                    <a:cubicBezTo>
                      <a:pt x="37" y="1"/>
                      <a:pt x="37" y="1"/>
                      <a:pt x="37"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23">
                <a:extLst>
                  <a:ext uri="{FF2B5EF4-FFF2-40B4-BE49-F238E27FC236}">
                    <a16:creationId xmlns:a16="http://schemas.microsoft.com/office/drawing/2014/main" id="{32471EA3-B990-B394-39B9-0099C062114C}"/>
                  </a:ext>
                </a:extLst>
              </p:cNvPr>
              <p:cNvSpPr/>
              <p:nvPr/>
            </p:nvSpPr>
            <p:spPr bwMode="auto">
              <a:xfrm>
                <a:off x="2856" y="3541"/>
                <a:ext cx="16" cy="18"/>
              </a:xfrm>
              <a:custGeom>
                <a:avLst/>
                <a:gdLst>
                  <a:gd name="T0" fmla="*/ 10 w 10"/>
                  <a:gd name="T1" fmla="*/ 11 h 11"/>
                  <a:gd name="T2" fmla="*/ 2 w 10"/>
                  <a:gd name="T3" fmla="*/ 2 h 11"/>
                  <a:gd name="T4" fmla="*/ 0 w 10"/>
                  <a:gd name="T5" fmla="*/ 0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2" y="2"/>
                      <a:pt x="2" y="2"/>
                      <a:pt x="2" y="2"/>
                    </a:cubicBezTo>
                    <a:cubicBezTo>
                      <a:pt x="0" y="0"/>
                      <a:pt x="0" y="0"/>
                      <a:pt x="0" y="0"/>
                    </a:cubicBezTo>
                    <a:cubicBezTo>
                      <a:pt x="1" y="2"/>
                      <a:pt x="7" y="8"/>
                      <a:pt x="1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224">
                <a:extLst>
                  <a:ext uri="{FF2B5EF4-FFF2-40B4-BE49-F238E27FC236}">
                    <a16:creationId xmlns:a16="http://schemas.microsoft.com/office/drawing/2014/main" id="{D870D8F2-C141-EFB1-7457-4EE71CFFF808}"/>
                  </a:ext>
                </a:extLst>
              </p:cNvPr>
              <p:cNvSpPr/>
              <p:nvPr/>
            </p:nvSpPr>
            <p:spPr bwMode="auto">
              <a:xfrm>
                <a:off x="2453" y="2170"/>
                <a:ext cx="2" cy="18"/>
              </a:xfrm>
              <a:custGeom>
                <a:avLst/>
                <a:gdLst>
                  <a:gd name="T0" fmla="*/ 1 w 1"/>
                  <a:gd name="T1" fmla="*/ 11 h 11"/>
                  <a:gd name="T2" fmla="*/ 0 w 1"/>
                  <a:gd name="T3" fmla="*/ 0 h 11"/>
                  <a:gd name="T4" fmla="*/ 1 w 1"/>
                  <a:gd name="T5" fmla="*/ 11 h 11"/>
                </a:gdLst>
                <a:ahLst/>
                <a:cxnLst>
                  <a:cxn ang="0">
                    <a:pos x="T0" y="T1"/>
                  </a:cxn>
                  <a:cxn ang="0">
                    <a:pos x="T2" y="T3"/>
                  </a:cxn>
                  <a:cxn ang="0">
                    <a:pos x="T4" y="T5"/>
                  </a:cxn>
                </a:cxnLst>
                <a:rect l="0" t="0" r="r" b="b"/>
                <a:pathLst>
                  <a:path w="1" h="11">
                    <a:moveTo>
                      <a:pt x="1" y="11"/>
                    </a:moveTo>
                    <a:cubicBezTo>
                      <a:pt x="1" y="5"/>
                      <a:pt x="1" y="2"/>
                      <a:pt x="0" y="0"/>
                    </a:cubicBezTo>
                    <a:cubicBezTo>
                      <a:pt x="0" y="5"/>
                      <a:pt x="1" y="8"/>
                      <a:pt x="1"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225">
                <a:extLst>
                  <a:ext uri="{FF2B5EF4-FFF2-40B4-BE49-F238E27FC236}">
                    <a16:creationId xmlns:a16="http://schemas.microsoft.com/office/drawing/2014/main" id="{C6EC1111-E849-BB68-4E39-5907A85B4BD3}"/>
                  </a:ext>
                </a:extLst>
              </p:cNvPr>
              <p:cNvSpPr/>
              <p:nvPr/>
            </p:nvSpPr>
            <p:spPr bwMode="auto">
              <a:xfrm>
                <a:off x="2869" y="3566"/>
                <a:ext cx="48" cy="51"/>
              </a:xfrm>
              <a:custGeom>
                <a:avLst/>
                <a:gdLst>
                  <a:gd name="T0" fmla="*/ 0 w 29"/>
                  <a:gd name="T1" fmla="*/ 0 h 31"/>
                  <a:gd name="T2" fmla="*/ 8 w 29"/>
                  <a:gd name="T3" fmla="*/ 11 h 31"/>
                  <a:gd name="T4" fmla="*/ 29 w 29"/>
                  <a:gd name="T5" fmla="*/ 31 h 31"/>
                  <a:gd name="T6" fmla="*/ 0 w 29"/>
                  <a:gd name="T7" fmla="*/ 0 h 31"/>
                </a:gdLst>
                <a:ahLst/>
                <a:cxnLst>
                  <a:cxn ang="0">
                    <a:pos x="T0" y="T1"/>
                  </a:cxn>
                  <a:cxn ang="0">
                    <a:pos x="T2" y="T3"/>
                  </a:cxn>
                  <a:cxn ang="0">
                    <a:pos x="T4" y="T5"/>
                  </a:cxn>
                  <a:cxn ang="0">
                    <a:pos x="T6" y="T7"/>
                  </a:cxn>
                </a:cxnLst>
                <a:rect l="0" t="0" r="r" b="b"/>
                <a:pathLst>
                  <a:path w="29" h="31">
                    <a:moveTo>
                      <a:pt x="0" y="0"/>
                    </a:moveTo>
                    <a:cubicBezTo>
                      <a:pt x="3" y="4"/>
                      <a:pt x="8" y="10"/>
                      <a:pt x="8" y="11"/>
                    </a:cubicBezTo>
                    <a:cubicBezTo>
                      <a:pt x="15" y="19"/>
                      <a:pt x="21" y="24"/>
                      <a:pt x="29" y="31"/>
                    </a:cubicBezTo>
                    <a:cubicBezTo>
                      <a:pt x="20" y="22"/>
                      <a:pt x="11"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Rectangle 226">
                <a:extLst>
                  <a:ext uri="{FF2B5EF4-FFF2-40B4-BE49-F238E27FC236}">
                    <a16:creationId xmlns:a16="http://schemas.microsoft.com/office/drawing/2014/main" id="{7A2A7C70-97A0-8C80-76C0-02747A5CAC6B}"/>
                  </a:ext>
                </a:extLst>
              </p:cNvPr>
              <p:cNvSpPr>
                <a:spLocks noChangeArrowheads="1"/>
              </p:cNvSpPr>
              <p:nvPr/>
            </p:nvSpPr>
            <p:spPr bwMode="auto">
              <a:xfrm>
                <a:off x="2917" y="361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9" name="Freeform 227">
                <a:extLst>
                  <a:ext uri="{FF2B5EF4-FFF2-40B4-BE49-F238E27FC236}">
                    <a16:creationId xmlns:a16="http://schemas.microsoft.com/office/drawing/2014/main" id="{8AFE75EE-E614-78EC-2078-14093DFED73A}"/>
                  </a:ext>
                </a:extLst>
              </p:cNvPr>
              <p:cNvSpPr>
                <a:spLocks noEditPoints="1"/>
              </p:cNvSpPr>
              <p:nvPr/>
            </p:nvSpPr>
            <p:spPr bwMode="auto">
              <a:xfrm>
                <a:off x="2412" y="307"/>
                <a:ext cx="2850" cy="3762"/>
              </a:xfrm>
              <a:custGeom>
                <a:avLst/>
                <a:gdLst>
                  <a:gd name="T0" fmla="*/ 839 w 1726"/>
                  <a:gd name="T1" fmla="*/ 10 h 2280"/>
                  <a:gd name="T2" fmla="*/ 535 w 1726"/>
                  <a:gd name="T3" fmla="*/ 84 h 2280"/>
                  <a:gd name="T4" fmla="*/ 499 w 1726"/>
                  <a:gd name="T5" fmla="*/ 107 h 2280"/>
                  <a:gd name="T6" fmla="*/ 217 w 1726"/>
                  <a:gd name="T7" fmla="*/ 336 h 2280"/>
                  <a:gd name="T8" fmla="*/ 81 w 1726"/>
                  <a:gd name="T9" fmla="*/ 655 h 2280"/>
                  <a:gd name="T10" fmla="*/ 38 w 1726"/>
                  <a:gd name="T11" fmla="*/ 821 h 2280"/>
                  <a:gd name="T12" fmla="*/ 42 w 1726"/>
                  <a:gd name="T13" fmla="*/ 1531 h 2280"/>
                  <a:gd name="T14" fmla="*/ 235 w 1726"/>
                  <a:gd name="T15" fmla="*/ 1942 h 2280"/>
                  <a:gd name="T16" fmla="*/ 420 w 1726"/>
                  <a:gd name="T17" fmla="*/ 2121 h 2280"/>
                  <a:gd name="T18" fmla="*/ 680 w 1726"/>
                  <a:gd name="T19" fmla="*/ 2241 h 2280"/>
                  <a:gd name="T20" fmla="*/ 1000 w 1726"/>
                  <a:gd name="T21" fmla="*/ 2273 h 2280"/>
                  <a:gd name="T22" fmla="*/ 746 w 1726"/>
                  <a:gd name="T23" fmla="*/ 2251 h 2280"/>
                  <a:gd name="T24" fmla="*/ 767 w 1726"/>
                  <a:gd name="T25" fmla="*/ 2247 h 2280"/>
                  <a:gd name="T26" fmla="*/ 1002 w 1726"/>
                  <a:gd name="T27" fmla="*/ 2252 h 2280"/>
                  <a:gd name="T28" fmla="*/ 686 w 1726"/>
                  <a:gd name="T29" fmla="*/ 2209 h 2280"/>
                  <a:gd name="T30" fmla="*/ 669 w 1726"/>
                  <a:gd name="T31" fmla="*/ 2198 h 2280"/>
                  <a:gd name="T32" fmla="*/ 527 w 1726"/>
                  <a:gd name="T33" fmla="*/ 2139 h 2280"/>
                  <a:gd name="T34" fmla="*/ 148 w 1726"/>
                  <a:gd name="T35" fmla="*/ 1756 h 2280"/>
                  <a:gd name="T36" fmla="*/ 111 w 1726"/>
                  <a:gd name="T37" fmla="*/ 1639 h 2280"/>
                  <a:gd name="T38" fmla="*/ 61 w 1726"/>
                  <a:gd name="T39" fmla="*/ 1429 h 2280"/>
                  <a:gd name="T40" fmla="*/ 56 w 1726"/>
                  <a:gd name="T41" fmla="*/ 1324 h 2280"/>
                  <a:gd name="T42" fmla="*/ 45 w 1726"/>
                  <a:gd name="T43" fmla="*/ 1064 h 2280"/>
                  <a:gd name="T44" fmla="*/ 52 w 1726"/>
                  <a:gd name="T45" fmla="*/ 1175 h 2280"/>
                  <a:gd name="T46" fmla="*/ 62 w 1726"/>
                  <a:gd name="T47" fmla="*/ 945 h 2280"/>
                  <a:gd name="T48" fmla="*/ 89 w 1726"/>
                  <a:gd name="T49" fmla="*/ 743 h 2280"/>
                  <a:gd name="T50" fmla="*/ 122 w 1726"/>
                  <a:gd name="T51" fmla="*/ 596 h 2280"/>
                  <a:gd name="T52" fmla="*/ 233 w 1726"/>
                  <a:gd name="T53" fmla="*/ 393 h 2280"/>
                  <a:gd name="T54" fmla="*/ 104 w 1726"/>
                  <a:gd name="T55" fmla="*/ 683 h 2280"/>
                  <a:gd name="T56" fmla="*/ 466 w 1726"/>
                  <a:gd name="T57" fmla="*/ 177 h 2280"/>
                  <a:gd name="T58" fmla="*/ 420 w 1726"/>
                  <a:gd name="T59" fmla="*/ 200 h 2280"/>
                  <a:gd name="T60" fmla="*/ 560 w 1726"/>
                  <a:gd name="T61" fmla="*/ 114 h 2280"/>
                  <a:gd name="T62" fmla="*/ 772 w 1726"/>
                  <a:gd name="T63" fmla="*/ 45 h 2280"/>
                  <a:gd name="T64" fmla="*/ 985 w 1726"/>
                  <a:gd name="T65" fmla="*/ 41 h 2280"/>
                  <a:gd name="T66" fmla="*/ 1165 w 1726"/>
                  <a:gd name="T67" fmla="*/ 76 h 2280"/>
                  <a:gd name="T68" fmla="*/ 804 w 1726"/>
                  <a:gd name="T69" fmla="*/ 42 h 2280"/>
                  <a:gd name="T70" fmla="*/ 1125 w 1726"/>
                  <a:gd name="T71" fmla="*/ 60 h 2280"/>
                  <a:gd name="T72" fmla="*/ 1590 w 1726"/>
                  <a:gd name="T73" fmla="*/ 516 h 2280"/>
                  <a:gd name="T74" fmla="*/ 1683 w 1726"/>
                  <a:gd name="T75" fmla="*/ 797 h 2280"/>
                  <a:gd name="T76" fmla="*/ 1696 w 1726"/>
                  <a:gd name="T77" fmla="*/ 1286 h 2280"/>
                  <a:gd name="T78" fmla="*/ 1651 w 1726"/>
                  <a:gd name="T79" fmla="*/ 1605 h 2280"/>
                  <a:gd name="T80" fmla="*/ 1401 w 1726"/>
                  <a:gd name="T81" fmla="*/ 2067 h 2280"/>
                  <a:gd name="T82" fmla="*/ 1660 w 1726"/>
                  <a:gd name="T83" fmla="*/ 1620 h 2280"/>
                  <a:gd name="T84" fmla="*/ 1708 w 1726"/>
                  <a:gd name="T85" fmla="*/ 885 h 2280"/>
                  <a:gd name="T86" fmla="*/ 1611 w 1726"/>
                  <a:gd name="T87" fmla="*/ 525 h 2280"/>
                  <a:gd name="T88" fmla="*/ 1304 w 1726"/>
                  <a:gd name="T89" fmla="*/ 135 h 2280"/>
                  <a:gd name="T90" fmla="*/ 976 w 1726"/>
                  <a:gd name="T91" fmla="*/ 4 h 2280"/>
                  <a:gd name="T92" fmla="*/ 412 w 1726"/>
                  <a:gd name="T93" fmla="*/ 174 h 2280"/>
                  <a:gd name="T94" fmla="*/ 731 w 1726"/>
                  <a:gd name="T95" fmla="*/ 31 h 2280"/>
                  <a:gd name="T96" fmla="*/ 465 w 1726"/>
                  <a:gd name="T97" fmla="*/ 139 h 2280"/>
                  <a:gd name="T98" fmla="*/ 230 w 1726"/>
                  <a:gd name="T99" fmla="*/ 1913 h 2280"/>
                  <a:gd name="T100" fmla="*/ 251 w 1726"/>
                  <a:gd name="T101" fmla="*/ 1956 h 2280"/>
                  <a:gd name="T102" fmla="*/ 109 w 1726"/>
                  <a:gd name="T103" fmla="*/ 1718 h 2280"/>
                  <a:gd name="T104" fmla="*/ 37 w 1726"/>
                  <a:gd name="T105" fmla="*/ 994 h 2280"/>
                  <a:gd name="T106" fmla="*/ 36 w 1726"/>
                  <a:gd name="T107" fmla="*/ 1323 h 2280"/>
                  <a:gd name="T108" fmla="*/ 67 w 1726"/>
                  <a:gd name="T109" fmla="*/ 1557 h 2280"/>
                  <a:gd name="T110" fmla="*/ 22 w 1726"/>
                  <a:gd name="T111" fmla="*/ 1270 h 2280"/>
                  <a:gd name="T112" fmla="*/ 11 w 1726"/>
                  <a:gd name="T113" fmla="*/ 1044 h 2280"/>
                  <a:gd name="T114" fmla="*/ 27 w 1726"/>
                  <a:gd name="T115" fmla="*/ 965 h 2280"/>
                  <a:gd name="T116" fmla="*/ 158 w 1726"/>
                  <a:gd name="T117" fmla="*/ 449 h 2280"/>
                  <a:gd name="T118" fmla="*/ 213 w 1726"/>
                  <a:gd name="T119" fmla="*/ 369 h 2280"/>
                  <a:gd name="T120" fmla="*/ 105 w 1726"/>
                  <a:gd name="T121" fmla="*/ 604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6" h="2280">
                    <a:moveTo>
                      <a:pt x="921" y="0"/>
                    </a:moveTo>
                    <a:cubicBezTo>
                      <a:pt x="908" y="1"/>
                      <a:pt x="908" y="1"/>
                      <a:pt x="908" y="1"/>
                    </a:cubicBezTo>
                    <a:cubicBezTo>
                      <a:pt x="914" y="1"/>
                      <a:pt x="914" y="1"/>
                      <a:pt x="914" y="1"/>
                    </a:cubicBezTo>
                    <a:cubicBezTo>
                      <a:pt x="912" y="4"/>
                      <a:pt x="881" y="5"/>
                      <a:pt x="845" y="10"/>
                    </a:cubicBezTo>
                    <a:cubicBezTo>
                      <a:pt x="848" y="10"/>
                      <a:pt x="867" y="7"/>
                      <a:pt x="894" y="6"/>
                    </a:cubicBezTo>
                    <a:cubicBezTo>
                      <a:pt x="891" y="7"/>
                      <a:pt x="888" y="7"/>
                      <a:pt x="885" y="8"/>
                    </a:cubicBezTo>
                    <a:cubicBezTo>
                      <a:pt x="844" y="10"/>
                      <a:pt x="807" y="16"/>
                      <a:pt x="772" y="22"/>
                    </a:cubicBezTo>
                    <a:cubicBezTo>
                      <a:pt x="784" y="19"/>
                      <a:pt x="798" y="16"/>
                      <a:pt x="813" y="14"/>
                    </a:cubicBezTo>
                    <a:cubicBezTo>
                      <a:pt x="775" y="17"/>
                      <a:pt x="719" y="34"/>
                      <a:pt x="701" y="37"/>
                    </a:cubicBezTo>
                    <a:cubicBezTo>
                      <a:pt x="757" y="19"/>
                      <a:pt x="784" y="14"/>
                      <a:pt x="845" y="5"/>
                    </a:cubicBezTo>
                    <a:cubicBezTo>
                      <a:pt x="877" y="4"/>
                      <a:pt x="806" y="11"/>
                      <a:pt x="805" y="14"/>
                    </a:cubicBezTo>
                    <a:cubicBezTo>
                      <a:pt x="816" y="12"/>
                      <a:pt x="828" y="11"/>
                      <a:pt x="839" y="10"/>
                    </a:cubicBezTo>
                    <a:cubicBezTo>
                      <a:pt x="834" y="8"/>
                      <a:pt x="907" y="2"/>
                      <a:pt x="889" y="0"/>
                    </a:cubicBezTo>
                    <a:cubicBezTo>
                      <a:pt x="812" y="5"/>
                      <a:pt x="736" y="20"/>
                      <a:pt x="673" y="40"/>
                    </a:cubicBezTo>
                    <a:cubicBezTo>
                      <a:pt x="692" y="28"/>
                      <a:pt x="711" y="16"/>
                      <a:pt x="731" y="6"/>
                    </a:cubicBezTo>
                    <a:cubicBezTo>
                      <a:pt x="731" y="6"/>
                      <a:pt x="732" y="5"/>
                      <a:pt x="735" y="4"/>
                    </a:cubicBezTo>
                    <a:cubicBezTo>
                      <a:pt x="670" y="20"/>
                      <a:pt x="705" y="18"/>
                      <a:pt x="690" y="23"/>
                    </a:cubicBezTo>
                    <a:cubicBezTo>
                      <a:pt x="676" y="28"/>
                      <a:pt x="664" y="32"/>
                      <a:pt x="652" y="35"/>
                    </a:cubicBezTo>
                    <a:cubicBezTo>
                      <a:pt x="658" y="32"/>
                      <a:pt x="658" y="32"/>
                      <a:pt x="658" y="32"/>
                    </a:cubicBezTo>
                    <a:cubicBezTo>
                      <a:pt x="620" y="47"/>
                      <a:pt x="647" y="39"/>
                      <a:pt x="612" y="51"/>
                    </a:cubicBezTo>
                    <a:cubicBezTo>
                      <a:pt x="585" y="63"/>
                      <a:pt x="637" y="42"/>
                      <a:pt x="620" y="50"/>
                    </a:cubicBezTo>
                    <a:cubicBezTo>
                      <a:pt x="583" y="65"/>
                      <a:pt x="598" y="62"/>
                      <a:pt x="542" y="86"/>
                    </a:cubicBezTo>
                    <a:cubicBezTo>
                      <a:pt x="545" y="84"/>
                      <a:pt x="535" y="87"/>
                      <a:pt x="567" y="71"/>
                    </a:cubicBezTo>
                    <a:cubicBezTo>
                      <a:pt x="535" y="84"/>
                      <a:pt x="535" y="84"/>
                      <a:pt x="535" y="84"/>
                    </a:cubicBezTo>
                    <a:cubicBezTo>
                      <a:pt x="572" y="66"/>
                      <a:pt x="549" y="76"/>
                      <a:pt x="588" y="60"/>
                    </a:cubicBezTo>
                    <a:cubicBezTo>
                      <a:pt x="605" y="50"/>
                      <a:pt x="600" y="50"/>
                      <a:pt x="616" y="41"/>
                    </a:cubicBezTo>
                    <a:cubicBezTo>
                      <a:pt x="601" y="48"/>
                      <a:pt x="605" y="49"/>
                      <a:pt x="583" y="58"/>
                    </a:cubicBezTo>
                    <a:cubicBezTo>
                      <a:pt x="556" y="68"/>
                      <a:pt x="587" y="55"/>
                      <a:pt x="589" y="53"/>
                    </a:cubicBezTo>
                    <a:cubicBezTo>
                      <a:pt x="554" y="70"/>
                      <a:pt x="549" y="68"/>
                      <a:pt x="519" y="85"/>
                    </a:cubicBezTo>
                    <a:cubicBezTo>
                      <a:pt x="526" y="85"/>
                      <a:pt x="520" y="87"/>
                      <a:pt x="543" y="79"/>
                    </a:cubicBezTo>
                    <a:cubicBezTo>
                      <a:pt x="521" y="89"/>
                      <a:pt x="494" y="103"/>
                      <a:pt x="494" y="100"/>
                    </a:cubicBezTo>
                    <a:cubicBezTo>
                      <a:pt x="491" y="104"/>
                      <a:pt x="491" y="104"/>
                      <a:pt x="491" y="104"/>
                    </a:cubicBezTo>
                    <a:cubicBezTo>
                      <a:pt x="486" y="106"/>
                      <a:pt x="469" y="115"/>
                      <a:pt x="468" y="116"/>
                    </a:cubicBezTo>
                    <a:cubicBezTo>
                      <a:pt x="461" y="121"/>
                      <a:pt x="461" y="121"/>
                      <a:pt x="461" y="121"/>
                    </a:cubicBezTo>
                    <a:cubicBezTo>
                      <a:pt x="477" y="113"/>
                      <a:pt x="491" y="107"/>
                      <a:pt x="517" y="92"/>
                    </a:cubicBezTo>
                    <a:cubicBezTo>
                      <a:pt x="507" y="99"/>
                      <a:pt x="534" y="87"/>
                      <a:pt x="499" y="107"/>
                    </a:cubicBezTo>
                    <a:cubicBezTo>
                      <a:pt x="484" y="115"/>
                      <a:pt x="497" y="106"/>
                      <a:pt x="495" y="106"/>
                    </a:cubicBezTo>
                    <a:cubicBezTo>
                      <a:pt x="419" y="153"/>
                      <a:pt x="416" y="149"/>
                      <a:pt x="361" y="194"/>
                    </a:cubicBezTo>
                    <a:cubicBezTo>
                      <a:pt x="374" y="181"/>
                      <a:pt x="409" y="157"/>
                      <a:pt x="437" y="137"/>
                    </a:cubicBezTo>
                    <a:cubicBezTo>
                      <a:pt x="419" y="146"/>
                      <a:pt x="401" y="162"/>
                      <a:pt x="385" y="174"/>
                    </a:cubicBezTo>
                    <a:cubicBezTo>
                      <a:pt x="398" y="163"/>
                      <a:pt x="400" y="160"/>
                      <a:pt x="383" y="172"/>
                    </a:cubicBezTo>
                    <a:cubicBezTo>
                      <a:pt x="377" y="178"/>
                      <a:pt x="377" y="178"/>
                      <a:pt x="377" y="178"/>
                    </a:cubicBezTo>
                    <a:cubicBezTo>
                      <a:pt x="367" y="186"/>
                      <a:pt x="350" y="200"/>
                      <a:pt x="348" y="200"/>
                    </a:cubicBezTo>
                    <a:cubicBezTo>
                      <a:pt x="348" y="201"/>
                      <a:pt x="352" y="198"/>
                      <a:pt x="362" y="191"/>
                    </a:cubicBezTo>
                    <a:cubicBezTo>
                      <a:pt x="338" y="212"/>
                      <a:pt x="295" y="252"/>
                      <a:pt x="258" y="293"/>
                    </a:cubicBezTo>
                    <a:cubicBezTo>
                      <a:pt x="257" y="287"/>
                      <a:pt x="311" y="235"/>
                      <a:pt x="281" y="262"/>
                    </a:cubicBezTo>
                    <a:cubicBezTo>
                      <a:pt x="265" y="278"/>
                      <a:pt x="256" y="294"/>
                      <a:pt x="230" y="323"/>
                    </a:cubicBezTo>
                    <a:cubicBezTo>
                      <a:pt x="238" y="309"/>
                      <a:pt x="217" y="337"/>
                      <a:pt x="217" y="336"/>
                    </a:cubicBezTo>
                    <a:cubicBezTo>
                      <a:pt x="206" y="351"/>
                      <a:pt x="197" y="366"/>
                      <a:pt x="188" y="382"/>
                    </a:cubicBezTo>
                    <a:cubicBezTo>
                      <a:pt x="173" y="404"/>
                      <a:pt x="157" y="430"/>
                      <a:pt x="146" y="452"/>
                    </a:cubicBezTo>
                    <a:cubicBezTo>
                      <a:pt x="150" y="444"/>
                      <a:pt x="155" y="435"/>
                      <a:pt x="162" y="424"/>
                    </a:cubicBezTo>
                    <a:cubicBezTo>
                      <a:pt x="146" y="458"/>
                      <a:pt x="128" y="483"/>
                      <a:pt x="111" y="527"/>
                    </a:cubicBezTo>
                    <a:cubicBezTo>
                      <a:pt x="118" y="507"/>
                      <a:pt x="118" y="507"/>
                      <a:pt x="118" y="507"/>
                    </a:cubicBezTo>
                    <a:cubicBezTo>
                      <a:pt x="103" y="539"/>
                      <a:pt x="94" y="566"/>
                      <a:pt x="87" y="593"/>
                    </a:cubicBezTo>
                    <a:cubicBezTo>
                      <a:pt x="85" y="592"/>
                      <a:pt x="85" y="592"/>
                      <a:pt x="85" y="592"/>
                    </a:cubicBezTo>
                    <a:cubicBezTo>
                      <a:pt x="86" y="597"/>
                      <a:pt x="71" y="655"/>
                      <a:pt x="68" y="669"/>
                    </a:cubicBezTo>
                    <a:cubicBezTo>
                      <a:pt x="89" y="585"/>
                      <a:pt x="88" y="597"/>
                      <a:pt x="117" y="518"/>
                    </a:cubicBezTo>
                    <a:cubicBezTo>
                      <a:pt x="107" y="548"/>
                      <a:pt x="100" y="570"/>
                      <a:pt x="93" y="603"/>
                    </a:cubicBezTo>
                    <a:cubicBezTo>
                      <a:pt x="89" y="616"/>
                      <a:pt x="87" y="620"/>
                      <a:pt x="86" y="621"/>
                    </a:cubicBezTo>
                    <a:cubicBezTo>
                      <a:pt x="84" y="632"/>
                      <a:pt x="85" y="636"/>
                      <a:pt x="81" y="655"/>
                    </a:cubicBezTo>
                    <a:cubicBezTo>
                      <a:pt x="78" y="661"/>
                      <a:pt x="78" y="661"/>
                      <a:pt x="78" y="661"/>
                    </a:cubicBezTo>
                    <a:cubicBezTo>
                      <a:pt x="64" y="716"/>
                      <a:pt x="70" y="712"/>
                      <a:pt x="59" y="765"/>
                    </a:cubicBezTo>
                    <a:cubicBezTo>
                      <a:pt x="54" y="775"/>
                      <a:pt x="64" y="718"/>
                      <a:pt x="71" y="685"/>
                    </a:cubicBezTo>
                    <a:cubicBezTo>
                      <a:pt x="62" y="710"/>
                      <a:pt x="83" y="632"/>
                      <a:pt x="72" y="661"/>
                    </a:cubicBezTo>
                    <a:cubicBezTo>
                      <a:pt x="69" y="677"/>
                      <a:pt x="69" y="677"/>
                      <a:pt x="69" y="677"/>
                    </a:cubicBezTo>
                    <a:cubicBezTo>
                      <a:pt x="66" y="693"/>
                      <a:pt x="65" y="691"/>
                      <a:pt x="67" y="681"/>
                    </a:cubicBezTo>
                    <a:cubicBezTo>
                      <a:pt x="62" y="703"/>
                      <a:pt x="63" y="697"/>
                      <a:pt x="63" y="706"/>
                    </a:cubicBezTo>
                    <a:cubicBezTo>
                      <a:pt x="44" y="790"/>
                      <a:pt x="60" y="696"/>
                      <a:pt x="43" y="779"/>
                    </a:cubicBezTo>
                    <a:cubicBezTo>
                      <a:pt x="44" y="769"/>
                      <a:pt x="48" y="746"/>
                      <a:pt x="46" y="750"/>
                    </a:cubicBezTo>
                    <a:cubicBezTo>
                      <a:pt x="49" y="736"/>
                      <a:pt x="53" y="721"/>
                      <a:pt x="56" y="706"/>
                    </a:cubicBezTo>
                    <a:cubicBezTo>
                      <a:pt x="54" y="705"/>
                      <a:pt x="54" y="705"/>
                      <a:pt x="54" y="705"/>
                    </a:cubicBezTo>
                    <a:cubicBezTo>
                      <a:pt x="41" y="761"/>
                      <a:pt x="38" y="795"/>
                      <a:pt x="38" y="821"/>
                    </a:cubicBezTo>
                    <a:cubicBezTo>
                      <a:pt x="44" y="770"/>
                      <a:pt x="40" y="816"/>
                      <a:pt x="46" y="790"/>
                    </a:cubicBezTo>
                    <a:cubicBezTo>
                      <a:pt x="45" y="800"/>
                      <a:pt x="43" y="809"/>
                      <a:pt x="42" y="815"/>
                    </a:cubicBezTo>
                    <a:cubicBezTo>
                      <a:pt x="42" y="818"/>
                      <a:pt x="38" y="844"/>
                      <a:pt x="40" y="841"/>
                    </a:cubicBezTo>
                    <a:cubicBezTo>
                      <a:pt x="32" y="852"/>
                      <a:pt x="18" y="964"/>
                      <a:pt x="16" y="938"/>
                    </a:cubicBezTo>
                    <a:cubicBezTo>
                      <a:pt x="11" y="970"/>
                      <a:pt x="6" y="1069"/>
                      <a:pt x="6" y="1139"/>
                    </a:cubicBezTo>
                    <a:cubicBezTo>
                      <a:pt x="5" y="1132"/>
                      <a:pt x="5" y="1126"/>
                      <a:pt x="5" y="1120"/>
                    </a:cubicBezTo>
                    <a:cubicBezTo>
                      <a:pt x="0" y="1193"/>
                      <a:pt x="7" y="1184"/>
                      <a:pt x="10" y="1226"/>
                    </a:cubicBezTo>
                    <a:cubicBezTo>
                      <a:pt x="7" y="1189"/>
                      <a:pt x="9" y="1260"/>
                      <a:pt x="8" y="1275"/>
                    </a:cubicBezTo>
                    <a:cubicBezTo>
                      <a:pt x="12" y="1308"/>
                      <a:pt x="16" y="1335"/>
                      <a:pt x="22" y="1382"/>
                    </a:cubicBezTo>
                    <a:cubicBezTo>
                      <a:pt x="21" y="1392"/>
                      <a:pt x="17" y="1393"/>
                      <a:pt x="21" y="1423"/>
                    </a:cubicBezTo>
                    <a:cubicBezTo>
                      <a:pt x="26" y="1443"/>
                      <a:pt x="26" y="1443"/>
                      <a:pt x="26" y="1443"/>
                    </a:cubicBezTo>
                    <a:cubicBezTo>
                      <a:pt x="30" y="1473"/>
                      <a:pt x="40" y="1512"/>
                      <a:pt x="42" y="1531"/>
                    </a:cubicBezTo>
                    <a:cubicBezTo>
                      <a:pt x="41" y="1527"/>
                      <a:pt x="41" y="1527"/>
                      <a:pt x="41" y="1527"/>
                    </a:cubicBezTo>
                    <a:cubicBezTo>
                      <a:pt x="47" y="1560"/>
                      <a:pt x="51" y="1561"/>
                      <a:pt x="45" y="1535"/>
                    </a:cubicBezTo>
                    <a:cubicBezTo>
                      <a:pt x="54" y="1566"/>
                      <a:pt x="54" y="1566"/>
                      <a:pt x="54" y="1566"/>
                    </a:cubicBezTo>
                    <a:cubicBezTo>
                      <a:pt x="53" y="1567"/>
                      <a:pt x="53" y="1567"/>
                      <a:pt x="53" y="1567"/>
                    </a:cubicBezTo>
                    <a:cubicBezTo>
                      <a:pt x="65" y="1608"/>
                      <a:pt x="78" y="1646"/>
                      <a:pt x="102" y="1708"/>
                    </a:cubicBezTo>
                    <a:cubicBezTo>
                      <a:pt x="94" y="1692"/>
                      <a:pt x="117" y="1757"/>
                      <a:pt x="94" y="1701"/>
                    </a:cubicBezTo>
                    <a:cubicBezTo>
                      <a:pt x="102" y="1717"/>
                      <a:pt x="93" y="1691"/>
                      <a:pt x="92" y="1687"/>
                    </a:cubicBezTo>
                    <a:cubicBezTo>
                      <a:pt x="86" y="1667"/>
                      <a:pt x="77" y="1648"/>
                      <a:pt x="75" y="1639"/>
                    </a:cubicBezTo>
                    <a:cubicBezTo>
                      <a:pt x="75" y="1646"/>
                      <a:pt x="71" y="1641"/>
                      <a:pt x="66" y="1630"/>
                    </a:cubicBezTo>
                    <a:cubicBezTo>
                      <a:pt x="79" y="1672"/>
                      <a:pt x="125" y="1787"/>
                      <a:pt x="136" y="1792"/>
                    </a:cubicBezTo>
                    <a:cubicBezTo>
                      <a:pt x="160" y="1841"/>
                      <a:pt x="199" y="1900"/>
                      <a:pt x="238" y="1948"/>
                    </a:cubicBezTo>
                    <a:cubicBezTo>
                      <a:pt x="236" y="1945"/>
                      <a:pt x="234" y="1941"/>
                      <a:pt x="235" y="1942"/>
                    </a:cubicBezTo>
                    <a:cubicBezTo>
                      <a:pt x="245" y="1956"/>
                      <a:pt x="256" y="1970"/>
                      <a:pt x="267" y="1984"/>
                    </a:cubicBezTo>
                    <a:cubicBezTo>
                      <a:pt x="259" y="1975"/>
                      <a:pt x="259" y="1975"/>
                      <a:pt x="259" y="1975"/>
                    </a:cubicBezTo>
                    <a:cubicBezTo>
                      <a:pt x="266" y="1984"/>
                      <a:pt x="274" y="1993"/>
                      <a:pt x="282" y="2002"/>
                    </a:cubicBezTo>
                    <a:cubicBezTo>
                      <a:pt x="283" y="2005"/>
                      <a:pt x="273" y="1996"/>
                      <a:pt x="263" y="1986"/>
                    </a:cubicBezTo>
                    <a:cubicBezTo>
                      <a:pt x="258" y="1980"/>
                      <a:pt x="253" y="1973"/>
                      <a:pt x="259" y="1979"/>
                    </a:cubicBezTo>
                    <a:cubicBezTo>
                      <a:pt x="232" y="1952"/>
                      <a:pt x="279" y="2003"/>
                      <a:pt x="261" y="1986"/>
                    </a:cubicBezTo>
                    <a:cubicBezTo>
                      <a:pt x="255" y="1979"/>
                      <a:pt x="247" y="1970"/>
                      <a:pt x="243" y="1965"/>
                    </a:cubicBezTo>
                    <a:cubicBezTo>
                      <a:pt x="270" y="1999"/>
                      <a:pt x="286" y="2011"/>
                      <a:pt x="304" y="2032"/>
                    </a:cubicBezTo>
                    <a:cubicBezTo>
                      <a:pt x="320" y="2045"/>
                      <a:pt x="352" y="2071"/>
                      <a:pt x="384" y="2096"/>
                    </a:cubicBezTo>
                    <a:cubicBezTo>
                      <a:pt x="370" y="2088"/>
                      <a:pt x="419" y="2120"/>
                      <a:pt x="401" y="2111"/>
                    </a:cubicBezTo>
                    <a:cubicBezTo>
                      <a:pt x="415" y="2118"/>
                      <a:pt x="443" y="2138"/>
                      <a:pt x="449" y="2139"/>
                    </a:cubicBezTo>
                    <a:cubicBezTo>
                      <a:pt x="444" y="2137"/>
                      <a:pt x="430" y="2128"/>
                      <a:pt x="420" y="2121"/>
                    </a:cubicBezTo>
                    <a:cubicBezTo>
                      <a:pt x="434" y="2129"/>
                      <a:pt x="437" y="2129"/>
                      <a:pt x="453" y="2139"/>
                    </a:cubicBezTo>
                    <a:cubicBezTo>
                      <a:pt x="455" y="2141"/>
                      <a:pt x="454" y="2141"/>
                      <a:pt x="454" y="2141"/>
                    </a:cubicBezTo>
                    <a:cubicBezTo>
                      <a:pt x="477" y="2152"/>
                      <a:pt x="464" y="2141"/>
                      <a:pt x="503" y="2162"/>
                    </a:cubicBezTo>
                    <a:cubicBezTo>
                      <a:pt x="608" y="2215"/>
                      <a:pt x="485" y="2160"/>
                      <a:pt x="500" y="2168"/>
                    </a:cubicBezTo>
                    <a:cubicBezTo>
                      <a:pt x="504" y="2169"/>
                      <a:pt x="551" y="2192"/>
                      <a:pt x="572" y="2202"/>
                    </a:cubicBezTo>
                    <a:cubicBezTo>
                      <a:pt x="567" y="2201"/>
                      <a:pt x="567" y="2201"/>
                      <a:pt x="567" y="2201"/>
                    </a:cubicBezTo>
                    <a:cubicBezTo>
                      <a:pt x="578" y="2205"/>
                      <a:pt x="594" y="2211"/>
                      <a:pt x="606" y="2217"/>
                    </a:cubicBezTo>
                    <a:cubicBezTo>
                      <a:pt x="613" y="2218"/>
                      <a:pt x="627" y="2222"/>
                      <a:pt x="635" y="2223"/>
                    </a:cubicBezTo>
                    <a:cubicBezTo>
                      <a:pt x="652" y="2230"/>
                      <a:pt x="668" y="2235"/>
                      <a:pt x="685" y="2241"/>
                    </a:cubicBezTo>
                    <a:cubicBezTo>
                      <a:pt x="674" y="2238"/>
                      <a:pt x="674" y="2238"/>
                      <a:pt x="674" y="2238"/>
                    </a:cubicBezTo>
                    <a:cubicBezTo>
                      <a:pt x="686" y="2242"/>
                      <a:pt x="696" y="2245"/>
                      <a:pt x="706" y="2248"/>
                    </a:cubicBezTo>
                    <a:cubicBezTo>
                      <a:pt x="710" y="2250"/>
                      <a:pt x="695" y="2246"/>
                      <a:pt x="680" y="2241"/>
                    </a:cubicBezTo>
                    <a:cubicBezTo>
                      <a:pt x="688" y="2245"/>
                      <a:pt x="698" y="2249"/>
                      <a:pt x="710" y="2251"/>
                    </a:cubicBezTo>
                    <a:cubicBezTo>
                      <a:pt x="704" y="2249"/>
                      <a:pt x="704" y="2249"/>
                      <a:pt x="704" y="2249"/>
                    </a:cubicBezTo>
                    <a:cubicBezTo>
                      <a:pt x="717" y="2252"/>
                      <a:pt x="766" y="2262"/>
                      <a:pt x="728" y="2252"/>
                    </a:cubicBezTo>
                    <a:cubicBezTo>
                      <a:pt x="757" y="2258"/>
                      <a:pt x="765" y="2263"/>
                      <a:pt x="785" y="2266"/>
                    </a:cubicBezTo>
                    <a:cubicBezTo>
                      <a:pt x="787" y="2268"/>
                      <a:pt x="769" y="2264"/>
                      <a:pt x="779" y="2267"/>
                    </a:cubicBezTo>
                    <a:cubicBezTo>
                      <a:pt x="798" y="2272"/>
                      <a:pt x="811" y="2274"/>
                      <a:pt x="827" y="2276"/>
                    </a:cubicBezTo>
                    <a:cubicBezTo>
                      <a:pt x="811" y="2273"/>
                      <a:pt x="831" y="2275"/>
                      <a:pt x="807" y="2270"/>
                    </a:cubicBezTo>
                    <a:cubicBezTo>
                      <a:pt x="816" y="2272"/>
                      <a:pt x="842" y="2275"/>
                      <a:pt x="841" y="2274"/>
                    </a:cubicBezTo>
                    <a:cubicBezTo>
                      <a:pt x="833" y="2273"/>
                      <a:pt x="827" y="2273"/>
                      <a:pt x="813" y="2270"/>
                    </a:cubicBezTo>
                    <a:cubicBezTo>
                      <a:pt x="840" y="2273"/>
                      <a:pt x="867" y="2276"/>
                      <a:pt x="894" y="2279"/>
                    </a:cubicBezTo>
                    <a:cubicBezTo>
                      <a:pt x="893" y="2279"/>
                      <a:pt x="891" y="2279"/>
                      <a:pt x="887" y="2280"/>
                    </a:cubicBezTo>
                    <a:cubicBezTo>
                      <a:pt x="923" y="2280"/>
                      <a:pt x="977" y="2278"/>
                      <a:pt x="1000" y="2273"/>
                    </a:cubicBezTo>
                    <a:cubicBezTo>
                      <a:pt x="989" y="2273"/>
                      <a:pt x="989" y="2273"/>
                      <a:pt x="989" y="2273"/>
                    </a:cubicBezTo>
                    <a:cubicBezTo>
                      <a:pt x="981" y="2275"/>
                      <a:pt x="964" y="2276"/>
                      <a:pt x="957" y="2276"/>
                    </a:cubicBezTo>
                    <a:cubicBezTo>
                      <a:pt x="983" y="2274"/>
                      <a:pt x="938" y="2274"/>
                      <a:pt x="966" y="2272"/>
                    </a:cubicBezTo>
                    <a:cubicBezTo>
                      <a:pt x="1004" y="2268"/>
                      <a:pt x="1038" y="2265"/>
                      <a:pt x="1058" y="2258"/>
                    </a:cubicBezTo>
                    <a:cubicBezTo>
                      <a:pt x="1022" y="2266"/>
                      <a:pt x="973" y="2269"/>
                      <a:pt x="959" y="2270"/>
                    </a:cubicBezTo>
                    <a:cubicBezTo>
                      <a:pt x="966" y="2270"/>
                      <a:pt x="974" y="2269"/>
                      <a:pt x="982" y="2269"/>
                    </a:cubicBezTo>
                    <a:cubicBezTo>
                      <a:pt x="964" y="2271"/>
                      <a:pt x="946" y="2273"/>
                      <a:pt x="928" y="2274"/>
                    </a:cubicBezTo>
                    <a:cubicBezTo>
                      <a:pt x="926" y="2273"/>
                      <a:pt x="881" y="2274"/>
                      <a:pt x="882" y="2271"/>
                    </a:cubicBezTo>
                    <a:cubicBezTo>
                      <a:pt x="900" y="2272"/>
                      <a:pt x="917" y="2273"/>
                      <a:pt x="932" y="2273"/>
                    </a:cubicBezTo>
                    <a:cubicBezTo>
                      <a:pt x="928" y="2272"/>
                      <a:pt x="882" y="2271"/>
                      <a:pt x="863" y="2269"/>
                    </a:cubicBezTo>
                    <a:cubicBezTo>
                      <a:pt x="887" y="2271"/>
                      <a:pt x="887" y="2271"/>
                      <a:pt x="887" y="2271"/>
                    </a:cubicBezTo>
                    <a:cubicBezTo>
                      <a:pt x="843" y="2271"/>
                      <a:pt x="788" y="2261"/>
                      <a:pt x="746" y="2251"/>
                    </a:cubicBezTo>
                    <a:cubicBezTo>
                      <a:pt x="779" y="2258"/>
                      <a:pt x="706" y="2239"/>
                      <a:pt x="732" y="2244"/>
                    </a:cubicBezTo>
                    <a:cubicBezTo>
                      <a:pt x="743" y="2246"/>
                      <a:pt x="759" y="2252"/>
                      <a:pt x="755" y="2250"/>
                    </a:cubicBezTo>
                    <a:cubicBezTo>
                      <a:pt x="758" y="2249"/>
                      <a:pt x="730" y="2244"/>
                      <a:pt x="722" y="2240"/>
                    </a:cubicBezTo>
                    <a:cubicBezTo>
                      <a:pt x="717" y="2240"/>
                      <a:pt x="675" y="2228"/>
                      <a:pt x="699" y="2237"/>
                    </a:cubicBezTo>
                    <a:cubicBezTo>
                      <a:pt x="686" y="2232"/>
                      <a:pt x="656" y="2224"/>
                      <a:pt x="639" y="2216"/>
                    </a:cubicBezTo>
                    <a:cubicBezTo>
                      <a:pt x="644" y="2220"/>
                      <a:pt x="605" y="2204"/>
                      <a:pt x="599" y="2202"/>
                    </a:cubicBezTo>
                    <a:cubicBezTo>
                      <a:pt x="591" y="2198"/>
                      <a:pt x="584" y="2195"/>
                      <a:pt x="579" y="2192"/>
                    </a:cubicBezTo>
                    <a:cubicBezTo>
                      <a:pt x="596" y="2199"/>
                      <a:pt x="616" y="2207"/>
                      <a:pt x="638" y="2214"/>
                    </a:cubicBezTo>
                    <a:cubicBezTo>
                      <a:pt x="638" y="2214"/>
                      <a:pt x="638" y="2214"/>
                      <a:pt x="638" y="2214"/>
                    </a:cubicBezTo>
                    <a:cubicBezTo>
                      <a:pt x="646" y="2217"/>
                      <a:pt x="662" y="2223"/>
                      <a:pt x="657" y="2221"/>
                    </a:cubicBezTo>
                    <a:cubicBezTo>
                      <a:pt x="658" y="2220"/>
                      <a:pt x="658" y="2220"/>
                      <a:pt x="658" y="2220"/>
                    </a:cubicBezTo>
                    <a:cubicBezTo>
                      <a:pt x="701" y="2234"/>
                      <a:pt x="745" y="2243"/>
                      <a:pt x="767" y="2247"/>
                    </a:cubicBezTo>
                    <a:cubicBezTo>
                      <a:pt x="756" y="2246"/>
                      <a:pt x="756" y="2246"/>
                      <a:pt x="756" y="2246"/>
                    </a:cubicBezTo>
                    <a:cubicBezTo>
                      <a:pt x="790" y="2251"/>
                      <a:pt x="822" y="2260"/>
                      <a:pt x="857" y="2261"/>
                    </a:cubicBezTo>
                    <a:cubicBezTo>
                      <a:pt x="856" y="2261"/>
                      <a:pt x="852" y="2261"/>
                      <a:pt x="858" y="2262"/>
                    </a:cubicBezTo>
                    <a:cubicBezTo>
                      <a:pt x="901" y="2266"/>
                      <a:pt x="918" y="2263"/>
                      <a:pt x="952" y="2264"/>
                    </a:cubicBezTo>
                    <a:cubicBezTo>
                      <a:pt x="947" y="2265"/>
                      <a:pt x="947" y="2265"/>
                      <a:pt x="947" y="2265"/>
                    </a:cubicBezTo>
                    <a:cubicBezTo>
                      <a:pt x="950" y="2265"/>
                      <a:pt x="971" y="2263"/>
                      <a:pt x="966" y="2262"/>
                    </a:cubicBezTo>
                    <a:cubicBezTo>
                      <a:pt x="938" y="2264"/>
                      <a:pt x="932" y="2264"/>
                      <a:pt x="907" y="2263"/>
                    </a:cubicBezTo>
                    <a:cubicBezTo>
                      <a:pt x="917" y="2263"/>
                      <a:pt x="940" y="2262"/>
                      <a:pt x="957" y="2261"/>
                    </a:cubicBezTo>
                    <a:cubicBezTo>
                      <a:pt x="959" y="2259"/>
                      <a:pt x="959" y="2259"/>
                      <a:pt x="959" y="2259"/>
                    </a:cubicBezTo>
                    <a:cubicBezTo>
                      <a:pt x="980" y="2255"/>
                      <a:pt x="1002" y="2257"/>
                      <a:pt x="1023" y="2251"/>
                    </a:cubicBezTo>
                    <a:cubicBezTo>
                      <a:pt x="1014" y="2252"/>
                      <a:pt x="1006" y="2253"/>
                      <a:pt x="998" y="2253"/>
                    </a:cubicBezTo>
                    <a:cubicBezTo>
                      <a:pt x="998" y="2253"/>
                      <a:pt x="1000" y="2253"/>
                      <a:pt x="1002" y="2252"/>
                    </a:cubicBezTo>
                    <a:cubicBezTo>
                      <a:pt x="991" y="2254"/>
                      <a:pt x="981" y="2255"/>
                      <a:pt x="978" y="2256"/>
                    </a:cubicBezTo>
                    <a:cubicBezTo>
                      <a:pt x="941" y="2260"/>
                      <a:pt x="922" y="2255"/>
                      <a:pt x="916" y="2254"/>
                    </a:cubicBezTo>
                    <a:cubicBezTo>
                      <a:pt x="898" y="2253"/>
                      <a:pt x="922" y="2252"/>
                      <a:pt x="920" y="2250"/>
                    </a:cubicBezTo>
                    <a:cubicBezTo>
                      <a:pt x="892" y="2250"/>
                      <a:pt x="893" y="2253"/>
                      <a:pt x="865" y="2251"/>
                    </a:cubicBezTo>
                    <a:cubicBezTo>
                      <a:pt x="856" y="2249"/>
                      <a:pt x="862" y="2249"/>
                      <a:pt x="866" y="2250"/>
                    </a:cubicBezTo>
                    <a:cubicBezTo>
                      <a:pt x="845" y="2249"/>
                      <a:pt x="845" y="2249"/>
                      <a:pt x="845" y="2249"/>
                    </a:cubicBezTo>
                    <a:cubicBezTo>
                      <a:pt x="844" y="2248"/>
                      <a:pt x="796" y="2240"/>
                      <a:pt x="825" y="2243"/>
                    </a:cubicBezTo>
                    <a:cubicBezTo>
                      <a:pt x="829" y="2244"/>
                      <a:pt x="837" y="2245"/>
                      <a:pt x="843" y="2246"/>
                    </a:cubicBezTo>
                    <a:cubicBezTo>
                      <a:pt x="804" y="2240"/>
                      <a:pt x="738" y="2222"/>
                      <a:pt x="741" y="2220"/>
                    </a:cubicBezTo>
                    <a:cubicBezTo>
                      <a:pt x="721" y="2214"/>
                      <a:pt x="726" y="2217"/>
                      <a:pt x="694" y="2206"/>
                    </a:cubicBezTo>
                    <a:cubicBezTo>
                      <a:pt x="678" y="2202"/>
                      <a:pt x="694" y="2210"/>
                      <a:pt x="658" y="2198"/>
                    </a:cubicBezTo>
                    <a:cubicBezTo>
                      <a:pt x="667" y="2202"/>
                      <a:pt x="676" y="2205"/>
                      <a:pt x="686" y="2209"/>
                    </a:cubicBezTo>
                    <a:cubicBezTo>
                      <a:pt x="692" y="2210"/>
                      <a:pt x="696" y="2211"/>
                      <a:pt x="703" y="2213"/>
                    </a:cubicBezTo>
                    <a:cubicBezTo>
                      <a:pt x="693" y="2210"/>
                      <a:pt x="683" y="2207"/>
                      <a:pt x="674" y="2204"/>
                    </a:cubicBezTo>
                    <a:cubicBezTo>
                      <a:pt x="692" y="2209"/>
                      <a:pt x="689" y="2207"/>
                      <a:pt x="695" y="2208"/>
                    </a:cubicBezTo>
                    <a:cubicBezTo>
                      <a:pt x="740" y="2222"/>
                      <a:pt x="752" y="2227"/>
                      <a:pt x="775" y="2233"/>
                    </a:cubicBezTo>
                    <a:cubicBezTo>
                      <a:pt x="761" y="2231"/>
                      <a:pt x="736" y="2224"/>
                      <a:pt x="745" y="2229"/>
                    </a:cubicBezTo>
                    <a:cubicBezTo>
                      <a:pt x="722" y="2221"/>
                      <a:pt x="719" y="2224"/>
                      <a:pt x="693" y="2214"/>
                    </a:cubicBezTo>
                    <a:cubicBezTo>
                      <a:pt x="698" y="2215"/>
                      <a:pt x="698" y="2215"/>
                      <a:pt x="698" y="2215"/>
                    </a:cubicBezTo>
                    <a:cubicBezTo>
                      <a:pt x="677" y="2210"/>
                      <a:pt x="674" y="2207"/>
                      <a:pt x="656" y="2202"/>
                    </a:cubicBezTo>
                    <a:cubicBezTo>
                      <a:pt x="658" y="2202"/>
                      <a:pt x="656" y="2201"/>
                      <a:pt x="654" y="2200"/>
                    </a:cubicBezTo>
                    <a:cubicBezTo>
                      <a:pt x="616" y="2186"/>
                      <a:pt x="665" y="2205"/>
                      <a:pt x="626" y="2192"/>
                    </a:cubicBezTo>
                    <a:cubicBezTo>
                      <a:pt x="593" y="2179"/>
                      <a:pt x="617" y="2185"/>
                      <a:pt x="608" y="2180"/>
                    </a:cubicBezTo>
                    <a:cubicBezTo>
                      <a:pt x="664" y="2200"/>
                      <a:pt x="608" y="2177"/>
                      <a:pt x="669" y="2198"/>
                    </a:cubicBezTo>
                    <a:cubicBezTo>
                      <a:pt x="670" y="2195"/>
                      <a:pt x="646" y="2187"/>
                      <a:pt x="614" y="2174"/>
                    </a:cubicBezTo>
                    <a:cubicBezTo>
                      <a:pt x="635" y="2183"/>
                      <a:pt x="599" y="2172"/>
                      <a:pt x="626" y="2185"/>
                    </a:cubicBezTo>
                    <a:cubicBezTo>
                      <a:pt x="578" y="2166"/>
                      <a:pt x="580" y="2173"/>
                      <a:pt x="529" y="2145"/>
                    </a:cubicBezTo>
                    <a:cubicBezTo>
                      <a:pt x="530" y="2145"/>
                      <a:pt x="530" y="2145"/>
                      <a:pt x="530" y="2145"/>
                    </a:cubicBezTo>
                    <a:cubicBezTo>
                      <a:pt x="523" y="2142"/>
                      <a:pt x="516" y="2139"/>
                      <a:pt x="508" y="2136"/>
                    </a:cubicBezTo>
                    <a:cubicBezTo>
                      <a:pt x="499" y="2130"/>
                      <a:pt x="490" y="2124"/>
                      <a:pt x="480" y="2119"/>
                    </a:cubicBezTo>
                    <a:cubicBezTo>
                      <a:pt x="499" y="2126"/>
                      <a:pt x="521" y="2140"/>
                      <a:pt x="536" y="2145"/>
                    </a:cubicBezTo>
                    <a:cubicBezTo>
                      <a:pt x="502" y="2124"/>
                      <a:pt x="487" y="2123"/>
                      <a:pt x="447" y="2098"/>
                    </a:cubicBezTo>
                    <a:cubicBezTo>
                      <a:pt x="416" y="2075"/>
                      <a:pt x="488" y="2121"/>
                      <a:pt x="490" y="2118"/>
                    </a:cubicBezTo>
                    <a:cubicBezTo>
                      <a:pt x="482" y="2114"/>
                      <a:pt x="461" y="2100"/>
                      <a:pt x="464" y="2101"/>
                    </a:cubicBezTo>
                    <a:cubicBezTo>
                      <a:pt x="500" y="2124"/>
                      <a:pt x="487" y="2113"/>
                      <a:pt x="528" y="2137"/>
                    </a:cubicBezTo>
                    <a:cubicBezTo>
                      <a:pt x="507" y="2127"/>
                      <a:pt x="531" y="2140"/>
                      <a:pt x="527" y="2139"/>
                    </a:cubicBezTo>
                    <a:cubicBezTo>
                      <a:pt x="533" y="2141"/>
                      <a:pt x="573" y="2161"/>
                      <a:pt x="602" y="2174"/>
                    </a:cubicBezTo>
                    <a:cubicBezTo>
                      <a:pt x="610" y="2175"/>
                      <a:pt x="578" y="2162"/>
                      <a:pt x="560" y="2152"/>
                    </a:cubicBezTo>
                    <a:cubicBezTo>
                      <a:pt x="525" y="2137"/>
                      <a:pt x="493" y="2115"/>
                      <a:pt x="467" y="2102"/>
                    </a:cubicBezTo>
                    <a:cubicBezTo>
                      <a:pt x="432" y="2081"/>
                      <a:pt x="465" y="2099"/>
                      <a:pt x="463" y="2097"/>
                    </a:cubicBezTo>
                    <a:cubicBezTo>
                      <a:pt x="432" y="2077"/>
                      <a:pt x="448" y="2090"/>
                      <a:pt x="438" y="2084"/>
                    </a:cubicBezTo>
                    <a:cubicBezTo>
                      <a:pt x="391" y="2055"/>
                      <a:pt x="390" y="2048"/>
                      <a:pt x="360" y="2023"/>
                    </a:cubicBezTo>
                    <a:cubicBezTo>
                      <a:pt x="333" y="2004"/>
                      <a:pt x="278" y="1946"/>
                      <a:pt x="245" y="1901"/>
                    </a:cubicBezTo>
                    <a:cubicBezTo>
                      <a:pt x="250" y="1906"/>
                      <a:pt x="246" y="1900"/>
                      <a:pt x="245" y="1897"/>
                    </a:cubicBezTo>
                    <a:cubicBezTo>
                      <a:pt x="222" y="1872"/>
                      <a:pt x="230" y="1881"/>
                      <a:pt x="205" y="1848"/>
                    </a:cubicBezTo>
                    <a:cubicBezTo>
                      <a:pt x="211" y="1858"/>
                      <a:pt x="217" y="1868"/>
                      <a:pt x="223" y="1878"/>
                    </a:cubicBezTo>
                    <a:cubicBezTo>
                      <a:pt x="207" y="1855"/>
                      <a:pt x="192" y="1837"/>
                      <a:pt x="182" y="1814"/>
                    </a:cubicBezTo>
                    <a:cubicBezTo>
                      <a:pt x="195" y="1845"/>
                      <a:pt x="156" y="1775"/>
                      <a:pt x="148" y="1756"/>
                    </a:cubicBezTo>
                    <a:cubicBezTo>
                      <a:pt x="136" y="1730"/>
                      <a:pt x="123" y="1704"/>
                      <a:pt x="120" y="1688"/>
                    </a:cubicBezTo>
                    <a:cubicBezTo>
                      <a:pt x="121" y="1692"/>
                      <a:pt x="121" y="1692"/>
                      <a:pt x="121" y="1692"/>
                    </a:cubicBezTo>
                    <a:cubicBezTo>
                      <a:pt x="116" y="1678"/>
                      <a:pt x="112" y="1665"/>
                      <a:pt x="108" y="1652"/>
                    </a:cubicBezTo>
                    <a:cubicBezTo>
                      <a:pt x="112" y="1656"/>
                      <a:pt x="112" y="1656"/>
                      <a:pt x="112" y="1656"/>
                    </a:cubicBezTo>
                    <a:cubicBezTo>
                      <a:pt x="104" y="1628"/>
                      <a:pt x="93" y="1594"/>
                      <a:pt x="94" y="1604"/>
                    </a:cubicBezTo>
                    <a:cubicBezTo>
                      <a:pt x="87" y="1575"/>
                      <a:pt x="92" y="1592"/>
                      <a:pt x="92" y="1587"/>
                    </a:cubicBezTo>
                    <a:cubicBezTo>
                      <a:pt x="98" y="1603"/>
                      <a:pt x="111" y="1638"/>
                      <a:pt x="112" y="1649"/>
                    </a:cubicBezTo>
                    <a:cubicBezTo>
                      <a:pt x="111" y="1646"/>
                      <a:pt x="109" y="1640"/>
                      <a:pt x="109" y="1639"/>
                    </a:cubicBezTo>
                    <a:cubicBezTo>
                      <a:pt x="132" y="1714"/>
                      <a:pt x="121" y="1662"/>
                      <a:pt x="135" y="1698"/>
                    </a:cubicBezTo>
                    <a:cubicBezTo>
                      <a:pt x="128" y="1679"/>
                      <a:pt x="124" y="1664"/>
                      <a:pt x="116" y="1644"/>
                    </a:cubicBezTo>
                    <a:cubicBezTo>
                      <a:pt x="114" y="1634"/>
                      <a:pt x="100" y="1595"/>
                      <a:pt x="94" y="1575"/>
                    </a:cubicBezTo>
                    <a:cubicBezTo>
                      <a:pt x="103" y="1603"/>
                      <a:pt x="106" y="1617"/>
                      <a:pt x="111" y="1639"/>
                    </a:cubicBezTo>
                    <a:cubicBezTo>
                      <a:pt x="106" y="1621"/>
                      <a:pt x="103" y="1618"/>
                      <a:pt x="100" y="1602"/>
                    </a:cubicBezTo>
                    <a:cubicBezTo>
                      <a:pt x="102" y="1607"/>
                      <a:pt x="102" y="1607"/>
                      <a:pt x="102" y="1607"/>
                    </a:cubicBezTo>
                    <a:cubicBezTo>
                      <a:pt x="95" y="1587"/>
                      <a:pt x="95" y="1587"/>
                      <a:pt x="95" y="1587"/>
                    </a:cubicBezTo>
                    <a:cubicBezTo>
                      <a:pt x="96" y="1584"/>
                      <a:pt x="82" y="1532"/>
                      <a:pt x="92" y="1562"/>
                    </a:cubicBezTo>
                    <a:cubicBezTo>
                      <a:pt x="85" y="1534"/>
                      <a:pt x="88" y="1553"/>
                      <a:pt x="81" y="1528"/>
                    </a:cubicBezTo>
                    <a:cubicBezTo>
                      <a:pt x="92" y="1578"/>
                      <a:pt x="92" y="1578"/>
                      <a:pt x="92" y="1578"/>
                    </a:cubicBezTo>
                    <a:cubicBezTo>
                      <a:pt x="90" y="1577"/>
                      <a:pt x="90" y="1577"/>
                      <a:pt x="90" y="1577"/>
                    </a:cubicBezTo>
                    <a:cubicBezTo>
                      <a:pt x="84" y="1559"/>
                      <a:pt x="85" y="1555"/>
                      <a:pt x="80" y="1535"/>
                    </a:cubicBezTo>
                    <a:cubicBezTo>
                      <a:pt x="78" y="1537"/>
                      <a:pt x="78" y="1537"/>
                      <a:pt x="78" y="1537"/>
                    </a:cubicBezTo>
                    <a:cubicBezTo>
                      <a:pt x="75" y="1525"/>
                      <a:pt x="74" y="1513"/>
                      <a:pt x="72" y="1501"/>
                    </a:cubicBezTo>
                    <a:cubicBezTo>
                      <a:pt x="72" y="1506"/>
                      <a:pt x="67" y="1478"/>
                      <a:pt x="65" y="1470"/>
                    </a:cubicBezTo>
                    <a:cubicBezTo>
                      <a:pt x="63" y="1450"/>
                      <a:pt x="69" y="1463"/>
                      <a:pt x="61" y="1429"/>
                    </a:cubicBezTo>
                    <a:cubicBezTo>
                      <a:pt x="62" y="1432"/>
                      <a:pt x="62" y="1432"/>
                      <a:pt x="62" y="1432"/>
                    </a:cubicBezTo>
                    <a:cubicBezTo>
                      <a:pt x="58" y="1412"/>
                      <a:pt x="55" y="1401"/>
                      <a:pt x="53" y="1373"/>
                    </a:cubicBezTo>
                    <a:cubicBezTo>
                      <a:pt x="54" y="1374"/>
                      <a:pt x="55" y="1382"/>
                      <a:pt x="56" y="1386"/>
                    </a:cubicBezTo>
                    <a:cubicBezTo>
                      <a:pt x="52" y="1347"/>
                      <a:pt x="44" y="1284"/>
                      <a:pt x="46" y="1266"/>
                    </a:cubicBezTo>
                    <a:cubicBezTo>
                      <a:pt x="48" y="1269"/>
                      <a:pt x="49" y="1285"/>
                      <a:pt x="51" y="1286"/>
                    </a:cubicBezTo>
                    <a:cubicBezTo>
                      <a:pt x="52" y="1347"/>
                      <a:pt x="57" y="1328"/>
                      <a:pt x="63" y="1399"/>
                    </a:cubicBezTo>
                    <a:cubicBezTo>
                      <a:pt x="59" y="1403"/>
                      <a:pt x="74" y="1458"/>
                      <a:pt x="72" y="1472"/>
                    </a:cubicBezTo>
                    <a:cubicBezTo>
                      <a:pt x="68" y="1444"/>
                      <a:pt x="60" y="1408"/>
                      <a:pt x="60" y="1413"/>
                    </a:cubicBezTo>
                    <a:cubicBezTo>
                      <a:pt x="64" y="1438"/>
                      <a:pt x="70" y="1474"/>
                      <a:pt x="73" y="1491"/>
                    </a:cubicBezTo>
                    <a:cubicBezTo>
                      <a:pt x="71" y="1476"/>
                      <a:pt x="75" y="1480"/>
                      <a:pt x="79" y="1491"/>
                    </a:cubicBezTo>
                    <a:cubicBezTo>
                      <a:pt x="69" y="1451"/>
                      <a:pt x="62" y="1376"/>
                      <a:pt x="58" y="1317"/>
                    </a:cubicBezTo>
                    <a:cubicBezTo>
                      <a:pt x="56" y="1324"/>
                      <a:pt x="56" y="1324"/>
                      <a:pt x="56" y="1324"/>
                    </a:cubicBezTo>
                    <a:cubicBezTo>
                      <a:pt x="50" y="1273"/>
                      <a:pt x="59" y="1330"/>
                      <a:pt x="56" y="1290"/>
                    </a:cubicBezTo>
                    <a:cubicBezTo>
                      <a:pt x="53" y="1273"/>
                      <a:pt x="53" y="1273"/>
                      <a:pt x="53" y="1273"/>
                    </a:cubicBezTo>
                    <a:cubicBezTo>
                      <a:pt x="53" y="1271"/>
                      <a:pt x="53" y="1271"/>
                      <a:pt x="53" y="1271"/>
                    </a:cubicBezTo>
                    <a:cubicBezTo>
                      <a:pt x="51" y="1261"/>
                      <a:pt x="50" y="1251"/>
                      <a:pt x="49" y="1242"/>
                    </a:cubicBezTo>
                    <a:cubicBezTo>
                      <a:pt x="50" y="1262"/>
                      <a:pt x="51" y="1253"/>
                      <a:pt x="52" y="1275"/>
                    </a:cubicBezTo>
                    <a:cubicBezTo>
                      <a:pt x="52" y="1295"/>
                      <a:pt x="49" y="1274"/>
                      <a:pt x="47" y="1269"/>
                    </a:cubicBezTo>
                    <a:cubicBezTo>
                      <a:pt x="48" y="1255"/>
                      <a:pt x="45" y="1206"/>
                      <a:pt x="48" y="1236"/>
                    </a:cubicBezTo>
                    <a:cubicBezTo>
                      <a:pt x="47" y="1218"/>
                      <a:pt x="45" y="1200"/>
                      <a:pt x="44" y="1183"/>
                    </a:cubicBezTo>
                    <a:cubicBezTo>
                      <a:pt x="45" y="1183"/>
                      <a:pt x="46" y="1195"/>
                      <a:pt x="46" y="1200"/>
                    </a:cubicBezTo>
                    <a:cubicBezTo>
                      <a:pt x="46" y="1161"/>
                      <a:pt x="46" y="1161"/>
                      <a:pt x="46" y="1161"/>
                    </a:cubicBezTo>
                    <a:cubicBezTo>
                      <a:pt x="46" y="1163"/>
                      <a:pt x="46" y="1163"/>
                      <a:pt x="46" y="1163"/>
                    </a:cubicBezTo>
                    <a:cubicBezTo>
                      <a:pt x="44" y="1131"/>
                      <a:pt x="47" y="1088"/>
                      <a:pt x="45" y="1064"/>
                    </a:cubicBezTo>
                    <a:cubicBezTo>
                      <a:pt x="41" y="1117"/>
                      <a:pt x="44" y="1038"/>
                      <a:pt x="43" y="1043"/>
                    </a:cubicBezTo>
                    <a:cubicBezTo>
                      <a:pt x="44" y="1023"/>
                      <a:pt x="50" y="1018"/>
                      <a:pt x="49" y="1059"/>
                    </a:cubicBezTo>
                    <a:cubicBezTo>
                      <a:pt x="46" y="1070"/>
                      <a:pt x="48" y="1098"/>
                      <a:pt x="47" y="1118"/>
                    </a:cubicBezTo>
                    <a:cubicBezTo>
                      <a:pt x="49" y="1092"/>
                      <a:pt x="48" y="1083"/>
                      <a:pt x="49" y="1063"/>
                    </a:cubicBezTo>
                    <a:cubicBezTo>
                      <a:pt x="49" y="1077"/>
                      <a:pt x="52" y="1035"/>
                      <a:pt x="53" y="1036"/>
                    </a:cubicBezTo>
                    <a:cubicBezTo>
                      <a:pt x="54" y="1039"/>
                      <a:pt x="56" y="1047"/>
                      <a:pt x="53" y="1074"/>
                    </a:cubicBezTo>
                    <a:cubicBezTo>
                      <a:pt x="52" y="1113"/>
                      <a:pt x="51" y="1078"/>
                      <a:pt x="51" y="1090"/>
                    </a:cubicBezTo>
                    <a:cubicBezTo>
                      <a:pt x="48" y="1100"/>
                      <a:pt x="49" y="1145"/>
                      <a:pt x="49" y="1169"/>
                    </a:cubicBezTo>
                    <a:cubicBezTo>
                      <a:pt x="49" y="1171"/>
                      <a:pt x="48" y="1164"/>
                      <a:pt x="48" y="1160"/>
                    </a:cubicBezTo>
                    <a:cubicBezTo>
                      <a:pt x="48" y="1180"/>
                      <a:pt x="49" y="1224"/>
                      <a:pt x="51" y="1227"/>
                    </a:cubicBezTo>
                    <a:cubicBezTo>
                      <a:pt x="50" y="1210"/>
                      <a:pt x="49" y="1193"/>
                      <a:pt x="49" y="1175"/>
                    </a:cubicBezTo>
                    <a:cubicBezTo>
                      <a:pt x="49" y="1164"/>
                      <a:pt x="51" y="1191"/>
                      <a:pt x="52" y="1175"/>
                    </a:cubicBezTo>
                    <a:cubicBezTo>
                      <a:pt x="51" y="1163"/>
                      <a:pt x="51" y="1149"/>
                      <a:pt x="51" y="1134"/>
                    </a:cubicBezTo>
                    <a:cubicBezTo>
                      <a:pt x="52" y="1137"/>
                      <a:pt x="52" y="1137"/>
                      <a:pt x="52" y="1137"/>
                    </a:cubicBezTo>
                    <a:cubicBezTo>
                      <a:pt x="54" y="1106"/>
                      <a:pt x="55" y="1057"/>
                      <a:pt x="57" y="1021"/>
                    </a:cubicBezTo>
                    <a:cubicBezTo>
                      <a:pt x="54" y="1012"/>
                      <a:pt x="53" y="993"/>
                      <a:pt x="50" y="977"/>
                    </a:cubicBezTo>
                    <a:cubicBezTo>
                      <a:pt x="54" y="923"/>
                      <a:pt x="63" y="867"/>
                      <a:pt x="73" y="810"/>
                    </a:cubicBezTo>
                    <a:cubicBezTo>
                      <a:pt x="73" y="824"/>
                      <a:pt x="67" y="860"/>
                      <a:pt x="62" y="899"/>
                    </a:cubicBezTo>
                    <a:cubicBezTo>
                      <a:pt x="63" y="882"/>
                      <a:pt x="63" y="882"/>
                      <a:pt x="63" y="882"/>
                    </a:cubicBezTo>
                    <a:cubicBezTo>
                      <a:pt x="59" y="914"/>
                      <a:pt x="59" y="926"/>
                      <a:pt x="58" y="939"/>
                    </a:cubicBezTo>
                    <a:cubicBezTo>
                      <a:pt x="58" y="938"/>
                      <a:pt x="57" y="940"/>
                      <a:pt x="56" y="945"/>
                    </a:cubicBezTo>
                    <a:cubicBezTo>
                      <a:pt x="54" y="974"/>
                      <a:pt x="55" y="989"/>
                      <a:pt x="58" y="974"/>
                    </a:cubicBezTo>
                    <a:cubicBezTo>
                      <a:pt x="58" y="965"/>
                      <a:pt x="58" y="965"/>
                      <a:pt x="58" y="965"/>
                    </a:cubicBezTo>
                    <a:cubicBezTo>
                      <a:pt x="62" y="945"/>
                      <a:pt x="62" y="945"/>
                      <a:pt x="62" y="945"/>
                    </a:cubicBezTo>
                    <a:cubicBezTo>
                      <a:pt x="59" y="938"/>
                      <a:pt x="67" y="880"/>
                      <a:pt x="71" y="849"/>
                    </a:cubicBezTo>
                    <a:cubicBezTo>
                      <a:pt x="69" y="870"/>
                      <a:pt x="71" y="889"/>
                      <a:pt x="65" y="917"/>
                    </a:cubicBezTo>
                    <a:cubicBezTo>
                      <a:pt x="67" y="914"/>
                      <a:pt x="67" y="914"/>
                      <a:pt x="67" y="914"/>
                    </a:cubicBezTo>
                    <a:cubicBezTo>
                      <a:pt x="64" y="939"/>
                      <a:pt x="60" y="958"/>
                      <a:pt x="61" y="972"/>
                    </a:cubicBezTo>
                    <a:cubicBezTo>
                      <a:pt x="63" y="943"/>
                      <a:pt x="63" y="943"/>
                      <a:pt x="63" y="943"/>
                    </a:cubicBezTo>
                    <a:cubicBezTo>
                      <a:pt x="64" y="944"/>
                      <a:pt x="64" y="944"/>
                      <a:pt x="64" y="944"/>
                    </a:cubicBezTo>
                    <a:cubicBezTo>
                      <a:pt x="66" y="924"/>
                      <a:pt x="68" y="898"/>
                      <a:pt x="72" y="880"/>
                    </a:cubicBezTo>
                    <a:cubicBezTo>
                      <a:pt x="72" y="864"/>
                      <a:pt x="73" y="848"/>
                      <a:pt x="80" y="805"/>
                    </a:cubicBezTo>
                    <a:cubicBezTo>
                      <a:pt x="80" y="807"/>
                      <a:pt x="80" y="807"/>
                      <a:pt x="80" y="807"/>
                    </a:cubicBezTo>
                    <a:cubicBezTo>
                      <a:pt x="82" y="777"/>
                      <a:pt x="98" y="726"/>
                      <a:pt x="102" y="704"/>
                    </a:cubicBezTo>
                    <a:cubicBezTo>
                      <a:pt x="102" y="691"/>
                      <a:pt x="90" y="750"/>
                      <a:pt x="86" y="765"/>
                    </a:cubicBezTo>
                    <a:cubicBezTo>
                      <a:pt x="88" y="746"/>
                      <a:pt x="94" y="728"/>
                      <a:pt x="89" y="743"/>
                    </a:cubicBezTo>
                    <a:cubicBezTo>
                      <a:pt x="97" y="700"/>
                      <a:pt x="97" y="718"/>
                      <a:pt x="103" y="683"/>
                    </a:cubicBezTo>
                    <a:cubicBezTo>
                      <a:pt x="98" y="702"/>
                      <a:pt x="98" y="702"/>
                      <a:pt x="98" y="702"/>
                    </a:cubicBezTo>
                    <a:cubicBezTo>
                      <a:pt x="99" y="686"/>
                      <a:pt x="107" y="661"/>
                      <a:pt x="110" y="645"/>
                    </a:cubicBezTo>
                    <a:cubicBezTo>
                      <a:pt x="108" y="642"/>
                      <a:pt x="102" y="671"/>
                      <a:pt x="95" y="700"/>
                    </a:cubicBezTo>
                    <a:cubicBezTo>
                      <a:pt x="96" y="687"/>
                      <a:pt x="96" y="687"/>
                      <a:pt x="96" y="687"/>
                    </a:cubicBezTo>
                    <a:cubicBezTo>
                      <a:pt x="85" y="747"/>
                      <a:pt x="85" y="747"/>
                      <a:pt x="85" y="747"/>
                    </a:cubicBezTo>
                    <a:cubicBezTo>
                      <a:pt x="84" y="765"/>
                      <a:pt x="87" y="749"/>
                      <a:pt x="82" y="787"/>
                    </a:cubicBezTo>
                    <a:cubicBezTo>
                      <a:pt x="77" y="806"/>
                      <a:pt x="72" y="817"/>
                      <a:pt x="71" y="808"/>
                    </a:cubicBezTo>
                    <a:cubicBezTo>
                      <a:pt x="75" y="792"/>
                      <a:pt x="80" y="762"/>
                      <a:pt x="81" y="763"/>
                    </a:cubicBezTo>
                    <a:cubicBezTo>
                      <a:pt x="82" y="746"/>
                      <a:pt x="92" y="697"/>
                      <a:pt x="88" y="706"/>
                    </a:cubicBezTo>
                    <a:cubicBezTo>
                      <a:pt x="88" y="704"/>
                      <a:pt x="89" y="701"/>
                      <a:pt x="89" y="699"/>
                    </a:cubicBezTo>
                    <a:cubicBezTo>
                      <a:pt x="96" y="680"/>
                      <a:pt x="105" y="649"/>
                      <a:pt x="122" y="596"/>
                    </a:cubicBezTo>
                    <a:cubicBezTo>
                      <a:pt x="125" y="586"/>
                      <a:pt x="124" y="584"/>
                      <a:pt x="122" y="585"/>
                    </a:cubicBezTo>
                    <a:cubicBezTo>
                      <a:pt x="126" y="574"/>
                      <a:pt x="131" y="564"/>
                      <a:pt x="135" y="554"/>
                    </a:cubicBezTo>
                    <a:cubicBezTo>
                      <a:pt x="133" y="562"/>
                      <a:pt x="131" y="568"/>
                      <a:pt x="126" y="583"/>
                    </a:cubicBezTo>
                    <a:cubicBezTo>
                      <a:pt x="136" y="556"/>
                      <a:pt x="147" y="529"/>
                      <a:pt x="160" y="503"/>
                    </a:cubicBezTo>
                    <a:cubicBezTo>
                      <a:pt x="158" y="510"/>
                      <a:pt x="158" y="510"/>
                      <a:pt x="158" y="510"/>
                    </a:cubicBezTo>
                    <a:cubicBezTo>
                      <a:pt x="162" y="499"/>
                      <a:pt x="167" y="489"/>
                      <a:pt x="172" y="479"/>
                    </a:cubicBezTo>
                    <a:cubicBezTo>
                      <a:pt x="163" y="496"/>
                      <a:pt x="150" y="523"/>
                      <a:pt x="152" y="515"/>
                    </a:cubicBezTo>
                    <a:cubicBezTo>
                      <a:pt x="166" y="479"/>
                      <a:pt x="179" y="461"/>
                      <a:pt x="193" y="431"/>
                    </a:cubicBezTo>
                    <a:cubicBezTo>
                      <a:pt x="197" y="433"/>
                      <a:pt x="203" y="424"/>
                      <a:pt x="199" y="434"/>
                    </a:cubicBezTo>
                    <a:cubicBezTo>
                      <a:pt x="198" y="436"/>
                      <a:pt x="197" y="437"/>
                      <a:pt x="197" y="438"/>
                    </a:cubicBezTo>
                    <a:cubicBezTo>
                      <a:pt x="192" y="449"/>
                      <a:pt x="182" y="473"/>
                      <a:pt x="173" y="492"/>
                    </a:cubicBezTo>
                    <a:cubicBezTo>
                      <a:pt x="208" y="429"/>
                      <a:pt x="198" y="445"/>
                      <a:pt x="233" y="393"/>
                    </a:cubicBezTo>
                    <a:cubicBezTo>
                      <a:pt x="238" y="389"/>
                      <a:pt x="203" y="442"/>
                      <a:pt x="212" y="431"/>
                    </a:cubicBezTo>
                    <a:cubicBezTo>
                      <a:pt x="202" y="447"/>
                      <a:pt x="192" y="464"/>
                      <a:pt x="182" y="481"/>
                    </a:cubicBezTo>
                    <a:cubicBezTo>
                      <a:pt x="187" y="472"/>
                      <a:pt x="187" y="471"/>
                      <a:pt x="189" y="466"/>
                    </a:cubicBezTo>
                    <a:cubicBezTo>
                      <a:pt x="172" y="503"/>
                      <a:pt x="163" y="515"/>
                      <a:pt x="154" y="544"/>
                    </a:cubicBezTo>
                    <a:cubicBezTo>
                      <a:pt x="145" y="562"/>
                      <a:pt x="164" y="516"/>
                      <a:pt x="156" y="535"/>
                    </a:cubicBezTo>
                    <a:cubicBezTo>
                      <a:pt x="162" y="519"/>
                      <a:pt x="168" y="502"/>
                      <a:pt x="170" y="493"/>
                    </a:cubicBezTo>
                    <a:cubicBezTo>
                      <a:pt x="149" y="535"/>
                      <a:pt x="161" y="518"/>
                      <a:pt x="146" y="555"/>
                    </a:cubicBezTo>
                    <a:cubicBezTo>
                      <a:pt x="142" y="564"/>
                      <a:pt x="138" y="573"/>
                      <a:pt x="134" y="582"/>
                    </a:cubicBezTo>
                    <a:cubicBezTo>
                      <a:pt x="129" y="599"/>
                      <a:pt x="137" y="577"/>
                      <a:pt x="138" y="576"/>
                    </a:cubicBezTo>
                    <a:cubicBezTo>
                      <a:pt x="132" y="596"/>
                      <a:pt x="128" y="604"/>
                      <a:pt x="123" y="619"/>
                    </a:cubicBezTo>
                    <a:cubicBezTo>
                      <a:pt x="125" y="615"/>
                      <a:pt x="129" y="604"/>
                      <a:pt x="129" y="607"/>
                    </a:cubicBezTo>
                    <a:cubicBezTo>
                      <a:pt x="119" y="632"/>
                      <a:pt x="114" y="660"/>
                      <a:pt x="104" y="683"/>
                    </a:cubicBezTo>
                    <a:cubicBezTo>
                      <a:pt x="109" y="669"/>
                      <a:pt x="104" y="701"/>
                      <a:pt x="102" y="712"/>
                    </a:cubicBezTo>
                    <a:cubicBezTo>
                      <a:pt x="106" y="695"/>
                      <a:pt x="112" y="679"/>
                      <a:pt x="117" y="662"/>
                    </a:cubicBezTo>
                    <a:cubicBezTo>
                      <a:pt x="133" y="597"/>
                      <a:pt x="147" y="560"/>
                      <a:pt x="177" y="496"/>
                    </a:cubicBezTo>
                    <a:cubicBezTo>
                      <a:pt x="176" y="500"/>
                      <a:pt x="176" y="500"/>
                      <a:pt x="176" y="500"/>
                    </a:cubicBezTo>
                    <a:cubicBezTo>
                      <a:pt x="203" y="451"/>
                      <a:pt x="214" y="431"/>
                      <a:pt x="224" y="413"/>
                    </a:cubicBezTo>
                    <a:cubicBezTo>
                      <a:pt x="234" y="394"/>
                      <a:pt x="243" y="377"/>
                      <a:pt x="273" y="339"/>
                    </a:cubicBezTo>
                    <a:cubicBezTo>
                      <a:pt x="277" y="339"/>
                      <a:pt x="302" y="306"/>
                      <a:pt x="301" y="310"/>
                    </a:cubicBezTo>
                    <a:cubicBezTo>
                      <a:pt x="282" y="332"/>
                      <a:pt x="287" y="328"/>
                      <a:pt x="294" y="323"/>
                    </a:cubicBezTo>
                    <a:cubicBezTo>
                      <a:pt x="303" y="309"/>
                      <a:pt x="310" y="300"/>
                      <a:pt x="333" y="278"/>
                    </a:cubicBezTo>
                    <a:cubicBezTo>
                      <a:pt x="326" y="288"/>
                      <a:pt x="347" y="269"/>
                      <a:pt x="325" y="291"/>
                    </a:cubicBezTo>
                    <a:cubicBezTo>
                      <a:pt x="356" y="261"/>
                      <a:pt x="374" y="245"/>
                      <a:pt x="390" y="229"/>
                    </a:cubicBezTo>
                    <a:cubicBezTo>
                      <a:pt x="445" y="183"/>
                      <a:pt x="408" y="218"/>
                      <a:pt x="466" y="177"/>
                    </a:cubicBezTo>
                    <a:cubicBezTo>
                      <a:pt x="457" y="183"/>
                      <a:pt x="457" y="183"/>
                      <a:pt x="457" y="183"/>
                    </a:cubicBezTo>
                    <a:cubicBezTo>
                      <a:pt x="495" y="160"/>
                      <a:pt x="495" y="160"/>
                      <a:pt x="495" y="160"/>
                    </a:cubicBezTo>
                    <a:cubicBezTo>
                      <a:pt x="481" y="166"/>
                      <a:pt x="481" y="166"/>
                      <a:pt x="481" y="166"/>
                    </a:cubicBezTo>
                    <a:cubicBezTo>
                      <a:pt x="496" y="156"/>
                      <a:pt x="511" y="147"/>
                      <a:pt x="526" y="138"/>
                    </a:cubicBezTo>
                    <a:cubicBezTo>
                      <a:pt x="553" y="122"/>
                      <a:pt x="513" y="143"/>
                      <a:pt x="517" y="140"/>
                    </a:cubicBezTo>
                    <a:cubicBezTo>
                      <a:pt x="508" y="147"/>
                      <a:pt x="508" y="147"/>
                      <a:pt x="508" y="147"/>
                    </a:cubicBezTo>
                    <a:cubicBezTo>
                      <a:pt x="489" y="157"/>
                      <a:pt x="465" y="175"/>
                      <a:pt x="461" y="176"/>
                    </a:cubicBezTo>
                    <a:cubicBezTo>
                      <a:pt x="490" y="157"/>
                      <a:pt x="482" y="160"/>
                      <a:pt x="493" y="152"/>
                    </a:cubicBezTo>
                    <a:cubicBezTo>
                      <a:pt x="465" y="170"/>
                      <a:pt x="465" y="170"/>
                      <a:pt x="465" y="170"/>
                    </a:cubicBezTo>
                    <a:cubicBezTo>
                      <a:pt x="455" y="174"/>
                      <a:pt x="455" y="174"/>
                      <a:pt x="455" y="174"/>
                    </a:cubicBezTo>
                    <a:cubicBezTo>
                      <a:pt x="428" y="193"/>
                      <a:pt x="407" y="207"/>
                      <a:pt x="394" y="221"/>
                    </a:cubicBezTo>
                    <a:cubicBezTo>
                      <a:pt x="405" y="214"/>
                      <a:pt x="410" y="206"/>
                      <a:pt x="420" y="200"/>
                    </a:cubicBezTo>
                    <a:cubicBezTo>
                      <a:pt x="409" y="212"/>
                      <a:pt x="377" y="237"/>
                      <a:pt x="349" y="264"/>
                    </a:cubicBezTo>
                    <a:cubicBezTo>
                      <a:pt x="348" y="264"/>
                      <a:pt x="338" y="273"/>
                      <a:pt x="342" y="269"/>
                    </a:cubicBezTo>
                    <a:cubicBezTo>
                      <a:pt x="342" y="268"/>
                      <a:pt x="347" y="263"/>
                      <a:pt x="350" y="261"/>
                    </a:cubicBezTo>
                    <a:cubicBezTo>
                      <a:pt x="347" y="262"/>
                      <a:pt x="363" y="247"/>
                      <a:pt x="335" y="271"/>
                    </a:cubicBezTo>
                    <a:cubicBezTo>
                      <a:pt x="344" y="261"/>
                      <a:pt x="362" y="240"/>
                      <a:pt x="361" y="240"/>
                    </a:cubicBezTo>
                    <a:cubicBezTo>
                      <a:pt x="377" y="225"/>
                      <a:pt x="401" y="206"/>
                      <a:pt x="416" y="196"/>
                    </a:cubicBezTo>
                    <a:cubicBezTo>
                      <a:pt x="415" y="197"/>
                      <a:pt x="415" y="197"/>
                      <a:pt x="415" y="197"/>
                    </a:cubicBezTo>
                    <a:cubicBezTo>
                      <a:pt x="430" y="186"/>
                      <a:pt x="462" y="162"/>
                      <a:pt x="466" y="162"/>
                    </a:cubicBezTo>
                    <a:cubicBezTo>
                      <a:pt x="476" y="156"/>
                      <a:pt x="503" y="139"/>
                      <a:pt x="475" y="155"/>
                    </a:cubicBezTo>
                    <a:cubicBezTo>
                      <a:pt x="489" y="145"/>
                      <a:pt x="505" y="136"/>
                      <a:pt x="521" y="127"/>
                    </a:cubicBezTo>
                    <a:cubicBezTo>
                      <a:pt x="515" y="134"/>
                      <a:pt x="559" y="111"/>
                      <a:pt x="514" y="139"/>
                    </a:cubicBezTo>
                    <a:cubicBezTo>
                      <a:pt x="516" y="138"/>
                      <a:pt x="532" y="127"/>
                      <a:pt x="560" y="114"/>
                    </a:cubicBezTo>
                    <a:cubicBezTo>
                      <a:pt x="559" y="115"/>
                      <a:pt x="559" y="115"/>
                      <a:pt x="559" y="115"/>
                    </a:cubicBezTo>
                    <a:cubicBezTo>
                      <a:pt x="558" y="116"/>
                      <a:pt x="556" y="116"/>
                      <a:pt x="556" y="117"/>
                    </a:cubicBezTo>
                    <a:cubicBezTo>
                      <a:pt x="550" y="120"/>
                      <a:pt x="546" y="121"/>
                      <a:pt x="545" y="121"/>
                    </a:cubicBezTo>
                    <a:cubicBezTo>
                      <a:pt x="529" y="131"/>
                      <a:pt x="555" y="120"/>
                      <a:pt x="581" y="108"/>
                    </a:cubicBezTo>
                    <a:cubicBezTo>
                      <a:pt x="586" y="103"/>
                      <a:pt x="586" y="103"/>
                      <a:pt x="586" y="103"/>
                    </a:cubicBezTo>
                    <a:cubicBezTo>
                      <a:pt x="610" y="95"/>
                      <a:pt x="624" y="90"/>
                      <a:pt x="656" y="78"/>
                    </a:cubicBezTo>
                    <a:cubicBezTo>
                      <a:pt x="680" y="67"/>
                      <a:pt x="704" y="58"/>
                      <a:pt x="729" y="48"/>
                    </a:cubicBezTo>
                    <a:cubicBezTo>
                      <a:pt x="752" y="43"/>
                      <a:pt x="752" y="43"/>
                      <a:pt x="752" y="43"/>
                    </a:cubicBezTo>
                    <a:cubicBezTo>
                      <a:pt x="762" y="41"/>
                      <a:pt x="796" y="34"/>
                      <a:pt x="783" y="39"/>
                    </a:cubicBezTo>
                    <a:cubicBezTo>
                      <a:pt x="786" y="39"/>
                      <a:pt x="775" y="41"/>
                      <a:pt x="760" y="44"/>
                    </a:cubicBezTo>
                    <a:cubicBezTo>
                      <a:pt x="758" y="45"/>
                      <a:pt x="761" y="43"/>
                      <a:pt x="759" y="44"/>
                    </a:cubicBezTo>
                    <a:cubicBezTo>
                      <a:pt x="755" y="46"/>
                      <a:pt x="754" y="48"/>
                      <a:pt x="772" y="45"/>
                    </a:cubicBezTo>
                    <a:cubicBezTo>
                      <a:pt x="754" y="49"/>
                      <a:pt x="751" y="49"/>
                      <a:pt x="739" y="53"/>
                    </a:cubicBezTo>
                    <a:cubicBezTo>
                      <a:pt x="757" y="49"/>
                      <a:pt x="757" y="49"/>
                      <a:pt x="757" y="49"/>
                    </a:cubicBezTo>
                    <a:cubicBezTo>
                      <a:pt x="730" y="55"/>
                      <a:pt x="690" y="70"/>
                      <a:pt x="691" y="72"/>
                    </a:cubicBezTo>
                    <a:cubicBezTo>
                      <a:pt x="698" y="67"/>
                      <a:pt x="716" y="64"/>
                      <a:pt x="731" y="61"/>
                    </a:cubicBezTo>
                    <a:cubicBezTo>
                      <a:pt x="719" y="64"/>
                      <a:pt x="697" y="72"/>
                      <a:pt x="715" y="67"/>
                    </a:cubicBezTo>
                    <a:cubicBezTo>
                      <a:pt x="720" y="64"/>
                      <a:pt x="770" y="51"/>
                      <a:pt x="734" y="59"/>
                    </a:cubicBezTo>
                    <a:cubicBezTo>
                      <a:pt x="749" y="55"/>
                      <a:pt x="769" y="48"/>
                      <a:pt x="786" y="46"/>
                    </a:cubicBezTo>
                    <a:cubicBezTo>
                      <a:pt x="766" y="51"/>
                      <a:pt x="780" y="49"/>
                      <a:pt x="774" y="52"/>
                    </a:cubicBezTo>
                    <a:cubicBezTo>
                      <a:pt x="792" y="47"/>
                      <a:pt x="791" y="46"/>
                      <a:pt x="794" y="44"/>
                    </a:cubicBezTo>
                    <a:cubicBezTo>
                      <a:pt x="846" y="38"/>
                      <a:pt x="867" y="38"/>
                      <a:pt x="923" y="36"/>
                    </a:cubicBezTo>
                    <a:cubicBezTo>
                      <a:pt x="931" y="35"/>
                      <a:pt x="889" y="37"/>
                      <a:pt x="894" y="36"/>
                    </a:cubicBezTo>
                    <a:cubicBezTo>
                      <a:pt x="936" y="31"/>
                      <a:pt x="949" y="39"/>
                      <a:pt x="985" y="41"/>
                    </a:cubicBezTo>
                    <a:cubicBezTo>
                      <a:pt x="981" y="39"/>
                      <a:pt x="978" y="38"/>
                      <a:pt x="975" y="37"/>
                    </a:cubicBezTo>
                    <a:cubicBezTo>
                      <a:pt x="986" y="37"/>
                      <a:pt x="1013" y="40"/>
                      <a:pt x="1027" y="43"/>
                    </a:cubicBezTo>
                    <a:cubicBezTo>
                      <a:pt x="1030" y="44"/>
                      <a:pt x="1067" y="54"/>
                      <a:pt x="1039" y="49"/>
                    </a:cubicBezTo>
                    <a:cubicBezTo>
                      <a:pt x="1099" y="65"/>
                      <a:pt x="1095" y="55"/>
                      <a:pt x="1161" y="83"/>
                    </a:cubicBezTo>
                    <a:cubicBezTo>
                      <a:pt x="1131" y="69"/>
                      <a:pt x="1127" y="68"/>
                      <a:pt x="1102" y="60"/>
                    </a:cubicBezTo>
                    <a:cubicBezTo>
                      <a:pt x="1129" y="67"/>
                      <a:pt x="1107" y="60"/>
                      <a:pt x="1110" y="59"/>
                    </a:cubicBezTo>
                    <a:cubicBezTo>
                      <a:pt x="1126" y="66"/>
                      <a:pt x="1176" y="86"/>
                      <a:pt x="1141" y="73"/>
                    </a:cubicBezTo>
                    <a:cubicBezTo>
                      <a:pt x="1162" y="82"/>
                      <a:pt x="1202" y="102"/>
                      <a:pt x="1212" y="106"/>
                    </a:cubicBezTo>
                    <a:cubicBezTo>
                      <a:pt x="1195" y="96"/>
                      <a:pt x="1195" y="96"/>
                      <a:pt x="1195" y="96"/>
                    </a:cubicBezTo>
                    <a:cubicBezTo>
                      <a:pt x="1224" y="111"/>
                      <a:pt x="1251" y="127"/>
                      <a:pt x="1264" y="133"/>
                    </a:cubicBezTo>
                    <a:cubicBezTo>
                      <a:pt x="1229" y="111"/>
                      <a:pt x="1229" y="114"/>
                      <a:pt x="1184" y="90"/>
                    </a:cubicBezTo>
                    <a:cubicBezTo>
                      <a:pt x="1134" y="65"/>
                      <a:pt x="1197" y="94"/>
                      <a:pt x="1165" y="76"/>
                    </a:cubicBezTo>
                    <a:cubicBezTo>
                      <a:pt x="1152" y="72"/>
                      <a:pt x="1140" y="67"/>
                      <a:pt x="1127" y="63"/>
                    </a:cubicBezTo>
                    <a:cubicBezTo>
                      <a:pt x="1144" y="70"/>
                      <a:pt x="1144" y="70"/>
                      <a:pt x="1144" y="70"/>
                    </a:cubicBezTo>
                    <a:cubicBezTo>
                      <a:pt x="1138" y="70"/>
                      <a:pt x="1087" y="49"/>
                      <a:pt x="1091" y="54"/>
                    </a:cubicBezTo>
                    <a:cubicBezTo>
                      <a:pt x="1053" y="41"/>
                      <a:pt x="1041" y="40"/>
                      <a:pt x="997" y="31"/>
                    </a:cubicBezTo>
                    <a:cubicBezTo>
                      <a:pt x="987" y="31"/>
                      <a:pt x="1003" y="33"/>
                      <a:pt x="1015" y="35"/>
                    </a:cubicBezTo>
                    <a:cubicBezTo>
                      <a:pt x="993" y="32"/>
                      <a:pt x="991" y="34"/>
                      <a:pt x="962" y="30"/>
                    </a:cubicBezTo>
                    <a:cubicBezTo>
                      <a:pt x="948" y="29"/>
                      <a:pt x="958" y="32"/>
                      <a:pt x="984" y="34"/>
                    </a:cubicBezTo>
                    <a:cubicBezTo>
                      <a:pt x="962" y="32"/>
                      <a:pt x="940" y="31"/>
                      <a:pt x="916" y="31"/>
                    </a:cubicBezTo>
                    <a:cubicBezTo>
                      <a:pt x="924" y="31"/>
                      <a:pt x="932" y="33"/>
                      <a:pt x="941" y="33"/>
                    </a:cubicBezTo>
                    <a:cubicBezTo>
                      <a:pt x="932" y="33"/>
                      <a:pt x="923" y="33"/>
                      <a:pt x="915" y="33"/>
                    </a:cubicBezTo>
                    <a:cubicBezTo>
                      <a:pt x="922" y="33"/>
                      <a:pt x="929" y="34"/>
                      <a:pt x="937" y="34"/>
                    </a:cubicBezTo>
                    <a:cubicBezTo>
                      <a:pt x="887" y="32"/>
                      <a:pt x="831" y="40"/>
                      <a:pt x="804" y="42"/>
                    </a:cubicBezTo>
                    <a:cubicBezTo>
                      <a:pt x="847" y="32"/>
                      <a:pt x="918" y="28"/>
                      <a:pt x="943" y="27"/>
                    </a:cubicBezTo>
                    <a:cubicBezTo>
                      <a:pt x="934" y="25"/>
                      <a:pt x="909" y="29"/>
                      <a:pt x="896" y="26"/>
                    </a:cubicBezTo>
                    <a:cubicBezTo>
                      <a:pt x="892" y="27"/>
                      <a:pt x="887" y="28"/>
                      <a:pt x="883" y="29"/>
                    </a:cubicBezTo>
                    <a:cubicBezTo>
                      <a:pt x="868" y="30"/>
                      <a:pt x="833" y="36"/>
                      <a:pt x="829" y="34"/>
                    </a:cubicBezTo>
                    <a:cubicBezTo>
                      <a:pt x="871" y="27"/>
                      <a:pt x="882" y="25"/>
                      <a:pt x="903" y="23"/>
                    </a:cubicBezTo>
                    <a:cubicBezTo>
                      <a:pt x="903" y="22"/>
                      <a:pt x="907" y="22"/>
                      <a:pt x="913" y="22"/>
                    </a:cubicBezTo>
                    <a:cubicBezTo>
                      <a:pt x="914" y="22"/>
                      <a:pt x="914" y="22"/>
                      <a:pt x="914" y="22"/>
                    </a:cubicBezTo>
                    <a:cubicBezTo>
                      <a:pt x="913" y="22"/>
                      <a:pt x="913" y="22"/>
                      <a:pt x="913" y="22"/>
                    </a:cubicBezTo>
                    <a:cubicBezTo>
                      <a:pt x="926" y="22"/>
                      <a:pt x="946" y="22"/>
                      <a:pt x="958" y="23"/>
                    </a:cubicBezTo>
                    <a:cubicBezTo>
                      <a:pt x="973" y="24"/>
                      <a:pt x="963" y="25"/>
                      <a:pt x="961" y="25"/>
                    </a:cubicBezTo>
                    <a:cubicBezTo>
                      <a:pt x="1011" y="32"/>
                      <a:pt x="1047" y="31"/>
                      <a:pt x="1098" y="48"/>
                    </a:cubicBezTo>
                    <a:cubicBezTo>
                      <a:pt x="1098" y="50"/>
                      <a:pt x="1137" y="64"/>
                      <a:pt x="1125" y="60"/>
                    </a:cubicBezTo>
                    <a:cubicBezTo>
                      <a:pt x="1154" y="71"/>
                      <a:pt x="1170" y="77"/>
                      <a:pt x="1189" y="85"/>
                    </a:cubicBezTo>
                    <a:cubicBezTo>
                      <a:pt x="1193" y="88"/>
                      <a:pt x="1231" y="108"/>
                      <a:pt x="1217" y="102"/>
                    </a:cubicBezTo>
                    <a:cubicBezTo>
                      <a:pt x="1243" y="114"/>
                      <a:pt x="1243" y="114"/>
                      <a:pt x="1243" y="114"/>
                    </a:cubicBezTo>
                    <a:cubicBezTo>
                      <a:pt x="1259" y="125"/>
                      <a:pt x="1294" y="148"/>
                      <a:pt x="1298" y="154"/>
                    </a:cubicBezTo>
                    <a:cubicBezTo>
                      <a:pt x="1316" y="167"/>
                      <a:pt x="1305" y="155"/>
                      <a:pt x="1328" y="175"/>
                    </a:cubicBezTo>
                    <a:cubicBezTo>
                      <a:pt x="1326" y="174"/>
                      <a:pt x="1328" y="176"/>
                      <a:pt x="1323" y="172"/>
                    </a:cubicBezTo>
                    <a:cubicBezTo>
                      <a:pt x="1333" y="181"/>
                      <a:pt x="1358" y="203"/>
                      <a:pt x="1369" y="212"/>
                    </a:cubicBezTo>
                    <a:cubicBezTo>
                      <a:pt x="1354" y="197"/>
                      <a:pt x="1366" y="208"/>
                      <a:pt x="1348" y="191"/>
                    </a:cubicBezTo>
                    <a:cubicBezTo>
                      <a:pt x="1349" y="191"/>
                      <a:pt x="1371" y="208"/>
                      <a:pt x="1390" y="230"/>
                    </a:cubicBezTo>
                    <a:cubicBezTo>
                      <a:pt x="1361" y="204"/>
                      <a:pt x="1410" y="254"/>
                      <a:pt x="1396" y="242"/>
                    </a:cubicBezTo>
                    <a:cubicBezTo>
                      <a:pt x="1438" y="288"/>
                      <a:pt x="1463" y="314"/>
                      <a:pt x="1495" y="355"/>
                    </a:cubicBezTo>
                    <a:cubicBezTo>
                      <a:pt x="1531" y="405"/>
                      <a:pt x="1568" y="473"/>
                      <a:pt x="1590" y="516"/>
                    </a:cubicBezTo>
                    <a:cubicBezTo>
                      <a:pt x="1587" y="510"/>
                      <a:pt x="1587" y="510"/>
                      <a:pt x="1587" y="510"/>
                    </a:cubicBezTo>
                    <a:cubicBezTo>
                      <a:pt x="1592" y="519"/>
                      <a:pt x="1597" y="527"/>
                      <a:pt x="1601" y="536"/>
                    </a:cubicBezTo>
                    <a:cubicBezTo>
                      <a:pt x="1608" y="551"/>
                      <a:pt x="1599" y="537"/>
                      <a:pt x="1610" y="560"/>
                    </a:cubicBezTo>
                    <a:cubicBezTo>
                      <a:pt x="1604" y="553"/>
                      <a:pt x="1591" y="519"/>
                      <a:pt x="1578" y="496"/>
                    </a:cubicBezTo>
                    <a:cubicBezTo>
                      <a:pt x="1596" y="538"/>
                      <a:pt x="1557" y="460"/>
                      <a:pt x="1568" y="488"/>
                    </a:cubicBezTo>
                    <a:cubicBezTo>
                      <a:pt x="1581" y="501"/>
                      <a:pt x="1611" y="574"/>
                      <a:pt x="1626" y="611"/>
                    </a:cubicBezTo>
                    <a:cubicBezTo>
                      <a:pt x="1639" y="647"/>
                      <a:pt x="1618" y="595"/>
                      <a:pt x="1625" y="613"/>
                    </a:cubicBezTo>
                    <a:cubicBezTo>
                      <a:pt x="1630" y="624"/>
                      <a:pt x="1630" y="624"/>
                      <a:pt x="1630" y="624"/>
                    </a:cubicBezTo>
                    <a:cubicBezTo>
                      <a:pt x="1635" y="638"/>
                      <a:pt x="1636" y="643"/>
                      <a:pt x="1635" y="643"/>
                    </a:cubicBezTo>
                    <a:cubicBezTo>
                      <a:pt x="1648" y="682"/>
                      <a:pt x="1662" y="726"/>
                      <a:pt x="1671" y="759"/>
                    </a:cubicBezTo>
                    <a:cubicBezTo>
                      <a:pt x="1660" y="716"/>
                      <a:pt x="1677" y="773"/>
                      <a:pt x="1667" y="730"/>
                    </a:cubicBezTo>
                    <a:cubicBezTo>
                      <a:pt x="1671" y="743"/>
                      <a:pt x="1678" y="770"/>
                      <a:pt x="1683" y="797"/>
                    </a:cubicBezTo>
                    <a:cubicBezTo>
                      <a:pt x="1677" y="772"/>
                      <a:pt x="1687" y="831"/>
                      <a:pt x="1676" y="775"/>
                    </a:cubicBezTo>
                    <a:cubicBezTo>
                      <a:pt x="1675" y="783"/>
                      <a:pt x="1683" y="803"/>
                      <a:pt x="1686" y="828"/>
                    </a:cubicBezTo>
                    <a:cubicBezTo>
                      <a:pt x="1684" y="815"/>
                      <a:pt x="1676" y="787"/>
                      <a:pt x="1676" y="790"/>
                    </a:cubicBezTo>
                    <a:cubicBezTo>
                      <a:pt x="1688" y="827"/>
                      <a:pt x="1693" y="912"/>
                      <a:pt x="1696" y="927"/>
                    </a:cubicBezTo>
                    <a:cubicBezTo>
                      <a:pt x="1701" y="954"/>
                      <a:pt x="1705" y="997"/>
                      <a:pt x="1708" y="1031"/>
                    </a:cubicBezTo>
                    <a:cubicBezTo>
                      <a:pt x="1707" y="1066"/>
                      <a:pt x="1708" y="1103"/>
                      <a:pt x="1706" y="1142"/>
                    </a:cubicBezTo>
                    <a:cubicBezTo>
                      <a:pt x="1705" y="1135"/>
                      <a:pt x="1705" y="1135"/>
                      <a:pt x="1705" y="1135"/>
                    </a:cubicBezTo>
                    <a:cubicBezTo>
                      <a:pt x="1704" y="1157"/>
                      <a:pt x="1704" y="1191"/>
                      <a:pt x="1701" y="1223"/>
                    </a:cubicBezTo>
                    <a:cubicBezTo>
                      <a:pt x="1699" y="1230"/>
                      <a:pt x="1699" y="1230"/>
                      <a:pt x="1699" y="1230"/>
                    </a:cubicBezTo>
                    <a:cubicBezTo>
                      <a:pt x="1698" y="1252"/>
                      <a:pt x="1695" y="1293"/>
                      <a:pt x="1692" y="1327"/>
                    </a:cubicBezTo>
                    <a:cubicBezTo>
                      <a:pt x="1693" y="1327"/>
                      <a:pt x="1695" y="1296"/>
                      <a:pt x="1695" y="1311"/>
                    </a:cubicBezTo>
                    <a:cubicBezTo>
                      <a:pt x="1697" y="1294"/>
                      <a:pt x="1698" y="1280"/>
                      <a:pt x="1696" y="1286"/>
                    </a:cubicBezTo>
                    <a:cubicBezTo>
                      <a:pt x="1698" y="1269"/>
                      <a:pt x="1699" y="1269"/>
                      <a:pt x="1701" y="1255"/>
                    </a:cubicBezTo>
                    <a:cubicBezTo>
                      <a:pt x="1700" y="1277"/>
                      <a:pt x="1698" y="1298"/>
                      <a:pt x="1697" y="1320"/>
                    </a:cubicBezTo>
                    <a:cubicBezTo>
                      <a:pt x="1696" y="1325"/>
                      <a:pt x="1696" y="1327"/>
                      <a:pt x="1696" y="1327"/>
                    </a:cubicBezTo>
                    <a:cubicBezTo>
                      <a:pt x="1697" y="1332"/>
                      <a:pt x="1697" y="1332"/>
                      <a:pt x="1697" y="1332"/>
                    </a:cubicBezTo>
                    <a:cubicBezTo>
                      <a:pt x="1696" y="1349"/>
                      <a:pt x="1695" y="1354"/>
                      <a:pt x="1694" y="1351"/>
                    </a:cubicBezTo>
                    <a:cubicBezTo>
                      <a:pt x="1691" y="1388"/>
                      <a:pt x="1693" y="1401"/>
                      <a:pt x="1687" y="1439"/>
                    </a:cubicBezTo>
                    <a:cubicBezTo>
                      <a:pt x="1687" y="1422"/>
                      <a:pt x="1688" y="1412"/>
                      <a:pt x="1691" y="1384"/>
                    </a:cubicBezTo>
                    <a:cubicBezTo>
                      <a:pt x="1689" y="1399"/>
                      <a:pt x="1687" y="1414"/>
                      <a:pt x="1685" y="1428"/>
                    </a:cubicBezTo>
                    <a:cubicBezTo>
                      <a:pt x="1687" y="1408"/>
                      <a:pt x="1694" y="1332"/>
                      <a:pt x="1690" y="1345"/>
                    </a:cubicBezTo>
                    <a:cubicBezTo>
                      <a:pt x="1687" y="1393"/>
                      <a:pt x="1681" y="1463"/>
                      <a:pt x="1674" y="1505"/>
                    </a:cubicBezTo>
                    <a:cubicBezTo>
                      <a:pt x="1669" y="1527"/>
                      <a:pt x="1664" y="1560"/>
                      <a:pt x="1655" y="1596"/>
                    </a:cubicBezTo>
                    <a:cubicBezTo>
                      <a:pt x="1653" y="1601"/>
                      <a:pt x="1650" y="1612"/>
                      <a:pt x="1651" y="1605"/>
                    </a:cubicBezTo>
                    <a:cubicBezTo>
                      <a:pt x="1653" y="1595"/>
                      <a:pt x="1653" y="1595"/>
                      <a:pt x="1653" y="1595"/>
                    </a:cubicBezTo>
                    <a:cubicBezTo>
                      <a:pt x="1642" y="1643"/>
                      <a:pt x="1628" y="1696"/>
                      <a:pt x="1614" y="1737"/>
                    </a:cubicBezTo>
                    <a:cubicBezTo>
                      <a:pt x="1611" y="1744"/>
                      <a:pt x="1607" y="1751"/>
                      <a:pt x="1604" y="1757"/>
                    </a:cubicBezTo>
                    <a:cubicBezTo>
                      <a:pt x="1574" y="1825"/>
                      <a:pt x="1614" y="1746"/>
                      <a:pt x="1583" y="1816"/>
                    </a:cubicBezTo>
                    <a:cubicBezTo>
                      <a:pt x="1574" y="1832"/>
                      <a:pt x="1538" y="1898"/>
                      <a:pt x="1534" y="1899"/>
                    </a:cubicBezTo>
                    <a:cubicBezTo>
                      <a:pt x="1526" y="1911"/>
                      <a:pt x="1522" y="1916"/>
                      <a:pt x="1523" y="1919"/>
                    </a:cubicBezTo>
                    <a:cubicBezTo>
                      <a:pt x="1530" y="1908"/>
                      <a:pt x="1545" y="1884"/>
                      <a:pt x="1538" y="1898"/>
                    </a:cubicBezTo>
                    <a:cubicBezTo>
                      <a:pt x="1524" y="1921"/>
                      <a:pt x="1516" y="1930"/>
                      <a:pt x="1504" y="1947"/>
                    </a:cubicBezTo>
                    <a:cubicBezTo>
                      <a:pt x="1505" y="1946"/>
                      <a:pt x="1512" y="1933"/>
                      <a:pt x="1508" y="1940"/>
                    </a:cubicBezTo>
                    <a:cubicBezTo>
                      <a:pt x="1480" y="1982"/>
                      <a:pt x="1416" y="2051"/>
                      <a:pt x="1381" y="2084"/>
                    </a:cubicBezTo>
                    <a:cubicBezTo>
                      <a:pt x="1394" y="2072"/>
                      <a:pt x="1395" y="2070"/>
                      <a:pt x="1413" y="2054"/>
                    </a:cubicBezTo>
                    <a:cubicBezTo>
                      <a:pt x="1414" y="2055"/>
                      <a:pt x="1404" y="2063"/>
                      <a:pt x="1401" y="2067"/>
                    </a:cubicBezTo>
                    <a:cubicBezTo>
                      <a:pt x="1404" y="2067"/>
                      <a:pt x="1418" y="2050"/>
                      <a:pt x="1437" y="2032"/>
                    </a:cubicBezTo>
                    <a:cubicBezTo>
                      <a:pt x="1428" y="2043"/>
                      <a:pt x="1418" y="2053"/>
                      <a:pt x="1408" y="2064"/>
                    </a:cubicBezTo>
                    <a:cubicBezTo>
                      <a:pt x="1427" y="2049"/>
                      <a:pt x="1427" y="2049"/>
                      <a:pt x="1427" y="2049"/>
                    </a:cubicBezTo>
                    <a:cubicBezTo>
                      <a:pt x="1405" y="2073"/>
                      <a:pt x="1381" y="2095"/>
                      <a:pt x="1357" y="2116"/>
                    </a:cubicBezTo>
                    <a:cubicBezTo>
                      <a:pt x="1421" y="2067"/>
                      <a:pt x="1442" y="2035"/>
                      <a:pt x="1486" y="1987"/>
                    </a:cubicBezTo>
                    <a:cubicBezTo>
                      <a:pt x="1480" y="1995"/>
                      <a:pt x="1486" y="1988"/>
                      <a:pt x="1488" y="1986"/>
                    </a:cubicBezTo>
                    <a:cubicBezTo>
                      <a:pt x="1501" y="1969"/>
                      <a:pt x="1516" y="1949"/>
                      <a:pt x="1522" y="1938"/>
                    </a:cubicBezTo>
                    <a:cubicBezTo>
                      <a:pt x="1541" y="1911"/>
                      <a:pt x="1541" y="1911"/>
                      <a:pt x="1541" y="1911"/>
                    </a:cubicBezTo>
                    <a:cubicBezTo>
                      <a:pt x="1541" y="1911"/>
                      <a:pt x="1537" y="1924"/>
                      <a:pt x="1517" y="1951"/>
                    </a:cubicBezTo>
                    <a:cubicBezTo>
                      <a:pt x="1586" y="1854"/>
                      <a:pt x="1618" y="1767"/>
                      <a:pt x="1653" y="1654"/>
                    </a:cubicBezTo>
                    <a:cubicBezTo>
                      <a:pt x="1654" y="1649"/>
                      <a:pt x="1649" y="1669"/>
                      <a:pt x="1652" y="1661"/>
                    </a:cubicBezTo>
                    <a:cubicBezTo>
                      <a:pt x="1656" y="1645"/>
                      <a:pt x="1661" y="1620"/>
                      <a:pt x="1660" y="1620"/>
                    </a:cubicBezTo>
                    <a:cubicBezTo>
                      <a:pt x="1660" y="1622"/>
                      <a:pt x="1660" y="1625"/>
                      <a:pt x="1658" y="1635"/>
                    </a:cubicBezTo>
                    <a:cubicBezTo>
                      <a:pt x="1672" y="1575"/>
                      <a:pt x="1682" y="1544"/>
                      <a:pt x="1687" y="1505"/>
                    </a:cubicBezTo>
                    <a:cubicBezTo>
                      <a:pt x="1689" y="1503"/>
                      <a:pt x="1683" y="1535"/>
                      <a:pt x="1684" y="1530"/>
                    </a:cubicBezTo>
                    <a:cubicBezTo>
                      <a:pt x="1696" y="1470"/>
                      <a:pt x="1697" y="1438"/>
                      <a:pt x="1703" y="1377"/>
                    </a:cubicBezTo>
                    <a:cubicBezTo>
                      <a:pt x="1703" y="1398"/>
                      <a:pt x="1707" y="1364"/>
                      <a:pt x="1709" y="1348"/>
                    </a:cubicBezTo>
                    <a:cubicBezTo>
                      <a:pt x="1713" y="1298"/>
                      <a:pt x="1721" y="1192"/>
                      <a:pt x="1721" y="1116"/>
                    </a:cubicBezTo>
                    <a:cubicBezTo>
                      <a:pt x="1726" y="1136"/>
                      <a:pt x="1722" y="1031"/>
                      <a:pt x="1725" y="1025"/>
                    </a:cubicBezTo>
                    <a:cubicBezTo>
                      <a:pt x="1724" y="1008"/>
                      <a:pt x="1723" y="982"/>
                      <a:pt x="1721" y="980"/>
                    </a:cubicBezTo>
                    <a:cubicBezTo>
                      <a:pt x="1722" y="989"/>
                      <a:pt x="1722" y="1012"/>
                      <a:pt x="1721" y="1009"/>
                    </a:cubicBezTo>
                    <a:cubicBezTo>
                      <a:pt x="1720" y="984"/>
                      <a:pt x="1717" y="947"/>
                      <a:pt x="1715" y="944"/>
                    </a:cubicBezTo>
                    <a:cubicBezTo>
                      <a:pt x="1715" y="933"/>
                      <a:pt x="1715" y="923"/>
                      <a:pt x="1714" y="913"/>
                    </a:cubicBezTo>
                    <a:cubicBezTo>
                      <a:pt x="1713" y="911"/>
                      <a:pt x="1710" y="902"/>
                      <a:pt x="1708" y="885"/>
                    </a:cubicBezTo>
                    <a:cubicBezTo>
                      <a:pt x="1707" y="847"/>
                      <a:pt x="1707" y="889"/>
                      <a:pt x="1701" y="836"/>
                    </a:cubicBezTo>
                    <a:cubicBezTo>
                      <a:pt x="1705" y="848"/>
                      <a:pt x="1707" y="859"/>
                      <a:pt x="1709" y="863"/>
                    </a:cubicBezTo>
                    <a:cubicBezTo>
                      <a:pt x="1706" y="837"/>
                      <a:pt x="1705" y="841"/>
                      <a:pt x="1702" y="823"/>
                    </a:cubicBezTo>
                    <a:cubicBezTo>
                      <a:pt x="1702" y="816"/>
                      <a:pt x="1708" y="840"/>
                      <a:pt x="1711" y="860"/>
                    </a:cubicBezTo>
                    <a:cubicBezTo>
                      <a:pt x="1710" y="848"/>
                      <a:pt x="1709" y="837"/>
                      <a:pt x="1707" y="826"/>
                    </a:cubicBezTo>
                    <a:cubicBezTo>
                      <a:pt x="1700" y="795"/>
                      <a:pt x="1686" y="741"/>
                      <a:pt x="1671" y="691"/>
                    </a:cubicBezTo>
                    <a:cubicBezTo>
                      <a:pt x="1675" y="699"/>
                      <a:pt x="1680" y="715"/>
                      <a:pt x="1678" y="701"/>
                    </a:cubicBezTo>
                    <a:cubicBezTo>
                      <a:pt x="1671" y="680"/>
                      <a:pt x="1660" y="652"/>
                      <a:pt x="1651" y="624"/>
                    </a:cubicBezTo>
                    <a:cubicBezTo>
                      <a:pt x="1652" y="628"/>
                      <a:pt x="1652" y="626"/>
                      <a:pt x="1653" y="629"/>
                    </a:cubicBezTo>
                    <a:cubicBezTo>
                      <a:pt x="1633" y="582"/>
                      <a:pt x="1640" y="593"/>
                      <a:pt x="1623" y="549"/>
                    </a:cubicBezTo>
                    <a:cubicBezTo>
                      <a:pt x="1623" y="550"/>
                      <a:pt x="1623" y="550"/>
                      <a:pt x="1624" y="551"/>
                    </a:cubicBezTo>
                    <a:cubicBezTo>
                      <a:pt x="1611" y="525"/>
                      <a:pt x="1611" y="525"/>
                      <a:pt x="1611" y="525"/>
                    </a:cubicBezTo>
                    <a:cubicBezTo>
                      <a:pt x="1583" y="473"/>
                      <a:pt x="1584" y="465"/>
                      <a:pt x="1568" y="432"/>
                    </a:cubicBezTo>
                    <a:cubicBezTo>
                      <a:pt x="1572" y="439"/>
                      <a:pt x="1572" y="439"/>
                      <a:pt x="1572" y="439"/>
                    </a:cubicBezTo>
                    <a:cubicBezTo>
                      <a:pt x="1563" y="418"/>
                      <a:pt x="1523" y="357"/>
                      <a:pt x="1511" y="340"/>
                    </a:cubicBezTo>
                    <a:cubicBezTo>
                      <a:pt x="1525" y="362"/>
                      <a:pt x="1515" y="348"/>
                      <a:pt x="1524" y="365"/>
                    </a:cubicBezTo>
                    <a:cubicBezTo>
                      <a:pt x="1536" y="383"/>
                      <a:pt x="1535" y="376"/>
                      <a:pt x="1554" y="408"/>
                    </a:cubicBezTo>
                    <a:cubicBezTo>
                      <a:pt x="1550" y="405"/>
                      <a:pt x="1524" y="366"/>
                      <a:pt x="1517" y="359"/>
                    </a:cubicBezTo>
                    <a:cubicBezTo>
                      <a:pt x="1505" y="342"/>
                      <a:pt x="1499" y="328"/>
                      <a:pt x="1499" y="325"/>
                    </a:cubicBezTo>
                    <a:cubicBezTo>
                      <a:pt x="1468" y="284"/>
                      <a:pt x="1450" y="259"/>
                      <a:pt x="1405" y="214"/>
                    </a:cubicBezTo>
                    <a:cubicBezTo>
                      <a:pt x="1388" y="198"/>
                      <a:pt x="1372" y="189"/>
                      <a:pt x="1333" y="153"/>
                    </a:cubicBezTo>
                    <a:cubicBezTo>
                      <a:pt x="1336" y="154"/>
                      <a:pt x="1336" y="154"/>
                      <a:pt x="1336" y="154"/>
                    </a:cubicBezTo>
                    <a:cubicBezTo>
                      <a:pt x="1334" y="154"/>
                      <a:pt x="1316" y="137"/>
                      <a:pt x="1306" y="132"/>
                    </a:cubicBezTo>
                    <a:cubicBezTo>
                      <a:pt x="1320" y="145"/>
                      <a:pt x="1287" y="119"/>
                      <a:pt x="1304" y="135"/>
                    </a:cubicBezTo>
                    <a:cubicBezTo>
                      <a:pt x="1279" y="117"/>
                      <a:pt x="1276" y="111"/>
                      <a:pt x="1274" y="108"/>
                    </a:cubicBezTo>
                    <a:cubicBezTo>
                      <a:pt x="1254" y="98"/>
                      <a:pt x="1223" y="73"/>
                      <a:pt x="1178" y="54"/>
                    </a:cubicBezTo>
                    <a:cubicBezTo>
                      <a:pt x="1187" y="56"/>
                      <a:pt x="1233" y="80"/>
                      <a:pt x="1215" y="69"/>
                    </a:cubicBezTo>
                    <a:cubicBezTo>
                      <a:pt x="1196" y="60"/>
                      <a:pt x="1177" y="53"/>
                      <a:pt x="1157" y="46"/>
                    </a:cubicBezTo>
                    <a:cubicBezTo>
                      <a:pt x="1166" y="50"/>
                      <a:pt x="1174" y="53"/>
                      <a:pt x="1182" y="57"/>
                    </a:cubicBezTo>
                    <a:cubicBezTo>
                      <a:pt x="1139" y="40"/>
                      <a:pt x="1127" y="34"/>
                      <a:pt x="1102" y="25"/>
                    </a:cubicBezTo>
                    <a:cubicBezTo>
                      <a:pt x="1097" y="22"/>
                      <a:pt x="1114" y="27"/>
                      <a:pt x="1127" y="31"/>
                    </a:cubicBezTo>
                    <a:cubicBezTo>
                      <a:pt x="1113" y="26"/>
                      <a:pt x="1091" y="20"/>
                      <a:pt x="1072" y="16"/>
                    </a:cubicBezTo>
                    <a:cubicBezTo>
                      <a:pt x="1058" y="14"/>
                      <a:pt x="1010" y="5"/>
                      <a:pt x="990" y="6"/>
                    </a:cubicBezTo>
                    <a:cubicBezTo>
                      <a:pt x="982" y="5"/>
                      <a:pt x="982" y="5"/>
                      <a:pt x="982" y="5"/>
                    </a:cubicBezTo>
                    <a:cubicBezTo>
                      <a:pt x="983" y="5"/>
                      <a:pt x="984" y="4"/>
                      <a:pt x="986" y="5"/>
                    </a:cubicBezTo>
                    <a:cubicBezTo>
                      <a:pt x="982" y="4"/>
                      <a:pt x="979" y="4"/>
                      <a:pt x="976" y="4"/>
                    </a:cubicBezTo>
                    <a:cubicBezTo>
                      <a:pt x="951" y="2"/>
                      <a:pt x="951" y="2"/>
                      <a:pt x="951" y="2"/>
                    </a:cubicBezTo>
                    <a:cubicBezTo>
                      <a:pt x="956" y="1"/>
                      <a:pt x="956" y="1"/>
                      <a:pt x="956" y="1"/>
                    </a:cubicBezTo>
                    <a:cubicBezTo>
                      <a:pt x="946" y="1"/>
                      <a:pt x="946" y="1"/>
                      <a:pt x="946" y="1"/>
                    </a:cubicBezTo>
                    <a:cubicBezTo>
                      <a:pt x="921" y="0"/>
                      <a:pt x="921" y="0"/>
                      <a:pt x="921" y="0"/>
                    </a:cubicBezTo>
                    <a:close/>
                    <a:moveTo>
                      <a:pt x="1525" y="1932"/>
                    </a:moveTo>
                    <a:cubicBezTo>
                      <a:pt x="1524" y="1934"/>
                      <a:pt x="1524" y="1935"/>
                      <a:pt x="1523" y="1937"/>
                    </a:cubicBezTo>
                    <a:cubicBezTo>
                      <a:pt x="1525" y="1933"/>
                      <a:pt x="1524" y="1934"/>
                      <a:pt x="1525" y="1932"/>
                    </a:cubicBezTo>
                    <a:close/>
                    <a:moveTo>
                      <a:pt x="315" y="266"/>
                    </a:moveTo>
                    <a:cubicBezTo>
                      <a:pt x="304" y="277"/>
                      <a:pt x="297" y="287"/>
                      <a:pt x="290" y="292"/>
                    </a:cubicBezTo>
                    <a:cubicBezTo>
                      <a:pt x="288" y="291"/>
                      <a:pt x="338" y="233"/>
                      <a:pt x="356" y="216"/>
                    </a:cubicBezTo>
                    <a:cubicBezTo>
                      <a:pt x="379" y="197"/>
                      <a:pt x="404" y="178"/>
                      <a:pt x="420" y="168"/>
                    </a:cubicBezTo>
                    <a:cubicBezTo>
                      <a:pt x="412" y="174"/>
                      <a:pt x="412" y="174"/>
                      <a:pt x="412" y="174"/>
                    </a:cubicBezTo>
                    <a:cubicBezTo>
                      <a:pt x="356" y="215"/>
                      <a:pt x="343" y="231"/>
                      <a:pt x="349" y="227"/>
                    </a:cubicBezTo>
                    <a:cubicBezTo>
                      <a:pt x="356" y="222"/>
                      <a:pt x="384" y="201"/>
                      <a:pt x="420" y="179"/>
                    </a:cubicBezTo>
                    <a:cubicBezTo>
                      <a:pt x="382" y="205"/>
                      <a:pt x="344" y="236"/>
                      <a:pt x="310" y="270"/>
                    </a:cubicBezTo>
                    <a:cubicBezTo>
                      <a:pt x="315" y="266"/>
                      <a:pt x="315" y="266"/>
                      <a:pt x="315" y="266"/>
                    </a:cubicBezTo>
                    <a:close/>
                    <a:moveTo>
                      <a:pt x="283" y="287"/>
                    </a:moveTo>
                    <a:cubicBezTo>
                      <a:pt x="277" y="294"/>
                      <a:pt x="271" y="301"/>
                      <a:pt x="265" y="309"/>
                    </a:cubicBezTo>
                    <a:cubicBezTo>
                      <a:pt x="267" y="305"/>
                      <a:pt x="262" y="309"/>
                      <a:pt x="280" y="288"/>
                    </a:cubicBezTo>
                    <a:cubicBezTo>
                      <a:pt x="279" y="290"/>
                      <a:pt x="281" y="289"/>
                      <a:pt x="283" y="287"/>
                    </a:cubicBezTo>
                    <a:close/>
                    <a:moveTo>
                      <a:pt x="271" y="303"/>
                    </a:moveTo>
                    <a:cubicBezTo>
                      <a:pt x="270" y="304"/>
                      <a:pt x="268" y="306"/>
                      <a:pt x="266" y="308"/>
                    </a:cubicBezTo>
                    <a:cubicBezTo>
                      <a:pt x="271" y="303"/>
                      <a:pt x="271" y="303"/>
                      <a:pt x="271" y="303"/>
                    </a:cubicBezTo>
                    <a:close/>
                    <a:moveTo>
                      <a:pt x="731" y="31"/>
                    </a:moveTo>
                    <a:cubicBezTo>
                      <a:pt x="724" y="32"/>
                      <a:pt x="718" y="34"/>
                      <a:pt x="712" y="35"/>
                    </a:cubicBezTo>
                    <a:cubicBezTo>
                      <a:pt x="713" y="35"/>
                      <a:pt x="713" y="35"/>
                      <a:pt x="714" y="35"/>
                    </a:cubicBezTo>
                    <a:cubicBezTo>
                      <a:pt x="723" y="32"/>
                      <a:pt x="728" y="31"/>
                      <a:pt x="731" y="31"/>
                    </a:cubicBezTo>
                    <a:close/>
                    <a:moveTo>
                      <a:pt x="672" y="46"/>
                    </a:moveTo>
                    <a:cubicBezTo>
                      <a:pt x="666" y="48"/>
                      <a:pt x="661" y="50"/>
                      <a:pt x="655" y="52"/>
                    </a:cubicBezTo>
                    <a:cubicBezTo>
                      <a:pt x="660" y="48"/>
                      <a:pt x="660" y="48"/>
                      <a:pt x="660" y="48"/>
                    </a:cubicBezTo>
                    <a:cubicBezTo>
                      <a:pt x="668" y="46"/>
                      <a:pt x="670" y="46"/>
                      <a:pt x="672" y="46"/>
                    </a:cubicBezTo>
                    <a:close/>
                    <a:moveTo>
                      <a:pt x="533" y="95"/>
                    </a:moveTo>
                    <a:cubicBezTo>
                      <a:pt x="505" y="109"/>
                      <a:pt x="511" y="113"/>
                      <a:pt x="484" y="124"/>
                    </a:cubicBezTo>
                    <a:cubicBezTo>
                      <a:pt x="481" y="127"/>
                      <a:pt x="488" y="124"/>
                      <a:pt x="498" y="119"/>
                    </a:cubicBezTo>
                    <a:cubicBezTo>
                      <a:pt x="494" y="121"/>
                      <a:pt x="493" y="122"/>
                      <a:pt x="492" y="123"/>
                    </a:cubicBezTo>
                    <a:cubicBezTo>
                      <a:pt x="482" y="128"/>
                      <a:pt x="474" y="134"/>
                      <a:pt x="465" y="139"/>
                    </a:cubicBezTo>
                    <a:cubicBezTo>
                      <a:pt x="457" y="144"/>
                      <a:pt x="450" y="148"/>
                      <a:pt x="452" y="146"/>
                    </a:cubicBezTo>
                    <a:cubicBezTo>
                      <a:pt x="453" y="143"/>
                      <a:pt x="485" y="122"/>
                      <a:pt x="494" y="115"/>
                    </a:cubicBezTo>
                    <a:cubicBezTo>
                      <a:pt x="502" y="110"/>
                      <a:pt x="541" y="89"/>
                      <a:pt x="533" y="95"/>
                    </a:cubicBezTo>
                    <a:close/>
                    <a:moveTo>
                      <a:pt x="402" y="2084"/>
                    </a:moveTo>
                    <a:cubicBezTo>
                      <a:pt x="397" y="2080"/>
                      <a:pt x="391" y="2076"/>
                      <a:pt x="384" y="2071"/>
                    </a:cubicBezTo>
                    <a:cubicBezTo>
                      <a:pt x="390" y="2077"/>
                      <a:pt x="396" y="2083"/>
                      <a:pt x="409" y="2093"/>
                    </a:cubicBezTo>
                    <a:cubicBezTo>
                      <a:pt x="440" y="2110"/>
                      <a:pt x="465" y="2129"/>
                      <a:pt x="499" y="2148"/>
                    </a:cubicBezTo>
                    <a:cubicBezTo>
                      <a:pt x="519" y="2157"/>
                      <a:pt x="519" y="2157"/>
                      <a:pt x="519" y="2157"/>
                    </a:cubicBezTo>
                    <a:cubicBezTo>
                      <a:pt x="515" y="2155"/>
                      <a:pt x="513" y="2153"/>
                      <a:pt x="512" y="2152"/>
                    </a:cubicBezTo>
                    <a:cubicBezTo>
                      <a:pt x="442" y="2116"/>
                      <a:pt x="486" y="2133"/>
                      <a:pt x="402" y="2084"/>
                    </a:cubicBezTo>
                    <a:close/>
                    <a:moveTo>
                      <a:pt x="238" y="1921"/>
                    </a:moveTo>
                    <a:cubicBezTo>
                      <a:pt x="230" y="1913"/>
                      <a:pt x="230" y="1913"/>
                      <a:pt x="230" y="1913"/>
                    </a:cubicBezTo>
                    <a:cubicBezTo>
                      <a:pt x="233" y="1919"/>
                      <a:pt x="252" y="1940"/>
                      <a:pt x="271" y="1962"/>
                    </a:cubicBezTo>
                    <a:cubicBezTo>
                      <a:pt x="277" y="1968"/>
                      <a:pt x="290" y="1980"/>
                      <a:pt x="297" y="1989"/>
                    </a:cubicBezTo>
                    <a:cubicBezTo>
                      <a:pt x="293" y="1987"/>
                      <a:pt x="293" y="1987"/>
                      <a:pt x="293" y="1987"/>
                    </a:cubicBezTo>
                    <a:cubicBezTo>
                      <a:pt x="296" y="1991"/>
                      <a:pt x="315" y="2012"/>
                      <a:pt x="339" y="2033"/>
                    </a:cubicBezTo>
                    <a:cubicBezTo>
                      <a:pt x="336" y="2031"/>
                      <a:pt x="332" y="2028"/>
                      <a:pt x="328" y="2025"/>
                    </a:cubicBezTo>
                    <a:cubicBezTo>
                      <a:pt x="322" y="2020"/>
                      <a:pt x="315" y="2014"/>
                      <a:pt x="306" y="2006"/>
                    </a:cubicBezTo>
                    <a:cubicBezTo>
                      <a:pt x="311" y="2011"/>
                      <a:pt x="316" y="2016"/>
                      <a:pt x="324" y="2024"/>
                    </a:cubicBezTo>
                    <a:cubicBezTo>
                      <a:pt x="309" y="2012"/>
                      <a:pt x="294" y="2000"/>
                      <a:pt x="281" y="1987"/>
                    </a:cubicBezTo>
                    <a:cubicBezTo>
                      <a:pt x="300" y="2008"/>
                      <a:pt x="306" y="2008"/>
                      <a:pt x="330" y="2033"/>
                    </a:cubicBezTo>
                    <a:cubicBezTo>
                      <a:pt x="327" y="2033"/>
                      <a:pt x="328" y="2035"/>
                      <a:pt x="299" y="2011"/>
                    </a:cubicBezTo>
                    <a:cubicBezTo>
                      <a:pt x="277" y="1987"/>
                      <a:pt x="302" y="2011"/>
                      <a:pt x="291" y="1998"/>
                    </a:cubicBezTo>
                    <a:cubicBezTo>
                      <a:pt x="271" y="1983"/>
                      <a:pt x="271" y="1973"/>
                      <a:pt x="251" y="1956"/>
                    </a:cubicBezTo>
                    <a:cubicBezTo>
                      <a:pt x="231" y="1932"/>
                      <a:pt x="239" y="1938"/>
                      <a:pt x="233" y="1930"/>
                    </a:cubicBezTo>
                    <a:cubicBezTo>
                      <a:pt x="253" y="1954"/>
                      <a:pt x="226" y="1917"/>
                      <a:pt x="251" y="1947"/>
                    </a:cubicBezTo>
                    <a:cubicBezTo>
                      <a:pt x="232" y="1921"/>
                      <a:pt x="234" y="1931"/>
                      <a:pt x="219" y="1909"/>
                    </a:cubicBezTo>
                    <a:cubicBezTo>
                      <a:pt x="218" y="1904"/>
                      <a:pt x="218" y="1904"/>
                      <a:pt x="218" y="1904"/>
                    </a:cubicBezTo>
                    <a:cubicBezTo>
                      <a:pt x="204" y="1884"/>
                      <a:pt x="176" y="1839"/>
                      <a:pt x="159" y="1811"/>
                    </a:cubicBezTo>
                    <a:cubicBezTo>
                      <a:pt x="172" y="1836"/>
                      <a:pt x="150" y="1797"/>
                      <a:pt x="151" y="1802"/>
                    </a:cubicBezTo>
                    <a:cubicBezTo>
                      <a:pt x="155" y="1805"/>
                      <a:pt x="173" y="1839"/>
                      <a:pt x="172" y="1840"/>
                    </a:cubicBezTo>
                    <a:cubicBezTo>
                      <a:pt x="159" y="1821"/>
                      <a:pt x="133" y="1771"/>
                      <a:pt x="129" y="1760"/>
                    </a:cubicBezTo>
                    <a:cubicBezTo>
                      <a:pt x="135" y="1773"/>
                      <a:pt x="141" y="1786"/>
                      <a:pt x="147" y="1799"/>
                    </a:cubicBezTo>
                    <a:cubicBezTo>
                      <a:pt x="138" y="1786"/>
                      <a:pt x="114" y="1739"/>
                      <a:pt x="113" y="1737"/>
                    </a:cubicBezTo>
                    <a:cubicBezTo>
                      <a:pt x="107" y="1722"/>
                      <a:pt x="98" y="1698"/>
                      <a:pt x="97" y="1690"/>
                    </a:cubicBezTo>
                    <a:cubicBezTo>
                      <a:pt x="109" y="1718"/>
                      <a:pt x="109" y="1718"/>
                      <a:pt x="109" y="1718"/>
                    </a:cubicBezTo>
                    <a:cubicBezTo>
                      <a:pt x="112" y="1729"/>
                      <a:pt x="112" y="1729"/>
                      <a:pt x="112" y="1729"/>
                    </a:cubicBezTo>
                    <a:cubicBezTo>
                      <a:pt x="121" y="1744"/>
                      <a:pt x="121" y="1744"/>
                      <a:pt x="121" y="1744"/>
                    </a:cubicBezTo>
                    <a:cubicBezTo>
                      <a:pt x="114" y="1726"/>
                      <a:pt x="100" y="1686"/>
                      <a:pt x="99" y="1677"/>
                    </a:cubicBezTo>
                    <a:cubicBezTo>
                      <a:pt x="114" y="1721"/>
                      <a:pt x="142" y="1788"/>
                      <a:pt x="193" y="1858"/>
                    </a:cubicBezTo>
                    <a:cubicBezTo>
                      <a:pt x="193" y="1858"/>
                      <a:pt x="192" y="1857"/>
                      <a:pt x="189" y="1854"/>
                    </a:cubicBezTo>
                    <a:cubicBezTo>
                      <a:pt x="213" y="1891"/>
                      <a:pt x="216" y="1893"/>
                      <a:pt x="238" y="1921"/>
                    </a:cubicBezTo>
                    <a:close/>
                    <a:moveTo>
                      <a:pt x="67" y="777"/>
                    </a:moveTo>
                    <a:cubicBezTo>
                      <a:pt x="65" y="780"/>
                      <a:pt x="65" y="780"/>
                      <a:pt x="65" y="780"/>
                    </a:cubicBezTo>
                    <a:cubicBezTo>
                      <a:pt x="51" y="847"/>
                      <a:pt x="49" y="896"/>
                      <a:pt x="42" y="966"/>
                    </a:cubicBezTo>
                    <a:cubicBezTo>
                      <a:pt x="41" y="956"/>
                      <a:pt x="44" y="929"/>
                      <a:pt x="43" y="933"/>
                    </a:cubicBezTo>
                    <a:cubicBezTo>
                      <a:pt x="39" y="975"/>
                      <a:pt x="44" y="970"/>
                      <a:pt x="38" y="1011"/>
                    </a:cubicBezTo>
                    <a:cubicBezTo>
                      <a:pt x="42" y="952"/>
                      <a:pt x="34" y="1048"/>
                      <a:pt x="37" y="994"/>
                    </a:cubicBezTo>
                    <a:cubicBezTo>
                      <a:pt x="33" y="1069"/>
                      <a:pt x="28" y="1149"/>
                      <a:pt x="29" y="1199"/>
                    </a:cubicBezTo>
                    <a:cubicBezTo>
                      <a:pt x="30" y="1186"/>
                      <a:pt x="31" y="1219"/>
                      <a:pt x="32" y="1220"/>
                    </a:cubicBezTo>
                    <a:cubicBezTo>
                      <a:pt x="32" y="1233"/>
                      <a:pt x="31" y="1229"/>
                      <a:pt x="30" y="1218"/>
                    </a:cubicBezTo>
                    <a:cubicBezTo>
                      <a:pt x="30" y="1244"/>
                      <a:pt x="29" y="1248"/>
                      <a:pt x="27" y="1244"/>
                    </a:cubicBezTo>
                    <a:cubicBezTo>
                      <a:pt x="26" y="1227"/>
                      <a:pt x="25" y="1209"/>
                      <a:pt x="25" y="1192"/>
                    </a:cubicBezTo>
                    <a:cubicBezTo>
                      <a:pt x="25" y="1209"/>
                      <a:pt x="24" y="1218"/>
                      <a:pt x="24" y="1232"/>
                    </a:cubicBezTo>
                    <a:cubicBezTo>
                      <a:pt x="24" y="1232"/>
                      <a:pt x="24" y="1232"/>
                      <a:pt x="24" y="1232"/>
                    </a:cubicBezTo>
                    <a:cubicBezTo>
                      <a:pt x="24" y="1232"/>
                      <a:pt x="24" y="1232"/>
                      <a:pt x="24" y="1232"/>
                    </a:cubicBezTo>
                    <a:cubicBezTo>
                      <a:pt x="24" y="1238"/>
                      <a:pt x="25" y="1245"/>
                      <a:pt x="25" y="1254"/>
                    </a:cubicBezTo>
                    <a:cubicBezTo>
                      <a:pt x="26" y="1263"/>
                      <a:pt x="27" y="1261"/>
                      <a:pt x="27" y="1261"/>
                    </a:cubicBezTo>
                    <a:cubicBezTo>
                      <a:pt x="29" y="1277"/>
                      <a:pt x="33" y="1298"/>
                      <a:pt x="36" y="1324"/>
                    </a:cubicBezTo>
                    <a:cubicBezTo>
                      <a:pt x="36" y="1323"/>
                      <a:pt x="36" y="1323"/>
                      <a:pt x="36" y="1323"/>
                    </a:cubicBezTo>
                    <a:cubicBezTo>
                      <a:pt x="37" y="1342"/>
                      <a:pt x="40" y="1360"/>
                      <a:pt x="42" y="1379"/>
                    </a:cubicBezTo>
                    <a:cubicBezTo>
                      <a:pt x="40" y="1372"/>
                      <a:pt x="40" y="1372"/>
                      <a:pt x="40" y="1372"/>
                    </a:cubicBezTo>
                    <a:cubicBezTo>
                      <a:pt x="42" y="1383"/>
                      <a:pt x="44" y="1394"/>
                      <a:pt x="46" y="1404"/>
                    </a:cubicBezTo>
                    <a:cubicBezTo>
                      <a:pt x="43" y="1404"/>
                      <a:pt x="46" y="1414"/>
                      <a:pt x="44" y="1413"/>
                    </a:cubicBezTo>
                    <a:cubicBezTo>
                      <a:pt x="43" y="1434"/>
                      <a:pt x="57" y="1485"/>
                      <a:pt x="64" y="1529"/>
                    </a:cubicBezTo>
                    <a:cubicBezTo>
                      <a:pt x="62" y="1522"/>
                      <a:pt x="62" y="1522"/>
                      <a:pt x="62" y="1522"/>
                    </a:cubicBezTo>
                    <a:cubicBezTo>
                      <a:pt x="69" y="1545"/>
                      <a:pt x="81" y="1604"/>
                      <a:pt x="92" y="1641"/>
                    </a:cubicBezTo>
                    <a:cubicBezTo>
                      <a:pt x="91" y="1640"/>
                      <a:pt x="91" y="1640"/>
                      <a:pt x="91" y="1640"/>
                    </a:cubicBezTo>
                    <a:cubicBezTo>
                      <a:pt x="84" y="1618"/>
                      <a:pt x="81" y="1613"/>
                      <a:pt x="83" y="1624"/>
                    </a:cubicBezTo>
                    <a:cubicBezTo>
                      <a:pt x="81" y="1616"/>
                      <a:pt x="77" y="1604"/>
                      <a:pt x="74" y="1597"/>
                    </a:cubicBezTo>
                    <a:cubicBezTo>
                      <a:pt x="71" y="1585"/>
                      <a:pt x="62" y="1549"/>
                      <a:pt x="63" y="1546"/>
                    </a:cubicBezTo>
                    <a:cubicBezTo>
                      <a:pt x="69" y="1572"/>
                      <a:pt x="69" y="1570"/>
                      <a:pt x="67" y="1557"/>
                    </a:cubicBezTo>
                    <a:cubicBezTo>
                      <a:pt x="59" y="1532"/>
                      <a:pt x="51" y="1482"/>
                      <a:pt x="49" y="1485"/>
                    </a:cubicBezTo>
                    <a:cubicBezTo>
                      <a:pt x="42" y="1448"/>
                      <a:pt x="47" y="1474"/>
                      <a:pt x="44" y="1447"/>
                    </a:cubicBezTo>
                    <a:cubicBezTo>
                      <a:pt x="44" y="1444"/>
                      <a:pt x="46" y="1453"/>
                      <a:pt x="48" y="1462"/>
                    </a:cubicBezTo>
                    <a:cubicBezTo>
                      <a:pt x="42" y="1426"/>
                      <a:pt x="37" y="1390"/>
                      <a:pt x="33" y="1354"/>
                    </a:cubicBezTo>
                    <a:cubicBezTo>
                      <a:pt x="30" y="1349"/>
                      <a:pt x="38" y="1424"/>
                      <a:pt x="32" y="1387"/>
                    </a:cubicBezTo>
                    <a:cubicBezTo>
                      <a:pt x="30" y="1378"/>
                      <a:pt x="27" y="1379"/>
                      <a:pt x="24" y="1342"/>
                    </a:cubicBezTo>
                    <a:cubicBezTo>
                      <a:pt x="24" y="1342"/>
                      <a:pt x="24" y="1345"/>
                      <a:pt x="25" y="1348"/>
                    </a:cubicBezTo>
                    <a:cubicBezTo>
                      <a:pt x="23" y="1331"/>
                      <a:pt x="24" y="1329"/>
                      <a:pt x="23" y="1310"/>
                    </a:cubicBezTo>
                    <a:cubicBezTo>
                      <a:pt x="25" y="1304"/>
                      <a:pt x="26" y="1333"/>
                      <a:pt x="29" y="1345"/>
                    </a:cubicBezTo>
                    <a:cubicBezTo>
                      <a:pt x="27" y="1333"/>
                      <a:pt x="25" y="1320"/>
                      <a:pt x="24" y="1307"/>
                    </a:cubicBezTo>
                    <a:cubicBezTo>
                      <a:pt x="25" y="1310"/>
                      <a:pt x="25" y="1310"/>
                      <a:pt x="25" y="1310"/>
                    </a:cubicBezTo>
                    <a:cubicBezTo>
                      <a:pt x="22" y="1270"/>
                      <a:pt x="22" y="1270"/>
                      <a:pt x="22" y="1270"/>
                    </a:cubicBezTo>
                    <a:cubicBezTo>
                      <a:pt x="19" y="1254"/>
                      <a:pt x="24" y="1300"/>
                      <a:pt x="23" y="1302"/>
                    </a:cubicBezTo>
                    <a:cubicBezTo>
                      <a:pt x="20" y="1277"/>
                      <a:pt x="20" y="1277"/>
                      <a:pt x="20" y="1277"/>
                    </a:cubicBezTo>
                    <a:cubicBezTo>
                      <a:pt x="17" y="1249"/>
                      <a:pt x="15" y="1171"/>
                      <a:pt x="19" y="1145"/>
                    </a:cubicBezTo>
                    <a:cubicBezTo>
                      <a:pt x="20" y="1112"/>
                      <a:pt x="18" y="1127"/>
                      <a:pt x="17" y="1118"/>
                    </a:cubicBezTo>
                    <a:cubicBezTo>
                      <a:pt x="16" y="1098"/>
                      <a:pt x="18" y="1079"/>
                      <a:pt x="19" y="1059"/>
                    </a:cubicBezTo>
                    <a:cubicBezTo>
                      <a:pt x="17" y="1060"/>
                      <a:pt x="18" y="1037"/>
                      <a:pt x="16" y="1036"/>
                    </a:cubicBezTo>
                    <a:cubicBezTo>
                      <a:pt x="19" y="1003"/>
                      <a:pt x="19" y="1003"/>
                      <a:pt x="19" y="1003"/>
                    </a:cubicBezTo>
                    <a:cubicBezTo>
                      <a:pt x="17" y="985"/>
                      <a:pt x="16" y="1042"/>
                      <a:pt x="14" y="1051"/>
                    </a:cubicBezTo>
                    <a:cubicBezTo>
                      <a:pt x="10" y="1068"/>
                      <a:pt x="14" y="1027"/>
                      <a:pt x="12" y="1038"/>
                    </a:cubicBezTo>
                    <a:cubicBezTo>
                      <a:pt x="11" y="1063"/>
                      <a:pt x="12" y="1065"/>
                      <a:pt x="12" y="1077"/>
                    </a:cubicBezTo>
                    <a:cubicBezTo>
                      <a:pt x="12" y="1091"/>
                      <a:pt x="11" y="1099"/>
                      <a:pt x="10" y="1098"/>
                    </a:cubicBezTo>
                    <a:cubicBezTo>
                      <a:pt x="12" y="1058"/>
                      <a:pt x="8" y="1076"/>
                      <a:pt x="11" y="1044"/>
                    </a:cubicBezTo>
                    <a:cubicBezTo>
                      <a:pt x="11" y="1043"/>
                      <a:pt x="11" y="1043"/>
                      <a:pt x="11" y="1043"/>
                    </a:cubicBezTo>
                    <a:cubicBezTo>
                      <a:pt x="9" y="1042"/>
                      <a:pt x="13" y="995"/>
                      <a:pt x="14" y="978"/>
                    </a:cubicBezTo>
                    <a:cubicBezTo>
                      <a:pt x="20" y="943"/>
                      <a:pt x="15" y="1007"/>
                      <a:pt x="16" y="1006"/>
                    </a:cubicBezTo>
                    <a:cubicBezTo>
                      <a:pt x="16" y="991"/>
                      <a:pt x="18" y="977"/>
                      <a:pt x="19" y="962"/>
                    </a:cubicBezTo>
                    <a:cubicBezTo>
                      <a:pt x="19" y="981"/>
                      <a:pt x="22" y="963"/>
                      <a:pt x="21" y="988"/>
                    </a:cubicBezTo>
                    <a:cubicBezTo>
                      <a:pt x="22" y="962"/>
                      <a:pt x="25" y="959"/>
                      <a:pt x="26" y="933"/>
                    </a:cubicBezTo>
                    <a:cubicBezTo>
                      <a:pt x="26" y="962"/>
                      <a:pt x="32" y="898"/>
                      <a:pt x="35" y="895"/>
                    </a:cubicBezTo>
                    <a:cubicBezTo>
                      <a:pt x="31" y="926"/>
                      <a:pt x="23" y="981"/>
                      <a:pt x="24" y="973"/>
                    </a:cubicBezTo>
                    <a:cubicBezTo>
                      <a:pt x="24" y="972"/>
                      <a:pt x="20" y="1008"/>
                      <a:pt x="19" y="1022"/>
                    </a:cubicBezTo>
                    <a:cubicBezTo>
                      <a:pt x="21" y="1043"/>
                      <a:pt x="21" y="1043"/>
                      <a:pt x="21" y="1043"/>
                    </a:cubicBezTo>
                    <a:cubicBezTo>
                      <a:pt x="22" y="1020"/>
                      <a:pt x="23" y="988"/>
                      <a:pt x="25" y="997"/>
                    </a:cubicBezTo>
                    <a:cubicBezTo>
                      <a:pt x="27" y="965"/>
                      <a:pt x="27" y="965"/>
                      <a:pt x="27" y="965"/>
                    </a:cubicBezTo>
                    <a:cubicBezTo>
                      <a:pt x="27" y="998"/>
                      <a:pt x="27" y="996"/>
                      <a:pt x="27" y="1026"/>
                    </a:cubicBezTo>
                    <a:cubicBezTo>
                      <a:pt x="34" y="966"/>
                      <a:pt x="34" y="918"/>
                      <a:pt x="43" y="868"/>
                    </a:cubicBezTo>
                    <a:cubicBezTo>
                      <a:pt x="42" y="876"/>
                      <a:pt x="42" y="876"/>
                      <a:pt x="42" y="876"/>
                    </a:cubicBezTo>
                    <a:cubicBezTo>
                      <a:pt x="56" y="777"/>
                      <a:pt x="66" y="755"/>
                      <a:pt x="74" y="735"/>
                    </a:cubicBezTo>
                    <a:cubicBezTo>
                      <a:pt x="71" y="750"/>
                      <a:pt x="69" y="764"/>
                      <a:pt x="67" y="777"/>
                    </a:cubicBezTo>
                    <a:close/>
                    <a:moveTo>
                      <a:pt x="104" y="598"/>
                    </a:moveTo>
                    <a:cubicBezTo>
                      <a:pt x="96" y="618"/>
                      <a:pt x="96" y="618"/>
                      <a:pt x="96" y="618"/>
                    </a:cubicBezTo>
                    <a:cubicBezTo>
                      <a:pt x="99" y="608"/>
                      <a:pt x="102" y="597"/>
                      <a:pt x="105" y="587"/>
                    </a:cubicBezTo>
                    <a:cubicBezTo>
                      <a:pt x="99" y="599"/>
                      <a:pt x="94" y="621"/>
                      <a:pt x="90" y="638"/>
                    </a:cubicBezTo>
                    <a:cubicBezTo>
                      <a:pt x="83" y="656"/>
                      <a:pt x="99" y="595"/>
                      <a:pt x="104" y="574"/>
                    </a:cubicBezTo>
                    <a:cubicBezTo>
                      <a:pt x="108" y="556"/>
                      <a:pt x="126" y="519"/>
                      <a:pt x="125" y="525"/>
                    </a:cubicBezTo>
                    <a:cubicBezTo>
                      <a:pt x="121" y="523"/>
                      <a:pt x="148" y="469"/>
                      <a:pt x="158" y="449"/>
                    </a:cubicBezTo>
                    <a:cubicBezTo>
                      <a:pt x="185" y="401"/>
                      <a:pt x="180" y="419"/>
                      <a:pt x="205" y="378"/>
                    </a:cubicBezTo>
                    <a:cubicBezTo>
                      <a:pt x="194" y="391"/>
                      <a:pt x="194" y="391"/>
                      <a:pt x="194" y="391"/>
                    </a:cubicBezTo>
                    <a:cubicBezTo>
                      <a:pt x="218" y="355"/>
                      <a:pt x="229" y="340"/>
                      <a:pt x="261" y="304"/>
                    </a:cubicBezTo>
                    <a:cubicBezTo>
                      <a:pt x="266" y="301"/>
                      <a:pt x="246" y="320"/>
                      <a:pt x="240" y="329"/>
                    </a:cubicBezTo>
                    <a:cubicBezTo>
                      <a:pt x="245" y="324"/>
                      <a:pt x="251" y="319"/>
                      <a:pt x="256" y="313"/>
                    </a:cubicBezTo>
                    <a:cubicBezTo>
                      <a:pt x="249" y="321"/>
                      <a:pt x="238" y="338"/>
                      <a:pt x="237" y="336"/>
                    </a:cubicBezTo>
                    <a:cubicBezTo>
                      <a:pt x="238" y="337"/>
                      <a:pt x="229" y="351"/>
                      <a:pt x="247" y="327"/>
                    </a:cubicBezTo>
                    <a:cubicBezTo>
                      <a:pt x="234" y="346"/>
                      <a:pt x="234" y="346"/>
                      <a:pt x="234" y="346"/>
                    </a:cubicBezTo>
                    <a:cubicBezTo>
                      <a:pt x="235" y="345"/>
                      <a:pt x="236" y="344"/>
                      <a:pt x="238" y="342"/>
                    </a:cubicBezTo>
                    <a:cubicBezTo>
                      <a:pt x="225" y="359"/>
                      <a:pt x="225" y="359"/>
                      <a:pt x="225" y="359"/>
                    </a:cubicBezTo>
                    <a:cubicBezTo>
                      <a:pt x="219" y="365"/>
                      <a:pt x="211" y="378"/>
                      <a:pt x="202" y="388"/>
                    </a:cubicBezTo>
                    <a:cubicBezTo>
                      <a:pt x="201" y="388"/>
                      <a:pt x="209" y="376"/>
                      <a:pt x="213" y="369"/>
                    </a:cubicBezTo>
                    <a:cubicBezTo>
                      <a:pt x="201" y="386"/>
                      <a:pt x="191" y="402"/>
                      <a:pt x="185" y="412"/>
                    </a:cubicBezTo>
                    <a:cubicBezTo>
                      <a:pt x="203" y="385"/>
                      <a:pt x="194" y="400"/>
                      <a:pt x="200" y="395"/>
                    </a:cubicBezTo>
                    <a:cubicBezTo>
                      <a:pt x="189" y="412"/>
                      <a:pt x="172" y="439"/>
                      <a:pt x="167" y="450"/>
                    </a:cubicBezTo>
                    <a:cubicBezTo>
                      <a:pt x="153" y="474"/>
                      <a:pt x="142" y="493"/>
                      <a:pt x="148" y="476"/>
                    </a:cubicBezTo>
                    <a:cubicBezTo>
                      <a:pt x="141" y="492"/>
                      <a:pt x="133" y="508"/>
                      <a:pt x="127" y="526"/>
                    </a:cubicBezTo>
                    <a:cubicBezTo>
                      <a:pt x="139" y="494"/>
                      <a:pt x="131" y="527"/>
                      <a:pt x="147" y="486"/>
                    </a:cubicBezTo>
                    <a:cubicBezTo>
                      <a:pt x="156" y="476"/>
                      <a:pt x="133" y="520"/>
                      <a:pt x="123" y="541"/>
                    </a:cubicBezTo>
                    <a:cubicBezTo>
                      <a:pt x="127" y="530"/>
                      <a:pt x="123" y="539"/>
                      <a:pt x="123" y="536"/>
                    </a:cubicBezTo>
                    <a:cubicBezTo>
                      <a:pt x="112" y="568"/>
                      <a:pt x="119" y="554"/>
                      <a:pt x="129" y="532"/>
                    </a:cubicBezTo>
                    <a:cubicBezTo>
                      <a:pt x="124" y="544"/>
                      <a:pt x="120" y="557"/>
                      <a:pt x="116" y="569"/>
                    </a:cubicBezTo>
                    <a:cubicBezTo>
                      <a:pt x="117" y="565"/>
                      <a:pt x="117" y="565"/>
                      <a:pt x="117" y="565"/>
                    </a:cubicBezTo>
                    <a:cubicBezTo>
                      <a:pt x="113" y="578"/>
                      <a:pt x="109" y="591"/>
                      <a:pt x="105" y="604"/>
                    </a:cubicBezTo>
                    <a:cubicBezTo>
                      <a:pt x="102" y="608"/>
                      <a:pt x="100" y="608"/>
                      <a:pt x="104" y="598"/>
                    </a:cubicBezTo>
                    <a:close/>
                    <a:moveTo>
                      <a:pt x="591" y="99"/>
                    </a:moveTo>
                    <a:cubicBezTo>
                      <a:pt x="593" y="99"/>
                      <a:pt x="593" y="99"/>
                      <a:pt x="593" y="99"/>
                    </a:cubicBezTo>
                    <a:cubicBezTo>
                      <a:pt x="591" y="99"/>
                      <a:pt x="591" y="99"/>
                      <a:pt x="591" y="99"/>
                    </a:cubicBezTo>
                    <a:cubicBezTo>
                      <a:pt x="591" y="99"/>
                      <a:pt x="591" y="99"/>
                      <a:pt x="591" y="9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228">
                <a:extLst>
                  <a:ext uri="{FF2B5EF4-FFF2-40B4-BE49-F238E27FC236}">
                    <a16:creationId xmlns:a16="http://schemas.microsoft.com/office/drawing/2014/main" id="{F9A64708-F584-05BE-6900-0084CC65A75D}"/>
                  </a:ext>
                </a:extLst>
              </p:cNvPr>
              <p:cNvSpPr/>
              <p:nvPr/>
            </p:nvSpPr>
            <p:spPr bwMode="auto">
              <a:xfrm>
                <a:off x="4003" y="4028"/>
                <a:ext cx="75" cy="8"/>
              </a:xfrm>
              <a:custGeom>
                <a:avLst/>
                <a:gdLst>
                  <a:gd name="T0" fmla="*/ 13 w 45"/>
                  <a:gd name="T1" fmla="*/ 5 h 5"/>
                  <a:gd name="T2" fmla="*/ 41 w 45"/>
                  <a:gd name="T3" fmla="*/ 0 h 5"/>
                  <a:gd name="T4" fmla="*/ 13 w 45"/>
                  <a:gd name="T5" fmla="*/ 5 h 5"/>
                </a:gdLst>
                <a:ahLst/>
                <a:cxnLst>
                  <a:cxn ang="0">
                    <a:pos x="T0" y="T1"/>
                  </a:cxn>
                  <a:cxn ang="0">
                    <a:pos x="T2" y="T3"/>
                  </a:cxn>
                  <a:cxn ang="0">
                    <a:pos x="T4" y="T5"/>
                  </a:cxn>
                </a:cxnLst>
                <a:rect l="0" t="0" r="r" b="b"/>
                <a:pathLst>
                  <a:path w="45" h="5">
                    <a:moveTo>
                      <a:pt x="13" y="5"/>
                    </a:moveTo>
                    <a:cubicBezTo>
                      <a:pt x="22" y="4"/>
                      <a:pt x="45" y="1"/>
                      <a:pt x="41" y="0"/>
                    </a:cubicBezTo>
                    <a:cubicBezTo>
                      <a:pt x="41" y="2"/>
                      <a:pt x="0" y="4"/>
                      <a:pt x="1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229">
                <a:extLst>
                  <a:ext uri="{FF2B5EF4-FFF2-40B4-BE49-F238E27FC236}">
                    <a16:creationId xmlns:a16="http://schemas.microsoft.com/office/drawing/2014/main" id="{70E54CC0-DE26-17CC-F386-A6555C5F0F35}"/>
                  </a:ext>
                </a:extLst>
              </p:cNvPr>
              <p:cNvSpPr/>
              <p:nvPr/>
            </p:nvSpPr>
            <p:spPr bwMode="auto">
              <a:xfrm>
                <a:off x="4041" y="4029"/>
                <a:ext cx="47" cy="7"/>
              </a:xfrm>
              <a:custGeom>
                <a:avLst/>
                <a:gdLst>
                  <a:gd name="T0" fmla="*/ 18 w 28"/>
                  <a:gd name="T1" fmla="*/ 3 h 4"/>
                  <a:gd name="T2" fmla="*/ 28 w 28"/>
                  <a:gd name="T3" fmla="*/ 0 h 4"/>
                  <a:gd name="T4" fmla="*/ 0 w 28"/>
                  <a:gd name="T5" fmla="*/ 4 h 4"/>
                  <a:gd name="T6" fmla="*/ 18 w 28"/>
                  <a:gd name="T7" fmla="*/ 3 h 4"/>
                </a:gdLst>
                <a:ahLst/>
                <a:cxnLst>
                  <a:cxn ang="0">
                    <a:pos x="T0" y="T1"/>
                  </a:cxn>
                  <a:cxn ang="0">
                    <a:pos x="T2" y="T3"/>
                  </a:cxn>
                  <a:cxn ang="0">
                    <a:pos x="T4" y="T5"/>
                  </a:cxn>
                  <a:cxn ang="0">
                    <a:pos x="T6" y="T7"/>
                  </a:cxn>
                </a:cxnLst>
                <a:rect l="0" t="0" r="r" b="b"/>
                <a:pathLst>
                  <a:path w="28" h="4">
                    <a:moveTo>
                      <a:pt x="18" y="3"/>
                    </a:moveTo>
                    <a:cubicBezTo>
                      <a:pt x="19" y="2"/>
                      <a:pt x="18" y="2"/>
                      <a:pt x="28" y="0"/>
                    </a:cubicBezTo>
                    <a:cubicBezTo>
                      <a:pt x="19" y="2"/>
                      <a:pt x="9" y="3"/>
                      <a:pt x="0" y="4"/>
                    </a:cubicBezTo>
                    <a:cubicBezTo>
                      <a:pt x="18" y="3"/>
                      <a:pt x="18" y="3"/>
                      <a:pt x="18"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230">
                <a:extLst>
                  <a:ext uri="{FF2B5EF4-FFF2-40B4-BE49-F238E27FC236}">
                    <a16:creationId xmlns:a16="http://schemas.microsoft.com/office/drawing/2014/main" id="{6EB88450-9A24-2D17-1011-E32F338A7B51}"/>
                  </a:ext>
                </a:extLst>
              </p:cNvPr>
              <p:cNvSpPr/>
              <p:nvPr/>
            </p:nvSpPr>
            <p:spPr bwMode="auto">
              <a:xfrm>
                <a:off x="4121" y="4008"/>
                <a:ext cx="145" cy="44"/>
              </a:xfrm>
              <a:custGeom>
                <a:avLst/>
                <a:gdLst>
                  <a:gd name="T0" fmla="*/ 0 w 88"/>
                  <a:gd name="T1" fmla="*/ 23 h 27"/>
                  <a:gd name="T2" fmla="*/ 47 w 88"/>
                  <a:gd name="T3" fmla="*/ 11 h 27"/>
                  <a:gd name="T4" fmla="*/ 0 w 88"/>
                  <a:gd name="T5" fmla="*/ 27 h 27"/>
                  <a:gd name="T6" fmla="*/ 88 w 88"/>
                  <a:gd name="T7" fmla="*/ 0 h 27"/>
                  <a:gd name="T8" fmla="*/ 0 w 88"/>
                  <a:gd name="T9" fmla="*/ 23 h 27"/>
                </a:gdLst>
                <a:ahLst/>
                <a:cxnLst>
                  <a:cxn ang="0">
                    <a:pos x="T0" y="T1"/>
                  </a:cxn>
                  <a:cxn ang="0">
                    <a:pos x="T2" y="T3"/>
                  </a:cxn>
                  <a:cxn ang="0">
                    <a:pos x="T4" y="T5"/>
                  </a:cxn>
                  <a:cxn ang="0">
                    <a:pos x="T6" y="T7"/>
                  </a:cxn>
                  <a:cxn ang="0">
                    <a:pos x="T8" y="T9"/>
                  </a:cxn>
                </a:cxnLst>
                <a:rect l="0" t="0" r="r" b="b"/>
                <a:pathLst>
                  <a:path w="88" h="27">
                    <a:moveTo>
                      <a:pt x="0" y="23"/>
                    </a:moveTo>
                    <a:cubicBezTo>
                      <a:pt x="15" y="19"/>
                      <a:pt x="24" y="17"/>
                      <a:pt x="47" y="11"/>
                    </a:cubicBezTo>
                    <a:cubicBezTo>
                      <a:pt x="57" y="13"/>
                      <a:pt x="10" y="21"/>
                      <a:pt x="0" y="27"/>
                    </a:cubicBezTo>
                    <a:cubicBezTo>
                      <a:pt x="43" y="19"/>
                      <a:pt x="55" y="12"/>
                      <a:pt x="88" y="0"/>
                    </a:cubicBezTo>
                    <a:cubicBezTo>
                      <a:pt x="71" y="6"/>
                      <a:pt x="1" y="21"/>
                      <a:pt x="0"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231">
                <a:extLst>
                  <a:ext uri="{FF2B5EF4-FFF2-40B4-BE49-F238E27FC236}">
                    <a16:creationId xmlns:a16="http://schemas.microsoft.com/office/drawing/2014/main" id="{EE3CA1C5-AD73-45C0-1E4B-1867AD5D334C}"/>
                  </a:ext>
                </a:extLst>
              </p:cNvPr>
              <p:cNvSpPr/>
              <p:nvPr/>
            </p:nvSpPr>
            <p:spPr bwMode="auto">
              <a:xfrm>
                <a:off x="4088" y="4052"/>
                <a:ext cx="43" cy="7"/>
              </a:xfrm>
              <a:custGeom>
                <a:avLst/>
                <a:gdLst>
                  <a:gd name="T0" fmla="*/ 2 w 26"/>
                  <a:gd name="T1" fmla="*/ 4 h 4"/>
                  <a:gd name="T2" fmla="*/ 26 w 26"/>
                  <a:gd name="T3" fmla="*/ 0 h 4"/>
                  <a:gd name="T4" fmla="*/ 24 w 26"/>
                  <a:gd name="T5" fmla="*/ 0 h 4"/>
                  <a:gd name="T6" fmla="*/ 0 w 26"/>
                  <a:gd name="T7" fmla="*/ 4 h 4"/>
                  <a:gd name="T8" fmla="*/ 2 w 26"/>
                  <a:gd name="T9" fmla="*/ 4 h 4"/>
                </a:gdLst>
                <a:ahLst/>
                <a:cxnLst>
                  <a:cxn ang="0">
                    <a:pos x="T0" y="T1"/>
                  </a:cxn>
                  <a:cxn ang="0">
                    <a:pos x="T2" y="T3"/>
                  </a:cxn>
                  <a:cxn ang="0">
                    <a:pos x="T4" y="T5"/>
                  </a:cxn>
                  <a:cxn ang="0">
                    <a:pos x="T6" y="T7"/>
                  </a:cxn>
                  <a:cxn ang="0">
                    <a:pos x="T8" y="T9"/>
                  </a:cxn>
                </a:cxnLst>
                <a:rect l="0" t="0" r="r" b="b"/>
                <a:pathLst>
                  <a:path w="26" h="4">
                    <a:moveTo>
                      <a:pt x="2" y="4"/>
                    </a:moveTo>
                    <a:cubicBezTo>
                      <a:pt x="10" y="3"/>
                      <a:pt x="18" y="2"/>
                      <a:pt x="26" y="0"/>
                    </a:cubicBezTo>
                    <a:cubicBezTo>
                      <a:pt x="24" y="0"/>
                      <a:pt x="24" y="0"/>
                      <a:pt x="24" y="0"/>
                    </a:cubicBezTo>
                    <a:cubicBezTo>
                      <a:pt x="16" y="2"/>
                      <a:pt x="8" y="3"/>
                      <a:pt x="0" y="4"/>
                    </a:cubicBezTo>
                    <a:cubicBezTo>
                      <a:pt x="2" y="4"/>
                      <a:pt x="2" y="4"/>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232">
                <a:extLst>
                  <a:ext uri="{FF2B5EF4-FFF2-40B4-BE49-F238E27FC236}">
                    <a16:creationId xmlns:a16="http://schemas.microsoft.com/office/drawing/2014/main" id="{11E4E490-DDCC-9A9B-3F61-FE43022354E1}"/>
                  </a:ext>
                </a:extLst>
              </p:cNvPr>
              <p:cNvSpPr/>
              <p:nvPr/>
            </p:nvSpPr>
            <p:spPr bwMode="auto">
              <a:xfrm>
                <a:off x="3252" y="3812"/>
                <a:ext cx="37" cy="18"/>
              </a:xfrm>
              <a:custGeom>
                <a:avLst/>
                <a:gdLst>
                  <a:gd name="T0" fmla="*/ 22 w 22"/>
                  <a:gd name="T1" fmla="*/ 11 h 11"/>
                  <a:gd name="T2" fmla="*/ 0 w 22"/>
                  <a:gd name="T3" fmla="*/ 0 h 11"/>
                  <a:gd name="T4" fmla="*/ 22 w 22"/>
                  <a:gd name="T5" fmla="*/ 11 h 11"/>
                </a:gdLst>
                <a:ahLst/>
                <a:cxnLst>
                  <a:cxn ang="0">
                    <a:pos x="T0" y="T1"/>
                  </a:cxn>
                  <a:cxn ang="0">
                    <a:pos x="T2" y="T3"/>
                  </a:cxn>
                  <a:cxn ang="0">
                    <a:pos x="T4" y="T5"/>
                  </a:cxn>
                </a:cxnLst>
                <a:rect l="0" t="0" r="r" b="b"/>
                <a:pathLst>
                  <a:path w="22" h="11">
                    <a:moveTo>
                      <a:pt x="22" y="11"/>
                    </a:moveTo>
                    <a:cubicBezTo>
                      <a:pt x="21" y="9"/>
                      <a:pt x="7" y="3"/>
                      <a:pt x="0" y="0"/>
                    </a:cubicBezTo>
                    <a:cubicBezTo>
                      <a:pt x="6" y="3"/>
                      <a:pt x="14" y="7"/>
                      <a:pt x="2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233">
                <a:extLst>
                  <a:ext uri="{FF2B5EF4-FFF2-40B4-BE49-F238E27FC236}">
                    <a16:creationId xmlns:a16="http://schemas.microsoft.com/office/drawing/2014/main" id="{AA68FF5B-EF79-CE93-A1BA-2C617327AEE3}"/>
                  </a:ext>
                </a:extLst>
              </p:cNvPr>
              <p:cNvSpPr/>
              <p:nvPr/>
            </p:nvSpPr>
            <p:spPr bwMode="auto">
              <a:xfrm>
                <a:off x="5115" y="2672"/>
                <a:ext cx="54" cy="290"/>
              </a:xfrm>
              <a:custGeom>
                <a:avLst/>
                <a:gdLst>
                  <a:gd name="T0" fmla="*/ 33 w 33"/>
                  <a:gd name="T1" fmla="*/ 0 h 176"/>
                  <a:gd name="T2" fmla="*/ 0 w 33"/>
                  <a:gd name="T3" fmla="*/ 176 h 176"/>
                  <a:gd name="T4" fmla="*/ 33 w 33"/>
                  <a:gd name="T5" fmla="*/ 0 h 176"/>
                </a:gdLst>
                <a:ahLst/>
                <a:cxnLst>
                  <a:cxn ang="0">
                    <a:pos x="T0" y="T1"/>
                  </a:cxn>
                  <a:cxn ang="0">
                    <a:pos x="T2" y="T3"/>
                  </a:cxn>
                  <a:cxn ang="0">
                    <a:pos x="T4" y="T5"/>
                  </a:cxn>
                </a:cxnLst>
                <a:rect l="0" t="0" r="r" b="b"/>
                <a:pathLst>
                  <a:path w="33" h="176">
                    <a:moveTo>
                      <a:pt x="33" y="0"/>
                    </a:moveTo>
                    <a:cubicBezTo>
                      <a:pt x="25" y="59"/>
                      <a:pt x="14" y="118"/>
                      <a:pt x="0" y="176"/>
                    </a:cubicBezTo>
                    <a:cubicBezTo>
                      <a:pt x="12" y="125"/>
                      <a:pt x="22" y="79"/>
                      <a:pt x="3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234">
                <a:extLst>
                  <a:ext uri="{FF2B5EF4-FFF2-40B4-BE49-F238E27FC236}">
                    <a16:creationId xmlns:a16="http://schemas.microsoft.com/office/drawing/2014/main" id="{45C1B3D7-20B0-4DC9-3149-B6CA02320F29}"/>
                  </a:ext>
                </a:extLst>
              </p:cNvPr>
              <p:cNvSpPr/>
              <p:nvPr/>
            </p:nvSpPr>
            <p:spPr bwMode="auto">
              <a:xfrm>
                <a:off x="2623" y="3112"/>
                <a:ext cx="101" cy="203"/>
              </a:xfrm>
              <a:custGeom>
                <a:avLst/>
                <a:gdLst>
                  <a:gd name="T0" fmla="*/ 5 w 61"/>
                  <a:gd name="T1" fmla="*/ 20 h 123"/>
                  <a:gd name="T2" fmla="*/ 61 w 61"/>
                  <a:gd name="T3" fmla="*/ 123 h 123"/>
                  <a:gd name="T4" fmla="*/ 0 w 61"/>
                  <a:gd name="T5" fmla="*/ 0 h 123"/>
                  <a:gd name="T6" fmla="*/ 5 w 61"/>
                  <a:gd name="T7" fmla="*/ 20 h 123"/>
                </a:gdLst>
                <a:ahLst/>
                <a:cxnLst>
                  <a:cxn ang="0">
                    <a:pos x="T0" y="T1"/>
                  </a:cxn>
                  <a:cxn ang="0">
                    <a:pos x="T2" y="T3"/>
                  </a:cxn>
                  <a:cxn ang="0">
                    <a:pos x="T4" y="T5"/>
                  </a:cxn>
                  <a:cxn ang="0">
                    <a:pos x="T6" y="T7"/>
                  </a:cxn>
                </a:cxnLst>
                <a:rect l="0" t="0" r="r" b="b"/>
                <a:pathLst>
                  <a:path w="61" h="123">
                    <a:moveTo>
                      <a:pt x="5" y="20"/>
                    </a:moveTo>
                    <a:cubicBezTo>
                      <a:pt x="25" y="63"/>
                      <a:pt x="36" y="82"/>
                      <a:pt x="61" y="123"/>
                    </a:cubicBezTo>
                    <a:cubicBezTo>
                      <a:pt x="32" y="67"/>
                      <a:pt x="17" y="51"/>
                      <a:pt x="0" y="0"/>
                    </a:cubicBezTo>
                    <a:cubicBezTo>
                      <a:pt x="1" y="7"/>
                      <a:pt x="3" y="13"/>
                      <a:pt x="5" y="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235">
                <a:extLst>
                  <a:ext uri="{FF2B5EF4-FFF2-40B4-BE49-F238E27FC236}">
                    <a16:creationId xmlns:a16="http://schemas.microsoft.com/office/drawing/2014/main" id="{8C2B922F-3005-CDE4-9408-5D0778DDE493}"/>
                  </a:ext>
                </a:extLst>
              </p:cNvPr>
              <p:cNvSpPr/>
              <p:nvPr/>
            </p:nvSpPr>
            <p:spPr bwMode="auto">
              <a:xfrm>
                <a:off x="2630" y="3110"/>
                <a:ext cx="33" cy="76"/>
              </a:xfrm>
              <a:custGeom>
                <a:avLst/>
                <a:gdLst>
                  <a:gd name="T0" fmla="*/ 17 w 20"/>
                  <a:gd name="T1" fmla="*/ 32 h 46"/>
                  <a:gd name="T2" fmla="*/ 1 w 20"/>
                  <a:gd name="T3" fmla="*/ 7 h 46"/>
                  <a:gd name="T4" fmla="*/ 20 w 20"/>
                  <a:gd name="T5" fmla="*/ 46 h 46"/>
                  <a:gd name="T6" fmla="*/ 17 w 20"/>
                  <a:gd name="T7" fmla="*/ 32 h 46"/>
                </a:gdLst>
                <a:ahLst/>
                <a:cxnLst>
                  <a:cxn ang="0">
                    <a:pos x="T0" y="T1"/>
                  </a:cxn>
                  <a:cxn ang="0">
                    <a:pos x="T2" y="T3"/>
                  </a:cxn>
                  <a:cxn ang="0">
                    <a:pos x="T4" y="T5"/>
                  </a:cxn>
                  <a:cxn ang="0">
                    <a:pos x="T6" y="T7"/>
                  </a:cxn>
                </a:cxnLst>
                <a:rect l="0" t="0" r="r" b="b"/>
                <a:pathLst>
                  <a:path w="20" h="46">
                    <a:moveTo>
                      <a:pt x="17" y="32"/>
                    </a:moveTo>
                    <a:cubicBezTo>
                      <a:pt x="18" y="41"/>
                      <a:pt x="0" y="0"/>
                      <a:pt x="1" y="7"/>
                    </a:cubicBezTo>
                    <a:cubicBezTo>
                      <a:pt x="14" y="36"/>
                      <a:pt x="9" y="20"/>
                      <a:pt x="20" y="46"/>
                    </a:cubicBezTo>
                    <a:cubicBezTo>
                      <a:pt x="19" y="42"/>
                      <a:pt x="18" y="37"/>
                      <a:pt x="17"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236">
                <a:extLst>
                  <a:ext uri="{FF2B5EF4-FFF2-40B4-BE49-F238E27FC236}">
                    <a16:creationId xmlns:a16="http://schemas.microsoft.com/office/drawing/2014/main" id="{517B3856-FEB1-0492-E35F-E251D73BD246}"/>
                  </a:ext>
                </a:extLst>
              </p:cNvPr>
              <p:cNvSpPr/>
              <p:nvPr/>
            </p:nvSpPr>
            <p:spPr bwMode="auto">
              <a:xfrm>
                <a:off x="2770" y="3488"/>
                <a:ext cx="18" cy="18"/>
              </a:xfrm>
              <a:custGeom>
                <a:avLst/>
                <a:gdLst>
                  <a:gd name="T0" fmla="*/ 18 w 18"/>
                  <a:gd name="T1" fmla="*/ 18 h 18"/>
                  <a:gd name="T2" fmla="*/ 0 w 18"/>
                  <a:gd name="T3" fmla="*/ 0 h 18"/>
                  <a:gd name="T4" fmla="*/ 13 w 18"/>
                  <a:gd name="T5" fmla="*/ 15 h 18"/>
                  <a:gd name="T6" fmla="*/ 18 w 18"/>
                  <a:gd name="T7" fmla="*/ 18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0" y="0"/>
                    </a:lnTo>
                    <a:lnTo>
                      <a:pt x="13" y="15"/>
                    </a:lnTo>
                    <a:lnTo>
                      <a:pt x="18" y="18"/>
                    </a:lnTo>
                    <a:lnTo>
                      <a:pt x="18" y="1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237">
                <a:extLst>
                  <a:ext uri="{FF2B5EF4-FFF2-40B4-BE49-F238E27FC236}">
                    <a16:creationId xmlns:a16="http://schemas.microsoft.com/office/drawing/2014/main" id="{E50B6F79-3DEE-C611-DFCB-1784B14CB5B0}"/>
                  </a:ext>
                </a:extLst>
              </p:cNvPr>
              <p:cNvSpPr/>
              <p:nvPr/>
            </p:nvSpPr>
            <p:spPr bwMode="auto">
              <a:xfrm>
                <a:off x="2544" y="2794"/>
                <a:ext cx="6" cy="39"/>
              </a:xfrm>
              <a:custGeom>
                <a:avLst/>
                <a:gdLst>
                  <a:gd name="T0" fmla="*/ 2 w 4"/>
                  <a:gd name="T1" fmla="*/ 19 h 24"/>
                  <a:gd name="T2" fmla="*/ 4 w 4"/>
                  <a:gd name="T3" fmla="*/ 24 h 24"/>
                  <a:gd name="T4" fmla="*/ 0 w 4"/>
                  <a:gd name="T5" fmla="*/ 0 h 24"/>
                  <a:gd name="T6" fmla="*/ 2 w 4"/>
                  <a:gd name="T7" fmla="*/ 19 h 24"/>
                </a:gdLst>
                <a:ahLst/>
                <a:cxnLst>
                  <a:cxn ang="0">
                    <a:pos x="T0" y="T1"/>
                  </a:cxn>
                  <a:cxn ang="0">
                    <a:pos x="T2" y="T3"/>
                  </a:cxn>
                  <a:cxn ang="0">
                    <a:pos x="T4" y="T5"/>
                  </a:cxn>
                  <a:cxn ang="0">
                    <a:pos x="T6" y="T7"/>
                  </a:cxn>
                </a:cxnLst>
                <a:rect l="0" t="0" r="r" b="b"/>
                <a:pathLst>
                  <a:path w="4" h="24">
                    <a:moveTo>
                      <a:pt x="2" y="19"/>
                    </a:moveTo>
                    <a:cubicBezTo>
                      <a:pt x="4" y="24"/>
                      <a:pt x="4" y="24"/>
                      <a:pt x="4" y="24"/>
                    </a:cubicBezTo>
                    <a:cubicBezTo>
                      <a:pt x="2" y="16"/>
                      <a:pt x="1" y="8"/>
                      <a:pt x="0" y="0"/>
                    </a:cubicBezTo>
                    <a:cubicBezTo>
                      <a:pt x="2" y="19"/>
                      <a:pt x="2" y="19"/>
                      <a:pt x="2" y="1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238">
                <a:extLst>
                  <a:ext uri="{FF2B5EF4-FFF2-40B4-BE49-F238E27FC236}">
                    <a16:creationId xmlns:a16="http://schemas.microsoft.com/office/drawing/2014/main" id="{6D16AD7B-87A1-C369-1D4E-4039087B4026}"/>
                  </a:ext>
                </a:extLst>
              </p:cNvPr>
              <p:cNvSpPr/>
              <p:nvPr/>
            </p:nvSpPr>
            <p:spPr bwMode="auto">
              <a:xfrm>
                <a:off x="2550" y="2833"/>
                <a:ext cx="2" cy="8"/>
              </a:xfrm>
              <a:custGeom>
                <a:avLst/>
                <a:gdLst>
                  <a:gd name="T0" fmla="*/ 2 w 2"/>
                  <a:gd name="T1" fmla="*/ 8 h 8"/>
                  <a:gd name="T2" fmla="*/ 0 w 2"/>
                  <a:gd name="T3" fmla="*/ 0 h 8"/>
                  <a:gd name="T4" fmla="*/ 2 w 2"/>
                  <a:gd name="T5" fmla="*/ 8 h 8"/>
                  <a:gd name="T6" fmla="*/ 2 w 2"/>
                  <a:gd name="T7" fmla="*/ 8 h 8"/>
                </a:gdLst>
                <a:ahLst/>
                <a:cxnLst>
                  <a:cxn ang="0">
                    <a:pos x="T0" y="T1"/>
                  </a:cxn>
                  <a:cxn ang="0">
                    <a:pos x="T2" y="T3"/>
                  </a:cxn>
                  <a:cxn ang="0">
                    <a:pos x="T4" y="T5"/>
                  </a:cxn>
                  <a:cxn ang="0">
                    <a:pos x="T6" y="T7"/>
                  </a:cxn>
                </a:cxnLst>
                <a:rect l="0" t="0" r="r" b="b"/>
                <a:pathLst>
                  <a:path w="2" h="8">
                    <a:moveTo>
                      <a:pt x="2" y="8"/>
                    </a:moveTo>
                    <a:lnTo>
                      <a:pt x="0" y="0"/>
                    </a:lnTo>
                    <a:lnTo>
                      <a:pt x="2" y="8"/>
                    </a:lnTo>
                    <a:lnTo>
                      <a:pt x="2" y="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239">
                <a:extLst>
                  <a:ext uri="{FF2B5EF4-FFF2-40B4-BE49-F238E27FC236}">
                    <a16:creationId xmlns:a16="http://schemas.microsoft.com/office/drawing/2014/main" id="{12D91CA0-7BA4-7994-4F7A-13EDC176F72B}"/>
                  </a:ext>
                </a:extLst>
              </p:cNvPr>
              <p:cNvSpPr/>
              <p:nvPr/>
            </p:nvSpPr>
            <p:spPr bwMode="auto">
              <a:xfrm>
                <a:off x="2760" y="3487"/>
                <a:ext cx="37" cy="42"/>
              </a:xfrm>
              <a:custGeom>
                <a:avLst/>
                <a:gdLst>
                  <a:gd name="T0" fmla="*/ 0 w 22"/>
                  <a:gd name="T1" fmla="*/ 0 h 26"/>
                  <a:gd name="T2" fmla="*/ 14 w 22"/>
                  <a:gd name="T3" fmla="*/ 18 h 26"/>
                  <a:gd name="T4" fmla="*/ 22 w 22"/>
                  <a:gd name="T5" fmla="*/ 26 h 26"/>
                  <a:gd name="T6" fmla="*/ 0 w 22"/>
                  <a:gd name="T7" fmla="*/ 0 h 26"/>
                </a:gdLst>
                <a:ahLst/>
                <a:cxnLst>
                  <a:cxn ang="0">
                    <a:pos x="T0" y="T1"/>
                  </a:cxn>
                  <a:cxn ang="0">
                    <a:pos x="T2" y="T3"/>
                  </a:cxn>
                  <a:cxn ang="0">
                    <a:pos x="T4" y="T5"/>
                  </a:cxn>
                  <a:cxn ang="0">
                    <a:pos x="T6" y="T7"/>
                  </a:cxn>
                </a:cxnLst>
                <a:rect l="0" t="0" r="r" b="b"/>
                <a:pathLst>
                  <a:path w="22" h="26">
                    <a:moveTo>
                      <a:pt x="0" y="0"/>
                    </a:moveTo>
                    <a:cubicBezTo>
                      <a:pt x="5" y="6"/>
                      <a:pt x="9" y="12"/>
                      <a:pt x="14" y="18"/>
                    </a:cubicBezTo>
                    <a:cubicBezTo>
                      <a:pt x="22" y="26"/>
                      <a:pt x="22" y="26"/>
                      <a:pt x="22" y="26"/>
                    </a:cubicBezTo>
                    <a:cubicBezTo>
                      <a:pt x="15" y="17"/>
                      <a:pt x="7"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240">
                <a:extLst>
                  <a:ext uri="{FF2B5EF4-FFF2-40B4-BE49-F238E27FC236}">
                    <a16:creationId xmlns:a16="http://schemas.microsoft.com/office/drawing/2014/main" id="{BD2799F0-AB8E-0385-F4BC-2B2040A5E045}"/>
                  </a:ext>
                </a:extLst>
              </p:cNvPr>
              <p:cNvSpPr/>
              <p:nvPr/>
            </p:nvSpPr>
            <p:spPr bwMode="auto">
              <a:xfrm>
                <a:off x="2608" y="3180"/>
                <a:ext cx="20" cy="46"/>
              </a:xfrm>
              <a:custGeom>
                <a:avLst/>
                <a:gdLst>
                  <a:gd name="T0" fmla="*/ 3 w 12"/>
                  <a:gd name="T1" fmla="*/ 11 h 28"/>
                  <a:gd name="T2" fmla="*/ 12 w 12"/>
                  <a:gd name="T3" fmla="*/ 28 h 28"/>
                  <a:gd name="T4" fmla="*/ 3 w 12"/>
                  <a:gd name="T5" fmla="*/ 11 h 28"/>
                </a:gdLst>
                <a:ahLst/>
                <a:cxnLst>
                  <a:cxn ang="0">
                    <a:pos x="T0" y="T1"/>
                  </a:cxn>
                  <a:cxn ang="0">
                    <a:pos x="T2" y="T3"/>
                  </a:cxn>
                  <a:cxn ang="0">
                    <a:pos x="T4" y="T5"/>
                  </a:cxn>
                </a:cxnLst>
                <a:rect l="0" t="0" r="r" b="b"/>
                <a:pathLst>
                  <a:path w="12" h="28">
                    <a:moveTo>
                      <a:pt x="3" y="11"/>
                    </a:moveTo>
                    <a:cubicBezTo>
                      <a:pt x="12" y="28"/>
                      <a:pt x="12" y="28"/>
                      <a:pt x="12" y="28"/>
                    </a:cubicBezTo>
                    <a:cubicBezTo>
                      <a:pt x="11" y="25"/>
                      <a:pt x="0" y="0"/>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241">
                <a:extLst>
                  <a:ext uri="{FF2B5EF4-FFF2-40B4-BE49-F238E27FC236}">
                    <a16:creationId xmlns:a16="http://schemas.microsoft.com/office/drawing/2014/main" id="{5736B03A-B25A-940B-4E98-F8540A524294}"/>
                  </a:ext>
                </a:extLst>
              </p:cNvPr>
              <p:cNvSpPr/>
              <p:nvPr/>
            </p:nvSpPr>
            <p:spPr bwMode="auto">
              <a:xfrm>
                <a:off x="2504" y="2546"/>
                <a:ext cx="5" cy="43"/>
              </a:xfrm>
              <a:custGeom>
                <a:avLst/>
                <a:gdLst>
                  <a:gd name="T0" fmla="*/ 5 w 5"/>
                  <a:gd name="T1" fmla="*/ 40 h 43"/>
                  <a:gd name="T2" fmla="*/ 0 w 5"/>
                  <a:gd name="T3" fmla="*/ 0 h 43"/>
                  <a:gd name="T4" fmla="*/ 0 w 5"/>
                  <a:gd name="T5" fmla="*/ 5 h 43"/>
                  <a:gd name="T6" fmla="*/ 5 w 5"/>
                  <a:gd name="T7" fmla="*/ 43 h 43"/>
                  <a:gd name="T8" fmla="*/ 5 w 5"/>
                  <a:gd name="T9" fmla="*/ 40 h 43"/>
                  <a:gd name="T10" fmla="*/ 5 w 5"/>
                  <a:gd name="T11" fmla="*/ 40 h 43"/>
                </a:gdLst>
                <a:ahLst/>
                <a:cxnLst>
                  <a:cxn ang="0">
                    <a:pos x="T0" y="T1"/>
                  </a:cxn>
                  <a:cxn ang="0">
                    <a:pos x="T2" y="T3"/>
                  </a:cxn>
                  <a:cxn ang="0">
                    <a:pos x="T4" y="T5"/>
                  </a:cxn>
                  <a:cxn ang="0">
                    <a:pos x="T6" y="T7"/>
                  </a:cxn>
                  <a:cxn ang="0">
                    <a:pos x="T8" y="T9"/>
                  </a:cxn>
                  <a:cxn ang="0">
                    <a:pos x="T10" y="T11"/>
                  </a:cxn>
                </a:cxnLst>
                <a:rect l="0" t="0" r="r" b="b"/>
                <a:pathLst>
                  <a:path w="5" h="43">
                    <a:moveTo>
                      <a:pt x="5" y="40"/>
                    </a:moveTo>
                    <a:lnTo>
                      <a:pt x="0" y="0"/>
                    </a:lnTo>
                    <a:lnTo>
                      <a:pt x="0" y="5"/>
                    </a:lnTo>
                    <a:lnTo>
                      <a:pt x="5" y="43"/>
                    </a:lnTo>
                    <a:lnTo>
                      <a:pt x="5" y="40"/>
                    </a:lnTo>
                    <a:lnTo>
                      <a:pt x="5" y="4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242">
                <a:extLst>
                  <a:ext uri="{FF2B5EF4-FFF2-40B4-BE49-F238E27FC236}">
                    <a16:creationId xmlns:a16="http://schemas.microsoft.com/office/drawing/2014/main" id="{2B25FD24-2038-79E9-6E9A-41BEDE9A9E48}"/>
                  </a:ext>
                </a:extLst>
              </p:cNvPr>
              <p:cNvSpPr/>
              <p:nvPr/>
            </p:nvSpPr>
            <p:spPr bwMode="auto">
              <a:xfrm>
                <a:off x="2499" y="2898"/>
                <a:ext cx="22" cy="85"/>
              </a:xfrm>
              <a:custGeom>
                <a:avLst/>
                <a:gdLst>
                  <a:gd name="T0" fmla="*/ 11 w 13"/>
                  <a:gd name="T1" fmla="*/ 38 h 52"/>
                  <a:gd name="T2" fmla="*/ 6 w 13"/>
                  <a:gd name="T3" fmla="*/ 28 h 52"/>
                  <a:gd name="T4" fmla="*/ 11 w 13"/>
                  <a:gd name="T5" fmla="*/ 38 h 52"/>
                </a:gdLst>
                <a:ahLst/>
                <a:cxnLst>
                  <a:cxn ang="0">
                    <a:pos x="T0" y="T1"/>
                  </a:cxn>
                  <a:cxn ang="0">
                    <a:pos x="T2" y="T3"/>
                  </a:cxn>
                  <a:cxn ang="0">
                    <a:pos x="T4" y="T5"/>
                  </a:cxn>
                </a:cxnLst>
                <a:rect l="0" t="0" r="r" b="b"/>
                <a:pathLst>
                  <a:path w="13" h="52">
                    <a:moveTo>
                      <a:pt x="11" y="38"/>
                    </a:moveTo>
                    <a:cubicBezTo>
                      <a:pt x="13" y="52"/>
                      <a:pt x="0" y="0"/>
                      <a:pt x="6" y="28"/>
                    </a:cubicBezTo>
                    <a:cubicBezTo>
                      <a:pt x="13" y="52"/>
                      <a:pt x="11" y="42"/>
                      <a:pt x="11"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243">
                <a:extLst>
                  <a:ext uri="{FF2B5EF4-FFF2-40B4-BE49-F238E27FC236}">
                    <a16:creationId xmlns:a16="http://schemas.microsoft.com/office/drawing/2014/main" id="{BC9607A5-0A24-69D8-FB60-C1968A849141}"/>
                  </a:ext>
                </a:extLst>
              </p:cNvPr>
              <p:cNvSpPr/>
              <p:nvPr/>
            </p:nvSpPr>
            <p:spPr bwMode="auto">
              <a:xfrm>
                <a:off x="2456" y="2470"/>
                <a:ext cx="2"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0" y="0"/>
                      <a:pt x="0" y="0"/>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8" name="Freeform 245">
              <a:extLst>
                <a:ext uri="{FF2B5EF4-FFF2-40B4-BE49-F238E27FC236}">
                  <a16:creationId xmlns:a16="http://schemas.microsoft.com/office/drawing/2014/main" id="{EB166D23-1239-8F42-F85D-022F0FB50DC3}"/>
                </a:ext>
              </a:extLst>
            </p:cNvPr>
            <p:cNvSpPr/>
            <p:nvPr/>
          </p:nvSpPr>
          <p:spPr bwMode="auto">
            <a:xfrm>
              <a:off x="2458" y="2487"/>
              <a:ext cx="3" cy="46"/>
            </a:xfrm>
            <a:custGeom>
              <a:avLst/>
              <a:gdLst>
                <a:gd name="T0" fmla="*/ 0 w 2"/>
                <a:gd name="T1" fmla="*/ 0 h 28"/>
                <a:gd name="T2" fmla="*/ 2 w 2"/>
                <a:gd name="T3" fmla="*/ 28 h 28"/>
                <a:gd name="T4" fmla="*/ 0 w 2"/>
                <a:gd name="T5" fmla="*/ 0 h 28"/>
              </a:gdLst>
              <a:ahLst/>
              <a:cxnLst>
                <a:cxn ang="0">
                  <a:pos x="T0" y="T1"/>
                </a:cxn>
                <a:cxn ang="0">
                  <a:pos x="T2" y="T3"/>
                </a:cxn>
                <a:cxn ang="0">
                  <a:pos x="T4" y="T5"/>
                </a:cxn>
              </a:cxnLst>
              <a:rect l="0" t="0" r="r" b="b"/>
              <a:pathLst>
                <a:path w="2" h="28">
                  <a:moveTo>
                    <a:pt x="0" y="0"/>
                  </a:moveTo>
                  <a:cubicBezTo>
                    <a:pt x="1" y="11"/>
                    <a:pt x="1" y="21"/>
                    <a:pt x="2" y="28"/>
                  </a:cubicBezTo>
                  <a:cubicBezTo>
                    <a:pt x="2" y="15"/>
                    <a:pt x="1" y="1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46">
              <a:extLst>
                <a:ext uri="{FF2B5EF4-FFF2-40B4-BE49-F238E27FC236}">
                  <a16:creationId xmlns:a16="http://schemas.microsoft.com/office/drawing/2014/main" id="{ACD21E2A-0F8A-C557-4D95-1B43D6BB3829}"/>
                </a:ext>
              </a:extLst>
            </p:cNvPr>
            <p:cNvSpPr/>
            <p:nvPr/>
          </p:nvSpPr>
          <p:spPr bwMode="auto">
            <a:xfrm>
              <a:off x="2445" y="2285"/>
              <a:ext cx="6" cy="55"/>
            </a:xfrm>
            <a:custGeom>
              <a:avLst/>
              <a:gdLst>
                <a:gd name="T0" fmla="*/ 2 w 4"/>
                <a:gd name="T1" fmla="*/ 3 h 33"/>
                <a:gd name="T2" fmla="*/ 2 w 4"/>
                <a:gd name="T3" fmla="*/ 13 h 33"/>
                <a:gd name="T4" fmla="*/ 2 w 4"/>
                <a:gd name="T5" fmla="*/ 16 h 33"/>
                <a:gd name="T6" fmla="*/ 3 w 4"/>
                <a:gd name="T7" fmla="*/ 27 h 33"/>
                <a:gd name="T8" fmla="*/ 4 w 4"/>
                <a:gd name="T9" fmla="*/ 33 h 33"/>
                <a:gd name="T10" fmla="*/ 3 w 4"/>
                <a:gd name="T11" fmla="*/ 25 h 33"/>
                <a:gd name="T12" fmla="*/ 2 w 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 h="33">
                  <a:moveTo>
                    <a:pt x="2" y="3"/>
                  </a:moveTo>
                  <a:cubicBezTo>
                    <a:pt x="2" y="13"/>
                    <a:pt x="2" y="13"/>
                    <a:pt x="2" y="13"/>
                  </a:cubicBezTo>
                  <a:cubicBezTo>
                    <a:pt x="0" y="3"/>
                    <a:pt x="1" y="8"/>
                    <a:pt x="2" y="16"/>
                  </a:cubicBezTo>
                  <a:cubicBezTo>
                    <a:pt x="2" y="26"/>
                    <a:pt x="3" y="26"/>
                    <a:pt x="3" y="27"/>
                  </a:cubicBezTo>
                  <a:cubicBezTo>
                    <a:pt x="4" y="33"/>
                    <a:pt x="4" y="33"/>
                    <a:pt x="4" y="33"/>
                  </a:cubicBezTo>
                  <a:cubicBezTo>
                    <a:pt x="4" y="30"/>
                    <a:pt x="4" y="27"/>
                    <a:pt x="3" y="25"/>
                  </a:cubicBezTo>
                  <a:cubicBezTo>
                    <a:pt x="3" y="9"/>
                    <a:pt x="2" y="0"/>
                    <a:pt x="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47">
              <a:extLst>
                <a:ext uri="{FF2B5EF4-FFF2-40B4-BE49-F238E27FC236}">
                  <a16:creationId xmlns:a16="http://schemas.microsoft.com/office/drawing/2014/main" id="{E081D140-5D06-0DAE-82EA-489C1DF9788C}"/>
                </a:ext>
              </a:extLst>
            </p:cNvPr>
            <p:cNvSpPr/>
            <p:nvPr/>
          </p:nvSpPr>
          <p:spPr bwMode="auto">
            <a:xfrm>
              <a:off x="2537" y="1576"/>
              <a:ext cx="27" cy="144"/>
            </a:xfrm>
            <a:custGeom>
              <a:avLst/>
              <a:gdLst>
                <a:gd name="T0" fmla="*/ 16 w 16"/>
                <a:gd name="T1" fmla="*/ 0 h 87"/>
                <a:gd name="T2" fmla="*/ 6 w 16"/>
                <a:gd name="T3" fmla="*/ 40 h 87"/>
                <a:gd name="T4" fmla="*/ 1 w 16"/>
                <a:gd name="T5" fmla="*/ 87 h 87"/>
                <a:gd name="T6" fmla="*/ 16 w 16"/>
                <a:gd name="T7" fmla="*/ 0 h 87"/>
              </a:gdLst>
              <a:ahLst/>
              <a:cxnLst>
                <a:cxn ang="0">
                  <a:pos x="T0" y="T1"/>
                </a:cxn>
                <a:cxn ang="0">
                  <a:pos x="T2" y="T3"/>
                </a:cxn>
                <a:cxn ang="0">
                  <a:pos x="T4" y="T5"/>
                </a:cxn>
                <a:cxn ang="0">
                  <a:pos x="T6" y="T7"/>
                </a:cxn>
              </a:cxnLst>
              <a:rect l="0" t="0" r="r" b="b"/>
              <a:pathLst>
                <a:path w="16" h="87">
                  <a:moveTo>
                    <a:pt x="16" y="0"/>
                  </a:moveTo>
                  <a:cubicBezTo>
                    <a:pt x="9" y="33"/>
                    <a:pt x="7" y="42"/>
                    <a:pt x="6" y="40"/>
                  </a:cubicBezTo>
                  <a:cubicBezTo>
                    <a:pt x="0" y="72"/>
                    <a:pt x="3" y="67"/>
                    <a:pt x="1" y="87"/>
                  </a:cubicBezTo>
                  <a:cubicBezTo>
                    <a:pt x="6" y="50"/>
                    <a:pt x="8" y="43"/>
                    <a:pt x="1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48">
              <a:extLst>
                <a:ext uri="{FF2B5EF4-FFF2-40B4-BE49-F238E27FC236}">
                  <a16:creationId xmlns:a16="http://schemas.microsoft.com/office/drawing/2014/main" id="{142D221B-796B-E7B6-D995-46CF94FFCC02}"/>
                </a:ext>
              </a:extLst>
            </p:cNvPr>
            <p:cNvSpPr/>
            <p:nvPr/>
          </p:nvSpPr>
          <p:spPr bwMode="auto">
            <a:xfrm>
              <a:off x="2536" y="1720"/>
              <a:ext cx="3" cy="19"/>
            </a:xfrm>
            <a:custGeom>
              <a:avLst/>
              <a:gdLst>
                <a:gd name="T0" fmla="*/ 2 w 2"/>
                <a:gd name="T1" fmla="*/ 0 h 12"/>
                <a:gd name="T2" fmla="*/ 0 w 2"/>
                <a:gd name="T3" fmla="*/ 12 h 12"/>
                <a:gd name="T4" fmla="*/ 2 w 2"/>
                <a:gd name="T5" fmla="*/ 0 h 12"/>
              </a:gdLst>
              <a:ahLst/>
              <a:cxnLst>
                <a:cxn ang="0">
                  <a:pos x="T0" y="T1"/>
                </a:cxn>
                <a:cxn ang="0">
                  <a:pos x="T2" y="T3"/>
                </a:cxn>
                <a:cxn ang="0">
                  <a:pos x="T4" y="T5"/>
                </a:cxn>
              </a:cxnLst>
              <a:rect l="0" t="0" r="r" b="b"/>
              <a:pathLst>
                <a:path w="2" h="12">
                  <a:moveTo>
                    <a:pt x="2" y="0"/>
                  </a:moveTo>
                  <a:cubicBezTo>
                    <a:pt x="1" y="4"/>
                    <a:pt x="1" y="8"/>
                    <a:pt x="0" y="12"/>
                  </a:cubicBezTo>
                  <a:cubicBezTo>
                    <a:pt x="1" y="7"/>
                    <a:pt x="1" y="3"/>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49">
              <a:extLst>
                <a:ext uri="{FF2B5EF4-FFF2-40B4-BE49-F238E27FC236}">
                  <a16:creationId xmlns:a16="http://schemas.microsoft.com/office/drawing/2014/main" id="{5246FC36-3D63-8EF8-231C-1B1CAF88F80B}"/>
                </a:ext>
              </a:extLst>
            </p:cNvPr>
            <p:cNvSpPr/>
            <p:nvPr/>
          </p:nvSpPr>
          <p:spPr bwMode="auto">
            <a:xfrm>
              <a:off x="2427" y="2487"/>
              <a:ext cx="6" cy="36"/>
            </a:xfrm>
            <a:custGeom>
              <a:avLst/>
              <a:gdLst>
                <a:gd name="T0" fmla="*/ 4 w 4"/>
                <a:gd name="T1" fmla="*/ 22 h 22"/>
                <a:gd name="T2" fmla="*/ 0 w 4"/>
                <a:gd name="T3" fmla="*/ 0 h 22"/>
                <a:gd name="T4" fmla="*/ 1 w 4"/>
                <a:gd name="T5" fmla="*/ 8 h 22"/>
                <a:gd name="T6" fmla="*/ 4 w 4"/>
                <a:gd name="T7" fmla="*/ 22 h 22"/>
              </a:gdLst>
              <a:ahLst/>
              <a:cxnLst>
                <a:cxn ang="0">
                  <a:pos x="T0" y="T1"/>
                </a:cxn>
                <a:cxn ang="0">
                  <a:pos x="T2" y="T3"/>
                </a:cxn>
                <a:cxn ang="0">
                  <a:pos x="T4" y="T5"/>
                </a:cxn>
                <a:cxn ang="0">
                  <a:pos x="T6" y="T7"/>
                </a:cxn>
              </a:cxnLst>
              <a:rect l="0" t="0" r="r" b="b"/>
              <a:pathLst>
                <a:path w="4" h="22">
                  <a:moveTo>
                    <a:pt x="4" y="22"/>
                  </a:moveTo>
                  <a:cubicBezTo>
                    <a:pt x="3" y="15"/>
                    <a:pt x="2" y="7"/>
                    <a:pt x="0" y="0"/>
                  </a:cubicBezTo>
                  <a:cubicBezTo>
                    <a:pt x="1" y="8"/>
                    <a:pt x="1" y="8"/>
                    <a:pt x="1" y="8"/>
                  </a:cubicBezTo>
                  <a:cubicBezTo>
                    <a:pt x="2" y="13"/>
                    <a:pt x="3" y="17"/>
                    <a:pt x="4"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50">
              <a:extLst>
                <a:ext uri="{FF2B5EF4-FFF2-40B4-BE49-F238E27FC236}">
                  <a16:creationId xmlns:a16="http://schemas.microsoft.com/office/drawing/2014/main" id="{4E8D36F4-12E9-DC85-4DEB-925A00D2EC09}"/>
                </a:ext>
              </a:extLst>
            </p:cNvPr>
            <p:cNvSpPr/>
            <p:nvPr/>
          </p:nvSpPr>
          <p:spPr bwMode="auto">
            <a:xfrm>
              <a:off x="2574" y="1484"/>
              <a:ext cx="11" cy="48"/>
            </a:xfrm>
            <a:custGeom>
              <a:avLst/>
              <a:gdLst>
                <a:gd name="T0" fmla="*/ 5 w 7"/>
                <a:gd name="T1" fmla="*/ 6 h 29"/>
                <a:gd name="T2" fmla="*/ 0 w 7"/>
                <a:gd name="T3" fmla="*/ 27 h 29"/>
                <a:gd name="T4" fmla="*/ 5 w 7"/>
                <a:gd name="T5" fmla="*/ 6 h 29"/>
              </a:gdLst>
              <a:ahLst/>
              <a:cxnLst>
                <a:cxn ang="0">
                  <a:pos x="T0" y="T1"/>
                </a:cxn>
                <a:cxn ang="0">
                  <a:pos x="T2" y="T3"/>
                </a:cxn>
                <a:cxn ang="0">
                  <a:pos x="T4" y="T5"/>
                </a:cxn>
              </a:cxnLst>
              <a:rect l="0" t="0" r="r" b="b"/>
              <a:pathLst>
                <a:path w="7" h="29">
                  <a:moveTo>
                    <a:pt x="5" y="6"/>
                  </a:moveTo>
                  <a:cubicBezTo>
                    <a:pt x="4" y="12"/>
                    <a:pt x="1" y="22"/>
                    <a:pt x="0" y="27"/>
                  </a:cubicBezTo>
                  <a:cubicBezTo>
                    <a:pt x="1" y="29"/>
                    <a:pt x="7" y="0"/>
                    <a:pt x="5"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51">
              <a:extLst>
                <a:ext uri="{FF2B5EF4-FFF2-40B4-BE49-F238E27FC236}">
                  <a16:creationId xmlns:a16="http://schemas.microsoft.com/office/drawing/2014/main" id="{1EDDD0E6-9E69-A725-23B4-350E010A6C18}"/>
                </a:ext>
              </a:extLst>
            </p:cNvPr>
            <p:cNvSpPr/>
            <p:nvPr/>
          </p:nvSpPr>
          <p:spPr bwMode="auto">
            <a:xfrm>
              <a:off x="2484" y="1700"/>
              <a:ext cx="12" cy="58"/>
            </a:xfrm>
            <a:custGeom>
              <a:avLst/>
              <a:gdLst>
                <a:gd name="T0" fmla="*/ 6 w 7"/>
                <a:gd name="T1" fmla="*/ 0 h 35"/>
                <a:gd name="T2" fmla="*/ 0 w 7"/>
                <a:gd name="T3" fmla="*/ 35 h 35"/>
                <a:gd name="T4" fmla="*/ 6 w 7"/>
                <a:gd name="T5" fmla="*/ 0 h 35"/>
              </a:gdLst>
              <a:ahLst/>
              <a:cxnLst>
                <a:cxn ang="0">
                  <a:pos x="T0" y="T1"/>
                </a:cxn>
                <a:cxn ang="0">
                  <a:pos x="T2" y="T3"/>
                </a:cxn>
                <a:cxn ang="0">
                  <a:pos x="T4" y="T5"/>
                </a:cxn>
              </a:cxnLst>
              <a:rect l="0" t="0" r="r" b="b"/>
              <a:pathLst>
                <a:path w="7" h="35">
                  <a:moveTo>
                    <a:pt x="6" y="0"/>
                  </a:moveTo>
                  <a:cubicBezTo>
                    <a:pt x="5" y="4"/>
                    <a:pt x="2" y="26"/>
                    <a:pt x="0" y="35"/>
                  </a:cubicBezTo>
                  <a:cubicBezTo>
                    <a:pt x="2" y="22"/>
                    <a:pt x="7" y="12"/>
                    <a:pt x="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52">
              <a:extLst>
                <a:ext uri="{FF2B5EF4-FFF2-40B4-BE49-F238E27FC236}">
                  <a16:creationId xmlns:a16="http://schemas.microsoft.com/office/drawing/2014/main" id="{0B23B253-FC5B-96AD-1DE2-101E901C9ABA}"/>
                </a:ext>
              </a:extLst>
            </p:cNvPr>
            <p:cNvSpPr/>
            <p:nvPr/>
          </p:nvSpPr>
          <p:spPr bwMode="auto">
            <a:xfrm>
              <a:off x="2598" y="1334"/>
              <a:ext cx="14" cy="54"/>
            </a:xfrm>
            <a:custGeom>
              <a:avLst/>
              <a:gdLst>
                <a:gd name="T0" fmla="*/ 8 w 8"/>
                <a:gd name="T1" fmla="*/ 0 h 33"/>
                <a:gd name="T2" fmla="*/ 3 w 8"/>
                <a:gd name="T3" fmla="*/ 11 h 33"/>
                <a:gd name="T4" fmla="*/ 8 w 8"/>
                <a:gd name="T5" fmla="*/ 0 h 33"/>
              </a:gdLst>
              <a:ahLst/>
              <a:cxnLst>
                <a:cxn ang="0">
                  <a:pos x="T0" y="T1"/>
                </a:cxn>
                <a:cxn ang="0">
                  <a:pos x="T2" y="T3"/>
                </a:cxn>
                <a:cxn ang="0">
                  <a:pos x="T4" y="T5"/>
                </a:cxn>
              </a:cxnLst>
              <a:rect l="0" t="0" r="r" b="b"/>
              <a:pathLst>
                <a:path w="8" h="33">
                  <a:moveTo>
                    <a:pt x="8" y="0"/>
                  </a:moveTo>
                  <a:cubicBezTo>
                    <a:pt x="6" y="6"/>
                    <a:pt x="3" y="16"/>
                    <a:pt x="3" y="11"/>
                  </a:cubicBezTo>
                  <a:cubicBezTo>
                    <a:pt x="1" y="20"/>
                    <a:pt x="0" y="33"/>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53">
              <a:extLst>
                <a:ext uri="{FF2B5EF4-FFF2-40B4-BE49-F238E27FC236}">
                  <a16:creationId xmlns:a16="http://schemas.microsoft.com/office/drawing/2014/main" id="{95562C89-D98F-22D0-DABD-FC5AC86AC127}"/>
                </a:ext>
              </a:extLst>
            </p:cNvPr>
            <p:cNvSpPr/>
            <p:nvPr/>
          </p:nvSpPr>
          <p:spPr bwMode="auto">
            <a:xfrm>
              <a:off x="2504" y="1597"/>
              <a:ext cx="9" cy="47"/>
            </a:xfrm>
            <a:custGeom>
              <a:avLst/>
              <a:gdLst>
                <a:gd name="T0" fmla="*/ 5 w 5"/>
                <a:gd name="T1" fmla="*/ 0 h 28"/>
                <a:gd name="T2" fmla="*/ 4 w 5"/>
                <a:gd name="T3" fmla="*/ 5 h 28"/>
                <a:gd name="T4" fmla="*/ 0 w 5"/>
                <a:gd name="T5" fmla="*/ 28 h 28"/>
                <a:gd name="T6" fmla="*/ 5 w 5"/>
                <a:gd name="T7" fmla="*/ 0 h 28"/>
              </a:gdLst>
              <a:ahLst/>
              <a:cxnLst>
                <a:cxn ang="0">
                  <a:pos x="T0" y="T1"/>
                </a:cxn>
                <a:cxn ang="0">
                  <a:pos x="T2" y="T3"/>
                </a:cxn>
                <a:cxn ang="0">
                  <a:pos x="T4" y="T5"/>
                </a:cxn>
                <a:cxn ang="0">
                  <a:pos x="T6" y="T7"/>
                </a:cxn>
              </a:cxnLst>
              <a:rect l="0" t="0" r="r" b="b"/>
              <a:pathLst>
                <a:path w="5" h="28">
                  <a:moveTo>
                    <a:pt x="5" y="0"/>
                  </a:moveTo>
                  <a:cubicBezTo>
                    <a:pt x="4" y="5"/>
                    <a:pt x="4" y="5"/>
                    <a:pt x="4" y="5"/>
                  </a:cubicBezTo>
                  <a:cubicBezTo>
                    <a:pt x="3" y="12"/>
                    <a:pt x="1" y="20"/>
                    <a:pt x="0" y="28"/>
                  </a:cubicBezTo>
                  <a:cubicBezTo>
                    <a:pt x="2" y="19"/>
                    <a:pt x="4" y="9"/>
                    <a:pt x="5"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54">
              <a:extLst>
                <a:ext uri="{FF2B5EF4-FFF2-40B4-BE49-F238E27FC236}">
                  <a16:creationId xmlns:a16="http://schemas.microsoft.com/office/drawing/2014/main" id="{E3D1782F-22B2-268C-DD43-B8CC1A97F9AA}"/>
                </a:ext>
              </a:extLst>
            </p:cNvPr>
            <p:cNvSpPr/>
            <p:nvPr/>
          </p:nvSpPr>
          <p:spPr bwMode="auto">
            <a:xfrm>
              <a:off x="2450" y="1640"/>
              <a:ext cx="31" cy="134"/>
            </a:xfrm>
            <a:custGeom>
              <a:avLst/>
              <a:gdLst>
                <a:gd name="T0" fmla="*/ 3 w 19"/>
                <a:gd name="T1" fmla="*/ 54 h 81"/>
                <a:gd name="T2" fmla="*/ 8 w 19"/>
                <a:gd name="T3" fmla="*/ 59 h 81"/>
                <a:gd name="T4" fmla="*/ 12 w 19"/>
                <a:gd name="T5" fmla="*/ 19 h 81"/>
                <a:gd name="T6" fmla="*/ 3 w 19"/>
                <a:gd name="T7" fmla="*/ 54 h 81"/>
              </a:gdLst>
              <a:ahLst/>
              <a:cxnLst>
                <a:cxn ang="0">
                  <a:pos x="T0" y="T1"/>
                </a:cxn>
                <a:cxn ang="0">
                  <a:pos x="T2" y="T3"/>
                </a:cxn>
                <a:cxn ang="0">
                  <a:pos x="T4" y="T5"/>
                </a:cxn>
                <a:cxn ang="0">
                  <a:pos x="T6" y="T7"/>
                </a:cxn>
              </a:cxnLst>
              <a:rect l="0" t="0" r="r" b="b"/>
              <a:pathLst>
                <a:path w="19" h="81">
                  <a:moveTo>
                    <a:pt x="3" y="54"/>
                  </a:moveTo>
                  <a:cubicBezTo>
                    <a:pt x="0" y="81"/>
                    <a:pt x="14" y="13"/>
                    <a:pt x="8" y="59"/>
                  </a:cubicBezTo>
                  <a:cubicBezTo>
                    <a:pt x="19" y="0"/>
                    <a:pt x="5" y="63"/>
                    <a:pt x="12" y="19"/>
                  </a:cubicBezTo>
                  <a:cubicBezTo>
                    <a:pt x="7" y="45"/>
                    <a:pt x="3" y="57"/>
                    <a:pt x="3"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55">
              <a:extLst>
                <a:ext uri="{FF2B5EF4-FFF2-40B4-BE49-F238E27FC236}">
                  <a16:creationId xmlns:a16="http://schemas.microsoft.com/office/drawing/2014/main" id="{6DE2DBC3-3D33-3752-C5E6-62D2478D9B4A}"/>
                </a:ext>
              </a:extLst>
            </p:cNvPr>
            <p:cNvSpPr/>
            <p:nvPr/>
          </p:nvSpPr>
          <p:spPr bwMode="auto">
            <a:xfrm>
              <a:off x="2470" y="1652"/>
              <a:ext cx="3" cy="20"/>
            </a:xfrm>
            <a:custGeom>
              <a:avLst/>
              <a:gdLst>
                <a:gd name="T0" fmla="*/ 0 w 2"/>
                <a:gd name="T1" fmla="*/ 12 h 12"/>
                <a:gd name="T2" fmla="*/ 2 w 2"/>
                <a:gd name="T3" fmla="*/ 0 h 12"/>
                <a:gd name="T4" fmla="*/ 0 w 2"/>
                <a:gd name="T5" fmla="*/ 12 h 12"/>
              </a:gdLst>
              <a:ahLst/>
              <a:cxnLst>
                <a:cxn ang="0">
                  <a:pos x="T0" y="T1"/>
                </a:cxn>
                <a:cxn ang="0">
                  <a:pos x="T2" y="T3"/>
                </a:cxn>
                <a:cxn ang="0">
                  <a:pos x="T4" y="T5"/>
                </a:cxn>
              </a:cxnLst>
              <a:rect l="0" t="0" r="r" b="b"/>
              <a:pathLst>
                <a:path w="2" h="12">
                  <a:moveTo>
                    <a:pt x="0" y="12"/>
                  </a:moveTo>
                  <a:cubicBezTo>
                    <a:pt x="1" y="9"/>
                    <a:pt x="1" y="5"/>
                    <a:pt x="2" y="0"/>
                  </a:cubicBezTo>
                  <a:cubicBezTo>
                    <a:pt x="1" y="5"/>
                    <a:pt x="0" y="9"/>
                    <a:pt x="0"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56">
              <a:extLst>
                <a:ext uri="{FF2B5EF4-FFF2-40B4-BE49-F238E27FC236}">
                  <a16:creationId xmlns:a16="http://schemas.microsoft.com/office/drawing/2014/main" id="{C896ED96-2BCA-202F-3BF8-1FB2A1EDAFB5}"/>
                </a:ext>
              </a:extLst>
            </p:cNvPr>
            <p:cNvSpPr/>
            <p:nvPr/>
          </p:nvSpPr>
          <p:spPr bwMode="auto">
            <a:xfrm>
              <a:off x="2656" y="1079"/>
              <a:ext cx="7" cy="14"/>
            </a:xfrm>
            <a:custGeom>
              <a:avLst/>
              <a:gdLst>
                <a:gd name="T0" fmla="*/ 4 w 4"/>
                <a:gd name="T1" fmla="*/ 0 h 8"/>
                <a:gd name="T2" fmla="*/ 0 w 4"/>
                <a:gd name="T3" fmla="*/ 8 h 8"/>
                <a:gd name="T4" fmla="*/ 4 w 4"/>
                <a:gd name="T5" fmla="*/ 0 h 8"/>
              </a:gdLst>
              <a:ahLst/>
              <a:cxnLst>
                <a:cxn ang="0">
                  <a:pos x="T0" y="T1"/>
                </a:cxn>
                <a:cxn ang="0">
                  <a:pos x="T2" y="T3"/>
                </a:cxn>
                <a:cxn ang="0">
                  <a:pos x="T4" y="T5"/>
                </a:cxn>
              </a:cxnLst>
              <a:rect l="0" t="0" r="r" b="b"/>
              <a:pathLst>
                <a:path w="4" h="8">
                  <a:moveTo>
                    <a:pt x="4" y="0"/>
                  </a:moveTo>
                  <a:cubicBezTo>
                    <a:pt x="2" y="3"/>
                    <a:pt x="1" y="6"/>
                    <a:pt x="0" y="8"/>
                  </a:cubicBezTo>
                  <a:cubicBezTo>
                    <a:pt x="4" y="0"/>
                    <a:pt x="4" y="0"/>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57">
              <a:extLst>
                <a:ext uri="{FF2B5EF4-FFF2-40B4-BE49-F238E27FC236}">
                  <a16:creationId xmlns:a16="http://schemas.microsoft.com/office/drawing/2014/main" id="{EC1D4CA1-8FD9-0B5C-031B-1251718FE7FF}"/>
                </a:ext>
              </a:extLst>
            </p:cNvPr>
            <p:cNvSpPr/>
            <p:nvPr/>
          </p:nvSpPr>
          <p:spPr bwMode="auto">
            <a:xfrm>
              <a:off x="2501" y="1357"/>
              <a:ext cx="35" cy="153"/>
            </a:xfrm>
            <a:custGeom>
              <a:avLst/>
              <a:gdLst>
                <a:gd name="T0" fmla="*/ 7 w 21"/>
                <a:gd name="T1" fmla="*/ 52 h 93"/>
                <a:gd name="T2" fmla="*/ 0 w 21"/>
                <a:gd name="T3" fmla="*/ 93 h 93"/>
                <a:gd name="T4" fmla="*/ 18 w 21"/>
                <a:gd name="T5" fmla="*/ 3 h 93"/>
                <a:gd name="T6" fmla="*/ 4 w 21"/>
                <a:gd name="T7" fmla="*/ 61 h 93"/>
                <a:gd name="T8" fmla="*/ 7 w 21"/>
                <a:gd name="T9" fmla="*/ 52 h 93"/>
              </a:gdLst>
              <a:ahLst/>
              <a:cxnLst>
                <a:cxn ang="0">
                  <a:pos x="T0" y="T1"/>
                </a:cxn>
                <a:cxn ang="0">
                  <a:pos x="T2" y="T3"/>
                </a:cxn>
                <a:cxn ang="0">
                  <a:pos x="T4" y="T5"/>
                </a:cxn>
                <a:cxn ang="0">
                  <a:pos x="T6" y="T7"/>
                </a:cxn>
                <a:cxn ang="0">
                  <a:pos x="T8" y="T9"/>
                </a:cxn>
              </a:cxnLst>
              <a:rect l="0" t="0" r="r" b="b"/>
              <a:pathLst>
                <a:path w="21" h="93">
                  <a:moveTo>
                    <a:pt x="7" y="52"/>
                  </a:moveTo>
                  <a:cubicBezTo>
                    <a:pt x="0" y="93"/>
                    <a:pt x="0" y="93"/>
                    <a:pt x="0" y="93"/>
                  </a:cubicBezTo>
                  <a:cubicBezTo>
                    <a:pt x="4" y="66"/>
                    <a:pt x="21" y="0"/>
                    <a:pt x="18" y="3"/>
                  </a:cubicBezTo>
                  <a:cubicBezTo>
                    <a:pt x="11" y="24"/>
                    <a:pt x="6" y="50"/>
                    <a:pt x="4" y="61"/>
                  </a:cubicBezTo>
                  <a:cubicBezTo>
                    <a:pt x="7" y="52"/>
                    <a:pt x="7" y="52"/>
                    <a:pt x="7"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58">
              <a:extLst>
                <a:ext uri="{FF2B5EF4-FFF2-40B4-BE49-F238E27FC236}">
                  <a16:creationId xmlns:a16="http://schemas.microsoft.com/office/drawing/2014/main" id="{0A095FB3-9366-196D-1F16-7A17DB9A23A0}"/>
                </a:ext>
              </a:extLst>
            </p:cNvPr>
            <p:cNvSpPr/>
            <p:nvPr/>
          </p:nvSpPr>
          <p:spPr bwMode="auto">
            <a:xfrm>
              <a:off x="2902" y="804"/>
              <a:ext cx="25" cy="33"/>
            </a:xfrm>
            <a:custGeom>
              <a:avLst/>
              <a:gdLst>
                <a:gd name="T0" fmla="*/ 10 w 15"/>
                <a:gd name="T1" fmla="*/ 7 h 20"/>
                <a:gd name="T2" fmla="*/ 0 w 15"/>
                <a:gd name="T3" fmla="*/ 20 h 20"/>
                <a:gd name="T4" fmla="*/ 14 w 15"/>
                <a:gd name="T5" fmla="*/ 5 h 20"/>
                <a:gd name="T6" fmla="*/ 10 w 15"/>
                <a:gd name="T7" fmla="*/ 7 h 20"/>
              </a:gdLst>
              <a:ahLst/>
              <a:cxnLst>
                <a:cxn ang="0">
                  <a:pos x="T0" y="T1"/>
                </a:cxn>
                <a:cxn ang="0">
                  <a:pos x="T2" y="T3"/>
                </a:cxn>
                <a:cxn ang="0">
                  <a:pos x="T4" y="T5"/>
                </a:cxn>
                <a:cxn ang="0">
                  <a:pos x="T6" y="T7"/>
                </a:cxn>
              </a:cxnLst>
              <a:rect l="0" t="0" r="r" b="b"/>
              <a:pathLst>
                <a:path w="15" h="20">
                  <a:moveTo>
                    <a:pt x="10" y="7"/>
                  </a:moveTo>
                  <a:cubicBezTo>
                    <a:pt x="6" y="11"/>
                    <a:pt x="3" y="16"/>
                    <a:pt x="0" y="20"/>
                  </a:cubicBezTo>
                  <a:cubicBezTo>
                    <a:pt x="4" y="15"/>
                    <a:pt x="9" y="9"/>
                    <a:pt x="14" y="5"/>
                  </a:cubicBezTo>
                  <a:cubicBezTo>
                    <a:pt x="9" y="9"/>
                    <a:pt x="15" y="0"/>
                    <a:pt x="1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59">
              <a:extLst>
                <a:ext uri="{FF2B5EF4-FFF2-40B4-BE49-F238E27FC236}">
                  <a16:creationId xmlns:a16="http://schemas.microsoft.com/office/drawing/2014/main" id="{CADBEE00-8900-9D84-0992-4A18FD7D2F92}"/>
                </a:ext>
              </a:extLst>
            </p:cNvPr>
            <p:cNvSpPr/>
            <p:nvPr/>
          </p:nvSpPr>
          <p:spPr bwMode="auto">
            <a:xfrm>
              <a:off x="2925" y="807"/>
              <a:ext cx="5" cy="5"/>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0" y="2"/>
                    <a:pt x="1" y="1"/>
                    <a:pt x="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60">
              <a:extLst>
                <a:ext uri="{FF2B5EF4-FFF2-40B4-BE49-F238E27FC236}">
                  <a16:creationId xmlns:a16="http://schemas.microsoft.com/office/drawing/2014/main" id="{51A642E7-71E3-8111-5BCD-40A73356C60B}"/>
                </a:ext>
              </a:extLst>
            </p:cNvPr>
            <p:cNvSpPr/>
            <p:nvPr/>
          </p:nvSpPr>
          <p:spPr bwMode="auto">
            <a:xfrm>
              <a:off x="2592" y="1192"/>
              <a:ext cx="23" cy="57"/>
            </a:xfrm>
            <a:custGeom>
              <a:avLst/>
              <a:gdLst>
                <a:gd name="T0" fmla="*/ 12 w 14"/>
                <a:gd name="T1" fmla="*/ 1 h 35"/>
                <a:gd name="T2" fmla="*/ 0 w 14"/>
                <a:gd name="T3" fmla="*/ 35 h 35"/>
                <a:gd name="T4" fmla="*/ 12 w 14"/>
                <a:gd name="T5" fmla="*/ 1 h 35"/>
              </a:gdLst>
              <a:ahLst/>
              <a:cxnLst>
                <a:cxn ang="0">
                  <a:pos x="T0" y="T1"/>
                </a:cxn>
                <a:cxn ang="0">
                  <a:pos x="T2" y="T3"/>
                </a:cxn>
                <a:cxn ang="0">
                  <a:pos x="T4" y="T5"/>
                </a:cxn>
              </a:cxnLst>
              <a:rect l="0" t="0" r="r" b="b"/>
              <a:pathLst>
                <a:path w="14" h="35">
                  <a:moveTo>
                    <a:pt x="12" y="1"/>
                  </a:moveTo>
                  <a:cubicBezTo>
                    <a:pt x="7" y="13"/>
                    <a:pt x="3" y="23"/>
                    <a:pt x="0" y="35"/>
                  </a:cubicBezTo>
                  <a:cubicBezTo>
                    <a:pt x="2" y="30"/>
                    <a:pt x="14" y="0"/>
                    <a:pt x="1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61">
              <a:extLst>
                <a:ext uri="{FF2B5EF4-FFF2-40B4-BE49-F238E27FC236}">
                  <a16:creationId xmlns:a16="http://schemas.microsoft.com/office/drawing/2014/main" id="{88164E45-ACB0-1B54-DC60-B55A3140B45A}"/>
                </a:ext>
              </a:extLst>
            </p:cNvPr>
            <p:cNvSpPr/>
            <p:nvPr/>
          </p:nvSpPr>
          <p:spPr bwMode="auto">
            <a:xfrm>
              <a:off x="3023" y="677"/>
              <a:ext cx="38" cy="31"/>
            </a:xfrm>
            <a:custGeom>
              <a:avLst/>
              <a:gdLst>
                <a:gd name="T0" fmla="*/ 21 w 23"/>
                <a:gd name="T1" fmla="*/ 1 h 19"/>
                <a:gd name="T2" fmla="*/ 0 w 23"/>
                <a:gd name="T3" fmla="*/ 19 h 19"/>
                <a:gd name="T4" fmla="*/ 23 w 23"/>
                <a:gd name="T5" fmla="*/ 0 h 19"/>
                <a:gd name="T6" fmla="*/ 21 w 23"/>
                <a:gd name="T7" fmla="*/ 1 h 19"/>
              </a:gdLst>
              <a:ahLst/>
              <a:cxnLst>
                <a:cxn ang="0">
                  <a:pos x="T0" y="T1"/>
                </a:cxn>
                <a:cxn ang="0">
                  <a:pos x="T2" y="T3"/>
                </a:cxn>
                <a:cxn ang="0">
                  <a:pos x="T4" y="T5"/>
                </a:cxn>
                <a:cxn ang="0">
                  <a:pos x="T6" y="T7"/>
                </a:cxn>
              </a:cxnLst>
              <a:rect l="0" t="0" r="r" b="b"/>
              <a:pathLst>
                <a:path w="23" h="19">
                  <a:moveTo>
                    <a:pt x="21" y="1"/>
                  </a:moveTo>
                  <a:cubicBezTo>
                    <a:pt x="14" y="7"/>
                    <a:pt x="6" y="12"/>
                    <a:pt x="0" y="19"/>
                  </a:cubicBezTo>
                  <a:cubicBezTo>
                    <a:pt x="7" y="12"/>
                    <a:pt x="15" y="6"/>
                    <a:pt x="23" y="0"/>
                  </a:cubicBezTo>
                  <a:cubicBezTo>
                    <a:pt x="21" y="1"/>
                    <a:pt x="21" y="1"/>
                    <a:pt x="2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62">
              <a:extLst>
                <a:ext uri="{FF2B5EF4-FFF2-40B4-BE49-F238E27FC236}">
                  <a16:creationId xmlns:a16="http://schemas.microsoft.com/office/drawing/2014/main" id="{8255F428-6DF9-BFF4-812E-9E637C0E8F03}"/>
                </a:ext>
              </a:extLst>
            </p:cNvPr>
            <p:cNvSpPr/>
            <p:nvPr/>
          </p:nvSpPr>
          <p:spPr bwMode="auto">
            <a:xfrm>
              <a:off x="3237" y="542"/>
              <a:ext cx="40" cy="21"/>
            </a:xfrm>
            <a:custGeom>
              <a:avLst/>
              <a:gdLst>
                <a:gd name="T0" fmla="*/ 0 w 40"/>
                <a:gd name="T1" fmla="*/ 21 h 21"/>
                <a:gd name="T2" fmla="*/ 7 w 40"/>
                <a:gd name="T3" fmla="*/ 18 h 21"/>
                <a:gd name="T4" fmla="*/ 40 w 40"/>
                <a:gd name="T5" fmla="*/ 0 h 21"/>
                <a:gd name="T6" fmla="*/ 32 w 40"/>
                <a:gd name="T7" fmla="*/ 3 h 21"/>
                <a:gd name="T8" fmla="*/ 0 w 40"/>
                <a:gd name="T9" fmla="*/ 21 h 21"/>
                <a:gd name="T10" fmla="*/ 0 w 40"/>
                <a:gd name="T11" fmla="*/ 21 h 21"/>
              </a:gdLst>
              <a:ahLst/>
              <a:cxnLst>
                <a:cxn ang="0">
                  <a:pos x="T0" y="T1"/>
                </a:cxn>
                <a:cxn ang="0">
                  <a:pos x="T2" y="T3"/>
                </a:cxn>
                <a:cxn ang="0">
                  <a:pos x="T4" y="T5"/>
                </a:cxn>
                <a:cxn ang="0">
                  <a:pos x="T6" y="T7"/>
                </a:cxn>
                <a:cxn ang="0">
                  <a:pos x="T8" y="T9"/>
                </a:cxn>
                <a:cxn ang="0">
                  <a:pos x="T10" y="T11"/>
                </a:cxn>
              </a:cxnLst>
              <a:rect l="0" t="0" r="r" b="b"/>
              <a:pathLst>
                <a:path w="40" h="21">
                  <a:moveTo>
                    <a:pt x="0" y="21"/>
                  </a:moveTo>
                  <a:lnTo>
                    <a:pt x="7" y="18"/>
                  </a:lnTo>
                  <a:lnTo>
                    <a:pt x="40" y="0"/>
                  </a:lnTo>
                  <a:lnTo>
                    <a:pt x="32" y="3"/>
                  </a:lnTo>
                  <a:lnTo>
                    <a:pt x="0" y="21"/>
                  </a:lnTo>
                  <a:lnTo>
                    <a:pt x="0" y="2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63">
              <a:extLst>
                <a:ext uri="{FF2B5EF4-FFF2-40B4-BE49-F238E27FC236}">
                  <a16:creationId xmlns:a16="http://schemas.microsoft.com/office/drawing/2014/main" id="{FCB415CB-7689-69D0-02AA-F947F298080F}"/>
                </a:ext>
              </a:extLst>
            </p:cNvPr>
            <p:cNvSpPr/>
            <p:nvPr/>
          </p:nvSpPr>
          <p:spPr bwMode="auto">
            <a:xfrm>
              <a:off x="2914" y="657"/>
              <a:ext cx="54" cy="48"/>
            </a:xfrm>
            <a:custGeom>
              <a:avLst/>
              <a:gdLst>
                <a:gd name="T0" fmla="*/ 25 w 33"/>
                <a:gd name="T1" fmla="*/ 4 h 29"/>
                <a:gd name="T2" fmla="*/ 5 w 33"/>
                <a:gd name="T3" fmla="*/ 26 h 29"/>
                <a:gd name="T4" fmla="*/ 33 w 33"/>
                <a:gd name="T5" fmla="*/ 0 h 29"/>
                <a:gd name="T6" fmla="*/ 8 w 33"/>
                <a:gd name="T7" fmla="*/ 22 h 29"/>
                <a:gd name="T8" fmla="*/ 25 w 33"/>
                <a:gd name="T9" fmla="*/ 4 h 29"/>
              </a:gdLst>
              <a:ahLst/>
              <a:cxnLst>
                <a:cxn ang="0">
                  <a:pos x="T0" y="T1"/>
                </a:cxn>
                <a:cxn ang="0">
                  <a:pos x="T2" y="T3"/>
                </a:cxn>
                <a:cxn ang="0">
                  <a:pos x="T4" y="T5"/>
                </a:cxn>
                <a:cxn ang="0">
                  <a:pos x="T6" y="T7"/>
                </a:cxn>
                <a:cxn ang="0">
                  <a:pos x="T8" y="T9"/>
                </a:cxn>
              </a:cxnLst>
              <a:rect l="0" t="0" r="r" b="b"/>
              <a:pathLst>
                <a:path w="33" h="29">
                  <a:moveTo>
                    <a:pt x="25" y="4"/>
                  </a:moveTo>
                  <a:cubicBezTo>
                    <a:pt x="10" y="17"/>
                    <a:pt x="0" y="29"/>
                    <a:pt x="5" y="26"/>
                  </a:cubicBezTo>
                  <a:cubicBezTo>
                    <a:pt x="33" y="0"/>
                    <a:pt x="33" y="0"/>
                    <a:pt x="33" y="0"/>
                  </a:cubicBezTo>
                  <a:cubicBezTo>
                    <a:pt x="25" y="5"/>
                    <a:pt x="25" y="7"/>
                    <a:pt x="8" y="22"/>
                  </a:cubicBezTo>
                  <a:cubicBezTo>
                    <a:pt x="25" y="4"/>
                    <a:pt x="25" y="4"/>
                    <a:pt x="2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64">
              <a:extLst>
                <a:ext uri="{FF2B5EF4-FFF2-40B4-BE49-F238E27FC236}">
                  <a16:creationId xmlns:a16="http://schemas.microsoft.com/office/drawing/2014/main" id="{3D527B1D-0468-036B-5772-2E5A7617B207}"/>
                </a:ext>
              </a:extLst>
            </p:cNvPr>
            <p:cNvSpPr/>
            <p:nvPr/>
          </p:nvSpPr>
          <p:spPr bwMode="auto">
            <a:xfrm>
              <a:off x="4456" y="517"/>
              <a:ext cx="649" cy="891"/>
            </a:xfrm>
            <a:custGeom>
              <a:avLst/>
              <a:gdLst>
                <a:gd name="T0" fmla="*/ 138 w 393"/>
                <a:gd name="T1" fmla="*/ 106 h 540"/>
                <a:gd name="T2" fmla="*/ 102 w 393"/>
                <a:gd name="T3" fmla="*/ 71 h 540"/>
                <a:gd name="T4" fmla="*/ 113 w 393"/>
                <a:gd name="T5" fmla="*/ 78 h 540"/>
                <a:gd name="T6" fmla="*/ 88 w 393"/>
                <a:gd name="T7" fmla="*/ 60 h 540"/>
                <a:gd name="T8" fmla="*/ 130 w 393"/>
                <a:gd name="T9" fmla="*/ 91 h 540"/>
                <a:gd name="T10" fmla="*/ 52 w 393"/>
                <a:gd name="T11" fmla="*/ 27 h 540"/>
                <a:gd name="T12" fmla="*/ 74 w 393"/>
                <a:gd name="T13" fmla="*/ 46 h 540"/>
                <a:gd name="T14" fmla="*/ 16 w 393"/>
                <a:gd name="T15" fmla="*/ 6 h 540"/>
                <a:gd name="T16" fmla="*/ 9 w 393"/>
                <a:gd name="T17" fmla="*/ 5 h 540"/>
                <a:gd name="T18" fmla="*/ 5 w 393"/>
                <a:gd name="T19" fmla="*/ 2 h 540"/>
                <a:gd name="T20" fmla="*/ 0 w 393"/>
                <a:gd name="T21" fmla="*/ 0 h 540"/>
                <a:gd name="T22" fmla="*/ 3 w 393"/>
                <a:gd name="T23" fmla="*/ 2 h 540"/>
                <a:gd name="T24" fmla="*/ 6 w 393"/>
                <a:gd name="T25" fmla="*/ 4 h 540"/>
                <a:gd name="T26" fmla="*/ 54 w 393"/>
                <a:gd name="T27" fmla="*/ 40 h 540"/>
                <a:gd name="T28" fmla="*/ 113 w 393"/>
                <a:gd name="T29" fmla="*/ 87 h 540"/>
                <a:gd name="T30" fmla="*/ 131 w 393"/>
                <a:gd name="T31" fmla="*/ 103 h 540"/>
                <a:gd name="T32" fmla="*/ 137 w 393"/>
                <a:gd name="T33" fmla="*/ 110 h 540"/>
                <a:gd name="T34" fmla="*/ 126 w 393"/>
                <a:gd name="T35" fmla="*/ 101 h 540"/>
                <a:gd name="T36" fmla="*/ 159 w 393"/>
                <a:gd name="T37" fmla="*/ 132 h 540"/>
                <a:gd name="T38" fmla="*/ 214 w 393"/>
                <a:gd name="T39" fmla="*/ 198 h 540"/>
                <a:gd name="T40" fmla="*/ 218 w 393"/>
                <a:gd name="T41" fmla="*/ 204 h 540"/>
                <a:gd name="T42" fmla="*/ 221 w 393"/>
                <a:gd name="T43" fmla="*/ 206 h 540"/>
                <a:gd name="T44" fmla="*/ 393 w 393"/>
                <a:gd name="T45" fmla="*/ 540 h 540"/>
                <a:gd name="T46" fmla="*/ 376 w 393"/>
                <a:gd name="T47" fmla="*/ 488 h 540"/>
                <a:gd name="T48" fmla="*/ 370 w 393"/>
                <a:gd name="T49" fmla="*/ 466 h 540"/>
                <a:gd name="T50" fmla="*/ 386 w 393"/>
                <a:gd name="T51" fmla="*/ 506 h 540"/>
                <a:gd name="T52" fmla="*/ 386 w 393"/>
                <a:gd name="T53" fmla="*/ 495 h 540"/>
                <a:gd name="T54" fmla="*/ 344 w 393"/>
                <a:gd name="T55" fmla="*/ 403 h 540"/>
                <a:gd name="T56" fmla="*/ 340 w 393"/>
                <a:gd name="T57" fmla="*/ 389 h 540"/>
                <a:gd name="T58" fmla="*/ 343 w 393"/>
                <a:gd name="T59" fmla="*/ 396 h 540"/>
                <a:gd name="T60" fmla="*/ 311 w 393"/>
                <a:gd name="T61" fmla="*/ 334 h 540"/>
                <a:gd name="T62" fmla="*/ 314 w 393"/>
                <a:gd name="T63" fmla="*/ 334 h 540"/>
                <a:gd name="T64" fmla="*/ 266 w 393"/>
                <a:gd name="T65" fmla="*/ 258 h 540"/>
                <a:gd name="T66" fmla="*/ 267 w 393"/>
                <a:gd name="T67" fmla="*/ 259 h 540"/>
                <a:gd name="T68" fmla="*/ 198 w 393"/>
                <a:gd name="T69" fmla="*/ 167 h 540"/>
                <a:gd name="T70" fmla="*/ 222 w 393"/>
                <a:gd name="T71" fmla="*/ 193 h 540"/>
                <a:gd name="T72" fmla="*/ 188 w 393"/>
                <a:gd name="T73" fmla="*/ 154 h 540"/>
                <a:gd name="T74" fmla="*/ 200 w 393"/>
                <a:gd name="T75" fmla="*/ 164 h 540"/>
                <a:gd name="T76" fmla="*/ 134 w 393"/>
                <a:gd name="T77" fmla="*/ 98 h 540"/>
                <a:gd name="T78" fmla="*/ 138 w 393"/>
                <a:gd name="T79" fmla="*/ 10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540">
                  <a:moveTo>
                    <a:pt x="138" y="106"/>
                  </a:moveTo>
                  <a:cubicBezTo>
                    <a:pt x="132" y="100"/>
                    <a:pt x="103" y="73"/>
                    <a:pt x="102" y="71"/>
                  </a:cubicBezTo>
                  <a:cubicBezTo>
                    <a:pt x="107" y="74"/>
                    <a:pt x="123" y="88"/>
                    <a:pt x="113" y="78"/>
                  </a:cubicBezTo>
                  <a:cubicBezTo>
                    <a:pt x="88" y="60"/>
                    <a:pt x="88" y="60"/>
                    <a:pt x="88" y="60"/>
                  </a:cubicBezTo>
                  <a:cubicBezTo>
                    <a:pt x="57" y="31"/>
                    <a:pt x="115" y="76"/>
                    <a:pt x="130" y="91"/>
                  </a:cubicBezTo>
                  <a:cubicBezTo>
                    <a:pt x="99" y="61"/>
                    <a:pt x="88" y="54"/>
                    <a:pt x="52" y="27"/>
                  </a:cubicBezTo>
                  <a:cubicBezTo>
                    <a:pt x="63" y="35"/>
                    <a:pt x="69" y="41"/>
                    <a:pt x="74" y="46"/>
                  </a:cubicBezTo>
                  <a:cubicBezTo>
                    <a:pt x="74" y="49"/>
                    <a:pt x="41" y="22"/>
                    <a:pt x="16" y="6"/>
                  </a:cubicBezTo>
                  <a:cubicBezTo>
                    <a:pt x="31" y="17"/>
                    <a:pt x="21" y="12"/>
                    <a:pt x="9" y="5"/>
                  </a:cubicBezTo>
                  <a:cubicBezTo>
                    <a:pt x="7" y="3"/>
                    <a:pt x="6" y="3"/>
                    <a:pt x="5" y="2"/>
                  </a:cubicBezTo>
                  <a:cubicBezTo>
                    <a:pt x="0" y="0"/>
                    <a:pt x="0" y="0"/>
                    <a:pt x="0" y="0"/>
                  </a:cubicBezTo>
                  <a:cubicBezTo>
                    <a:pt x="3" y="2"/>
                    <a:pt x="3" y="2"/>
                    <a:pt x="3" y="2"/>
                  </a:cubicBezTo>
                  <a:cubicBezTo>
                    <a:pt x="3" y="2"/>
                    <a:pt x="4" y="3"/>
                    <a:pt x="6" y="4"/>
                  </a:cubicBezTo>
                  <a:cubicBezTo>
                    <a:pt x="27" y="17"/>
                    <a:pt x="42" y="30"/>
                    <a:pt x="54" y="40"/>
                  </a:cubicBezTo>
                  <a:cubicBezTo>
                    <a:pt x="44" y="27"/>
                    <a:pt x="98" y="73"/>
                    <a:pt x="113" y="87"/>
                  </a:cubicBezTo>
                  <a:cubicBezTo>
                    <a:pt x="119" y="93"/>
                    <a:pt x="125" y="98"/>
                    <a:pt x="131" y="103"/>
                  </a:cubicBezTo>
                  <a:cubicBezTo>
                    <a:pt x="137" y="110"/>
                    <a:pt x="137" y="110"/>
                    <a:pt x="137" y="110"/>
                  </a:cubicBezTo>
                  <a:cubicBezTo>
                    <a:pt x="138" y="111"/>
                    <a:pt x="136" y="110"/>
                    <a:pt x="126" y="101"/>
                  </a:cubicBezTo>
                  <a:cubicBezTo>
                    <a:pt x="135" y="108"/>
                    <a:pt x="160" y="135"/>
                    <a:pt x="159" y="132"/>
                  </a:cubicBezTo>
                  <a:cubicBezTo>
                    <a:pt x="178" y="153"/>
                    <a:pt x="197" y="175"/>
                    <a:pt x="214" y="198"/>
                  </a:cubicBezTo>
                  <a:cubicBezTo>
                    <a:pt x="216" y="200"/>
                    <a:pt x="217" y="202"/>
                    <a:pt x="218" y="204"/>
                  </a:cubicBezTo>
                  <a:cubicBezTo>
                    <a:pt x="220" y="206"/>
                    <a:pt x="221" y="206"/>
                    <a:pt x="221" y="206"/>
                  </a:cubicBezTo>
                  <a:cubicBezTo>
                    <a:pt x="296" y="306"/>
                    <a:pt x="353" y="420"/>
                    <a:pt x="393" y="540"/>
                  </a:cubicBezTo>
                  <a:cubicBezTo>
                    <a:pt x="387" y="522"/>
                    <a:pt x="382" y="506"/>
                    <a:pt x="376" y="488"/>
                  </a:cubicBezTo>
                  <a:cubicBezTo>
                    <a:pt x="389" y="514"/>
                    <a:pt x="365" y="459"/>
                    <a:pt x="370" y="466"/>
                  </a:cubicBezTo>
                  <a:cubicBezTo>
                    <a:pt x="376" y="477"/>
                    <a:pt x="383" y="495"/>
                    <a:pt x="386" y="506"/>
                  </a:cubicBezTo>
                  <a:cubicBezTo>
                    <a:pt x="388" y="510"/>
                    <a:pt x="384" y="494"/>
                    <a:pt x="386" y="495"/>
                  </a:cubicBezTo>
                  <a:cubicBezTo>
                    <a:pt x="370" y="450"/>
                    <a:pt x="362" y="445"/>
                    <a:pt x="344" y="403"/>
                  </a:cubicBezTo>
                  <a:cubicBezTo>
                    <a:pt x="346" y="404"/>
                    <a:pt x="353" y="416"/>
                    <a:pt x="340" y="389"/>
                  </a:cubicBezTo>
                  <a:cubicBezTo>
                    <a:pt x="343" y="396"/>
                    <a:pt x="343" y="396"/>
                    <a:pt x="343" y="396"/>
                  </a:cubicBezTo>
                  <a:cubicBezTo>
                    <a:pt x="320" y="352"/>
                    <a:pt x="329" y="360"/>
                    <a:pt x="311" y="334"/>
                  </a:cubicBezTo>
                  <a:cubicBezTo>
                    <a:pt x="314" y="334"/>
                    <a:pt x="314" y="334"/>
                    <a:pt x="314" y="334"/>
                  </a:cubicBezTo>
                  <a:cubicBezTo>
                    <a:pt x="302" y="315"/>
                    <a:pt x="280" y="278"/>
                    <a:pt x="266" y="258"/>
                  </a:cubicBezTo>
                  <a:cubicBezTo>
                    <a:pt x="267" y="259"/>
                    <a:pt x="267" y="259"/>
                    <a:pt x="267" y="259"/>
                  </a:cubicBezTo>
                  <a:cubicBezTo>
                    <a:pt x="226" y="204"/>
                    <a:pt x="246" y="227"/>
                    <a:pt x="198" y="167"/>
                  </a:cubicBezTo>
                  <a:cubicBezTo>
                    <a:pt x="206" y="176"/>
                    <a:pt x="214" y="184"/>
                    <a:pt x="222" y="193"/>
                  </a:cubicBezTo>
                  <a:cubicBezTo>
                    <a:pt x="206" y="172"/>
                    <a:pt x="200" y="169"/>
                    <a:pt x="188" y="154"/>
                  </a:cubicBezTo>
                  <a:cubicBezTo>
                    <a:pt x="189" y="155"/>
                    <a:pt x="188" y="150"/>
                    <a:pt x="200" y="164"/>
                  </a:cubicBezTo>
                  <a:cubicBezTo>
                    <a:pt x="179" y="141"/>
                    <a:pt x="157" y="119"/>
                    <a:pt x="134" y="98"/>
                  </a:cubicBezTo>
                  <a:cubicBezTo>
                    <a:pt x="117" y="84"/>
                    <a:pt x="136" y="102"/>
                    <a:pt x="138"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65">
              <a:extLst>
                <a:ext uri="{FF2B5EF4-FFF2-40B4-BE49-F238E27FC236}">
                  <a16:creationId xmlns:a16="http://schemas.microsoft.com/office/drawing/2014/main" id="{F614193E-AB3C-8A45-EEC5-A49EFE502D20}"/>
                </a:ext>
              </a:extLst>
            </p:cNvPr>
            <p:cNvSpPr/>
            <p:nvPr/>
          </p:nvSpPr>
          <p:spPr bwMode="auto">
            <a:xfrm>
              <a:off x="4519" y="545"/>
              <a:ext cx="23" cy="16"/>
            </a:xfrm>
            <a:custGeom>
              <a:avLst/>
              <a:gdLst>
                <a:gd name="T0" fmla="*/ 14 w 14"/>
                <a:gd name="T1" fmla="*/ 10 h 10"/>
                <a:gd name="T2" fmla="*/ 0 w 14"/>
                <a:gd name="T3" fmla="*/ 0 h 10"/>
                <a:gd name="T4" fmla="*/ 14 w 14"/>
                <a:gd name="T5" fmla="*/ 10 h 10"/>
              </a:gdLst>
              <a:ahLst/>
              <a:cxnLst>
                <a:cxn ang="0">
                  <a:pos x="T0" y="T1"/>
                </a:cxn>
                <a:cxn ang="0">
                  <a:pos x="T2" y="T3"/>
                </a:cxn>
                <a:cxn ang="0">
                  <a:pos x="T4" y="T5"/>
                </a:cxn>
              </a:cxnLst>
              <a:rect l="0" t="0" r="r" b="b"/>
              <a:pathLst>
                <a:path w="14" h="10">
                  <a:moveTo>
                    <a:pt x="14" y="10"/>
                  </a:moveTo>
                  <a:cubicBezTo>
                    <a:pt x="10" y="7"/>
                    <a:pt x="6" y="4"/>
                    <a:pt x="0" y="0"/>
                  </a:cubicBezTo>
                  <a:cubicBezTo>
                    <a:pt x="6" y="4"/>
                    <a:pt x="10" y="7"/>
                    <a:pt x="14"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66">
              <a:extLst>
                <a:ext uri="{FF2B5EF4-FFF2-40B4-BE49-F238E27FC236}">
                  <a16:creationId xmlns:a16="http://schemas.microsoft.com/office/drawing/2014/main" id="{6626E05D-5F47-2702-4C0D-D2068148E022}"/>
                </a:ext>
              </a:extLst>
            </p:cNvPr>
            <p:cNvSpPr/>
            <p:nvPr/>
          </p:nvSpPr>
          <p:spPr bwMode="auto">
            <a:xfrm>
              <a:off x="5105" y="1408"/>
              <a:ext cx="13" cy="41"/>
            </a:xfrm>
            <a:custGeom>
              <a:avLst/>
              <a:gdLst>
                <a:gd name="T0" fmla="*/ 8 w 8"/>
                <a:gd name="T1" fmla="*/ 25 h 25"/>
                <a:gd name="T2" fmla="*/ 0 w 8"/>
                <a:gd name="T3" fmla="*/ 0 h 25"/>
                <a:gd name="T4" fmla="*/ 8 w 8"/>
                <a:gd name="T5" fmla="*/ 25 h 25"/>
              </a:gdLst>
              <a:ahLst/>
              <a:cxnLst>
                <a:cxn ang="0">
                  <a:pos x="T0" y="T1"/>
                </a:cxn>
                <a:cxn ang="0">
                  <a:pos x="T2" y="T3"/>
                </a:cxn>
                <a:cxn ang="0">
                  <a:pos x="T4" y="T5"/>
                </a:cxn>
              </a:cxnLst>
              <a:rect l="0" t="0" r="r" b="b"/>
              <a:pathLst>
                <a:path w="8" h="25">
                  <a:moveTo>
                    <a:pt x="8" y="25"/>
                  </a:moveTo>
                  <a:cubicBezTo>
                    <a:pt x="5" y="17"/>
                    <a:pt x="3" y="8"/>
                    <a:pt x="0" y="0"/>
                  </a:cubicBezTo>
                  <a:cubicBezTo>
                    <a:pt x="2" y="8"/>
                    <a:pt x="5" y="16"/>
                    <a:pt x="8" y="2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67">
              <a:extLst>
                <a:ext uri="{FF2B5EF4-FFF2-40B4-BE49-F238E27FC236}">
                  <a16:creationId xmlns:a16="http://schemas.microsoft.com/office/drawing/2014/main" id="{2BFCE4A1-1586-E19B-A01B-7F283C4E58AB}"/>
                </a:ext>
              </a:extLst>
            </p:cNvPr>
            <p:cNvSpPr/>
            <p:nvPr/>
          </p:nvSpPr>
          <p:spPr bwMode="auto">
            <a:xfrm>
              <a:off x="4329" y="449"/>
              <a:ext cx="92" cy="43"/>
            </a:xfrm>
            <a:custGeom>
              <a:avLst/>
              <a:gdLst>
                <a:gd name="T0" fmla="*/ 15 w 56"/>
                <a:gd name="T1" fmla="*/ 4 h 26"/>
                <a:gd name="T2" fmla="*/ 0 w 56"/>
                <a:gd name="T3" fmla="*/ 0 h 26"/>
                <a:gd name="T4" fmla="*/ 51 w 56"/>
                <a:gd name="T5" fmla="*/ 25 h 26"/>
                <a:gd name="T6" fmla="*/ 56 w 56"/>
                <a:gd name="T7" fmla="*/ 25 h 26"/>
                <a:gd name="T8" fmla="*/ 15 w 56"/>
                <a:gd name="T9" fmla="*/ 4 h 26"/>
              </a:gdLst>
              <a:ahLst/>
              <a:cxnLst>
                <a:cxn ang="0">
                  <a:pos x="T0" y="T1"/>
                </a:cxn>
                <a:cxn ang="0">
                  <a:pos x="T2" y="T3"/>
                </a:cxn>
                <a:cxn ang="0">
                  <a:pos x="T4" y="T5"/>
                </a:cxn>
                <a:cxn ang="0">
                  <a:pos x="T6" y="T7"/>
                </a:cxn>
                <a:cxn ang="0">
                  <a:pos x="T8" y="T9"/>
                </a:cxn>
              </a:cxnLst>
              <a:rect l="0" t="0" r="r" b="b"/>
              <a:pathLst>
                <a:path w="56" h="26">
                  <a:moveTo>
                    <a:pt x="15" y="4"/>
                  </a:moveTo>
                  <a:cubicBezTo>
                    <a:pt x="28" y="12"/>
                    <a:pt x="3" y="0"/>
                    <a:pt x="0" y="0"/>
                  </a:cubicBezTo>
                  <a:cubicBezTo>
                    <a:pt x="18" y="8"/>
                    <a:pt x="34" y="16"/>
                    <a:pt x="51" y="25"/>
                  </a:cubicBezTo>
                  <a:cubicBezTo>
                    <a:pt x="51" y="24"/>
                    <a:pt x="56" y="26"/>
                    <a:pt x="56" y="25"/>
                  </a:cubicBezTo>
                  <a:cubicBezTo>
                    <a:pt x="42" y="18"/>
                    <a:pt x="29" y="10"/>
                    <a:pt x="1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68">
              <a:extLst>
                <a:ext uri="{FF2B5EF4-FFF2-40B4-BE49-F238E27FC236}">
                  <a16:creationId xmlns:a16="http://schemas.microsoft.com/office/drawing/2014/main" id="{E1ED6562-D22E-E7F9-9DB5-C17ECD00AAB7}"/>
                </a:ext>
              </a:extLst>
            </p:cNvPr>
            <p:cNvSpPr/>
            <p:nvPr/>
          </p:nvSpPr>
          <p:spPr bwMode="auto">
            <a:xfrm>
              <a:off x="4413" y="490"/>
              <a:ext cx="43" cy="27"/>
            </a:xfrm>
            <a:custGeom>
              <a:avLst/>
              <a:gdLst>
                <a:gd name="T0" fmla="*/ 13 w 26"/>
                <a:gd name="T1" fmla="*/ 10 h 16"/>
                <a:gd name="T2" fmla="*/ 26 w 26"/>
                <a:gd name="T3" fmla="*/ 16 h 16"/>
                <a:gd name="T4" fmla="*/ 0 w 26"/>
                <a:gd name="T5" fmla="*/ 0 h 16"/>
                <a:gd name="T6" fmla="*/ 13 w 26"/>
                <a:gd name="T7" fmla="*/ 10 h 16"/>
              </a:gdLst>
              <a:ahLst/>
              <a:cxnLst>
                <a:cxn ang="0">
                  <a:pos x="T0" y="T1"/>
                </a:cxn>
                <a:cxn ang="0">
                  <a:pos x="T2" y="T3"/>
                </a:cxn>
                <a:cxn ang="0">
                  <a:pos x="T4" y="T5"/>
                </a:cxn>
                <a:cxn ang="0">
                  <a:pos x="T6" y="T7"/>
                </a:cxn>
              </a:cxnLst>
              <a:rect l="0" t="0" r="r" b="b"/>
              <a:pathLst>
                <a:path w="26" h="16">
                  <a:moveTo>
                    <a:pt x="13" y="10"/>
                  </a:moveTo>
                  <a:cubicBezTo>
                    <a:pt x="15" y="10"/>
                    <a:pt x="21" y="13"/>
                    <a:pt x="26" y="16"/>
                  </a:cubicBezTo>
                  <a:cubicBezTo>
                    <a:pt x="0" y="0"/>
                    <a:pt x="0" y="0"/>
                    <a:pt x="0" y="0"/>
                  </a:cubicBezTo>
                  <a:cubicBezTo>
                    <a:pt x="0" y="1"/>
                    <a:pt x="2" y="3"/>
                    <a:pt x="13"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69">
              <a:extLst>
                <a:ext uri="{FF2B5EF4-FFF2-40B4-BE49-F238E27FC236}">
                  <a16:creationId xmlns:a16="http://schemas.microsoft.com/office/drawing/2014/main" id="{37ADAC16-AEC7-B933-4532-5CE2CEB2BC62}"/>
                </a:ext>
              </a:extLst>
            </p:cNvPr>
            <p:cNvSpPr/>
            <p:nvPr/>
          </p:nvSpPr>
          <p:spPr bwMode="auto">
            <a:xfrm>
              <a:off x="4462" y="439"/>
              <a:ext cx="38" cy="22"/>
            </a:xfrm>
            <a:custGeom>
              <a:avLst/>
              <a:gdLst>
                <a:gd name="T0" fmla="*/ 0 w 23"/>
                <a:gd name="T1" fmla="*/ 0 h 13"/>
                <a:gd name="T2" fmla="*/ 9 w 23"/>
                <a:gd name="T3" fmla="*/ 6 h 13"/>
                <a:gd name="T4" fmla="*/ 23 w 23"/>
                <a:gd name="T5" fmla="*/ 13 h 13"/>
                <a:gd name="T6" fmla="*/ 0 w 23"/>
                <a:gd name="T7" fmla="*/ 0 h 13"/>
              </a:gdLst>
              <a:ahLst/>
              <a:cxnLst>
                <a:cxn ang="0">
                  <a:pos x="T0" y="T1"/>
                </a:cxn>
                <a:cxn ang="0">
                  <a:pos x="T2" y="T3"/>
                </a:cxn>
                <a:cxn ang="0">
                  <a:pos x="T4" y="T5"/>
                </a:cxn>
                <a:cxn ang="0">
                  <a:pos x="T6" y="T7"/>
                </a:cxn>
              </a:cxnLst>
              <a:rect l="0" t="0" r="r" b="b"/>
              <a:pathLst>
                <a:path w="23" h="13">
                  <a:moveTo>
                    <a:pt x="0" y="0"/>
                  </a:moveTo>
                  <a:cubicBezTo>
                    <a:pt x="9" y="6"/>
                    <a:pt x="9" y="6"/>
                    <a:pt x="9" y="6"/>
                  </a:cubicBezTo>
                  <a:cubicBezTo>
                    <a:pt x="14" y="8"/>
                    <a:pt x="18" y="11"/>
                    <a:pt x="23" y="13"/>
                  </a:cubicBezTo>
                  <a:cubicBezTo>
                    <a:pt x="15" y="9"/>
                    <a:pt x="8" y="5"/>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70">
              <a:extLst>
                <a:ext uri="{FF2B5EF4-FFF2-40B4-BE49-F238E27FC236}">
                  <a16:creationId xmlns:a16="http://schemas.microsoft.com/office/drawing/2014/main" id="{D977C318-8268-FD5D-C9C1-87AFDE0EAF15}"/>
                </a:ext>
              </a:extLst>
            </p:cNvPr>
            <p:cNvSpPr/>
            <p:nvPr/>
          </p:nvSpPr>
          <p:spPr bwMode="auto">
            <a:xfrm>
              <a:off x="4623" y="558"/>
              <a:ext cx="56" cy="48"/>
            </a:xfrm>
            <a:custGeom>
              <a:avLst/>
              <a:gdLst>
                <a:gd name="T0" fmla="*/ 34 w 34"/>
                <a:gd name="T1" fmla="*/ 29 h 29"/>
                <a:gd name="T2" fmla="*/ 0 w 34"/>
                <a:gd name="T3" fmla="*/ 0 h 29"/>
                <a:gd name="T4" fmla="*/ 34 w 34"/>
                <a:gd name="T5" fmla="*/ 29 h 29"/>
              </a:gdLst>
              <a:ahLst/>
              <a:cxnLst>
                <a:cxn ang="0">
                  <a:pos x="T0" y="T1"/>
                </a:cxn>
                <a:cxn ang="0">
                  <a:pos x="T2" y="T3"/>
                </a:cxn>
                <a:cxn ang="0">
                  <a:pos x="T4" y="T5"/>
                </a:cxn>
              </a:cxnLst>
              <a:rect l="0" t="0" r="r" b="b"/>
              <a:pathLst>
                <a:path w="34" h="29">
                  <a:moveTo>
                    <a:pt x="34" y="29"/>
                  </a:moveTo>
                  <a:cubicBezTo>
                    <a:pt x="25" y="20"/>
                    <a:pt x="6" y="5"/>
                    <a:pt x="0" y="0"/>
                  </a:cubicBezTo>
                  <a:cubicBezTo>
                    <a:pt x="21" y="18"/>
                    <a:pt x="12" y="11"/>
                    <a:pt x="34" y="2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71">
              <a:extLst>
                <a:ext uri="{FF2B5EF4-FFF2-40B4-BE49-F238E27FC236}">
                  <a16:creationId xmlns:a16="http://schemas.microsoft.com/office/drawing/2014/main" id="{AB98A4A2-C1F1-2DF1-6ED0-FB5A6CF81E82}"/>
                </a:ext>
              </a:extLst>
            </p:cNvPr>
            <p:cNvSpPr/>
            <p:nvPr/>
          </p:nvSpPr>
          <p:spPr bwMode="auto">
            <a:xfrm>
              <a:off x="4649" y="553"/>
              <a:ext cx="35" cy="28"/>
            </a:xfrm>
            <a:custGeom>
              <a:avLst/>
              <a:gdLst>
                <a:gd name="T0" fmla="*/ 0 w 35"/>
                <a:gd name="T1" fmla="*/ 0 h 28"/>
                <a:gd name="T2" fmla="*/ 35 w 35"/>
                <a:gd name="T3" fmla="*/ 28 h 28"/>
                <a:gd name="T4" fmla="*/ 33 w 35"/>
                <a:gd name="T5" fmla="*/ 25 h 28"/>
                <a:gd name="T6" fmla="*/ 0 w 35"/>
                <a:gd name="T7" fmla="*/ 0 h 28"/>
                <a:gd name="T8" fmla="*/ 0 w 35"/>
                <a:gd name="T9" fmla="*/ 0 h 28"/>
              </a:gdLst>
              <a:ahLst/>
              <a:cxnLst>
                <a:cxn ang="0">
                  <a:pos x="T0" y="T1"/>
                </a:cxn>
                <a:cxn ang="0">
                  <a:pos x="T2" y="T3"/>
                </a:cxn>
                <a:cxn ang="0">
                  <a:pos x="T4" y="T5"/>
                </a:cxn>
                <a:cxn ang="0">
                  <a:pos x="T6" y="T7"/>
                </a:cxn>
                <a:cxn ang="0">
                  <a:pos x="T8" y="T9"/>
                </a:cxn>
              </a:cxnLst>
              <a:rect l="0" t="0" r="r" b="b"/>
              <a:pathLst>
                <a:path w="35" h="28">
                  <a:moveTo>
                    <a:pt x="0" y="0"/>
                  </a:moveTo>
                  <a:lnTo>
                    <a:pt x="35" y="28"/>
                  </a:lnTo>
                  <a:lnTo>
                    <a:pt x="33" y="25"/>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72">
              <a:extLst>
                <a:ext uri="{FF2B5EF4-FFF2-40B4-BE49-F238E27FC236}">
                  <a16:creationId xmlns:a16="http://schemas.microsoft.com/office/drawing/2014/main" id="{A24E8C4E-3074-5332-89A0-C0234BE9CD0B}"/>
                </a:ext>
              </a:extLst>
            </p:cNvPr>
            <p:cNvSpPr/>
            <p:nvPr/>
          </p:nvSpPr>
          <p:spPr bwMode="auto">
            <a:xfrm>
              <a:off x="5197" y="1762"/>
              <a:ext cx="4" cy="22"/>
            </a:xfrm>
            <a:custGeom>
              <a:avLst/>
              <a:gdLst>
                <a:gd name="T0" fmla="*/ 0 w 2"/>
                <a:gd name="T1" fmla="*/ 0 h 13"/>
                <a:gd name="T2" fmla="*/ 2 w 2"/>
                <a:gd name="T3" fmla="*/ 13 h 13"/>
                <a:gd name="T4" fmla="*/ 0 w 2"/>
                <a:gd name="T5" fmla="*/ 0 h 13"/>
              </a:gdLst>
              <a:ahLst/>
              <a:cxnLst>
                <a:cxn ang="0">
                  <a:pos x="T0" y="T1"/>
                </a:cxn>
                <a:cxn ang="0">
                  <a:pos x="T2" y="T3"/>
                </a:cxn>
                <a:cxn ang="0">
                  <a:pos x="T4" y="T5"/>
                </a:cxn>
              </a:cxnLst>
              <a:rect l="0" t="0" r="r" b="b"/>
              <a:pathLst>
                <a:path w="2" h="13">
                  <a:moveTo>
                    <a:pt x="0" y="0"/>
                  </a:moveTo>
                  <a:cubicBezTo>
                    <a:pt x="2" y="13"/>
                    <a:pt x="2" y="13"/>
                    <a:pt x="2" y="13"/>
                  </a:cubicBezTo>
                  <a:cubicBezTo>
                    <a:pt x="1" y="7"/>
                    <a:pt x="1" y="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73">
              <a:extLst>
                <a:ext uri="{FF2B5EF4-FFF2-40B4-BE49-F238E27FC236}">
                  <a16:creationId xmlns:a16="http://schemas.microsoft.com/office/drawing/2014/main" id="{B6039FBA-6DAE-552A-F81F-ADA695842156}"/>
                </a:ext>
              </a:extLst>
            </p:cNvPr>
            <p:cNvSpPr/>
            <p:nvPr/>
          </p:nvSpPr>
          <p:spPr bwMode="auto">
            <a:xfrm>
              <a:off x="5092" y="1345"/>
              <a:ext cx="120" cy="718"/>
            </a:xfrm>
            <a:custGeom>
              <a:avLst/>
              <a:gdLst>
                <a:gd name="T0" fmla="*/ 14 w 73"/>
                <a:gd name="T1" fmla="*/ 38 h 435"/>
                <a:gd name="T2" fmla="*/ 3 w 73"/>
                <a:gd name="T3" fmla="*/ 20 h 435"/>
                <a:gd name="T4" fmla="*/ 14 w 73"/>
                <a:gd name="T5" fmla="*/ 51 h 435"/>
                <a:gd name="T6" fmla="*/ 13 w 73"/>
                <a:gd name="T7" fmla="*/ 49 h 435"/>
                <a:gd name="T8" fmla="*/ 25 w 73"/>
                <a:gd name="T9" fmla="*/ 88 h 435"/>
                <a:gd name="T10" fmla="*/ 24 w 73"/>
                <a:gd name="T11" fmla="*/ 74 h 435"/>
                <a:gd name="T12" fmla="*/ 35 w 73"/>
                <a:gd name="T13" fmla="*/ 130 h 435"/>
                <a:gd name="T14" fmla="*/ 48 w 73"/>
                <a:gd name="T15" fmla="*/ 189 h 435"/>
                <a:gd name="T16" fmla="*/ 46 w 73"/>
                <a:gd name="T17" fmla="*/ 185 h 435"/>
                <a:gd name="T18" fmla="*/ 48 w 73"/>
                <a:gd name="T19" fmla="*/ 194 h 435"/>
                <a:gd name="T20" fmla="*/ 68 w 73"/>
                <a:gd name="T21" fmla="*/ 398 h 435"/>
                <a:gd name="T22" fmla="*/ 73 w 73"/>
                <a:gd name="T23" fmla="*/ 404 h 435"/>
                <a:gd name="T24" fmla="*/ 66 w 73"/>
                <a:gd name="T25" fmla="*/ 293 h 435"/>
                <a:gd name="T26" fmla="*/ 67 w 73"/>
                <a:gd name="T27" fmla="*/ 288 h 435"/>
                <a:gd name="T28" fmla="*/ 62 w 73"/>
                <a:gd name="T29" fmla="*/ 264 h 435"/>
                <a:gd name="T30" fmla="*/ 64 w 73"/>
                <a:gd name="T31" fmla="*/ 287 h 435"/>
                <a:gd name="T32" fmla="*/ 46 w 73"/>
                <a:gd name="T33" fmla="*/ 168 h 435"/>
                <a:gd name="T34" fmla="*/ 62 w 73"/>
                <a:gd name="T35" fmla="*/ 254 h 435"/>
                <a:gd name="T36" fmla="*/ 64 w 73"/>
                <a:gd name="T37" fmla="*/ 253 h 435"/>
                <a:gd name="T38" fmla="*/ 14 w 73"/>
                <a:gd name="T39" fmla="*/ 3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435">
                  <a:moveTo>
                    <a:pt x="14" y="38"/>
                  </a:moveTo>
                  <a:cubicBezTo>
                    <a:pt x="31" y="97"/>
                    <a:pt x="0" y="0"/>
                    <a:pt x="3" y="20"/>
                  </a:cubicBezTo>
                  <a:cubicBezTo>
                    <a:pt x="7" y="30"/>
                    <a:pt x="11" y="40"/>
                    <a:pt x="14" y="51"/>
                  </a:cubicBezTo>
                  <a:cubicBezTo>
                    <a:pt x="13" y="49"/>
                    <a:pt x="13" y="49"/>
                    <a:pt x="13" y="49"/>
                  </a:cubicBezTo>
                  <a:cubicBezTo>
                    <a:pt x="17" y="62"/>
                    <a:pt x="21" y="74"/>
                    <a:pt x="25" y="88"/>
                  </a:cubicBezTo>
                  <a:cubicBezTo>
                    <a:pt x="24" y="79"/>
                    <a:pt x="22" y="73"/>
                    <a:pt x="24" y="74"/>
                  </a:cubicBezTo>
                  <a:cubicBezTo>
                    <a:pt x="38" y="127"/>
                    <a:pt x="27" y="91"/>
                    <a:pt x="35" y="130"/>
                  </a:cubicBezTo>
                  <a:cubicBezTo>
                    <a:pt x="40" y="150"/>
                    <a:pt x="44" y="170"/>
                    <a:pt x="48" y="189"/>
                  </a:cubicBezTo>
                  <a:cubicBezTo>
                    <a:pt x="46" y="185"/>
                    <a:pt x="46" y="185"/>
                    <a:pt x="46" y="185"/>
                  </a:cubicBezTo>
                  <a:cubicBezTo>
                    <a:pt x="47" y="190"/>
                    <a:pt x="48" y="192"/>
                    <a:pt x="48" y="194"/>
                  </a:cubicBezTo>
                  <a:cubicBezTo>
                    <a:pt x="60" y="261"/>
                    <a:pt x="67" y="329"/>
                    <a:pt x="68" y="398"/>
                  </a:cubicBezTo>
                  <a:cubicBezTo>
                    <a:pt x="70" y="435"/>
                    <a:pt x="71" y="377"/>
                    <a:pt x="73" y="404"/>
                  </a:cubicBezTo>
                  <a:cubicBezTo>
                    <a:pt x="73" y="361"/>
                    <a:pt x="70" y="296"/>
                    <a:pt x="66" y="293"/>
                  </a:cubicBezTo>
                  <a:cubicBezTo>
                    <a:pt x="66" y="294"/>
                    <a:pt x="67" y="297"/>
                    <a:pt x="67" y="288"/>
                  </a:cubicBezTo>
                  <a:cubicBezTo>
                    <a:pt x="62" y="264"/>
                    <a:pt x="62" y="264"/>
                    <a:pt x="62" y="264"/>
                  </a:cubicBezTo>
                  <a:cubicBezTo>
                    <a:pt x="64" y="287"/>
                    <a:pt x="64" y="287"/>
                    <a:pt x="64" y="287"/>
                  </a:cubicBezTo>
                  <a:cubicBezTo>
                    <a:pt x="60" y="262"/>
                    <a:pt x="48" y="182"/>
                    <a:pt x="46" y="168"/>
                  </a:cubicBezTo>
                  <a:cubicBezTo>
                    <a:pt x="55" y="213"/>
                    <a:pt x="55" y="190"/>
                    <a:pt x="62" y="254"/>
                  </a:cubicBezTo>
                  <a:cubicBezTo>
                    <a:pt x="62" y="251"/>
                    <a:pt x="62" y="239"/>
                    <a:pt x="64" y="253"/>
                  </a:cubicBezTo>
                  <a:cubicBezTo>
                    <a:pt x="54" y="178"/>
                    <a:pt x="41" y="112"/>
                    <a:pt x="14"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74">
              <a:extLst>
                <a:ext uri="{FF2B5EF4-FFF2-40B4-BE49-F238E27FC236}">
                  <a16:creationId xmlns:a16="http://schemas.microsoft.com/office/drawing/2014/main" id="{948D3EBE-0E6C-205B-EAAD-F6702E9D40D9}"/>
                </a:ext>
              </a:extLst>
            </p:cNvPr>
            <p:cNvSpPr/>
            <p:nvPr/>
          </p:nvSpPr>
          <p:spPr bwMode="auto">
            <a:xfrm>
              <a:off x="5174" y="2652"/>
              <a:ext cx="0" cy="3"/>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0"/>
                    <a:pt x="0" y="0"/>
                    <a:pt x="0" y="0"/>
                  </a:cubicBezTo>
                  <a:cubicBezTo>
                    <a:pt x="0" y="1"/>
                    <a:pt x="0" y="2"/>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75">
              <a:extLst>
                <a:ext uri="{FF2B5EF4-FFF2-40B4-BE49-F238E27FC236}">
                  <a16:creationId xmlns:a16="http://schemas.microsoft.com/office/drawing/2014/main" id="{2DA0FD12-6261-BCBD-BABC-95710CCBAF3B}"/>
                </a:ext>
              </a:extLst>
            </p:cNvPr>
            <p:cNvSpPr/>
            <p:nvPr/>
          </p:nvSpPr>
          <p:spPr bwMode="auto">
            <a:xfrm>
              <a:off x="5172" y="2549"/>
              <a:ext cx="10" cy="103"/>
            </a:xfrm>
            <a:custGeom>
              <a:avLst/>
              <a:gdLst>
                <a:gd name="T0" fmla="*/ 5 w 6"/>
                <a:gd name="T1" fmla="*/ 37 h 62"/>
                <a:gd name="T2" fmla="*/ 6 w 6"/>
                <a:gd name="T3" fmla="*/ 0 h 62"/>
                <a:gd name="T4" fmla="*/ 0 w 6"/>
                <a:gd name="T5" fmla="*/ 58 h 62"/>
                <a:gd name="T6" fmla="*/ 1 w 6"/>
                <a:gd name="T7" fmla="*/ 62 h 62"/>
                <a:gd name="T8" fmla="*/ 4 w 6"/>
                <a:gd name="T9" fmla="*/ 29 h 62"/>
                <a:gd name="T10" fmla="*/ 5 w 6"/>
                <a:gd name="T11" fmla="*/ 37 h 62"/>
              </a:gdLst>
              <a:ahLst/>
              <a:cxnLst>
                <a:cxn ang="0">
                  <a:pos x="T0" y="T1"/>
                </a:cxn>
                <a:cxn ang="0">
                  <a:pos x="T2" y="T3"/>
                </a:cxn>
                <a:cxn ang="0">
                  <a:pos x="T4" y="T5"/>
                </a:cxn>
                <a:cxn ang="0">
                  <a:pos x="T6" y="T7"/>
                </a:cxn>
                <a:cxn ang="0">
                  <a:pos x="T8" y="T9"/>
                </a:cxn>
                <a:cxn ang="0">
                  <a:pos x="T10" y="T11"/>
                </a:cxn>
              </a:cxnLst>
              <a:rect l="0" t="0" r="r" b="b"/>
              <a:pathLst>
                <a:path w="6" h="62">
                  <a:moveTo>
                    <a:pt x="5" y="37"/>
                  </a:moveTo>
                  <a:cubicBezTo>
                    <a:pt x="6" y="0"/>
                    <a:pt x="6" y="0"/>
                    <a:pt x="6" y="0"/>
                  </a:cubicBezTo>
                  <a:cubicBezTo>
                    <a:pt x="4" y="19"/>
                    <a:pt x="2" y="39"/>
                    <a:pt x="0" y="58"/>
                  </a:cubicBezTo>
                  <a:cubicBezTo>
                    <a:pt x="1" y="62"/>
                    <a:pt x="1" y="62"/>
                    <a:pt x="1" y="62"/>
                  </a:cubicBezTo>
                  <a:cubicBezTo>
                    <a:pt x="2" y="57"/>
                    <a:pt x="3" y="37"/>
                    <a:pt x="4" y="29"/>
                  </a:cubicBezTo>
                  <a:cubicBezTo>
                    <a:pt x="5" y="37"/>
                    <a:pt x="5" y="37"/>
                    <a:pt x="5" y="3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76">
              <a:extLst>
                <a:ext uri="{FF2B5EF4-FFF2-40B4-BE49-F238E27FC236}">
                  <a16:creationId xmlns:a16="http://schemas.microsoft.com/office/drawing/2014/main" id="{C8CAD229-02DB-D393-0E65-6F39C91B3990}"/>
                </a:ext>
              </a:extLst>
            </p:cNvPr>
            <p:cNvSpPr/>
            <p:nvPr/>
          </p:nvSpPr>
          <p:spPr bwMode="auto">
            <a:xfrm>
              <a:off x="5182" y="2479"/>
              <a:ext cx="12" cy="75"/>
            </a:xfrm>
            <a:custGeom>
              <a:avLst/>
              <a:gdLst>
                <a:gd name="T0" fmla="*/ 2 w 7"/>
                <a:gd name="T1" fmla="*/ 0 h 46"/>
                <a:gd name="T2" fmla="*/ 6 w 7"/>
                <a:gd name="T3" fmla="*/ 12 h 46"/>
                <a:gd name="T4" fmla="*/ 2 w 7"/>
                <a:gd name="T5" fmla="*/ 46 h 46"/>
                <a:gd name="T6" fmla="*/ 7 w 7"/>
                <a:gd name="T7" fmla="*/ 3 h 46"/>
                <a:gd name="T8" fmla="*/ 2 w 7"/>
                <a:gd name="T9" fmla="*/ 0 h 46"/>
              </a:gdLst>
              <a:ahLst/>
              <a:cxnLst>
                <a:cxn ang="0">
                  <a:pos x="T0" y="T1"/>
                </a:cxn>
                <a:cxn ang="0">
                  <a:pos x="T2" y="T3"/>
                </a:cxn>
                <a:cxn ang="0">
                  <a:pos x="T4" y="T5"/>
                </a:cxn>
                <a:cxn ang="0">
                  <a:pos x="T6" y="T7"/>
                </a:cxn>
                <a:cxn ang="0">
                  <a:pos x="T8" y="T9"/>
                </a:cxn>
              </a:cxnLst>
              <a:rect l="0" t="0" r="r" b="b"/>
              <a:pathLst>
                <a:path w="7" h="46">
                  <a:moveTo>
                    <a:pt x="2" y="0"/>
                  </a:moveTo>
                  <a:cubicBezTo>
                    <a:pt x="0" y="30"/>
                    <a:pt x="3" y="28"/>
                    <a:pt x="6" y="12"/>
                  </a:cubicBezTo>
                  <a:cubicBezTo>
                    <a:pt x="4" y="40"/>
                    <a:pt x="2" y="26"/>
                    <a:pt x="2" y="46"/>
                  </a:cubicBezTo>
                  <a:cubicBezTo>
                    <a:pt x="4" y="45"/>
                    <a:pt x="6" y="11"/>
                    <a:pt x="7" y="3"/>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77">
              <a:extLst>
                <a:ext uri="{FF2B5EF4-FFF2-40B4-BE49-F238E27FC236}">
                  <a16:creationId xmlns:a16="http://schemas.microsoft.com/office/drawing/2014/main" id="{B0B11DEC-682D-0B60-46AF-A7E5D3E3FE82}"/>
                </a:ext>
              </a:extLst>
            </p:cNvPr>
            <p:cNvSpPr/>
            <p:nvPr/>
          </p:nvSpPr>
          <p:spPr bwMode="auto">
            <a:xfrm>
              <a:off x="5209" y="2094"/>
              <a:ext cx="1" cy="35"/>
            </a:xfrm>
            <a:custGeom>
              <a:avLst/>
              <a:gdLst>
                <a:gd name="T0" fmla="*/ 0 w 1"/>
                <a:gd name="T1" fmla="*/ 20 h 35"/>
                <a:gd name="T2" fmla="*/ 1 w 1"/>
                <a:gd name="T3" fmla="*/ 35 h 35"/>
                <a:gd name="T4" fmla="*/ 1 w 1"/>
                <a:gd name="T5" fmla="*/ 0 h 35"/>
                <a:gd name="T6" fmla="*/ 0 w 1"/>
                <a:gd name="T7" fmla="*/ 20 h 35"/>
                <a:gd name="T8" fmla="*/ 0 w 1"/>
                <a:gd name="T9" fmla="*/ 20 h 35"/>
              </a:gdLst>
              <a:ahLst/>
              <a:cxnLst>
                <a:cxn ang="0">
                  <a:pos x="T0" y="T1"/>
                </a:cxn>
                <a:cxn ang="0">
                  <a:pos x="T2" y="T3"/>
                </a:cxn>
                <a:cxn ang="0">
                  <a:pos x="T4" y="T5"/>
                </a:cxn>
                <a:cxn ang="0">
                  <a:pos x="T6" y="T7"/>
                </a:cxn>
                <a:cxn ang="0">
                  <a:pos x="T8" y="T9"/>
                </a:cxn>
              </a:cxnLst>
              <a:rect l="0" t="0" r="r" b="b"/>
              <a:pathLst>
                <a:path w="1" h="35">
                  <a:moveTo>
                    <a:pt x="0" y="20"/>
                  </a:moveTo>
                  <a:lnTo>
                    <a:pt x="1" y="35"/>
                  </a:lnTo>
                  <a:lnTo>
                    <a:pt x="1" y="0"/>
                  </a:lnTo>
                  <a:lnTo>
                    <a:pt x="0" y="20"/>
                  </a:lnTo>
                  <a:lnTo>
                    <a:pt x="0" y="2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78">
              <a:extLst>
                <a:ext uri="{FF2B5EF4-FFF2-40B4-BE49-F238E27FC236}">
                  <a16:creationId xmlns:a16="http://schemas.microsoft.com/office/drawing/2014/main" id="{9431BCFE-5EFE-8347-B5F9-D9F3E9540D37}"/>
                </a:ext>
              </a:extLst>
            </p:cNvPr>
            <p:cNvSpPr/>
            <p:nvPr/>
          </p:nvSpPr>
          <p:spPr bwMode="auto">
            <a:xfrm>
              <a:off x="5209" y="2129"/>
              <a:ext cx="3" cy="33"/>
            </a:xfrm>
            <a:custGeom>
              <a:avLst/>
              <a:gdLst>
                <a:gd name="T0" fmla="*/ 1 w 2"/>
                <a:gd name="T1" fmla="*/ 0 h 20"/>
                <a:gd name="T2" fmla="*/ 0 w 2"/>
                <a:gd name="T3" fmla="*/ 20 h 20"/>
                <a:gd name="T4" fmla="*/ 2 w 2"/>
                <a:gd name="T5" fmla="*/ 14 h 20"/>
                <a:gd name="T6" fmla="*/ 1 w 2"/>
                <a:gd name="T7" fmla="*/ 0 h 20"/>
              </a:gdLst>
              <a:ahLst/>
              <a:cxnLst>
                <a:cxn ang="0">
                  <a:pos x="T0" y="T1"/>
                </a:cxn>
                <a:cxn ang="0">
                  <a:pos x="T2" y="T3"/>
                </a:cxn>
                <a:cxn ang="0">
                  <a:pos x="T4" y="T5"/>
                </a:cxn>
                <a:cxn ang="0">
                  <a:pos x="T6" y="T7"/>
                </a:cxn>
              </a:cxnLst>
              <a:rect l="0" t="0" r="r" b="b"/>
              <a:pathLst>
                <a:path w="2" h="20">
                  <a:moveTo>
                    <a:pt x="1" y="0"/>
                  </a:moveTo>
                  <a:cubicBezTo>
                    <a:pt x="0" y="20"/>
                    <a:pt x="0" y="20"/>
                    <a:pt x="0" y="20"/>
                  </a:cubicBezTo>
                  <a:cubicBezTo>
                    <a:pt x="1" y="19"/>
                    <a:pt x="2" y="18"/>
                    <a:pt x="2" y="14"/>
                  </a:cubicBezTo>
                  <a:cubicBezTo>
                    <a:pt x="1"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79">
              <a:extLst>
                <a:ext uri="{FF2B5EF4-FFF2-40B4-BE49-F238E27FC236}">
                  <a16:creationId xmlns:a16="http://schemas.microsoft.com/office/drawing/2014/main" id="{55108CE7-F15A-9A25-359B-3069F6757579}"/>
                </a:ext>
              </a:extLst>
            </p:cNvPr>
            <p:cNvSpPr/>
            <p:nvPr/>
          </p:nvSpPr>
          <p:spPr bwMode="auto">
            <a:xfrm>
              <a:off x="5202" y="2251"/>
              <a:ext cx="3" cy="49"/>
            </a:xfrm>
            <a:custGeom>
              <a:avLst/>
              <a:gdLst>
                <a:gd name="T0" fmla="*/ 2 w 2"/>
                <a:gd name="T1" fmla="*/ 0 h 30"/>
                <a:gd name="T2" fmla="*/ 0 w 2"/>
                <a:gd name="T3" fmla="*/ 30 h 30"/>
                <a:gd name="T4" fmla="*/ 2 w 2"/>
                <a:gd name="T5" fmla="*/ 0 h 30"/>
              </a:gdLst>
              <a:ahLst/>
              <a:cxnLst>
                <a:cxn ang="0">
                  <a:pos x="T0" y="T1"/>
                </a:cxn>
                <a:cxn ang="0">
                  <a:pos x="T2" y="T3"/>
                </a:cxn>
                <a:cxn ang="0">
                  <a:pos x="T4" y="T5"/>
                </a:cxn>
              </a:cxnLst>
              <a:rect l="0" t="0" r="r" b="b"/>
              <a:pathLst>
                <a:path w="2" h="30">
                  <a:moveTo>
                    <a:pt x="2" y="0"/>
                  </a:moveTo>
                  <a:cubicBezTo>
                    <a:pt x="1" y="9"/>
                    <a:pt x="0" y="19"/>
                    <a:pt x="0" y="30"/>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80">
              <a:extLst>
                <a:ext uri="{FF2B5EF4-FFF2-40B4-BE49-F238E27FC236}">
                  <a16:creationId xmlns:a16="http://schemas.microsoft.com/office/drawing/2014/main" id="{BCF58611-56FF-4F4A-B448-022906FF56D7}"/>
                </a:ext>
              </a:extLst>
            </p:cNvPr>
            <p:cNvSpPr/>
            <p:nvPr/>
          </p:nvSpPr>
          <p:spPr bwMode="auto">
            <a:xfrm>
              <a:off x="5205" y="2213"/>
              <a:ext cx="2" cy="38"/>
            </a:xfrm>
            <a:custGeom>
              <a:avLst/>
              <a:gdLst>
                <a:gd name="T0" fmla="*/ 1 w 1"/>
                <a:gd name="T1" fmla="*/ 0 h 23"/>
                <a:gd name="T2" fmla="*/ 1 w 1"/>
                <a:gd name="T3" fmla="*/ 0 h 23"/>
                <a:gd name="T4" fmla="*/ 0 w 1"/>
                <a:gd name="T5" fmla="*/ 23 h 23"/>
                <a:gd name="T6" fmla="*/ 1 w 1"/>
                <a:gd name="T7" fmla="*/ 0 h 23"/>
              </a:gdLst>
              <a:ahLst/>
              <a:cxnLst>
                <a:cxn ang="0">
                  <a:pos x="T0" y="T1"/>
                </a:cxn>
                <a:cxn ang="0">
                  <a:pos x="T2" y="T3"/>
                </a:cxn>
                <a:cxn ang="0">
                  <a:pos x="T4" y="T5"/>
                </a:cxn>
                <a:cxn ang="0">
                  <a:pos x="T6" y="T7"/>
                </a:cxn>
              </a:cxnLst>
              <a:rect l="0" t="0" r="r" b="b"/>
              <a:pathLst>
                <a:path w="1" h="23">
                  <a:moveTo>
                    <a:pt x="1" y="0"/>
                  </a:moveTo>
                  <a:cubicBezTo>
                    <a:pt x="1" y="0"/>
                    <a:pt x="1" y="0"/>
                    <a:pt x="1" y="0"/>
                  </a:cubicBezTo>
                  <a:cubicBezTo>
                    <a:pt x="0" y="23"/>
                    <a:pt x="0" y="23"/>
                    <a:pt x="0" y="23"/>
                  </a:cubicBezTo>
                  <a:cubicBezTo>
                    <a:pt x="0" y="15"/>
                    <a:pt x="1" y="7"/>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81">
              <a:extLst>
                <a:ext uri="{FF2B5EF4-FFF2-40B4-BE49-F238E27FC236}">
                  <a16:creationId xmlns:a16="http://schemas.microsoft.com/office/drawing/2014/main" id="{DC5085D6-5411-21FF-C24A-97C942B0636F}"/>
                </a:ext>
              </a:extLst>
            </p:cNvPr>
            <p:cNvSpPr/>
            <p:nvPr/>
          </p:nvSpPr>
          <p:spPr bwMode="auto">
            <a:xfrm>
              <a:off x="5202" y="2162"/>
              <a:ext cx="7" cy="61"/>
            </a:xfrm>
            <a:custGeom>
              <a:avLst/>
              <a:gdLst>
                <a:gd name="T0" fmla="*/ 4 w 4"/>
                <a:gd name="T1" fmla="*/ 0 h 37"/>
                <a:gd name="T2" fmla="*/ 0 w 4"/>
                <a:gd name="T3" fmla="*/ 37 h 37"/>
                <a:gd name="T4" fmla="*/ 3 w 4"/>
                <a:gd name="T5" fmla="*/ 31 h 37"/>
                <a:gd name="T6" fmla="*/ 4 w 4"/>
                <a:gd name="T7" fmla="*/ 0 h 37"/>
              </a:gdLst>
              <a:ahLst/>
              <a:cxnLst>
                <a:cxn ang="0">
                  <a:pos x="T0" y="T1"/>
                </a:cxn>
                <a:cxn ang="0">
                  <a:pos x="T2" y="T3"/>
                </a:cxn>
                <a:cxn ang="0">
                  <a:pos x="T4" y="T5"/>
                </a:cxn>
                <a:cxn ang="0">
                  <a:pos x="T6" y="T7"/>
                </a:cxn>
              </a:cxnLst>
              <a:rect l="0" t="0" r="r" b="b"/>
              <a:pathLst>
                <a:path w="4" h="37">
                  <a:moveTo>
                    <a:pt x="4" y="0"/>
                  </a:moveTo>
                  <a:cubicBezTo>
                    <a:pt x="2" y="4"/>
                    <a:pt x="1" y="7"/>
                    <a:pt x="0" y="37"/>
                  </a:cubicBezTo>
                  <a:cubicBezTo>
                    <a:pt x="3" y="31"/>
                    <a:pt x="3" y="31"/>
                    <a:pt x="3" y="31"/>
                  </a:cubicBezTo>
                  <a:cubicBezTo>
                    <a:pt x="4" y="21"/>
                    <a:pt x="4" y="11"/>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82">
              <a:extLst>
                <a:ext uri="{FF2B5EF4-FFF2-40B4-BE49-F238E27FC236}">
                  <a16:creationId xmlns:a16="http://schemas.microsoft.com/office/drawing/2014/main" id="{2DD13D59-5504-8285-C97A-625416A25577}"/>
                </a:ext>
              </a:extLst>
            </p:cNvPr>
            <p:cNvSpPr/>
            <p:nvPr/>
          </p:nvSpPr>
          <p:spPr bwMode="auto">
            <a:xfrm>
              <a:off x="4867" y="786"/>
              <a:ext cx="28" cy="33"/>
            </a:xfrm>
            <a:custGeom>
              <a:avLst/>
              <a:gdLst>
                <a:gd name="T0" fmla="*/ 1 w 17"/>
                <a:gd name="T1" fmla="*/ 2 h 20"/>
                <a:gd name="T2" fmla="*/ 17 w 17"/>
                <a:gd name="T3" fmla="*/ 20 h 20"/>
                <a:gd name="T4" fmla="*/ 15 w 17"/>
                <a:gd name="T5" fmla="*/ 18 h 20"/>
                <a:gd name="T6" fmla="*/ 0 w 17"/>
                <a:gd name="T7" fmla="*/ 0 h 20"/>
                <a:gd name="T8" fmla="*/ 1 w 17"/>
                <a:gd name="T9" fmla="*/ 2 h 20"/>
              </a:gdLst>
              <a:ahLst/>
              <a:cxnLst>
                <a:cxn ang="0">
                  <a:pos x="T0" y="T1"/>
                </a:cxn>
                <a:cxn ang="0">
                  <a:pos x="T2" y="T3"/>
                </a:cxn>
                <a:cxn ang="0">
                  <a:pos x="T4" y="T5"/>
                </a:cxn>
                <a:cxn ang="0">
                  <a:pos x="T6" y="T7"/>
                </a:cxn>
                <a:cxn ang="0">
                  <a:pos x="T8" y="T9"/>
                </a:cxn>
              </a:cxnLst>
              <a:rect l="0" t="0" r="r" b="b"/>
              <a:pathLst>
                <a:path w="17" h="20">
                  <a:moveTo>
                    <a:pt x="1" y="2"/>
                  </a:moveTo>
                  <a:cubicBezTo>
                    <a:pt x="6" y="8"/>
                    <a:pt x="12" y="14"/>
                    <a:pt x="17" y="20"/>
                  </a:cubicBezTo>
                  <a:cubicBezTo>
                    <a:pt x="15" y="18"/>
                    <a:pt x="15" y="18"/>
                    <a:pt x="15" y="18"/>
                  </a:cubicBezTo>
                  <a:cubicBezTo>
                    <a:pt x="10" y="12"/>
                    <a:pt x="5" y="6"/>
                    <a:pt x="0" y="0"/>
                  </a:cubicBezTo>
                  <a:cubicBezTo>
                    <a:pt x="1" y="2"/>
                    <a:pt x="1" y="2"/>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83">
              <a:extLst>
                <a:ext uri="{FF2B5EF4-FFF2-40B4-BE49-F238E27FC236}">
                  <a16:creationId xmlns:a16="http://schemas.microsoft.com/office/drawing/2014/main" id="{69822F06-6601-5F2D-E259-576F8DD48DB9}"/>
                </a:ext>
              </a:extLst>
            </p:cNvPr>
            <p:cNvSpPr/>
            <p:nvPr/>
          </p:nvSpPr>
          <p:spPr bwMode="auto">
            <a:xfrm>
              <a:off x="4996" y="980"/>
              <a:ext cx="13" cy="20"/>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3" y="5"/>
                    <a:pt x="6" y="9"/>
                    <a:pt x="8" y="12"/>
                  </a:cubicBezTo>
                  <a:cubicBezTo>
                    <a:pt x="5" y="7"/>
                    <a:pt x="2"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84">
              <a:extLst>
                <a:ext uri="{FF2B5EF4-FFF2-40B4-BE49-F238E27FC236}">
                  <a16:creationId xmlns:a16="http://schemas.microsoft.com/office/drawing/2014/main" id="{339CCB3C-739C-776D-93A1-11E9904B61BF}"/>
                </a:ext>
              </a:extLst>
            </p:cNvPr>
            <p:cNvSpPr/>
            <p:nvPr/>
          </p:nvSpPr>
          <p:spPr bwMode="auto">
            <a:xfrm>
              <a:off x="5009" y="1000"/>
              <a:ext cx="130" cy="249"/>
            </a:xfrm>
            <a:custGeom>
              <a:avLst/>
              <a:gdLst>
                <a:gd name="T0" fmla="*/ 51 w 79"/>
                <a:gd name="T1" fmla="*/ 74 h 151"/>
                <a:gd name="T2" fmla="*/ 54 w 79"/>
                <a:gd name="T3" fmla="*/ 88 h 151"/>
                <a:gd name="T4" fmla="*/ 32 w 79"/>
                <a:gd name="T5" fmla="*/ 48 h 151"/>
                <a:gd name="T6" fmla="*/ 38 w 79"/>
                <a:gd name="T7" fmla="*/ 55 h 151"/>
                <a:gd name="T8" fmla="*/ 28 w 79"/>
                <a:gd name="T9" fmla="*/ 41 h 151"/>
                <a:gd name="T10" fmla="*/ 0 w 79"/>
                <a:gd name="T11" fmla="*/ 0 h 151"/>
                <a:gd name="T12" fmla="*/ 66 w 79"/>
                <a:gd name="T13" fmla="*/ 130 h 151"/>
                <a:gd name="T14" fmla="*/ 79 w 79"/>
                <a:gd name="T15" fmla="*/ 135 h 151"/>
                <a:gd name="T16" fmla="*/ 51 w 79"/>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1">
                  <a:moveTo>
                    <a:pt x="51" y="74"/>
                  </a:moveTo>
                  <a:cubicBezTo>
                    <a:pt x="62" y="101"/>
                    <a:pt x="32" y="40"/>
                    <a:pt x="54" y="88"/>
                  </a:cubicBezTo>
                  <a:cubicBezTo>
                    <a:pt x="54" y="93"/>
                    <a:pt x="43" y="71"/>
                    <a:pt x="32" y="48"/>
                  </a:cubicBezTo>
                  <a:cubicBezTo>
                    <a:pt x="34" y="50"/>
                    <a:pt x="44" y="70"/>
                    <a:pt x="38" y="55"/>
                  </a:cubicBezTo>
                  <a:cubicBezTo>
                    <a:pt x="29" y="41"/>
                    <a:pt x="27" y="35"/>
                    <a:pt x="28" y="41"/>
                  </a:cubicBezTo>
                  <a:cubicBezTo>
                    <a:pt x="14" y="18"/>
                    <a:pt x="11" y="16"/>
                    <a:pt x="0" y="0"/>
                  </a:cubicBezTo>
                  <a:cubicBezTo>
                    <a:pt x="18" y="28"/>
                    <a:pt x="48" y="92"/>
                    <a:pt x="66" y="130"/>
                  </a:cubicBezTo>
                  <a:cubicBezTo>
                    <a:pt x="78" y="151"/>
                    <a:pt x="76" y="136"/>
                    <a:pt x="79" y="135"/>
                  </a:cubicBezTo>
                  <a:cubicBezTo>
                    <a:pt x="79" y="131"/>
                    <a:pt x="55" y="75"/>
                    <a:pt x="51" y="7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85">
              <a:extLst>
                <a:ext uri="{FF2B5EF4-FFF2-40B4-BE49-F238E27FC236}">
                  <a16:creationId xmlns:a16="http://schemas.microsoft.com/office/drawing/2014/main" id="{7BE31A45-839E-FE68-39F0-4C6371D779FD}"/>
                </a:ext>
              </a:extLst>
            </p:cNvPr>
            <p:cNvSpPr/>
            <p:nvPr/>
          </p:nvSpPr>
          <p:spPr bwMode="auto">
            <a:xfrm>
              <a:off x="5045" y="1017"/>
              <a:ext cx="20" cy="36"/>
            </a:xfrm>
            <a:custGeom>
              <a:avLst/>
              <a:gdLst>
                <a:gd name="T0" fmla="*/ 12 w 12"/>
                <a:gd name="T1" fmla="*/ 22 h 22"/>
                <a:gd name="T2" fmla="*/ 0 w 12"/>
                <a:gd name="T3" fmla="*/ 0 h 22"/>
                <a:gd name="T4" fmla="*/ 12 w 12"/>
                <a:gd name="T5" fmla="*/ 22 h 22"/>
              </a:gdLst>
              <a:ahLst/>
              <a:cxnLst>
                <a:cxn ang="0">
                  <a:pos x="T0" y="T1"/>
                </a:cxn>
                <a:cxn ang="0">
                  <a:pos x="T2" y="T3"/>
                </a:cxn>
                <a:cxn ang="0">
                  <a:pos x="T4" y="T5"/>
                </a:cxn>
              </a:cxnLst>
              <a:rect l="0" t="0" r="r" b="b"/>
              <a:pathLst>
                <a:path w="12" h="22">
                  <a:moveTo>
                    <a:pt x="12" y="22"/>
                  </a:moveTo>
                  <a:cubicBezTo>
                    <a:pt x="6" y="10"/>
                    <a:pt x="4" y="7"/>
                    <a:pt x="0" y="0"/>
                  </a:cubicBezTo>
                  <a:cubicBezTo>
                    <a:pt x="0" y="2"/>
                    <a:pt x="7" y="13"/>
                    <a:pt x="12"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86">
              <a:extLst>
                <a:ext uri="{FF2B5EF4-FFF2-40B4-BE49-F238E27FC236}">
                  <a16:creationId xmlns:a16="http://schemas.microsoft.com/office/drawing/2014/main" id="{CB89C671-CF9F-370A-0A09-2E7E50DA2958}"/>
                </a:ext>
              </a:extLst>
            </p:cNvPr>
            <p:cNvSpPr/>
            <p:nvPr/>
          </p:nvSpPr>
          <p:spPr bwMode="auto">
            <a:xfrm>
              <a:off x="5194" y="1510"/>
              <a:ext cx="16" cy="64"/>
            </a:xfrm>
            <a:custGeom>
              <a:avLst/>
              <a:gdLst>
                <a:gd name="T0" fmla="*/ 2 w 10"/>
                <a:gd name="T1" fmla="*/ 14 h 39"/>
                <a:gd name="T2" fmla="*/ 10 w 10"/>
                <a:gd name="T3" fmla="*/ 34 h 39"/>
                <a:gd name="T4" fmla="*/ 0 w 10"/>
                <a:gd name="T5" fmla="*/ 0 h 39"/>
                <a:gd name="T6" fmla="*/ 2 w 10"/>
                <a:gd name="T7" fmla="*/ 14 h 39"/>
              </a:gdLst>
              <a:ahLst/>
              <a:cxnLst>
                <a:cxn ang="0">
                  <a:pos x="T0" y="T1"/>
                </a:cxn>
                <a:cxn ang="0">
                  <a:pos x="T2" y="T3"/>
                </a:cxn>
                <a:cxn ang="0">
                  <a:pos x="T4" y="T5"/>
                </a:cxn>
                <a:cxn ang="0">
                  <a:pos x="T6" y="T7"/>
                </a:cxn>
              </a:cxnLst>
              <a:rect l="0" t="0" r="r" b="b"/>
              <a:pathLst>
                <a:path w="10" h="39">
                  <a:moveTo>
                    <a:pt x="2" y="14"/>
                  </a:moveTo>
                  <a:cubicBezTo>
                    <a:pt x="4" y="17"/>
                    <a:pt x="10" y="39"/>
                    <a:pt x="10" y="34"/>
                  </a:cubicBezTo>
                  <a:cubicBezTo>
                    <a:pt x="0" y="0"/>
                    <a:pt x="0" y="0"/>
                    <a:pt x="0" y="0"/>
                  </a:cubicBezTo>
                  <a:cubicBezTo>
                    <a:pt x="2" y="8"/>
                    <a:pt x="2" y="11"/>
                    <a:pt x="2"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87">
              <a:extLst>
                <a:ext uri="{FF2B5EF4-FFF2-40B4-BE49-F238E27FC236}">
                  <a16:creationId xmlns:a16="http://schemas.microsoft.com/office/drawing/2014/main" id="{DE7C5161-F843-8DF7-8C46-D2FB30DE117E}"/>
                </a:ext>
              </a:extLst>
            </p:cNvPr>
            <p:cNvSpPr/>
            <p:nvPr/>
          </p:nvSpPr>
          <p:spPr bwMode="auto">
            <a:xfrm>
              <a:off x="5187" y="1485"/>
              <a:ext cx="7" cy="25"/>
            </a:xfrm>
            <a:custGeom>
              <a:avLst/>
              <a:gdLst>
                <a:gd name="T0" fmla="*/ 0 w 4"/>
                <a:gd name="T1" fmla="*/ 0 h 15"/>
                <a:gd name="T2" fmla="*/ 4 w 4"/>
                <a:gd name="T3" fmla="*/ 15 h 15"/>
                <a:gd name="T4" fmla="*/ 0 w 4"/>
                <a:gd name="T5" fmla="*/ 0 h 15"/>
              </a:gdLst>
              <a:ahLst/>
              <a:cxnLst>
                <a:cxn ang="0">
                  <a:pos x="T0" y="T1"/>
                </a:cxn>
                <a:cxn ang="0">
                  <a:pos x="T2" y="T3"/>
                </a:cxn>
                <a:cxn ang="0">
                  <a:pos x="T4" y="T5"/>
                </a:cxn>
              </a:cxnLst>
              <a:rect l="0" t="0" r="r" b="b"/>
              <a:pathLst>
                <a:path w="4" h="15">
                  <a:moveTo>
                    <a:pt x="0" y="0"/>
                  </a:moveTo>
                  <a:cubicBezTo>
                    <a:pt x="4" y="15"/>
                    <a:pt x="4" y="15"/>
                    <a:pt x="4" y="15"/>
                  </a:cubicBezTo>
                  <a:cubicBezTo>
                    <a:pt x="3" y="11"/>
                    <a:pt x="2" y="6"/>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88">
              <a:extLst>
                <a:ext uri="{FF2B5EF4-FFF2-40B4-BE49-F238E27FC236}">
                  <a16:creationId xmlns:a16="http://schemas.microsoft.com/office/drawing/2014/main" id="{57EF76CD-6C6C-1F4B-EBAA-ACFAC35EF719}"/>
                </a:ext>
              </a:extLst>
            </p:cNvPr>
            <p:cNvSpPr/>
            <p:nvPr/>
          </p:nvSpPr>
          <p:spPr bwMode="auto">
            <a:xfrm>
              <a:off x="5197" y="1533"/>
              <a:ext cx="0" cy="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89">
              <a:extLst>
                <a:ext uri="{FF2B5EF4-FFF2-40B4-BE49-F238E27FC236}">
                  <a16:creationId xmlns:a16="http://schemas.microsoft.com/office/drawing/2014/main" id="{64E299FF-E0A6-6FFA-C363-E15A62612AA6}"/>
                </a:ext>
              </a:extLst>
            </p:cNvPr>
            <p:cNvSpPr/>
            <p:nvPr/>
          </p:nvSpPr>
          <p:spPr bwMode="auto">
            <a:xfrm>
              <a:off x="5191" y="2391"/>
              <a:ext cx="3" cy="38"/>
            </a:xfrm>
            <a:custGeom>
              <a:avLst/>
              <a:gdLst>
                <a:gd name="T0" fmla="*/ 2 w 2"/>
                <a:gd name="T1" fmla="*/ 0 h 23"/>
                <a:gd name="T2" fmla="*/ 0 w 2"/>
                <a:gd name="T3" fmla="*/ 23 h 23"/>
                <a:gd name="T4" fmla="*/ 2 w 2"/>
                <a:gd name="T5" fmla="*/ 0 h 23"/>
              </a:gdLst>
              <a:ahLst/>
              <a:cxnLst>
                <a:cxn ang="0">
                  <a:pos x="T0" y="T1"/>
                </a:cxn>
                <a:cxn ang="0">
                  <a:pos x="T2" y="T3"/>
                </a:cxn>
                <a:cxn ang="0">
                  <a:pos x="T4" y="T5"/>
                </a:cxn>
              </a:cxnLst>
              <a:rect l="0" t="0" r="r" b="b"/>
              <a:pathLst>
                <a:path w="2" h="23">
                  <a:moveTo>
                    <a:pt x="2" y="0"/>
                  </a:moveTo>
                  <a:cubicBezTo>
                    <a:pt x="1" y="0"/>
                    <a:pt x="1" y="15"/>
                    <a:pt x="0" y="23"/>
                  </a:cubicBezTo>
                  <a:cubicBezTo>
                    <a:pt x="1" y="17"/>
                    <a:pt x="2" y="8"/>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290">
              <a:extLst>
                <a:ext uri="{FF2B5EF4-FFF2-40B4-BE49-F238E27FC236}">
                  <a16:creationId xmlns:a16="http://schemas.microsoft.com/office/drawing/2014/main" id="{8DDBAF26-293B-E186-3CB7-FC180C6CBEC1}"/>
                </a:ext>
              </a:extLst>
            </p:cNvPr>
            <p:cNvSpPr/>
            <p:nvPr/>
          </p:nvSpPr>
          <p:spPr bwMode="auto">
            <a:xfrm>
              <a:off x="4973" y="3328"/>
              <a:ext cx="11" cy="20"/>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3" y="8"/>
                    <a:pt x="4" y="6"/>
                    <a:pt x="7"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291">
              <a:extLst>
                <a:ext uri="{FF2B5EF4-FFF2-40B4-BE49-F238E27FC236}">
                  <a16:creationId xmlns:a16="http://schemas.microsoft.com/office/drawing/2014/main" id="{30C0FB7A-3D29-9223-F881-62427A5608D9}"/>
                </a:ext>
              </a:extLst>
            </p:cNvPr>
            <p:cNvSpPr/>
            <p:nvPr/>
          </p:nvSpPr>
          <p:spPr bwMode="auto">
            <a:xfrm>
              <a:off x="4821" y="3643"/>
              <a:ext cx="1"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92">
              <a:extLst>
                <a:ext uri="{FF2B5EF4-FFF2-40B4-BE49-F238E27FC236}">
                  <a16:creationId xmlns:a16="http://schemas.microsoft.com/office/drawing/2014/main" id="{5484FCBD-B326-3BA7-3EE2-DBA9032A1F4E}"/>
                </a:ext>
              </a:extLst>
            </p:cNvPr>
            <p:cNvSpPr/>
            <p:nvPr/>
          </p:nvSpPr>
          <p:spPr bwMode="auto">
            <a:xfrm>
              <a:off x="4742" y="3647"/>
              <a:ext cx="79" cy="82"/>
            </a:xfrm>
            <a:custGeom>
              <a:avLst/>
              <a:gdLst>
                <a:gd name="T0" fmla="*/ 48 w 48"/>
                <a:gd name="T1" fmla="*/ 0 h 50"/>
                <a:gd name="T2" fmla="*/ 13 w 48"/>
                <a:gd name="T3" fmla="*/ 36 h 50"/>
                <a:gd name="T4" fmla="*/ 14 w 48"/>
                <a:gd name="T5" fmla="*/ 35 h 50"/>
                <a:gd name="T6" fmla="*/ 0 w 48"/>
                <a:gd name="T7" fmla="*/ 50 h 50"/>
                <a:gd name="T8" fmla="*/ 48 w 48"/>
                <a:gd name="T9" fmla="*/ 0 h 50"/>
              </a:gdLst>
              <a:ahLst/>
              <a:cxnLst>
                <a:cxn ang="0">
                  <a:pos x="T0" y="T1"/>
                </a:cxn>
                <a:cxn ang="0">
                  <a:pos x="T2" y="T3"/>
                </a:cxn>
                <a:cxn ang="0">
                  <a:pos x="T4" y="T5"/>
                </a:cxn>
                <a:cxn ang="0">
                  <a:pos x="T6" y="T7"/>
                </a:cxn>
                <a:cxn ang="0">
                  <a:pos x="T8" y="T9"/>
                </a:cxn>
              </a:cxnLst>
              <a:rect l="0" t="0" r="r" b="b"/>
              <a:pathLst>
                <a:path w="48" h="50">
                  <a:moveTo>
                    <a:pt x="48" y="0"/>
                  </a:moveTo>
                  <a:cubicBezTo>
                    <a:pt x="42" y="8"/>
                    <a:pt x="20" y="28"/>
                    <a:pt x="13" y="36"/>
                  </a:cubicBezTo>
                  <a:cubicBezTo>
                    <a:pt x="14" y="35"/>
                    <a:pt x="14" y="35"/>
                    <a:pt x="14" y="35"/>
                  </a:cubicBezTo>
                  <a:cubicBezTo>
                    <a:pt x="0" y="50"/>
                    <a:pt x="0" y="50"/>
                    <a:pt x="0" y="50"/>
                  </a:cubicBezTo>
                  <a:cubicBezTo>
                    <a:pt x="14" y="37"/>
                    <a:pt x="41" y="9"/>
                    <a:pt x="4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96" name="图片 30">
            <a:extLst>
              <a:ext uri="{FF2B5EF4-FFF2-40B4-BE49-F238E27FC236}">
                <a16:creationId xmlns:a16="http://schemas.microsoft.com/office/drawing/2014/main" id="{2BCA4B48-8A57-1E2B-1881-FEF4DBADE14F}"/>
              </a:ext>
            </a:extLst>
          </p:cNvPr>
          <p:cNvPicPr>
            <a:picLocks noChangeAspect="1"/>
          </p:cNvPicPr>
          <p:nvPr/>
        </p:nvPicPr>
        <p:blipFill>
          <a:blip r:embed="rId3"/>
          <a:stretch>
            <a:fillRect/>
          </a:stretch>
        </p:blipFill>
        <p:spPr>
          <a:xfrm>
            <a:off x="1788744" y="85307"/>
            <a:ext cx="2127775" cy="2047619"/>
          </a:xfrm>
          <a:prstGeom prst="rect">
            <a:avLst/>
          </a:prstGeom>
        </p:spPr>
      </p:pic>
      <p:grpSp>
        <p:nvGrpSpPr>
          <p:cNvPr id="597" name="组合 1">
            <a:extLst>
              <a:ext uri="{FF2B5EF4-FFF2-40B4-BE49-F238E27FC236}">
                <a16:creationId xmlns:a16="http://schemas.microsoft.com/office/drawing/2014/main" id="{B034DABA-A1DE-B5AC-3CC7-C93240F2D0E7}"/>
              </a:ext>
            </a:extLst>
          </p:cNvPr>
          <p:cNvGrpSpPr/>
          <p:nvPr/>
        </p:nvGrpSpPr>
        <p:grpSpPr>
          <a:xfrm>
            <a:off x="901832" y="1321221"/>
            <a:ext cx="3864398" cy="5198128"/>
            <a:chOff x="4145199" y="1151719"/>
            <a:chExt cx="4006342" cy="5389062"/>
          </a:xfrm>
        </p:grpSpPr>
        <p:pic>
          <p:nvPicPr>
            <p:cNvPr id="598" name="图片 31">
              <a:extLst>
                <a:ext uri="{FF2B5EF4-FFF2-40B4-BE49-F238E27FC236}">
                  <a16:creationId xmlns:a16="http://schemas.microsoft.com/office/drawing/2014/main" id="{D2FF32BF-DCF2-232B-59AC-0E3545D4C689}"/>
                </a:ext>
              </a:extLst>
            </p:cNvPr>
            <p:cNvPicPr>
              <a:picLocks noChangeAspect="1"/>
            </p:cNvPicPr>
            <p:nvPr/>
          </p:nvPicPr>
          <p:blipFill>
            <a:blip r:embed="rId4"/>
            <a:stretch>
              <a:fillRect/>
            </a:stretch>
          </p:blipFill>
          <p:spPr>
            <a:xfrm>
              <a:off x="4145199" y="1151719"/>
              <a:ext cx="4006342" cy="5389062"/>
            </a:xfrm>
            <a:prstGeom prst="rect">
              <a:avLst/>
            </a:prstGeom>
          </p:spPr>
        </p:pic>
        <p:pic>
          <p:nvPicPr>
            <p:cNvPr id="599" name="图片 32">
              <a:extLst>
                <a:ext uri="{FF2B5EF4-FFF2-40B4-BE49-F238E27FC236}">
                  <a16:creationId xmlns:a16="http://schemas.microsoft.com/office/drawing/2014/main" id="{491E773A-2CEB-9DF9-1DA6-0F78738207DE}"/>
                </a:ext>
              </a:extLst>
            </p:cNvPr>
            <p:cNvPicPr>
              <a:picLocks noChangeAspect="1"/>
            </p:cNvPicPr>
            <p:nvPr/>
          </p:nvPicPr>
          <p:blipFill>
            <a:blip r:embed="rId5"/>
            <a:stretch>
              <a:fillRect/>
            </a:stretch>
          </p:blipFill>
          <p:spPr>
            <a:xfrm>
              <a:off x="5091849" y="2545015"/>
              <a:ext cx="2068037" cy="883984"/>
            </a:xfrm>
            <a:prstGeom prst="rect">
              <a:avLst/>
            </a:prstGeom>
          </p:spPr>
        </p:pic>
      </p:grpSp>
      <p:grpSp>
        <p:nvGrpSpPr>
          <p:cNvPr id="600" name="组合 2">
            <a:extLst>
              <a:ext uri="{FF2B5EF4-FFF2-40B4-BE49-F238E27FC236}">
                <a16:creationId xmlns:a16="http://schemas.microsoft.com/office/drawing/2014/main" id="{F9CF62DA-483E-ABF8-D254-1EF87E396E61}"/>
              </a:ext>
            </a:extLst>
          </p:cNvPr>
          <p:cNvGrpSpPr/>
          <p:nvPr/>
        </p:nvGrpSpPr>
        <p:grpSpPr>
          <a:xfrm>
            <a:off x="2023959" y="3459956"/>
            <a:ext cx="744538" cy="549275"/>
            <a:chOff x="5267326" y="3481388"/>
            <a:chExt cx="744538" cy="549275"/>
          </a:xfrm>
        </p:grpSpPr>
        <p:sp>
          <p:nvSpPr>
            <p:cNvPr id="601" name="Freeform 12">
              <a:extLst>
                <a:ext uri="{FF2B5EF4-FFF2-40B4-BE49-F238E27FC236}">
                  <a16:creationId xmlns:a16="http://schemas.microsoft.com/office/drawing/2014/main" id="{7E76CFEF-7AE1-ACB4-6EA7-CE36AFAA37EE}"/>
                </a:ext>
              </a:extLst>
            </p:cNvPr>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3">
              <a:extLst>
                <a:ext uri="{FF2B5EF4-FFF2-40B4-BE49-F238E27FC236}">
                  <a16:creationId xmlns:a16="http://schemas.microsoft.com/office/drawing/2014/main" id="{516DA767-F6B0-ED1D-EF68-210B64BE60C2}"/>
                </a:ext>
              </a:extLst>
            </p:cNvPr>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4">
              <a:extLst>
                <a:ext uri="{FF2B5EF4-FFF2-40B4-BE49-F238E27FC236}">
                  <a16:creationId xmlns:a16="http://schemas.microsoft.com/office/drawing/2014/main" id="{03DFD5CC-7F34-5A94-F304-5A80C643E06D}"/>
                </a:ext>
              </a:extLst>
            </p:cNvPr>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4" name="组合 51">
            <a:extLst>
              <a:ext uri="{FF2B5EF4-FFF2-40B4-BE49-F238E27FC236}">
                <a16:creationId xmlns:a16="http://schemas.microsoft.com/office/drawing/2014/main" id="{E0CA1EFC-9685-0A5A-C956-6058F7F6563D}"/>
              </a:ext>
            </a:extLst>
          </p:cNvPr>
          <p:cNvGrpSpPr/>
          <p:nvPr/>
        </p:nvGrpSpPr>
        <p:grpSpPr>
          <a:xfrm>
            <a:off x="947369" y="5301549"/>
            <a:ext cx="841375" cy="560388"/>
            <a:chOff x="4200526" y="5349875"/>
            <a:chExt cx="841375" cy="560388"/>
          </a:xfrm>
        </p:grpSpPr>
        <p:sp>
          <p:nvSpPr>
            <p:cNvPr id="605" name="Freeform 15">
              <a:extLst>
                <a:ext uri="{FF2B5EF4-FFF2-40B4-BE49-F238E27FC236}">
                  <a16:creationId xmlns:a16="http://schemas.microsoft.com/office/drawing/2014/main" id="{5CA1E386-C4D7-36BA-0A7C-31FC57D2B8E1}"/>
                </a:ext>
              </a:extLst>
            </p:cNvPr>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6">
              <a:extLst>
                <a:ext uri="{FF2B5EF4-FFF2-40B4-BE49-F238E27FC236}">
                  <a16:creationId xmlns:a16="http://schemas.microsoft.com/office/drawing/2014/main" id="{0081EFF7-A5D9-26DF-9E50-5F4791126B5B}"/>
                </a:ext>
              </a:extLst>
            </p:cNvPr>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
              <a:extLst>
                <a:ext uri="{FF2B5EF4-FFF2-40B4-BE49-F238E27FC236}">
                  <a16:creationId xmlns:a16="http://schemas.microsoft.com/office/drawing/2014/main" id="{20F47B44-085F-5EC8-A6A5-FF5185C57F45}"/>
                </a:ext>
              </a:extLst>
            </p:cNvPr>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8">
              <a:extLst>
                <a:ext uri="{FF2B5EF4-FFF2-40B4-BE49-F238E27FC236}">
                  <a16:creationId xmlns:a16="http://schemas.microsoft.com/office/drawing/2014/main" id="{ECEA38CD-A56D-23A2-BBFB-3AE79BA6BBBC}"/>
                </a:ext>
              </a:extLst>
            </p:cNvPr>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9" name="Freeform 5">
            <a:extLst>
              <a:ext uri="{FF2B5EF4-FFF2-40B4-BE49-F238E27FC236}">
                <a16:creationId xmlns:a16="http://schemas.microsoft.com/office/drawing/2014/main" id="{7B30C91F-6477-F521-D5CA-3D2CB5AD3C74}"/>
              </a:ext>
            </a:extLst>
          </p:cNvPr>
          <p:cNvSpPr/>
          <p:nvPr/>
        </p:nvSpPr>
        <p:spPr bwMode="auto">
          <a:xfrm>
            <a:off x="357083" y="389731"/>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6">
            <a:extLst>
              <a:ext uri="{FF2B5EF4-FFF2-40B4-BE49-F238E27FC236}">
                <a16:creationId xmlns:a16="http://schemas.microsoft.com/office/drawing/2014/main" id="{4B205712-C021-1B3A-33B5-08968B7A227D}"/>
              </a:ext>
            </a:extLst>
          </p:cNvPr>
          <p:cNvSpPr/>
          <p:nvPr/>
        </p:nvSpPr>
        <p:spPr bwMode="auto">
          <a:xfrm>
            <a:off x="5230708" y="5412581"/>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7">
            <a:extLst>
              <a:ext uri="{FF2B5EF4-FFF2-40B4-BE49-F238E27FC236}">
                <a16:creationId xmlns:a16="http://schemas.microsoft.com/office/drawing/2014/main" id="{866259AF-2391-0269-6639-918788CA3FA6}"/>
              </a:ext>
            </a:extLst>
          </p:cNvPr>
          <p:cNvSpPr/>
          <p:nvPr/>
        </p:nvSpPr>
        <p:spPr bwMode="auto">
          <a:xfrm>
            <a:off x="1269896" y="4799806"/>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
            <a:extLst>
              <a:ext uri="{FF2B5EF4-FFF2-40B4-BE49-F238E27FC236}">
                <a16:creationId xmlns:a16="http://schemas.microsoft.com/office/drawing/2014/main" id="{23FB04FF-F8AA-3C9A-F75C-42FEFBBBCA4D}"/>
              </a:ext>
            </a:extLst>
          </p:cNvPr>
          <p:cNvSpPr/>
          <p:nvPr/>
        </p:nvSpPr>
        <p:spPr bwMode="auto">
          <a:xfrm>
            <a:off x="5438671" y="3540919"/>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9">
            <a:extLst>
              <a:ext uri="{FF2B5EF4-FFF2-40B4-BE49-F238E27FC236}">
                <a16:creationId xmlns:a16="http://schemas.microsoft.com/office/drawing/2014/main" id="{ED50D024-B8FD-19C9-0D61-78B4DFE8D5AF}"/>
              </a:ext>
            </a:extLst>
          </p:cNvPr>
          <p:cNvSpPr/>
          <p:nvPr/>
        </p:nvSpPr>
        <p:spPr bwMode="auto">
          <a:xfrm>
            <a:off x="299933" y="6023769"/>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14" name="组合 340">
            <a:extLst>
              <a:ext uri="{FF2B5EF4-FFF2-40B4-BE49-F238E27FC236}">
                <a16:creationId xmlns:a16="http://schemas.microsoft.com/office/drawing/2014/main" id="{A1873BD6-22B9-AA26-4B2E-AFF5A22F3E6B}"/>
              </a:ext>
            </a:extLst>
          </p:cNvPr>
          <p:cNvGrpSpPr/>
          <p:nvPr/>
        </p:nvGrpSpPr>
        <p:grpSpPr>
          <a:xfrm>
            <a:off x="-14392" y="3590131"/>
            <a:ext cx="623888" cy="566738"/>
            <a:chOff x="3228975" y="3611563"/>
            <a:chExt cx="623888" cy="566738"/>
          </a:xfrm>
        </p:grpSpPr>
        <p:sp>
          <p:nvSpPr>
            <p:cNvPr id="615" name="Freeform 10">
              <a:extLst>
                <a:ext uri="{FF2B5EF4-FFF2-40B4-BE49-F238E27FC236}">
                  <a16:creationId xmlns:a16="http://schemas.microsoft.com/office/drawing/2014/main" id="{75957D4A-EC4A-F720-C1BD-F75395CC33F2}"/>
                </a:ext>
              </a:extLst>
            </p:cNvPr>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1">
              <a:extLst>
                <a:ext uri="{FF2B5EF4-FFF2-40B4-BE49-F238E27FC236}">
                  <a16:creationId xmlns:a16="http://schemas.microsoft.com/office/drawing/2014/main" id="{602DEFF2-BBC4-D377-63BD-2232283D0E7D}"/>
                </a:ext>
              </a:extLst>
            </p:cNvPr>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2">
              <a:extLst>
                <a:ext uri="{FF2B5EF4-FFF2-40B4-BE49-F238E27FC236}">
                  <a16:creationId xmlns:a16="http://schemas.microsoft.com/office/drawing/2014/main" id="{9CFD507C-99A1-71CA-B65E-DB8D4133BF50}"/>
                </a:ext>
              </a:extLst>
            </p:cNvPr>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3">
              <a:extLst>
                <a:ext uri="{FF2B5EF4-FFF2-40B4-BE49-F238E27FC236}">
                  <a16:creationId xmlns:a16="http://schemas.microsoft.com/office/drawing/2014/main" id="{33645B44-12F5-3566-B064-7C5BA3432CD9}"/>
                </a:ext>
              </a:extLst>
            </p:cNvPr>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4">
              <a:extLst>
                <a:ext uri="{FF2B5EF4-FFF2-40B4-BE49-F238E27FC236}">
                  <a16:creationId xmlns:a16="http://schemas.microsoft.com/office/drawing/2014/main" id="{F858A99F-5E06-194D-B6C2-7F91BC7F0746}"/>
                </a:ext>
              </a:extLst>
            </p:cNvPr>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5">
              <a:extLst>
                <a:ext uri="{FF2B5EF4-FFF2-40B4-BE49-F238E27FC236}">
                  <a16:creationId xmlns:a16="http://schemas.microsoft.com/office/drawing/2014/main" id="{9DB0BF76-B270-629F-CF1A-DFC6BD6EF5A4}"/>
                </a:ext>
              </a:extLst>
            </p:cNvPr>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6">
              <a:extLst>
                <a:ext uri="{FF2B5EF4-FFF2-40B4-BE49-F238E27FC236}">
                  <a16:creationId xmlns:a16="http://schemas.microsoft.com/office/drawing/2014/main" id="{2947F5D6-275E-AC0D-3FD6-C88E8107D5EA}"/>
                </a:ext>
              </a:extLst>
            </p:cNvPr>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7">
              <a:extLst>
                <a:ext uri="{FF2B5EF4-FFF2-40B4-BE49-F238E27FC236}">
                  <a16:creationId xmlns:a16="http://schemas.microsoft.com/office/drawing/2014/main" id="{0E05F75D-6E2B-1A76-2C80-6B0E204C6054}"/>
                </a:ext>
              </a:extLst>
            </p:cNvPr>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8">
              <a:extLst>
                <a:ext uri="{FF2B5EF4-FFF2-40B4-BE49-F238E27FC236}">
                  <a16:creationId xmlns:a16="http://schemas.microsoft.com/office/drawing/2014/main" id="{3C374946-1693-4D9C-B5D8-D9E5E60B0EC1}"/>
                </a:ext>
              </a:extLst>
            </p:cNvPr>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9">
              <a:extLst>
                <a:ext uri="{FF2B5EF4-FFF2-40B4-BE49-F238E27FC236}">
                  <a16:creationId xmlns:a16="http://schemas.microsoft.com/office/drawing/2014/main" id="{838222E8-32A1-E8AB-4F93-2D28EF31EFE1}"/>
                </a:ext>
              </a:extLst>
            </p:cNvPr>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20">
              <a:extLst>
                <a:ext uri="{FF2B5EF4-FFF2-40B4-BE49-F238E27FC236}">
                  <a16:creationId xmlns:a16="http://schemas.microsoft.com/office/drawing/2014/main" id="{470A99E2-2DA7-FB15-585D-CBAC05B02892}"/>
                </a:ext>
              </a:extLst>
            </p:cNvPr>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21">
              <a:extLst>
                <a:ext uri="{FF2B5EF4-FFF2-40B4-BE49-F238E27FC236}">
                  <a16:creationId xmlns:a16="http://schemas.microsoft.com/office/drawing/2014/main" id="{8BBCDD98-F52E-9DB3-B319-F00AE4436123}"/>
                </a:ext>
              </a:extLst>
            </p:cNvPr>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22">
              <a:extLst>
                <a:ext uri="{FF2B5EF4-FFF2-40B4-BE49-F238E27FC236}">
                  <a16:creationId xmlns:a16="http://schemas.microsoft.com/office/drawing/2014/main" id="{C0612F65-D763-5018-1B37-0335C14C1557}"/>
                </a:ext>
              </a:extLst>
            </p:cNvPr>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23">
              <a:extLst>
                <a:ext uri="{FF2B5EF4-FFF2-40B4-BE49-F238E27FC236}">
                  <a16:creationId xmlns:a16="http://schemas.microsoft.com/office/drawing/2014/main" id="{8EACBAE5-B404-2F99-AC9D-B5A04E818B89}"/>
                </a:ext>
              </a:extLst>
            </p:cNvPr>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24">
              <a:extLst>
                <a:ext uri="{FF2B5EF4-FFF2-40B4-BE49-F238E27FC236}">
                  <a16:creationId xmlns:a16="http://schemas.microsoft.com/office/drawing/2014/main" id="{060A0312-7050-D582-870B-F15DDB68CF4B}"/>
                </a:ext>
              </a:extLst>
            </p:cNvPr>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0" name="组合 341">
            <a:extLst>
              <a:ext uri="{FF2B5EF4-FFF2-40B4-BE49-F238E27FC236}">
                <a16:creationId xmlns:a16="http://schemas.microsoft.com/office/drawing/2014/main" id="{4AB90916-FECF-DCCF-7A6F-0C7AE422C7A4}"/>
              </a:ext>
            </a:extLst>
          </p:cNvPr>
          <p:cNvGrpSpPr/>
          <p:nvPr/>
        </p:nvGrpSpPr>
        <p:grpSpPr>
          <a:xfrm>
            <a:off x="3476521" y="5742781"/>
            <a:ext cx="582612" cy="684213"/>
            <a:chOff x="6719888" y="5764213"/>
            <a:chExt cx="582612" cy="684213"/>
          </a:xfrm>
        </p:grpSpPr>
        <p:sp>
          <p:nvSpPr>
            <p:cNvPr id="631" name="Freeform 25">
              <a:extLst>
                <a:ext uri="{FF2B5EF4-FFF2-40B4-BE49-F238E27FC236}">
                  <a16:creationId xmlns:a16="http://schemas.microsoft.com/office/drawing/2014/main" id="{EFE92243-45E3-BDA4-EF4E-AAEE305E9664}"/>
                </a:ext>
              </a:extLst>
            </p:cNvPr>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26">
              <a:extLst>
                <a:ext uri="{FF2B5EF4-FFF2-40B4-BE49-F238E27FC236}">
                  <a16:creationId xmlns:a16="http://schemas.microsoft.com/office/drawing/2014/main" id="{3C9E55AE-7B5D-2D1A-3D55-FEFC2FB836EC}"/>
                </a:ext>
              </a:extLst>
            </p:cNvPr>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27">
              <a:extLst>
                <a:ext uri="{FF2B5EF4-FFF2-40B4-BE49-F238E27FC236}">
                  <a16:creationId xmlns:a16="http://schemas.microsoft.com/office/drawing/2014/main" id="{48FCCCC7-E838-0BD3-3925-7CF2BC046E7F}"/>
                </a:ext>
              </a:extLst>
            </p:cNvPr>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28">
              <a:extLst>
                <a:ext uri="{FF2B5EF4-FFF2-40B4-BE49-F238E27FC236}">
                  <a16:creationId xmlns:a16="http://schemas.microsoft.com/office/drawing/2014/main" id="{5C118948-4C71-8DFF-C82F-52D9850DC261}"/>
                </a:ext>
              </a:extLst>
            </p:cNvPr>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29">
              <a:extLst>
                <a:ext uri="{FF2B5EF4-FFF2-40B4-BE49-F238E27FC236}">
                  <a16:creationId xmlns:a16="http://schemas.microsoft.com/office/drawing/2014/main" id="{405AC73B-A782-9A7D-FEF5-9CE912C954B8}"/>
                </a:ext>
              </a:extLst>
            </p:cNvPr>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30">
              <a:extLst>
                <a:ext uri="{FF2B5EF4-FFF2-40B4-BE49-F238E27FC236}">
                  <a16:creationId xmlns:a16="http://schemas.microsoft.com/office/drawing/2014/main" id="{57ED0B3C-62E1-3F8D-865D-62919B5A2BB8}"/>
                </a:ext>
              </a:extLst>
            </p:cNvPr>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31">
              <a:extLst>
                <a:ext uri="{FF2B5EF4-FFF2-40B4-BE49-F238E27FC236}">
                  <a16:creationId xmlns:a16="http://schemas.microsoft.com/office/drawing/2014/main" id="{9D8AA72C-AB64-AA02-1B29-24FE4F15A1F8}"/>
                </a:ext>
              </a:extLst>
            </p:cNvPr>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32">
              <a:extLst>
                <a:ext uri="{FF2B5EF4-FFF2-40B4-BE49-F238E27FC236}">
                  <a16:creationId xmlns:a16="http://schemas.microsoft.com/office/drawing/2014/main" id="{26B33B05-6F78-E185-7C3B-C2EC15F56BA4}"/>
                </a:ext>
              </a:extLst>
            </p:cNvPr>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33">
              <a:extLst>
                <a:ext uri="{FF2B5EF4-FFF2-40B4-BE49-F238E27FC236}">
                  <a16:creationId xmlns:a16="http://schemas.microsoft.com/office/drawing/2014/main" id="{8225C7DF-ED35-6E8F-ABBF-BF6D101EA29F}"/>
                </a:ext>
              </a:extLst>
            </p:cNvPr>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34">
              <a:extLst>
                <a:ext uri="{FF2B5EF4-FFF2-40B4-BE49-F238E27FC236}">
                  <a16:creationId xmlns:a16="http://schemas.microsoft.com/office/drawing/2014/main" id="{B05A15C4-B043-DD67-9315-F3A17E3489B8}"/>
                </a:ext>
              </a:extLst>
            </p:cNvPr>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35">
              <a:extLst>
                <a:ext uri="{FF2B5EF4-FFF2-40B4-BE49-F238E27FC236}">
                  <a16:creationId xmlns:a16="http://schemas.microsoft.com/office/drawing/2014/main" id="{D405A929-CBC0-E33E-6DB7-CF7D1B334750}"/>
                </a:ext>
              </a:extLst>
            </p:cNvPr>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36">
              <a:extLst>
                <a:ext uri="{FF2B5EF4-FFF2-40B4-BE49-F238E27FC236}">
                  <a16:creationId xmlns:a16="http://schemas.microsoft.com/office/drawing/2014/main" id="{267FA6D7-96DC-F580-7A3C-6BF81942D2AA}"/>
                </a:ext>
              </a:extLst>
            </p:cNvPr>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3" name="组合 339">
            <a:extLst>
              <a:ext uri="{FF2B5EF4-FFF2-40B4-BE49-F238E27FC236}">
                <a16:creationId xmlns:a16="http://schemas.microsoft.com/office/drawing/2014/main" id="{62643228-2B26-5C8D-A877-CE3C66F03796}"/>
              </a:ext>
            </a:extLst>
          </p:cNvPr>
          <p:cNvGrpSpPr/>
          <p:nvPr/>
        </p:nvGrpSpPr>
        <p:grpSpPr>
          <a:xfrm>
            <a:off x="4829071" y="758031"/>
            <a:ext cx="417513" cy="547688"/>
            <a:chOff x="8072438" y="779463"/>
            <a:chExt cx="417513" cy="547688"/>
          </a:xfrm>
        </p:grpSpPr>
        <p:sp>
          <p:nvSpPr>
            <p:cNvPr id="644" name="Freeform 37">
              <a:extLst>
                <a:ext uri="{FF2B5EF4-FFF2-40B4-BE49-F238E27FC236}">
                  <a16:creationId xmlns:a16="http://schemas.microsoft.com/office/drawing/2014/main" id="{D1BD4D49-9C7B-D974-C85A-BFE5F5A962DD}"/>
                </a:ext>
              </a:extLst>
            </p:cNvPr>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38">
              <a:extLst>
                <a:ext uri="{FF2B5EF4-FFF2-40B4-BE49-F238E27FC236}">
                  <a16:creationId xmlns:a16="http://schemas.microsoft.com/office/drawing/2014/main" id="{3DF39F39-2F11-78CD-2215-174CDD0355CA}"/>
                </a:ext>
              </a:extLst>
            </p:cNvPr>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39">
              <a:extLst>
                <a:ext uri="{FF2B5EF4-FFF2-40B4-BE49-F238E27FC236}">
                  <a16:creationId xmlns:a16="http://schemas.microsoft.com/office/drawing/2014/main" id="{3AA22A0A-B0B3-B0D1-E904-FA9DA4AF95AD}"/>
                </a:ext>
              </a:extLst>
            </p:cNvPr>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0">
              <a:extLst>
                <a:ext uri="{FF2B5EF4-FFF2-40B4-BE49-F238E27FC236}">
                  <a16:creationId xmlns:a16="http://schemas.microsoft.com/office/drawing/2014/main" id="{C3A77639-8616-98C5-1835-360384D98C3D}"/>
                </a:ext>
              </a:extLst>
            </p:cNvPr>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after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anim calcmode="lin" valueType="num">
                                      <p:cBhvr>
                                        <p:cTn id="8" dur="1000" fill="hold"/>
                                        <p:tgtEl>
                                          <p:spTgt spid="346"/>
                                        </p:tgtEl>
                                        <p:attrNameLst>
                                          <p:attrName>ppt_x</p:attrName>
                                        </p:attrNameLst>
                                      </p:cBhvr>
                                      <p:tavLst>
                                        <p:tav tm="0">
                                          <p:val>
                                            <p:strVal val="#ppt_x"/>
                                          </p:val>
                                        </p:tav>
                                        <p:tav tm="100000">
                                          <p:val>
                                            <p:strVal val="#ppt_x"/>
                                          </p:val>
                                        </p:tav>
                                      </p:tavLst>
                                    </p:anim>
                                    <p:anim calcmode="lin" valueType="num">
                                      <p:cBhvr>
                                        <p:cTn id="9" dur="1000" fill="hold"/>
                                        <p:tgtEl>
                                          <p:spTgt spid="34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5" presetClass="entr" presetSubtype="0" fill="hold" nodeType="afterEffect">
                                  <p:stCondLst>
                                    <p:cond delay="0"/>
                                  </p:stCondLst>
                                  <p:childTnLst>
                                    <p:set>
                                      <p:cBhvr>
                                        <p:cTn id="12" dur="1" fill="hold">
                                          <p:stCondLst>
                                            <p:cond delay="0"/>
                                          </p:stCondLst>
                                        </p:cTn>
                                        <p:tgtEl>
                                          <p:spTgt spid="597"/>
                                        </p:tgtEl>
                                        <p:attrNameLst>
                                          <p:attrName>style.visibility</p:attrName>
                                        </p:attrNameLst>
                                      </p:cBhvr>
                                      <p:to>
                                        <p:strVal val="visible"/>
                                      </p:to>
                                    </p:set>
                                    <p:anim calcmode="lin" valueType="num">
                                      <p:cBhvr>
                                        <p:cTn id="13" dur="500" decel="50000" fill="hold">
                                          <p:stCondLst>
                                            <p:cond delay="0"/>
                                          </p:stCondLst>
                                        </p:cTn>
                                        <p:tgtEl>
                                          <p:spTgt spid="59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9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97"/>
                                        </p:tgtEl>
                                        <p:attrNameLst>
                                          <p:attrName>ppt_w</p:attrName>
                                        </p:attrNameLst>
                                      </p:cBhvr>
                                      <p:tavLst>
                                        <p:tav tm="0">
                                          <p:val>
                                            <p:strVal val="#ppt_w*.05"/>
                                          </p:val>
                                        </p:tav>
                                        <p:tav tm="100000">
                                          <p:val>
                                            <p:strVal val="#ppt_w"/>
                                          </p:val>
                                        </p:tav>
                                      </p:tavLst>
                                    </p:anim>
                                    <p:anim calcmode="lin" valueType="num">
                                      <p:cBhvr>
                                        <p:cTn id="16" dur="1000" fill="hold"/>
                                        <p:tgtEl>
                                          <p:spTgt spid="59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9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9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9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97"/>
                                        </p:tgtEl>
                                      </p:cBhvr>
                                    </p:animEffect>
                                  </p:childTnLst>
                                </p:cTn>
                              </p:par>
                            </p:childTnLst>
                          </p:cTn>
                        </p:par>
                        <p:par>
                          <p:cTn id="21" fill="hold">
                            <p:stCondLst>
                              <p:cond delay="3000"/>
                            </p:stCondLst>
                            <p:childTnLst>
                              <p:par>
                                <p:cTn id="22" presetID="14" presetClass="entr" presetSubtype="10" fill="hold" nodeType="afterEffect">
                                  <p:stCondLst>
                                    <p:cond delay="0"/>
                                  </p:stCondLst>
                                  <p:childTnLst>
                                    <p:set>
                                      <p:cBhvr>
                                        <p:cTn id="23" dur="1" fill="hold">
                                          <p:stCondLst>
                                            <p:cond delay="0"/>
                                          </p:stCondLst>
                                        </p:cTn>
                                        <p:tgtEl>
                                          <p:spTgt spid="596"/>
                                        </p:tgtEl>
                                        <p:attrNameLst>
                                          <p:attrName>style.visibility</p:attrName>
                                        </p:attrNameLst>
                                      </p:cBhvr>
                                      <p:to>
                                        <p:strVal val="visible"/>
                                      </p:to>
                                    </p:set>
                                    <p:animEffect transition="in" filter="randombar(horizontal)">
                                      <p:cBhvr>
                                        <p:cTn id="24" dur="750"/>
                                        <p:tgtEl>
                                          <p:spTgt spid="59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09"/>
                                        </p:tgtEl>
                                        <p:attrNameLst>
                                          <p:attrName>style.visibility</p:attrName>
                                        </p:attrNameLst>
                                      </p:cBhvr>
                                      <p:to>
                                        <p:strVal val="visible"/>
                                      </p:to>
                                    </p:set>
                                    <p:animEffect transition="in" filter="fade">
                                      <p:cBhvr>
                                        <p:cTn id="27" dur="1000"/>
                                        <p:tgtEl>
                                          <p:spTgt spid="609"/>
                                        </p:tgtEl>
                                      </p:cBhvr>
                                    </p:animEffect>
                                    <p:anim calcmode="lin" valueType="num">
                                      <p:cBhvr>
                                        <p:cTn id="28" dur="1000" fill="hold"/>
                                        <p:tgtEl>
                                          <p:spTgt spid="609"/>
                                        </p:tgtEl>
                                        <p:attrNameLst>
                                          <p:attrName>ppt_x</p:attrName>
                                        </p:attrNameLst>
                                      </p:cBhvr>
                                      <p:tavLst>
                                        <p:tav tm="0">
                                          <p:val>
                                            <p:strVal val="#ppt_x"/>
                                          </p:val>
                                        </p:tav>
                                        <p:tav tm="100000">
                                          <p:val>
                                            <p:strVal val="#ppt_x"/>
                                          </p:val>
                                        </p:tav>
                                      </p:tavLst>
                                    </p:anim>
                                    <p:anim calcmode="lin" valueType="num">
                                      <p:cBhvr>
                                        <p:cTn id="29" dur="1000" fill="hold"/>
                                        <p:tgtEl>
                                          <p:spTgt spid="60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43"/>
                                        </p:tgtEl>
                                        <p:attrNameLst>
                                          <p:attrName>style.visibility</p:attrName>
                                        </p:attrNameLst>
                                      </p:cBhvr>
                                      <p:to>
                                        <p:strVal val="visible"/>
                                      </p:to>
                                    </p:set>
                                    <p:animEffect transition="in" filter="fade">
                                      <p:cBhvr>
                                        <p:cTn id="32" dur="1000"/>
                                        <p:tgtEl>
                                          <p:spTgt spid="643"/>
                                        </p:tgtEl>
                                      </p:cBhvr>
                                    </p:animEffect>
                                    <p:anim calcmode="lin" valueType="num">
                                      <p:cBhvr>
                                        <p:cTn id="33" dur="1000" fill="hold"/>
                                        <p:tgtEl>
                                          <p:spTgt spid="643"/>
                                        </p:tgtEl>
                                        <p:attrNameLst>
                                          <p:attrName>ppt_x</p:attrName>
                                        </p:attrNameLst>
                                      </p:cBhvr>
                                      <p:tavLst>
                                        <p:tav tm="0">
                                          <p:val>
                                            <p:strVal val="#ppt_x"/>
                                          </p:val>
                                        </p:tav>
                                        <p:tav tm="100000">
                                          <p:val>
                                            <p:strVal val="#ppt_x"/>
                                          </p:val>
                                        </p:tav>
                                      </p:tavLst>
                                    </p:anim>
                                    <p:anim calcmode="lin" valueType="num">
                                      <p:cBhvr>
                                        <p:cTn id="34" dur="1000" fill="hold"/>
                                        <p:tgtEl>
                                          <p:spTgt spid="64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14"/>
                                        </p:tgtEl>
                                        <p:attrNameLst>
                                          <p:attrName>style.visibility</p:attrName>
                                        </p:attrNameLst>
                                      </p:cBhvr>
                                      <p:to>
                                        <p:strVal val="visible"/>
                                      </p:to>
                                    </p:set>
                                    <p:animEffect transition="in" filter="fade">
                                      <p:cBhvr>
                                        <p:cTn id="37" dur="1000"/>
                                        <p:tgtEl>
                                          <p:spTgt spid="614"/>
                                        </p:tgtEl>
                                      </p:cBhvr>
                                    </p:animEffect>
                                    <p:anim calcmode="lin" valueType="num">
                                      <p:cBhvr>
                                        <p:cTn id="38" dur="1000" fill="hold"/>
                                        <p:tgtEl>
                                          <p:spTgt spid="614"/>
                                        </p:tgtEl>
                                        <p:attrNameLst>
                                          <p:attrName>ppt_x</p:attrName>
                                        </p:attrNameLst>
                                      </p:cBhvr>
                                      <p:tavLst>
                                        <p:tav tm="0">
                                          <p:val>
                                            <p:strVal val="#ppt_x"/>
                                          </p:val>
                                        </p:tav>
                                        <p:tav tm="100000">
                                          <p:val>
                                            <p:strVal val="#ppt_x"/>
                                          </p:val>
                                        </p:tav>
                                      </p:tavLst>
                                    </p:anim>
                                    <p:anim calcmode="lin" valueType="num">
                                      <p:cBhvr>
                                        <p:cTn id="39" dur="1000" fill="hold"/>
                                        <p:tgtEl>
                                          <p:spTgt spid="6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1"/>
                                        </p:tgtEl>
                                        <p:attrNameLst>
                                          <p:attrName>style.visibility</p:attrName>
                                        </p:attrNameLst>
                                      </p:cBhvr>
                                      <p:to>
                                        <p:strVal val="visible"/>
                                      </p:to>
                                    </p:set>
                                    <p:animEffect transition="in" filter="fade">
                                      <p:cBhvr>
                                        <p:cTn id="42" dur="1000"/>
                                        <p:tgtEl>
                                          <p:spTgt spid="611"/>
                                        </p:tgtEl>
                                      </p:cBhvr>
                                    </p:animEffect>
                                    <p:anim calcmode="lin" valueType="num">
                                      <p:cBhvr>
                                        <p:cTn id="43" dur="1000" fill="hold"/>
                                        <p:tgtEl>
                                          <p:spTgt spid="611"/>
                                        </p:tgtEl>
                                        <p:attrNameLst>
                                          <p:attrName>ppt_x</p:attrName>
                                        </p:attrNameLst>
                                      </p:cBhvr>
                                      <p:tavLst>
                                        <p:tav tm="0">
                                          <p:val>
                                            <p:strVal val="#ppt_x"/>
                                          </p:val>
                                        </p:tav>
                                        <p:tav tm="100000">
                                          <p:val>
                                            <p:strVal val="#ppt_x"/>
                                          </p:val>
                                        </p:tav>
                                      </p:tavLst>
                                    </p:anim>
                                    <p:anim calcmode="lin" valueType="num">
                                      <p:cBhvr>
                                        <p:cTn id="44" dur="1000" fill="hold"/>
                                        <p:tgtEl>
                                          <p:spTgt spid="6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00"/>
                                        </p:tgtEl>
                                        <p:attrNameLst>
                                          <p:attrName>style.visibility</p:attrName>
                                        </p:attrNameLst>
                                      </p:cBhvr>
                                      <p:to>
                                        <p:strVal val="visible"/>
                                      </p:to>
                                    </p:set>
                                    <p:animEffect transition="in" filter="fade">
                                      <p:cBhvr>
                                        <p:cTn id="47" dur="1000"/>
                                        <p:tgtEl>
                                          <p:spTgt spid="600"/>
                                        </p:tgtEl>
                                      </p:cBhvr>
                                    </p:animEffect>
                                    <p:anim calcmode="lin" valueType="num">
                                      <p:cBhvr>
                                        <p:cTn id="48" dur="1000" fill="hold"/>
                                        <p:tgtEl>
                                          <p:spTgt spid="600"/>
                                        </p:tgtEl>
                                        <p:attrNameLst>
                                          <p:attrName>ppt_x</p:attrName>
                                        </p:attrNameLst>
                                      </p:cBhvr>
                                      <p:tavLst>
                                        <p:tav tm="0">
                                          <p:val>
                                            <p:strVal val="#ppt_x"/>
                                          </p:val>
                                        </p:tav>
                                        <p:tav tm="100000">
                                          <p:val>
                                            <p:strVal val="#ppt_x"/>
                                          </p:val>
                                        </p:tav>
                                      </p:tavLst>
                                    </p:anim>
                                    <p:anim calcmode="lin" valueType="num">
                                      <p:cBhvr>
                                        <p:cTn id="49" dur="1000" fill="hold"/>
                                        <p:tgtEl>
                                          <p:spTgt spid="6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04"/>
                                        </p:tgtEl>
                                        <p:attrNameLst>
                                          <p:attrName>style.visibility</p:attrName>
                                        </p:attrNameLst>
                                      </p:cBhvr>
                                      <p:to>
                                        <p:strVal val="visible"/>
                                      </p:to>
                                    </p:set>
                                    <p:animEffect transition="in" filter="fade">
                                      <p:cBhvr>
                                        <p:cTn id="52" dur="1000"/>
                                        <p:tgtEl>
                                          <p:spTgt spid="604"/>
                                        </p:tgtEl>
                                      </p:cBhvr>
                                    </p:animEffect>
                                    <p:anim calcmode="lin" valueType="num">
                                      <p:cBhvr>
                                        <p:cTn id="53" dur="1000" fill="hold"/>
                                        <p:tgtEl>
                                          <p:spTgt spid="604"/>
                                        </p:tgtEl>
                                        <p:attrNameLst>
                                          <p:attrName>ppt_x</p:attrName>
                                        </p:attrNameLst>
                                      </p:cBhvr>
                                      <p:tavLst>
                                        <p:tav tm="0">
                                          <p:val>
                                            <p:strVal val="#ppt_x"/>
                                          </p:val>
                                        </p:tav>
                                        <p:tav tm="100000">
                                          <p:val>
                                            <p:strVal val="#ppt_x"/>
                                          </p:val>
                                        </p:tav>
                                      </p:tavLst>
                                    </p:anim>
                                    <p:anim calcmode="lin" valueType="num">
                                      <p:cBhvr>
                                        <p:cTn id="54" dur="1000" fill="hold"/>
                                        <p:tgtEl>
                                          <p:spTgt spid="60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13"/>
                                        </p:tgtEl>
                                        <p:attrNameLst>
                                          <p:attrName>style.visibility</p:attrName>
                                        </p:attrNameLst>
                                      </p:cBhvr>
                                      <p:to>
                                        <p:strVal val="visible"/>
                                      </p:to>
                                    </p:set>
                                    <p:animEffect transition="in" filter="fade">
                                      <p:cBhvr>
                                        <p:cTn id="57" dur="1000"/>
                                        <p:tgtEl>
                                          <p:spTgt spid="613"/>
                                        </p:tgtEl>
                                      </p:cBhvr>
                                    </p:animEffect>
                                    <p:anim calcmode="lin" valueType="num">
                                      <p:cBhvr>
                                        <p:cTn id="58" dur="1000" fill="hold"/>
                                        <p:tgtEl>
                                          <p:spTgt spid="613"/>
                                        </p:tgtEl>
                                        <p:attrNameLst>
                                          <p:attrName>ppt_x</p:attrName>
                                        </p:attrNameLst>
                                      </p:cBhvr>
                                      <p:tavLst>
                                        <p:tav tm="0">
                                          <p:val>
                                            <p:strVal val="#ppt_x"/>
                                          </p:val>
                                        </p:tav>
                                        <p:tav tm="100000">
                                          <p:val>
                                            <p:strVal val="#ppt_x"/>
                                          </p:val>
                                        </p:tav>
                                      </p:tavLst>
                                    </p:anim>
                                    <p:anim calcmode="lin" valueType="num">
                                      <p:cBhvr>
                                        <p:cTn id="59" dur="1000" fill="hold"/>
                                        <p:tgtEl>
                                          <p:spTgt spid="61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30"/>
                                        </p:tgtEl>
                                        <p:attrNameLst>
                                          <p:attrName>style.visibility</p:attrName>
                                        </p:attrNameLst>
                                      </p:cBhvr>
                                      <p:to>
                                        <p:strVal val="visible"/>
                                      </p:to>
                                    </p:set>
                                    <p:animEffect transition="in" filter="fade">
                                      <p:cBhvr>
                                        <p:cTn id="62" dur="1000"/>
                                        <p:tgtEl>
                                          <p:spTgt spid="630"/>
                                        </p:tgtEl>
                                      </p:cBhvr>
                                    </p:animEffect>
                                    <p:anim calcmode="lin" valueType="num">
                                      <p:cBhvr>
                                        <p:cTn id="63" dur="1000" fill="hold"/>
                                        <p:tgtEl>
                                          <p:spTgt spid="630"/>
                                        </p:tgtEl>
                                        <p:attrNameLst>
                                          <p:attrName>ppt_x</p:attrName>
                                        </p:attrNameLst>
                                      </p:cBhvr>
                                      <p:tavLst>
                                        <p:tav tm="0">
                                          <p:val>
                                            <p:strVal val="#ppt_x"/>
                                          </p:val>
                                        </p:tav>
                                        <p:tav tm="100000">
                                          <p:val>
                                            <p:strVal val="#ppt_x"/>
                                          </p:val>
                                        </p:tav>
                                      </p:tavLst>
                                    </p:anim>
                                    <p:anim calcmode="lin" valueType="num">
                                      <p:cBhvr>
                                        <p:cTn id="64" dur="1000" fill="hold"/>
                                        <p:tgtEl>
                                          <p:spTgt spid="63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10"/>
                                        </p:tgtEl>
                                        <p:attrNameLst>
                                          <p:attrName>style.visibility</p:attrName>
                                        </p:attrNameLst>
                                      </p:cBhvr>
                                      <p:to>
                                        <p:strVal val="visible"/>
                                      </p:to>
                                    </p:set>
                                    <p:animEffect transition="in" filter="fade">
                                      <p:cBhvr>
                                        <p:cTn id="67" dur="1000"/>
                                        <p:tgtEl>
                                          <p:spTgt spid="610"/>
                                        </p:tgtEl>
                                      </p:cBhvr>
                                    </p:animEffect>
                                    <p:anim calcmode="lin" valueType="num">
                                      <p:cBhvr>
                                        <p:cTn id="68" dur="1000" fill="hold"/>
                                        <p:tgtEl>
                                          <p:spTgt spid="610"/>
                                        </p:tgtEl>
                                        <p:attrNameLst>
                                          <p:attrName>ppt_x</p:attrName>
                                        </p:attrNameLst>
                                      </p:cBhvr>
                                      <p:tavLst>
                                        <p:tav tm="0">
                                          <p:val>
                                            <p:strVal val="#ppt_x"/>
                                          </p:val>
                                        </p:tav>
                                        <p:tav tm="100000">
                                          <p:val>
                                            <p:strVal val="#ppt_x"/>
                                          </p:val>
                                        </p:tav>
                                      </p:tavLst>
                                    </p:anim>
                                    <p:anim calcmode="lin" valueType="num">
                                      <p:cBhvr>
                                        <p:cTn id="69" dur="1000" fill="hold"/>
                                        <p:tgtEl>
                                          <p:spTgt spid="61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12"/>
                                        </p:tgtEl>
                                        <p:attrNameLst>
                                          <p:attrName>style.visibility</p:attrName>
                                        </p:attrNameLst>
                                      </p:cBhvr>
                                      <p:to>
                                        <p:strVal val="visible"/>
                                      </p:to>
                                    </p:set>
                                    <p:animEffect transition="in" filter="fade">
                                      <p:cBhvr>
                                        <p:cTn id="72" dur="1000"/>
                                        <p:tgtEl>
                                          <p:spTgt spid="612"/>
                                        </p:tgtEl>
                                      </p:cBhvr>
                                    </p:animEffect>
                                    <p:anim calcmode="lin" valueType="num">
                                      <p:cBhvr>
                                        <p:cTn id="73" dur="1000" fill="hold"/>
                                        <p:tgtEl>
                                          <p:spTgt spid="612"/>
                                        </p:tgtEl>
                                        <p:attrNameLst>
                                          <p:attrName>ppt_x</p:attrName>
                                        </p:attrNameLst>
                                      </p:cBhvr>
                                      <p:tavLst>
                                        <p:tav tm="0">
                                          <p:val>
                                            <p:strVal val="#ppt_x"/>
                                          </p:val>
                                        </p:tav>
                                        <p:tav tm="100000">
                                          <p:val>
                                            <p:strVal val="#ppt_x"/>
                                          </p:val>
                                        </p:tav>
                                      </p:tavLst>
                                    </p:anim>
                                    <p:anim calcmode="lin" valueType="num">
                                      <p:cBhvr>
                                        <p:cTn id="74" dur="1000" fill="hold"/>
                                        <p:tgtEl>
                                          <p:spTgt spid="61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44"/>
                                        </p:tgtEl>
                                        <p:attrNameLst>
                                          <p:attrName>style.visibility</p:attrName>
                                        </p:attrNameLst>
                                      </p:cBhvr>
                                      <p:to>
                                        <p:strVal val="visible"/>
                                      </p:to>
                                    </p:set>
                                    <p:animEffect transition="in" filter="fade">
                                      <p:cBhvr>
                                        <p:cTn id="77" dur="1000"/>
                                        <p:tgtEl>
                                          <p:spTgt spid="344"/>
                                        </p:tgtEl>
                                      </p:cBhvr>
                                    </p:animEffect>
                                    <p:anim calcmode="lin" valueType="num">
                                      <p:cBhvr>
                                        <p:cTn id="78" dur="1000" fill="hold"/>
                                        <p:tgtEl>
                                          <p:spTgt spid="344"/>
                                        </p:tgtEl>
                                        <p:attrNameLst>
                                          <p:attrName>ppt_x</p:attrName>
                                        </p:attrNameLst>
                                      </p:cBhvr>
                                      <p:tavLst>
                                        <p:tav tm="0">
                                          <p:val>
                                            <p:strVal val="#ppt_x"/>
                                          </p:val>
                                        </p:tav>
                                        <p:tav tm="100000">
                                          <p:val>
                                            <p:strVal val="#ppt_x"/>
                                          </p:val>
                                        </p:tav>
                                      </p:tavLst>
                                    </p:anim>
                                    <p:anim calcmode="lin" valueType="num">
                                      <p:cBhvr>
                                        <p:cTn id="79" dur="1000" fill="hold"/>
                                        <p:tgtEl>
                                          <p:spTgt spid="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P spid="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15388" y="2886440"/>
            <a:ext cx="5315197" cy="1754326"/>
          </a:xfrm>
          <a:prstGeom prst="rect">
            <a:avLst/>
          </a:prstGeom>
          <a:noFill/>
        </p:spPr>
        <p:txBody>
          <a:bodyPr wrap="square" rtlCol="0">
            <a:spAutoFit/>
          </a:bodyPr>
          <a:lstStyle/>
          <a:p>
            <a:pPr algn="ctr"/>
            <a:r>
              <a:rPr lang="en-US" altLang="zh-CN" sz="5400" b="1">
                <a:solidFill>
                  <a:srgbClr val="5DB62D"/>
                </a:solidFill>
                <a:latin typeface="Arial" panose="020B0604020202020204" pitchFamily="34" charset="0"/>
                <a:ea typeface="方正静蕾简体" panose="02000000000000000000" pitchFamily="2" charset="-122"/>
                <a:cs typeface="Arial" panose="020B0604020202020204" pitchFamily="34" charset="0"/>
              </a:rPr>
              <a:t>Chúc các em học tốt!</a:t>
            </a:r>
            <a:endParaRPr lang="zh-CN" altLang="en-US" sz="5400" b="1" dirty="0">
              <a:solidFill>
                <a:srgbClr val="00B0F0"/>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109" name="文本框 108"/>
          <p:cNvSpPr txBox="1"/>
          <p:nvPr/>
        </p:nvSpPr>
        <p:spPr>
          <a:xfrm>
            <a:off x="4046230" y="4701091"/>
            <a:ext cx="4099541"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ppt_x</p:attrName>
                                        </p:attrNameLst>
                                      </p:cBhvr>
                                      <p:tavLst>
                                        <p:tav tm="0">
                                          <p:val>
                                            <p:strVal val="#ppt_x-#ppt_w*1.125000"/>
                                          </p:val>
                                        </p:tav>
                                        <p:tav tm="100000">
                                          <p:val>
                                            <p:strVal val="#ppt_x"/>
                                          </p:val>
                                        </p:tav>
                                      </p:tavLst>
                                    </p:anim>
                                    <p:animEffect transition="in" filter="wipe(right)">
                                      <p:cBhvr>
                                        <p:cTn id="12" dur="125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p:tgtEl>
                                          <p:spTgt spid="4"/>
                                        </p:tgtEl>
                                        <p:attrNameLst>
                                          <p:attrName>ppt_x</p:attrName>
                                        </p:attrNameLst>
                                      </p:cBhvr>
                                      <p:tavLst>
                                        <p:tav tm="0">
                                          <p:val>
                                            <p:strVal val="#ppt_x-#ppt_w*1.125000"/>
                                          </p:val>
                                        </p:tav>
                                        <p:tav tm="100000">
                                          <p:val>
                                            <p:strVal val="#ppt_x"/>
                                          </p:val>
                                        </p:tav>
                                      </p:tavLst>
                                    </p:anim>
                                    <p:animEffect transition="in" filter="wipe(right)">
                                      <p:cBhvr>
                                        <p:cTn id="16" dur="1250"/>
                                        <p:tgtEl>
                                          <p:spTgt spid="4"/>
                                        </p:tgtEl>
                                      </p:cBhvr>
                                    </p:animEffect>
                                  </p:childTnLst>
                                </p:cTn>
                              </p:par>
                              <p:par>
                                <p:cTn id="17" presetID="3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decel="100000"/>
                                        <p:tgtEl>
                                          <p:spTgt spid="5"/>
                                        </p:tgtEl>
                                      </p:cBhvr>
                                    </p:animEffect>
                                    <p:anim calcmode="lin" valueType="num">
                                      <p:cBhvr>
                                        <p:cTn id="20" dur="1000" decel="100000" fill="hold"/>
                                        <p:tgtEl>
                                          <p:spTgt spid="5"/>
                                        </p:tgtEl>
                                        <p:attrNameLst>
                                          <p:attrName>style.rotation</p:attrName>
                                        </p:attrNameLst>
                                      </p:cBhvr>
                                      <p:tavLst>
                                        <p:tav tm="0">
                                          <p:val>
                                            <p:fltVal val="-90"/>
                                          </p:val>
                                        </p:tav>
                                        <p:tav tm="100000">
                                          <p:val>
                                            <p:fltVal val="0"/>
                                          </p:val>
                                        </p:tav>
                                      </p:tavLst>
                                    </p:anim>
                                    <p:anim calcmode="lin" valueType="num">
                                      <p:cBhvr>
                                        <p:cTn id="21" dur="1000" decel="100000" fill="hold"/>
                                        <p:tgtEl>
                                          <p:spTgt spid="5"/>
                                        </p:tgtEl>
                                        <p:attrNameLst>
                                          <p:attrName>ppt_x</p:attrName>
                                        </p:attrNameLst>
                                      </p:cBhvr>
                                      <p:tavLst>
                                        <p:tav tm="0">
                                          <p:val>
                                            <p:strVal val="#ppt_x+0.4"/>
                                          </p:val>
                                        </p:tav>
                                        <p:tav tm="100000">
                                          <p:val>
                                            <p:strVal val="#ppt_x-0.05"/>
                                          </p:val>
                                        </p:tav>
                                      </p:tavLst>
                                    </p:anim>
                                    <p:anim calcmode="lin" valueType="num">
                                      <p:cBhvr>
                                        <p:cTn id="22" dur="1000" decel="100000" fill="hold"/>
                                        <p:tgtEl>
                                          <p:spTgt spid="5"/>
                                        </p:tgtEl>
                                        <p:attrNameLst>
                                          <p:attrName>ppt_y</p:attrName>
                                        </p:attrNameLst>
                                      </p:cBhvr>
                                      <p:tavLst>
                                        <p:tav tm="0">
                                          <p:val>
                                            <p:strVal val="#ppt_y-0.4"/>
                                          </p:val>
                                        </p:tav>
                                        <p:tav tm="100000">
                                          <p:val>
                                            <p:strVal val="#ppt_y+0.1"/>
                                          </p:val>
                                        </p:tav>
                                      </p:tavLst>
                                    </p:anim>
                                    <p:anim calcmode="lin" valueType="num">
                                      <p:cBhvr>
                                        <p:cTn id="23"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4"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5" presetID="1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p:tgtEl>
                                          <p:spTgt spid="3"/>
                                        </p:tgtEl>
                                        <p:attrNameLst>
                                          <p:attrName>ppt_x</p:attrName>
                                        </p:attrNameLst>
                                      </p:cBhvr>
                                      <p:tavLst>
                                        <p:tav tm="0">
                                          <p:val>
                                            <p:strVal val="#ppt_x-#ppt_w*1.125000"/>
                                          </p:val>
                                        </p:tav>
                                        <p:tav tm="100000">
                                          <p:val>
                                            <p:strVal val="#ppt_x"/>
                                          </p:val>
                                        </p:tav>
                                      </p:tavLst>
                                    </p:anim>
                                    <p:animEffect transition="in" filter="wipe(right)">
                                      <p:cBhvr>
                                        <p:cTn id="28" dur="125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320"/>
                                        </p:tgtEl>
                                        <p:attrNameLst>
                                          <p:attrName>style.visibility</p:attrName>
                                        </p:attrNameLst>
                                      </p:cBhvr>
                                      <p:to>
                                        <p:strVal val="visible"/>
                                      </p:to>
                                    </p:set>
                                    <p:animEffect transition="in" filter="wipe(down)">
                                      <p:cBhvr>
                                        <p:cTn id="31" dur="750"/>
                                        <p:tgtEl>
                                          <p:spTgt spid="320"/>
                                        </p:tgtEl>
                                      </p:cBhvr>
                                    </p:animEffect>
                                  </p:childTnLst>
                                </p:cTn>
                              </p:par>
                              <p:par>
                                <p:cTn id="32" presetID="22" presetClass="entr" presetSubtype="4" fill="hold" nodeType="withEffect">
                                  <p:stCondLst>
                                    <p:cond delay="100"/>
                                  </p:stCondLst>
                                  <p:childTnLst>
                                    <p:set>
                                      <p:cBhvr>
                                        <p:cTn id="33" dur="1" fill="hold">
                                          <p:stCondLst>
                                            <p:cond delay="0"/>
                                          </p:stCondLst>
                                        </p:cTn>
                                        <p:tgtEl>
                                          <p:spTgt spid="319"/>
                                        </p:tgtEl>
                                        <p:attrNameLst>
                                          <p:attrName>style.visibility</p:attrName>
                                        </p:attrNameLst>
                                      </p:cBhvr>
                                      <p:to>
                                        <p:strVal val="visible"/>
                                      </p:to>
                                    </p:set>
                                    <p:animEffect transition="in" filter="wipe(down)">
                                      <p:cBhvr>
                                        <p:cTn id="34" dur="750"/>
                                        <p:tgtEl>
                                          <p:spTgt spid="319"/>
                                        </p:tgtEl>
                                      </p:cBhvr>
                                    </p:animEffect>
                                  </p:childTnLst>
                                </p:cTn>
                              </p:par>
                              <p:par>
                                <p:cTn id="35" presetID="22" presetClass="entr" presetSubtype="4" fill="hold" nodeType="withEffect">
                                  <p:stCondLst>
                                    <p:cond delay="200"/>
                                  </p:stCondLst>
                                  <p:childTnLst>
                                    <p:set>
                                      <p:cBhvr>
                                        <p:cTn id="36" dur="1" fill="hold">
                                          <p:stCondLst>
                                            <p:cond delay="0"/>
                                          </p:stCondLst>
                                        </p:cTn>
                                        <p:tgtEl>
                                          <p:spTgt spid="318"/>
                                        </p:tgtEl>
                                        <p:attrNameLst>
                                          <p:attrName>style.visibility</p:attrName>
                                        </p:attrNameLst>
                                      </p:cBhvr>
                                      <p:to>
                                        <p:strVal val="visible"/>
                                      </p:to>
                                    </p:set>
                                    <p:animEffect transition="in" filter="wipe(down)">
                                      <p:cBhvr>
                                        <p:cTn id="37" dur="750"/>
                                        <p:tgtEl>
                                          <p:spTgt spid="318"/>
                                        </p:tgtEl>
                                      </p:cBhvr>
                                    </p:animEffect>
                                  </p:childTnLst>
                                </p:cTn>
                              </p:par>
                              <p:par>
                                <p:cTn id="38" presetID="22" presetClass="entr" presetSubtype="4" fill="hold" nodeType="withEffect">
                                  <p:stCondLst>
                                    <p:cond delay="300"/>
                                  </p:stCondLst>
                                  <p:childTnLst>
                                    <p:set>
                                      <p:cBhvr>
                                        <p:cTn id="39" dur="1" fill="hold">
                                          <p:stCondLst>
                                            <p:cond delay="0"/>
                                          </p:stCondLst>
                                        </p:cTn>
                                        <p:tgtEl>
                                          <p:spTgt spid="317"/>
                                        </p:tgtEl>
                                        <p:attrNameLst>
                                          <p:attrName>style.visibility</p:attrName>
                                        </p:attrNameLst>
                                      </p:cBhvr>
                                      <p:to>
                                        <p:strVal val="visible"/>
                                      </p:to>
                                    </p:set>
                                    <p:animEffect transition="in" filter="wipe(down)">
                                      <p:cBhvr>
                                        <p:cTn id="40" dur="750"/>
                                        <p:tgtEl>
                                          <p:spTgt spid="317"/>
                                        </p:tgtEl>
                                      </p:cBhvr>
                                    </p:animEffect>
                                  </p:childTnLst>
                                </p:cTn>
                              </p:par>
                            </p:childTnLst>
                          </p:cTn>
                        </p:par>
                        <p:par>
                          <p:cTn id="41" fill="hold">
                            <p:stCondLst>
                              <p:cond delay="1750"/>
                            </p:stCondLst>
                            <p:childTnLst>
                              <p:par>
                                <p:cTn id="42" presetID="31" presetClass="entr" presetSubtype="0" fill="hold" grpId="0" nodeType="afterEffect">
                                  <p:stCondLst>
                                    <p:cond delay="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1000"/>
                                        <p:tgtEl>
                                          <p:spTgt spid="109"/>
                                        </p:tgtEl>
                                      </p:cBhvr>
                                    </p:animEffect>
                                    <p:anim calcmode="lin" valueType="num">
                                      <p:cBhvr>
                                        <p:cTn id="52" dur="1000" fill="hold"/>
                                        <p:tgtEl>
                                          <p:spTgt spid="109"/>
                                        </p:tgtEl>
                                        <p:attrNameLst>
                                          <p:attrName>ppt_x</p:attrName>
                                        </p:attrNameLst>
                                      </p:cBhvr>
                                      <p:tavLst>
                                        <p:tav tm="0">
                                          <p:val>
                                            <p:strVal val="#ppt_x"/>
                                          </p:val>
                                        </p:tav>
                                        <p:tav tm="100000">
                                          <p:val>
                                            <p:strVal val="#ppt_x"/>
                                          </p:val>
                                        </p:tav>
                                      </p:tavLst>
                                    </p:anim>
                                    <p:anim calcmode="lin" valueType="num">
                                      <p:cBhvr>
                                        <p:cTn id="53" dur="1000" fill="hold"/>
                                        <p:tgtEl>
                                          <p:spTgt spid="109"/>
                                        </p:tgtEl>
                                        <p:attrNameLst>
                                          <p:attrName>ppt_y</p:attrName>
                                        </p:attrNameLst>
                                      </p:cBhvr>
                                      <p:tavLst>
                                        <p:tav tm="0">
                                          <p:val>
                                            <p:strVal val="#ppt_y+.1"/>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1791602" y="1900809"/>
            <a:ext cx="956250" cy="4038750"/>
          </a:xfrm>
          <a:prstGeom prst="rect">
            <a:avLst/>
          </a:prstGeom>
        </p:spPr>
      </p:pic>
      <p:sp>
        <p:nvSpPr>
          <p:cNvPr id="4" name="文本框 3"/>
          <p:cNvSpPr txBox="1"/>
          <p:nvPr/>
        </p:nvSpPr>
        <p:spPr>
          <a:xfrm>
            <a:off x="4574179" y="1933423"/>
            <a:ext cx="5672173" cy="830997"/>
          </a:xfrm>
          <a:prstGeom prst="rect">
            <a:avLst/>
          </a:prstGeom>
          <a:noFill/>
        </p:spPr>
        <p:txBody>
          <a:bodyPr wrap="square" rtlCol="0">
            <a:spAutoFit/>
          </a:bodyPr>
          <a:lstStyle/>
          <a:p>
            <a:r>
              <a:rPr lang="en-US" altLang="zh-CN" sz="4800" b="1">
                <a:solidFill>
                  <a:srgbClr val="EA6387"/>
                </a:solidFill>
                <a:latin typeface="Arial" panose="020B0604020202020204" pitchFamily="34" charset="0"/>
                <a:ea typeface="方正静蕾简体" panose="02000000000000000000" pitchFamily="2" charset="-122"/>
                <a:cs typeface="Arial" panose="020B0604020202020204" pitchFamily="34" charset="0"/>
              </a:rPr>
              <a:t>KHỞI ĐỘNG</a:t>
            </a:r>
            <a:endParaRPr lang="zh-CN" altLang="en-US" sz="4800" b="1" dirty="0">
              <a:solidFill>
                <a:srgbClr val="EA6387"/>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5" name="文本框 4"/>
          <p:cNvSpPr txBox="1"/>
          <p:nvPr/>
        </p:nvSpPr>
        <p:spPr>
          <a:xfrm>
            <a:off x="4595342" y="3395329"/>
            <a:ext cx="5688632" cy="830997"/>
          </a:xfrm>
          <a:prstGeom prst="rect">
            <a:avLst/>
          </a:prstGeom>
          <a:noFill/>
        </p:spPr>
        <p:txBody>
          <a:bodyPr wrap="square" rtlCol="0">
            <a:spAutoFit/>
          </a:bodyPr>
          <a:lstStyle/>
          <a:p>
            <a:r>
              <a:rPr lang="en-US" altLang="zh-CN" sz="4800" b="1">
                <a:solidFill>
                  <a:srgbClr val="CCA54D"/>
                </a:solidFill>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4800" b="1" dirty="0">
              <a:solidFill>
                <a:srgbClr val="CCA54D"/>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6" name="文本框 5"/>
          <p:cNvSpPr txBox="1"/>
          <p:nvPr/>
        </p:nvSpPr>
        <p:spPr>
          <a:xfrm>
            <a:off x="4595342" y="4794896"/>
            <a:ext cx="5672173" cy="830997"/>
          </a:xfrm>
          <a:prstGeom prst="rect">
            <a:avLst/>
          </a:prstGeom>
          <a:noFill/>
        </p:spPr>
        <p:txBody>
          <a:bodyPr wrap="square" rtlCol="0">
            <a:spAutoFit/>
          </a:bodyPr>
          <a:lstStyle/>
          <a:p>
            <a:r>
              <a:rPr lang="en-US" altLang="zh-CN" sz="4800" b="1">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rPr>
              <a:t>VẬN DỤNG</a:t>
            </a:r>
            <a:endParaRPr lang="zh-CN" altLang="en-US" sz="4800" b="1" dirty="0">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7" name="文本框 6"/>
          <p:cNvSpPr txBox="1"/>
          <p:nvPr/>
        </p:nvSpPr>
        <p:spPr>
          <a:xfrm>
            <a:off x="2099556" y="621375"/>
            <a:ext cx="7992888" cy="830997"/>
          </a:xfrm>
          <a:prstGeom prst="rect">
            <a:avLst/>
          </a:prstGeom>
          <a:noFill/>
        </p:spPr>
        <p:txBody>
          <a:bodyPr wrap="square" rtlCol="0">
            <a:spAutoFit/>
          </a:bodyPr>
          <a:lstStyle/>
          <a:p>
            <a:pPr algn="ctr"/>
            <a:r>
              <a:rPr lang="en-US" altLang="zh-CN" sz="4800" b="1">
                <a:solidFill>
                  <a:srgbClr val="3DBDED"/>
                </a:solidFill>
                <a:latin typeface="Arial" panose="020B0604020202020204" pitchFamily="34" charset="0"/>
                <a:ea typeface="方正静蕾简体" panose="02000000000000000000" pitchFamily="2" charset="-122"/>
                <a:cs typeface="Arial" panose="020B0604020202020204" pitchFamily="34" charset="0"/>
              </a:rPr>
              <a:t>NỘI DUNG BÀI HỌC</a:t>
            </a:r>
            <a:endParaRPr lang="zh-CN" altLang="en-US" sz="4800" b="1" dirty="0">
              <a:solidFill>
                <a:srgbClr val="3DBDED"/>
              </a:solidFill>
              <a:latin typeface="Arial" panose="020B0604020202020204" pitchFamily="34" charset="0"/>
              <a:ea typeface="方正静蕾简体" panose="02000000000000000000" pitchFamily="2" charset="-122"/>
              <a:cs typeface="Arial" panose="020B0604020202020204" pitchFamily="34" charset="0"/>
            </a:endParaRPr>
          </a:p>
        </p:txBody>
      </p:sp>
      <p:pic>
        <p:nvPicPr>
          <p:cNvPr id="16" name="图片 15"/>
          <p:cNvPicPr>
            <a:picLocks noChangeAspect="1"/>
          </p:cNvPicPr>
          <p:nvPr/>
        </p:nvPicPr>
        <p:blipFill>
          <a:blip r:embed="rId4"/>
          <a:stretch>
            <a:fillRect/>
          </a:stretch>
        </p:blipFill>
        <p:spPr>
          <a:xfrm>
            <a:off x="3568383" y="1920056"/>
            <a:ext cx="1221820" cy="1344003"/>
          </a:xfrm>
          <a:prstGeom prst="rect">
            <a:avLst/>
          </a:prstGeom>
        </p:spPr>
      </p:pic>
      <p:pic>
        <p:nvPicPr>
          <p:cNvPr id="17" name="图片 16"/>
          <p:cNvPicPr>
            <a:picLocks noChangeAspect="1"/>
          </p:cNvPicPr>
          <p:nvPr/>
        </p:nvPicPr>
        <p:blipFill>
          <a:blip r:embed="rId5"/>
          <a:stretch>
            <a:fillRect/>
          </a:stretch>
        </p:blipFill>
        <p:spPr>
          <a:xfrm>
            <a:off x="3551478" y="3264059"/>
            <a:ext cx="1160729" cy="1359275"/>
          </a:xfrm>
          <a:prstGeom prst="rect">
            <a:avLst/>
          </a:prstGeom>
        </p:spPr>
      </p:pic>
      <p:pic>
        <p:nvPicPr>
          <p:cNvPr id="18" name="图片 17"/>
          <p:cNvPicPr>
            <a:picLocks noChangeAspect="1"/>
          </p:cNvPicPr>
          <p:nvPr/>
        </p:nvPicPr>
        <p:blipFill>
          <a:blip r:embed="rId6"/>
          <a:stretch>
            <a:fillRect/>
          </a:stretch>
        </p:blipFill>
        <p:spPr>
          <a:xfrm>
            <a:off x="3551478" y="4443305"/>
            <a:ext cx="1266060" cy="1543553"/>
          </a:xfrm>
          <a:prstGeom prst="rect">
            <a:avLst/>
          </a:prstGeom>
        </p:spPr>
      </p:pic>
      <p:pic>
        <p:nvPicPr>
          <p:cNvPr id="21" name="图片 20"/>
          <p:cNvPicPr>
            <a:picLocks noChangeAspect="1"/>
          </p:cNvPicPr>
          <p:nvPr/>
        </p:nvPicPr>
        <p:blipFill>
          <a:blip r:embed="rId7"/>
          <a:stretch>
            <a:fillRect/>
          </a:stretch>
        </p:blipFill>
        <p:spPr>
          <a:xfrm>
            <a:off x="572431" y="2851035"/>
            <a:ext cx="2477184" cy="3413009"/>
          </a:xfrm>
          <a:prstGeom prst="rect">
            <a:avLst/>
          </a:prstGeom>
        </p:spPr>
      </p:pic>
      <p:pic>
        <p:nvPicPr>
          <p:cNvPr id="22" name="图片 21"/>
          <p:cNvPicPr>
            <a:picLocks noChangeAspect="1"/>
          </p:cNvPicPr>
          <p:nvPr/>
        </p:nvPicPr>
        <p:blipFill>
          <a:blip r:embed="rId8"/>
          <a:stretch>
            <a:fillRect/>
          </a:stretch>
        </p:blipFill>
        <p:spPr>
          <a:xfrm>
            <a:off x="991492" y="3657239"/>
            <a:ext cx="2194392" cy="26911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par>
                                <p:cTn id="26" presetID="26" presetClass="entr" presetSubtype="0"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80">
                                          <p:stCondLst>
                                            <p:cond delay="0"/>
                                          </p:stCondLst>
                                        </p:cTn>
                                        <p:tgtEl>
                                          <p:spTgt spid="22"/>
                                        </p:tgtEl>
                                      </p:cBhvr>
                                    </p:animEffect>
                                    <p:anim calcmode="lin" valueType="num">
                                      <p:cBhvr>
                                        <p:cTn id="2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 dur="26">
                                          <p:stCondLst>
                                            <p:cond delay="650"/>
                                          </p:stCondLst>
                                        </p:cTn>
                                        <p:tgtEl>
                                          <p:spTgt spid="22"/>
                                        </p:tgtEl>
                                      </p:cBhvr>
                                      <p:to x="100000" y="60000"/>
                                    </p:animScale>
                                    <p:animScale>
                                      <p:cBhvr>
                                        <p:cTn id="35" dur="166" decel="50000">
                                          <p:stCondLst>
                                            <p:cond delay="676"/>
                                          </p:stCondLst>
                                        </p:cTn>
                                        <p:tgtEl>
                                          <p:spTgt spid="22"/>
                                        </p:tgtEl>
                                      </p:cBhvr>
                                      <p:to x="100000" y="100000"/>
                                    </p:animScale>
                                    <p:animScale>
                                      <p:cBhvr>
                                        <p:cTn id="36" dur="26">
                                          <p:stCondLst>
                                            <p:cond delay="1312"/>
                                          </p:stCondLst>
                                        </p:cTn>
                                        <p:tgtEl>
                                          <p:spTgt spid="22"/>
                                        </p:tgtEl>
                                      </p:cBhvr>
                                      <p:to x="100000" y="80000"/>
                                    </p:animScale>
                                    <p:animScale>
                                      <p:cBhvr>
                                        <p:cTn id="37" dur="166" decel="50000">
                                          <p:stCondLst>
                                            <p:cond delay="1338"/>
                                          </p:stCondLst>
                                        </p:cTn>
                                        <p:tgtEl>
                                          <p:spTgt spid="22"/>
                                        </p:tgtEl>
                                      </p:cBhvr>
                                      <p:to x="100000" y="100000"/>
                                    </p:animScale>
                                    <p:animScale>
                                      <p:cBhvr>
                                        <p:cTn id="38" dur="26">
                                          <p:stCondLst>
                                            <p:cond delay="1642"/>
                                          </p:stCondLst>
                                        </p:cTn>
                                        <p:tgtEl>
                                          <p:spTgt spid="22"/>
                                        </p:tgtEl>
                                      </p:cBhvr>
                                      <p:to x="100000" y="90000"/>
                                    </p:animScale>
                                    <p:animScale>
                                      <p:cBhvr>
                                        <p:cTn id="39" dur="166" decel="50000">
                                          <p:stCondLst>
                                            <p:cond delay="1668"/>
                                          </p:stCondLst>
                                        </p:cTn>
                                        <p:tgtEl>
                                          <p:spTgt spid="22"/>
                                        </p:tgtEl>
                                      </p:cBhvr>
                                      <p:to x="100000" y="100000"/>
                                    </p:animScale>
                                    <p:animScale>
                                      <p:cBhvr>
                                        <p:cTn id="40" dur="26">
                                          <p:stCondLst>
                                            <p:cond delay="1808"/>
                                          </p:stCondLst>
                                        </p:cTn>
                                        <p:tgtEl>
                                          <p:spTgt spid="22"/>
                                        </p:tgtEl>
                                      </p:cBhvr>
                                      <p:to x="100000" y="95000"/>
                                    </p:animScale>
                                    <p:animScale>
                                      <p:cBhvr>
                                        <p:cTn id="41" dur="166" decel="50000">
                                          <p:stCondLst>
                                            <p:cond delay="1834"/>
                                          </p:stCondLst>
                                        </p:cTn>
                                        <p:tgtEl>
                                          <p:spTgt spid="22"/>
                                        </p:tgtEl>
                                      </p:cBhvr>
                                      <p:to x="100000" y="100000"/>
                                    </p:animScale>
                                  </p:childTnLst>
                                </p:cTn>
                              </p:par>
                              <p:par>
                                <p:cTn id="42" presetID="52" presetClass="entr" presetSubtype="0" fill="hold" nodeType="withEffect">
                                  <p:stCondLst>
                                    <p:cond delay="250"/>
                                  </p:stCondLst>
                                  <p:childTnLst>
                                    <p:set>
                                      <p:cBhvr>
                                        <p:cTn id="43" dur="1" fill="hold">
                                          <p:stCondLst>
                                            <p:cond delay="0"/>
                                          </p:stCondLst>
                                        </p:cTn>
                                        <p:tgtEl>
                                          <p:spTgt spid="16"/>
                                        </p:tgtEl>
                                        <p:attrNameLst>
                                          <p:attrName>style.visibility</p:attrName>
                                        </p:attrNameLst>
                                      </p:cBhvr>
                                      <p:to>
                                        <p:strVal val="visible"/>
                                      </p:to>
                                    </p:set>
                                    <p:animScale>
                                      <p:cBhvr>
                                        <p:cTn id="44"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250" decel="50000" fill="hold">
                                          <p:stCondLst>
                                            <p:cond delay="0"/>
                                          </p:stCondLst>
                                        </p:cTn>
                                        <p:tgtEl>
                                          <p:spTgt spid="16"/>
                                        </p:tgtEl>
                                        <p:attrNameLst>
                                          <p:attrName>ppt_x</p:attrName>
                                          <p:attrName>ppt_y</p:attrName>
                                        </p:attrNameLst>
                                      </p:cBhvr>
                                    </p:animMotion>
                                    <p:animEffect transition="in" filter="fade">
                                      <p:cBhvr>
                                        <p:cTn id="46" dur="1250"/>
                                        <p:tgtEl>
                                          <p:spTgt spid="16"/>
                                        </p:tgtEl>
                                      </p:cBhvr>
                                    </p:animEffect>
                                  </p:childTnLst>
                                </p:cTn>
                              </p:par>
                              <p:par>
                                <p:cTn id="47" presetID="52" presetClass="entr" presetSubtype="0" fill="hold" nodeType="withEffect">
                                  <p:stCondLst>
                                    <p:cond delay="350"/>
                                  </p:stCondLst>
                                  <p:childTnLst>
                                    <p:set>
                                      <p:cBhvr>
                                        <p:cTn id="48" dur="1" fill="hold">
                                          <p:stCondLst>
                                            <p:cond delay="0"/>
                                          </p:stCondLst>
                                        </p:cTn>
                                        <p:tgtEl>
                                          <p:spTgt spid="17"/>
                                        </p:tgtEl>
                                        <p:attrNameLst>
                                          <p:attrName>style.visibility</p:attrName>
                                        </p:attrNameLst>
                                      </p:cBhvr>
                                      <p:to>
                                        <p:strVal val="visible"/>
                                      </p:to>
                                    </p:set>
                                    <p:animScale>
                                      <p:cBhvr>
                                        <p:cTn id="49" dur="12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250" decel="50000" fill="hold">
                                          <p:stCondLst>
                                            <p:cond delay="0"/>
                                          </p:stCondLst>
                                        </p:cTn>
                                        <p:tgtEl>
                                          <p:spTgt spid="17"/>
                                        </p:tgtEl>
                                        <p:attrNameLst>
                                          <p:attrName>ppt_x</p:attrName>
                                          <p:attrName>ppt_y</p:attrName>
                                        </p:attrNameLst>
                                      </p:cBhvr>
                                    </p:animMotion>
                                    <p:animEffect transition="in" filter="fade">
                                      <p:cBhvr>
                                        <p:cTn id="51" dur="1250"/>
                                        <p:tgtEl>
                                          <p:spTgt spid="17"/>
                                        </p:tgtEl>
                                      </p:cBhvr>
                                    </p:animEffect>
                                  </p:childTnLst>
                                </p:cTn>
                              </p:par>
                              <p:par>
                                <p:cTn id="52" presetID="52" presetClass="entr" presetSubtype="0" fill="hold" nodeType="withEffect">
                                  <p:stCondLst>
                                    <p:cond delay="450"/>
                                  </p:stCondLst>
                                  <p:childTnLst>
                                    <p:set>
                                      <p:cBhvr>
                                        <p:cTn id="53" dur="1" fill="hold">
                                          <p:stCondLst>
                                            <p:cond delay="0"/>
                                          </p:stCondLst>
                                        </p:cTn>
                                        <p:tgtEl>
                                          <p:spTgt spid="18"/>
                                        </p:tgtEl>
                                        <p:attrNameLst>
                                          <p:attrName>style.visibility</p:attrName>
                                        </p:attrNameLst>
                                      </p:cBhvr>
                                      <p:to>
                                        <p:strVal val="visible"/>
                                      </p:to>
                                    </p:set>
                                    <p:animScale>
                                      <p:cBhvr>
                                        <p:cTn id="54" dur="1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250" decel="50000" fill="hold">
                                          <p:stCondLst>
                                            <p:cond delay="0"/>
                                          </p:stCondLst>
                                        </p:cTn>
                                        <p:tgtEl>
                                          <p:spTgt spid="18"/>
                                        </p:tgtEl>
                                        <p:attrNameLst>
                                          <p:attrName>ppt_x</p:attrName>
                                          <p:attrName>ppt_y</p:attrName>
                                        </p:attrNameLst>
                                      </p:cBhvr>
                                    </p:animMotion>
                                    <p:animEffect transition="in" filter="fade">
                                      <p:cBhvr>
                                        <p:cTn id="56" dur="1250"/>
                                        <p:tgtEl>
                                          <p:spTgt spid="18"/>
                                        </p:tgtEl>
                                      </p:cBhvr>
                                    </p:animEffect>
                                  </p:childTnLst>
                                </p:cTn>
                              </p:par>
                            </p:childTnLst>
                          </p:cTn>
                        </p:par>
                        <p:par>
                          <p:cTn id="57" fill="hold">
                            <p:stCondLst>
                              <p:cond delay="2250"/>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1584" y="1844824"/>
            <a:ext cx="4177304" cy="2894510"/>
          </a:xfrm>
          <a:prstGeom prst="rect">
            <a:avLst/>
          </a:prstGeom>
        </p:spPr>
      </p:pic>
      <p:sp>
        <p:nvSpPr>
          <p:cNvPr id="3" name="文本框 2"/>
          <p:cNvSpPr txBox="1"/>
          <p:nvPr/>
        </p:nvSpPr>
        <p:spPr>
          <a:xfrm>
            <a:off x="6023992" y="2525532"/>
            <a:ext cx="4099541" cy="707886"/>
          </a:xfrm>
          <a:prstGeom prst="rect">
            <a:avLst/>
          </a:prstGeom>
          <a:noFill/>
        </p:spPr>
        <p:txBody>
          <a:bodyPr wrap="square" rtlCol="0">
            <a:spAutoFit/>
          </a:bodyPr>
          <a:lstStyle/>
          <a:p>
            <a:pPr algn="ctr"/>
            <a:r>
              <a:rPr lang="zh-CN" altLang="en-US" sz="4000" b="1" dirty="0">
                <a:solidFill>
                  <a:srgbClr val="EA6387"/>
                </a:solidFill>
                <a:latin typeface="方正静蕾简体" panose="02000000000000000000" pitchFamily="2" charset="-122"/>
                <a:ea typeface="方正静蕾简体" panose="02000000000000000000" pitchFamily="2" charset="-122"/>
              </a:rPr>
              <a:t>  </a:t>
            </a:r>
          </a:p>
        </p:txBody>
      </p:sp>
      <p:sp>
        <p:nvSpPr>
          <p:cNvPr id="4" name="文本框 93"/>
          <p:cNvSpPr txBox="1">
            <a:spLocks noChangeArrowheads="1"/>
          </p:cNvSpPr>
          <p:nvPr/>
        </p:nvSpPr>
        <p:spPr bwMode="auto">
          <a:xfrm>
            <a:off x="5735960" y="3163481"/>
            <a:ext cx="6456040" cy="73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en-US" altLang="zh-CN" sz="4000" b="1">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rPr>
              <a:t>HOẠT ĐỘNG KHỞI ĐỘNG</a:t>
            </a:r>
            <a:endParaRPr lang="en-US" altLang="zh-CN" sz="4000" b="1" dirty="0">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endParaRPr>
          </a:p>
        </p:txBody>
      </p:sp>
      <p:pic>
        <p:nvPicPr>
          <p:cNvPr id="5" name="图片 4"/>
          <p:cNvPicPr>
            <a:picLocks noChangeAspect="1"/>
          </p:cNvPicPr>
          <p:nvPr/>
        </p:nvPicPr>
        <p:blipFill>
          <a:blip r:embed="rId4"/>
          <a:stretch>
            <a:fillRect/>
          </a:stretch>
        </p:blipFill>
        <p:spPr>
          <a:xfrm>
            <a:off x="-1" y="4408658"/>
            <a:ext cx="12327384" cy="563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45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 clipart&#10;&#10;Description automatically generated">
            <a:extLst>
              <a:ext uri="{FF2B5EF4-FFF2-40B4-BE49-F238E27FC236}">
                <a16:creationId xmlns:a16="http://schemas.microsoft.com/office/drawing/2014/main" id="{E4E64EFB-496B-D269-BD62-E9A674EE1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00" y="330912"/>
            <a:ext cx="6794180" cy="2376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A picture containing clipart&#10;&#10;Description automatically generated">
            <a:extLst>
              <a:ext uri="{FF2B5EF4-FFF2-40B4-BE49-F238E27FC236}">
                <a16:creationId xmlns:a16="http://schemas.microsoft.com/office/drawing/2014/main" id="{A71A895C-1B9B-7655-41D4-5737EBECA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28" y="3559085"/>
            <a:ext cx="4785775" cy="2911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toy&#10;&#10;Description automatically generated">
            <a:extLst>
              <a:ext uri="{FF2B5EF4-FFF2-40B4-BE49-F238E27FC236}">
                <a16:creationId xmlns:a16="http://schemas.microsoft.com/office/drawing/2014/main" id="{3CF57CE8-FB43-881F-AD62-4A8560E3FA26}"/>
              </a:ext>
            </a:extLst>
          </p:cNvPr>
          <p:cNvPicPr>
            <a:picLocks noChangeAspect="1"/>
          </p:cNvPicPr>
          <p:nvPr/>
        </p:nvPicPr>
        <p:blipFill rotWithShape="1">
          <a:blip r:embed="rId5">
            <a:extLst>
              <a:ext uri="{28A0092B-C50C-407E-A947-70E740481C1C}">
                <a14:useLocalDpi xmlns:a14="http://schemas.microsoft.com/office/drawing/2010/main" val="0"/>
              </a:ext>
            </a:extLst>
          </a:blip>
          <a:srcRect t="3417"/>
          <a:stretch/>
        </p:blipFill>
        <p:spPr>
          <a:xfrm>
            <a:off x="8168924" y="204603"/>
            <a:ext cx="3220302" cy="2852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Graphical user interface, website&#10;&#10;Description automatically generated">
            <a:extLst>
              <a:ext uri="{FF2B5EF4-FFF2-40B4-BE49-F238E27FC236}">
                <a16:creationId xmlns:a16="http://schemas.microsoft.com/office/drawing/2014/main" id="{64A90DC4-861D-00DF-83FA-89BC9EEC3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4701" y="3397107"/>
            <a:ext cx="4964121" cy="3069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C2CF1D61-FDF9-7669-FFA5-D63D3B0D15F7}"/>
              </a:ext>
            </a:extLst>
          </p:cNvPr>
          <p:cNvGrpSpPr/>
          <p:nvPr/>
        </p:nvGrpSpPr>
        <p:grpSpPr>
          <a:xfrm>
            <a:off x="191344" y="1887214"/>
            <a:ext cx="881512" cy="923331"/>
            <a:chOff x="389952" y="2263180"/>
            <a:chExt cx="504056" cy="527968"/>
          </a:xfrm>
        </p:grpSpPr>
        <p:sp>
          <p:nvSpPr>
            <p:cNvPr id="10" name="Oval 9">
              <a:extLst>
                <a:ext uri="{FF2B5EF4-FFF2-40B4-BE49-F238E27FC236}">
                  <a16:creationId xmlns:a16="http://schemas.microsoft.com/office/drawing/2014/main" id="{EEC0F983-8EE9-DE00-57AA-57E5D13126E1}"/>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989F55E-E1F4-7398-93F8-DB00D6F46793}"/>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1</a:t>
              </a:r>
            </a:p>
          </p:txBody>
        </p:sp>
      </p:grpSp>
      <p:grpSp>
        <p:nvGrpSpPr>
          <p:cNvPr id="13" name="Group 12">
            <a:extLst>
              <a:ext uri="{FF2B5EF4-FFF2-40B4-BE49-F238E27FC236}">
                <a16:creationId xmlns:a16="http://schemas.microsoft.com/office/drawing/2014/main" id="{8212FF36-6BB4-841D-51AB-AE2CA076650F}"/>
              </a:ext>
            </a:extLst>
          </p:cNvPr>
          <p:cNvGrpSpPr/>
          <p:nvPr/>
        </p:nvGrpSpPr>
        <p:grpSpPr>
          <a:xfrm>
            <a:off x="72944" y="5788608"/>
            <a:ext cx="881512" cy="923331"/>
            <a:chOff x="389952" y="2263180"/>
            <a:chExt cx="504056" cy="527968"/>
          </a:xfrm>
        </p:grpSpPr>
        <p:sp>
          <p:nvSpPr>
            <p:cNvPr id="14" name="Oval 13">
              <a:extLst>
                <a:ext uri="{FF2B5EF4-FFF2-40B4-BE49-F238E27FC236}">
                  <a16:creationId xmlns:a16="http://schemas.microsoft.com/office/drawing/2014/main" id="{E1206DD3-D0FE-E499-E81A-DA2107945192}"/>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39BAA90-93C5-A7F5-900A-DB7983D181CE}"/>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2</a:t>
              </a:r>
            </a:p>
          </p:txBody>
        </p:sp>
      </p:grpSp>
      <p:grpSp>
        <p:nvGrpSpPr>
          <p:cNvPr id="16" name="Group 15">
            <a:extLst>
              <a:ext uri="{FF2B5EF4-FFF2-40B4-BE49-F238E27FC236}">
                <a16:creationId xmlns:a16="http://schemas.microsoft.com/office/drawing/2014/main" id="{09997BB5-8DA0-F065-8D8A-ABE892513B9E}"/>
              </a:ext>
            </a:extLst>
          </p:cNvPr>
          <p:cNvGrpSpPr/>
          <p:nvPr/>
        </p:nvGrpSpPr>
        <p:grpSpPr>
          <a:xfrm>
            <a:off x="7728168" y="2359742"/>
            <a:ext cx="881512" cy="923331"/>
            <a:chOff x="389952" y="2263180"/>
            <a:chExt cx="504056" cy="527968"/>
          </a:xfrm>
        </p:grpSpPr>
        <p:sp>
          <p:nvSpPr>
            <p:cNvPr id="17" name="Oval 16">
              <a:extLst>
                <a:ext uri="{FF2B5EF4-FFF2-40B4-BE49-F238E27FC236}">
                  <a16:creationId xmlns:a16="http://schemas.microsoft.com/office/drawing/2014/main" id="{5142A7F6-90F1-EDBA-7E1F-89280390878A}"/>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6CF12BC-6699-C7F3-9A22-A4ADC1917E8A}"/>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3</a:t>
              </a:r>
            </a:p>
          </p:txBody>
        </p:sp>
      </p:grpSp>
      <p:grpSp>
        <p:nvGrpSpPr>
          <p:cNvPr id="19" name="Group 18">
            <a:extLst>
              <a:ext uri="{FF2B5EF4-FFF2-40B4-BE49-F238E27FC236}">
                <a16:creationId xmlns:a16="http://schemas.microsoft.com/office/drawing/2014/main" id="{B6EA8AB5-4FFA-43CF-B68E-60E2EAB8311F}"/>
              </a:ext>
            </a:extLst>
          </p:cNvPr>
          <p:cNvGrpSpPr/>
          <p:nvPr/>
        </p:nvGrpSpPr>
        <p:grpSpPr>
          <a:xfrm>
            <a:off x="6240016" y="5841048"/>
            <a:ext cx="881512" cy="923331"/>
            <a:chOff x="389952" y="2263180"/>
            <a:chExt cx="504056" cy="527968"/>
          </a:xfrm>
        </p:grpSpPr>
        <p:sp>
          <p:nvSpPr>
            <p:cNvPr id="20" name="Oval 19">
              <a:extLst>
                <a:ext uri="{FF2B5EF4-FFF2-40B4-BE49-F238E27FC236}">
                  <a16:creationId xmlns:a16="http://schemas.microsoft.com/office/drawing/2014/main" id="{02EE2995-4E15-D56A-07DF-A635FBED61DC}"/>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2DED111F-DA4D-D2DB-B1AB-60D0A0896A85}"/>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4</a:t>
              </a:r>
            </a:p>
          </p:txBody>
        </p:sp>
      </p:grpSp>
    </p:spTree>
    <p:extLst>
      <p:ext uri="{BB962C8B-B14F-4D97-AF65-F5344CB8AC3E}">
        <p14:creationId xmlns:p14="http://schemas.microsoft.com/office/powerpoint/2010/main" val="208685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17061" y="3266969"/>
            <a:ext cx="5318303" cy="1015663"/>
          </a:xfrm>
          <a:prstGeom prst="rect">
            <a:avLst/>
          </a:prstGeom>
          <a:noFill/>
        </p:spPr>
        <p:txBody>
          <a:bodyPr wrap="square" rtlCol="0">
            <a:spAutoFit/>
          </a:bodyPr>
          <a:lstStyle/>
          <a:p>
            <a:pPr algn="ctr"/>
            <a:r>
              <a:rPr lang="en-US" altLang="zh-CN" sz="6000" b="1">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6000" b="1" dirty="0">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279576" y="2060848"/>
            <a:ext cx="3363305" cy="2836875"/>
          </a:xfrm>
          <a:prstGeom prst="rect">
            <a:avLst/>
          </a:prstGeom>
        </p:spPr>
      </p:pic>
      <p:pic>
        <p:nvPicPr>
          <p:cNvPr id="6" name="图片 5"/>
          <p:cNvPicPr>
            <a:picLocks noChangeAspect="1"/>
          </p:cNvPicPr>
          <p:nvPr/>
        </p:nvPicPr>
        <p:blipFill>
          <a:blip r:embed="rId3"/>
          <a:stretch>
            <a:fillRect/>
          </a:stretch>
        </p:blipFill>
        <p:spPr>
          <a:xfrm>
            <a:off x="-1" y="4320489"/>
            <a:ext cx="12327384" cy="563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7975A1F8-38FE-E42E-14EC-A5C5A9AB7322}"/>
              </a:ext>
            </a:extLst>
          </p:cNvPr>
          <p:cNvGraphicFramePr>
            <a:graphicFrameLocks noGrp="1"/>
          </p:cNvGraphicFramePr>
          <p:nvPr>
            <p:extLst>
              <p:ext uri="{D42A27DB-BD31-4B8C-83A1-F6EECF244321}">
                <p14:modId xmlns:p14="http://schemas.microsoft.com/office/powerpoint/2010/main" val="3958011743"/>
              </p:ext>
            </p:extLst>
          </p:nvPr>
        </p:nvGraphicFramePr>
        <p:xfrm>
          <a:off x="1339343" y="1212162"/>
          <a:ext cx="9513309" cy="4427531"/>
        </p:xfrm>
        <a:graphic>
          <a:graphicData uri="http://schemas.openxmlformats.org/drawingml/2006/table">
            <a:tbl>
              <a:tblPr firstRow="1" bandRow="1">
                <a:tableStyleId>{5C22544A-7EE6-4342-B048-85BDC9FD1C3A}</a:tableStyleId>
              </a:tblPr>
              <a:tblGrid>
                <a:gridCol w="9513309">
                  <a:extLst>
                    <a:ext uri="{9D8B030D-6E8A-4147-A177-3AD203B41FA5}">
                      <a16:colId xmlns:a16="http://schemas.microsoft.com/office/drawing/2014/main" val="407300926"/>
                    </a:ext>
                  </a:extLst>
                </a:gridCol>
              </a:tblGrid>
              <a:tr h="881945">
                <a:tc>
                  <a:txBody>
                    <a:bodyPr/>
                    <a:lstStyle/>
                    <a:p>
                      <a:pPr algn="ctr">
                        <a:lnSpc>
                          <a:spcPct val="107000"/>
                        </a:lnSpc>
                        <a:spcAft>
                          <a:spcPts val="800"/>
                        </a:spcAft>
                      </a:pPr>
                      <a:r>
                        <a:rPr lang="en-US" sz="3600" b="0">
                          <a:solidFill>
                            <a:srgbClr val="FFFFFF"/>
                          </a:solidFill>
                          <a:effectLst/>
                          <a:latin typeface="Arial" panose="020B0604020202020204" pitchFamily="34" charset="0"/>
                          <a:ea typeface="Calibri" panose="020F0502020204030204" pitchFamily="34" charset="0"/>
                          <a:cs typeface="Arial" panose="020B0604020202020204" pitchFamily="34" charset="0"/>
                        </a:rPr>
                        <a:t>Danh sách các đề tài</a:t>
                      </a:r>
                      <a:endParaRPr lang="en-US" sz="3600" b="0">
                        <a:effectLst/>
                        <a:latin typeface="Arial" panose="020B0604020202020204" pitchFamily="34" charset="0"/>
                        <a:ea typeface="Calibri" panose="020F0502020204030204" pitchFamily="34" charset="0"/>
                        <a:cs typeface="Arial" panose="020B0604020202020204" pitchFamily="34" charset="0"/>
                      </a:endParaRPr>
                    </a:p>
                  </a:txBody>
                  <a:tcPr marL="94298" marR="94298" marT="0" marB="0" anchor="ctr"/>
                </a:tc>
                <a:extLst>
                  <a:ext uri="{0D108BD9-81ED-4DB2-BD59-A6C34878D82A}">
                    <a16:rowId xmlns:a16="http://schemas.microsoft.com/office/drawing/2014/main" val="2433150740"/>
                  </a:ext>
                </a:extLst>
              </a:tr>
              <a:tr h="1181862">
                <a:tc>
                  <a:txBody>
                    <a:bodyPr/>
                    <a:lstStyle/>
                    <a:p>
                      <a:r>
                        <a:rPr lang="en-US" sz="3300" b="0" kern="1200">
                          <a:solidFill>
                            <a:schemeClr val="dk1"/>
                          </a:solidFill>
                          <a:effectLst/>
                          <a:latin typeface="Arial" panose="020B0604020202020204" pitchFamily="34" charset="0"/>
                          <a:ea typeface="+mn-ea"/>
                          <a:cs typeface="Arial" panose="020B0604020202020204" pitchFamily="34" charset="0"/>
                        </a:rPr>
                        <a:t>1. Kể về một con vật mà mình yêu thích bằng một số hình ảnh (từ 3 đến 5 ảnh)</a:t>
                      </a:r>
                      <a:endParaRPr lang="en-US" sz="3300" b="0">
                        <a:latin typeface="Arial" panose="020B0604020202020204" pitchFamily="34" charset="0"/>
                        <a:cs typeface="Arial" panose="020B0604020202020204" pitchFamily="34" charset="0"/>
                      </a:endParaRPr>
                    </a:p>
                  </a:txBody>
                  <a:tcPr marL="125730" marR="125730" marT="62865" marB="62865"/>
                </a:tc>
                <a:extLst>
                  <a:ext uri="{0D108BD9-81ED-4DB2-BD59-A6C34878D82A}">
                    <a16:rowId xmlns:a16="http://schemas.microsoft.com/office/drawing/2014/main" val="2403435852"/>
                  </a:ext>
                </a:extLst>
              </a:tr>
              <a:tr h="1181862">
                <a:tc>
                  <a:txBody>
                    <a:bodyPr/>
                    <a:lstStyle/>
                    <a:p>
                      <a:r>
                        <a:rPr lang="en-US" sz="3300" b="0" kern="1200">
                          <a:solidFill>
                            <a:schemeClr val="dk1"/>
                          </a:solidFill>
                          <a:effectLst/>
                          <a:latin typeface="Arial" panose="020B0604020202020204" pitchFamily="34" charset="0"/>
                          <a:ea typeface="+mn-ea"/>
                          <a:cs typeface="Arial" panose="020B0604020202020204" pitchFamily="34" charset="0"/>
                        </a:rPr>
                        <a:t>2. Giới thiệu cảnh đẹp của Việt Nam (từ 3 đến 5 trang trình chiếu có ảnh)</a:t>
                      </a:r>
                      <a:endParaRPr lang="en-US" sz="3300" b="0">
                        <a:latin typeface="Arial" panose="020B0604020202020204" pitchFamily="34" charset="0"/>
                        <a:cs typeface="Arial" panose="020B0604020202020204" pitchFamily="34" charset="0"/>
                      </a:endParaRPr>
                    </a:p>
                  </a:txBody>
                  <a:tcPr marL="125730" marR="125730" marT="62865" marB="62865"/>
                </a:tc>
                <a:extLst>
                  <a:ext uri="{0D108BD9-81ED-4DB2-BD59-A6C34878D82A}">
                    <a16:rowId xmlns:a16="http://schemas.microsoft.com/office/drawing/2014/main" val="4024099889"/>
                  </a:ext>
                </a:extLst>
              </a:tr>
              <a:tr h="1181862">
                <a:tc>
                  <a:txBody>
                    <a:bodyPr/>
                    <a:lstStyle/>
                    <a:p>
                      <a:r>
                        <a:rPr lang="en-US" sz="3300" b="0" kern="1200">
                          <a:solidFill>
                            <a:schemeClr val="dk1"/>
                          </a:solidFill>
                          <a:effectLst/>
                          <a:latin typeface="Arial" panose="020B0604020202020204" pitchFamily="34" charset="0"/>
                          <a:ea typeface="+mn-ea"/>
                          <a:cs typeface="Arial" panose="020B0604020202020204" pitchFamily="34" charset="0"/>
                        </a:rPr>
                        <a:t>3. Máy tính đã giúp em học tiếng Anh như thế nào?</a:t>
                      </a:r>
                      <a:endParaRPr lang="en-US" sz="3300" b="0">
                        <a:latin typeface="Arial" panose="020B0604020202020204" pitchFamily="34" charset="0"/>
                        <a:cs typeface="Arial" panose="020B0604020202020204" pitchFamily="34" charset="0"/>
                      </a:endParaRPr>
                    </a:p>
                  </a:txBody>
                  <a:tcPr marL="125730" marR="125730" marT="62865" marB="62865"/>
                </a:tc>
                <a:extLst>
                  <a:ext uri="{0D108BD9-81ED-4DB2-BD59-A6C34878D82A}">
                    <a16:rowId xmlns:a16="http://schemas.microsoft.com/office/drawing/2014/main" val="1471057092"/>
                  </a:ext>
                </a:extLst>
              </a:tr>
            </a:tbl>
          </a:graphicData>
        </a:graphic>
      </p:graphicFrame>
    </p:spTree>
    <p:extLst>
      <p:ext uri="{BB962C8B-B14F-4D97-AF65-F5344CB8AC3E}">
        <p14:creationId xmlns:p14="http://schemas.microsoft.com/office/powerpoint/2010/main" val="222057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E41F195-ABA3-E168-517F-0284BB83C502}"/>
              </a:ext>
            </a:extLst>
          </p:cNvPr>
          <p:cNvGraphicFramePr>
            <a:graphicFrameLocks noGrp="1"/>
          </p:cNvGraphicFramePr>
          <p:nvPr>
            <p:extLst>
              <p:ext uri="{D42A27DB-BD31-4B8C-83A1-F6EECF244321}">
                <p14:modId xmlns:p14="http://schemas.microsoft.com/office/powerpoint/2010/main" val="1475089825"/>
              </p:ext>
            </p:extLst>
          </p:nvPr>
        </p:nvGraphicFramePr>
        <p:xfrm>
          <a:off x="643467" y="800597"/>
          <a:ext cx="10905066" cy="5256806"/>
        </p:xfrm>
        <a:graphic>
          <a:graphicData uri="http://schemas.openxmlformats.org/drawingml/2006/table">
            <a:tbl>
              <a:tblPr firstRow="1" firstCol="1" bandRow="1">
                <a:tableStyleId>{5C22544A-7EE6-4342-B048-85BDC9FD1C3A}</a:tableStyleId>
              </a:tblPr>
              <a:tblGrid>
                <a:gridCol w="10905066">
                  <a:extLst>
                    <a:ext uri="{9D8B030D-6E8A-4147-A177-3AD203B41FA5}">
                      <a16:colId xmlns:a16="http://schemas.microsoft.com/office/drawing/2014/main" val="449274165"/>
                    </a:ext>
                  </a:extLst>
                </a:gridCol>
              </a:tblGrid>
              <a:tr h="5256806">
                <a:tc>
                  <a:txBody>
                    <a:bodyPr/>
                    <a:lstStyle/>
                    <a:p>
                      <a:pPr algn="just">
                        <a:lnSpc>
                          <a:spcPct val="107000"/>
                        </a:lnSpc>
                        <a:spcAft>
                          <a:spcPts val="800"/>
                        </a:spcAft>
                      </a:pPr>
                      <a:r>
                        <a:rPr lang="en-US" sz="2700">
                          <a:effectLst/>
                          <a:latin typeface="Arial" panose="020B0604020202020204" pitchFamily="34" charset="0"/>
                          <a:cs typeface="Arial" panose="020B0604020202020204" pitchFamily="34" charset="0"/>
                        </a:rPr>
                        <a:t>Gợi ý thực hiện:</a:t>
                      </a:r>
                      <a:endParaRPr lang="en-US" sz="4900">
                        <a:effectLst/>
                        <a:latin typeface="Arial" panose="020B0604020202020204" pitchFamily="34" charset="0"/>
                        <a:cs typeface="Arial" panose="020B0604020202020204" pitchFamily="34" charset="0"/>
                      </a:endParaRPr>
                    </a:p>
                    <a:p>
                      <a:pPr algn="just">
                        <a:lnSpc>
                          <a:spcPct val="107000"/>
                        </a:lnSpc>
                        <a:spcAft>
                          <a:spcPts val="800"/>
                        </a:spcAft>
                      </a:pPr>
                      <a:r>
                        <a:rPr lang="en-US" sz="2700">
                          <a:effectLst/>
                          <a:latin typeface="Arial" panose="020B0604020202020204" pitchFamily="34" charset="0"/>
                          <a:cs typeface="Arial" panose="020B0604020202020204" pitchFamily="34" charset="0"/>
                        </a:rPr>
                        <a:t>- Phát biểu lại nhiệm vụ để tất cả các thành viên trong nhóm hiểu rõ nhiệm vụ đã chọn.</a:t>
                      </a:r>
                      <a:endParaRPr lang="en-US" sz="4900">
                        <a:effectLst/>
                        <a:latin typeface="Arial" panose="020B0604020202020204" pitchFamily="34" charset="0"/>
                        <a:cs typeface="Arial" panose="020B0604020202020204" pitchFamily="34" charset="0"/>
                      </a:endParaRPr>
                    </a:p>
                    <a:p>
                      <a:pPr algn="just">
                        <a:lnSpc>
                          <a:spcPct val="107000"/>
                        </a:lnSpc>
                        <a:spcAft>
                          <a:spcPts val="800"/>
                        </a:spcAft>
                      </a:pPr>
                      <a:r>
                        <a:rPr lang="en-US" sz="2700">
                          <a:effectLst/>
                          <a:latin typeface="Arial" panose="020B0604020202020204" pitchFamily="34" charset="0"/>
                          <a:cs typeface="Arial" panose="020B0604020202020204" pitchFamily="34" charset="0"/>
                        </a:rPr>
                        <a:t>- Trao đổi nhóm chia nhiệm vụ thành các bước, mỗi bước là một việc nhỏ hơn.</a:t>
                      </a:r>
                      <a:endParaRPr lang="en-US" sz="4900">
                        <a:effectLst/>
                        <a:latin typeface="Arial" panose="020B0604020202020204" pitchFamily="34" charset="0"/>
                        <a:cs typeface="Arial" panose="020B0604020202020204" pitchFamily="34" charset="0"/>
                      </a:endParaRPr>
                    </a:p>
                    <a:p>
                      <a:pPr algn="just">
                        <a:lnSpc>
                          <a:spcPct val="107000"/>
                        </a:lnSpc>
                        <a:spcAft>
                          <a:spcPts val="800"/>
                        </a:spcAft>
                      </a:pPr>
                      <a:r>
                        <a:rPr lang="en-US" sz="2700">
                          <a:effectLst/>
                          <a:latin typeface="Arial" panose="020B0604020202020204" pitchFamily="34" charset="0"/>
                          <a:cs typeface="Arial" panose="020B0604020202020204" pitchFamily="34" charset="0"/>
                        </a:rPr>
                        <a:t>- Trong các bước đã nêu, xác định bước nào có thể dùng máy tính trợ giúp.</a:t>
                      </a:r>
                      <a:endParaRPr lang="en-US" sz="4900">
                        <a:effectLst/>
                        <a:latin typeface="Arial" panose="020B0604020202020204" pitchFamily="34" charset="0"/>
                        <a:cs typeface="Arial" panose="020B0604020202020204" pitchFamily="34" charset="0"/>
                      </a:endParaRPr>
                    </a:p>
                    <a:p>
                      <a:pPr algn="just">
                        <a:lnSpc>
                          <a:spcPct val="107000"/>
                        </a:lnSpc>
                        <a:spcAft>
                          <a:spcPts val="800"/>
                        </a:spcAft>
                      </a:pPr>
                      <a:r>
                        <a:rPr lang="en-US" sz="2700">
                          <a:effectLst/>
                          <a:latin typeface="Arial" panose="020B0604020202020204" pitchFamily="34" charset="0"/>
                          <a:cs typeface="Arial" panose="020B0604020202020204" pitchFamily="34" charset="0"/>
                        </a:rPr>
                        <a:t>- Lập bảng phân công trong nhóm và kế hoạch thực hiện.</a:t>
                      </a:r>
                      <a:endParaRPr lang="en-US" sz="4900">
                        <a:effectLst/>
                        <a:latin typeface="Arial" panose="020B0604020202020204" pitchFamily="34" charset="0"/>
                        <a:cs typeface="Arial" panose="020B0604020202020204" pitchFamily="34" charset="0"/>
                      </a:endParaRPr>
                    </a:p>
                    <a:p>
                      <a:pPr algn="just">
                        <a:lnSpc>
                          <a:spcPct val="107000"/>
                        </a:lnSpc>
                        <a:spcAft>
                          <a:spcPts val="800"/>
                        </a:spcAft>
                      </a:pPr>
                      <a:r>
                        <a:rPr lang="en-US" sz="2700">
                          <a:effectLst/>
                          <a:latin typeface="Arial" panose="020B0604020202020204" pitchFamily="34" charset="0"/>
                          <a:cs typeface="Arial" panose="020B0604020202020204" pitchFamily="34" charset="0"/>
                        </a:rPr>
                        <a:t>- Khi thực hiện nhiệm vụ, chú ý để đạt các tiêu chí đánh giá đã thống nhất chung trong lớp.</a:t>
                      </a:r>
                      <a:endParaRPr lang="en-US" sz="4900">
                        <a:effectLst/>
                        <a:latin typeface="Arial" panose="020B0604020202020204" pitchFamily="34" charset="0"/>
                        <a:ea typeface="Calibri" panose="020F0502020204030204" pitchFamily="34" charset="0"/>
                        <a:cs typeface="Arial" panose="020B0604020202020204" pitchFamily="34" charset="0"/>
                      </a:endParaRPr>
                    </a:p>
                  </a:txBody>
                  <a:tcPr marL="104051" marR="104051" marT="0" marB="0"/>
                </a:tc>
                <a:extLst>
                  <a:ext uri="{0D108BD9-81ED-4DB2-BD59-A6C34878D82A}">
                    <a16:rowId xmlns:a16="http://schemas.microsoft.com/office/drawing/2014/main" val="871240392"/>
                  </a:ext>
                </a:extLst>
              </a:tr>
            </a:tbl>
          </a:graphicData>
        </a:graphic>
      </p:graphicFrame>
    </p:spTree>
    <p:extLst>
      <p:ext uri="{BB962C8B-B14F-4D97-AF65-F5344CB8AC3E}">
        <p14:creationId xmlns:p14="http://schemas.microsoft.com/office/powerpoint/2010/main" val="11970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729849E-F091-6502-E4FC-64A9E93C1D02}"/>
              </a:ext>
            </a:extLst>
          </p:cNvPr>
          <p:cNvGraphicFramePr>
            <a:graphicFrameLocks noGrp="1"/>
          </p:cNvGraphicFramePr>
          <p:nvPr>
            <p:extLst>
              <p:ext uri="{D42A27DB-BD31-4B8C-83A1-F6EECF244321}">
                <p14:modId xmlns:p14="http://schemas.microsoft.com/office/powerpoint/2010/main" val="2893859521"/>
              </p:ext>
            </p:extLst>
          </p:nvPr>
        </p:nvGraphicFramePr>
        <p:xfrm>
          <a:off x="1263578" y="1516990"/>
          <a:ext cx="9664846" cy="3645838"/>
        </p:xfrm>
        <a:graphic>
          <a:graphicData uri="http://schemas.openxmlformats.org/drawingml/2006/table">
            <a:tbl>
              <a:tblPr firstRow="1" firstCol="1" bandRow="1"/>
              <a:tblGrid>
                <a:gridCol w="9664846">
                  <a:extLst>
                    <a:ext uri="{9D8B030D-6E8A-4147-A177-3AD203B41FA5}">
                      <a16:colId xmlns:a16="http://schemas.microsoft.com/office/drawing/2014/main" val="971530491"/>
                    </a:ext>
                  </a:extLst>
                </a:gridCol>
              </a:tblGrid>
              <a:tr h="686565">
                <a:tc>
                  <a:txBody>
                    <a:bodyPr/>
                    <a:lstStyle/>
                    <a:p>
                      <a:pPr marR="27432" algn="ctr" fontAlgn="t">
                        <a:lnSpc>
                          <a:spcPct val="107000"/>
                        </a:lnSpc>
                        <a:spcBef>
                          <a:spcPts val="0"/>
                        </a:spcBef>
                        <a:spcAft>
                          <a:spcPts val="800"/>
                        </a:spcAft>
                      </a:pPr>
                      <a:r>
                        <a:rPr lang="en-US" sz="3300" b="0" i="0" u="none" strike="noStrike">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Gợi ý tiêu chí đánh giá sản phẩm</a:t>
                      </a:r>
                      <a:endParaRPr lang="en-US" sz="5900" b="0" i="0" u="none" strike="noStrike">
                        <a:effectLst/>
                        <a:latin typeface="Arial" panose="020B0604020202020204" pitchFamily="34" charset="0"/>
                      </a:endParaRPr>
                    </a:p>
                  </a:txBody>
                  <a:tcPr marL="225103" marR="225103" marT="31264" marB="0">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4056332859"/>
                  </a:ext>
                </a:extLst>
              </a:tr>
              <a:tr h="2959273">
                <a:tc>
                  <a:txBody>
                    <a:bodyPr/>
                    <a:lstStyle/>
                    <a:p>
                      <a:pPr marR="27432" algn="l" fontAlgn="ctr">
                        <a:lnSpc>
                          <a:spcPct val="107000"/>
                        </a:lnSpc>
                        <a:spcBef>
                          <a:spcPts val="0"/>
                        </a:spcBef>
                        <a:spcAft>
                          <a:spcPts val="800"/>
                        </a:spcAft>
                      </a:pPr>
                      <a:r>
                        <a:rPr lang="vi-VN" sz="3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Theo đúng các yêu cầu của nhiệm vụ thực hiện đề tài.</a:t>
                      </a:r>
                      <a:endParaRPr lang="vi-VN" sz="5900" b="0" i="0" u="none" strike="noStrike">
                        <a:effectLst/>
                        <a:latin typeface="Arial" panose="020B0604020202020204" pitchFamily="34" charset="0"/>
                      </a:endParaRPr>
                    </a:p>
                    <a:p>
                      <a:pPr marR="27432" algn="l" fontAlgn="ctr">
                        <a:lnSpc>
                          <a:spcPct val="107000"/>
                        </a:lnSpc>
                        <a:spcBef>
                          <a:spcPts val="0"/>
                        </a:spcBef>
                        <a:spcAft>
                          <a:spcPts val="800"/>
                        </a:spcAft>
                      </a:pPr>
                      <a:r>
                        <a:rPr lang="vi-VN" sz="3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Đẹp và được nhiều bạn thích.</a:t>
                      </a:r>
                      <a:endParaRPr lang="vi-VN" sz="5900" b="0" i="0" u="none" strike="noStrike">
                        <a:effectLst/>
                        <a:latin typeface="Arial" panose="020B0604020202020204" pitchFamily="34" charset="0"/>
                      </a:endParaRPr>
                    </a:p>
                    <a:p>
                      <a:pPr marR="27432" algn="l" fontAlgn="ctr">
                        <a:lnSpc>
                          <a:spcPct val="107000"/>
                        </a:lnSpc>
                        <a:spcBef>
                          <a:spcPts val="0"/>
                        </a:spcBef>
                        <a:spcAft>
                          <a:spcPts val="800"/>
                        </a:spcAft>
                      </a:pPr>
                      <a:r>
                        <a:rPr lang="vi-VN" sz="3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Có sự góp sức của tất cả các bạn trong nhóm.</a:t>
                      </a:r>
                      <a:endParaRPr lang="vi-VN" sz="5900" b="0" i="0" u="none" strike="noStrike">
                        <a:effectLst/>
                        <a:latin typeface="Arial" panose="020B0604020202020204" pitchFamily="34" charset="0"/>
                      </a:endParaRPr>
                    </a:p>
                  </a:txBody>
                  <a:tcPr marL="225103" marR="225103" marT="31264" marB="0" anchor="ctr">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63076188"/>
                  </a:ext>
                </a:extLst>
              </a:tr>
            </a:tbl>
          </a:graphicData>
        </a:graphic>
      </p:graphicFrame>
    </p:spTree>
    <p:extLst>
      <p:ext uri="{BB962C8B-B14F-4D97-AF65-F5344CB8AC3E}">
        <p14:creationId xmlns:p14="http://schemas.microsoft.com/office/powerpoint/2010/main" val="78792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556108" y="1868365"/>
            <a:ext cx="6911261" cy="3633873"/>
            <a:chOff x="2556108" y="1538524"/>
            <a:chExt cx="6911261" cy="3633873"/>
          </a:xfrm>
        </p:grpSpPr>
        <p:sp>
          <p:nvSpPr>
            <p:cNvPr id="4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3829196"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a:solidFill>
                    <a:schemeClr val="tx1"/>
                  </a:solidFill>
                  <a:latin typeface="方正静蕾简体" panose="02000000000000000000" pitchFamily="2" charset="-122"/>
                  <a:ea typeface="方正静蕾简体" panose="02000000000000000000" pitchFamily="2" charset="-122"/>
                </a:rPr>
                <a:t>Câu 1</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2818062" y="2210959"/>
              <a:ext cx="3168932" cy="238129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just">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Trong đề tài mà nhóm em vừa thực hiện có những bước máy tính không làm được, có những bước máy tính trợ giúp hiệu quả. Em đồng ý với nhận xét đó không?</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文本框 46"/>
            <p:cNvSpPr txBox="1"/>
            <p:nvPr/>
          </p:nvSpPr>
          <p:spPr>
            <a:xfrm>
              <a:off x="6956668"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a:solidFill>
                    <a:schemeClr val="tx1"/>
                  </a:solidFill>
                  <a:latin typeface="方正静蕾简体" panose="02000000000000000000" pitchFamily="2" charset="-122"/>
                  <a:ea typeface="方正静蕾简体" panose="02000000000000000000" pitchFamily="2" charset="-122"/>
                </a:rPr>
                <a:t>Câu 2</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9" name="文本框 48"/>
            <p:cNvSpPr txBox="1"/>
            <p:nvPr/>
          </p:nvSpPr>
          <p:spPr>
            <a:xfrm>
              <a:off x="6039937" y="2397683"/>
              <a:ext cx="3168932" cy="106400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just">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Theo em, chia một việc thành các bước nhỏ đem lại thuận lợi gì?</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7" name="图片 146"/>
          <p:cNvPicPr>
            <a:picLocks noChangeAspect="1"/>
          </p:cNvPicPr>
          <p:nvPr/>
        </p:nvPicPr>
        <p:blipFill rotWithShape="1">
          <a:blip r:embed="rId3">
            <a:extLst>
              <a:ext uri="{28A0092B-C50C-407E-A947-70E740481C1C}">
                <a14:useLocalDpi xmlns:a14="http://schemas.microsoft.com/office/drawing/2010/main" val="0"/>
              </a:ext>
            </a:extLst>
          </a:blip>
          <a:srcRect t="27264" r="89267" b="42954"/>
          <a:stretch>
            <a:fillRect/>
          </a:stretch>
        </p:blipFill>
        <p:spPr>
          <a:xfrm>
            <a:off x="2317959" y="5373216"/>
            <a:ext cx="681698" cy="432048"/>
          </a:xfrm>
          <a:prstGeom prst="rect">
            <a:avLst/>
          </a:prstGeom>
        </p:spPr>
      </p:pic>
      <p:pic>
        <p:nvPicPr>
          <p:cNvPr id="148" name="图片 147"/>
          <p:cNvPicPr>
            <a:picLocks noChangeAspect="1"/>
          </p:cNvPicPr>
          <p:nvPr/>
        </p:nvPicPr>
        <p:blipFill rotWithShape="1">
          <a:blip r:embed="rId3">
            <a:extLst>
              <a:ext uri="{28A0092B-C50C-407E-A947-70E740481C1C}">
                <a14:useLocalDpi xmlns:a14="http://schemas.microsoft.com/office/drawing/2010/main" val="0"/>
              </a:ext>
            </a:extLst>
          </a:blip>
          <a:srcRect l="37053" r="44448" b="55326"/>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3">
            <a:extLst>
              <a:ext uri="{28A0092B-C50C-407E-A947-70E740481C1C}">
                <a14:useLocalDpi xmlns:a14="http://schemas.microsoft.com/office/drawing/2010/main" val="0"/>
              </a:ext>
            </a:extLst>
          </a:blip>
          <a:srcRect l="87829" t="59565" r="-901" b="-4239"/>
          <a:stretch>
            <a:fillRect/>
          </a:stretch>
        </p:blipFill>
        <p:spPr>
          <a:xfrm>
            <a:off x="8653246" y="5157192"/>
            <a:ext cx="830252" cy="64807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
        <p:nvSpPr>
          <p:cNvPr id="18" name="文本框 17"/>
          <p:cNvSpPr txBox="1"/>
          <p:nvPr/>
        </p:nvSpPr>
        <p:spPr>
          <a:xfrm>
            <a:off x="3508799" y="357610"/>
            <a:ext cx="4758130" cy="1200329"/>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en-US" altLang="zh-CN">
                <a:latin typeface="Arial" panose="020B0604020202020204" pitchFamily="34" charset="0"/>
                <a:cs typeface="Arial" panose="020B0604020202020204" pitchFamily="34" charset="0"/>
              </a:rPr>
              <a:t>THU HOẠCH SAU BÀI TẬP NHÓM</a:t>
            </a:r>
            <a:endParaRPr lang="zh-CN" alt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randombar(horizontal)">
                                      <p:cBhvr>
                                        <p:cTn id="17" dur="500"/>
                                        <p:tgtEl>
                                          <p:spTgt spid="147"/>
                                        </p:tgtEl>
                                      </p:cBhvr>
                                    </p:animEffect>
                                  </p:childTnLst>
                                </p:cTn>
                              </p:par>
                              <p:par>
                                <p:cTn id="18" presetID="14" presetClass="entr" presetSubtype="10"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randombar(horizontal)">
                                      <p:cBhvr>
                                        <p:cTn id="20" dur="500"/>
                                        <p:tgtEl>
                                          <p:spTgt spid="148"/>
                                        </p:tgtEl>
                                      </p:cBhvr>
                                    </p:animEffect>
                                  </p:childTnLst>
                                </p:cTn>
                              </p:par>
                              <p:par>
                                <p:cTn id="21" presetID="14" presetClass="entr" presetSubtype="1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randombar(horizontal)">
                                      <p:cBhvr>
                                        <p:cTn id="23" dur="500"/>
                                        <p:tgtEl>
                                          <p:spTgt spid="14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576</Words>
  <Application>Microsoft Office PowerPoint</Application>
  <PresentationFormat>Widescreen</PresentationFormat>
  <Paragraphs>55</Paragraphs>
  <Slides>12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Nguyen Thi Hong</dc:creator>
  <cp:lastModifiedBy>Nguyen Thi Hong</cp:lastModifiedBy>
  <cp:revision>2116</cp:revision>
  <dcterms:created xsi:type="dcterms:W3CDTF">2014-06-06T07:22:00Z</dcterms:created>
  <dcterms:modified xsi:type="dcterms:W3CDTF">2022-07-22T01:52:26Z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