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53" r:id="rId2"/>
    <p:sldId id="261" r:id="rId3"/>
    <p:sldId id="323" r:id="rId4"/>
    <p:sldId id="336" r:id="rId5"/>
    <p:sldId id="337" r:id="rId6"/>
    <p:sldId id="338" r:id="rId7"/>
    <p:sldId id="270" r:id="rId8"/>
    <p:sldId id="322" r:id="rId9"/>
    <p:sldId id="509" r:id="rId10"/>
    <p:sldId id="304" r:id="rId11"/>
    <p:sldId id="339" r:id="rId12"/>
    <p:sldId id="340" r:id="rId13"/>
    <p:sldId id="300" r:id="rId14"/>
    <p:sldId id="310" r:id="rId15"/>
    <p:sldId id="329" r:id="rId16"/>
    <p:sldId id="341" r:id="rId17"/>
    <p:sldId id="342" r:id="rId18"/>
    <p:sldId id="343" r:id="rId19"/>
    <p:sldId id="344" r:id="rId20"/>
    <p:sldId id="345" r:id="rId21"/>
    <p:sldId id="346" r:id="rId22"/>
    <p:sldId id="334" r:id="rId23"/>
    <p:sldId id="347" r:id="rId24"/>
    <p:sldId id="348" r:id="rId25"/>
    <p:sldId id="349" r:id="rId26"/>
    <p:sldId id="350" r:id="rId27"/>
    <p:sldId id="271" r:id="rId28"/>
    <p:sldId id="31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CCD0A-8746-410C-A20F-D69EF736DCC2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C55C7-EAC3-4B51-82E8-8A5E1688A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03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925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21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89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80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493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1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49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26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551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05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27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997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445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122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111B5-8D6D-5323-3D0C-032ECA0F75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81" y="271574"/>
            <a:ext cx="1376473" cy="137647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4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59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904B778-212B-4E98-A415-B92C6E89B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77812" cy="6857999"/>
          </a:xfrm>
          <a:prstGeom prst="rect">
            <a:avLst/>
          </a:prstGeom>
        </p:spPr>
      </p:pic>
      <p:sp>
        <p:nvSpPr>
          <p:cNvPr id="8" name="Text Box 62">
            <a:extLst>
              <a:ext uri="{FF2B5EF4-FFF2-40B4-BE49-F238E27FC236}">
                <a16:creationId xmlns:a16="http://schemas.microsoft.com/office/drawing/2014/main" id="{B5AD8473-ECB0-47EB-A52A-3C894E9B2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411" y="4121506"/>
            <a:ext cx="78898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</a:t>
            </a:r>
            <a:r>
              <a:rPr lang="vi-VN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 THẲNG VUÔNG GÓC</a:t>
            </a:r>
            <a:endParaRPr lang="vi-V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4">
            <a:extLst>
              <a:ext uri="{FF2B5EF4-FFF2-40B4-BE49-F238E27FC236}">
                <a16:creationId xmlns:a16="http://schemas.microsoft.com/office/drawing/2014/main" id="{56AB6E7A-862F-4D6C-820A-B59A90FF5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896700"/>
            <a:ext cx="53430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46">
              <a:spcBef>
                <a:spcPct val="0"/>
              </a:spcBef>
              <a:buNone/>
              <a:defRPr/>
            </a:pPr>
            <a:r>
              <a:rPr lang="en-US" altLang="en-US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Thu H</a:t>
            </a:r>
            <a:r>
              <a:rPr lang="vi-VN" altLang="en-US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ơng</a:t>
            </a:r>
            <a:endParaRPr lang="en-US" altLang="en-US" sz="2400" b="1" i="1" dirty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5" name="Text Box 62">
            <a:extLst>
              <a:ext uri="{FF2B5EF4-FFF2-40B4-BE49-F238E27FC236}">
                <a16:creationId xmlns:a16="http://schemas.microsoft.com/office/drawing/2014/main" id="{A6A27DE6-B28E-4E21-BC7A-A23A99DA5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422" y="2777201"/>
            <a:ext cx="63138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46">
              <a:spcBef>
                <a:spcPct val="0"/>
              </a:spcBef>
              <a:buNone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WordArt 61">
            <a:extLst>
              <a:ext uri="{FF2B5EF4-FFF2-40B4-BE49-F238E27FC236}">
                <a16:creationId xmlns:a16="http://schemas.microsoft.com/office/drawing/2014/main" id="{52E7F58E-BC4E-424F-BA9F-309369FAB9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9644" y="1409536"/>
            <a:ext cx="10449382" cy="59476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22378"/>
              </a:avLst>
            </a:prstTxWarp>
          </a:bodyPr>
          <a:lstStyle/>
          <a:p>
            <a:pPr algn="ctr" defTabSz="914446">
              <a:defRPr/>
            </a:pPr>
            <a:r>
              <a:rPr lang="en-US" sz="40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</a:t>
            </a:r>
            <a:r>
              <a:rPr lang="en-US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liệt</a:t>
            </a:r>
            <a:r>
              <a:rPr lang="en-US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vi-VN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Quý thầy, cô về dự</a:t>
            </a:r>
            <a:r>
              <a:rPr lang="en-US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4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giờ</a:t>
            </a:r>
            <a:endParaRPr lang="en-US" sz="4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41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5180B-1636-26D4-6405-86F7ACE3E2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3655" y="2557448"/>
            <a:ext cx="598679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C5788-B663-9880-D837-9FB610F9B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09" y="305464"/>
            <a:ext cx="11315700" cy="4248150"/>
          </a:xfrm>
          <a:prstGeom prst="rect">
            <a:avLst/>
          </a:prstGeom>
        </p:spPr>
      </p:pic>
      <p:grpSp>
        <p:nvGrpSpPr>
          <p:cNvPr id="4" name="组合 27">
            <a:extLst>
              <a:ext uri="{FF2B5EF4-FFF2-40B4-BE49-F238E27FC236}">
                <a16:creationId xmlns:a16="http://schemas.microsoft.com/office/drawing/2014/main" id="{947B8051-0AB3-F051-AAC4-21045826C656}"/>
              </a:ext>
            </a:extLst>
          </p:cNvPr>
          <p:cNvGrpSpPr/>
          <p:nvPr/>
        </p:nvGrpSpPr>
        <p:grpSpPr>
          <a:xfrm>
            <a:off x="807518" y="4882940"/>
            <a:ext cx="10580914" cy="1323439"/>
            <a:chOff x="2587501" y="9154115"/>
            <a:chExt cx="10005372" cy="1115695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A81EB427-6220-3BC9-7C24-CD787E691557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4D4C226E-1F29-D83C-B97A-6B47A30BB5D1}"/>
                </a:ext>
              </a:extLst>
            </p:cNvPr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có tác dụng gì?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" name="组合 27">
            <a:extLst>
              <a:ext uri="{FF2B5EF4-FFF2-40B4-BE49-F238E27FC236}">
                <a16:creationId xmlns:a16="http://schemas.microsoft.com/office/drawing/2014/main" id="{3FE6DC8B-6C0A-93A2-208A-E063A9A7165E}"/>
              </a:ext>
            </a:extLst>
          </p:cNvPr>
          <p:cNvGrpSpPr/>
          <p:nvPr/>
        </p:nvGrpSpPr>
        <p:grpSpPr>
          <a:xfrm>
            <a:off x="747267" y="4865219"/>
            <a:ext cx="10580914" cy="1323439"/>
            <a:chOff x="2587501" y="9154115"/>
            <a:chExt cx="10005372" cy="1115695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7A835304-B33B-36DF-F911-F5BF1D00C1A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BDF9331C-4598-7C7F-6134-A8D5C911A88F}"/>
                </a:ext>
              </a:extLst>
            </p:cNvPr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tạo thành những góc như thế nào?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4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A29FC4-4A92-501F-241B-4395EC28AA7B}"/>
              </a:ext>
            </a:extLst>
          </p:cNvPr>
          <p:cNvCxnSpPr>
            <a:cxnSpLocks/>
          </p:cNvCxnSpPr>
          <p:nvPr/>
        </p:nvCxnSpPr>
        <p:spPr>
          <a:xfrm>
            <a:off x="2764464" y="861237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269792-811C-8F7F-9B5A-A7EA5AEA31A5}"/>
              </a:ext>
            </a:extLst>
          </p:cNvPr>
          <p:cNvCxnSpPr>
            <a:cxnSpLocks/>
          </p:cNvCxnSpPr>
          <p:nvPr/>
        </p:nvCxnSpPr>
        <p:spPr>
          <a:xfrm flipH="1">
            <a:off x="2743198" y="2711302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64186F-FC5F-6BC2-B07F-AB909302CD7A}"/>
              </a:ext>
            </a:extLst>
          </p:cNvPr>
          <p:cNvSpPr txBox="1"/>
          <p:nvPr/>
        </p:nvSpPr>
        <p:spPr>
          <a:xfrm>
            <a:off x="2147777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E3796-B9BB-3B4A-C441-62DDA13FB2B1}"/>
              </a:ext>
            </a:extLst>
          </p:cNvPr>
          <p:cNvSpPr txBox="1"/>
          <p:nvPr/>
        </p:nvSpPr>
        <p:spPr>
          <a:xfrm>
            <a:off x="2222205" y="393405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60B22-B624-44D1-4C5E-1D3817C0AA88}"/>
              </a:ext>
            </a:extLst>
          </p:cNvPr>
          <p:cNvSpPr txBox="1"/>
          <p:nvPr/>
        </p:nvSpPr>
        <p:spPr>
          <a:xfrm>
            <a:off x="4582633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1C72B1-D7DF-2CB8-4786-87A36CE15B61}"/>
              </a:ext>
            </a:extLst>
          </p:cNvPr>
          <p:cNvCxnSpPr>
            <a:cxnSpLocks/>
          </p:cNvCxnSpPr>
          <p:nvPr/>
        </p:nvCxnSpPr>
        <p:spPr>
          <a:xfrm flipH="1">
            <a:off x="446567" y="2706587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3B3BABD-1D4B-F94C-8C3A-3665BDC35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8663" y="1011530"/>
            <a:ext cx="1697610" cy="16976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4F78EF-FC64-FEF1-80A2-2BEF0D930A6E}"/>
              </a:ext>
            </a:extLst>
          </p:cNvPr>
          <p:cNvCxnSpPr>
            <a:cxnSpLocks/>
          </p:cNvCxnSpPr>
          <p:nvPr/>
        </p:nvCxnSpPr>
        <p:spPr>
          <a:xfrm>
            <a:off x="2764464" y="2690036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0EE2B-09B5-201E-8758-4AEDF6984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23" y="1032795"/>
            <a:ext cx="1843317" cy="1697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8453E5-4E77-85A8-83A7-4A0D1240E20A}"/>
              </a:ext>
            </a:extLst>
          </p:cNvPr>
          <p:cNvSpPr txBox="1"/>
          <p:nvPr/>
        </p:nvSpPr>
        <p:spPr>
          <a:xfrm>
            <a:off x="276447" y="1998921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58AAE-8E23-481C-F967-0E62C17D7C9C}"/>
              </a:ext>
            </a:extLst>
          </p:cNvPr>
          <p:cNvSpPr txBox="1"/>
          <p:nvPr/>
        </p:nvSpPr>
        <p:spPr>
          <a:xfrm>
            <a:off x="2190308" y="4136066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6C895308-1D45-ADD4-17C1-AFD75CA6F3F6}"/>
              </a:ext>
            </a:extLst>
          </p:cNvPr>
          <p:cNvGrpSpPr/>
          <p:nvPr/>
        </p:nvGrpSpPr>
        <p:grpSpPr>
          <a:xfrm>
            <a:off x="2768010" y="473157"/>
            <a:ext cx="1378688" cy="2206060"/>
            <a:chOff x="864" y="293"/>
            <a:chExt cx="624" cy="1056"/>
          </a:xfrm>
        </p:grpSpPr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id="{780937C0-0B30-C258-1705-63EBFE832A1F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4D82A07F-6065-B4AE-6B92-367442AC280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4D5313C-9538-5D7D-F3D8-727524061B5D}"/>
              </a:ext>
            </a:extLst>
          </p:cNvPr>
          <p:cNvSpPr txBox="1"/>
          <p:nvPr/>
        </p:nvSpPr>
        <p:spPr>
          <a:xfrm>
            <a:off x="287079" y="5380075"/>
            <a:ext cx="4890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AB </a:t>
            </a:r>
            <a:r>
              <a:rPr lang="en-US" sz="3200" b="1" dirty="0" err="1"/>
              <a:t>và</a:t>
            </a:r>
            <a:r>
              <a:rPr lang="en-US" sz="3200" b="1" dirty="0"/>
              <a:t> CD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en-US" sz="32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B500D4-DAF7-C3BF-D996-E263F956892F}"/>
              </a:ext>
            </a:extLst>
          </p:cNvPr>
          <p:cNvCxnSpPr/>
          <p:nvPr/>
        </p:nvCxnSpPr>
        <p:spPr>
          <a:xfrm>
            <a:off x="5752214" y="776177"/>
            <a:ext cx="0" cy="5784111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43BD29-2993-5830-AA64-FFA511C68296}"/>
              </a:ext>
            </a:extLst>
          </p:cNvPr>
          <p:cNvCxnSpPr>
            <a:cxnSpLocks/>
          </p:cNvCxnSpPr>
          <p:nvPr/>
        </p:nvCxnSpPr>
        <p:spPr>
          <a:xfrm>
            <a:off x="9105013" y="939209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FCA577-238B-6671-6B1C-253812B78D2D}"/>
              </a:ext>
            </a:extLst>
          </p:cNvPr>
          <p:cNvCxnSpPr>
            <a:cxnSpLocks/>
          </p:cNvCxnSpPr>
          <p:nvPr/>
        </p:nvCxnSpPr>
        <p:spPr>
          <a:xfrm flipH="1">
            <a:off x="9083747" y="2789274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4D8030F-C473-6D8A-F948-6927C224F807}"/>
              </a:ext>
            </a:extLst>
          </p:cNvPr>
          <p:cNvSpPr txBox="1"/>
          <p:nvPr/>
        </p:nvSpPr>
        <p:spPr>
          <a:xfrm>
            <a:off x="8488326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C80721-05D8-CC13-F8D3-8A5225893446}"/>
              </a:ext>
            </a:extLst>
          </p:cNvPr>
          <p:cNvSpPr txBox="1"/>
          <p:nvPr/>
        </p:nvSpPr>
        <p:spPr>
          <a:xfrm>
            <a:off x="8562754" y="471377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AF9E54-5A19-79AC-2489-01344A23F994}"/>
              </a:ext>
            </a:extLst>
          </p:cNvPr>
          <p:cNvSpPr txBox="1"/>
          <p:nvPr/>
        </p:nvSpPr>
        <p:spPr>
          <a:xfrm>
            <a:off x="10923182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F9A6D1-E8C6-5B57-131F-86AD47A7FD50}"/>
              </a:ext>
            </a:extLst>
          </p:cNvPr>
          <p:cNvCxnSpPr>
            <a:cxnSpLocks/>
          </p:cNvCxnSpPr>
          <p:nvPr/>
        </p:nvCxnSpPr>
        <p:spPr>
          <a:xfrm flipH="1">
            <a:off x="6787116" y="2784559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3F6586-22C1-3DC4-E3C8-4C7BD95F1351}"/>
              </a:ext>
            </a:extLst>
          </p:cNvPr>
          <p:cNvCxnSpPr>
            <a:cxnSpLocks/>
          </p:cNvCxnSpPr>
          <p:nvPr/>
        </p:nvCxnSpPr>
        <p:spPr>
          <a:xfrm>
            <a:off x="9105013" y="2768008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12CD89F-E6D4-A6FC-DE8C-677C40A50D03}"/>
              </a:ext>
            </a:extLst>
          </p:cNvPr>
          <p:cNvSpPr txBox="1"/>
          <p:nvPr/>
        </p:nvSpPr>
        <p:spPr>
          <a:xfrm>
            <a:off x="6616996" y="2076893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935281-771E-2013-5E5D-A2D2D9380778}"/>
              </a:ext>
            </a:extLst>
          </p:cNvPr>
          <p:cNvSpPr txBox="1"/>
          <p:nvPr/>
        </p:nvSpPr>
        <p:spPr>
          <a:xfrm>
            <a:off x="8530857" y="4214038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AD964C-0691-9D5C-260E-ED50551973F8}"/>
              </a:ext>
            </a:extLst>
          </p:cNvPr>
          <p:cNvSpPr txBox="1"/>
          <p:nvPr/>
        </p:nvSpPr>
        <p:spPr>
          <a:xfrm>
            <a:off x="6655981" y="5192647"/>
            <a:ext cx="4890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0828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1888 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065 0.30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30" grpId="0"/>
      <p:bldP spid="31" grpId="0"/>
      <p:bldP spid="32" grpId="0"/>
      <p:bldP spid="37" grpId="0"/>
      <p:bldP spid="38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9"/>
          <p:cNvGrpSpPr/>
          <p:nvPr/>
        </p:nvGrpSpPr>
        <p:grpSpPr>
          <a:xfrm>
            <a:off x="4166886" y="138896"/>
            <a:ext cx="7824486" cy="6585995"/>
            <a:chOff x="6475654" y="1638642"/>
            <a:chExt cx="4396503" cy="3875422"/>
          </a:xfrm>
        </p:grpSpPr>
        <p:grpSp>
          <p:nvGrpSpPr>
            <p:cNvPr id="8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14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9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772850" y="2735361"/>
            <a:ext cx="6368515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Hai đường thẳng vuông góc với nhau tạo thành 4 góc vuông.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-1202491" y="-1137986"/>
            <a:ext cx="6553496" cy="101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981" y="1177078"/>
            <a:ext cx="1900108" cy="1632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2B246-4DB6-9D50-0C92-D0EE759B35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367" y="2546815"/>
            <a:ext cx="6005080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183608"/>
            <a:ext cx="11196084" cy="954107"/>
            <a:chOff x="2752641" y="3835799"/>
            <a:chExt cx="10005372" cy="1451898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935936" y="3835799"/>
              <a:ext cx="9812906" cy="14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các cặp đường thẳng vuông góc với nhau, các cặp đường thẳng không vuông góc với nhau trong mỗi hình dưới đây: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5DA10-5E76-DFE9-94D9-5C355D2F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06" y="1493751"/>
            <a:ext cx="10831033" cy="45136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E50EA7-54F0-ED71-2E1D-200F9F3513B7}"/>
              </a:ext>
            </a:extLst>
          </p:cNvPr>
          <p:cNvSpPr txBox="1"/>
          <p:nvPr/>
        </p:nvSpPr>
        <p:spPr>
          <a:xfrm>
            <a:off x="645626" y="5366679"/>
            <a:ext cx="3724356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không vuông góc với nhau là MN và IK.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BBEF65-E69D-4272-141E-B998EE2F0698}"/>
              </a:ext>
            </a:extLst>
          </p:cNvPr>
          <p:cNvSpPr txBox="1"/>
          <p:nvPr/>
        </p:nvSpPr>
        <p:spPr>
          <a:xfrm>
            <a:off x="4749793" y="4611767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PQ và RS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14BE3-CC64-688D-A1D1-C130CFC621CC}"/>
              </a:ext>
            </a:extLst>
          </p:cNvPr>
          <p:cNvSpPr txBox="1"/>
          <p:nvPr/>
        </p:nvSpPr>
        <p:spPr>
          <a:xfrm>
            <a:off x="8768900" y="5356046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3280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ABCD62B-4DF3-4423-24B0-81CBE6761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89922"/>
            <a:ext cx="11479396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33DA80-D9EB-831F-710F-FE4BF870A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168" y="953608"/>
            <a:ext cx="5667375" cy="4057650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E084BA41-3DE0-CB90-6319-8F3D49F0D4C5}"/>
              </a:ext>
            </a:extLst>
          </p:cNvPr>
          <p:cNvGrpSpPr/>
          <p:nvPr/>
        </p:nvGrpSpPr>
        <p:grpSpPr>
          <a:xfrm rot="10800000" flipH="1">
            <a:off x="3763927" y="1525780"/>
            <a:ext cx="1499190" cy="2206060"/>
            <a:chOff x="864" y="293"/>
            <a:chExt cx="624" cy="1056"/>
          </a:xfrm>
        </p:grpSpPr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266C5EE3-CCC2-AC12-319E-6EE7BD398E8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B7C95729-88D1-48E2-0384-D5394F2B217F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4F077A-FA7F-FE99-1D7F-83BAA3A3D37F}"/>
              </a:ext>
            </a:extLst>
          </p:cNvPr>
          <p:cNvSpPr txBox="1"/>
          <p:nvPr/>
        </p:nvSpPr>
        <p:spPr>
          <a:xfrm>
            <a:off x="350875" y="1416418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</a:t>
            </a: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D7D450D3-9257-C463-E9D8-C8EDE7F06944}"/>
              </a:ext>
            </a:extLst>
          </p:cNvPr>
          <p:cNvGrpSpPr/>
          <p:nvPr/>
        </p:nvGrpSpPr>
        <p:grpSpPr>
          <a:xfrm rot="10800000">
            <a:off x="7028121" y="1525780"/>
            <a:ext cx="1477925" cy="2206060"/>
            <a:chOff x="864" y="293"/>
            <a:chExt cx="624" cy="1056"/>
          </a:xfrm>
        </p:grpSpPr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7E944CDA-C778-56CC-B786-DFB50AA7D023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FEC77732-B0F8-C94A-F1FB-337D16D692F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2473A16-1C82-8D64-41CD-7730105CA797}"/>
              </a:ext>
            </a:extLst>
          </p:cNvPr>
          <p:cNvSpPr txBox="1"/>
          <p:nvPr/>
        </p:nvSpPr>
        <p:spPr>
          <a:xfrm>
            <a:off x="8754724" y="1501479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4006DC3D-E2DF-3298-AED4-247062FD5A8A}"/>
              </a:ext>
            </a:extLst>
          </p:cNvPr>
          <p:cNvGrpSpPr/>
          <p:nvPr/>
        </p:nvGrpSpPr>
        <p:grpSpPr>
          <a:xfrm>
            <a:off x="3753293" y="1749063"/>
            <a:ext cx="1626781" cy="2206060"/>
            <a:chOff x="864" y="293"/>
            <a:chExt cx="624" cy="1056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6077E271-0824-2507-E478-EDC08D41D390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9">
              <a:extLst>
                <a:ext uri="{FF2B5EF4-FFF2-40B4-BE49-F238E27FC236}">
                  <a16:creationId xmlns:a16="http://schemas.microsoft.com/office/drawing/2014/main" id="{4CD439BF-C252-7826-DED1-2F52B33D46D5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3C6FEEC-8680-D769-026C-CC9A11C2D320}"/>
              </a:ext>
            </a:extLst>
          </p:cNvPr>
          <p:cNvSpPr txBox="1"/>
          <p:nvPr/>
        </p:nvSpPr>
        <p:spPr>
          <a:xfrm>
            <a:off x="2317898" y="4531757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DC</a:t>
            </a:r>
          </a:p>
        </p:txBody>
      </p:sp>
      <p:grpSp>
        <p:nvGrpSpPr>
          <p:cNvPr id="27" name="Group 7">
            <a:extLst>
              <a:ext uri="{FF2B5EF4-FFF2-40B4-BE49-F238E27FC236}">
                <a16:creationId xmlns:a16="http://schemas.microsoft.com/office/drawing/2014/main" id="{BD11B75C-8A18-8CB1-D389-4B84F49AC509}"/>
              </a:ext>
            </a:extLst>
          </p:cNvPr>
          <p:cNvGrpSpPr/>
          <p:nvPr/>
        </p:nvGrpSpPr>
        <p:grpSpPr>
          <a:xfrm flipH="1">
            <a:off x="7017488" y="1738430"/>
            <a:ext cx="1499191" cy="2206060"/>
            <a:chOff x="864" y="293"/>
            <a:chExt cx="624" cy="1056"/>
          </a:xfrm>
        </p:grpSpPr>
        <p:sp>
          <p:nvSpPr>
            <p:cNvPr id="28" name="AutoShape 8">
              <a:extLst>
                <a:ext uri="{FF2B5EF4-FFF2-40B4-BE49-F238E27FC236}">
                  <a16:creationId xmlns:a16="http://schemas.microsoft.com/office/drawing/2014/main" id="{29A508A9-C7BB-339D-6F27-39A291D29749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AutoShape 9">
              <a:extLst>
                <a:ext uri="{FF2B5EF4-FFF2-40B4-BE49-F238E27FC236}">
                  <a16:creationId xmlns:a16="http://schemas.microsoft.com/office/drawing/2014/main" id="{047450DD-0BB1-EAAB-CED6-3F0CB5FE1E22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EB2A31-9236-3BF8-9EB2-929A5A39BCF2}"/>
              </a:ext>
            </a:extLst>
          </p:cNvPr>
          <p:cNvSpPr txBox="1"/>
          <p:nvPr/>
        </p:nvSpPr>
        <p:spPr>
          <a:xfrm>
            <a:off x="7251405" y="455302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48001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5E41A-3B64-C2C5-5ECB-E9BF02EA0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299" y="853594"/>
            <a:ext cx="4791075" cy="4257675"/>
          </a:xfrm>
          <a:prstGeom prst="rect">
            <a:avLst/>
          </a:prstGeom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3576F00E-D018-F582-D988-E09304F051D8}"/>
              </a:ext>
            </a:extLst>
          </p:cNvPr>
          <p:cNvGrpSpPr/>
          <p:nvPr/>
        </p:nvGrpSpPr>
        <p:grpSpPr>
          <a:xfrm rot="10800000" flipH="1">
            <a:off x="4157331" y="1493882"/>
            <a:ext cx="1499190" cy="2206060"/>
            <a:chOff x="864" y="293"/>
            <a:chExt cx="624" cy="1056"/>
          </a:xfrm>
        </p:grpSpPr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id="{D2E7F4A2-46D6-EE16-0B42-803B588F574E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7D9DF80A-18A0-2374-1B97-76FF0C54B010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2BD993-2E2D-F6CC-410F-8B294F7E19AF}"/>
              </a:ext>
            </a:extLst>
          </p:cNvPr>
          <p:cNvSpPr txBox="1"/>
          <p:nvPr/>
        </p:nvSpPr>
        <p:spPr>
          <a:xfrm>
            <a:off x="372140" y="1416418"/>
            <a:ext cx="3330951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591060-E1F8-1522-BFAC-6D92D483118A}"/>
              </a:ext>
            </a:extLst>
          </p:cNvPr>
          <p:cNvGrpSpPr/>
          <p:nvPr/>
        </p:nvGrpSpPr>
        <p:grpSpPr>
          <a:xfrm rot="10800000">
            <a:off x="5103628" y="1472617"/>
            <a:ext cx="1477925" cy="2206060"/>
            <a:chOff x="864" y="293"/>
            <a:chExt cx="624" cy="1056"/>
          </a:xfrm>
        </p:grpSpPr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9D71DDCF-0FB7-C7D4-4A0F-9DEBFF2F2226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A306E051-96D1-DD2D-3517-124AD947E0B6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02C87A-92A7-A3B0-7AB1-CAD55BFCE71F}"/>
              </a:ext>
            </a:extLst>
          </p:cNvPr>
          <p:cNvSpPr txBox="1"/>
          <p:nvPr/>
        </p:nvSpPr>
        <p:spPr>
          <a:xfrm>
            <a:off x="7680835" y="1395152"/>
            <a:ext cx="3281332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NM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NK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831F9A18-897E-1C11-0296-E668BBCFC4FA}"/>
              </a:ext>
            </a:extLst>
          </p:cNvPr>
          <p:cNvGrpSpPr/>
          <p:nvPr/>
        </p:nvGrpSpPr>
        <p:grpSpPr>
          <a:xfrm>
            <a:off x="4157330" y="1738431"/>
            <a:ext cx="1626781" cy="2206060"/>
            <a:chOff x="864" y="293"/>
            <a:chExt cx="624" cy="1056"/>
          </a:xfrm>
        </p:grpSpPr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0FBC3CDB-7063-7A1A-9460-AF4F661D2B6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0B00F314-E58B-0F06-30F5-C81546661235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2CCEF7E-46D5-246D-986D-A795BDB08B15}"/>
              </a:ext>
            </a:extLst>
          </p:cNvPr>
          <p:cNvSpPr txBox="1"/>
          <p:nvPr/>
        </p:nvSpPr>
        <p:spPr>
          <a:xfrm>
            <a:off x="1616149" y="4669981"/>
            <a:ext cx="3320318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QK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79B357A3-E36E-EC75-7F6A-A15D27EFF4DB}"/>
              </a:ext>
            </a:extLst>
          </p:cNvPr>
          <p:cNvGrpSpPr/>
          <p:nvPr/>
        </p:nvGrpSpPr>
        <p:grpSpPr>
          <a:xfrm flipH="1">
            <a:off x="5092995" y="1727798"/>
            <a:ext cx="1499191" cy="2206060"/>
            <a:chOff x="864" y="293"/>
            <a:chExt cx="624" cy="1056"/>
          </a:xfrm>
        </p:grpSpPr>
        <p:sp>
          <p:nvSpPr>
            <p:cNvPr id="17" name="AutoShape 8">
              <a:extLst>
                <a:ext uri="{FF2B5EF4-FFF2-40B4-BE49-F238E27FC236}">
                  <a16:creationId xmlns:a16="http://schemas.microsoft.com/office/drawing/2014/main" id="{8360E420-3FC7-E510-6FCF-D0BD322733E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AutoShape 9">
              <a:extLst>
                <a:ext uri="{FF2B5EF4-FFF2-40B4-BE49-F238E27FC236}">
                  <a16:creationId xmlns:a16="http://schemas.microsoft.com/office/drawing/2014/main" id="{79E7DBC0-9A1A-686F-347B-F4E769298FF2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A49B99-2694-49A3-C467-2A714586F0BD}"/>
              </a:ext>
            </a:extLst>
          </p:cNvPr>
          <p:cNvSpPr txBox="1"/>
          <p:nvPr/>
        </p:nvSpPr>
        <p:spPr>
          <a:xfrm>
            <a:off x="6358270" y="468061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NK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KQ</a:t>
            </a:r>
          </a:p>
        </p:txBody>
      </p:sp>
    </p:spTree>
    <p:extLst>
      <p:ext uri="{BB962C8B-B14F-4D97-AF65-F5344CB8AC3E}">
        <p14:creationId xmlns:p14="http://schemas.microsoft.com/office/powerpoint/2010/main" val="40458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 đây là lược đồ một số đường phố ở Hà Nội. Em hãy quan sát lược đồ và cho biết: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180753" y="1648047"/>
            <a:ext cx="55608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Hai đường phố nào vuông góc với nhau.</a:t>
            </a:r>
          </a:p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</p:spTree>
    <p:extLst>
      <p:ext uri="{BB962C8B-B14F-4D97-AF65-F5344CB8AC3E}">
        <p14:creationId xmlns:p14="http://schemas.microsoft.com/office/powerpoint/2010/main" val="9340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E0FB7-70C6-BDB3-3821-9A9632A27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8141" y="2193212"/>
            <a:ext cx="4505334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180753" y="318977"/>
            <a:ext cx="556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Hai đường phố nào vuông góc với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275A9-0E5F-A1D7-44E2-A868F9806060}"/>
              </a:ext>
            </a:extLst>
          </p:cNvPr>
          <p:cNvSpPr txBox="1"/>
          <p:nvPr/>
        </p:nvSpPr>
        <p:spPr>
          <a:xfrm>
            <a:off x="265814" y="195867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Gai và Đường Hàng Trống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FB220-4930-504A-98DD-AC51D1202BD0}"/>
              </a:ext>
            </a:extLst>
          </p:cNvPr>
          <p:cNvSpPr txBox="1"/>
          <p:nvPr/>
        </p:nvSpPr>
        <p:spPr>
          <a:xfrm>
            <a:off x="148855" y="3085730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Trống và đường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AB529-60F8-8BBD-54F0-2717D2843168}"/>
              </a:ext>
            </a:extLst>
          </p:cNvPr>
          <p:cNvSpPr txBox="1"/>
          <p:nvPr/>
        </p:nvSpPr>
        <p:spPr>
          <a:xfrm>
            <a:off x="138222" y="428720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Hành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DDC76C-F56C-58B5-1120-DE8686910A8A}"/>
              </a:ext>
            </a:extLst>
          </p:cNvPr>
          <p:cNvSpPr txBox="1"/>
          <p:nvPr/>
        </p:nvSpPr>
        <p:spPr>
          <a:xfrm>
            <a:off x="95692" y="549932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Bảo Khánh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436" y="2049979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233915" y="0"/>
            <a:ext cx="11089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DDC76C-F56C-58B5-1120-DE8686910A8A}"/>
              </a:ext>
            </a:extLst>
          </p:cNvPr>
          <p:cNvSpPr txBox="1"/>
          <p:nvPr/>
        </p:nvSpPr>
        <p:spPr>
          <a:xfrm>
            <a:off x="287078" y="2267023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 Hàng Trống ; Bảo Khánh;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19781-5DCD-26F7-343A-D74055AB8331}"/>
              </a:ext>
            </a:extLst>
          </p:cNvPr>
          <p:cNvCxnSpPr>
            <a:cxnSpLocks/>
          </p:cNvCxnSpPr>
          <p:nvPr/>
        </p:nvCxnSpPr>
        <p:spPr>
          <a:xfrm>
            <a:off x="6539023" y="3827722"/>
            <a:ext cx="1158949" cy="18394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BF7522-0426-C7BC-FE60-3523FD9DB55B}"/>
              </a:ext>
            </a:extLst>
          </p:cNvPr>
          <p:cNvCxnSpPr>
            <a:cxnSpLocks/>
          </p:cNvCxnSpPr>
          <p:nvPr/>
        </p:nvCxnSpPr>
        <p:spPr>
          <a:xfrm flipV="1">
            <a:off x="7697973" y="5039833"/>
            <a:ext cx="1095153" cy="637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B75585-D2E8-27C9-AAA5-103C582ACF2C}"/>
              </a:ext>
            </a:extLst>
          </p:cNvPr>
          <p:cNvCxnSpPr>
            <a:cxnSpLocks/>
          </p:cNvCxnSpPr>
          <p:nvPr/>
        </p:nvCxnSpPr>
        <p:spPr>
          <a:xfrm flipH="1" flipV="1">
            <a:off x="8708065" y="4338084"/>
            <a:ext cx="74429" cy="691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4053F5-171B-F11A-D5B7-88FF4BD88C02}"/>
              </a:ext>
            </a:extLst>
          </p:cNvPr>
          <p:cNvSpPr txBox="1"/>
          <p:nvPr/>
        </p:nvSpPr>
        <p:spPr>
          <a:xfrm>
            <a:off x="340241" y="379811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 Hàng Gai ; Lương Văn Can;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169D5B-FF9B-625C-4A3A-8C07B75C290E}"/>
              </a:ext>
            </a:extLst>
          </p:cNvPr>
          <p:cNvCxnSpPr>
            <a:cxnSpLocks/>
          </p:cNvCxnSpPr>
          <p:nvPr/>
        </p:nvCxnSpPr>
        <p:spPr>
          <a:xfrm flipV="1">
            <a:off x="6570921" y="2615609"/>
            <a:ext cx="1562986" cy="871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243597-C0AA-5E24-AC89-007E18AC4F13}"/>
              </a:ext>
            </a:extLst>
          </p:cNvPr>
          <p:cNvCxnSpPr>
            <a:cxnSpLocks/>
          </p:cNvCxnSpPr>
          <p:nvPr/>
        </p:nvCxnSpPr>
        <p:spPr>
          <a:xfrm>
            <a:off x="8133906" y="2615609"/>
            <a:ext cx="499731" cy="9994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B98522-61F8-F1E8-3BAD-DB393E1466DD}"/>
              </a:ext>
            </a:extLst>
          </p:cNvPr>
          <p:cNvCxnSpPr>
            <a:cxnSpLocks/>
          </p:cNvCxnSpPr>
          <p:nvPr/>
        </p:nvCxnSpPr>
        <p:spPr>
          <a:xfrm>
            <a:off x="8633636" y="3604437"/>
            <a:ext cx="74429" cy="6804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1559" y="1540876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nhà đến trường em đi theo đường nào? Có đảm bảo ATGT không?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955987" y="1562141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biết những con đường nào vuông góc với nhau?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20469-B942-5CB1-AEBD-292921CB54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1131" y="2308039"/>
            <a:ext cx="507840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hỉ ra hai đường thẳng vuông góc với nhau trong lớp học, trong khuôn viên trường,…</a:t>
            </a:r>
            <a:endParaRPr kumimoji="0" lang="vi-VN" altLang="zh-CN" sz="36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DE844-7249-3379-98B7-647CAD84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5" y="931289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C3CFC-E2ED-29D4-3AE8-52E6B357FEB9}"/>
              </a:ext>
            </a:extLst>
          </p:cNvPr>
          <p:cNvSpPr txBox="1"/>
          <p:nvPr/>
        </p:nvSpPr>
        <p:spPr>
          <a:xfrm>
            <a:off x="754912" y="3511634"/>
            <a:ext cx="349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Khung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cửa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sổ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6A8E0056-B433-528E-B7EA-5D301C52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21" y="893136"/>
            <a:ext cx="4908008" cy="27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A3954-0FEF-06D5-DD13-D87853B0531A}"/>
              </a:ext>
            </a:extLst>
          </p:cNvPr>
          <p:cNvSpPr txBox="1"/>
          <p:nvPr/>
        </p:nvSpPr>
        <p:spPr>
          <a:xfrm>
            <a:off x="8025069" y="3724285"/>
            <a:ext cx="298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Bảng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8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D44D15-4206-4361-AFCD-DD724F54A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91468" y="-512790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96BD43-9097-5BDF-59DF-F0B15BD68DC6}"/>
              </a:ext>
            </a:extLst>
          </p:cNvPr>
          <p:cNvGrpSpPr/>
          <p:nvPr/>
        </p:nvGrpSpPr>
        <p:grpSpPr>
          <a:xfrm>
            <a:off x="4740463" y="2262963"/>
            <a:ext cx="1966793" cy="2394239"/>
            <a:chOff x="864" y="288"/>
            <a:chExt cx="624" cy="105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E00EDAD-899B-AF74-FC1D-D77A4B4E4530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45F94CDE-B235-1ACF-380D-3E3F6511624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3E82F117-8C6A-015D-DBED-1A2A674BF02B}"/>
              </a:ext>
            </a:extLst>
          </p:cNvPr>
          <p:cNvGrpSpPr/>
          <p:nvPr/>
        </p:nvGrpSpPr>
        <p:grpSpPr>
          <a:xfrm>
            <a:off x="4323241" y="1330701"/>
            <a:ext cx="3897077" cy="3880109"/>
            <a:chOff x="3160251" y="1812434"/>
            <a:chExt cx="2670406" cy="2859398"/>
          </a:xfrm>
        </p:grpSpPr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10997FFC-9C44-9DE4-98D5-11A9AACD2E2A}"/>
                </a:ext>
              </a:extLst>
            </p:cNvPr>
            <p:cNvSpPr/>
            <p:nvPr/>
          </p:nvSpPr>
          <p:spPr>
            <a:xfrm>
              <a:off x="5257800" y="1905000"/>
              <a:ext cx="76200" cy="0"/>
            </a:xfrm>
            <a:prstGeom prst="line">
              <a:avLst/>
            </a:prstGeom>
            <a:ln w="9525">
              <a:noFill/>
            </a:ln>
          </p:spPr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8CFC3E42-697A-00D6-2A96-E2FA7EBB7EF4}"/>
                </a:ext>
              </a:extLst>
            </p:cNvPr>
            <p:cNvSpPr/>
            <p:nvPr/>
          </p:nvSpPr>
          <p:spPr>
            <a:xfrm>
              <a:off x="3429000" y="2152652"/>
              <a:ext cx="0" cy="21336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571366BD-FA20-7C60-0BF8-D9052BC2E52C}"/>
                </a:ext>
              </a:extLst>
            </p:cNvPr>
            <p:cNvSpPr/>
            <p:nvPr/>
          </p:nvSpPr>
          <p:spPr>
            <a:xfrm>
              <a:off x="3429000" y="4267200"/>
              <a:ext cx="220980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Text Box 25">
              <a:extLst>
                <a:ext uri="{FF2B5EF4-FFF2-40B4-BE49-F238E27FC236}">
                  <a16:creationId xmlns:a16="http://schemas.microsoft.com/office/drawing/2014/main" id="{F3327D50-207C-07E8-128E-959FC61DDE8D}"/>
                </a:ext>
              </a:extLst>
            </p:cNvPr>
            <p:cNvSpPr txBox="1"/>
            <p:nvPr/>
          </p:nvSpPr>
          <p:spPr>
            <a:xfrm>
              <a:off x="3160251" y="1812434"/>
              <a:ext cx="277025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13" name="Text Box 34">
              <a:extLst>
                <a:ext uri="{FF2B5EF4-FFF2-40B4-BE49-F238E27FC236}">
                  <a16:creationId xmlns:a16="http://schemas.microsoft.com/office/drawing/2014/main" id="{E05C431F-7528-475C-B1A8-5EBEB6B8EDD9}"/>
                </a:ext>
              </a:extLst>
            </p:cNvPr>
            <p:cNvSpPr txBox="1"/>
            <p:nvPr/>
          </p:nvSpPr>
          <p:spPr>
            <a:xfrm>
              <a:off x="3160251" y="4273884"/>
              <a:ext cx="485763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4" name="Text Box 35">
              <a:extLst>
                <a:ext uri="{FF2B5EF4-FFF2-40B4-BE49-F238E27FC236}">
                  <a16:creationId xmlns:a16="http://schemas.microsoft.com/office/drawing/2014/main" id="{D04E5C5C-C3F2-FAB0-85B5-A5AD0FC24066}"/>
                </a:ext>
              </a:extLst>
            </p:cNvPr>
            <p:cNvSpPr txBox="1"/>
            <p:nvPr/>
          </p:nvSpPr>
          <p:spPr>
            <a:xfrm>
              <a:off x="5602057" y="4286252"/>
              <a:ext cx="228600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16" name="组合 27">
            <a:extLst>
              <a:ext uri="{FF2B5EF4-FFF2-40B4-BE49-F238E27FC236}">
                <a16:creationId xmlns:a16="http://schemas.microsoft.com/office/drawing/2014/main" id="{A5103271-297F-02D7-64B0-E12F26734DA9}"/>
              </a:ext>
            </a:extLst>
          </p:cNvPr>
          <p:cNvGrpSpPr/>
          <p:nvPr/>
        </p:nvGrpSpPr>
        <p:grpSpPr>
          <a:xfrm>
            <a:off x="4029183" y="5237338"/>
            <a:ext cx="4072825" cy="1078402"/>
            <a:chOff x="2587501" y="9192941"/>
            <a:chExt cx="10005372" cy="1053752"/>
          </a:xfrm>
        </p:grpSpPr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660DC3B8-DECB-C0C9-FE1F-78B507E2379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55F4D435-060A-B738-70E6-EC64F6FAD5E2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1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216">
            <a:extLst>
              <a:ext uri="{FF2B5EF4-FFF2-40B4-BE49-F238E27FC236}">
                <a16:creationId xmlns:a16="http://schemas.microsoft.com/office/drawing/2014/main" id="{76FF4BD0-7D2D-0357-C225-C1FAC3CF910F}"/>
              </a:ext>
            </a:extLst>
          </p:cNvPr>
          <p:cNvGrpSpPr/>
          <p:nvPr/>
        </p:nvGrpSpPr>
        <p:grpSpPr>
          <a:xfrm>
            <a:off x="3971552" y="1947018"/>
            <a:ext cx="2188824" cy="2915967"/>
            <a:chOff x="864" y="288"/>
            <a:chExt cx="624" cy="1056"/>
          </a:xfrm>
        </p:grpSpPr>
        <p:sp>
          <p:nvSpPr>
            <p:cNvPr id="15" name="AutoShape 213">
              <a:extLst>
                <a:ext uri="{FF2B5EF4-FFF2-40B4-BE49-F238E27FC236}">
                  <a16:creationId xmlns:a16="http://schemas.microsoft.com/office/drawing/2014/main" id="{FBB34A55-2AEC-7FC5-C4B2-1AF7D4EB47A4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214">
              <a:extLst>
                <a:ext uri="{FF2B5EF4-FFF2-40B4-BE49-F238E27FC236}">
                  <a16:creationId xmlns:a16="http://schemas.microsoft.com/office/drawing/2014/main" id="{644C90B4-E4B1-C234-C9F5-AFA387768D28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242">
            <a:extLst>
              <a:ext uri="{FF2B5EF4-FFF2-40B4-BE49-F238E27FC236}">
                <a16:creationId xmlns:a16="http://schemas.microsoft.com/office/drawing/2014/main" id="{5773C4ED-B762-BDE1-5586-4835FF5C9414}"/>
              </a:ext>
            </a:extLst>
          </p:cNvPr>
          <p:cNvGrpSpPr/>
          <p:nvPr/>
        </p:nvGrpSpPr>
        <p:grpSpPr>
          <a:xfrm>
            <a:off x="3525103" y="1965215"/>
            <a:ext cx="5411508" cy="3422485"/>
            <a:chOff x="732" y="488"/>
            <a:chExt cx="1600" cy="1011"/>
          </a:xfrm>
        </p:grpSpPr>
        <p:grpSp>
          <p:nvGrpSpPr>
            <p:cNvPr id="20" name="Group 217">
              <a:extLst>
                <a:ext uri="{FF2B5EF4-FFF2-40B4-BE49-F238E27FC236}">
                  <a16:creationId xmlns:a16="http://schemas.microsoft.com/office/drawing/2014/main" id="{0F1F28C8-8229-3779-AC46-174F140EA98A}"/>
                </a:ext>
              </a:extLst>
            </p:cNvPr>
            <p:cNvGrpSpPr/>
            <p:nvPr/>
          </p:nvGrpSpPr>
          <p:grpSpPr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25" name="Line 210">
                <a:extLst>
                  <a:ext uri="{FF2B5EF4-FFF2-40B4-BE49-F238E27FC236}">
                    <a16:creationId xmlns:a16="http://schemas.microsoft.com/office/drawing/2014/main" id="{1F246830-BF86-A376-9C21-10016FB51AFF}"/>
                  </a:ext>
                </a:extLst>
              </p:cNvPr>
              <p:cNvSpPr/>
              <p:nvPr/>
            </p:nvSpPr>
            <p:spPr>
              <a:xfrm flipV="1">
                <a:off x="876" y="624"/>
                <a:ext cx="1248" cy="72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" name="Line 211">
                <a:extLst>
                  <a:ext uri="{FF2B5EF4-FFF2-40B4-BE49-F238E27FC236}">
                    <a16:creationId xmlns:a16="http://schemas.microsoft.com/office/drawing/2014/main" id="{5F41B247-3987-E4BF-C049-EA0DAB98C3D5}"/>
                  </a:ext>
                </a:extLst>
              </p:cNvPr>
              <p:cNvSpPr/>
              <p:nvPr/>
            </p:nvSpPr>
            <p:spPr>
              <a:xfrm>
                <a:off x="864" y="1344"/>
                <a:ext cx="1248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1" name="Text Box 239">
              <a:extLst>
                <a:ext uri="{FF2B5EF4-FFF2-40B4-BE49-F238E27FC236}">
                  <a16:creationId xmlns:a16="http://schemas.microsoft.com/office/drawing/2014/main" id="{27836DC9-1FBD-17A6-B789-D3B33C4DD500}"/>
                </a:ext>
              </a:extLst>
            </p:cNvPr>
            <p:cNvSpPr txBox="1"/>
            <p:nvPr/>
          </p:nvSpPr>
          <p:spPr>
            <a:xfrm>
              <a:off x="2092" y="1344"/>
              <a:ext cx="192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" name="Text Box 240">
              <a:extLst>
                <a:ext uri="{FF2B5EF4-FFF2-40B4-BE49-F238E27FC236}">
                  <a16:creationId xmlns:a16="http://schemas.microsoft.com/office/drawing/2014/main" id="{5503A66C-8324-033C-43DC-A2C40B725A87}"/>
                </a:ext>
              </a:extLst>
            </p:cNvPr>
            <p:cNvSpPr txBox="1"/>
            <p:nvPr/>
          </p:nvSpPr>
          <p:spPr>
            <a:xfrm>
              <a:off x="2044" y="488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 Box 241">
              <a:extLst>
                <a:ext uri="{FF2B5EF4-FFF2-40B4-BE49-F238E27FC236}">
                  <a16:creationId xmlns:a16="http://schemas.microsoft.com/office/drawing/2014/main" id="{AEA6BEE3-9AB7-F204-5C80-7008285F17DD}"/>
                </a:ext>
              </a:extLst>
            </p:cNvPr>
            <p:cNvSpPr txBox="1"/>
            <p:nvPr/>
          </p:nvSpPr>
          <p:spPr>
            <a:xfrm>
              <a:off x="732" y="1344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27" name="组合 27">
            <a:extLst>
              <a:ext uri="{FF2B5EF4-FFF2-40B4-BE49-F238E27FC236}">
                <a16:creationId xmlns:a16="http://schemas.microsoft.com/office/drawing/2014/main" id="{64A98BB5-9084-3BE2-F1A5-0F9F02635279}"/>
              </a:ext>
            </a:extLst>
          </p:cNvPr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28" name="圆角矩形 14">
              <a:extLst>
                <a:ext uri="{FF2B5EF4-FFF2-40B4-BE49-F238E27FC236}">
                  <a16:creationId xmlns:a16="http://schemas.microsoft.com/office/drawing/2014/main" id="{1C632FDD-2996-009D-9339-69EFE8C44340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文本框 23">
              <a:extLst>
                <a:ext uri="{FF2B5EF4-FFF2-40B4-BE49-F238E27FC236}">
                  <a16:creationId xmlns:a16="http://schemas.microsoft.com/office/drawing/2014/main" id="{F92BB9B4-D38D-18CE-EF54-70AADDD5D5B9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nhọn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8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54E12F66-3ACB-218E-0DB8-24D1B4699D27}"/>
              </a:ext>
            </a:extLst>
          </p:cNvPr>
          <p:cNvGrpSpPr/>
          <p:nvPr/>
        </p:nvGrpSpPr>
        <p:grpSpPr>
          <a:xfrm>
            <a:off x="4787221" y="1920949"/>
            <a:ext cx="1590541" cy="2717082"/>
            <a:chOff x="3552" y="144"/>
            <a:chExt cx="624" cy="1056"/>
          </a:xfrm>
        </p:grpSpPr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id="{2EC05E37-7ACB-7B25-2519-BD1DF3AFEDFD}"/>
                </a:ext>
              </a:extLst>
            </p:cNvPr>
            <p:cNvSpPr/>
            <p:nvPr/>
          </p:nvSpPr>
          <p:spPr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92EE9E28-CE5A-C07C-A202-B86AF85ECA0A}"/>
                </a:ext>
              </a:extLst>
            </p:cNvPr>
            <p:cNvSpPr/>
            <p:nvPr/>
          </p:nvSpPr>
          <p:spPr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911DF3-15C6-5287-F290-6B2B946D6D98}"/>
              </a:ext>
            </a:extLst>
          </p:cNvPr>
          <p:cNvGrpSpPr/>
          <p:nvPr/>
        </p:nvGrpSpPr>
        <p:grpSpPr>
          <a:xfrm>
            <a:off x="3024963" y="2510339"/>
            <a:ext cx="5083209" cy="2701908"/>
            <a:chOff x="4027971" y="2651579"/>
            <a:chExt cx="4267099" cy="2431562"/>
          </a:xfrm>
        </p:grpSpPr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4CBF71C4-89FD-07F2-7241-1E0F3A92956E}"/>
                </a:ext>
              </a:extLst>
            </p:cNvPr>
            <p:cNvSpPr txBox="1"/>
            <p:nvPr/>
          </p:nvSpPr>
          <p:spPr>
            <a:xfrm>
              <a:off x="5168318" y="4611131"/>
              <a:ext cx="1066800" cy="4708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D5562E-7168-23CE-C637-255B8B074D24}"/>
                </a:ext>
              </a:extLst>
            </p:cNvPr>
            <p:cNvGrpSpPr/>
            <p:nvPr/>
          </p:nvGrpSpPr>
          <p:grpSpPr>
            <a:xfrm>
              <a:off x="4027971" y="2651579"/>
              <a:ext cx="4267099" cy="2431562"/>
              <a:chOff x="4808538" y="2469966"/>
              <a:chExt cx="3589338" cy="1701987"/>
            </a:xfrm>
          </p:grpSpPr>
          <p:grpSp>
            <p:nvGrpSpPr>
              <p:cNvPr id="11" name="Group 3">
                <a:extLst>
                  <a:ext uri="{FF2B5EF4-FFF2-40B4-BE49-F238E27FC236}">
                    <a16:creationId xmlns:a16="http://schemas.microsoft.com/office/drawing/2014/main" id="{64007012-8B88-5542-9FDF-9ADFEF93175A}"/>
                  </a:ext>
                </a:extLst>
              </p:cNvPr>
              <p:cNvGrpSpPr/>
              <p:nvPr/>
            </p:nvGrpSpPr>
            <p:grpSpPr>
              <a:xfrm>
                <a:off x="5120917" y="2469966"/>
                <a:ext cx="3048000" cy="1371600"/>
                <a:chOff x="2414301" y="3255777"/>
                <a:chExt cx="3048000" cy="1371600"/>
              </a:xfrm>
            </p:grpSpPr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CFD8265C-A909-F5E7-FDD7-B152CFDC6D99}"/>
                    </a:ext>
                  </a:extLst>
                </p:cNvPr>
                <p:cNvSpPr/>
                <p:nvPr/>
              </p:nvSpPr>
              <p:spPr>
                <a:xfrm>
                  <a:off x="3328701" y="4622220"/>
                  <a:ext cx="2133600" cy="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8" name="Line 6">
                  <a:extLst>
                    <a:ext uri="{FF2B5EF4-FFF2-40B4-BE49-F238E27FC236}">
                      <a16:creationId xmlns:a16="http://schemas.microsoft.com/office/drawing/2014/main" id="{B8E8524A-7881-C850-BA71-9E9E72484238}"/>
                    </a:ext>
                  </a:extLst>
                </p:cNvPr>
                <p:cNvSpPr/>
                <p:nvPr/>
              </p:nvSpPr>
              <p:spPr>
                <a:xfrm flipH="1" flipV="1">
                  <a:off x="2414301" y="3255777"/>
                  <a:ext cx="914400" cy="137160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4D07949-15F9-4093-BB06-647457668171}"/>
                  </a:ext>
                </a:extLst>
              </p:cNvPr>
              <p:cNvGrpSpPr/>
              <p:nvPr/>
            </p:nvGrpSpPr>
            <p:grpSpPr>
              <a:xfrm>
                <a:off x="4808538" y="2470152"/>
                <a:ext cx="3589338" cy="1701801"/>
                <a:chOff x="301" y="1508"/>
                <a:chExt cx="2261" cy="1072"/>
              </a:xfrm>
            </p:grpSpPr>
            <p:sp>
              <p:nvSpPr>
                <p:cNvPr id="13" name="Text Box 12">
                  <a:extLst>
                    <a:ext uri="{FF2B5EF4-FFF2-40B4-BE49-F238E27FC236}">
                      <a16:creationId xmlns:a16="http://schemas.microsoft.com/office/drawing/2014/main" id="{0FFC755A-5A08-9556-BCAA-23FE32791107}"/>
                    </a:ext>
                  </a:extLst>
                </p:cNvPr>
                <p:cNvSpPr txBox="1"/>
                <p:nvPr/>
              </p:nvSpPr>
              <p:spPr>
                <a:xfrm>
                  <a:off x="2274" y="2372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</a:p>
              </p:txBody>
            </p:sp>
            <p:sp>
              <p:nvSpPr>
                <p:cNvPr id="14" name="Text Box 13">
                  <a:extLst>
                    <a:ext uri="{FF2B5EF4-FFF2-40B4-BE49-F238E27FC236}">
                      <a16:creationId xmlns:a16="http://schemas.microsoft.com/office/drawing/2014/main" id="{ED4B9B60-B683-26A8-8410-C261C13A9013}"/>
                    </a:ext>
                  </a:extLst>
                </p:cNvPr>
                <p:cNvSpPr txBox="1"/>
                <p:nvPr/>
              </p:nvSpPr>
              <p:spPr>
                <a:xfrm>
                  <a:off x="301" y="1508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</a:p>
              </p:txBody>
            </p:sp>
          </p:grpSp>
        </p:grpSp>
      </p:grp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9FF288EA-02BE-D8AD-88D7-FE66BBAD8BC4}"/>
              </a:ext>
            </a:extLst>
          </p:cNvPr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30" name="圆角矩形 14">
              <a:extLst>
                <a:ext uri="{FF2B5EF4-FFF2-40B4-BE49-F238E27FC236}">
                  <a16:creationId xmlns:a16="http://schemas.microsoft.com/office/drawing/2014/main" id="{535FBA09-D8AB-5762-160A-3A2EF083401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23">
              <a:extLst>
                <a:ext uri="{FF2B5EF4-FFF2-40B4-BE49-F238E27FC236}">
                  <a16:creationId xmlns:a16="http://schemas.microsoft.com/office/drawing/2014/main" id="{0F41973D-3CB5-4B0B-A786-C7EA0FD4AD81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tù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7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A9ACED98-9CC9-16F9-F28E-5A494C30F7F3}"/>
              </a:ext>
            </a:extLst>
          </p:cNvPr>
          <p:cNvGrpSpPr/>
          <p:nvPr/>
        </p:nvGrpSpPr>
        <p:grpSpPr>
          <a:xfrm>
            <a:off x="5925879" y="2015065"/>
            <a:ext cx="1772697" cy="3099800"/>
            <a:chOff x="864" y="288"/>
            <a:chExt cx="624" cy="1056"/>
          </a:xfrm>
        </p:grpSpPr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C46B733A-06B0-755B-50E9-F6303C016A6D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715A2763-F9A4-858F-FA96-577F3BFCCA24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F3193F3D-A73D-0EC8-287F-5CB3C9074864}"/>
              </a:ext>
            </a:extLst>
          </p:cNvPr>
          <p:cNvGrpSpPr/>
          <p:nvPr/>
        </p:nvGrpSpPr>
        <p:grpSpPr>
          <a:xfrm rot="-5400000">
            <a:off x="3465233" y="2678616"/>
            <a:ext cx="1772697" cy="3099800"/>
            <a:chOff x="864" y="288"/>
            <a:chExt cx="624" cy="1056"/>
          </a:xfrm>
        </p:grpSpPr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5B0EE132-0EA3-52CF-A621-28C5432F877D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6CCDAAD5-6D46-A2EA-29BA-6757B67B5710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Line 53">
            <a:extLst>
              <a:ext uri="{FF2B5EF4-FFF2-40B4-BE49-F238E27FC236}">
                <a16:creationId xmlns:a16="http://schemas.microsoft.com/office/drawing/2014/main" id="{5851ED09-F9DA-4AC3-B3D1-CACFA76295D3}"/>
              </a:ext>
            </a:extLst>
          </p:cNvPr>
          <p:cNvSpPr/>
          <p:nvPr/>
        </p:nvSpPr>
        <p:spPr>
          <a:xfrm>
            <a:off x="4859079" y="4637568"/>
            <a:ext cx="0" cy="0"/>
          </a:xfrm>
          <a:prstGeom prst="line">
            <a:avLst/>
          </a:prstGeom>
          <a:ln w="9525">
            <a:noFill/>
          </a:ln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3A1A96-95DC-2285-2780-86BB3A6D6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23" y="4988159"/>
            <a:ext cx="7970712" cy="826295"/>
          </a:xfrm>
          <a:prstGeom prst="rect">
            <a:avLst/>
          </a:prstGeom>
        </p:spPr>
      </p:pic>
      <p:grpSp>
        <p:nvGrpSpPr>
          <p:cNvPr id="26" name="组合 27">
            <a:extLst>
              <a:ext uri="{FF2B5EF4-FFF2-40B4-BE49-F238E27FC236}">
                <a16:creationId xmlns:a16="http://schemas.microsoft.com/office/drawing/2014/main" id="{C99A28C2-DBEE-B06F-CF1E-814F1EE1CC5E}"/>
              </a:ext>
            </a:extLst>
          </p:cNvPr>
          <p:cNvGrpSpPr/>
          <p:nvPr/>
        </p:nvGrpSpPr>
        <p:grpSpPr>
          <a:xfrm>
            <a:off x="3965388" y="5726436"/>
            <a:ext cx="4072825" cy="972076"/>
            <a:chOff x="2587501" y="9192941"/>
            <a:chExt cx="10005372" cy="1053752"/>
          </a:xfrm>
        </p:grpSpPr>
        <p:sp>
          <p:nvSpPr>
            <p:cNvPr id="27" name="圆角矩形 14">
              <a:extLst>
                <a:ext uri="{FF2B5EF4-FFF2-40B4-BE49-F238E27FC236}">
                  <a16:creationId xmlns:a16="http://schemas.microsoft.com/office/drawing/2014/main" id="{0DFD303E-35AC-6B11-C3A7-076DDBE1DECA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文本框 23">
              <a:extLst>
                <a:ext uri="{FF2B5EF4-FFF2-40B4-BE49-F238E27FC236}">
                  <a16:creationId xmlns:a16="http://schemas.microsoft.com/office/drawing/2014/main" id="{851D47C5-D806-E936-FF6B-2987F6F3F1ED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bẹt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7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 đo góc, người ta thường dùng loại thước nào?</a:t>
            </a:r>
            <a:endParaRPr kumimoji="0" lang="vi-VN" altLang="zh-CN" sz="44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7" y="4375952"/>
            <a:ext cx="4879353" cy="2439677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3951412" y="388332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8982897" y="543293"/>
            <a:ext cx="1063853" cy="1355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26D41-42D0-6F5A-E811-FC4A1719D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834" y="1148112"/>
            <a:ext cx="4523624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4B68E-783E-5AE5-94CA-925CDC1537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5703" y="2322044"/>
            <a:ext cx="8553429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Nhận biết được hai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Kiểm tra được hai đường thẳng vuông góc với nhau bằng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579</Words>
  <Application>Microsoft Office PowerPoint</Application>
  <PresentationFormat>Widescreen</PresentationFormat>
  <Paragraphs>91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微软雅黑</vt:lpstr>
      <vt:lpstr>Arial</vt:lpstr>
      <vt:lpstr>Calibri</vt:lpstr>
      <vt:lpstr>Cambria</vt:lpstr>
      <vt:lpstr>inpin heiti</vt:lpstr>
      <vt:lpstr>LNTH-LuoLuoNotangYuanTi 1</vt:lpstr>
      <vt:lpstr>Times New Roman</vt:lpstr>
      <vt:lpstr>UTM Ong Do Gia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39</cp:revision>
  <dcterms:created xsi:type="dcterms:W3CDTF">2023-09-21T12:03:13Z</dcterms:created>
  <dcterms:modified xsi:type="dcterms:W3CDTF">2025-05-06T00:48:06Z</dcterms:modified>
</cp:coreProperties>
</file>