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67" r:id="rId2"/>
    <p:sldId id="454" r:id="rId3"/>
    <p:sldId id="443" r:id="rId4"/>
    <p:sldId id="444" r:id="rId5"/>
    <p:sldId id="453" r:id="rId6"/>
    <p:sldId id="451" r:id="rId7"/>
    <p:sldId id="452" r:id="rId8"/>
    <p:sldId id="442" r:id="rId9"/>
    <p:sldId id="456" r:id="rId10"/>
    <p:sldId id="455" r:id="rId11"/>
    <p:sldId id="458" r:id="rId12"/>
    <p:sldId id="459" r:id="rId13"/>
    <p:sldId id="461" r:id="rId14"/>
    <p:sldId id="463" r:id="rId15"/>
    <p:sldId id="466" r:id="rId16"/>
    <p:sldId id="465" r:id="rId17"/>
    <p:sldId id="470" r:id="rId18"/>
    <p:sldId id="472" r:id="rId19"/>
    <p:sldId id="473" r:id="rId20"/>
    <p:sldId id="474" r:id="rId21"/>
    <p:sldId id="475" r:id="rId22"/>
    <p:sldId id="27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2AE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microsoft.com/office/2007/relationships/media" Target="../media/media2.mp3"/><Relationship Id="rId21" Type="http://schemas.openxmlformats.org/officeDocument/2006/relationships/image" Target="../media/image44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10" Type="http://schemas.openxmlformats.org/officeDocument/2006/relationships/image" Target="../media/image33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microsoft.com/office/2007/relationships/media" Target="../media/media2.mp3"/><Relationship Id="rId21" Type="http://schemas.openxmlformats.org/officeDocument/2006/relationships/image" Target="../media/image44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0.png"/><Relationship Id="rId23" Type="http://schemas.openxmlformats.org/officeDocument/2006/relationships/image" Target="../media/image46.jpeg"/><Relationship Id="rId10" Type="http://schemas.openxmlformats.org/officeDocument/2006/relationships/image" Target="../media/image33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microsoft.com/office/2007/relationships/media" Target="../media/media2.mp3"/><Relationship Id="rId21" Type="http://schemas.openxmlformats.org/officeDocument/2006/relationships/image" Target="../media/image44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0.png"/><Relationship Id="rId10" Type="http://schemas.openxmlformats.org/officeDocument/2006/relationships/image" Target="../media/image33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microsoft.com/office/2007/relationships/media" Target="../media/media2.mp3"/><Relationship Id="rId21" Type="http://schemas.openxmlformats.org/officeDocument/2006/relationships/image" Target="../media/image44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0.png"/><Relationship Id="rId10" Type="http://schemas.openxmlformats.org/officeDocument/2006/relationships/image" Target="../media/image33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942" y="1660315"/>
            <a:ext cx="10943167" cy="1082675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912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Tuần 31</a:t>
            </a:r>
            <a:endParaRPr lang="vi-VN" altLang="en-US" sz="5400" b="1" dirty="0">
              <a:solidFill>
                <a:srgbClr val="1912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173" y="2601119"/>
            <a:ext cx="12016593" cy="1655762"/>
          </a:xfrm>
        </p:spPr>
        <p:txBody>
          <a:bodyPr>
            <a:normAutofit fontScale="92500"/>
          </a:bodyPr>
          <a:lstStyle/>
          <a:p>
            <a:pPr algn="ctr"/>
            <a:r>
              <a:rPr lang="vi-VN" altLang="en-US" sz="6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6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ài</a:t>
            </a:r>
            <a:r>
              <a:rPr lang="vi-VN" altLang="en-US" sz="6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67: C</a:t>
            </a:r>
            <a:r>
              <a:rPr lang="en-US" altLang="en-US" sz="6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ác ngày trong tuần</a:t>
            </a:r>
            <a:endParaRPr lang="vi-VN" altLang="en-US" sz="6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  <a:p>
            <a:pPr algn="ctr"/>
            <a:endParaRPr lang="vi-V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8592" y="181195"/>
            <a:ext cx="165354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4392" y="628964"/>
            <a:ext cx="9620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" y="415925"/>
            <a:ext cx="1219073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206750" y="3168015"/>
            <a:ext cx="645223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8" name="Picture 10" descr="C:\Users\Administrator\Downloads\3e9f41df-14fe-4291-9a85-ae345598a8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50850"/>
            <a:ext cx="12051665" cy="6407150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776470" y="2100580"/>
            <a:ext cx="2639060" cy="1513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287645" y="2554605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sáu</a:t>
            </a:r>
          </a:p>
        </p:txBody>
      </p:sp>
      <p:pic>
        <p:nvPicPr>
          <p:cNvPr id="6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776470" y="3160395"/>
            <a:ext cx="2639060" cy="15138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287645" y="3614420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tư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0" y="3817620"/>
            <a:ext cx="3915410" cy="320230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4" y="450850"/>
            <a:ext cx="3305153" cy="110265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14" y="450850"/>
            <a:ext cx="3305153" cy="1102651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4" y="337185"/>
            <a:ext cx="3305153" cy="110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-715645" y="1805940"/>
            <a:ext cx="7244080" cy="50520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67055" y="3385185"/>
            <a:ext cx="5298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>
                <a:latin typeface="UTM Avo" panose="02040603050506020204" charset="0"/>
                <a:cs typeface="UTM Avo" panose="02040603050506020204" charset="0"/>
              </a:rPr>
              <a:t>Em đi học vào những ngày thứ mấy?</a:t>
            </a:r>
            <a:endParaRPr lang="vi-VN" altLang="en-US" sz="280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25" y="1585595"/>
            <a:ext cx="5931535" cy="497586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904382" y="3474085"/>
            <a:ext cx="477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>
                <a:latin typeface="UTM Avo" panose="02040603050506020204" charset="0"/>
                <a:cs typeface="UTM Avo" panose="02040603050506020204" charset="0"/>
              </a:rPr>
              <a:t>Em được nghỉ học vào những ngày nào?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248920" y="1856740"/>
            <a:ext cx="503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2. Trong một tuần lễ: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020"/>
            <a:ext cx="12192000" cy="63747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81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1752600" y="1002030"/>
            <a:ext cx="8915400" cy="575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latin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  Ngày 26 tháng 3 là thứ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Ngày 1 tháng 6 là thứ      ........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Ngày 19 tháng 8 là thứ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Ngày 20 tháng 11 là thứ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1873" name="Text Box 17"/>
          <p:cNvSpPr txBox="1"/>
          <p:nvPr/>
        </p:nvSpPr>
        <p:spPr>
          <a:xfrm>
            <a:off x="7391400" y="1722755"/>
            <a:ext cx="838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endParaRPr lang="en-US" altLang="en-US" sz="3200" b="1" dirty="0">
              <a:solidFill>
                <a:srgbClr val="33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1878" name="Text Box 22"/>
          <p:cNvSpPr txBox="1"/>
          <p:nvPr/>
        </p:nvSpPr>
        <p:spPr>
          <a:xfrm>
            <a:off x="9445625" y="2941955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3200" b="1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3135630"/>
            <a:ext cx="2286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Thứ sáu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67450" y="3859530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00B050"/>
                </a:solidFill>
                <a:latin typeface="Arial" panose="020B0604020202020204" pitchFamily="34" charset="0"/>
              </a:rPr>
              <a:t>Thứ ba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3170" y="4583430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C000"/>
                </a:solidFill>
                <a:latin typeface="Arial" panose="020B0604020202020204" pitchFamily="34" charset="0"/>
              </a:rPr>
              <a:t>Thứ năm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9840" y="5370830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Thứ bảy</a:t>
            </a:r>
          </a:p>
        </p:txBody>
      </p:sp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3"/>
          <a:srcRect l="12806" t="17743" r="13719" b="38977"/>
          <a:stretch>
            <a:fillRect/>
          </a:stretch>
        </p:blipFill>
        <p:spPr>
          <a:xfrm>
            <a:off x="2055495" y="1008380"/>
            <a:ext cx="6492240" cy="1999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charRg st="47" end="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870">
                                            <p:txEl>
                                              <p:charRg st="47" end="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charRg st="81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1870">
                                            <p:txEl>
                                              <p:charRg st="81" end="1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charRg st="117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1870">
                                            <p:txEl>
                                              <p:charRg st="117" end="1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charRg st="134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1870">
                                            <p:txEl>
                                              <p:charRg st="134" end="1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1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1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" y="415925"/>
            <a:ext cx="1219073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1015" y="3168015"/>
            <a:ext cx="67837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4456" t="26645" r="23041" b="7532"/>
          <a:stretch>
            <a:fillRect/>
          </a:stretch>
        </p:blipFill>
        <p:spPr>
          <a:xfrm>
            <a:off x="0" y="462280"/>
            <a:ext cx="12105005" cy="6396355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6003290" y="1220470"/>
            <a:ext cx="5569585" cy="47523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449185" y="2656840"/>
            <a:ext cx="29432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latin typeface="UTM Avo" panose="02040603050506020204" charset="0"/>
                <a:cs typeface="UTM Avo" panose="02040603050506020204" charset="0"/>
              </a:rPr>
              <a:t>Hôm nay là thứ bảy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564507" y="4390399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r>
                <a:rPr lang="en-US" sz="4400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UTM Showcard" panose="02040603050506020204" pitchFamily="18" charset="0"/>
                </a:rPr>
                <a:t>Play</a:t>
              </a:r>
            </a:p>
          </p:txBody>
        </p:sp>
      </p:grpSp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794188" y="4524739"/>
                <a:ext cx="1313708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Thứ bảy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007269" y="4506316"/>
                <a:ext cx="1420912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Chủ nhât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0083231" y="4492798"/>
                <a:ext cx="1313708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Thứ sáu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16" name="Group 1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0041317" y="4529865"/>
                <a:ext cx="1421648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Thứ năm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21979" y="2962463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13762" y="2916689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82238" y="2561930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2704366" y="3493305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23"/>
          <a:stretch>
            <a:fillRect/>
          </a:stretch>
        </p:blipFill>
        <p:spPr>
          <a:xfrm>
            <a:off x="4578350" y="273685"/>
            <a:ext cx="3638550" cy="2787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582 -0.09445 C 0.07005 -0.11598 0.08802 -0.12639 0.10677 -0.12639 C 0.12825 -0.12639 0.14531 -0.11598 0.1569 -0.09445 L 0.21484 0.00208 " pathEditMode="relative" rAng="0" ptsTypes="AAAAA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914105" y="4524738"/>
                <a:ext cx="49029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>
                    <a:solidFill>
                      <a:srgbClr val="36FF15"/>
                    </a:solidFill>
                  </a:rPr>
                  <a:t>Sai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7" name="Group 16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0007269" y="4506316"/>
                <a:ext cx="49029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>
                    <a:solidFill>
                      <a:srgbClr val="36FF15"/>
                    </a:solidFill>
                  </a:rPr>
                  <a:t>Sai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24" name="Group 23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0083231" y="4492798"/>
                <a:ext cx="49029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>
                    <a:solidFill>
                      <a:srgbClr val="36FF15"/>
                    </a:solidFill>
                  </a:rPr>
                  <a:t>Sai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31" name="Group 30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10041317" y="4529865"/>
                <a:ext cx="810207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</a:rPr>
                  <a:t>Đúng</a:t>
                </a:r>
                <a:endParaRPr lang="en-US" sz="4400" dirty="0">
                  <a:solidFill>
                    <a:srgbClr val="36FF15"/>
                  </a:solidFill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660106" y="2327627"/>
            <a:ext cx="4850235" cy="41388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849526" y="5318830"/>
            <a:ext cx="1405289" cy="1171073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fiolex girl" panose="020B0506030404030204" pitchFamily="34" charset="0"/>
                <a:cs typeface="fiolex girl" panose="020B0506030404030204" pitchFamily="34" charset="0"/>
              </a:rPr>
              <a:t>Thảo</a:t>
            </a:r>
            <a:r>
              <a:rPr lang="en-US" dirty="0">
                <a:latin typeface="fiolex girl" panose="020B0506030404030204" pitchFamily="34" charset="0"/>
                <a:cs typeface="fiolex girl" panose="020B0506030404030204" pitchFamily="34" charset="0"/>
              </a:rPr>
              <a:t> Ly</a:t>
            </a:r>
          </a:p>
        </p:txBody>
      </p:sp>
      <p:pic>
        <p:nvPicPr>
          <p:cNvPr id="101" name="Picture 100"/>
          <p:cNvPicPr/>
          <p:nvPr/>
        </p:nvPicPr>
        <p:blipFill>
          <a:blip r:embed="rId23"/>
          <a:stretch>
            <a:fillRect/>
          </a:stretch>
        </p:blipFill>
        <p:spPr>
          <a:xfrm>
            <a:off x="4627245" y="106680"/>
            <a:ext cx="3492500" cy="3030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5 L -0.00976 -0.17014 C -0.01054 -0.20741 -0.02109 -0.24282 -0.03789 -0.26782 C -0.05755 -0.29653 -0.07799 -0.3081 -0.09883 -0.30301 L -0.19232 -0.28958 " pathEditMode="relative" rAng="2400000" ptsTypes="AAAAA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" y="415925"/>
            <a:ext cx="1219073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2717165" y="3168015"/>
            <a:ext cx="74314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KHỞI ĐỘNG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8078" y="843415"/>
            <a:ext cx="3810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</a:rPr>
              <a:t>Một tuần có mấy ngày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286245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4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286245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7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286245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5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286245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6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97149" y="2262014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fiolex girl" panose="020B0506030404030204" pitchFamily="34" charset="0"/>
                <a:cs typeface="fiolex girl" panose="020B0506030404030204" pitchFamily="34" charset="0"/>
              </a:rPr>
              <a:t>Thảo</a:t>
            </a:r>
            <a:r>
              <a:rPr lang="en-US" dirty="0">
                <a:latin typeface="fiolex girl" panose="020B0506030404030204" pitchFamily="34" charset="0"/>
                <a:cs typeface="fiolex girl" panose="020B0506030404030204" pitchFamily="34" charset="0"/>
              </a:rPr>
              <a:t> 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00651 -0.16412 C -0.00924 -0.20093 -0.0026 -0.23657 0.01146 -0.26319 C 0.02735 -0.29236 0.0461 -0.30625 0.06667 -0.3037 L 0.15808 -0.30139 " pathEditMode="relative" rAng="798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0775" y="843280"/>
            <a:ext cx="59277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</a:rPr>
              <a:t>Em bắt đầu đi học vào thứ mấy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971466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Thứ 5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1098195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Thứ tư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1223819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Thứ hai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971466" cy="553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</a:rPr>
                  <a:t>Thứ 3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75121" y="2610249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935948" y="3261948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fiolex girl" panose="020B0506030404030204" pitchFamily="34" charset="0"/>
                <a:cs typeface="fiolex girl" panose="020B0506030404030204" pitchFamily="34" charset="0"/>
              </a:rPr>
              <a:t>Thảo</a:t>
            </a:r>
            <a:r>
              <a:rPr lang="en-US" dirty="0">
                <a:latin typeface="fiolex girl" panose="020B0506030404030204" pitchFamily="34" charset="0"/>
                <a:cs typeface="fiolex girl" panose="020B0506030404030204" pitchFamily="34" charset="0"/>
              </a:rPr>
              <a:t> 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93 -0.10556 C -0.08099 -0.1301 -0.09883 -0.13797 -0.11706 -0.13264 C -0.13659 -0.12732 -0.15209 -0.10926 -0.1599 -0.0794 L -0.20209 0.05439 " pathEditMode="relative" rAng="2106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</p:spPr>
      </p:pic>
      <p:sp>
        <p:nvSpPr>
          <p:cNvPr id="46083" name="Content Placeholder 2"/>
          <p:cNvSpPr txBox="1"/>
          <p:nvPr/>
        </p:nvSpPr>
        <p:spPr>
          <a:xfrm>
            <a:off x="4191000" y="1697038"/>
            <a:ext cx="5181600" cy="8001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019800" y="1286510"/>
            <a:ext cx="60960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Em biết gì về tờ lịch?</a:t>
            </a:r>
          </a:p>
        </p:txBody>
      </p:sp>
      <p:pic>
        <p:nvPicPr>
          <p:cNvPr id="4608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294573"/>
            <a:ext cx="2895600" cy="2268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060" y="3556635"/>
            <a:ext cx="8749030" cy="3385185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167005" y="2849245"/>
            <a:ext cx="5240020" cy="1981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i="1" dirty="0">
                <a:solidFill>
                  <a:srgbClr val="0000FF"/>
                </a:solidFill>
                <a:latin typeface="Arial" panose="020B0604020202020204" pitchFamily="34" charset="0"/>
              </a:rPr>
              <a:t>Kết luận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Trên mỗi tờ lịch có ghi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thứ, ngày, tháng, năm.</a:t>
            </a:r>
          </a:p>
          <a:p>
            <a:pPr algn="ctr" eaLnBrk="0" hangingPunct="0">
              <a:spcBef>
                <a:spcPct val="20000"/>
              </a:spcBef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Picture 16" descr="C:\Users\Administrator\Downloads\ed112629-a1d2-4713-9988-c165163cbf84.jpg"/>
          <p:cNvPicPr>
            <a:picLocks noChangeAspect="1"/>
          </p:cNvPicPr>
          <p:nvPr/>
        </p:nvPicPr>
        <p:blipFill>
          <a:blip r:embed="rId3"/>
          <a:srcRect l="6037" r="6825" b="3139"/>
          <a:stretch>
            <a:fillRect/>
          </a:stretch>
        </p:blipFill>
        <p:spPr>
          <a:xfrm>
            <a:off x="1807845" y="1458595"/>
            <a:ext cx="8414385" cy="4675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158" y="447993"/>
            <a:ext cx="2549525" cy="2541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AutoShape 11"/>
          <p:cNvSpPr/>
          <p:nvPr/>
        </p:nvSpPr>
        <p:spPr>
          <a:xfrm>
            <a:off x="5453063" y="20542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" y="415925"/>
            <a:ext cx="1219073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5460" y="3168015"/>
            <a:ext cx="677481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KHÁM PHÁ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Content Placeholder 2"/>
          <p:cNvSpPr>
            <a:spLocks noGrp="1"/>
          </p:cNvSpPr>
          <p:nvPr>
            <p:ph sz="half" idx="1"/>
          </p:nvPr>
        </p:nvSpPr>
        <p:spPr>
          <a:xfrm>
            <a:off x="176530" y="4464050"/>
            <a:ext cx="10014585" cy="2043430"/>
          </a:xfrm>
        </p:spPr>
        <p:txBody>
          <a:bodyPr vert="horz" wrap="square" lIns="91440" tIns="45720" rIns="91440" bIns="45720" anchor="t" anchorCtr="0"/>
          <a:lstStyle/>
          <a:p>
            <a:pPr marL="514350" indent="-514350" eaLnBrk="1" hangingPunct="1">
              <a:buFontTx/>
              <a:buAutoNum type="arabicPeriod"/>
            </a:pPr>
            <a:r>
              <a:rPr lang="en-US" altLang="en-US" b="1" dirty="0">
                <a:solidFill>
                  <a:srgbClr val="7030A0"/>
                </a:solidFill>
              </a:rPr>
              <a:t>Trong một tuần lễ: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đi học vào những ngày thứ mấy? 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FF00FF"/>
                </a:solidFill>
              </a:rPr>
              <a:t>Em được nghỉ học những ngày nào?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-635" y="427990"/>
            <a:ext cx="12192635" cy="39554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629285" y="4286250"/>
            <a:ext cx="99339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Arial" panose="020B0604020202020204" pitchFamily="34" charset="0"/>
              </a:rPr>
              <a:t>1. Trong tuần em đi học </a:t>
            </a:r>
            <a:r>
              <a:rPr sz="3600" dirty="0">
                <a:solidFill>
                  <a:srgbClr val="C00000"/>
                </a:solidFill>
                <a:latin typeface="Arial" panose="020B0604020202020204" pitchFamily="34" charset="0"/>
              </a:rPr>
              <a:t>5 ngày</a:t>
            </a:r>
            <a:r>
              <a:rPr sz="3600" dirty="0">
                <a:solidFill>
                  <a:srgbClr val="002060"/>
                </a:solidFill>
                <a:latin typeface="Arial" panose="020B0604020202020204" pitchFamily="34" charset="0"/>
              </a:rPr>
              <a:t>: thứ hai, thứ ba, thứ tư, thứ năm, thứ sáu.</a:t>
            </a:r>
            <a:endParaRPr sz="40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6"/>
          <p:cNvSpPr txBox="1"/>
          <p:nvPr/>
        </p:nvSpPr>
        <p:spPr>
          <a:xfrm>
            <a:off x="732790" y="5381625"/>
            <a:ext cx="989901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4000" dirty="0">
                <a:solidFill>
                  <a:srgbClr val="002060"/>
                </a:solidFill>
                <a:latin typeface="Arial" panose="020B0604020202020204" pitchFamily="34" charset="0"/>
              </a:rPr>
              <a:t>2. Em được nghỉ </a:t>
            </a:r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</a:rPr>
              <a:t>2 ngày</a:t>
            </a:r>
            <a:r>
              <a:rPr sz="4000" dirty="0">
                <a:solidFill>
                  <a:srgbClr val="002060"/>
                </a:solidFill>
                <a:latin typeface="Arial" panose="020B0604020202020204" pitchFamily="34" charset="0"/>
              </a:rPr>
              <a:t>: thứ bảy, chủ nhật. 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9296400" y="2819400"/>
            <a:ext cx="13716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NHẬT</a:t>
            </a:r>
          </a:p>
        </p:txBody>
      </p:sp>
      <p:sp>
        <p:nvSpPr>
          <p:cNvPr id="17" name="AutoShape 9"/>
          <p:cNvSpPr/>
          <p:nvPr/>
        </p:nvSpPr>
        <p:spPr>
          <a:xfrm>
            <a:off x="2876550" y="14446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AutoShape 10"/>
          <p:cNvSpPr/>
          <p:nvPr/>
        </p:nvSpPr>
        <p:spPr>
          <a:xfrm>
            <a:off x="4157663" y="17494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TƯ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11"/>
          <p:cNvSpPr/>
          <p:nvPr/>
        </p:nvSpPr>
        <p:spPr>
          <a:xfrm>
            <a:off x="5453063" y="20542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AutoShape 12"/>
          <p:cNvSpPr/>
          <p:nvPr/>
        </p:nvSpPr>
        <p:spPr>
          <a:xfrm>
            <a:off x="6748463" y="2335213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8001000" y="2590800"/>
            <a:ext cx="12954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</a:t>
            </a:r>
          </a:p>
        </p:txBody>
      </p:sp>
      <p:sp>
        <p:nvSpPr>
          <p:cNvPr id="22" name="AutoShape 16"/>
          <p:cNvSpPr/>
          <p:nvPr/>
        </p:nvSpPr>
        <p:spPr>
          <a:xfrm>
            <a:off x="1581150" y="11398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-635" y="436245"/>
            <a:ext cx="12193270" cy="3955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157220" y="4871720"/>
            <a:ext cx="5472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Một tuần có 7 ngày </a:t>
            </a:r>
          </a:p>
        </p:txBody>
      </p:sp>
      <p:sp>
        <p:nvSpPr>
          <p:cNvPr id="4" name="Oval 3"/>
          <p:cNvSpPr/>
          <p:nvPr/>
        </p:nvSpPr>
        <p:spPr>
          <a:xfrm>
            <a:off x="317500" y="1939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49145" y="2227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80790" y="237807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14645" y="2701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67575" y="304736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07780" y="327850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547985" y="3624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888865" y="1516380"/>
            <a:ext cx="4756150" cy="4490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47345" y="1821815"/>
            <a:ext cx="4347210" cy="3418840"/>
            <a:chOff x="547" y="2869"/>
            <a:chExt cx="6846" cy="5384"/>
          </a:xfrm>
        </p:grpSpPr>
        <p:pic>
          <p:nvPicPr>
            <p:cNvPr id="8" name="图片 7" descr="5ca37bc81f2b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" y="2869"/>
              <a:ext cx="6847" cy="5384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2161" y="4552"/>
              <a:ext cx="3855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Tờ lịch chỉ thứ mấy ?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664325" y="4317365"/>
            <a:ext cx="1339215" cy="35814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88865" y="1516380"/>
            <a:ext cx="1636395" cy="43815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9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635" y="1821815"/>
            <a:ext cx="4694555" cy="341884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084580" y="2890520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tháng mấy ?</a:t>
            </a:r>
          </a:p>
        </p:txBody>
      </p:sp>
      <p:pic>
        <p:nvPicPr>
          <p:cNvPr id="11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-9525" y="1811655"/>
            <a:ext cx="4694555" cy="341884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074420" y="2880360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ngày mấy ?</a:t>
            </a:r>
          </a:p>
        </p:txBody>
      </p:sp>
      <p:sp>
        <p:nvSpPr>
          <p:cNvPr id="13" name="Oval 12"/>
          <p:cNvSpPr/>
          <p:nvPr/>
        </p:nvSpPr>
        <p:spPr>
          <a:xfrm>
            <a:off x="5305425" y="2062480"/>
            <a:ext cx="3863975" cy="2178685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bldLvl="0" animBg="1"/>
      <p:bldP spid="7" grpId="1" animBg="1"/>
      <p:bldP spid="10" grpId="0"/>
      <p:bldP spid="10" grpId="1"/>
      <p:bldP spid="12" grpId="0"/>
      <p:bldP spid="12" grpId="1"/>
      <p:bldP spid="13" grpId="0" bldLvl="0" animBg="1"/>
      <p:bldP spid="13" grpId="1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336</Words>
  <Application>Microsoft Office PowerPoint</Application>
  <PresentationFormat>Widescreen</PresentationFormat>
  <Paragraphs>106</Paragraphs>
  <Slides>22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Times New Roman</vt:lpstr>
      <vt:lpstr>Arial</vt:lpstr>
      <vt:lpstr>fiolex girl</vt:lpstr>
      <vt:lpstr>UTM Showcard</vt:lpstr>
      <vt:lpstr>UTM Avo</vt:lpstr>
      <vt:lpstr>Calibri</vt:lpstr>
      <vt:lpstr>Green Color</vt:lpstr>
      <vt:lpstr>Tuần 31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61</cp:revision>
  <dcterms:created xsi:type="dcterms:W3CDTF">2021-11-01T08:16:00Z</dcterms:created>
  <dcterms:modified xsi:type="dcterms:W3CDTF">2022-03-29T07:43:11Z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