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9" r:id="rId2"/>
    <p:sldId id="270" r:id="rId3"/>
    <p:sldId id="271" r:id="rId4"/>
    <p:sldId id="272" r:id="rId5"/>
    <p:sldId id="273" r:id="rId6"/>
    <p:sldId id="274" r:id="rId7"/>
    <p:sldId id="275" r:id="rId8"/>
    <p:sldId id="276" r:id="rId9"/>
    <p:sldId id="277" r:id="rId10"/>
    <p:sldId id="278" r:id="rId11"/>
    <p:sldId id="279" r:id="rId12"/>
    <p:sldId id="285" r:id="rId13"/>
    <p:sldId id="280" r:id="rId14"/>
    <p:sldId id="281" r:id="rId15"/>
    <p:sldId id="282" r:id="rId16"/>
    <p:sldId id="286" r:id="rId17"/>
  </p:sldIdLst>
  <p:sldSz cx="12192000" cy="6858000"/>
  <p:notesSz cx="6735763" cy="9866313"/>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4" d="100"/>
          <a:sy n="94" d="100"/>
        </p:scale>
        <p:origin x="5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79690" tIns="39845" rIns="79690" bIns="39845" rtlCol="0"/>
          <a:lstStyle>
            <a:lvl1pPr algn="l">
              <a:defRPr sz="10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79690" tIns="39845" rIns="79690" bIns="39845" rtlCol="0"/>
          <a:lstStyle>
            <a:lvl1pPr algn="r">
              <a:defRPr sz="1000"/>
            </a:lvl1pPr>
          </a:lstStyle>
          <a:p>
            <a:fld id="{0336C8B1-BEE1-4851-8927-F6B93CB1636C}" type="datetimeFigureOut">
              <a:rPr lang="en-US" smtClean="0"/>
              <a:t>4/2/26</a:t>
            </a:fld>
            <a:endParaRPr lang="en-US"/>
          </a:p>
        </p:txBody>
      </p:sp>
      <p:sp>
        <p:nvSpPr>
          <p:cNvPr id="4" name="Slide Image Placeholder 3"/>
          <p:cNvSpPr>
            <a:spLocks noGrp="1" noRot="1" noChangeAspect="1"/>
          </p:cNvSpPr>
          <p:nvPr>
            <p:ph type="sldImg" idx="2"/>
          </p:nvPr>
        </p:nvSpPr>
        <p:spPr>
          <a:xfrm>
            <a:off x="77788" y="739775"/>
            <a:ext cx="6580187" cy="3700463"/>
          </a:xfrm>
          <a:prstGeom prst="rect">
            <a:avLst/>
          </a:prstGeom>
          <a:noFill/>
          <a:ln w="12700">
            <a:solidFill>
              <a:prstClr val="black"/>
            </a:solidFill>
          </a:ln>
        </p:spPr>
        <p:txBody>
          <a:bodyPr vert="horz" lIns="79690" tIns="39845" rIns="79690" bIns="39845"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79690" tIns="39845" rIns="79690" bIns="398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713"/>
            <a:ext cx="2918831" cy="493316"/>
          </a:xfrm>
          <a:prstGeom prst="rect">
            <a:avLst/>
          </a:prstGeom>
        </p:spPr>
        <p:txBody>
          <a:bodyPr vert="horz" lIns="79690" tIns="39845" rIns="79690" bIns="39845" rtlCol="0" anchor="b"/>
          <a:lstStyle>
            <a:lvl1pPr algn="l">
              <a:defRPr sz="1000"/>
            </a:lvl1pPr>
          </a:lstStyle>
          <a:p>
            <a:endParaRPr lang="en-US"/>
          </a:p>
        </p:txBody>
      </p:sp>
      <p:sp>
        <p:nvSpPr>
          <p:cNvPr id="7" name="Slide Number Placeholder 6"/>
          <p:cNvSpPr>
            <a:spLocks noGrp="1"/>
          </p:cNvSpPr>
          <p:nvPr>
            <p:ph type="sldNum" sz="quarter" idx="5"/>
          </p:nvPr>
        </p:nvSpPr>
        <p:spPr>
          <a:xfrm>
            <a:off x="3815373" y="9371713"/>
            <a:ext cx="2918831" cy="493316"/>
          </a:xfrm>
          <a:prstGeom prst="rect">
            <a:avLst/>
          </a:prstGeom>
        </p:spPr>
        <p:txBody>
          <a:bodyPr vert="horz" lIns="79690" tIns="39845" rIns="79690" bIns="39845" rtlCol="0" anchor="b"/>
          <a:lstStyle>
            <a:lvl1pPr algn="r">
              <a:defRPr sz="1000"/>
            </a:lvl1pPr>
          </a:lstStyle>
          <a:p>
            <a:fld id="{2DBEA216-3FCC-419E-A397-9BE09B5638BD}" type="slidenum">
              <a:rPr lang="en-US" smtClean="0"/>
              <a:t>‹#›</a:t>
            </a:fld>
            <a:endParaRPr lang="en-US"/>
          </a:p>
        </p:txBody>
      </p:sp>
    </p:spTree>
    <p:extLst>
      <p:ext uri="{BB962C8B-B14F-4D97-AF65-F5344CB8AC3E}">
        <p14:creationId xmlns:p14="http://schemas.microsoft.com/office/powerpoint/2010/main" val="69892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79.png"/><Relationship Id="rId7"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9.png"/><Relationship Id="rId7"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93.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9.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79.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9.png"/><Relationship Id="rId7" Type="http://schemas.openxmlformats.org/officeDocument/2006/relationships/hyperlink" Target="https://ai-voice-stage.ginno.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101.jpg"/><Relationship Id="rId5" Type="http://schemas.openxmlformats.org/officeDocument/2006/relationships/image" Target="../media/image81.png"/><Relationship Id="rId10" Type="http://schemas.openxmlformats.org/officeDocument/2006/relationships/image" Target="../media/image100.jpg"/><Relationship Id="rId4" Type="http://schemas.openxmlformats.org/officeDocument/2006/relationships/image" Target="../media/image80.png"/><Relationship Id="rId9" Type="http://schemas.openxmlformats.org/officeDocument/2006/relationships/image" Target="../media/image99.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6.png"/><Relationship Id="rId12" Type="http://schemas.openxmlformats.org/officeDocument/2006/relationships/image" Target="../media/image20.png"/><Relationship Id="rId2" Type="http://schemas.openxmlformats.org/officeDocument/2006/relationships/notesSlide" Target="../notesSlides/notesSlide3.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33.png"/><Relationship Id="rId12" Type="http://schemas.openxmlformats.org/officeDocument/2006/relationships/image" Target="../media/image37.png"/><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42.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20.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48.pn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21.png"/><Relationship Id="rId4" Type="http://schemas.openxmlformats.org/officeDocument/2006/relationships/image" Target="../media/image45.png"/><Relationship Id="rId9" Type="http://schemas.openxmlformats.org/officeDocument/2006/relationships/image" Target="../media/image20.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10.png"/><Relationship Id="rId7" Type="http://schemas.openxmlformats.org/officeDocument/2006/relationships/image" Target="../media/image54.png"/><Relationship Id="rId12"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20.png"/><Relationship Id="rId5" Type="http://schemas.openxmlformats.org/officeDocument/2006/relationships/image" Target="../media/image52.png"/><Relationship Id="rId1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74.png"/><Relationship Id="rId1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png"/><Relationship Id="rId20"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21.png"/><Relationship Id="rId19" Type="http://schemas.microsoft.com/office/2007/relationships/hdphoto" Target="../media/hdphoto1.wdp"/><Relationship Id="rId4" Type="http://schemas.openxmlformats.org/officeDocument/2006/relationships/image" Target="../media/image69.png"/><Relationship Id="rId9" Type="http://schemas.openxmlformats.org/officeDocument/2006/relationships/image" Target="../media/image20.png"/><Relationship Id="rId1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5F5"/>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0" y="0"/>
            <a:ext cx="12191695" cy="6858000"/>
          </a:xfrm>
          <a:prstGeom prst="rect">
            <a:avLst/>
          </a:prstGeom>
        </p:spPr>
      </p:pic>
      <p:pic>
        <p:nvPicPr>
          <p:cNvPr id="4" name="Image 1" descr="preencoded.png"/>
          <p:cNvPicPr>
            <a:picLocks noChangeAspect="1"/>
          </p:cNvPicPr>
          <p:nvPr/>
        </p:nvPicPr>
        <p:blipFill>
          <a:blip r:embed="rId4"/>
          <a:srcRect l="-200" r="-200"/>
          <a:stretch/>
        </p:blipFill>
        <p:spPr>
          <a:xfrm>
            <a:off x="0" y="0"/>
            <a:ext cx="12191695" cy="75895"/>
          </a:xfrm>
          <a:prstGeom prst="rect">
            <a:avLst/>
          </a:prstGeom>
        </p:spPr>
      </p:pic>
      <p:sp>
        <p:nvSpPr>
          <p:cNvPr id="5" name="Shape 1"/>
          <p:cNvSpPr/>
          <p:nvPr/>
        </p:nvSpPr>
        <p:spPr>
          <a:xfrm>
            <a:off x="571500" y="381305"/>
            <a:ext cx="571500" cy="571500"/>
          </a:xfrm>
          <a:prstGeom prst="roundRect">
            <a:avLst>
              <a:gd name="adj" fmla="val 53333"/>
            </a:avLst>
          </a:prstGeom>
          <a:solidFill>
            <a:srgbClr val="FFFFFF"/>
          </a:solidFill>
          <a:ln w="12700">
            <a:solidFill>
              <a:srgbClr val="FFFFFF">
                <a:alpha val="0"/>
              </a:srgbClr>
            </a:solidFill>
            <a:prstDash val="solid"/>
          </a:ln>
          <a:effectLst>
            <a:outerShdw blurRad="139700" dist="38100" dir="16200000" algn="bl" rotWithShape="0">
              <a:srgbClr val="000000">
                <a:alpha val="20000"/>
              </a:srgbClr>
            </a:outerShdw>
          </a:effectLst>
        </p:spPr>
        <p:txBody>
          <a:bodyPr/>
          <a:lstStyle/>
          <a:p>
            <a:endParaRPr lang="en-US"/>
          </a:p>
        </p:txBody>
      </p:sp>
      <p:pic>
        <p:nvPicPr>
          <p:cNvPr id="6" name="Image 2" descr="preencoded.png"/>
          <p:cNvPicPr>
            <a:picLocks noChangeAspect="1"/>
          </p:cNvPicPr>
          <p:nvPr/>
        </p:nvPicPr>
        <p:blipFill>
          <a:blip r:embed="rId5"/>
          <a:srcRect l="-90" r="-90"/>
          <a:stretch/>
        </p:blipFill>
        <p:spPr>
          <a:xfrm>
            <a:off x="666598" y="514807"/>
            <a:ext cx="381305" cy="304495"/>
          </a:xfrm>
          <a:prstGeom prst="rect">
            <a:avLst/>
          </a:prstGeom>
        </p:spPr>
      </p:pic>
      <p:sp>
        <p:nvSpPr>
          <p:cNvPr id="7" name="Text 2"/>
          <p:cNvSpPr txBox="1"/>
          <p:nvPr/>
        </p:nvSpPr>
        <p:spPr>
          <a:xfrm>
            <a:off x="1285646" y="490118"/>
            <a:ext cx="3057754" cy="176936"/>
          </a:xfrm>
          <a:prstGeom prst="rect">
            <a:avLst/>
          </a:prstGeom>
          <a:noFill/>
          <a:ln/>
        </p:spPr>
        <p:txBody>
          <a:bodyPr wrap="square" lIns="0" tIns="0" rIns="0" bIns="0" rtlCol="0" anchor="ctr"/>
          <a:lstStyle/>
          <a:p>
            <a:pPr marL="0" indent="0" algn="l">
              <a:buNone/>
            </a:pPr>
            <a:r>
              <a:rPr lang="en-US" sz="1300">
                <a:solidFill>
                  <a:srgbClr val="FFFFFF"/>
                </a:solidFill>
                <a:latin typeface="Roboto" pitchFamily="34" charset="0"/>
                <a:ea typeface="Roboto" pitchFamily="34" charset="-122"/>
                <a:cs typeface="Roboto" pitchFamily="34" charset="-120"/>
              </a:rPr>
              <a:t>SỞ GIÁO DỤC VÀ ĐÀO TẠO </a:t>
            </a:r>
            <a:r>
              <a:rPr lang="en-US" sz="1300" dirty="0">
                <a:solidFill>
                  <a:srgbClr val="FFFFFF"/>
                </a:solidFill>
                <a:latin typeface="Roboto" pitchFamily="34" charset="0"/>
                <a:ea typeface="Roboto" pitchFamily="34" charset="-122"/>
                <a:cs typeface="Roboto" pitchFamily="34" charset="-120"/>
              </a:rPr>
              <a:t>HÀ NỘI</a:t>
            </a:r>
            <a:endParaRPr lang="en-US" sz="1300" dirty="0"/>
          </a:p>
        </p:txBody>
      </p:sp>
      <p:sp>
        <p:nvSpPr>
          <p:cNvPr id="8" name="Text 3"/>
          <p:cNvSpPr txBox="1"/>
          <p:nvPr/>
        </p:nvSpPr>
        <p:spPr>
          <a:xfrm>
            <a:off x="1285646" y="723624"/>
            <a:ext cx="3469234" cy="229181"/>
          </a:xfrm>
          <a:prstGeom prst="rect">
            <a:avLst/>
          </a:prstGeom>
          <a:noFill/>
          <a:ln/>
        </p:spPr>
        <p:txBody>
          <a:bodyPr wrap="square" lIns="0" tIns="0" rIns="0" bIns="0" rtlCol="0" anchor="ctr"/>
          <a:lstStyle/>
          <a:p>
            <a:pPr marL="0" indent="0" algn="l">
              <a:buNone/>
            </a:pPr>
            <a:r>
              <a:rPr lang="en-US" sz="1000">
                <a:solidFill>
                  <a:srgbClr val="FFFFFF">
                    <a:alpha val="90000"/>
                  </a:srgbClr>
                </a:solidFill>
                <a:latin typeface="Roboto" pitchFamily="34" charset="0"/>
                <a:ea typeface="Roboto" pitchFamily="34" charset="-122"/>
                <a:cs typeface="Roboto" pitchFamily="34" charset="-120"/>
              </a:rPr>
              <a:t>TUYỂN SINH VÀO LỚP 10 THPT NĂM HỌC 2026-2027</a:t>
            </a:r>
            <a:endParaRPr lang="en-US" sz="1000" dirty="0"/>
          </a:p>
        </p:txBody>
      </p:sp>
      <p:sp>
        <p:nvSpPr>
          <p:cNvPr id="12" name="Text 6"/>
          <p:cNvSpPr txBox="1"/>
          <p:nvPr/>
        </p:nvSpPr>
        <p:spPr>
          <a:xfrm>
            <a:off x="1238098" y="2473452"/>
            <a:ext cx="9715500" cy="553212"/>
          </a:xfrm>
          <a:prstGeom prst="rect">
            <a:avLst/>
          </a:prstGeom>
          <a:noFill/>
          <a:ln/>
        </p:spPr>
        <p:txBody>
          <a:bodyPr wrap="square" lIns="0" tIns="0" rIns="0" bIns="0" rtlCol="0" anchor="ctr"/>
          <a:lstStyle/>
          <a:p>
            <a:pPr marL="0" indent="0" algn="ctr">
              <a:buNone/>
            </a:pPr>
            <a:r>
              <a:rPr lang="en-US" sz="3600" b="1" dirty="0">
                <a:solidFill>
                  <a:srgbClr val="FF6F00"/>
                </a:solidFill>
                <a:latin typeface="Roboto" pitchFamily="34" charset="0"/>
                <a:ea typeface="Roboto" pitchFamily="34" charset="-122"/>
                <a:cs typeface="Roboto" pitchFamily="34" charset="-120"/>
              </a:rPr>
              <a:t>TUYỂN SINH</a:t>
            </a:r>
            <a:r>
              <a:rPr lang="en-US" sz="3600" b="1" dirty="0">
                <a:solidFill>
                  <a:srgbClr val="FFFFFF"/>
                </a:solidFill>
                <a:latin typeface="Roboto" pitchFamily="34" charset="0"/>
                <a:ea typeface="Roboto" pitchFamily="34" charset="-122"/>
                <a:cs typeface="Roboto" pitchFamily="34" charset="-120"/>
              </a:rPr>
              <a:t> VÀO LỚP 10 THPT </a:t>
            </a:r>
            <a:endParaRPr lang="en-US" sz="3600" dirty="0"/>
          </a:p>
        </p:txBody>
      </p:sp>
      <p:sp>
        <p:nvSpPr>
          <p:cNvPr id="13" name="Text 7"/>
          <p:cNvSpPr txBox="1"/>
          <p:nvPr/>
        </p:nvSpPr>
        <p:spPr>
          <a:xfrm>
            <a:off x="1276502" y="3164738"/>
            <a:ext cx="9639605" cy="238658"/>
          </a:xfrm>
          <a:prstGeom prst="rect">
            <a:avLst/>
          </a:prstGeom>
          <a:noFill/>
          <a:ln/>
        </p:spPr>
        <p:txBody>
          <a:bodyPr wrap="square" lIns="0" tIns="0" rIns="0" bIns="0" rtlCol="0" anchor="ctr"/>
          <a:lstStyle/>
          <a:p>
            <a:pPr marL="0" indent="0" algn="ctr">
              <a:buNone/>
            </a:pPr>
            <a:r>
              <a:rPr lang="en-US" sz="1600" dirty="0">
                <a:solidFill>
                  <a:srgbClr val="FFFFFF">
                    <a:alpha val="90000"/>
                  </a:srgbClr>
                </a:solidFill>
                <a:latin typeface="Roboto" pitchFamily="34" charset="0"/>
                <a:ea typeface="Roboto" pitchFamily="34" charset="-122"/>
                <a:cs typeface="Roboto" pitchFamily="34" charset="-120"/>
              </a:rPr>
              <a:t>Năm học 2026-2027</a:t>
            </a:r>
            <a:r>
              <a:rPr lang="en-US" sz="1600" dirty="0">
                <a:solidFill>
                  <a:srgbClr val="FF9933"/>
                </a:solidFill>
                <a:latin typeface="Roboto" pitchFamily="34" charset="0"/>
                <a:ea typeface="Roboto" pitchFamily="34" charset="-122"/>
                <a:cs typeface="Roboto" pitchFamily="34" charset="-120"/>
              </a:rPr>
              <a:t> | </a:t>
            </a:r>
            <a:r>
              <a:rPr lang="en-US" sz="1600" dirty="0">
                <a:solidFill>
                  <a:srgbClr val="FFFFFF">
                    <a:alpha val="90000"/>
                  </a:srgbClr>
                </a:solidFill>
                <a:latin typeface="Roboto" pitchFamily="34" charset="0"/>
                <a:ea typeface="Roboto" pitchFamily="34" charset="-122"/>
                <a:cs typeface="Roboto" pitchFamily="34" charset="-120"/>
              </a:rPr>
              <a:t>Thành phố Hà Nội</a:t>
            </a:r>
            <a:endParaRPr lang="en-US" sz="1600" dirty="0"/>
          </a:p>
        </p:txBody>
      </p:sp>
      <p:sp>
        <p:nvSpPr>
          <p:cNvPr id="14" name="Shape 8"/>
          <p:cNvSpPr/>
          <p:nvPr/>
        </p:nvSpPr>
        <p:spPr>
          <a:xfrm>
            <a:off x="2066544" y="3784702"/>
            <a:ext cx="2495398" cy="1162202"/>
          </a:xfrm>
          <a:prstGeom prst="roundRect">
            <a:avLst>
              <a:gd name="adj" fmla="val 15478"/>
            </a:avLst>
          </a:prstGeom>
          <a:solidFill>
            <a:srgbClr val="FFFFFF">
              <a:alpha val="10000"/>
            </a:srgbClr>
          </a:solidFill>
          <a:ln w="12700">
            <a:solidFill>
              <a:srgbClr val="FFFFFF">
                <a:alpha val="20000"/>
              </a:srgbClr>
            </a:solidFill>
            <a:prstDash val="solid"/>
          </a:ln>
        </p:spPr>
        <p:txBody>
          <a:bodyPr/>
          <a:lstStyle/>
          <a:p>
            <a:endParaRPr lang="en-US"/>
          </a:p>
        </p:txBody>
      </p:sp>
      <p:sp>
        <p:nvSpPr>
          <p:cNvPr id="15" name="Text 9"/>
          <p:cNvSpPr txBox="1"/>
          <p:nvPr/>
        </p:nvSpPr>
        <p:spPr>
          <a:xfrm>
            <a:off x="2361895" y="4346143"/>
            <a:ext cx="1981505" cy="152705"/>
          </a:xfrm>
          <a:prstGeom prst="rect">
            <a:avLst/>
          </a:prstGeom>
          <a:noFill/>
          <a:ln/>
        </p:spPr>
        <p:txBody>
          <a:bodyPr wrap="square" lIns="0" tIns="0" rIns="0" bIns="0" rtlCol="0" anchor="ctr"/>
          <a:lstStyle/>
          <a:p>
            <a:pPr marL="0" indent="0" algn="l">
              <a:buNone/>
            </a:pPr>
            <a:r>
              <a:rPr lang="en-US" sz="1000" dirty="0">
                <a:solidFill>
                  <a:srgbClr val="FFFFFF">
                    <a:alpha val="80000"/>
                  </a:srgbClr>
                </a:solidFill>
                <a:latin typeface="Roboto" pitchFamily="34" charset="0"/>
                <a:ea typeface="Roboto" pitchFamily="34" charset="-122"/>
                <a:cs typeface="Roboto" pitchFamily="34" charset="-120"/>
              </a:rPr>
              <a:t>Đối tượng</a:t>
            </a:r>
            <a:endParaRPr lang="en-US" sz="1000" dirty="0"/>
          </a:p>
        </p:txBody>
      </p:sp>
      <p:sp>
        <p:nvSpPr>
          <p:cNvPr id="16" name="Text 10"/>
          <p:cNvSpPr txBox="1"/>
          <p:nvPr/>
        </p:nvSpPr>
        <p:spPr>
          <a:xfrm>
            <a:off x="2361895" y="4447434"/>
            <a:ext cx="2118665" cy="432138"/>
          </a:xfrm>
          <a:prstGeom prst="rect">
            <a:avLst/>
          </a:prstGeom>
          <a:noFill/>
          <a:ln/>
        </p:spPr>
        <p:txBody>
          <a:bodyPr wrap="square" lIns="0" tIns="0" rIns="0" bIns="0" rtlCol="0" anchor="ctr"/>
          <a:lstStyle/>
          <a:p>
            <a:pPr marL="0" indent="0" algn="l">
              <a:buNone/>
            </a:pPr>
            <a:r>
              <a:rPr lang="en-US" sz="1200" dirty="0">
                <a:solidFill>
                  <a:srgbClr val="FFFFFF"/>
                </a:solidFill>
                <a:latin typeface="Roboto" pitchFamily="34" charset="0"/>
                <a:ea typeface="Roboto" pitchFamily="34" charset="-122"/>
                <a:cs typeface="Roboto" pitchFamily="34" charset="-120"/>
              </a:rPr>
              <a:t>Học </a:t>
            </a:r>
            <a:r>
              <a:rPr lang="en-US" sz="1200">
                <a:solidFill>
                  <a:srgbClr val="FFFFFF"/>
                </a:solidFill>
                <a:latin typeface="Roboto" pitchFamily="34" charset="0"/>
                <a:ea typeface="Roboto" pitchFamily="34" charset="-122"/>
                <a:cs typeface="Roboto" pitchFamily="34" charset="-120"/>
              </a:rPr>
              <a:t>sinh hoàn thành CT THCS</a:t>
            </a:r>
            <a:endParaRPr lang="en-US" sz="1200" dirty="0"/>
          </a:p>
        </p:txBody>
      </p:sp>
      <p:sp>
        <p:nvSpPr>
          <p:cNvPr id="17" name="Shape 11"/>
          <p:cNvSpPr/>
          <p:nvPr/>
        </p:nvSpPr>
        <p:spPr>
          <a:xfrm>
            <a:off x="4848149" y="3784702"/>
            <a:ext cx="2495398" cy="1162202"/>
          </a:xfrm>
          <a:prstGeom prst="roundRect">
            <a:avLst>
              <a:gd name="adj" fmla="val 15478"/>
            </a:avLst>
          </a:prstGeom>
          <a:solidFill>
            <a:srgbClr val="FFFFFF">
              <a:alpha val="10000"/>
            </a:srgbClr>
          </a:solidFill>
          <a:ln w="12700">
            <a:solidFill>
              <a:srgbClr val="FFFFFF">
                <a:alpha val="20000"/>
              </a:srgbClr>
            </a:solidFill>
            <a:prstDash val="solid"/>
          </a:ln>
        </p:spPr>
        <p:txBody>
          <a:bodyPr/>
          <a:lstStyle/>
          <a:p>
            <a:endParaRPr lang="en-US"/>
          </a:p>
        </p:txBody>
      </p:sp>
      <p:sp>
        <p:nvSpPr>
          <p:cNvPr id="18" name="Text 12"/>
          <p:cNvSpPr txBox="1"/>
          <p:nvPr/>
        </p:nvSpPr>
        <p:spPr>
          <a:xfrm>
            <a:off x="5143500" y="4346143"/>
            <a:ext cx="1981505" cy="152705"/>
          </a:xfrm>
          <a:prstGeom prst="rect">
            <a:avLst/>
          </a:prstGeom>
          <a:noFill/>
          <a:ln/>
        </p:spPr>
        <p:txBody>
          <a:bodyPr wrap="square" lIns="0" tIns="0" rIns="0" bIns="0" rtlCol="0" anchor="ctr"/>
          <a:lstStyle/>
          <a:p>
            <a:pPr marL="0" indent="0" algn="l">
              <a:buNone/>
            </a:pPr>
            <a:r>
              <a:rPr lang="en-US" sz="1000" dirty="0">
                <a:solidFill>
                  <a:srgbClr val="FFFFFF">
                    <a:alpha val="80000"/>
                  </a:srgbClr>
                </a:solidFill>
                <a:latin typeface="Roboto" pitchFamily="34" charset="0"/>
                <a:ea typeface="Roboto" pitchFamily="34" charset="-122"/>
                <a:cs typeface="Roboto" pitchFamily="34" charset="-120"/>
              </a:rPr>
              <a:t>Thời gian</a:t>
            </a:r>
            <a:endParaRPr lang="en-US" sz="1000" dirty="0"/>
          </a:p>
        </p:txBody>
      </p:sp>
      <p:sp>
        <p:nvSpPr>
          <p:cNvPr id="19" name="Text 13"/>
          <p:cNvSpPr txBox="1"/>
          <p:nvPr/>
        </p:nvSpPr>
        <p:spPr>
          <a:xfrm>
            <a:off x="5143500" y="4546397"/>
            <a:ext cx="1981505" cy="200254"/>
          </a:xfrm>
          <a:prstGeom prst="rect">
            <a:avLst/>
          </a:prstGeom>
          <a:noFill/>
          <a:ln/>
        </p:spPr>
        <p:txBody>
          <a:bodyPr wrap="square" lIns="0" tIns="0" rIns="0" bIns="0" rtlCol="0" anchor="ctr"/>
          <a:lstStyle/>
          <a:p>
            <a:pPr marL="0" indent="0" algn="l">
              <a:buNone/>
            </a:pPr>
            <a:r>
              <a:rPr lang="en-US" sz="1300" dirty="0" err="1">
                <a:solidFill>
                  <a:srgbClr val="FFFFFF"/>
                </a:solidFill>
                <a:latin typeface="Roboto" pitchFamily="34" charset="0"/>
                <a:ea typeface="Roboto" pitchFamily="34" charset="-122"/>
                <a:cs typeface="Roboto" pitchFamily="34" charset="-120"/>
              </a:rPr>
              <a:t>Tháng</a:t>
            </a:r>
            <a:r>
              <a:rPr lang="en-US" sz="1300" dirty="0">
                <a:solidFill>
                  <a:srgbClr val="FFFFFF"/>
                </a:solidFill>
                <a:latin typeface="Roboto" pitchFamily="34" charset="0"/>
                <a:ea typeface="Roboto" pitchFamily="34" charset="-122"/>
                <a:cs typeface="Roboto" pitchFamily="34" charset="-120"/>
              </a:rPr>
              <a:t> 30-31/5, 01/6/2026</a:t>
            </a:r>
            <a:endParaRPr lang="en-US" sz="1300" dirty="0"/>
          </a:p>
        </p:txBody>
      </p:sp>
      <p:sp>
        <p:nvSpPr>
          <p:cNvPr id="20" name="Shape 14"/>
          <p:cNvSpPr/>
          <p:nvPr/>
        </p:nvSpPr>
        <p:spPr>
          <a:xfrm>
            <a:off x="7629754" y="3784702"/>
            <a:ext cx="2495398" cy="1162202"/>
          </a:xfrm>
          <a:prstGeom prst="roundRect">
            <a:avLst>
              <a:gd name="adj" fmla="val 15478"/>
            </a:avLst>
          </a:prstGeom>
          <a:solidFill>
            <a:srgbClr val="FFFFFF">
              <a:alpha val="10000"/>
            </a:srgbClr>
          </a:solidFill>
          <a:ln w="12700">
            <a:solidFill>
              <a:srgbClr val="FFFFFF">
                <a:alpha val="20000"/>
              </a:srgbClr>
            </a:solidFill>
            <a:prstDash val="solid"/>
          </a:ln>
        </p:spPr>
        <p:txBody>
          <a:bodyPr/>
          <a:lstStyle/>
          <a:p>
            <a:endParaRPr lang="en-US"/>
          </a:p>
        </p:txBody>
      </p:sp>
      <p:sp>
        <p:nvSpPr>
          <p:cNvPr id="21" name="Text 15"/>
          <p:cNvSpPr txBox="1"/>
          <p:nvPr/>
        </p:nvSpPr>
        <p:spPr>
          <a:xfrm>
            <a:off x="7925105" y="4346143"/>
            <a:ext cx="1981505" cy="152705"/>
          </a:xfrm>
          <a:prstGeom prst="rect">
            <a:avLst/>
          </a:prstGeom>
          <a:noFill/>
          <a:ln/>
        </p:spPr>
        <p:txBody>
          <a:bodyPr wrap="square" lIns="0" tIns="0" rIns="0" bIns="0" rtlCol="0" anchor="ctr"/>
          <a:lstStyle/>
          <a:p>
            <a:pPr marL="0" indent="0" algn="l">
              <a:buNone/>
            </a:pPr>
            <a:r>
              <a:rPr lang="en-US" sz="1000" dirty="0">
                <a:solidFill>
                  <a:srgbClr val="FFFFFF">
                    <a:alpha val="80000"/>
                  </a:srgbClr>
                </a:solidFill>
                <a:latin typeface="Roboto" pitchFamily="34" charset="0"/>
                <a:ea typeface="Roboto" pitchFamily="34" charset="-122"/>
                <a:cs typeface="Roboto" pitchFamily="34" charset="-120"/>
              </a:rPr>
              <a:t>Địa bàn</a:t>
            </a:r>
            <a:endParaRPr lang="en-US" sz="1000" dirty="0"/>
          </a:p>
        </p:txBody>
      </p:sp>
      <p:sp>
        <p:nvSpPr>
          <p:cNvPr id="22" name="Text 16"/>
          <p:cNvSpPr txBox="1"/>
          <p:nvPr/>
        </p:nvSpPr>
        <p:spPr>
          <a:xfrm>
            <a:off x="7925105" y="4546397"/>
            <a:ext cx="1981505" cy="200254"/>
          </a:xfrm>
          <a:prstGeom prst="rect">
            <a:avLst/>
          </a:prstGeom>
          <a:noFill/>
          <a:ln/>
        </p:spPr>
        <p:txBody>
          <a:bodyPr wrap="square" lIns="0" tIns="0" rIns="0" bIns="0" rtlCol="0" anchor="ctr"/>
          <a:lstStyle/>
          <a:p>
            <a:pPr marL="0" indent="0" algn="l">
              <a:buNone/>
            </a:pPr>
            <a:r>
              <a:rPr lang="en-US" sz="1300" dirty="0">
                <a:solidFill>
                  <a:srgbClr val="FFFFFF"/>
                </a:solidFill>
                <a:latin typeface="Roboto" pitchFamily="34" charset="0"/>
                <a:ea typeface="Roboto" pitchFamily="34" charset="-122"/>
                <a:cs typeface="Roboto" pitchFamily="34" charset="-120"/>
              </a:rPr>
              <a:t>Toàn thành phố</a:t>
            </a:r>
            <a:endParaRPr lang="en-US" sz="1300" dirty="0"/>
          </a:p>
        </p:txBody>
      </p:sp>
      <p:pic>
        <p:nvPicPr>
          <p:cNvPr id="26" name="Image 5" descr="preencoded.png"/>
          <p:cNvPicPr>
            <a:picLocks noChangeAspect="1"/>
          </p:cNvPicPr>
          <p:nvPr/>
        </p:nvPicPr>
        <p:blipFill>
          <a:blip r:embed="rId6"/>
          <a:srcRect l="-80" r="-80"/>
          <a:stretch/>
        </p:blipFill>
        <p:spPr>
          <a:xfrm>
            <a:off x="2361895" y="3994099"/>
            <a:ext cx="286207" cy="228600"/>
          </a:xfrm>
          <a:prstGeom prst="rect">
            <a:avLst/>
          </a:prstGeom>
        </p:spPr>
      </p:pic>
      <p:pic>
        <p:nvPicPr>
          <p:cNvPr id="27" name="Image 6" descr="preencoded.png"/>
          <p:cNvPicPr>
            <a:picLocks noChangeAspect="1"/>
          </p:cNvPicPr>
          <p:nvPr/>
        </p:nvPicPr>
        <p:blipFill>
          <a:blip r:embed="rId7"/>
          <a:srcRect l="-57" r="-57"/>
          <a:stretch/>
        </p:blipFill>
        <p:spPr>
          <a:xfrm>
            <a:off x="5143500" y="3994099"/>
            <a:ext cx="200254" cy="228600"/>
          </a:xfrm>
          <a:prstGeom prst="rect">
            <a:avLst/>
          </a:prstGeom>
        </p:spPr>
      </p:pic>
      <p:pic>
        <p:nvPicPr>
          <p:cNvPr id="28" name="Image 7" descr="preencoded.png"/>
          <p:cNvPicPr>
            <a:picLocks noChangeAspect="1"/>
          </p:cNvPicPr>
          <p:nvPr/>
        </p:nvPicPr>
        <p:blipFill>
          <a:blip r:embed="rId8"/>
          <a:srcRect l="-133" r="-133"/>
          <a:stretch/>
        </p:blipFill>
        <p:spPr>
          <a:xfrm>
            <a:off x="7925105" y="3994099"/>
            <a:ext cx="171907" cy="228600"/>
          </a:xfrm>
          <a:prstGeom prst="rect">
            <a:avLst/>
          </a:prstGeom>
        </p:spPr>
      </p:pic>
      <p:sp>
        <p:nvSpPr>
          <p:cNvPr id="29" name="Shape 19"/>
          <p:cNvSpPr/>
          <p:nvPr/>
        </p:nvSpPr>
        <p:spPr>
          <a:xfrm>
            <a:off x="0" y="6286500"/>
            <a:ext cx="12191695" cy="571500"/>
          </a:xfrm>
          <a:prstGeom prst="rect">
            <a:avLst/>
          </a:prstGeom>
          <a:solidFill>
            <a:srgbClr val="000000">
              <a:alpha val="20000"/>
            </a:srgbClr>
          </a:solidFill>
          <a:ln w="12700">
            <a:solidFill>
              <a:srgbClr val="FFFFFF">
                <a:alpha val="0"/>
              </a:srgbClr>
            </a:solidFill>
            <a:prstDash val="solid"/>
          </a:ln>
        </p:spPr>
        <p:txBody>
          <a:bodyPr/>
          <a:lstStyle/>
          <a:p>
            <a:endParaRPr lang="en-US"/>
          </a:p>
        </p:txBody>
      </p:sp>
      <p:sp>
        <p:nvSpPr>
          <p:cNvPr id="30" name="Text 20"/>
          <p:cNvSpPr txBox="1"/>
          <p:nvPr/>
        </p:nvSpPr>
        <p:spPr>
          <a:xfrm>
            <a:off x="737921" y="6472040"/>
            <a:ext cx="5787570" cy="230096"/>
          </a:xfrm>
          <a:prstGeom prst="rect">
            <a:avLst/>
          </a:prstGeom>
          <a:noFill/>
          <a:ln/>
        </p:spPr>
        <p:txBody>
          <a:bodyPr wrap="square" lIns="0" tIns="0" rIns="0" bIns="0" rtlCol="0" anchor="ctr"/>
          <a:lstStyle/>
          <a:p>
            <a:pPr marL="0" indent="0" algn="l">
              <a:buNone/>
            </a:pPr>
            <a:r>
              <a:rPr lang="en-US" sz="1000" dirty="0">
                <a:solidFill>
                  <a:srgbClr val="FFFFFF">
                    <a:alpha val="80000"/>
                  </a:srgbClr>
                </a:solidFill>
                <a:latin typeface="Roboto" pitchFamily="34" charset="0"/>
                <a:ea typeface="Roboto" pitchFamily="34" charset="-122"/>
                <a:cs typeface="Roboto" pitchFamily="34" charset="-120"/>
              </a:rPr>
              <a:t> Dành cho: UBND xã/phường, trường THCS/THPT, trung </a:t>
            </a:r>
            <a:r>
              <a:rPr lang="en-US" sz="1000">
                <a:solidFill>
                  <a:srgbClr val="FFFFFF">
                    <a:alpha val="80000"/>
                  </a:srgbClr>
                </a:solidFill>
                <a:latin typeface="Roboto" pitchFamily="34" charset="0"/>
                <a:ea typeface="Roboto" pitchFamily="34" charset="-122"/>
                <a:cs typeface="Roboto" pitchFamily="34" charset="-120"/>
              </a:rPr>
              <a:t>tâm GDNN-GDTX, CSGD nghề nghiệp </a:t>
            </a:r>
            <a:endParaRPr lang="en-US" sz="1000" dirty="0"/>
          </a:p>
        </p:txBody>
      </p:sp>
      <p:pic>
        <p:nvPicPr>
          <p:cNvPr id="31" name="Image 8" descr="preencoded.png"/>
          <p:cNvPicPr>
            <a:picLocks noChangeAspect="1"/>
          </p:cNvPicPr>
          <p:nvPr/>
        </p:nvPicPr>
        <p:blipFill>
          <a:blip r:embed="rId9"/>
          <a:srcRect/>
          <a:stretch/>
        </p:blipFill>
        <p:spPr>
          <a:xfrm>
            <a:off x="571500" y="6503213"/>
            <a:ext cx="133502" cy="133502"/>
          </a:xfrm>
          <a:prstGeom prst="rect">
            <a:avLst/>
          </a:prstGeom>
        </p:spPr>
      </p:pic>
      <p:sp>
        <p:nvSpPr>
          <p:cNvPr id="32" name="Text 21"/>
          <p:cNvSpPr txBox="1"/>
          <p:nvPr/>
        </p:nvSpPr>
        <p:spPr>
          <a:xfrm>
            <a:off x="8953805" y="6495898"/>
            <a:ext cx="1578254" cy="152705"/>
          </a:xfrm>
          <a:prstGeom prst="rect">
            <a:avLst/>
          </a:prstGeom>
          <a:noFill/>
          <a:ln/>
        </p:spPr>
        <p:txBody>
          <a:bodyPr wrap="square" lIns="0" tIns="0" rIns="0" bIns="0" rtlCol="0" anchor="ctr"/>
          <a:lstStyle/>
          <a:p>
            <a:pPr marL="0" indent="0" algn="l">
              <a:buNone/>
            </a:pPr>
            <a:r>
              <a:rPr lang="en-US" sz="1000" dirty="0">
                <a:solidFill>
                  <a:srgbClr val="FFFFFF">
                    <a:alpha val="80000"/>
                  </a:srgbClr>
                </a:solidFill>
                <a:latin typeface="Roboto" pitchFamily="34" charset="0"/>
                <a:ea typeface="Roboto" pitchFamily="34" charset="-122"/>
                <a:cs typeface="Roboto" pitchFamily="34" charset="-120"/>
              </a:rPr>
              <a:t> tsdaucap@hanoi.gov.vn</a:t>
            </a:r>
            <a:endParaRPr lang="en-US" sz="1000" dirty="0"/>
          </a:p>
        </p:txBody>
      </p:sp>
      <p:pic>
        <p:nvPicPr>
          <p:cNvPr id="33" name="Image 9" descr="preencoded.png"/>
          <p:cNvPicPr>
            <a:picLocks noChangeAspect="1"/>
          </p:cNvPicPr>
          <p:nvPr/>
        </p:nvPicPr>
        <p:blipFill>
          <a:blip r:embed="rId10"/>
          <a:srcRect/>
          <a:stretch/>
        </p:blipFill>
        <p:spPr>
          <a:xfrm>
            <a:off x="8787384" y="6503213"/>
            <a:ext cx="133502" cy="133502"/>
          </a:xfrm>
          <a:prstGeom prst="rect">
            <a:avLst/>
          </a:prstGeom>
        </p:spPr>
      </p:pic>
      <p:sp>
        <p:nvSpPr>
          <p:cNvPr id="34" name="Text 22"/>
          <p:cNvSpPr txBox="1"/>
          <p:nvPr/>
        </p:nvSpPr>
        <p:spPr>
          <a:xfrm>
            <a:off x="10725912" y="6495898"/>
            <a:ext cx="976579" cy="152705"/>
          </a:xfrm>
          <a:prstGeom prst="rect">
            <a:avLst/>
          </a:prstGeom>
          <a:noFill/>
          <a:ln/>
        </p:spPr>
        <p:txBody>
          <a:bodyPr wrap="square" lIns="0" tIns="0" rIns="0" bIns="0" rtlCol="0" anchor="ctr"/>
          <a:lstStyle/>
          <a:p>
            <a:r>
              <a:rPr lang="en-US" sz="1000">
                <a:solidFill>
                  <a:srgbClr val="FFFFFF">
                    <a:alpha val="80000"/>
                  </a:srgbClr>
                </a:solidFill>
                <a:latin typeface="Roboto" pitchFamily="34" charset="0"/>
                <a:ea typeface="Roboto" pitchFamily="34" charset="-122"/>
                <a:cs typeface="Roboto" pitchFamily="34" charset="-120"/>
              </a:rPr>
              <a:t> 0243.825.3743</a:t>
            </a:r>
            <a:endParaRPr lang="en-US" sz="1000" dirty="0"/>
          </a:p>
        </p:txBody>
      </p:sp>
      <p:pic>
        <p:nvPicPr>
          <p:cNvPr id="35" name="Image 10" descr="preencoded.png"/>
          <p:cNvPicPr>
            <a:picLocks noChangeAspect="1"/>
          </p:cNvPicPr>
          <p:nvPr/>
        </p:nvPicPr>
        <p:blipFill>
          <a:blip r:embed="rId11"/>
          <a:srcRect/>
          <a:stretch/>
        </p:blipFill>
        <p:spPr>
          <a:xfrm>
            <a:off x="10559491" y="6503213"/>
            <a:ext cx="133502" cy="133502"/>
          </a:xfrm>
          <a:prstGeom prst="rect">
            <a:avLst/>
          </a:prstGeom>
        </p:spPr>
      </p:pic>
      <p:sp>
        <p:nvSpPr>
          <p:cNvPr id="36" name="Shape 23"/>
          <p:cNvSpPr/>
          <p:nvPr/>
        </p:nvSpPr>
        <p:spPr>
          <a:xfrm>
            <a:off x="11201400" y="-952805"/>
            <a:ext cx="1943100" cy="1943100"/>
          </a:xfrm>
          <a:prstGeom prst="ellipse">
            <a:avLst/>
          </a:prstGeom>
          <a:solidFill>
            <a:srgbClr val="FFFFFF">
              <a:alpha val="10000"/>
            </a:srgbClr>
          </a:solidFill>
          <a:ln w="25400">
            <a:solidFill>
              <a:srgbClr val="FFFFFF">
                <a:alpha val="20000"/>
              </a:srgbClr>
            </a:solidFill>
            <a:prstDash val="solid"/>
          </a:ln>
        </p:spPr>
        <p:txBody>
          <a:bodyPr/>
          <a:lstStyle/>
          <a:p>
            <a:endParaRPr lang="en-US"/>
          </a:p>
        </p:txBody>
      </p:sp>
      <p:sp>
        <p:nvSpPr>
          <p:cNvPr id="37" name="Shape 24"/>
          <p:cNvSpPr/>
          <p:nvPr/>
        </p:nvSpPr>
        <p:spPr>
          <a:xfrm>
            <a:off x="-714146" y="6105449"/>
            <a:ext cx="1466698" cy="1466698"/>
          </a:xfrm>
          <a:prstGeom prst="ellipse">
            <a:avLst/>
          </a:prstGeom>
          <a:solidFill>
            <a:srgbClr val="FFFFFF">
              <a:alpha val="10000"/>
            </a:srgbClr>
          </a:solidFill>
          <a:ln w="25400">
            <a:solidFill>
              <a:srgbClr val="FFFFFF">
                <a:alpha val="20000"/>
              </a:srgbClr>
            </a:solidFill>
            <a:prstDash val="solid"/>
          </a:ln>
        </p:spPr>
        <p:txBody>
          <a:bodyPr/>
          <a:lstStyle/>
          <a:p>
            <a:endParaRPr lang="en-US"/>
          </a:p>
        </p:txBody>
      </p:sp>
    </p:spTree>
    <p:extLst>
      <p:ext uri="{BB962C8B-B14F-4D97-AF65-F5344CB8AC3E}">
        <p14:creationId xmlns:p14="http://schemas.microsoft.com/office/powerpoint/2010/main" val="381308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44" name="Text 5"/>
          <p:cNvSpPr txBox="1"/>
          <p:nvPr/>
        </p:nvSpPr>
        <p:spPr>
          <a:xfrm>
            <a:off x="1370488" y="1055611"/>
            <a:ext cx="9951412" cy="342900"/>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DÀNH CHO NHÀ TRƯỜNG, GIÁO VIÊN CHỦ NHIỆM RÀ SOÁT DỮ LIỆU TRƯỚC KHI HỌC SINH ĐĂNG KÝ DỰ THI</a:t>
            </a:r>
            <a:endParaRPr lang="en-US" sz="1400" dirty="0"/>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3506" y="1611439"/>
            <a:ext cx="4979364" cy="2323747"/>
          </a:xfrm>
          <a:prstGeom prst="rect">
            <a:avLst/>
          </a:prstGeom>
          <a:ln>
            <a:solidFill>
              <a:schemeClr val="accent1"/>
            </a:solid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3506" y="4122963"/>
            <a:ext cx="4979363" cy="2436915"/>
          </a:xfrm>
          <a:prstGeom prst="rect">
            <a:avLst/>
          </a:prstGeom>
          <a:ln>
            <a:solidFill>
              <a:schemeClr val="accent1"/>
            </a:solid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402" y="4122964"/>
            <a:ext cx="5914830" cy="2436915"/>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402" y="1611438"/>
            <a:ext cx="5914830" cy="2323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272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44" name="Text 5"/>
          <p:cNvSpPr txBox="1"/>
          <p:nvPr/>
        </p:nvSpPr>
        <p:spPr>
          <a:xfrm>
            <a:off x="465821" y="1393976"/>
            <a:ext cx="417275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DÀNH CHO HỌC SINH/PHỤ HUYNH HỌC SINH</a:t>
            </a:r>
            <a:endParaRPr lang="en-US" sz="1400" dirty="0"/>
          </a:p>
        </p:txBody>
      </p:sp>
      <p:sp>
        <p:nvSpPr>
          <p:cNvPr id="15" name="TextBox 14"/>
          <p:cNvSpPr txBox="1"/>
          <p:nvPr/>
        </p:nvSpPr>
        <p:spPr>
          <a:xfrm>
            <a:off x="504917" y="1713858"/>
            <a:ext cx="3984171" cy="338554"/>
          </a:xfrm>
          <a:prstGeom prst="rect">
            <a:avLst/>
          </a:prstGeom>
          <a:noFill/>
        </p:spPr>
        <p:txBody>
          <a:bodyPr wrap="square" rtlCol="0">
            <a:spAutoFit/>
          </a:bodyPr>
          <a:lstStyle/>
          <a:p>
            <a:pPr algn="ctr"/>
            <a:r>
              <a:rPr lang="en-US" sz="1600" b="1"/>
              <a:t>Cách 1: Đăng ký qua VNeID của học sinh</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2651" y="1382544"/>
            <a:ext cx="6650240" cy="2503656"/>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609" y="3769103"/>
            <a:ext cx="3348051" cy="28358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78981" y="4084447"/>
            <a:ext cx="6650240" cy="2520459"/>
          </a:xfrm>
          <a:prstGeom prst="rect">
            <a:avLst/>
          </a:prstGeom>
          <a:ln>
            <a:solidFill>
              <a:schemeClr val="accent1"/>
            </a:solidFill>
          </a:ln>
          <a:effectLst>
            <a:outerShdw blurRad="292100" dist="139700" dir="2700000" algn="tl" rotWithShape="0">
              <a:srgbClr val="333333">
                <a:alpha val="65000"/>
              </a:srgbClr>
            </a:outerShdw>
          </a:effectLst>
        </p:spPr>
      </p:pic>
      <p:sp>
        <p:nvSpPr>
          <p:cNvPr id="10" name="Rectangle 9"/>
          <p:cNvSpPr/>
          <p:nvPr/>
        </p:nvSpPr>
        <p:spPr>
          <a:xfrm>
            <a:off x="722859" y="2244821"/>
            <a:ext cx="3460205" cy="1246495"/>
          </a:xfrm>
          <a:prstGeom prst="rect">
            <a:avLst/>
          </a:prstGeom>
        </p:spPr>
        <p:txBody>
          <a:bodyPr wrap="square">
            <a:spAutoFit/>
          </a:bodyPr>
          <a:lstStyle/>
          <a:p>
            <a:pPr algn="just">
              <a:lnSpc>
                <a:spcPct val="150000"/>
              </a:lnSpc>
            </a:pPr>
            <a:r>
              <a:rPr lang="vi-VN" sz="1200"/>
              <a:t>Bước 1: Truy cập cổng </a:t>
            </a:r>
            <a:r>
              <a:rPr lang="en-US" sz="1400" b="1">
                <a:solidFill>
                  <a:srgbClr val="FF0000"/>
                </a:solidFill>
              </a:rPr>
              <a:t>tsdaucap.hanoi.gov.vn</a:t>
            </a:r>
            <a:endParaRPr lang="vi-VN" sz="1400" b="1">
              <a:solidFill>
                <a:srgbClr val="FF0000"/>
              </a:solidFill>
            </a:endParaRPr>
          </a:p>
          <a:p>
            <a:pPr algn="just">
              <a:lnSpc>
                <a:spcPct val="150000"/>
              </a:lnSpc>
            </a:pPr>
            <a:r>
              <a:rPr lang="vi-VN" sz="1200"/>
              <a:t>Bước 2: Đăng ký dự tuyển vào lớp 10</a:t>
            </a:r>
          </a:p>
          <a:p>
            <a:pPr algn="just">
              <a:lnSpc>
                <a:spcPct val="150000"/>
              </a:lnSpc>
            </a:pPr>
            <a:r>
              <a:rPr lang="vi-VN" sz="1200"/>
              <a:t>Bước 3: Mở ứng dụng VNeID để xác thực</a:t>
            </a:r>
          </a:p>
          <a:p>
            <a:pPr algn="just">
              <a:lnSpc>
                <a:spcPct val="150000"/>
              </a:lnSpc>
            </a:pPr>
            <a:r>
              <a:rPr lang="vi-VN" sz="1200"/>
              <a:t>Bước 4: Vào giao diện đăng ký nguyện vọng</a:t>
            </a:r>
          </a:p>
        </p:txBody>
      </p:sp>
    </p:spTree>
    <p:extLst>
      <p:ext uri="{BB962C8B-B14F-4D97-AF65-F5344CB8AC3E}">
        <p14:creationId xmlns:p14="http://schemas.microsoft.com/office/powerpoint/2010/main" val="261263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44" name="Text 5"/>
          <p:cNvSpPr txBox="1"/>
          <p:nvPr/>
        </p:nvSpPr>
        <p:spPr>
          <a:xfrm>
            <a:off x="476402" y="1253974"/>
            <a:ext cx="417275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DÀNH CHO HỌC SINH/PHỤ HUYNH HỌC SINH</a:t>
            </a:r>
            <a:endParaRPr lang="en-US" sz="1400" dirty="0"/>
          </a:p>
        </p:txBody>
      </p:sp>
      <p:sp>
        <p:nvSpPr>
          <p:cNvPr id="15" name="TextBox 14"/>
          <p:cNvSpPr txBox="1"/>
          <p:nvPr/>
        </p:nvSpPr>
        <p:spPr>
          <a:xfrm>
            <a:off x="619506" y="1558101"/>
            <a:ext cx="3766152" cy="307777"/>
          </a:xfrm>
          <a:prstGeom prst="rect">
            <a:avLst/>
          </a:prstGeom>
          <a:noFill/>
        </p:spPr>
        <p:txBody>
          <a:bodyPr wrap="square" rtlCol="0">
            <a:spAutoFit/>
          </a:bodyPr>
          <a:lstStyle/>
          <a:p>
            <a:pPr algn="ctr"/>
            <a:r>
              <a:rPr lang="en-US" sz="1400" b="1"/>
              <a:t>Cách 2: Đăng ký qua VNeID của PHHS/GVCN…</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556" y="3483354"/>
            <a:ext cx="3348051" cy="283580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29061" y="1906973"/>
            <a:ext cx="4185405" cy="1401602"/>
          </a:xfrm>
          <a:prstGeom prst="rect">
            <a:avLst/>
          </a:prstGeom>
        </p:spPr>
        <p:txBody>
          <a:bodyPr wrap="square">
            <a:spAutoFit/>
          </a:bodyPr>
          <a:lstStyle/>
          <a:p>
            <a:pPr algn="just">
              <a:lnSpc>
                <a:spcPct val="120000"/>
              </a:lnSpc>
            </a:pPr>
            <a:r>
              <a:rPr lang="vi-VN" sz="1200"/>
              <a:t>Bước 1: Truy cập cổng </a:t>
            </a:r>
            <a:r>
              <a:rPr lang="vi-VN" sz="1200" b="1">
                <a:solidFill>
                  <a:srgbClr val="FF0000"/>
                </a:solidFill>
                <a:latin typeface="Arial (Body)"/>
              </a:rPr>
              <a:t>tsdaucap.hanoi.</a:t>
            </a:r>
            <a:r>
              <a:rPr lang="en-US" sz="1200" b="1">
                <a:solidFill>
                  <a:srgbClr val="FF0000"/>
                </a:solidFill>
                <a:latin typeface="Arial (Body)"/>
              </a:rPr>
              <a:t>gov</a:t>
            </a:r>
            <a:r>
              <a:rPr lang="vi-VN" sz="1200" b="1">
                <a:solidFill>
                  <a:srgbClr val="FF0000"/>
                </a:solidFill>
                <a:latin typeface="Arial (Body)"/>
              </a:rPr>
              <a:t>.vn</a:t>
            </a:r>
          </a:p>
          <a:p>
            <a:pPr algn="just">
              <a:lnSpc>
                <a:spcPct val="120000"/>
              </a:lnSpc>
            </a:pPr>
            <a:r>
              <a:rPr lang="vi-VN" sz="1200"/>
              <a:t>Bước 2: Đăng ký dự tuyển vào lớp 10</a:t>
            </a:r>
          </a:p>
          <a:p>
            <a:pPr algn="just">
              <a:lnSpc>
                <a:spcPct val="120000"/>
              </a:lnSpc>
            </a:pPr>
            <a:r>
              <a:rPr lang="vi-VN" sz="1200"/>
              <a:t>Bước 3: </a:t>
            </a:r>
            <a:r>
              <a:rPr lang="vi-VN" sz="1200">
                <a:latin typeface="Arial" panose="020B0604020202020204" pitchFamily="34" charset="0"/>
                <a:cs typeface="Arial" panose="020B0604020202020204" pitchFamily="34" charset="0"/>
              </a:rPr>
              <a:t>Mở ứng dụng VNeID </a:t>
            </a:r>
            <a:r>
              <a:rPr lang="en-US" sz="1200">
                <a:latin typeface="Arial" panose="020B0604020202020204" pitchFamily="34" charset="0"/>
                <a:cs typeface="Arial" panose="020B0604020202020204" pitchFamily="34" charset="0"/>
              </a:rPr>
              <a:t>của PHHS </a:t>
            </a:r>
            <a:r>
              <a:rPr lang="vi-VN" sz="1200">
                <a:latin typeface="Arial" panose="020B0604020202020204" pitchFamily="34" charset="0"/>
                <a:cs typeface="Arial" panose="020B0604020202020204" pitchFamily="34" charset="0"/>
              </a:rPr>
              <a:t>để xác thực</a:t>
            </a:r>
          </a:p>
          <a:p>
            <a:pPr algn="just">
              <a:lnSpc>
                <a:spcPct val="120000"/>
              </a:lnSpc>
            </a:pPr>
            <a:r>
              <a:rPr lang="vi-VN" sz="1200"/>
              <a:t>Bước 4: </a:t>
            </a:r>
            <a:r>
              <a:rPr lang="vi-VN" sz="1200">
                <a:latin typeface="Arial" panose="020B0604020202020204" pitchFamily="34" charset="0"/>
                <a:cs typeface="Arial" panose="020B0604020202020204" pitchFamily="34" charset="0"/>
              </a:rPr>
              <a:t>Nhập Mã HS, </a:t>
            </a:r>
            <a:r>
              <a:rPr lang="en-US" sz="1200">
                <a:latin typeface="Arial" panose="020B0604020202020204" pitchFamily="34" charset="0"/>
                <a:cs typeface="Arial" panose="020B0604020202020204" pitchFamily="34" charset="0"/>
              </a:rPr>
              <a:t>Mật khẩu trên CSDL ngành do GVCN cấp</a:t>
            </a:r>
          </a:p>
          <a:p>
            <a:pPr algn="just">
              <a:lnSpc>
                <a:spcPct val="120000"/>
              </a:lnSpc>
            </a:pPr>
            <a:r>
              <a:rPr lang="vi-VN" sz="1200"/>
              <a:t>Bước 5: Vào giao diện đăng ký nguyện vọng</a:t>
            </a: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4466" y="1262138"/>
            <a:ext cx="7269824" cy="5078186"/>
          </a:xfrm>
          <a:prstGeom prst="rect">
            <a:avLst/>
          </a:prstGeom>
          <a:ln>
            <a:solidFill>
              <a:schemeClr val="accent1"/>
            </a:solidFill>
          </a:ln>
          <a:effectLst>
            <a:outerShdw blurRad="292100" dist="139700" dir="2700000" algn="tl" rotWithShape="0">
              <a:srgbClr val="333333">
                <a:alpha val="65000"/>
              </a:srgbClr>
            </a:outerShdw>
          </a:effectLst>
        </p:spPr>
      </p:pic>
      <p:sp>
        <p:nvSpPr>
          <p:cNvPr id="12" name="Rectangle 11"/>
          <p:cNvSpPr/>
          <p:nvPr/>
        </p:nvSpPr>
        <p:spPr>
          <a:xfrm>
            <a:off x="9315449" y="3633107"/>
            <a:ext cx="2375807" cy="9797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224861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67" y="1580154"/>
            <a:ext cx="5986665" cy="4597954"/>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1802" y="1580154"/>
            <a:ext cx="5374576" cy="2338970"/>
          </a:xfrm>
          <a:prstGeom prst="rect">
            <a:avLst/>
          </a:prstGeom>
          <a:ln>
            <a:solidFill>
              <a:schemeClr val="accent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1801" y="4180101"/>
            <a:ext cx="5374575" cy="1998007"/>
          </a:xfrm>
          <a:prstGeom prst="rect">
            <a:avLst/>
          </a:prstGeom>
          <a:ln>
            <a:solidFill>
              <a:schemeClr val="accent1"/>
            </a:solidFill>
          </a:ln>
          <a:effectLst>
            <a:outerShdw blurRad="292100" dist="139700" dir="2700000" algn="tl" rotWithShape="0">
              <a:srgbClr val="333333">
                <a:alpha val="65000"/>
              </a:srgbClr>
            </a:outerShdw>
          </a:effectLst>
        </p:spPr>
      </p:pic>
      <p:sp>
        <p:nvSpPr>
          <p:cNvPr id="14" name="Text 5"/>
          <p:cNvSpPr txBox="1"/>
          <p:nvPr/>
        </p:nvSpPr>
        <p:spPr>
          <a:xfrm>
            <a:off x="4074616" y="1104598"/>
            <a:ext cx="417275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cs typeface="Montserrat" pitchFamily="34" charset="-120"/>
              </a:rPr>
              <a:t>GIAO DIỆN ĐĂNG KÝ NGUYỆN VỌNG</a:t>
            </a:r>
            <a:endParaRPr lang="en-US" sz="1400" dirty="0"/>
          </a:p>
        </p:txBody>
      </p:sp>
    </p:spTree>
    <p:extLst>
      <p:ext uri="{BB962C8B-B14F-4D97-AF65-F5344CB8AC3E}">
        <p14:creationId xmlns:p14="http://schemas.microsoft.com/office/powerpoint/2010/main" val="1051246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14" name="Text 5"/>
          <p:cNvSpPr txBox="1"/>
          <p:nvPr/>
        </p:nvSpPr>
        <p:spPr>
          <a:xfrm>
            <a:off x="1282430" y="1453467"/>
            <a:ext cx="417275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rPr>
              <a:t>XÁC NHẬN NGUYỆN VỌNG</a:t>
            </a:r>
            <a:endParaRPr lang="en-US" sz="1400" dirty="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609" y="1992310"/>
            <a:ext cx="5080663" cy="345017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9401" y="1477960"/>
            <a:ext cx="4735097" cy="5017492"/>
          </a:xfrm>
          <a:prstGeom prst="rect">
            <a:avLst/>
          </a:prstGeom>
          <a:ln>
            <a:noFill/>
          </a:ln>
          <a:effectLst>
            <a:outerShdw blurRad="292100" dist="139700" dir="2700000" algn="tl" rotWithShape="0">
              <a:srgbClr val="333333">
                <a:alpha val="65000"/>
              </a:srgbClr>
            </a:outerShdw>
          </a:effectLst>
        </p:spPr>
      </p:pic>
      <p:sp>
        <p:nvSpPr>
          <p:cNvPr id="16" name="Right Arrow 15"/>
          <p:cNvSpPr/>
          <p:nvPr/>
        </p:nvSpPr>
        <p:spPr>
          <a:xfrm>
            <a:off x="5935436" y="3575957"/>
            <a:ext cx="628650" cy="22043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632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sz="1800" b="1">
                <a:solidFill>
                  <a:srgbClr val="FFFFFF"/>
                </a:solidFill>
                <a:latin typeface="Montserrat" pitchFamily="34" charset="0"/>
                <a:ea typeface="Montserrat" pitchFamily="34" charset="-122"/>
                <a:cs typeface="Montserrat" pitchFamily="34" charset="-120"/>
              </a:rPr>
              <a:t>MỘT SỐ HÌNH ẢNH MINH HỌA VỀ QUY TRÌNH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14" name="Text 5"/>
          <p:cNvSpPr txBox="1"/>
          <p:nvPr/>
        </p:nvSpPr>
        <p:spPr>
          <a:xfrm>
            <a:off x="3761672" y="1324048"/>
            <a:ext cx="5047592" cy="258838"/>
          </a:xfrm>
          <a:prstGeom prst="rect">
            <a:avLst/>
          </a:prstGeom>
          <a:noFill/>
          <a:ln/>
        </p:spPr>
        <p:txBody>
          <a:bodyPr wrap="square" lIns="0" tIns="0" rIns="0" bIns="0" rtlCol="0" anchor="ctr"/>
          <a:lstStyle/>
          <a:p>
            <a:pPr marL="0" indent="0" algn="ctr">
              <a:buNone/>
            </a:pPr>
            <a:r>
              <a:rPr lang="en-US" sz="1400" b="1">
                <a:solidFill>
                  <a:srgbClr val="1E3A8A"/>
                </a:solidFill>
                <a:latin typeface="Montserrat" pitchFamily="34" charset="0"/>
                <a:ea typeface="Montserrat" pitchFamily="34" charset="-122"/>
              </a:rPr>
              <a:t>THỐNG KÊ NGUYỆN VỌNG THEO THỜI GIAN THỰC</a:t>
            </a:r>
            <a:endParaRPr lang="en-US" sz="14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305" y="1861456"/>
            <a:ext cx="5466743" cy="3918857"/>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9680" y="1861455"/>
            <a:ext cx="5710198" cy="3918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8973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 b="-1"/>
          <a:stretch/>
        </p:blipFill>
        <p:spPr>
          <a:xfrm>
            <a:off x="0" y="0"/>
            <a:ext cx="12191695" cy="6858000"/>
          </a:xfrm>
          <a:prstGeom prst="rect">
            <a:avLst/>
          </a:prstGeom>
        </p:spPr>
      </p:pic>
      <p:pic>
        <p:nvPicPr>
          <p:cNvPr id="3" name="Image 1" descr="preencoded.png"/>
          <p:cNvPicPr>
            <a:picLocks noChangeAspect="1"/>
          </p:cNvPicPr>
          <p:nvPr/>
        </p:nvPicPr>
        <p:blipFill>
          <a:blip r:embed="rId4"/>
          <a:srcRect t="-1" b="-1"/>
          <a:stretch/>
        </p:blipFill>
        <p:spPr>
          <a:xfrm>
            <a:off x="0" y="0"/>
            <a:ext cx="12191695" cy="6858000"/>
          </a:xfrm>
          <a:prstGeom prst="rect">
            <a:avLst/>
          </a:prstGeom>
        </p:spPr>
      </p:pic>
      <p:pic>
        <p:nvPicPr>
          <p:cNvPr id="4" name="Image 2" descr="preencoded.png"/>
          <p:cNvPicPr>
            <a:picLocks noChangeAspect="1"/>
          </p:cNvPicPr>
          <p:nvPr/>
        </p:nvPicPr>
        <p:blipFill>
          <a:blip r:embed="rId5"/>
          <a:srcRect t="-1" b="-1"/>
          <a:stretch/>
        </p:blipFill>
        <p:spPr>
          <a:xfrm>
            <a:off x="0" y="0"/>
            <a:ext cx="12191695" cy="922564"/>
          </a:xfrm>
          <a:prstGeom prst="rect">
            <a:avLst/>
          </a:prstGeom>
        </p:spPr>
      </p:pic>
      <p:sp>
        <p:nvSpPr>
          <p:cNvPr id="5" name="Shape 0"/>
          <p:cNvSpPr/>
          <p:nvPr/>
        </p:nvSpPr>
        <p:spPr>
          <a:xfrm>
            <a:off x="381305" y="333756"/>
            <a:ext cx="476402" cy="476402"/>
          </a:xfrm>
          <a:prstGeom prst="roundRect">
            <a:avLst>
              <a:gd name="adj" fmla="val 76775"/>
            </a:avLst>
          </a:prstGeom>
          <a:solidFill>
            <a:srgbClr val="FFFFFF">
              <a:alpha val="20000"/>
            </a:srgbClr>
          </a:solidFill>
          <a:ln w="12700">
            <a:solidFill>
              <a:srgbClr val="FFFFFF">
                <a:alpha val="0"/>
              </a:srgbClr>
            </a:solidFill>
            <a:prstDash val="solid"/>
          </a:ln>
        </p:spPr>
      </p:sp>
      <p:pic>
        <p:nvPicPr>
          <p:cNvPr id="6" name="Image 3" descr="preencoded.png"/>
          <p:cNvPicPr>
            <a:picLocks noChangeAspect="1"/>
          </p:cNvPicPr>
          <p:nvPr/>
        </p:nvPicPr>
        <p:blipFill>
          <a:blip r:embed="rId6"/>
          <a:srcRect l="-80" r="-80"/>
          <a:stretch/>
        </p:blipFill>
        <p:spPr>
          <a:xfrm>
            <a:off x="476402" y="457200"/>
            <a:ext cx="286207" cy="228600"/>
          </a:xfrm>
          <a:prstGeom prst="rect">
            <a:avLst/>
          </a:prstGeom>
        </p:spPr>
      </p:pic>
      <p:sp>
        <p:nvSpPr>
          <p:cNvPr id="7" name="Text 1"/>
          <p:cNvSpPr txBox="1"/>
          <p:nvPr/>
        </p:nvSpPr>
        <p:spPr>
          <a:xfrm>
            <a:off x="1000353" y="299923"/>
            <a:ext cx="9996939" cy="342900"/>
          </a:xfrm>
          <a:prstGeom prst="rect">
            <a:avLst/>
          </a:prstGeom>
          <a:noFill/>
          <a:ln/>
        </p:spPr>
        <p:txBody>
          <a:bodyPr wrap="square" lIns="0" tIns="0" rIns="0" bIns="0" rtlCol="0" anchor="ctr"/>
          <a:lstStyle/>
          <a:p>
            <a:pPr marL="0" indent="0" algn="l">
              <a:buNone/>
            </a:pPr>
            <a:r>
              <a:rPr lang="en-US" b="1">
                <a:solidFill>
                  <a:srgbClr val="FFFFFF"/>
                </a:solidFill>
                <a:latin typeface="Montserrat" pitchFamily="34" charset="0"/>
                <a:ea typeface="Montserrat" pitchFamily="34" charset="-122"/>
              </a:rPr>
              <a:t>ỨNG DỤNG HỖ TRỢ ĐĂNG KÝ DỰ THI</a:t>
            </a:r>
            <a:endParaRPr lang="en-US" sz="1800" dirty="0"/>
          </a:p>
        </p:txBody>
      </p:sp>
      <p:sp>
        <p:nvSpPr>
          <p:cNvPr id="8" name="Text 2"/>
          <p:cNvSpPr txBox="1"/>
          <p:nvPr/>
        </p:nvSpPr>
        <p:spPr>
          <a:xfrm>
            <a:off x="1000354" y="642823"/>
            <a:ext cx="4362602" cy="200254"/>
          </a:xfrm>
          <a:prstGeom prst="rect">
            <a:avLst/>
          </a:prstGeom>
          <a:noFill/>
          <a:ln/>
        </p:spPr>
        <p:txBody>
          <a:bodyPr wrap="square" lIns="0" tIns="0" rIns="0" bIns="0" rtlCol="0" anchor="ctr"/>
          <a:lstStyle/>
          <a:p>
            <a:pPr marL="0" indent="0" algn="l">
              <a:buNone/>
            </a:pPr>
            <a:r>
              <a:rPr lang="en-US" sz="1000">
                <a:solidFill>
                  <a:srgbClr val="FFFFFF">
                    <a:alpha val="80000"/>
                  </a:srgbClr>
                </a:solidFill>
                <a:latin typeface="Roboto" pitchFamily="34" charset="0"/>
                <a:ea typeface="Roboto" pitchFamily="34" charset="-122"/>
                <a:cs typeface="Roboto" pitchFamily="34" charset="-120"/>
              </a:rPr>
              <a:t>Kỳ thi tuyển sinh vào lớp 10 THPT năm học 2026-2027</a:t>
            </a:r>
            <a:endParaRPr lang="en-US" sz="1000" dirty="0"/>
          </a:p>
        </p:txBody>
      </p:sp>
      <p:sp>
        <p:nvSpPr>
          <p:cNvPr id="11" name="Rectangle 10"/>
          <p:cNvSpPr/>
          <p:nvPr/>
        </p:nvSpPr>
        <p:spPr>
          <a:xfrm>
            <a:off x="857707" y="1549275"/>
            <a:ext cx="3329438" cy="646331"/>
          </a:xfrm>
          <a:prstGeom prst="rect">
            <a:avLst/>
          </a:prstGeom>
        </p:spPr>
        <p:txBody>
          <a:bodyPr wrap="none">
            <a:spAutoFit/>
          </a:bodyPr>
          <a:lstStyle/>
          <a:p>
            <a:pPr algn="ctr"/>
            <a:r>
              <a:rPr lang="vi-VN">
                <a:hlinkClick r:id="rId7"/>
              </a:rPr>
              <a:t>Tổng đài AI</a:t>
            </a:r>
            <a:endParaRPr lang="en-US"/>
          </a:p>
          <a:p>
            <a:pPr algn="ctr"/>
            <a:r>
              <a:rPr lang="en-US"/>
              <a:t>https://ai-voice-stage.ginno.com/</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402" y="2345399"/>
            <a:ext cx="4226654" cy="4089708"/>
          </a:xfrm>
          <a:prstGeom prst="rect">
            <a:avLst/>
          </a:prstGeom>
          <a:ln>
            <a:solidFill>
              <a:schemeClr val="accent1"/>
            </a:solidFill>
          </a:ln>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4871" y="2067214"/>
            <a:ext cx="2204130" cy="4367893"/>
          </a:xfrm>
          <a:prstGeom prst="rect">
            <a:avLst/>
          </a:prstGeom>
          <a:ln>
            <a:solidFill>
              <a:schemeClr val="accent1"/>
            </a:solidFill>
          </a:ln>
        </p:spPr>
      </p:pic>
      <p:sp>
        <p:nvSpPr>
          <p:cNvPr id="17" name="Rectangle 16"/>
          <p:cNvSpPr/>
          <p:nvPr/>
        </p:nvSpPr>
        <p:spPr>
          <a:xfrm>
            <a:off x="10295164" y="4547507"/>
            <a:ext cx="571500" cy="5061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9057" y="4251160"/>
            <a:ext cx="3890658" cy="2200276"/>
          </a:xfrm>
          <a:prstGeom prst="rect">
            <a:avLst/>
          </a:prstGeom>
          <a:ln>
            <a:solidFill>
              <a:schemeClr val="accent1"/>
            </a:solidFill>
          </a:ln>
        </p:spPr>
      </p:pic>
      <p:sp>
        <p:nvSpPr>
          <p:cNvPr id="19" name="Rectangle 18"/>
          <p:cNvSpPr/>
          <p:nvPr/>
        </p:nvSpPr>
        <p:spPr>
          <a:xfrm>
            <a:off x="5983511" y="1550154"/>
            <a:ext cx="3123997" cy="369332"/>
          </a:xfrm>
          <a:prstGeom prst="rect">
            <a:avLst/>
          </a:prstGeom>
        </p:spPr>
        <p:txBody>
          <a:bodyPr wrap="none">
            <a:spAutoFit/>
          </a:bodyPr>
          <a:lstStyle/>
          <a:p>
            <a:pPr algn="ctr"/>
            <a:r>
              <a:rPr lang="en-US"/>
              <a:t>Tải và sử dụng ứng dung iHanoi</a:t>
            </a:r>
          </a:p>
        </p:txBody>
      </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9057" y="2067214"/>
            <a:ext cx="3890658" cy="2063360"/>
          </a:xfrm>
          <a:prstGeom prst="rect">
            <a:avLst/>
          </a:prstGeom>
          <a:ln>
            <a:solidFill>
              <a:schemeClr val="accent1"/>
            </a:solidFill>
          </a:ln>
        </p:spPr>
      </p:pic>
    </p:spTree>
    <p:extLst>
      <p:ext uri="{BB962C8B-B14F-4D97-AF65-F5344CB8AC3E}">
        <p14:creationId xmlns:p14="http://schemas.microsoft.com/office/powerpoint/2010/main" val="2138877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0" y="0"/>
            <a:ext cx="12191695" cy="6858000"/>
          </a:xfrm>
          <a:prstGeom prst="rect">
            <a:avLst/>
          </a:prstGeom>
        </p:spPr>
      </p:pic>
      <p:sp>
        <p:nvSpPr>
          <p:cNvPr id="4" name="Shape 1"/>
          <p:cNvSpPr/>
          <p:nvPr/>
        </p:nvSpPr>
        <p:spPr>
          <a:xfrm>
            <a:off x="571500" y="1124712"/>
            <a:ext cx="11048695" cy="28346"/>
          </a:xfrm>
          <a:prstGeom prst="rect">
            <a:avLst/>
          </a:prstGeom>
          <a:solidFill>
            <a:srgbClr val="1565C0"/>
          </a:solidFill>
          <a:ln w="12700">
            <a:solidFill>
              <a:srgbClr val="1565C0">
                <a:alpha val="0"/>
              </a:srgbClr>
            </a:solidFill>
            <a:prstDash val="solid"/>
          </a:ln>
        </p:spPr>
        <p:txBody>
          <a:bodyPr/>
          <a:lstStyle/>
          <a:p>
            <a:endParaRPr lang="en-US"/>
          </a:p>
        </p:txBody>
      </p:sp>
      <p:sp>
        <p:nvSpPr>
          <p:cNvPr id="5" name="Text 2"/>
          <p:cNvSpPr txBox="1"/>
          <p:nvPr/>
        </p:nvSpPr>
        <p:spPr>
          <a:xfrm>
            <a:off x="1104595" y="381305"/>
            <a:ext cx="4239158" cy="372161"/>
          </a:xfrm>
          <a:prstGeom prst="rect">
            <a:avLst/>
          </a:prstGeom>
          <a:noFill/>
          <a:ln/>
        </p:spPr>
        <p:txBody>
          <a:bodyPr wrap="square" lIns="0" tIns="0" rIns="0" bIns="0" rtlCol="0" anchor="ctr"/>
          <a:lstStyle/>
          <a:p>
            <a:pPr marL="0" indent="0" algn="l">
              <a:buNone/>
            </a:pPr>
            <a:r>
              <a:rPr lang="en-US" sz="2400" b="1">
                <a:solidFill>
                  <a:srgbClr val="1565C0"/>
                </a:solidFill>
                <a:latin typeface="Montserrat" pitchFamily="34" charset="0"/>
                <a:ea typeface="Montserrat" pitchFamily="34" charset="-122"/>
                <a:cs typeface="Montserrat" pitchFamily="34" charset="-120"/>
              </a:rPr>
              <a:t> NỘI DUNG TRÌNH </a:t>
            </a:r>
            <a:r>
              <a:rPr lang="en-US" sz="2400" b="1" dirty="0">
                <a:solidFill>
                  <a:srgbClr val="1565C0"/>
                </a:solidFill>
                <a:latin typeface="Montserrat" pitchFamily="34" charset="0"/>
                <a:ea typeface="Montserrat" pitchFamily="34" charset="-122"/>
                <a:cs typeface="Montserrat" pitchFamily="34" charset="-120"/>
              </a:rPr>
              <a:t>BÀY </a:t>
            </a:r>
            <a:endParaRPr lang="en-US" sz="2400" dirty="0"/>
          </a:p>
        </p:txBody>
      </p:sp>
      <p:pic>
        <p:nvPicPr>
          <p:cNvPr id="6" name="Image 1" descr="preencoded.png"/>
          <p:cNvPicPr>
            <a:picLocks noChangeAspect="1"/>
          </p:cNvPicPr>
          <p:nvPr/>
        </p:nvPicPr>
        <p:blipFill>
          <a:blip r:embed="rId4"/>
          <a:srcRect l="-607" r="-607"/>
          <a:stretch/>
        </p:blipFill>
        <p:spPr>
          <a:xfrm>
            <a:off x="571500" y="395021"/>
            <a:ext cx="390449" cy="342900"/>
          </a:xfrm>
          <a:prstGeom prst="rect">
            <a:avLst/>
          </a:prstGeom>
        </p:spPr>
      </p:pic>
      <p:sp>
        <p:nvSpPr>
          <p:cNvPr id="7" name="Text 3"/>
          <p:cNvSpPr txBox="1"/>
          <p:nvPr/>
        </p:nvSpPr>
        <p:spPr>
          <a:xfrm>
            <a:off x="571500" y="800100"/>
            <a:ext cx="5343754" cy="181051"/>
          </a:xfrm>
          <a:prstGeom prst="rect">
            <a:avLst/>
          </a:prstGeom>
          <a:noFill/>
          <a:ln/>
        </p:spPr>
        <p:txBody>
          <a:bodyPr wrap="square" lIns="0" tIns="0" rIns="0" bIns="0" rtlCol="0" anchor="ctr"/>
          <a:lstStyle/>
          <a:p>
            <a:pPr marL="0" indent="0" algn="l">
              <a:buNone/>
            </a:pPr>
            <a:r>
              <a:rPr lang="en-US" sz="1200" dirty="0">
                <a:solidFill>
                  <a:srgbClr val="666666"/>
                </a:solidFill>
                <a:latin typeface="Roboto" pitchFamily="34" charset="0"/>
                <a:ea typeface="Roboto" pitchFamily="34" charset="-122"/>
                <a:cs typeface="Roboto" pitchFamily="34" charset="-120"/>
              </a:rPr>
              <a:t>Nội dung hướng dẫn tuyển sinh vào lớp 10 THPT năm học 2026-2027</a:t>
            </a:r>
            <a:endParaRPr lang="en-US" sz="1200" dirty="0"/>
          </a:p>
        </p:txBody>
      </p:sp>
      <p:sp>
        <p:nvSpPr>
          <p:cNvPr id="10" name="Shape 6"/>
          <p:cNvSpPr/>
          <p:nvPr/>
        </p:nvSpPr>
        <p:spPr>
          <a:xfrm>
            <a:off x="571500" y="1628546"/>
            <a:ext cx="5333695" cy="952805"/>
          </a:xfrm>
          <a:prstGeom prst="roundRect">
            <a:avLst>
              <a:gd name="adj" fmla="val 23033"/>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11" name="Shape 7"/>
          <p:cNvSpPr/>
          <p:nvPr/>
        </p:nvSpPr>
        <p:spPr>
          <a:xfrm>
            <a:off x="571500" y="1628546"/>
            <a:ext cx="38405" cy="952805"/>
          </a:xfrm>
          <a:prstGeom prst="roundRect">
            <a:avLst>
              <a:gd name="adj" fmla="val 571426"/>
            </a:avLst>
          </a:prstGeom>
          <a:solidFill>
            <a:srgbClr val="1565C0"/>
          </a:solidFill>
          <a:ln w="12700">
            <a:solidFill>
              <a:srgbClr val="1565C0">
                <a:alpha val="0"/>
              </a:srgbClr>
            </a:solidFill>
            <a:prstDash val="solid"/>
          </a:ln>
        </p:spPr>
        <p:txBody>
          <a:bodyPr/>
          <a:lstStyle/>
          <a:p>
            <a:endParaRPr lang="en-US"/>
          </a:p>
        </p:txBody>
      </p:sp>
      <p:sp>
        <p:nvSpPr>
          <p:cNvPr id="12" name="Shape 8"/>
          <p:cNvSpPr/>
          <p:nvPr/>
        </p:nvSpPr>
        <p:spPr>
          <a:xfrm>
            <a:off x="800100" y="1819656"/>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13" name="Text 9"/>
          <p:cNvSpPr/>
          <p:nvPr/>
        </p:nvSpPr>
        <p:spPr>
          <a:xfrm>
            <a:off x="771754" y="1819656"/>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1</a:t>
            </a:r>
            <a:endParaRPr lang="en-US" sz="1000" dirty="0"/>
          </a:p>
        </p:txBody>
      </p:sp>
      <p:sp>
        <p:nvSpPr>
          <p:cNvPr id="14" name="Text 10"/>
          <p:cNvSpPr txBox="1"/>
          <p:nvPr/>
        </p:nvSpPr>
        <p:spPr>
          <a:xfrm>
            <a:off x="1457554" y="1800454"/>
            <a:ext cx="4372661"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Mục tiêu và phạm vi </a:t>
            </a:r>
            <a:endParaRPr lang="en-US" sz="1200" dirty="0"/>
          </a:p>
        </p:txBody>
      </p:sp>
      <p:pic>
        <p:nvPicPr>
          <p:cNvPr id="15" name="Image 2" descr="preencoded.png"/>
          <p:cNvPicPr>
            <a:picLocks noChangeAspect="1"/>
          </p:cNvPicPr>
          <p:nvPr/>
        </p:nvPicPr>
        <p:blipFill>
          <a:blip r:embed="rId5"/>
          <a:srcRect/>
          <a:stretch/>
        </p:blipFill>
        <p:spPr>
          <a:xfrm>
            <a:off x="1248156" y="1824228"/>
            <a:ext cx="133502" cy="133502"/>
          </a:xfrm>
          <a:prstGeom prst="rect">
            <a:avLst/>
          </a:prstGeom>
        </p:spPr>
      </p:pic>
      <p:sp>
        <p:nvSpPr>
          <p:cNvPr id="16" name="Text 11"/>
          <p:cNvSpPr txBox="1"/>
          <p:nvPr/>
        </p:nvSpPr>
        <p:spPr>
          <a:xfrm>
            <a:off x="1248156" y="2029054"/>
            <a:ext cx="4385201" cy="3813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Bảo đảm công bằng, minh bạch trong tuyển sinh; tạo cơ hội học tập cho HS sau THCS</a:t>
            </a:r>
            <a:endParaRPr lang="en-US" sz="1000" dirty="0"/>
          </a:p>
        </p:txBody>
      </p:sp>
      <p:sp>
        <p:nvSpPr>
          <p:cNvPr id="17" name="Shape 12"/>
          <p:cNvSpPr/>
          <p:nvPr/>
        </p:nvSpPr>
        <p:spPr>
          <a:xfrm>
            <a:off x="571500" y="2764231"/>
            <a:ext cx="5333695" cy="761695"/>
          </a:xfrm>
          <a:prstGeom prst="roundRect">
            <a:avLst>
              <a:gd name="adj" fmla="val 360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18" name="Shape 13"/>
          <p:cNvSpPr/>
          <p:nvPr/>
        </p:nvSpPr>
        <p:spPr>
          <a:xfrm>
            <a:off x="571500" y="2764231"/>
            <a:ext cx="38405" cy="761695"/>
          </a:xfrm>
          <a:prstGeom prst="roundRect">
            <a:avLst>
              <a:gd name="adj" fmla="val 714282"/>
            </a:avLst>
          </a:prstGeom>
          <a:solidFill>
            <a:srgbClr val="1565C0"/>
          </a:solidFill>
          <a:ln w="12700">
            <a:solidFill>
              <a:srgbClr val="1565C0">
                <a:alpha val="0"/>
              </a:srgbClr>
            </a:solidFill>
            <a:prstDash val="solid"/>
          </a:ln>
        </p:spPr>
        <p:txBody>
          <a:bodyPr/>
          <a:lstStyle/>
          <a:p>
            <a:endParaRPr lang="en-US"/>
          </a:p>
        </p:txBody>
      </p:sp>
      <p:sp>
        <p:nvSpPr>
          <p:cNvPr id="19" name="Shape 14"/>
          <p:cNvSpPr/>
          <p:nvPr/>
        </p:nvSpPr>
        <p:spPr>
          <a:xfrm>
            <a:off x="800100" y="2954426"/>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20" name="Text 15"/>
          <p:cNvSpPr/>
          <p:nvPr/>
        </p:nvSpPr>
        <p:spPr>
          <a:xfrm>
            <a:off x="771754" y="2954426"/>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2</a:t>
            </a:r>
            <a:endParaRPr lang="en-US" sz="1000" dirty="0"/>
          </a:p>
        </p:txBody>
      </p:sp>
      <p:sp>
        <p:nvSpPr>
          <p:cNvPr id="21" name="Text 16"/>
          <p:cNvSpPr txBox="1"/>
          <p:nvPr/>
        </p:nvSpPr>
        <p:spPr>
          <a:xfrm>
            <a:off x="1495958" y="2935224"/>
            <a:ext cx="4334256"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Đối tượng, điều kiện dự tuyển </a:t>
            </a:r>
            <a:endParaRPr lang="en-US" sz="1200" dirty="0"/>
          </a:p>
        </p:txBody>
      </p:sp>
      <p:pic>
        <p:nvPicPr>
          <p:cNvPr id="22" name="Image 3" descr="preencoded.png"/>
          <p:cNvPicPr>
            <a:picLocks noChangeAspect="1"/>
          </p:cNvPicPr>
          <p:nvPr/>
        </p:nvPicPr>
        <p:blipFill>
          <a:blip r:embed="rId6"/>
          <a:srcRect l="-1507" r="-1507"/>
          <a:stretch/>
        </p:blipFill>
        <p:spPr>
          <a:xfrm>
            <a:off x="1248156" y="2958998"/>
            <a:ext cx="171907" cy="133502"/>
          </a:xfrm>
          <a:prstGeom prst="rect">
            <a:avLst/>
          </a:prstGeom>
        </p:spPr>
      </p:pic>
      <p:sp>
        <p:nvSpPr>
          <p:cNvPr id="23" name="Text 17"/>
          <p:cNvSpPr txBox="1"/>
          <p:nvPr/>
        </p:nvSpPr>
        <p:spPr>
          <a:xfrm>
            <a:off x="1248156" y="3163824"/>
            <a:ext cx="5153558" cy="191110"/>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HS hoàn thành THCS năm 2025-2026, độ tuổi 15</a:t>
            </a:r>
            <a:r>
              <a:rPr lang="en-US" sz="1000">
                <a:solidFill>
                  <a:srgbClr val="666666"/>
                </a:solidFill>
                <a:latin typeface="Roboto" pitchFamily="34" charset="0"/>
                <a:ea typeface="Roboto" pitchFamily="34" charset="-122"/>
                <a:cs typeface="Roboto" pitchFamily="34" charset="-120"/>
              </a:rPr>
              <a:t>, cư </a:t>
            </a:r>
            <a:r>
              <a:rPr lang="en-US" sz="1000" dirty="0">
                <a:solidFill>
                  <a:srgbClr val="666666"/>
                </a:solidFill>
                <a:latin typeface="Roboto" pitchFamily="34" charset="0"/>
                <a:ea typeface="Roboto" pitchFamily="34" charset="-122"/>
                <a:cs typeface="Roboto" pitchFamily="34" charset="-120"/>
              </a:rPr>
              <a:t>trú tại Hà Nội</a:t>
            </a:r>
            <a:endParaRPr lang="en-US" sz="1000" dirty="0"/>
          </a:p>
        </p:txBody>
      </p:sp>
      <p:sp>
        <p:nvSpPr>
          <p:cNvPr id="24" name="Shape 18"/>
          <p:cNvSpPr/>
          <p:nvPr/>
        </p:nvSpPr>
        <p:spPr>
          <a:xfrm>
            <a:off x="571500" y="3712464"/>
            <a:ext cx="5333695" cy="761695"/>
          </a:xfrm>
          <a:prstGeom prst="roundRect">
            <a:avLst>
              <a:gd name="adj" fmla="val 360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25" name="Shape 19"/>
          <p:cNvSpPr/>
          <p:nvPr/>
        </p:nvSpPr>
        <p:spPr>
          <a:xfrm>
            <a:off x="571500" y="3712464"/>
            <a:ext cx="38405" cy="761695"/>
          </a:xfrm>
          <a:prstGeom prst="roundRect">
            <a:avLst>
              <a:gd name="adj" fmla="val 714282"/>
            </a:avLst>
          </a:prstGeom>
          <a:solidFill>
            <a:srgbClr val="1565C0"/>
          </a:solidFill>
          <a:ln w="12700">
            <a:solidFill>
              <a:srgbClr val="1565C0">
                <a:alpha val="0"/>
              </a:srgbClr>
            </a:solidFill>
            <a:prstDash val="solid"/>
          </a:ln>
        </p:spPr>
        <p:txBody>
          <a:bodyPr/>
          <a:lstStyle/>
          <a:p>
            <a:endParaRPr lang="en-US"/>
          </a:p>
        </p:txBody>
      </p:sp>
      <p:sp>
        <p:nvSpPr>
          <p:cNvPr id="26" name="Shape 20"/>
          <p:cNvSpPr/>
          <p:nvPr/>
        </p:nvSpPr>
        <p:spPr>
          <a:xfrm>
            <a:off x="800100" y="3903574"/>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27" name="Text 21"/>
          <p:cNvSpPr/>
          <p:nvPr/>
        </p:nvSpPr>
        <p:spPr>
          <a:xfrm>
            <a:off x="771754" y="3903574"/>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3</a:t>
            </a:r>
            <a:endParaRPr lang="en-US" sz="1000" dirty="0"/>
          </a:p>
        </p:txBody>
      </p:sp>
      <p:sp>
        <p:nvSpPr>
          <p:cNvPr id="28" name="Text 22"/>
          <p:cNvSpPr txBox="1"/>
          <p:nvPr/>
        </p:nvSpPr>
        <p:spPr>
          <a:xfrm>
            <a:off x="1429207" y="3884371"/>
            <a:ext cx="4401007"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Phương thức tuyển sinh </a:t>
            </a:r>
            <a:endParaRPr lang="en-US" sz="1200" dirty="0"/>
          </a:p>
        </p:txBody>
      </p:sp>
      <p:pic>
        <p:nvPicPr>
          <p:cNvPr id="29" name="Image 4" descr="preencoded.png"/>
          <p:cNvPicPr>
            <a:picLocks noChangeAspect="1"/>
          </p:cNvPicPr>
          <p:nvPr/>
        </p:nvPicPr>
        <p:blipFill>
          <a:blip r:embed="rId7"/>
          <a:srcRect l="-2512" r="-2512"/>
          <a:stretch/>
        </p:blipFill>
        <p:spPr>
          <a:xfrm>
            <a:off x="1248156" y="3908146"/>
            <a:ext cx="105156" cy="133502"/>
          </a:xfrm>
          <a:prstGeom prst="rect">
            <a:avLst/>
          </a:prstGeom>
        </p:spPr>
      </p:pic>
      <p:sp>
        <p:nvSpPr>
          <p:cNvPr id="30" name="Text 23"/>
          <p:cNvSpPr txBox="1"/>
          <p:nvPr/>
        </p:nvSpPr>
        <p:spPr>
          <a:xfrm>
            <a:off x="1248156" y="4112971"/>
            <a:ext cx="4675327" cy="191110"/>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Thi tuyển, sơ tuyển, xét tuyển theo từng loại hình trường</a:t>
            </a:r>
            <a:endParaRPr lang="en-US" sz="1000" dirty="0"/>
          </a:p>
        </p:txBody>
      </p:sp>
      <p:sp>
        <p:nvSpPr>
          <p:cNvPr id="31" name="Shape 24"/>
          <p:cNvSpPr/>
          <p:nvPr/>
        </p:nvSpPr>
        <p:spPr>
          <a:xfrm>
            <a:off x="571500" y="4661611"/>
            <a:ext cx="5333695" cy="761695"/>
          </a:xfrm>
          <a:prstGeom prst="roundRect">
            <a:avLst>
              <a:gd name="adj" fmla="val 360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32" name="Shape 25"/>
          <p:cNvSpPr/>
          <p:nvPr/>
        </p:nvSpPr>
        <p:spPr>
          <a:xfrm>
            <a:off x="571500" y="4661611"/>
            <a:ext cx="38405" cy="761695"/>
          </a:xfrm>
          <a:prstGeom prst="roundRect">
            <a:avLst>
              <a:gd name="adj" fmla="val 714282"/>
            </a:avLst>
          </a:prstGeom>
          <a:solidFill>
            <a:srgbClr val="1565C0"/>
          </a:solidFill>
          <a:ln w="12700">
            <a:solidFill>
              <a:srgbClr val="1565C0">
                <a:alpha val="0"/>
              </a:srgbClr>
            </a:solidFill>
            <a:prstDash val="solid"/>
          </a:ln>
        </p:spPr>
        <p:txBody>
          <a:bodyPr/>
          <a:lstStyle/>
          <a:p>
            <a:endParaRPr lang="en-US"/>
          </a:p>
        </p:txBody>
      </p:sp>
      <p:sp>
        <p:nvSpPr>
          <p:cNvPr id="33" name="Shape 26"/>
          <p:cNvSpPr/>
          <p:nvPr/>
        </p:nvSpPr>
        <p:spPr>
          <a:xfrm>
            <a:off x="800100" y="4851806"/>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34" name="Text 27"/>
          <p:cNvSpPr/>
          <p:nvPr/>
        </p:nvSpPr>
        <p:spPr>
          <a:xfrm>
            <a:off x="771754" y="4851806"/>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4</a:t>
            </a:r>
            <a:endParaRPr lang="en-US" sz="1000" dirty="0"/>
          </a:p>
        </p:txBody>
      </p:sp>
      <p:sp>
        <p:nvSpPr>
          <p:cNvPr id="35" name="Text 28"/>
          <p:cNvSpPr txBox="1"/>
          <p:nvPr/>
        </p:nvSpPr>
        <p:spPr>
          <a:xfrm>
            <a:off x="1429207" y="4832604"/>
            <a:ext cx="4401007"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Đăng ký, hồ sơ </a:t>
            </a:r>
            <a:endParaRPr lang="en-US" sz="1200" dirty="0"/>
          </a:p>
        </p:txBody>
      </p:sp>
      <p:pic>
        <p:nvPicPr>
          <p:cNvPr id="36" name="Image 5" descr="preencoded.png"/>
          <p:cNvPicPr>
            <a:picLocks noChangeAspect="1"/>
          </p:cNvPicPr>
          <p:nvPr/>
        </p:nvPicPr>
        <p:blipFill>
          <a:blip r:embed="rId8"/>
          <a:srcRect l="-2512" r="-2512"/>
          <a:stretch/>
        </p:blipFill>
        <p:spPr>
          <a:xfrm>
            <a:off x="1248156" y="4856378"/>
            <a:ext cx="105156" cy="133502"/>
          </a:xfrm>
          <a:prstGeom prst="rect">
            <a:avLst/>
          </a:prstGeom>
        </p:spPr>
      </p:pic>
      <p:sp>
        <p:nvSpPr>
          <p:cNvPr id="37" name="Text 29"/>
          <p:cNvSpPr txBox="1"/>
          <p:nvPr/>
        </p:nvSpPr>
        <p:spPr>
          <a:xfrm>
            <a:off x="1248156" y="5061204"/>
            <a:ext cx="4582058" cy="191110"/>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Đăng ký trực tuyến, chuẩn bị hồ sơ theo quy định</a:t>
            </a:r>
            <a:endParaRPr lang="en-US" sz="1000" dirty="0"/>
          </a:p>
        </p:txBody>
      </p:sp>
      <p:sp>
        <p:nvSpPr>
          <p:cNvPr id="38" name="Shape 30"/>
          <p:cNvSpPr/>
          <p:nvPr/>
        </p:nvSpPr>
        <p:spPr>
          <a:xfrm>
            <a:off x="6286500" y="1628546"/>
            <a:ext cx="5333695" cy="761695"/>
          </a:xfrm>
          <a:prstGeom prst="roundRect">
            <a:avLst>
              <a:gd name="adj" fmla="val 360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39" name="Shape 31"/>
          <p:cNvSpPr/>
          <p:nvPr/>
        </p:nvSpPr>
        <p:spPr>
          <a:xfrm>
            <a:off x="6286500" y="1628546"/>
            <a:ext cx="38405" cy="761695"/>
          </a:xfrm>
          <a:prstGeom prst="roundRect">
            <a:avLst>
              <a:gd name="adj" fmla="val 714282"/>
            </a:avLst>
          </a:prstGeom>
          <a:solidFill>
            <a:srgbClr val="1565C0"/>
          </a:solidFill>
          <a:ln w="12700">
            <a:solidFill>
              <a:srgbClr val="1565C0">
                <a:alpha val="0"/>
              </a:srgbClr>
            </a:solidFill>
            <a:prstDash val="solid"/>
          </a:ln>
        </p:spPr>
        <p:txBody>
          <a:bodyPr/>
          <a:lstStyle/>
          <a:p>
            <a:endParaRPr lang="en-US"/>
          </a:p>
        </p:txBody>
      </p:sp>
      <p:sp>
        <p:nvSpPr>
          <p:cNvPr id="40" name="Shape 32"/>
          <p:cNvSpPr/>
          <p:nvPr/>
        </p:nvSpPr>
        <p:spPr>
          <a:xfrm>
            <a:off x="6515100" y="1819656"/>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41" name="Text 33"/>
          <p:cNvSpPr/>
          <p:nvPr/>
        </p:nvSpPr>
        <p:spPr>
          <a:xfrm>
            <a:off x="6486754" y="1819656"/>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5</a:t>
            </a:r>
            <a:endParaRPr lang="en-US" sz="1000" dirty="0"/>
          </a:p>
        </p:txBody>
      </p:sp>
      <p:sp>
        <p:nvSpPr>
          <p:cNvPr id="42" name="Text 34"/>
          <p:cNvSpPr txBox="1"/>
          <p:nvPr/>
        </p:nvSpPr>
        <p:spPr>
          <a:xfrm>
            <a:off x="7172554" y="1800454"/>
            <a:ext cx="4372661"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Mốc thời gian quan trọng </a:t>
            </a:r>
            <a:endParaRPr lang="en-US" sz="1200" dirty="0"/>
          </a:p>
        </p:txBody>
      </p:sp>
      <p:pic>
        <p:nvPicPr>
          <p:cNvPr id="43" name="Image 6" descr="preencoded.png"/>
          <p:cNvPicPr>
            <a:picLocks noChangeAspect="1"/>
          </p:cNvPicPr>
          <p:nvPr/>
        </p:nvPicPr>
        <p:blipFill>
          <a:blip r:embed="rId9"/>
          <a:srcRect/>
          <a:stretch/>
        </p:blipFill>
        <p:spPr>
          <a:xfrm>
            <a:off x="6963156" y="1824228"/>
            <a:ext cx="133502" cy="133502"/>
          </a:xfrm>
          <a:prstGeom prst="rect">
            <a:avLst/>
          </a:prstGeom>
        </p:spPr>
      </p:pic>
      <p:sp>
        <p:nvSpPr>
          <p:cNvPr id="44" name="Text 35"/>
          <p:cNvSpPr txBox="1"/>
          <p:nvPr/>
        </p:nvSpPr>
        <p:spPr>
          <a:xfrm>
            <a:off x="6963156" y="2029054"/>
            <a:ext cx="4582058" cy="191110"/>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Lịch thi, xác nhận nhập học, các mốc thời gian cần nhớ</a:t>
            </a:r>
            <a:endParaRPr lang="en-US" sz="1000" dirty="0"/>
          </a:p>
        </p:txBody>
      </p:sp>
      <p:sp>
        <p:nvSpPr>
          <p:cNvPr id="45" name="Shape 36"/>
          <p:cNvSpPr/>
          <p:nvPr/>
        </p:nvSpPr>
        <p:spPr>
          <a:xfrm>
            <a:off x="6286500" y="2577694"/>
            <a:ext cx="5333695" cy="761695"/>
          </a:xfrm>
          <a:prstGeom prst="roundRect">
            <a:avLst>
              <a:gd name="adj" fmla="val 360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46" name="Shape 37"/>
          <p:cNvSpPr/>
          <p:nvPr/>
        </p:nvSpPr>
        <p:spPr>
          <a:xfrm>
            <a:off x="6286500" y="2577694"/>
            <a:ext cx="38405" cy="761695"/>
          </a:xfrm>
          <a:prstGeom prst="roundRect">
            <a:avLst>
              <a:gd name="adj" fmla="val 714282"/>
            </a:avLst>
          </a:prstGeom>
          <a:solidFill>
            <a:srgbClr val="1565C0"/>
          </a:solidFill>
          <a:ln w="12700">
            <a:solidFill>
              <a:srgbClr val="1565C0">
                <a:alpha val="0"/>
              </a:srgbClr>
            </a:solidFill>
            <a:prstDash val="solid"/>
          </a:ln>
        </p:spPr>
        <p:txBody>
          <a:bodyPr/>
          <a:lstStyle/>
          <a:p>
            <a:endParaRPr lang="en-US"/>
          </a:p>
        </p:txBody>
      </p:sp>
      <p:sp>
        <p:nvSpPr>
          <p:cNvPr id="47" name="Shape 38"/>
          <p:cNvSpPr/>
          <p:nvPr/>
        </p:nvSpPr>
        <p:spPr>
          <a:xfrm>
            <a:off x="6515100" y="2767889"/>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48" name="Text 39"/>
          <p:cNvSpPr/>
          <p:nvPr/>
        </p:nvSpPr>
        <p:spPr>
          <a:xfrm>
            <a:off x="6486754" y="2767889"/>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6</a:t>
            </a:r>
            <a:endParaRPr lang="en-US" sz="1000" dirty="0"/>
          </a:p>
        </p:txBody>
      </p:sp>
      <p:sp>
        <p:nvSpPr>
          <p:cNvPr id="49" name="Text 40"/>
          <p:cNvSpPr txBox="1"/>
          <p:nvPr/>
        </p:nvSpPr>
        <p:spPr>
          <a:xfrm>
            <a:off x="7144207" y="2748686"/>
            <a:ext cx="4401007"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Trách nhiệm các đơn vị </a:t>
            </a:r>
            <a:endParaRPr lang="en-US" sz="1200" dirty="0"/>
          </a:p>
        </p:txBody>
      </p:sp>
      <p:pic>
        <p:nvPicPr>
          <p:cNvPr id="50" name="Image 7" descr="preencoded.png"/>
          <p:cNvPicPr>
            <a:picLocks noChangeAspect="1"/>
          </p:cNvPicPr>
          <p:nvPr/>
        </p:nvPicPr>
        <p:blipFill>
          <a:blip r:embed="rId10"/>
          <a:srcRect l="-2512" r="-2512"/>
          <a:stretch/>
        </p:blipFill>
        <p:spPr>
          <a:xfrm>
            <a:off x="6963156" y="2772461"/>
            <a:ext cx="105156" cy="133502"/>
          </a:xfrm>
          <a:prstGeom prst="rect">
            <a:avLst/>
          </a:prstGeom>
        </p:spPr>
      </p:pic>
      <p:sp>
        <p:nvSpPr>
          <p:cNvPr id="51" name="Text 41"/>
          <p:cNvSpPr txBox="1"/>
          <p:nvPr/>
        </p:nvSpPr>
        <p:spPr>
          <a:xfrm>
            <a:off x="6963156" y="2977286"/>
            <a:ext cx="4582058" cy="191110"/>
          </a:xfrm>
          <a:prstGeom prst="rect">
            <a:avLst/>
          </a:prstGeom>
          <a:noFill/>
          <a:ln/>
        </p:spPr>
        <p:txBody>
          <a:bodyPr wrap="square" lIns="0" tIns="0" rIns="0" bIns="0" rtlCol="0" anchor="ctr"/>
          <a:lstStyle/>
          <a:p>
            <a:pPr marL="0" indent="0" algn="l">
              <a:buNone/>
            </a:pPr>
            <a:r>
              <a:rPr lang="en-US" sz="1000">
                <a:solidFill>
                  <a:srgbClr val="666666"/>
                </a:solidFill>
                <a:latin typeface="Roboto" pitchFamily="34" charset="0"/>
                <a:ea typeface="Roboto" pitchFamily="34" charset="-122"/>
                <a:cs typeface="Roboto" pitchFamily="34" charset="-120"/>
              </a:rPr>
              <a:t>Sở GDĐT</a:t>
            </a:r>
            <a:r>
              <a:rPr lang="en-US" sz="1000" dirty="0">
                <a:solidFill>
                  <a:srgbClr val="666666"/>
                </a:solidFill>
                <a:latin typeface="Roboto" pitchFamily="34" charset="0"/>
                <a:ea typeface="Roboto" pitchFamily="34" charset="-122"/>
                <a:cs typeface="Roboto" pitchFamily="34" charset="-120"/>
              </a:rPr>
              <a:t>, UBND</a:t>
            </a:r>
            <a:r>
              <a:rPr lang="en-US" sz="1000">
                <a:solidFill>
                  <a:srgbClr val="666666"/>
                </a:solidFill>
                <a:latin typeface="Roboto" pitchFamily="34" charset="0"/>
                <a:ea typeface="Roboto" pitchFamily="34" charset="-122"/>
                <a:cs typeface="Roboto" pitchFamily="34" charset="-120"/>
              </a:rPr>
              <a:t>, trường, </a:t>
            </a:r>
            <a:r>
              <a:rPr lang="en-US" sz="1000" dirty="0">
                <a:solidFill>
                  <a:srgbClr val="666666"/>
                </a:solidFill>
                <a:latin typeface="Roboto" pitchFamily="34" charset="0"/>
                <a:ea typeface="Roboto" pitchFamily="34" charset="-122"/>
                <a:cs typeface="Roboto" pitchFamily="34" charset="-120"/>
              </a:rPr>
              <a:t>trung </a:t>
            </a:r>
            <a:r>
              <a:rPr lang="en-US" sz="1000">
                <a:solidFill>
                  <a:srgbClr val="666666"/>
                </a:solidFill>
                <a:latin typeface="Roboto" pitchFamily="34" charset="0"/>
                <a:ea typeface="Roboto" pitchFamily="34" charset="-122"/>
                <a:cs typeface="Roboto" pitchFamily="34" charset="-120"/>
              </a:rPr>
              <a:t>tâm GDNN-GDTX, CSGD nghề nghiệp</a:t>
            </a:r>
            <a:endParaRPr lang="en-US" sz="1000" dirty="0"/>
          </a:p>
        </p:txBody>
      </p:sp>
      <p:sp>
        <p:nvSpPr>
          <p:cNvPr id="52" name="Shape 42"/>
          <p:cNvSpPr/>
          <p:nvPr/>
        </p:nvSpPr>
        <p:spPr>
          <a:xfrm>
            <a:off x="6286500" y="3525926"/>
            <a:ext cx="5333695" cy="761695"/>
          </a:xfrm>
          <a:prstGeom prst="roundRect">
            <a:avLst>
              <a:gd name="adj" fmla="val 36014"/>
            </a:avLst>
          </a:prstGeom>
          <a:solidFill>
            <a:srgbClr val="E3F2FD"/>
          </a:solidFill>
          <a:ln/>
          <a:effectLst>
            <a:outerShdw blurRad="76200" dist="25400" dir="16200000" algn="bl" rotWithShape="0">
              <a:srgbClr val="000000">
                <a:alpha val="5000"/>
              </a:srgbClr>
            </a:outerShdw>
          </a:effectLst>
        </p:spPr>
        <p:txBody>
          <a:bodyPr/>
          <a:lstStyle/>
          <a:p>
            <a:endParaRPr lang="en-US"/>
          </a:p>
        </p:txBody>
      </p:sp>
      <p:sp>
        <p:nvSpPr>
          <p:cNvPr id="53" name="Shape 43"/>
          <p:cNvSpPr/>
          <p:nvPr/>
        </p:nvSpPr>
        <p:spPr>
          <a:xfrm>
            <a:off x="6286500" y="3525926"/>
            <a:ext cx="38405" cy="761695"/>
          </a:xfrm>
          <a:prstGeom prst="roundRect">
            <a:avLst>
              <a:gd name="adj" fmla="val 714282"/>
            </a:avLst>
          </a:prstGeom>
          <a:solidFill>
            <a:srgbClr val="1976D2"/>
          </a:solidFill>
          <a:ln w="12700">
            <a:solidFill>
              <a:srgbClr val="1976D2">
                <a:alpha val="0"/>
              </a:srgbClr>
            </a:solidFill>
            <a:prstDash val="solid"/>
          </a:ln>
        </p:spPr>
        <p:txBody>
          <a:bodyPr/>
          <a:lstStyle/>
          <a:p>
            <a:endParaRPr lang="en-US"/>
          </a:p>
        </p:txBody>
      </p:sp>
      <p:sp>
        <p:nvSpPr>
          <p:cNvPr id="54" name="Shape 44"/>
          <p:cNvSpPr/>
          <p:nvPr/>
        </p:nvSpPr>
        <p:spPr>
          <a:xfrm>
            <a:off x="6515100" y="3716122"/>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55" name="Text 45"/>
          <p:cNvSpPr/>
          <p:nvPr/>
        </p:nvSpPr>
        <p:spPr>
          <a:xfrm>
            <a:off x="6486754" y="3716122"/>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7</a:t>
            </a:r>
            <a:endParaRPr lang="en-US" sz="1000" dirty="0"/>
          </a:p>
        </p:txBody>
      </p:sp>
      <p:sp>
        <p:nvSpPr>
          <p:cNvPr id="56" name="Text 46"/>
          <p:cNvSpPr txBox="1"/>
          <p:nvPr/>
        </p:nvSpPr>
        <p:spPr>
          <a:xfrm>
            <a:off x="7172554" y="3697834"/>
            <a:ext cx="4372661"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Lưu ý và kết luận </a:t>
            </a:r>
            <a:endParaRPr lang="en-US" sz="1200" dirty="0"/>
          </a:p>
        </p:txBody>
      </p:sp>
      <p:pic>
        <p:nvPicPr>
          <p:cNvPr id="57" name="Image 8" descr="preencoded.png"/>
          <p:cNvPicPr>
            <a:picLocks noChangeAspect="1"/>
          </p:cNvPicPr>
          <p:nvPr/>
        </p:nvPicPr>
        <p:blipFill>
          <a:blip r:embed="rId11"/>
          <a:srcRect/>
          <a:stretch/>
        </p:blipFill>
        <p:spPr>
          <a:xfrm>
            <a:off x="6963156" y="3721608"/>
            <a:ext cx="133502" cy="133502"/>
          </a:xfrm>
          <a:prstGeom prst="rect">
            <a:avLst/>
          </a:prstGeom>
        </p:spPr>
      </p:pic>
      <p:sp>
        <p:nvSpPr>
          <p:cNvPr id="58" name="Text 47"/>
          <p:cNvSpPr txBox="1"/>
          <p:nvPr/>
        </p:nvSpPr>
        <p:spPr>
          <a:xfrm>
            <a:off x="6963156" y="3926434"/>
            <a:ext cx="4582058" cy="191110"/>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Những điểm cần chú ý trong quá trình triển khai</a:t>
            </a:r>
            <a:endParaRPr lang="en-US" sz="1000" dirty="0"/>
          </a:p>
        </p:txBody>
      </p:sp>
      <p:sp>
        <p:nvSpPr>
          <p:cNvPr id="59" name="Shape 48"/>
          <p:cNvSpPr/>
          <p:nvPr/>
        </p:nvSpPr>
        <p:spPr>
          <a:xfrm>
            <a:off x="6286500" y="4475074"/>
            <a:ext cx="5333695" cy="761695"/>
          </a:xfrm>
          <a:prstGeom prst="roundRect">
            <a:avLst>
              <a:gd name="adj" fmla="val 360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60" name="Shape 49"/>
          <p:cNvSpPr/>
          <p:nvPr/>
        </p:nvSpPr>
        <p:spPr>
          <a:xfrm>
            <a:off x="6286500" y="4475074"/>
            <a:ext cx="38405" cy="761695"/>
          </a:xfrm>
          <a:prstGeom prst="roundRect">
            <a:avLst>
              <a:gd name="adj" fmla="val 714282"/>
            </a:avLst>
          </a:prstGeom>
          <a:solidFill>
            <a:srgbClr val="1565C0"/>
          </a:solidFill>
          <a:ln w="12700">
            <a:solidFill>
              <a:srgbClr val="1565C0">
                <a:alpha val="0"/>
              </a:srgbClr>
            </a:solidFill>
            <a:prstDash val="solid"/>
          </a:ln>
        </p:spPr>
        <p:txBody>
          <a:bodyPr/>
          <a:lstStyle/>
          <a:p>
            <a:endParaRPr lang="en-US"/>
          </a:p>
        </p:txBody>
      </p:sp>
      <p:sp>
        <p:nvSpPr>
          <p:cNvPr id="61" name="Shape 50"/>
          <p:cNvSpPr/>
          <p:nvPr/>
        </p:nvSpPr>
        <p:spPr>
          <a:xfrm>
            <a:off x="6515100" y="4665269"/>
            <a:ext cx="304495" cy="304495"/>
          </a:xfrm>
          <a:prstGeom prst="ellipse">
            <a:avLst/>
          </a:prstGeom>
          <a:solidFill>
            <a:srgbClr val="1565C0"/>
          </a:solidFill>
          <a:ln w="12700">
            <a:solidFill>
              <a:srgbClr val="FFFFFF">
                <a:alpha val="0"/>
              </a:srgbClr>
            </a:solidFill>
            <a:prstDash val="solid"/>
          </a:ln>
        </p:spPr>
        <p:txBody>
          <a:bodyPr/>
          <a:lstStyle/>
          <a:p>
            <a:endParaRPr lang="en-US"/>
          </a:p>
        </p:txBody>
      </p:sp>
      <p:sp>
        <p:nvSpPr>
          <p:cNvPr id="62" name="Text 51"/>
          <p:cNvSpPr/>
          <p:nvPr/>
        </p:nvSpPr>
        <p:spPr>
          <a:xfrm>
            <a:off x="6486754" y="4665269"/>
            <a:ext cx="362102" cy="30541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1000" b="1" dirty="0">
                <a:solidFill>
                  <a:srgbClr val="FFFFFF"/>
                </a:solidFill>
                <a:latin typeface="Roboto" pitchFamily="34" charset="0"/>
                <a:ea typeface="Roboto" pitchFamily="34" charset="-122"/>
                <a:cs typeface="Roboto" pitchFamily="34" charset="-120"/>
              </a:rPr>
              <a:t>8</a:t>
            </a:r>
            <a:endParaRPr lang="en-US" sz="1000" dirty="0"/>
          </a:p>
        </p:txBody>
      </p:sp>
      <p:sp>
        <p:nvSpPr>
          <p:cNvPr id="63" name="Text 52"/>
          <p:cNvSpPr txBox="1"/>
          <p:nvPr/>
        </p:nvSpPr>
        <p:spPr>
          <a:xfrm>
            <a:off x="7172554" y="4646066"/>
            <a:ext cx="4372661"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Hỗ trợ và giải đáp </a:t>
            </a:r>
            <a:endParaRPr lang="en-US" sz="1200" dirty="0"/>
          </a:p>
        </p:txBody>
      </p:sp>
      <p:pic>
        <p:nvPicPr>
          <p:cNvPr id="64" name="Image 9" descr="preencoded.png"/>
          <p:cNvPicPr>
            <a:picLocks noChangeAspect="1"/>
          </p:cNvPicPr>
          <p:nvPr/>
        </p:nvPicPr>
        <p:blipFill>
          <a:blip r:embed="rId12"/>
          <a:srcRect/>
          <a:stretch/>
        </p:blipFill>
        <p:spPr>
          <a:xfrm>
            <a:off x="6963156" y="4669841"/>
            <a:ext cx="133502" cy="133502"/>
          </a:xfrm>
          <a:prstGeom prst="rect">
            <a:avLst/>
          </a:prstGeom>
        </p:spPr>
      </p:pic>
      <p:sp>
        <p:nvSpPr>
          <p:cNvPr id="65" name="Text 53"/>
          <p:cNvSpPr txBox="1"/>
          <p:nvPr/>
        </p:nvSpPr>
        <p:spPr>
          <a:xfrm>
            <a:off x="6963156" y="4874666"/>
            <a:ext cx="4582058" cy="191110"/>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Thông tin liên hệ, hotline hỗ trợ tuyển sinh</a:t>
            </a:r>
            <a:endParaRPr lang="en-US" sz="1000" dirty="0"/>
          </a:p>
        </p:txBody>
      </p:sp>
      <p:sp>
        <p:nvSpPr>
          <p:cNvPr id="66" name="Text 54"/>
          <p:cNvSpPr txBox="1"/>
          <p:nvPr/>
        </p:nvSpPr>
        <p:spPr>
          <a:xfrm>
            <a:off x="9149267" y="6534302"/>
            <a:ext cx="3081724" cy="133502"/>
          </a:xfrm>
          <a:prstGeom prst="rect">
            <a:avLst/>
          </a:prstGeom>
          <a:noFill/>
          <a:ln/>
        </p:spPr>
        <p:txBody>
          <a:bodyPr wrap="square" lIns="0" tIns="0" rIns="0" bIns="0" rtlCol="0" anchor="ctr"/>
          <a:lstStyle/>
          <a:p>
            <a:pPr marL="0" indent="0" algn="l">
              <a:buNone/>
            </a:pPr>
            <a:r>
              <a:rPr lang="en-US" sz="900">
                <a:solidFill>
                  <a:srgbClr val="999999"/>
                </a:solidFill>
                <a:latin typeface="Roboto" pitchFamily="34" charset="0"/>
                <a:ea typeface="Roboto" pitchFamily="34" charset="-122"/>
                <a:cs typeface="Roboto" pitchFamily="34" charset="-120"/>
              </a:rPr>
              <a:t>Hướng </a:t>
            </a:r>
            <a:r>
              <a:rPr lang="en-US" sz="900" dirty="0">
                <a:solidFill>
                  <a:srgbClr val="999999"/>
                </a:solidFill>
                <a:latin typeface="Roboto" pitchFamily="34" charset="0"/>
                <a:ea typeface="Roboto" pitchFamily="34" charset="-122"/>
                <a:cs typeface="Roboto" pitchFamily="34" charset="-120"/>
              </a:rPr>
              <a:t>dẫn tuyển sinh lớp 10 THPT năm học 2026-2027 </a:t>
            </a:r>
            <a:endParaRPr lang="en-US" sz="900" dirty="0"/>
          </a:p>
        </p:txBody>
      </p:sp>
      <p:pic>
        <p:nvPicPr>
          <p:cNvPr id="67" name="Image 10" descr="preencoded.png"/>
          <p:cNvPicPr>
            <a:picLocks noChangeAspect="1"/>
          </p:cNvPicPr>
          <p:nvPr/>
        </p:nvPicPr>
        <p:blipFill>
          <a:blip r:embed="rId13"/>
          <a:srcRect/>
          <a:stretch/>
        </p:blipFill>
        <p:spPr>
          <a:xfrm>
            <a:off x="8984870" y="6538874"/>
            <a:ext cx="114300" cy="114300"/>
          </a:xfrm>
          <a:prstGeom prst="rect">
            <a:avLst/>
          </a:prstGeom>
        </p:spPr>
      </p:pic>
      <p:pic>
        <p:nvPicPr>
          <p:cNvPr id="68" name="Image 11" descr="preencoded.png"/>
          <p:cNvPicPr>
            <a:picLocks noChangeAspect="1"/>
          </p:cNvPicPr>
          <p:nvPr/>
        </p:nvPicPr>
        <p:blipFill>
          <a:blip r:embed="rId14"/>
          <a:srcRect t="-401" b="-401"/>
          <a:stretch/>
        </p:blipFill>
        <p:spPr>
          <a:xfrm>
            <a:off x="0" y="6819595"/>
            <a:ext cx="12191695" cy="38405"/>
          </a:xfrm>
          <a:prstGeom prst="rect">
            <a:avLst/>
          </a:prstGeom>
        </p:spPr>
      </p:pic>
      <p:pic>
        <p:nvPicPr>
          <p:cNvPr id="69" name="Image 12" descr="preencoded.png"/>
          <p:cNvPicPr>
            <a:picLocks noChangeAspect="1"/>
          </p:cNvPicPr>
          <p:nvPr/>
        </p:nvPicPr>
        <p:blipFill>
          <a:blip r:embed="rId15"/>
          <a:srcRect t="-394" b="-394"/>
          <a:stretch/>
        </p:blipFill>
        <p:spPr>
          <a:xfrm>
            <a:off x="0" y="6819595"/>
            <a:ext cx="2438705" cy="38405"/>
          </a:xfrm>
          <a:prstGeom prst="rect">
            <a:avLst/>
          </a:prstGeom>
        </p:spPr>
      </p:pic>
      <p:pic>
        <p:nvPicPr>
          <p:cNvPr id="70" name="Image 2" descr="preencoded.png">
            <a:extLst>
              <a:ext uri="{FF2B5EF4-FFF2-40B4-BE49-F238E27FC236}">
                <a16:creationId xmlns:a16="http://schemas.microsoft.com/office/drawing/2014/main" id="{C708B4C8-19BB-30C3-A7FB-05BAB8567C63}"/>
              </a:ext>
            </a:extLst>
          </p:cNvPr>
          <p:cNvPicPr>
            <a:picLocks noChangeAspect="1"/>
          </p:cNvPicPr>
          <p:nvPr/>
        </p:nvPicPr>
        <p:blipFill>
          <a:blip r:embed="rId16">
            <a:alphaModFix amt="3000"/>
            <a:extLst>
              <a:ext uri="{BEBA8EAE-BF5A-486C-A8C5-ECC9F3942E4B}">
                <a14:imgProps xmlns:a14="http://schemas.microsoft.com/office/drawing/2010/main">
                  <a14:imgLayer r:embed="rId17">
                    <a14:imgEffect>
                      <a14:artisticPencilGrayscale/>
                    </a14:imgEffect>
                  </a14:imgLayer>
                </a14:imgProps>
              </a:ext>
            </a:extLst>
          </a:blip>
          <a:srcRect/>
          <a:stretch/>
        </p:blipFill>
        <p:spPr>
          <a:xfrm>
            <a:off x="10556421" y="76940"/>
            <a:ext cx="1063774" cy="1063774"/>
          </a:xfrm>
          <a:prstGeom prst="rect">
            <a:avLst/>
          </a:prstGeom>
        </p:spPr>
      </p:pic>
      <p:pic>
        <p:nvPicPr>
          <p:cNvPr id="71" name="Image 2" descr="preencoded.png">
            <a:extLst>
              <a:ext uri="{FF2B5EF4-FFF2-40B4-BE49-F238E27FC236}">
                <a16:creationId xmlns:a16="http://schemas.microsoft.com/office/drawing/2014/main" id="{C708B4C8-19BB-30C3-A7FB-05BAB8567C63}"/>
              </a:ext>
            </a:extLst>
          </p:cNvPr>
          <p:cNvPicPr>
            <a:picLocks noChangeAspect="1"/>
          </p:cNvPicPr>
          <p:nvPr/>
        </p:nvPicPr>
        <p:blipFill>
          <a:blip r:embed="rId16">
            <a:alphaModFix amt="3000"/>
            <a:extLst>
              <a:ext uri="{BEBA8EAE-BF5A-486C-A8C5-ECC9F3942E4B}">
                <a14:imgProps xmlns:a14="http://schemas.microsoft.com/office/drawing/2010/main">
                  <a14:imgLayer r:embed="rId17">
                    <a14:imgEffect>
                      <a14:artisticPencilGrayscale/>
                    </a14:imgEffect>
                  </a14:imgLayer>
                </a14:imgProps>
              </a:ext>
            </a:extLst>
          </a:blip>
          <a:srcRect/>
          <a:stretch/>
        </p:blipFill>
        <p:spPr>
          <a:xfrm>
            <a:off x="0" y="4557370"/>
            <a:ext cx="2281427" cy="2281427"/>
          </a:xfrm>
          <a:prstGeom prst="rect">
            <a:avLst/>
          </a:prstGeom>
        </p:spPr>
      </p:pic>
    </p:spTree>
    <p:extLst>
      <p:ext uri="{BB962C8B-B14F-4D97-AF65-F5344CB8AC3E}">
        <p14:creationId xmlns:p14="http://schemas.microsoft.com/office/powerpoint/2010/main" val="150533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0" y="0"/>
            <a:ext cx="12191695" cy="6858000"/>
          </a:xfrm>
          <a:prstGeom prst="rect">
            <a:avLst/>
          </a:prstGeom>
        </p:spPr>
      </p:pic>
      <p:sp>
        <p:nvSpPr>
          <p:cNvPr id="4" name="Shape 1"/>
          <p:cNvSpPr/>
          <p:nvPr/>
        </p:nvSpPr>
        <p:spPr>
          <a:xfrm>
            <a:off x="571500" y="1124712"/>
            <a:ext cx="11048695" cy="28346"/>
          </a:xfrm>
          <a:prstGeom prst="rect">
            <a:avLst/>
          </a:prstGeom>
          <a:solidFill>
            <a:srgbClr val="1565C0"/>
          </a:solidFill>
          <a:ln w="12700">
            <a:solidFill>
              <a:srgbClr val="1565C0">
                <a:alpha val="0"/>
              </a:srgbClr>
            </a:solidFill>
            <a:prstDash val="solid"/>
          </a:ln>
        </p:spPr>
        <p:txBody>
          <a:bodyPr/>
          <a:lstStyle/>
          <a:p>
            <a:endParaRPr lang="en-US"/>
          </a:p>
        </p:txBody>
      </p:sp>
      <p:sp>
        <p:nvSpPr>
          <p:cNvPr id="5" name="Text 2"/>
          <p:cNvSpPr txBox="1"/>
          <p:nvPr/>
        </p:nvSpPr>
        <p:spPr>
          <a:xfrm>
            <a:off x="1057046" y="381305"/>
            <a:ext cx="5010912" cy="372161"/>
          </a:xfrm>
          <a:prstGeom prst="rect">
            <a:avLst/>
          </a:prstGeom>
          <a:noFill/>
          <a:ln/>
        </p:spPr>
        <p:txBody>
          <a:bodyPr wrap="square" lIns="0" tIns="0" rIns="0" bIns="0" rtlCol="0" anchor="ctr"/>
          <a:lstStyle/>
          <a:p>
            <a:pPr marL="0" indent="0" algn="l">
              <a:buNone/>
            </a:pPr>
            <a:r>
              <a:rPr lang="en-US" sz="2400" b="1" dirty="0">
                <a:solidFill>
                  <a:srgbClr val="1565C0"/>
                </a:solidFill>
                <a:latin typeface="Montserrat" pitchFamily="34" charset="0"/>
                <a:ea typeface="Montserrat" pitchFamily="34" charset="-122"/>
                <a:cs typeface="Montserrat" pitchFamily="34" charset="-120"/>
              </a:rPr>
              <a:t> MỤC TIÊU VÀ YÊU CẦU CHUNG </a:t>
            </a:r>
            <a:endParaRPr lang="en-US" sz="2400" dirty="0"/>
          </a:p>
        </p:txBody>
      </p:sp>
      <p:pic>
        <p:nvPicPr>
          <p:cNvPr id="6" name="Image 1" descr="preencoded.png"/>
          <p:cNvPicPr>
            <a:picLocks noChangeAspect="1"/>
          </p:cNvPicPr>
          <p:nvPr/>
        </p:nvPicPr>
        <p:blipFill>
          <a:blip r:embed="rId4"/>
          <a:srcRect/>
          <a:stretch/>
        </p:blipFill>
        <p:spPr>
          <a:xfrm>
            <a:off x="571500" y="395021"/>
            <a:ext cx="342900" cy="342900"/>
          </a:xfrm>
          <a:prstGeom prst="rect">
            <a:avLst/>
          </a:prstGeom>
        </p:spPr>
      </p:pic>
      <p:sp>
        <p:nvSpPr>
          <p:cNvPr id="7" name="Text 3"/>
          <p:cNvSpPr txBox="1"/>
          <p:nvPr/>
        </p:nvSpPr>
        <p:spPr>
          <a:xfrm>
            <a:off x="571500" y="800100"/>
            <a:ext cx="6067958" cy="181051"/>
          </a:xfrm>
          <a:prstGeom prst="rect">
            <a:avLst/>
          </a:prstGeom>
          <a:noFill/>
          <a:ln/>
        </p:spPr>
        <p:txBody>
          <a:bodyPr wrap="square" lIns="0" tIns="0" rIns="0" bIns="0" rtlCol="0" anchor="ctr"/>
          <a:lstStyle/>
          <a:p>
            <a:pPr marL="0" indent="0" algn="l">
              <a:buNone/>
            </a:pPr>
            <a:r>
              <a:rPr lang="en-US" sz="1200" dirty="0">
                <a:solidFill>
                  <a:srgbClr val="666666"/>
                </a:solidFill>
                <a:latin typeface="Roboto" pitchFamily="34" charset="0"/>
                <a:ea typeface="Roboto" pitchFamily="34" charset="-122"/>
                <a:cs typeface="Roboto" pitchFamily="34" charset="-120"/>
              </a:rPr>
              <a:t>Các mục tiêu chính và yêu cầu đối với công tác tuyển sinh năm học 2026-2027</a:t>
            </a:r>
            <a:endParaRPr lang="en-US" sz="1200" dirty="0"/>
          </a:p>
        </p:txBody>
      </p:sp>
      <p:sp>
        <p:nvSpPr>
          <p:cNvPr id="10" name="Shape 6"/>
          <p:cNvSpPr/>
          <p:nvPr/>
        </p:nvSpPr>
        <p:spPr>
          <a:xfrm>
            <a:off x="571500" y="1533449"/>
            <a:ext cx="5381244" cy="1037844"/>
          </a:xfrm>
          <a:prstGeom prst="roundRect">
            <a:avLst>
              <a:gd name="adj" fmla="val 19399"/>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11" name="Shape 7"/>
          <p:cNvSpPr/>
          <p:nvPr/>
        </p:nvSpPr>
        <p:spPr>
          <a:xfrm>
            <a:off x="571500" y="1533449"/>
            <a:ext cx="38405" cy="1037844"/>
          </a:xfrm>
          <a:prstGeom prst="roundRect">
            <a:avLst>
              <a:gd name="adj" fmla="val 524244"/>
            </a:avLst>
          </a:prstGeom>
          <a:solidFill>
            <a:srgbClr val="1565C0"/>
          </a:solidFill>
          <a:ln w="12700">
            <a:solidFill>
              <a:srgbClr val="1565C0">
                <a:alpha val="0"/>
              </a:srgbClr>
            </a:solidFill>
            <a:prstDash val="solid"/>
          </a:ln>
        </p:spPr>
        <p:txBody>
          <a:bodyPr/>
          <a:lstStyle/>
          <a:p>
            <a:endParaRPr lang="en-US"/>
          </a:p>
        </p:txBody>
      </p:sp>
      <p:sp>
        <p:nvSpPr>
          <p:cNvPr id="12" name="Shape 8"/>
          <p:cNvSpPr/>
          <p:nvPr/>
        </p:nvSpPr>
        <p:spPr>
          <a:xfrm>
            <a:off x="800100" y="1723644"/>
            <a:ext cx="476402" cy="476402"/>
          </a:xfrm>
          <a:prstGeom prst="roundRect">
            <a:avLst>
              <a:gd name="adj" fmla="val 76775"/>
            </a:avLst>
          </a:prstGeom>
          <a:solidFill>
            <a:srgbClr val="E3F2FD"/>
          </a:solidFill>
          <a:ln w="12700">
            <a:solidFill>
              <a:srgbClr val="FFFFFF">
                <a:alpha val="0"/>
              </a:srgbClr>
            </a:solidFill>
            <a:prstDash val="solid"/>
          </a:ln>
        </p:spPr>
        <p:txBody>
          <a:bodyPr/>
          <a:lstStyle/>
          <a:p>
            <a:endParaRPr lang="en-US"/>
          </a:p>
        </p:txBody>
      </p:sp>
      <p:pic>
        <p:nvPicPr>
          <p:cNvPr id="13" name="Image 2" descr="preencoded.png"/>
          <p:cNvPicPr>
            <a:picLocks noChangeAspect="1"/>
          </p:cNvPicPr>
          <p:nvPr/>
        </p:nvPicPr>
        <p:blipFill>
          <a:blip r:embed="rId5"/>
          <a:srcRect l="-80" r="-80"/>
          <a:stretch/>
        </p:blipFill>
        <p:spPr>
          <a:xfrm>
            <a:off x="895198" y="1848002"/>
            <a:ext cx="286207" cy="228600"/>
          </a:xfrm>
          <a:prstGeom prst="rect">
            <a:avLst/>
          </a:prstGeom>
        </p:spPr>
      </p:pic>
      <p:sp>
        <p:nvSpPr>
          <p:cNvPr id="14" name="Text 9"/>
          <p:cNvSpPr txBox="1"/>
          <p:nvPr/>
        </p:nvSpPr>
        <p:spPr>
          <a:xfrm>
            <a:off x="1628546" y="1723644"/>
            <a:ext cx="4248302"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Bảo đảm công bằng</a:t>
            </a:r>
            <a:r>
              <a:rPr lang="en-US" sz="1200" b="1">
                <a:solidFill>
                  <a:srgbClr val="333333"/>
                </a:solidFill>
                <a:latin typeface="Montserrat" pitchFamily="34" charset="0"/>
                <a:ea typeface="Montserrat" pitchFamily="34" charset="-122"/>
                <a:cs typeface="Montserrat" pitchFamily="34" charset="-120"/>
              </a:rPr>
              <a:t>,  minh </a:t>
            </a:r>
            <a:r>
              <a:rPr lang="en-US" sz="1200" b="1" dirty="0">
                <a:solidFill>
                  <a:srgbClr val="333333"/>
                </a:solidFill>
                <a:latin typeface="Montserrat" pitchFamily="34" charset="0"/>
                <a:ea typeface="Montserrat" pitchFamily="34" charset="-122"/>
                <a:cs typeface="Montserrat" pitchFamily="34" charset="-120"/>
              </a:rPr>
              <a:t>bạch </a:t>
            </a:r>
            <a:endParaRPr lang="en-US" sz="1200" dirty="0"/>
          </a:p>
        </p:txBody>
      </p:sp>
      <p:pic>
        <p:nvPicPr>
          <p:cNvPr id="15" name="Image 3" descr="preencoded.png"/>
          <p:cNvPicPr>
            <a:picLocks noChangeAspect="1"/>
          </p:cNvPicPr>
          <p:nvPr/>
        </p:nvPicPr>
        <p:blipFill>
          <a:blip r:embed="rId6"/>
          <a:srcRect/>
          <a:stretch/>
        </p:blipFill>
        <p:spPr>
          <a:xfrm>
            <a:off x="1419149" y="1747418"/>
            <a:ext cx="133502" cy="133502"/>
          </a:xfrm>
          <a:prstGeom prst="rect">
            <a:avLst/>
          </a:prstGeom>
        </p:spPr>
      </p:pic>
      <p:sp>
        <p:nvSpPr>
          <p:cNvPr id="16" name="Text 10"/>
          <p:cNvSpPr txBox="1"/>
          <p:nvPr/>
        </p:nvSpPr>
        <p:spPr>
          <a:xfrm>
            <a:off x="1419149" y="1981505"/>
            <a:ext cx="4420210" cy="400507"/>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Đảm bảo quyền lợi của học sinh trong tuyển sinh, tạo môi </a:t>
            </a:r>
            <a:r>
              <a:rPr lang="en-US" sz="1000">
                <a:solidFill>
                  <a:srgbClr val="666666"/>
                </a:solidFill>
                <a:latin typeface="Roboto" pitchFamily="34" charset="0"/>
                <a:ea typeface="Roboto" pitchFamily="34" charset="-122"/>
                <a:cs typeface="Roboto" pitchFamily="34" charset="-120"/>
              </a:rPr>
              <a:t>trường tuyển sinh lành </a:t>
            </a:r>
            <a:r>
              <a:rPr lang="en-US" sz="1000" dirty="0">
                <a:solidFill>
                  <a:srgbClr val="666666"/>
                </a:solidFill>
                <a:latin typeface="Roboto" pitchFamily="34" charset="0"/>
                <a:ea typeface="Roboto" pitchFamily="34" charset="-122"/>
                <a:cs typeface="Roboto" pitchFamily="34" charset="-120"/>
              </a:rPr>
              <a:t>mạnh và công bằng cho tất cả thí sinh tham gia dự tuyển.</a:t>
            </a:r>
            <a:endParaRPr lang="en-US" sz="1000" dirty="0"/>
          </a:p>
        </p:txBody>
      </p:sp>
      <p:sp>
        <p:nvSpPr>
          <p:cNvPr id="17" name="Shape 11"/>
          <p:cNvSpPr/>
          <p:nvPr/>
        </p:nvSpPr>
        <p:spPr>
          <a:xfrm>
            <a:off x="6238951" y="1533449"/>
            <a:ext cx="5381244" cy="1037844"/>
          </a:xfrm>
          <a:prstGeom prst="roundRect">
            <a:avLst>
              <a:gd name="adj" fmla="val 19399"/>
            </a:avLst>
          </a:prstGeom>
          <a:solidFill>
            <a:srgbClr val="E3F2FD"/>
          </a:solidFill>
          <a:ln/>
          <a:effectLst>
            <a:outerShdw blurRad="76200" dist="25400" dir="16200000" algn="bl" rotWithShape="0">
              <a:srgbClr val="000000">
                <a:alpha val="5000"/>
              </a:srgbClr>
            </a:outerShdw>
          </a:effectLst>
        </p:spPr>
        <p:txBody>
          <a:bodyPr/>
          <a:lstStyle/>
          <a:p>
            <a:endParaRPr lang="en-US"/>
          </a:p>
        </p:txBody>
      </p:sp>
      <p:sp>
        <p:nvSpPr>
          <p:cNvPr id="18" name="Shape 12"/>
          <p:cNvSpPr/>
          <p:nvPr/>
        </p:nvSpPr>
        <p:spPr>
          <a:xfrm>
            <a:off x="6238951" y="1533449"/>
            <a:ext cx="38405" cy="1037844"/>
          </a:xfrm>
          <a:prstGeom prst="roundRect">
            <a:avLst>
              <a:gd name="adj" fmla="val 524244"/>
            </a:avLst>
          </a:prstGeom>
          <a:solidFill>
            <a:srgbClr val="1976D2"/>
          </a:solidFill>
          <a:ln w="12700">
            <a:solidFill>
              <a:srgbClr val="1976D2">
                <a:alpha val="0"/>
              </a:srgbClr>
            </a:solidFill>
            <a:prstDash val="solid"/>
          </a:ln>
        </p:spPr>
        <p:txBody>
          <a:bodyPr/>
          <a:lstStyle/>
          <a:p>
            <a:endParaRPr lang="en-US"/>
          </a:p>
        </p:txBody>
      </p:sp>
      <p:sp>
        <p:nvSpPr>
          <p:cNvPr id="19" name="Shape 13"/>
          <p:cNvSpPr/>
          <p:nvPr/>
        </p:nvSpPr>
        <p:spPr>
          <a:xfrm>
            <a:off x="6467551" y="1723644"/>
            <a:ext cx="476402" cy="476402"/>
          </a:xfrm>
          <a:prstGeom prst="roundRect">
            <a:avLst>
              <a:gd name="adj" fmla="val 76775"/>
            </a:avLst>
          </a:prstGeom>
          <a:solidFill>
            <a:srgbClr val="BBDEFB"/>
          </a:solidFill>
          <a:ln w="12700">
            <a:solidFill>
              <a:srgbClr val="FFFFFF">
                <a:alpha val="0"/>
              </a:srgbClr>
            </a:solidFill>
            <a:prstDash val="solid"/>
          </a:ln>
        </p:spPr>
        <p:txBody>
          <a:bodyPr/>
          <a:lstStyle/>
          <a:p>
            <a:endParaRPr lang="en-US"/>
          </a:p>
        </p:txBody>
      </p:sp>
      <p:pic>
        <p:nvPicPr>
          <p:cNvPr id="20" name="Image 4" descr="preencoded.png"/>
          <p:cNvPicPr>
            <a:picLocks noChangeAspect="1"/>
          </p:cNvPicPr>
          <p:nvPr/>
        </p:nvPicPr>
        <p:blipFill>
          <a:blip r:embed="rId7"/>
          <a:srcRect l="-80" r="-80"/>
          <a:stretch/>
        </p:blipFill>
        <p:spPr>
          <a:xfrm>
            <a:off x="6562649" y="1848002"/>
            <a:ext cx="286207" cy="228600"/>
          </a:xfrm>
          <a:prstGeom prst="rect">
            <a:avLst/>
          </a:prstGeom>
        </p:spPr>
      </p:pic>
      <p:sp>
        <p:nvSpPr>
          <p:cNvPr id="21" name="Text 14"/>
          <p:cNvSpPr txBox="1"/>
          <p:nvPr/>
        </p:nvSpPr>
        <p:spPr>
          <a:xfrm>
            <a:off x="7295998" y="1723644"/>
            <a:ext cx="4248302"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Tạo cơ hội học tập tiếp theo </a:t>
            </a:r>
            <a:endParaRPr lang="en-US" sz="1200" dirty="0"/>
          </a:p>
        </p:txBody>
      </p:sp>
      <p:pic>
        <p:nvPicPr>
          <p:cNvPr id="22" name="Image 5" descr="preencoded.png"/>
          <p:cNvPicPr>
            <a:picLocks noChangeAspect="1"/>
          </p:cNvPicPr>
          <p:nvPr/>
        </p:nvPicPr>
        <p:blipFill>
          <a:blip r:embed="rId6"/>
          <a:srcRect/>
          <a:stretch/>
        </p:blipFill>
        <p:spPr>
          <a:xfrm>
            <a:off x="7086600" y="1747418"/>
            <a:ext cx="133502" cy="133502"/>
          </a:xfrm>
          <a:prstGeom prst="rect">
            <a:avLst/>
          </a:prstGeom>
        </p:spPr>
      </p:pic>
      <p:sp>
        <p:nvSpPr>
          <p:cNvPr id="23" name="Text 15"/>
          <p:cNvSpPr txBox="1"/>
          <p:nvPr/>
        </p:nvSpPr>
        <p:spPr>
          <a:xfrm>
            <a:off x="7086599" y="1981505"/>
            <a:ext cx="4355453" cy="589788"/>
          </a:xfrm>
          <a:prstGeom prst="rect">
            <a:avLst/>
          </a:prstGeom>
          <a:noFill/>
          <a:ln/>
        </p:spPr>
        <p:txBody>
          <a:bodyPr wrap="square" lIns="0" tIns="0" rIns="0" bIns="0" rtlCol="0" anchor="ctr"/>
          <a:lstStyle/>
          <a:p>
            <a:pPr marL="0" indent="0" algn="l">
              <a:buNone/>
            </a:pPr>
            <a:r>
              <a:rPr lang="en-US" sz="1050" dirty="0">
                <a:solidFill>
                  <a:srgbClr val="666666"/>
                </a:solidFill>
                <a:latin typeface="Roboto" pitchFamily="34" charset="0"/>
                <a:ea typeface="Roboto" pitchFamily="34" charset="-122"/>
                <a:cs typeface="Roboto" pitchFamily="34" charset="-120"/>
              </a:rPr>
              <a:t>Đảm bảo 100% học sinh hoàn thành chương trình THCS có nguyện vọng đều được tuyển vào các </a:t>
            </a:r>
            <a:r>
              <a:rPr lang="en-US" sz="1050">
                <a:solidFill>
                  <a:srgbClr val="666666"/>
                </a:solidFill>
                <a:latin typeface="Roboto" pitchFamily="34" charset="0"/>
                <a:ea typeface="Roboto" pitchFamily="34" charset="-122"/>
                <a:cs typeface="Roboto" pitchFamily="34" charset="-120"/>
              </a:rPr>
              <a:t>trường THPT, trung tâm GDNN-GDTX, CSGD nghề nghiệp</a:t>
            </a:r>
            <a:endParaRPr lang="en-US" sz="1050" dirty="0"/>
          </a:p>
        </p:txBody>
      </p:sp>
      <p:sp>
        <p:nvSpPr>
          <p:cNvPr id="24" name="Shape 16"/>
          <p:cNvSpPr/>
          <p:nvPr/>
        </p:nvSpPr>
        <p:spPr>
          <a:xfrm>
            <a:off x="571500" y="2809951"/>
            <a:ext cx="5381244" cy="1037844"/>
          </a:xfrm>
          <a:prstGeom prst="roundRect">
            <a:avLst>
              <a:gd name="adj" fmla="val 19399"/>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25" name="Shape 17"/>
          <p:cNvSpPr/>
          <p:nvPr/>
        </p:nvSpPr>
        <p:spPr>
          <a:xfrm>
            <a:off x="571500" y="2809951"/>
            <a:ext cx="38405" cy="1037844"/>
          </a:xfrm>
          <a:prstGeom prst="roundRect">
            <a:avLst>
              <a:gd name="adj" fmla="val 524244"/>
            </a:avLst>
          </a:prstGeom>
          <a:solidFill>
            <a:srgbClr val="1565C0"/>
          </a:solidFill>
          <a:ln w="12700">
            <a:solidFill>
              <a:srgbClr val="1565C0">
                <a:alpha val="0"/>
              </a:srgbClr>
            </a:solidFill>
            <a:prstDash val="solid"/>
          </a:ln>
        </p:spPr>
        <p:txBody>
          <a:bodyPr/>
          <a:lstStyle/>
          <a:p>
            <a:endParaRPr lang="en-US"/>
          </a:p>
        </p:txBody>
      </p:sp>
      <p:sp>
        <p:nvSpPr>
          <p:cNvPr id="26" name="Shape 18"/>
          <p:cNvSpPr/>
          <p:nvPr/>
        </p:nvSpPr>
        <p:spPr>
          <a:xfrm>
            <a:off x="800100" y="3000146"/>
            <a:ext cx="476402" cy="476402"/>
          </a:xfrm>
          <a:prstGeom prst="roundRect">
            <a:avLst>
              <a:gd name="adj" fmla="val 76775"/>
            </a:avLst>
          </a:prstGeom>
          <a:solidFill>
            <a:srgbClr val="E3F2FD"/>
          </a:solidFill>
          <a:ln w="12700">
            <a:solidFill>
              <a:srgbClr val="FFFFFF">
                <a:alpha val="0"/>
              </a:srgbClr>
            </a:solidFill>
            <a:prstDash val="solid"/>
          </a:ln>
        </p:spPr>
        <p:txBody>
          <a:bodyPr/>
          <a:lstStyle/>
          <a:p>
            <a:endParaRPr lang="en-US"/>
          </a:p>
        </p:txBody>
      </p:sp>
      <p:pic>
        <p:nvPicPr>
          <p:cNvPr id="27" name="Image 6" descr="preencoded.png"/>
          <p:cNvPicPr>
            <a:picLocks noChangeAspect="1"/>
          </p:cNvPicPr>
          <p:nvPr/>
        </p:nvPicPr>
        <p:blipFill>
          <a:blip r:embed="rId8"/>
          <a:srcRect l="-57" r="-57"/>
          <a:stretch/>
        </p:blipFill>
        <p:spPr>
          <a:xfrm>
            <a:off x="938174" y="3124505"/>
            <a:ext cx="200254" cy="228600"/>
          </a:xfrm>
          <a:prstGeom prst="rect">
            <a:avLst/>
          </a:prstGeom>
        </p:spPr>
      </p:pic>
      <p:sp>
        <p:nvSpPr>
          <p:cNvPr id="28" name="Text 19"/>
          <p:cNvSpPr txBox="1"/>
          <p:nvPr/>
        </p:nvSpPr>
        <p:spPr>
          <a:xfrm>
            <a:off x="1628546" y="3000146"/>
            <a:ext cx="4248302"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Thực hiện phân luồng sau THCS </a:t>
            </a:r>
            <a:endParaRPr lang="en-US" sz="1200" dirty="0"/>
          </a:p>
        </p:txBody>
      </p:sp>
      <p:pic>
        <p:nvPicPr>
          <p:cNvPr id="29" name="Image 7" descr="preencoded.png"/>
          <p:cNvPicPr>
            <a:picLocks noChangeAspect="1"/>
          </p:cNvPicPr>
          <p:nvPr/>
        </p:nvPicPr>
        <p:blipFill>
          <a:blip r:embed="rId6"/>
          <a:srcRect/>
          <a:stretch/>
        </p:blipFill>
        <p:spPr>
          <a:xfrm>
            <a:off x="1419149" y="3023921"/>
            <a:ext cx="133502" cy="133502"/>
          </a:xfrm>
          <a:prstGeom prst="rect">
            <a:avLst/>
          </a:prstGeom>
        </p:spPr>
      </p:pic>
      <p:sp>
        <p:nvSpPr>
          <p:cNvPr id="30" name="Text 20"/>
          <p:cNvSpPr txBox="1"/>
          <p:nvPr/>
        </p:nvSpPr>
        <p:spPr>
          <a:xfrm>
            <a:off x="1419149" y="3258007"/>
            <a:ext cx="4420210" cy="400507"/>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Hướng dẫn học sinh lựa chọn hướng đi phù hợp sau khi hoàn thành chương trình THCS.</a:t>
            </a:r>
            <a:endParaRPr lang="en-US" sz="1000" dirty="0"/>
          </a:p>
        </p:txBody>
      </p:sp>
      <p:sp>
        <p:nvSpPr>
          <p:cNvPr id="31" name="Shape 21"/>
          <p:cNvSpPr/>
          <p:nvPr/>
        </p:nvSpPr>
        <p:spPr>
          <a:xfrm>
            <a:off x="6238951" y="2809951"/>
            <a:ext cx="5381244" cy="1037844"/>
          </a:xfrm>
          <a:prstGeom prst="roundRect">
            <a:avLst>
              <a:gd name="adj" fmla="val 19399"/>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32" name="Shape 22"/>
          <p:cNvSpPr/>
          <p:nvPr/>
        </p:nvSpPr>
        <p:spPr>
          <a:xfrm>
            <a:off x="6238951" y="2809951"/>
            <a:ext cx="38405" cy="1037844"/>
          </a:xfrm>
          <a:prstGeom prst="roundRect">
            <a:avLst>
              <a:gd name="adj" fmla="val 524244"/>
            </a:avLst>
          </a:prstGeom>
          <a:solidFill>
            <a:srgbClr val="1565C0"/>
          </a:solidFill>
          <a:ln w="12700">
            <a:solidFill>
              <a:srgbClr val="1565C0">
                <a:alpha val="0"/>
              </a:srgbClr>
            </a:solidFill>
            <a:prstDash val="solid"/>
          </a:ln>
        </p:spPr>
        <p:txBody>
          <a:bodyPr/>
          <a:lstStyle/>
          <a:p>
            <a:endParaRPr lang="en-US"/>
          </a:p>
        </p:txBody>
      </p:sp>
      <p:sp>
        <p:nvSpPr>
          <p:cNvPr id="33" name="Shape 23"/>
          <p:cNvSpPr/>
          <p:nvPr/>
        </p:nvSpPr>
        <p:spPr>
          <a:xfrm>
            <a:off x="6467551" y="3000146"/>
            <a:ext cx="476402" cy="476402"/>
          </a:xfrm>
          <a:prstGeom prst="roundRect">
            <a:avLst>
              <a:gd name="adj" fmla="val 76775"/>
            </a:avLst>
          </a:prstGeom>
          <a:solidFill>
            <a:srgbClr val="E3F2FD"/>
          </a:solidFill>
          <a:ln w="12700">
            <a:solidFill>
              <a:srgbClr val="FFFFFF">
                <a:alpha val="0"/>
              </a:srgbClr>
            </a:solidFill>
            <a:prstDash val="solid"/>
          </a:ln>
        </p:spPr>
        <p:txBody>
          <a:bodyPr/>
          <a:lstStyle/>
          <a:p>
            <a:endParaRPr lang="en-US"/>
          </a:p>
        </p:txBody>
      </p:sp>
      <p:pic>
        <p:nvPicPr>
          <p:cNvPr id="34" name="Image 8" descr="preencoded.png"/>
          <p:cNvPicPr>
            <a:picLocks noChangeAspect="1"/>
          </p:cNvPicPr>
          <p:nvPr/>
        </p:nvPicPr>
        <p:blipFill>
          <a:blip r:embed="rId9"/>
          <a:srcRect l="-80" r="-80"/>
          <a:stretch/>
        </p:blipFill>
        <p:spPr>
          <a:xfrm>
            <a:off x="6562649" y="3124505"/>
            <a:ext cx="286207" cy="228600"/>
          </a:xfrm>
          <a:prstGeom prst="rect">
            <a:avLst/>
          </a:prstGeom>
        </p:spPr>
      </p:pic>
      <p:sp>
        <p:nvSpPr>
          <p:cNvPr id="35" name="Text 24"/>
          <p:cNvSpPr txBox="1"/>
          <p:nvPr/>
        </p:nvSpPr>
        <p:spPr>
          <a:xfrm>
            <a:off x="7295998" y="3000146"/>
            <a:ext cx="4248302"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Tăng cường chuyển đổi số </a:t>
            </a:r>
            <a:endParaRPr lang="en-US" sz="1200" dirty="0"/>
          </a:p>
        </p:txBody>
      </p:sp>
      <p:pic>
        <p:nvPicPr>
          <p:cNvPr id="36" name="Image 9" descr="preencoded.png"/>
          <p:cNvPicPr>
            <a:picLocks noChangeAspect="1"/>
          </p:cNvPicPr>
          <p:nvPr/>
        </p:nvPicPr>
        <p:blipFill>
          <a:blip r:embed="rId6"/>
          <a:srcRect/>
          <a:stretch/>
        </p:blipFill>
        <p:spPr>
          <a:xfrm>
            <a:off x="7086600" y="3023921"/>
            <a:ext cx="133502" cy="133502"/>
          </a:xfrm>
          <a:prstGeom prst="rect">
            <a:avLst/>
          </a:prstGeom>
        </p:spPr>
      </p:pic>
      <p:sp>
        <p:nvSpPr>
          <p:cNvPr id="37" name="Text 25"/>
          <p:cNvSpPr txBox="1"/>
          <p:nvPr/>
        </p:nvSpPr>
        <p:spPr>
          <a:xfrm>
            <a:off x="7086600" y="3258007"/>
            <a:ext cx="4457700" cy="400507"/>
          </a:xfrm>
          <a:prstGeom prst="rect">
            <a:avLst/>
          </a:prstGeom>
          <a:noFill/>
          <a:ln/>
        </p:spPr>
        <p:txBody>
          <a:bodyPr wrap="square" lIns="0" tIns="0" rIns="0" bIns="0" rtlCol="0" anchor="ctr"/>
          <a:lstStyle/>
          <a:p>
            <a:pPr marL="0" indent="0" algn="l">
              <a:buNone/>
            </a:pPr>
            <a:r>
              <a:rPr lang="en-US" sz="1050" dirty="0">
                <a:solidFill>
                  <a:srgbClr val="666666"/>
                </a:solidFill>
                <a:latin typeface="Roboto" pitchFamily="34" charset="0"/>
                <a:ea typeface="Roboto" pitchFamily="34" charset="-122"/>
                <a:cs typeface="Roboto" pitchFamily="34" charset="-120"/>
              </a:rPr>
              <a:t>Ứng dụng công nghệ thông tin, đồng bộ dữ liệu và chuyển đổi số trong tuyển sinh.</a:t>
            </a:r>
            <a:endParaRPr lang="en-US" sz="1050" dirty="0"/>
          </a:p>
        </p:txBody>
      </p:sp>
      <p:sp>
        <p:nvSpPr>
          <p:cNvPr id="38" name="Shape 26"/>
          <p:cNvSpPr/>
          <p:nvPr/>
        </p:nvSpPr>
        <p:spPr>
          <a:xfrm>
            <a:off x="571500" y="4086454"/>
            <a:ext cx="11048695" cy="857707"/>
          </a:xfrm>
          <a:prstGeom prst="roundRect">
            <a:avLst>
              <a:gd name="adj" fmla="val 28429"/>
            </a:avLst>
          </a:prstGeom>
          <a:solidFill>
            <a:srgbClr val="F8F9FA"/>
          </a:solidFill>
          <a:ln/>
          <a:effectLst>
            <a:outerShdw blurRad="76200" dist="25400" dir="16200000" algn="bl" rotWithShape="0">
              <a:srgbClr val="000000">
                <a:alpha val="5000"/>
              </a:srgbClr>
            </a:outerShdw>
          </a:effectLst>
        </p:spPr>
        <p:txBody>
          <a:bodyPr/>
          <a:lstStyle/>
          <a:p>
            <a:endParaRPr lang="en-US"/>
          </a:p>
        </p:txBody>
      </p:sp>
      <p:sp>
        <p:nvSpPr>
          <p:cNvPr id="39" name="Shape 27"/>
          <p:cNvSpPr/>
          <p:nvPr/>
        </p:nvSpPr>
        <p:spPr>
          <a:xfrm>
            <a:off x="571500" y="4086454"/>
            <a:ext cx="38405" cy="857707"/>
          </a:xfrm>
          <a:prstGeom prst="roundRect">
            <a:avLst>
              <a:gd name="adj" fmla="val 634917"/>
            </a:avLst>
          </a:prstGeom>
          <a:solidFill>
            <a:srgbClr val="FF6F00"/>
          </a:solidFill>
          <a:ln w="12700">
            <a:solidFill>
              <a:srgbClr val="FF6F00">
                <a:alpha val="0"/>
              </a:srgbClr>
            </a:solidFill>
            <a:prstDash val="solid"/>
          </a:ln>
        </p:spPr>
        <p:txBody>
          <a:bodyPr/>
          <a:lstStyle/>
          <a:p>
            <a:endParaRPr lang="en-US"/>
          </a:p>
        </p:txBody>
      </p:sp>
      <p:sp>
        <p:nvSpPr>
          <p:cNvPr id="40" name="Shape 28"/>
          <p:cNvSpPr/>
          <p:nvPr/>
        </p:nvSpPr>
        <p:spPr>
          <a:xfrm>
            <a:off x="800100" y="4276649"/>
            <a:ext cx="476402" cy="476402"/>
          </a:xfrm>
          <a:prstGeom prst="roundRect">
            <a:avLst>
              <a:gd name="adj" fmla="val 76775"/>
            </a:avLst>
          </a:prstGeom>
          <a:solidFill>
            <a:srgbClr val="FFF3E0"/>
          </a:solidFill>
          <a:ln w="12700">
            <a:solidFill>
              <a:srgbClr val="FFFFFF">
                <a:alpha val="0"/>
              </a:srgbClr>
            </a:solidFill>
            <a:prstDash val="solid"/>
          </a:ln>
        </p:spPr>
        <p:txBody>
          <a:bodyPr/>
          <a:lstStyle/>
          <a:p>
            <a:endParaRPr lang="en-US"/>
          </a:p>
        </p:txBody>
      </p:sp>
      <p:pic>
        <p:nvPicPr>
          <p:cNvPr id="41" name="Image 10" descr="preencoded.png"/>
          <p:cNvPicPr>
            <a:picLocks noChangeAspect="1"/>
          </p:cNvPicPr>
          <p:nvPr/>
        </p:nvPicPr>
        <p:blipFill>
          <a:blip r:embed="rId10"/>
          <a:srcRect/>
          <a:stretch/>
        </p:blipFill>
        <p:spPr>
          <a:xfrm>
            <a:off x="923544" y="4401007"/>
            <a:ext cx="228600" cy="228600"/>
          </a:xfrm>
          <a:prstGeom prst="rect">
            <a:avLst/>
          </a:prstGeom>
        </p:spPr>
      </p:pic>
      <p:sp>
        <p:nvSpPr>
          <p:cNvPr id="42" name="Text 29"/>
          <p:cNvSpPr txBox="1"/>
          <p:nvPr/>
        </p:nvSpPr>
        <p:spPr>
          <a:xfrm>
            <a:off x="1628546" y="4276649"/>
            <a:ext cx="9915754" cy="181051"/>
          </a:xfrm>
          <a:prstGeom prst="rect">
            <a:avLst/>
          </a:prstGeom>
          <a:noFill/>
          <a:ln/>
        </p:spPr>
        <p:txBody>
          <a:bodyPr wrap="square" lIns="0" tIns="0" rIns="0" bIns="0" rtlCol="0" anchor="ctr"/>
          <a:lstStyle/>
          <a:p>
            <a:pPr marL="0" indent="0" algn="l">
              <a:buNone/>
            </a:pPr>
            <a:r>
              <a:rPr lang="en-US" sz="1200" b="1" dirty="0">
                <a:solidFill>
                  <a:srgbClr val="FF6F00"/>
                </a:solidFill>
                <a:latin typeface="Montserrat" pitchFamily="34" charset="0"/>
                <a:ea typeface="Montserrat" pitchFamily="34" charset="-122"/>
                <a:cs typeface="Montserrat" pitchFamily="34" charset="-120"/>
              </a:rPr>
              <a:t> Lưu ý quan trọng </a:t>
            </a:r>
            <a:endParaRPr lang="en-US" sz="1200" dirty="0"/>
          </a:p>
        </p:txBody>
      </p:sp>
      <p:pic>
        <p:nvPicPr>
          <p:cNvPr id="43" name="Image 11" descr="preencoded.png"/>
          <p:cNvPicPr>
            <a:picLocks noChangeAspect="1"/>
          </p:cNvPicPr>
          <p:nvPr/>
        </p:nvPicPr>
        <p:blipFill>
          <a:blip r:embed="rId11"/>
          <a:srcRect/>
          <a:stretch/>
        </p:blipFill>
        <p:spPr>
          <a:xfrm>
            <a:off x="1419149" y="4300423"/>
            <a:ext cx="133502" cy="133502"/>
          </a:xfrm>
          <a:prstGeom prst="rect">
            <a:avLst/>
          </a:prstGeom>
        </p:spPr>
      </p:pic>
      <p:sp>
        <p:nvSpPr>
          <p:cNvPr id="44" name="Text 30"/>
          <p:cNvSpPr txBox="1"/>
          <p:nvPr/>
        </p:nvSpPr>
        <p:spPr>
          <a:xfrm>
            <a:off x="1419149" y="4533595"/>
            <a:ext cx="10125151" cy="200254"/>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Các đơn vị cần triển khai đồng bộ, thống nhất trên toàn thành phố, bảo đảm tuyển sinh đúng quy chế.</a:t>
            </a:r>
            <a:endParaRPr lang="en-US" sz="1000" dirty="0"/>
          </a:p>
        </p:txBody>
      </p:sp>
      <p:sp>
        <p:nvSpPr>
          <p:cNvPr id="45" name="Text 31"/>
          <p:cNvSpPr txBox="1"/>
          <p:nvPr/>
        </p:nvSpPr>
        <p:spPr>
          <a:xfrm>
            <a:off x="9024603" y="6534302"/>
            <a:ext cx="3103668" cy="133502"/>
          </a:xfrm>
          <a:prstGeom prst="rect">
            <a:avLst/>
          </a:prstGeom>
          <a:noFill/>
          <a:ln/>
        </p:spPr>
        <p:txBody>
          <a:bodyPr wrap="square" lIns="0" tIns="0" rIns="0" bIns="0" rtlCol="0" anchor="ctr"/>
          <a:lstStyle/>
          <a:p>
            <a:pPr marL="0" indent="0" algn="l">
              <a:buNone/>
            </a:pPr>
            <a:r>
              <a:rPr lang="en-US" sz="900">
                <a:solidFill>
                  <a:srgbClr val="999999"/>
                </a:solidFill>
                <a:latin typeface="Roboto" pitchFamily="34" charset="0"/>
                <a:ea typeface="Roboto" pitchFamily="34" charset="-122"/>
                <a:cs typeface="Roboto" pitchFamily="34" charset="-120"/>
              </a:rPr>
              <a:t>Hướng </a:t>
            </a:r>
            <a:r>
              <a:rPr lang="en-US" sz="900" dirty="0">
                <a:solidFill>
                  <a:srgbClr val="999999"/>
                </a:solidFill>
                <a:latin typeface="Roboto" pitchFamily="34" charset="0"/>
                <a:ea typeface="Roboto" pitchFamily="34" charset="-122"/>
                <a:cs typeface="Roboto" pitchFamily="34" charset="-120"/>
              </a:rPr>
              <a:t>dẫn tuyển sinh lớp 10 THPT năm học 2026-2027 </a:t>
            </a:r>
            <a:endParaRPr lang="en-US" sz="900" dirty="0"/>
          </a:p>
        </p:txBody>
      </p:sp>
      <p:pic>
        <p:nvPicPr>
          <p:cNvPr id="46" name="Image 12" descr="preencoded.png"/>
          <p:cNvPicPr>
            <a:picLocks noChangeAspect="1"/>
          </p:cNvPicPr>
          <p:nvPr/>
        </p:nvPicPr>
        <p:blipFill>
          <a:blip r:embed="rId12"/>
          <a:srcRect/>
          <a:stretch/>
        </p:blipFill>
        <p:spPr>
          <a:xfrm>
            <a:off x="8851446" y="6538874"/>
            <a:ext cx="114300" cy="114300"/>
          </a:xfrm>
          <a:prstGeom prst="rect">
            <a:avLst/>
          </a:prstGeom>
        </p:spPr>
      </p:pic>
      <p:pic>
        <p:nvPicPr>
          <p:cNvPr id="47" name="Image 13" descr="preencoded.png"/>
          <p:cNvPicPr>
            <a:picLocks noChangeAspect="1"/>
          </p:cNvPicPr>
          <p:nvPr/>
        </p:nvPicPr>
        <p:blipFill>
          <a:blip r:embed="rId13"/>
          <a:srcRect t="-401" b="-401"/>
          <a:stretch/>
        </p:blipFill>
        <p:spPr>
          <a:xfrm>
            <a:off x="0" y="6819595"/>
            <a:ext cx="12191695" cy="38405"/>
          </a:xfrm>
          <a:prstGeom prst="rect">
            <a:avLst/>
          </a:prstGeom>
        </p:spPr>
      </p:pic>
      <p:pic>
        <p:nvPicPr>
          <p:cNvPr id="48" name="Image 14" descr="preencoded.png"/>
          <p:cNvPicPr>
            <a:picLocks noChangeAspect="1"/>
          </p:cNvPicPr>
          <p:nvPr/>
        </p:nvPicPr>
        <p:blipFill>
          <a:blip r:embed="rId14"/>
          <a:srcRect t="-394" b="-394"/>
          <a:stretch/>
        </p:blipFill>
        <p:spPr>
          <a:xfrm>
            <a:off x="0" y="6819595"/>
            <a:ext cx="2438705" cy="38405"/>
          </a:xfrm>
          <a:prstGeom prst="rect">
            <a:avLst/>
          </a:prstGeom>
        </p:spPr>
      </p:pic>
      <p:pic>
        <p:nvPicPr>
          <p:cNvPr id="49" name="Image 2" descr="preencoded.png">
            <a:extLst>
              <a:ext uri="{FF2B5EF4-FFF2-40B4-BE49-F238E27FC236}">
                <a16:creationId xmlns:a16="http://schemas.microsoft.com/office/drawing/2014/main" id="{F9E26C79-AFBE-86CB-4B51-30F4F5AC23B1}"/>
              </a:ext>
            </a:extLst>
          </p:cNvPr>
          <p:cNvPicPr>
            <a:picLocks noChangeAspect="1"/>
          </p:cNvPicPr>
          <p:nvPr/>
        </p:nvPicPr>
        <p:blipFill>
          <a:blip r:embed="rId15">
            <a:alphaModFix amt="3000"/>
            <a:extLst>
              <a:ext uri="{BEBA8EAE-BF5A-486C-A8C5-ECC9F3942E4B}">
                <a14:imgProps xmlns:a14="http://schemas.microsoft.com/office/drawing/2010/main">
                  <a14:imgLayer r:embed="rId16">
                    <a14:imgEffect>
                      <a14:artisticPencilGrayscale/>
                    </a14:imgEffect>
                  </a14:imgLayer>
                </a14:imgProps>
              </a:ext>
            </a:extLst>
          </a:blip>
          <a:srcRect/>
          <a:stretch/>
        </p:blipFill>
        <p:spPr>
          <a:xfrm>
            <a:off x="0" y="3789856"/>
            <a:ext cx="3029739" cy="3029739"/>
          </a:xfrm>
          <a:prstGeom prst="rect">
            <a:avLst/>
          </a:prstGeom>
        </p:spPr>
      </p:pic>
      <p:pic>
        <p:nvPicPr>
          <p:cNvPr id="50" name="Image 2" descr="preencoded.png">
            <a:extLst>
              <a:ext uri="{FF2B5EF4-FFF2-40B4-BE49-F238E27FC236}">
                <a16:creationId xmlns:a16="http://schemas.microsoft.com/office/drawing/2014/main" id="{F9E26C79-AFBE-86CB-4B51-30F4F5AC23B1}"/>
              </a:ext>
            </a:extLst>
          </p:cNvPr>
          <p:cNvPicPr>
            <a:picLocks noChangeAspect="1"/>
          </p:cNvPicPr>
          <p:nvPr/>
        </p:nvPicPr>
        <p:blipFill>
          <a:blip r:embed="rId15">
            <a:alphaModFix amt="3000"/>
            <a:extLst>
              <a:ext uri="{BEBA8EAE-BF5A-486C-A8C5-ECC9F3942E4B}">
                <a14:imgProps xmlns:a14="http://schemas.microsoft.com/office/drawing/2010/main">
                  <a14:imgLayer r:embed="rId16">
                    <a14:imgEffect>
                      <a14:artisticPencilGrayscale/>
                    </a14:imgEffect>
                  </a14:imgLayer>
                </a14:imgProps>
              </a:ext>
            </a:extLst>
          </a:blip>
          <a:srcRect/>
          <a:stretch/>
        </p:blipFill>
        <p:spPr>
          <a:xfrm>
            <a:off x="10687057" y="111397"/>
            <a:ext cx="994832" cy="994832"/>
          </a:xfrm>
          <a:prstGeom prst="rect">
            <a:avLst/>
          </a:prstGeom>
        </p:spPr>
      </p:pic>
    </p:spTree>
    <p:extLst>
      <p:ext uri="{BB962C8B-B14F-4D97-AF65-F5344CB8AC3E}">
        <p14:creationId xmlns:p14="http://schemas.microsoft.com/office/powerpoint/2010/main" val="2980941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0" y="0"/>
            <a:ext cx="12191695" cy="6858000"/>
          </a:xfrm>
          <a:prstGeom prst="rect">
            <a:avLst/>
          </a:prstGeom>
        </p:spPr>
      </p:pic>
      <p:sp>
        <p:nvSpPr>
          <p:cNvPr id="4" name="Shape 1"/>
          <p:cNvSpPr/>
          <p:nvPr/>
        </p:nvSpPr>
        <p:spPr>
          <a:xfrm>
            <a:off x="571500" y="1124712"/>
            <a:ext cx="11048695" cy="28346"/>
          </a:xfrm>
          <a:prstGeom prst="rect">
            <a:avLst/>
          </a:prstGeom>
          <a:solidFill>
            <a:srgbClr val="1565C0"/>
          </a:solidFill>
          <a:ln w="12700">
            <a:solidFill>
              <a:srgbClr val="1565C0">
                <a:alpha val="0"/>
              </a:srgbClr>
            </a:solidFill>
            <a:prstDash val="solid"/>
          </a:ln>
        </p:spPr>
        <p:txBody>
          <a:bodyPr/>
          <a:lstStyle/>
          <a:p>
            <a:endParaRPr lang="en-US"/>
          </a:p>
        </p:txBody>
      </p:sp>
      <p:sp>
        <p:nvSpPr>
          <p:cNvPr id="5" name="Text 2"/>
          <p:cNvSpPr txBox="1"/>
          <p:nvPr/>
        </p:nvSpPr>
        <p:spPr>
          <a:xfrm>
            <a:off x="1143000" y="381305"/>
            <a:ext cx="6020410" cy="372161"/>
          </a:xfrm>
          <a:prstGeom prst="rect">
            <a:avLst/>
          </a:prstGeom>
          <a:noFill/>
          <a:ln/>
        </p:spPr>
        <p:txBody>
          <a:bodyPr wrap="square" lIns="0" tIns="0" rIns="0" bIns="0" rtlCol="0" anchor="ctr"/>
          <a:lstStyle/>
          <a:p>
            <a:pPr marL="0" indent="0" algn="l">
              <a:buNone/>
            </a:pPr>
            <a:r>
              <a:rPr lang="en-US" sz="2400" b="1" dirty="0">
                <a:solidFill>
                  <a:srgbClr val="1565C0"/>
                </a:solidFill>
                <a:latin typeface="Montserrat" pitchFamily="34" charset="0"/>
                <a:ea typeface="Montserrat" pitchFamily="34" charset="-122"/>
                <a:cs typeface="Montserrat" pitchFamily="34" charset="-120"/>
              </a:rPr>
              <a:t> ĐỐI TƯỢNG VÀ ĐIỀU KIỆN DỰ TUYỂN </a:t>
            </a:r>
            <a:endParaRPr lang="en-US" sz="2400" dirty="0"/>
          </a:p>
        </p:txBody>
      </p:sp>
      <p:pic>
        <p:nvPicPr>
          <p:cNvPr id="6" name="Image 1" descr="preencoded.png"/>
          <p:cNvPicPr>
            <a:picLocks noChangeAspect="1"/>
          </p:cNvPicPr>
          <p:nvPr/>
        </p:nvPicPr>
        <p:blipFill>
          <a:blip r:embed="rId4"/>
          <a:srcRect l="-27" r="-27"/>
          <a:stretch/>
        </p:blipFill>
        <p:spPr>
          <a:xfrm>
            <a:off x="571500" y="395021"/>
            <a:ext cx="428854" cy="342900"/>
          </a:xfrm>
          <a:prstGeom prst="rect">
            <a:avLst/>
          </a:prstGeom>
        </p:spPr>
      </p:pic>
      <p:sp>
        <p:nvSpPr>
          <p:cNvPr id="7" name="Text 3"/>
          <p:cNvSpPr txBox="1"/>
          <p:nvPr/>
        </p:nvSpPr>
        <p:spPr>
          <a:xfrm>
            <a:off x="571500" y="800100"/>
            <a:ext cx="6591910" cy="181051"/>
          </a:xfrm>
          <a:prstGeom prst="rect">
            <a:avLst/>
          </a:prstGeom>
          <a:noFill/>
          <a:ln/>
        </p:spPr>
        <p:txBody>
          <a:bodyPr wrap="square" lIns="0" tIns="0" rIns="0" bIns="0" rtlCol="0" anchor="ctr"/>
          <a:lstStyle/>
          <a:p>
            <a:pPr marL="0" indent="0" algn="l">
              <a:buNone/>
            </a:pPr>
            <a:r>
              <a:rPr lang="en-US" sz="1200" dirty="0">
                <a:solidFill>
                  <a:srgbClr val="666666"/>
                </a:solidFill>
                <a:latin typeface="Roboto" pitchFamily="34" charset="0"/>
                <a:ea typeface="Roboto" pitchFamily="34" charset="-122"/>
                <a:cs typeface="Roboto" pitchFamily="34" charset="-120"/>
              </a:rPr>
              <a:t>Quy định về đối tượng, độ tuổi và điều kiện tham gia tuyển sinh lớp 10</a:t>
            </a:r>
            <a:endParaRPr lang="en-US" sz="1200" dirty="0"/>
          </a:p>
        </p:txBody>
      </p:sp>
      <p:sp>
        <p:nvSpPr>
          <p:cNvPr id="10" name="Shape 6"/>
          <p:cNvSpPr/>
          <p:nvPr/>
        </p:nvSpPr>
        <p:spPr>
          <a:xfrm>
            <a:off x="571500" y="1485900"/>
            <a:ext cx="5410505" cy="942746"/>
          </a:xfrm>
          <a:prstGeom prst="roundRect">
            <a:avLst>
              <a:gd name="adj" fmla="val 235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11" name="Shape 7"/>
          <p:cNvSpPr/>
          <p:nvPr/>
        </p:nvSpPr>
        <p:spPr>
          <a:xfrm>
            <a:off x="571500" y="1485900"/>
            <a:ext cx="38405" cy="942746"/>
          </a:xfrm>
          <a:prstGeom prst="roundRect">
            <a:avLst>
              <a:gd name="adj" fmla="val 577198"/>
            </a:avLst>
          </a:prstGeom>
          <a:solidFill>
            <a:srgbClr val="1565C0"/>
          </a:solidFill>
          <a:ln w="12700">
            <a:solidFill>
              <a:srgbClr val="1565C0">
                <a:alpha val="0"/>
              </a:srgbClr>
            </a:solidFill>
            <a:prstDash val="solid"/>
          </a:ln>
        </p:spPr>
        <p:txBody>
          <a:bodyPr/>
          <a:lstStyle/>
          <a:p>
            <a:endParaRPr lang="en-US"/>
          </a:p>
        </p:txBody>
      </p:sp>
      <p:sp>
        <p:nvSpPr>
          <p:cNvPr id="12" name="Shape 8"/>
          <p:cNvSpPr/>
          <p:nvPr/>
        </p:nvSpPr>
        <p:spPr>
          <a:xfrm>
            <a:off x="780898" y="1657807"/>
            <a:ext cx="428854" cy="428854"/>
          </a:xfrm>
          <a:prstGeom prst="roundRect">
            <a:avLst>
              <a:gd name="adj" fmla="val 94764"/>
            </a:avLst>
          </a:prstGeom>
          <a:solidFill>
            <a:srgbClr val="E3F2FD"/>
          </a:solidFill>
          <a:ln w="12700">
            <a:solidFill>
              <a:srgbClr val="FFFFFF">
                <a:alpha val="0"/>
              </a:srgbClr>
            </a:solidFill>
            <a:prstDash val="solid"/>
          </a:ln>
        </p:spPr>
        <p:txBody>
          <a:bodyPr/>
          <a:lstStyle/>
          <a:p>
            <a:endParaRPr lang="en-US"/>
          </a:p>
        </p:txBody>
      </p:sp>
      <p:pic>
        <p:nvPicPr>
          <p:cNvPr id="13" name="Image 2" descr="preencoded.png"/>
          <p:cNvPicPr>
            <a:picLocks noChangeAspect="1"/>
          </p:cNvPicPr>
          <p:nvPr/>
        </p:nvPicPr>
        <p:blipFill>
          <a:blip r:embed="rId5"/>
          <a:srcRect t="-600" b="-600"/>
          <a:stretch/>
        </p:blipFill>
        <p:spPr>
          <a:xfrm>
            <a:off x="905256" y="1766621"/>
            <a:ext cx="181051" cy="209398"/>
          </a:xfrm>
          <a:prstGeom prst="rect">
            <a:avLst/>
          </a:prstGeom>
        </p:spPr>
      </p:pic>
      <p:sp>
        <p:nvSpPr>
          <p:cNvPr id="14" name="Text 9"/>
          <p:cNvSpPr txBox="1"/>
          <p:nvPr/>
        </p:nvSpPr>
        <p:spPr>
          <a:xfrm>
            <a:off x="1533449" y="1657807"/>
            <a:ext cx="4391863" cy="191110"/>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Học sinh hoàn </a:t>
            </a:r>
            <a:r>
              <a:rPr lang="en-US" sz="1200" b="1">
                <a:solidFill>
                  <a:srgbClr val="333333"/>
                </a:solidFill>
                <a:latin typeface="Montserrat" pitchFamily="34" charset="0"/>
                <a:ea typeface="Montserrat" pitchFamily="34" charset="-122"/>
                <a:cs typeface="Montserrat" pitchFamily="34" charset="-120"/>
              </a:rPr>
              <a:t>thành THCS</a:t>
            </a:r>
            <a:endParaRPr lang="en-US" sz="1200" dirty="0"/>
          </a:p>
        </p:txBody>
      </p:sp>
      <p:pic>
        <p:nvPicPr>
          <p:cNvPr id="15" name="Image 3" descr="preencoded.png"/>
          <p:cNvPicPr>
            <a:picLocks noChangeAspect="1"/>
          </p:cNvPicPr>
          <p:nvPr/>
        </p:nvPicPr>
        <p:blipFill>
          <a:blip r:embed="rId6"/>
          <a:srcRect/>
          <a:stretch/>
        </p:blipFill>
        <p:spPr>
          <a:xfrm>
            <a:off x="1324051" y="1686154"/>
            <a:ext cx="133502" cy="133502"/>
          </a:xfrm>
          <a:prstGeom prst="rect">
            <a:avLst/>
          </a:prstGeom>
        </p:spPr>
      </p:pic>
      <p:sp>
        <p:nvSpPr>
          <p:cNvPr id="16" name="Shape 10"/>
          <p:cNvSpPr/>
          <p:nvPr/>
        </p:nvSpPr>
        <p:spPr>
          <a:xfrm>
            <a:off x="4539996" y="1657807"/>
            <a:ext cx="875995" cy="190195"/>
          </a:xfrm>
          <a:prstGeom prst="roundRect">
            <a:avLst>
              <a:gd name="adj" fmla="val 480770"/>
            </a:avLst>
          </a:prstGeom>
          <a:solidFill>
            <a:srgbClr val="E8F5E9"/>
          </a:solidFill>
          <a:ln w="12700">
            <a:solidFill>
              <a:srgbClr val="FFFFFF">
                <a:alpha val="0"/>
              </a:srgbClr>
            </a:solidFill>
            <a:prstDash val="solid"/>
          </a:ln>
        </p:spPr>
        <p:txBody>
          <a:bodyPr/>
          <a:lstStyle/>
          <a:p>
            <a:endParaRPr lang="en-US"/>
          </a:p>
        </p:txBody>
      </p:sp>
      <p:sp>
        <p:nvSpPr>
          <p:cNvPr id="17" name="Text 11"/>
          <p:cNvSpPr txBox="1"/>
          <p:nvPr/>
        </p:nvSpPr>
        <p:spPr>
          <a:xfrm>
            <a:off x="4519218" y="1657807"/>
            <a:ext cx="933602" cy="191110"/>
          </a:xfrm>
          <a:prstGeom prst="rect">
            <a:avLst/>
          </a:prstGeom>
          <a:solidFill>
            <a:srgbClr val="FFFFFF">
              <a:alpha val="0"/>
            </a:srgbClr>
          </a:solidFill>
          <a:ln>
            <a:solidFill>
              <a:srgbClr val="FFFFFF">
                <a:alpha val="0"/>
              </a:srgbClr>
            </a:solidFill>
          </a:ln>
        </p:spPr>
        <p:txBody>
          <a:bodyPr wrap="square" lIns="101600" tIns="25400" rIns="101600" bIns="25400" rtlCol="0" anchor="ctr"/>
          <a:lstStyle/>
          <a:p>
            <a:pPr marL="0" indent="0" algn="l">
              <a:buNone/>
            </a:pPr>
            <a:r>
              <a:rPr lang="en-US" sz="800" dirty="0">
                <a:solidFill>
                  <a:srgbClr val="2E7D32"/>
                </a:solidFill>
                <a:latin typeface="Montserrat" pitchFamily="34" charset="0"/>
                <a:ea typeface="Montserrat" pitchFamily="34" charset="-122"/>
                <a:cs typeface="Montserrat" pitchFamily="34" charset="-120"/>
              </a:rPr>
              <a:t>Đủ điều kiện</a:t>
            </a:r>
            <a:endParaRPr lang="en-US" sz="800" dirty="0"/>
          </a:p>
        </p:txBody>
      </p:sp>
      <p:sp>
        <p:nvSpPr>
          <p:cNvPr id="18" name="Text 12"/>
          <p:cNvSpPr txBox="1"/>
          <p:nvPr/>
        </p:nvSpPr>
        <p:spPr>
          <a:xfrm>
            <a:off x="1324051" y="1904695"/>
            <a:ext cx="4562856" cy="352958"/>
          </a:xfrm>
          <a:prstGeom prst="rect">
            <a:avLst/>
          </a:prstGeom>
          <a:noFill/>
          <a:ln/>
        </p:spPr>
        <p:txBody>
          <a:bodyPr wrap="square" lIns="0" tIns="0" rIns="0" bIns="0" rtlCol="0" anchor="ctr"/>
          <a:lstStyle/>
          <a:p>
            <a:pPr marL="0" indent="0" algn="l">
              <a:lnSpc>
                <a:spcPct val="120000"/>
              </a:lnSpc>
              <a:buNone/>
            </a:pPr>
            <a:r>
              <a:rPr lang="en-US" sz="1000" dirty="0">
                <a:solidFill>
                  <a:srgbClr val="666666"/>
                </a:solidFill>
                <a:latin typeface="Roboto" pitchFamily="34" charset="0"/>
                <a:ea typeface="Roboto" pitchFamily="34" charset="-122"/>
                <a:cs typeface="Roboto" pitchFamily="34" charset="-120"/>
              </a:rPr>
              <a:t>Học sinh hoàn thành chương trình giáo dục THCS năm học </a:t>
            </a:r>
            <a:r>
              <a:rPr lang="en-US" sz="1000">
                <a:solidFill>
                  <a:srgbClr val="666666"/>
                </a:solidFill>
                <a:latin typeface="Roboto" pitchFamily="34" charset="0"/>
                <a:ea typeface="Roboto" pitchFamily="34" charset="-122"/>
                <a:cs typeface="Roboto" pitchFamily="34" charset="-120"/>
              </a:rPr>
              <a:t>2025-2026 </a:t>
            </a:r>
          </a:p>
          <a:p>
            <a:pPr marL="0" indent="0" algn="l">
              <a:lnSpc>
                <a:spcPct val="120000"/>
              </a:lnSpc>
              <a:buNone/>
            </a:pPr>
            <a:r>
              <a:rPr lang="en-US" sz="1000">
                <a:solidFill>
                  <a:srgbClr val="666666"/>
                </a:solidFill>
                <a:latin typeface="Roboto" pitchFamily="34" charset="0"/>
                <a:ea typeface="Roboto" pitchFamily="34" charset="-122"/>
                <a:cs typeface="Roboto" pitchFamily="34" charset="-120"/>
              </a:rPr>
              <a:t>hoặc </a:t>
            </a:r>
            <a:r>
              <a:rPr lang="en-US" sz="1000" dirty="0">
                <a:solidFill>
                  <a:srgbClr val="666666"/>
                </a:solidFill>
                <a:latin typeface="Roboto" pitchFamily="34" charset="0"/>
                <a:ea typeface="Roboto" pitchFamily="34" charset="-122"/>
                <a:cs typeface="Roboto" pitchFamily="34" charset="-120"/>
              </a:rPr>
              <a:t>đã tốt nghiệp THCS.</a:t>
            </a:r>
            <a:endParaRPr lang="en-US" sz="1000" dirty="0"/>
          </a:p>
        </p:txBody>
      </p:sp>
      <p:sp>
        <p:nvSpPr>
          <p:cNvPr id="19" name="Shape 13"/>
          <p:cNvSpPr/>
          <p:nvPr/>
        </p:nvSpPr>
        <p:spPr>
          <a:xfrm>
            <a:off x="6215177" y="1485900"/>
            <a:ext cx="5410505" cy="942746"/>
          </a:xfrm>
          <a:prstGeom prst="roundRect">
            <a:avLst>
              <a:gd name="adj" fmla="val 23514"/>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20" name="Shape 14"/>
          <p:cNvSpPr/>
          <p:nvPr/>
        </p:nvSpPr>
        <p:spPr>
          <a:xfrm>
            <a:off x="6215177" y="1485900"/>
            <a:ext cx="38405" cy="942746"/>
          </a:xfrm>
          <a:prstGeom prst="roundRect">
            <a:avLst>
              <a:gd name="adj" fmla="val 577198"/>
            </a:avLst>
          </a:prstGeom>
          <a:solidFill>
            <a:srgbClr val="1565C0"/>
          </a:solidFill>
          <a:ln w="12700">
            <a:solidFill>
              <a:srgbClr val="1565C0">
                <a:alpha val="0"/>
              </a:srgbClr>
            </a:solidFill>
            <a:prstDash val="solid"/>
          </a:ln>
        </p:spPr>
        <p:txBody>
          <a:bodyPr/>
          <a:lstStyle/>
          <a:p>
            <a:endParaRPr lang="en-US"/>
          </a:p>
        </p:txBody>
      </p:sp>
      <p:sp>
        <p:nvSpPr>
          <p:cNvPr id="21" name="Shape 15"/>
          <p:cNvSpPr/>
          <p:nvPr/>
        </p:nvSpPr>
        <p:spPr>
          <a:xfrm>
            <a:off x="6424574" y="1657807"/>
            <a:ext cx="428854" cy="428854"/>
          </a:xfrm>
          <a:prstGeom prst="roundRect">
            <a:avLst>
              <a:gd name="adj" fmla="val 94764"/>
            </a:avLst>
          </a:prstGeom>
          <a:solidFill>
            <a:srgbClr val="E3F2FD"/>
          </a:solidFill>
          <a:ln w="12700">
            <a:solidFill>
              <a:srgbClr val="FFFFFF">
                <a:alpha val="0"/>
              </a:srgbClr>
            </a:solidFill>
            <a:prstDash val="solid"/>
          </a:ln>
        </p:spPr>
        <p:txBody>
          <a:bodyPr/>
          <a:lstStyle/>
          <a:p>
            <a:endParaRPr lang="en-US"/>
          </a:p>
        </p:txBody>
      </p:sp>
      <p:pic>
        <p:nvPicPr>
          <p:cNvPr id="22" name="Image 4" descr="preencoded.png"/>
          <p:cNvPicPr>
            <a:picLocks noChangeAspect="1"/>
          </p:cNvPicPr>
          <p:nvPr/>
        </p:nvPicPr>
        <p:blipFill>
          <a:blip r:embed="rId7"/>
          <a:srcRect t="-600" b="-600"/>
          <a:stretch/>
        </p:blipFill>
        <p:spPr>
          <a:xfrm>
            <a:off x="6548018" y="1766621"/>
            <a:ext cx="181051" cy="209398"/>
          </a:xfrm>
          <a:prstGeom prst="rect">
            <a:avLst/>
          </a:prstGeom>
        </p:spPr>
      </p:pic>
      <p:sp>
        <p:nvSpPr>
          <p:cNvPr id="23" name="Text 16"/>
          <p:cNvSpPr txBox="1"/>
          <p:nvPr/>
        </p:nvSpPr>
        <p:spPr>
          <a:xfrm>
            <a:off x="7177126" y="1657807"/>
            <a:ext cx="4391863" cy="191110"/>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Độ tuổi </a:t>
            </a:r>
            <a:r>
              <a:rPr lang="en-US" sz="1200" b="1">
                <a:solidFill>
                  <a:srgbClr val="333333"/>
                </a:solidFill>
                <a:latin typeface="Montserrat" pitchFamily="34" charset="0"/>
                <a:ea typeface="Montserrat" pitchFamily="34" charset="-122"/>
                <a:cs typeface="Montserrat" pitchFamily="34" charset="-120"/>
              </a:rPr>
              <a:t>dự tuyển</a:t>
            </a:r>
            <a:endParaRPr lang="en-US" sz="1200" dirty="0"/>
          </a:p>
        </p:txBody>
      </p:sp>
      <p:pic>
        <p:nvPicPr>
          <p:cNvPr id="24" name="Image 5" descr="preencoded.png"/>
          <p:cNvPicPr>
            <a:picLocks noChangeAspect="1"/>
          </p:cNvPicPr>
          <p:nvPr/>
        </p:nvPicPr>
        <p:blipFill>
          <a:blip r:embed="rId6"/>
          <a:srcRect/>
          <a:stretch/>
        </p:blipFill>
        <p:spPr>
          <a:xfrm>
            <a:off x="6967728" y="1686154"/>
            <a:ext cx="133502" cy="133502"/>
          </a:xfrm>
          <a:prstGeom prst="rect">
            <a:avLst/>
          </a:prstGeom>
        </p:spPr>
      </p:pic>
      <p:sp>
        <p:nvSpPr>
          <p:cNvPr id="25" name="Shape 17"/>
          <p:cNvSpPr/>
          <p:nvPr/>
        </p:nvSpPr>
        <p:spPr>
          <a:xfrm>
            <a:off x="9123594" y="1657807"/>
            <a:ext cx="533095" cy="190195"/>
          </a:xfrm>
          <a:prstGeom prst="roundRect">
            <a:avLst>
              <a:gd name="adj" fmla="val 480770"/>
            </a:avLst>
          </a:prstGeom>
          <a:solidFill>
            <a:srgbClr val="E8F5E9"/>
          </a:solidFill>
          <a:ln w="12700">
            <a:solidFill>
              <a:srgbClr val="FFFFFF">
                <a:alpha val="0"/>
              </a:srgbClr>
            </a:solidFill>
            <a:prstDash val="solid"/>
          </a:ln>
        </p:spPr>
        <p:txBody>
          <a:bodyPr/>
          <a:lstStyle/>
          <a:p>
            <a:endParaRPr lang="en-US"/>
          </a:p>
        </p:txBody>
      </p:sp>
      <p:sp>
        <p:nvSpPr>
          <p:cNvPr id="26" name="Text 18"/>
          <p:cNvSpPr txBox="1"/>
          <p:nvPr/>
        </p:nvSpPr>
        <p:spPr>
          <a:xfrm>
            <a:off x="9113200" y="1657807"/>
            <a:ext cx="590702" cy="191110"/>
          </a:xfrm>
          <a:prstGeom prst="rect">
            <a:avLst/>
          </a:prstGeom>
          <a:solidFill>
            <a:srgbClr val="FFFFFF">
              <a:alpha val="0"/>
            </a:srgbClr>
          </a:solidFill>
          <a:ln>
            <a:solidFill>
              <a:srgbClr val="FFFFFF">
                <a:alpha val="0"/>
              </a:srgbClr>
            </a:solidFill>
          </a:ln>
        </p:spPr>
        <p:txBody>
          <a:bodyPr wrap="square" lIns="101600" tIns="25400" rIns="101600" bIns="25400" rtlCol="0" anchor="ctr"/>
          <a:lstStyle/>
          <a:p>
            <a:pPr marL="0" indent="0" algn="l">
              <a:buNone/>
            </a:pPr>
            <a:r>
              <a:rPr lang="en-US" sz="800" dirty="0">
                <a:solidFill>
                  <a:srgbClr val="2E7D32"/>
                </a:solidFill>
                <a:latin typeface="Montserrat" pitchFamily="34" charset="0"/>
                <a:ea typeface="Montserrat" pitchFamily="34" charset="-122"/>
                <a:cs typeface="Montserrat" pitchFamily="34" charset="-120"/>
              </a:rPr>
              <a:t>15 tuổi</a:t>
            </a:r>
            <a:endParaRPr lang="en-US" sz="800" dirty="0"/>
          </a:p>
        </p:txBody>
      </p:sp>
      <p:sp>
        <p:nvSpPr>
          <p:cNvPr id="27" name="Text 19"/>
          <p:cNvSpPr txBox="1"/>
          <p:nvPr/>
        </p:nvSpPr>
        <p:spPr>
          <a:xfrm>
            <a:off x="6967728" y="1904695"/>
            <a:ext cx="4562856" cy="352958"/>
          </a:xfrm>
          <a:prstGeom prst="rect">
            <a:avLst/>
          </a:prstGeom>
          <a:noFill/>
          <a:ln/>
        </p:spPr>
        <p:txBody>
          <a:bodyPr wrap="square" lIns="0" tIns="0" rIns="0" bIns="0" rtlCol="0" anchor="ctr"/>
          <a:lstStyle/>
          <a:p>
            <a:pPr marL="0" indent="0" algn="l">
              <a:lnSpc>
                <a:spcPct val="120000"/>
              </a:lnSpc>
              <a:buNone/>
            </a:pPr>
            <a:r>
              <a:rPr lang="en-US" sz="1000" dirty="0">
                <a:solidFill>
                  <a:srgbClr val="666666"/>
                </a:solidFill>
                <a:latin typeface="Roboto" pitchFamily="34" charset="0"/>
                <a:ea typeface="Roboto" pitchFamily="34" charset="-122"/>
                <a:cs typeface="Roboto" pitchFamily="34" charset="-120"/>
              </a:rPr>
              <a:t>Độ tuổi vào học lớp 10 theo quy định chung là 15 tuổi</a:t>
            </a:r>
            <a:r>
              <a:rPr lang="en-US" sz="1000">
                <a:solidFill>
                  <a:srgbClr val="666666"/>
                </a:solidFill>
                <a:latin typeface="Roboto" pitchFamily="34" charset="0"/>
                <a:ea typeface="Roboto" pitchFamily="34" charset="-122"/>
                <a:cs typeface="Roboto" pitchFamily="34" charset="-120"/>
              </a:rPr>
              <a:t>. </a:t>
            </a:r>
          </a:p>
          <a:p>
            <a:pPr marL="0" indent="0" algn="l">
              <a:lnSpc>
                <a:spcPct val="120000"/>
              </a:lnSpc>
              <a:buNone/>
            </a:pPr>
            <a:r>
              <a:rPr lang="en-US" sz="1000">
                <a:solidFill>
                  <a:srgbClr val="666666"/>
                </a:solidFill>
                <a:latin typeface="Roboto" pitchFamily="34" charset="0"/>
                <a:ea typeface="Roboto" pitchFamily="34" charset="-122"/>
                <a:cs typeface="Roboto" pitchFamily="34" charset="-120"/>
              </a:rPr>
              <a:t>Có </a:t>
            </a:r>
            <a:r>
              <a:rPr lang="en-US" sz="1000" dirty="0">
                <a:solidFill>
                  <a:srgbClr val="666666"/>
                </a:solidFill>
                <a:latin typeface="Roboto" pitchFamily="34" charset="0"/>
                <a:ea typeface="Roboto" pitchFamily="34" charset="-122"/>
                <a:cs typeface="Roboto" pitchFamily="34" charset="-120"/>
              </a:rPr>
              <a:t>thể tăng/giảm tuổi theo quy định.</a:t>
            </a:r>
            <a:endParaRPr lang="en-US" sz="1000" dirty="0"/>
          </a:p>
        </p:txBody>
      </p:sp>
      <p:sp>
        <p:nvSpPr>
          <p:cNvPr id="28" name="Shape 20"/>
          <p:cNvSpPr/>
          <p:nvPr/>
        </p:nvSpPr>
        <p:spPr>
          <a:xfrm>
            <a:off x="571500" y="2613355"/>
            <a:ext cx="5410505" cy="933602"/>
          </a:xfrm>
          <a:prstGeom prst="roundRect">
            <a:avLst>
              <a:gd name="adj" fmla="val 23986"/>
            </a:avLst>
          </a:prstGeom>
          <a:solidFill>
            <a:srgbClr val="FFFFFF"/>
          </a:solidFill>
          <a:ln/>
          <a:effectLst>
            <a:outerShdw blurRad="76200" dist="25400" dir="16200000" algn="bl" rotWithShape="0">
              <a:srgbClr val="000000">
                <a:alpha val="5000"/>
              </a:srgbClr>
            </a:outerShdw>
          </a:effectLst>
        </p:spPr>
        <p:txBody>
          <a:bodyPr/>
          <a:lstStyle/>
          <a:p>
            <a:endParaRPr lang="en-US" sz="2400"/>
          </a:p>
        </p:txBody>
      </p:sp>
      <p:sp>
        <p:nvSpPr>
          <p:cNvPr id="29" name="Shape 21"/>
          <p:cNvSpPr/>
          <p:nvPr/>
        </p:nvSpPr>
        <p:spPr>
          <a:xfrm>
            <a:off x="571500" y="2613355"/>
            <a:ext cx="38405" cy="933602"/>
          </a:xfrm>
          <a:prstGeom prst="roundRect">
            <a:avLst>
              <a:gd name="adj" fmla="val 583087"/>
            </a:avLst>
          </a:prstGeom>
          <a:solidFill>
            <a:srgbClr val="1565C0"/>
          </a:solidFill>
          <a:ln w="12700">
            <a:solidFill>
              <a:srgbClr val="1565C0">
                <a:alpha val="0"/>
              </a:srgbClr>
            </a:solidFill>
            <a:prstDash val="solid"/>
          </a:ln>
        </p:spPr>
        <p:txBody>
          <a:bodyPr/>
          <a:lstStyle/>
          <a:p>
            <a:endParaRPr lang="en-US"/>
          </a:p>
        </p:txBody>
      </p:sp>
      <p:sp>
        <p:nvSpPr>
          <p:cNvPr id="30" name="Shape 22"/>
          <p:cNvSpPr/>
          <p:nvPr/>
        </p:nvSpPr>
        <p:spPr>
          <a:xfrm>
            <a:off x="780898" y="2785262"/>
            <a:ext cx="428854" cy="428854"/>
          </a:xfrm>
          <a:prstGeom prst="roundRect">
            <a:avLst>
              <a:gd name="adj" fmla="val 94764"/>
            </a:avLst>
          </a:prstGeom>
          <a:solidFill>
            <a:srgbClr val="E3F2FD"/>
          </a:solidFill>
          <a:ln w="12700">
            <a:solidFill>
              <a:srgbClr val="FFFFFF">
                <a:alpha val="0"/>
              </a:srgbClr>
            </a:solidFill>
            <a:prstDash val="solid"/>
          </a:ln>
        </p:spPr>
        <p:txBody>
          <a:bodyPr/>
          <a:lstStyle/>
          <a:p>
            <a:endParaRPr lang="en-US"/>
          </a:p>
        </p:txBody>
      </p:sp>
      <p:pic>
        <p:nvPicPr>
          <p:cNvPr id="31" name="Image 6" descr="preencoded.png"/>
          <p:cNvPicPr>
            <a:picLocks noChangeAspect="1"/>
          </p:cNvPicPr>
          <p:nvPr/>
        </p:nvPicPr>
        <p:blipFill>
          <a:blip r:embed="rId8"/>
          <a:srcRect l="-1528" r="-1528"/>
          <a:stretch/>
        </p:blipFill>
        <p:spPr>
          <a:xfrm>
            <a:off x="914400" y="2894990"/>
            <a:ext cx="161849" cy="209398"/>
          </a:xfrm>
          <a:prstGeom prst="rect">
            <a:avLst/>
          </a:prstGeom>
        </p:spPr>
      </p:pic>
      <p:sp>
        <p:nvSpPr>
          <p:cNvPr id="32" name="Text 23"/>
          <p:cNvSpPr txBox="1"/>
          <p:nvPr/>
        </p:nvSpPr>
        <p:spPr>
          <a:xfrm>
            <a:off x="1533449" y="2785262"/>
            <a:ext cx="4391863"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Điều kiện cư trú </a:t>
            </a:r>
            <a:endParaRPr lang="en-US" sz="1200" dirty="0"/>
          </a:p>
        </p:txBody>
      </p:sp>
      <p:pic>
        <p:nvPicPr>
          <p:cNvPr id="33" name="Image 7" descr="preencoded.png"/>
          <p:cNvPicPr>
            <a:picLocks noChangeAspect="1"/>
          </p:cNvPicPr>
          <p:nvPr/>
        </p:nvPicPr>
        <p:blipFill>
          <a:blip r:embed="rId6"/>
          <a:srcRect/>
          <a:stretch/>
        </p:blipFill>
        <p:spPr>
          <a:xfrm>
            <a:off x="1324051" y="2809037"/>
            <a:ext cx="133502" cy="133502"/>
          </a:xfrm>
          <a:prstGeom prst="rect">
            <a:avLst/>
          </a:prstGeom>
        </p:spPr>
      </p:pic>
      <p:sp>
        <p:nvSpPr>
          <p:cNvPr id="34" name="Text 24"/>
          <p:cNvSpPr txBox="1"/>
          <p:nvPr/>
        </p:nvSpPr>
        <p:spPr>
          <a:xfrm>
            <a:off x="1324051" y="3023006"/>
            <a:ext cx="4128769" cy="352958"/>
          </a:xfrm>
          <a:prstGeom prst="rect">
            <a:avLst/>
          </a:prstGeom>
          <a:noFill/>
          <a:ln/>
        </p:spPr>
        <p:txBody>
          <a:bodyPr wrap="square" lIns="0" tIns="0" rIns="0" bIns="0" rtlCol="0" anchor="ctr"/>
          <a:lstStyle/>
          <a:p>
            <a:pPr marL="0" indent="0" algn="l">
              <a:lnSpc>
                <a:spcPct val="120000"/>
              </a:lnSpc>
              <a:buNone/>
            </a:pPr>
            <a:r>
              <a:rPr lang="en-US" sz="1000" dirty="0">
                <a:solidFill>
                  <a:srgbClr val="666666"/>
                </a:solidFill>
                <a:latin typeface="Roboto" pitchFamily="34" charset="0"/>
                <a:ea typeface="Roboto" pitchFamily="34" charset="-122"/>
                <a:cs typeface="Roboto" pitchFamily="34" charset="-120"/>
              </a:rPr>
              <a:t>Học sinh hoặc cha/mẹ/người giám hộ có nơi cư trú tại </a:t>
            </a:r>
            <a:r>
              <a:rPr lang="en-US" sz="1000">
                <a:solidFill>
                  <a:srgbClr val="666666"/>
                </a:solidFill>
                <a:latin typeface="Roboto" pitchFamily="34" charset="0"/>
                <a:ea typeface="Roboto" pitchFamily="34" charset="-122"/>
                <a:cs typeface="Roboto" pitchFamily="34" charset="-120"/>
              </a:rPr>
              <a:t>Hà Nội</a:t>
            </a:r>
          </a:p>
          <a:p>
            <a:pPr marL="0" indent="0" algn="l">
              <a:lnSpc>
                <a:spcPct val="120000"/>
              </a:lnSpc>
              <a:buNone/>
            </a:pPr>
            <a:r>
              <a:rPr lang="en-US" sz="1000">
                <a:solidFill>
                  <a:srgbClr val="666666"/>
                </a:solidFill>
                <a:latin typeface="Roboto" pitchFamily="34" charset="0"/>
                <a:ea typeface="Roboto" pitchFamily="34" charset="-122"/>
                <a:cs typeface="Roboto" pitchFamily="34" charset="-120"/>
              </a:rPr>
              <a:t> </a:t>
            </a:r>
            <a:r>
              <a:rPr lang="en-US" sz="1000" dirty="0">
                <a:solidFill>
                  <a:srgbClr val="666666"/>
                </a:solidFill>
                <a:latin typeface="Roboto" pitchFamily="34" charset="0"/>
                <a:ea typeface="Roboto" pitchFamily="34" charset="-122"/>
                <a:cs typeface="Roboto" pitchFamily="34" charset="-120"/>
              </a:rPr>
              <a:t>(thường trú hoặc tạm trú).</a:t>
            </a:r>
            <a:endParaRPr lang="en-US" sz="1000" dirty="0"/>
          </a:p>
        </p:txBody>
      </p:sp>
      <p:sp>
        <p:nvSpPr>
          <p:cNvPr id="35" name="Shape 25"/>
          <p:cNvSpPr/>
          <p:nvPr/>
        </p:nvSpPr>
        <p:spPr>
          <a:xfrm>
            <a:off x="6215177" y="2613355"/>
            <a:ext cx="5410505" cy="933602"/>
          </a:xfrm>
          <a:prstGeom prst="roundRect">
            <a:avLst>
              <a:gd name="adj" fmla="val 23986"/>
            </a:avLst>
          </a:prstGeom>
          <a:solidFill>
            <a:srgbClr val="F8F9FA"/>
          </a:solidFill>
          <a:ln/>
          <a:effectLst>
            <a:outerShdw blurRad="76200" dist="25400" dir="16200000" algn="bl" rotWithShape="0">
              <a:srgbClr val="000000">
                <a:alpha val="5000"/>
              </a:srgbClr>
            </a:outerShdw>
          </a:effectLst>
        </p:spPr>
        <p:txBody>
          <a:bodyPr/>
          <a:lstStyle/>
          <a:p>
            <a:endParaRPr lang="en-US"/>
          </a:p>
        </p:txBody>
      </p:sp>
      <p:sp>
        <p:nvSpPr>
          <p:cNvPr id="36" name="Shape 26"/>
          <p:cNvSpPr/>
          <p:nvPr/>
        </p:nvSpPr>
        <p:spPr>
          <a:xfrm>
            <a:off x="6215177" y="2613355"/>
            <a:ext cx="38405" cy="933602"/>
          </a:xfrm>
          <a:prstGeom prst="roundRect">
            <a:avLst>
              <a:gd name="adj" fmla="val 583087"/>
            </a:avLst>
          </a:prstGeom>
          <a:solidFill>
            <a:srgbClr val="FF6F00"/>
          </a:solidFill>
          <a:ln w="12700">
            <a:solidFill>
              <a:srgbClr val="FF6F00">
                <a:alpha val="0"/>
              </a:srgbClr>
            </a:solidFill>
            <a:prstDash val="solid"/>
          </a:ln>
        </p:spPr>
        <p:txBody>
          <a:bodyPr/>
          <a:lstStyle/>
          <a:p>
            <a:endParaRPr lang="en-US"/>
          </a:p>
        </p:txBody>
      </p:sp>
      <p:sp>
        <p:nvSpPr>
          <p:cNvPr id="37" name="Shape 27"/>
          <p:cNvSpPr/>
          <p:nvPr/>
        </p:nvSpPr>
        <p:spPr>
          <a:xfrm>
            <a:off x="6424574" y="2785262"/>
            <a:ext cx="428854" cy="428854"/>
          </a:xfrm>
          <a:prstGeom prst="roundRect">
            <a:avLst>
              <a:gd name="adj" fmla="val 94764"/>
            </a:avLst>
          </a:prstGeom>
          <a:solidFill>
            <a:srgbClr val="FFF3E0"/>
          </a:solidFill>
          <a:ln w="12700">
            <a:solidFill>
              <a:srgbClr val="FFFFFF">
                <a:alpha val="0"/>
              </a:srgbClr>
            </a:solidFill>
            <a:prstDash val="solid"/>
          </a:ln>
        </p:spPr>
        <p:txBody>
          <a:bodyPr/>
          <a:lstStyle/>
          <a:p>
            <a:endParaRPr lang="en-US"/>
          </a:p>
        </p:txBody>
      </p:sp>
      <p:pic>
        <p:nvPicPr>
          <p:cNvPr id="38" name="Image 8" descr="preencoded.png"/>
          <p:cNvPicPr>
            <a:picLocks noChangeAspect="1"/>
          </p:cNvPicPr>
          <p:nvPr/>
        </p:nvPicPr>
        <p:blipFill>
          <a:blip r:embed="rId9"/>
          <a:srcRect/>
          <a:stretch/>
        </p:blipFill>
        <p:spPr>
          <a:xfrm>
            <a:off x="6534302" y="2894990"/>
            <a:ext cx="209398" cy="209398"/>
          </a:xfrm>
          <a:prstGeom prst="rect">
            <a:avLst/>
          </a:prstGeom>
        </p:spPr>
      </p:pic>
      <p:sp>
        <p:nvSpPr>
          <p:cNvPr id="39" name="Text 28"/>
          <p:cNvSpPr txBox="1"/>
          <p:nvPr/>
        </p:nvSpPr>
        <p:spPr>
          <a:xfrm>
            <a:off x="7177126" y="2785262"/>
            <a:ext cx="4391863"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 Trường hợp đặc biệt </a:t>
            </a:r>
            <a:endParaRPr lang="en-US" sz="1200" dirty="0"/>
          </a:p>
        </p:txBody>
      </p:sp>
      <p:pic>
        <p:nvPicPr>
          <p:cNvPr id="40" name="Image 9" descr="preencoded.png"/>
          <p:cNvPicPr>
            <a:picLocks noChangeAspect="1"/>
          </p:cNvPicPr>
          <p:nvPr/>
        </p:nvPicPr>
        <p:blipFill>
          <a:blip r:embed="rId10"/>
          <a:srcRect/>
          <a:stretch/>
        </p:blipFill>
        <p:spPr>
          <a:xfrm>
            <a:off x="6967728" y="2809037"/>
            <a:ext cx="133502" cy="133502"/>
          </a:xfrm>
          <a:prstGeom prst="rect">
            <a:avLst/>
          </a:prstGeom>
        </p:spPr>
      </p:pic>
      <p:sp>
        <p:nvSpPr>
          <p:cNvPr id="41" name="Text 29"/>
          <p:cNvSpPr txBox="1"/>
          <p:nvPr/>
        </p:nvSpPr>
        <p:spPr>
          <a:xfrm>
            <a:off x="6967728" y="3039334"/>
            <a:ext cx="4429615" cy="275366"/>
          </a:xfrm>
          <a:prstGeom prst="rect">
            <a:avLst/>
          </a:prstGeom>
          <a:noFill/>
          <a:ln/>
        </p:spPr>
        <p:txBody>
          <a:bodyPr wrap="square" lIns="0" tIns="0" rIns="0" bIns="0" rtlCol="0" anchor="ctr"/>
          <a:lstStyle/>
          <a:p>
            <a:pPr marL="0" indent="0" algn="l">
              <a:lnSpc>
                <a:spcPct val="120000"/>
              </a:lnSpc>
              <a:buNone/>
            </a:pPr>
            <a:r>
              <a:rPr lang="en-US" sz="1000" dirty="0">
                <a:solidFill>
                  <a:srgbClr val="666666"/>
                </a:solidFill>
                <a:latin typeface="Roboto" pitchFamily="34" charset="0"/>
                <a:ea typeface="Roboto" pitchFamily="34" charset="-122"/>
                <a:cs typeface="Roboto" pitchFamily="34" charset="-120"/>
              </a:rPr>
              <a:t>Các trường hợp học vượt lớp, học muộn, dân tộc </a:t>
            </a:r>
            <a:r>
              <a:rPr lang="en-US" sz="1000">
                <a:solidFill>
                  <a:srgbClr val="666666"/>
                </a:solidFill>
                <a:latin typeface="Roboto" pitchFamily="34" charset="0"/>
                <a:ea typeface="Roboto" pitchFamily="34" charset="-122"/>
                <a:cs typeface="Roboto" pitchFamily="34" charset="-120"/>
              </a:rPr>
              <a:t>thiểu số, khuyết tật, có hoàn cảnh đặc biệt khó khăn, nước ngoài về</a:t>
            </a:r>
            <a:endParaRPr lang="en-US" sz="1000" dirty="0"/>
          </a:p>
        </p:txBody>
      </p:sp>
      <p:sp>
        <p:nvSpPr>
          <p:cNvPr id="42" name="Shape 30"/>
          <p:cNvSpPr/>
          <p:nvPr/>
        </p:nvSpPr>
        <p:spPr>
          <a:xfrm>
            <a:off x="571500" y="3731666"/>
            <a:ext cx="11048695" cy="771754"/>
          </a:xfrm>
          <a:prstGeom prst="roundRect">
            <a:avLst>
              <a:gd name="adj" fmla="val 35106"/>
            </a:avLst>
          </a:prstGeom>
          <a:solidFill>
            <a:srgbClr val="F8F9FA"/>
          </a:solidFill>
          <a:ln/>
          <a:effectLst>
            <a:outerShdw blurRad="76200" dist="25400" dir="16200000" algn="bl" rotWithShape="0">
              <a:srgbClr val="000000">
                <a:alpha val="5000"/>
              </a:srgbClr>
            </a:outerShdw>
          </a:effectLst>
        </p:spPr>
        <p:txBody>
          <a:bodyPr/>
          <a:lstStyle/>
          <a:p>
            <a:endParaRPr lang="en-US"/>
          </a:p>
        </p:txBody>
      </p:sp>
      <p:sp>
        <p:nvSpPr>
          <p:cNvPr id="43" name="Shape 31"/>
          <p:cNvSpPr/>
          <p:nvPr/>
        </p:nvSpPr>
        <p:spPr>
          <a:xfrm>
            <a:off x="571500" y="3731666"/>
            <a:ext cx="38405" cy="771754"/>
          </a:xfrm>
          <a:prstGeom prst="roundRect">
            <a:avLst>
              <a:gd name="adj" fmla="val 705464"/>
            </a:avLst>
          </a:prstGeom>
          <a:solidFill>
            <a:srgbClr val="4CAF50"/>
          </a:solidFill>
          <a:ln w="12700">
            <a:solidFill>
              <a:srgbClr val="4CAF50">
                <a:alpha val="0"/>
              </a:srgbClr>
            </a:solidFill>
            <a:prstDash val="solid"/>
          </a:ln>
        </p:spPr>
        <p:txBody>
          <a:bodyPr/>
          <a:lstStyle/>
          <a:p>
            <a:endParaRPr lang="en-US"/>
          </a:p>
        </p:txBody>
      </p:sp>
      <p:sp>
        <p:nvSpPr>
          <p:cNvPr id="44" name="Shape 32"/>
          <p:cNvSpPr/>
          <p:nvPr/>
        </p:nvSpPr>
        <p:spPr>
          <a:xfrm>
            <a:off x="780898" y="3903574"/>
            <a:ext cx="428854" cy="428854"/>
          </a:xfrm>
          <a:prstGeom prst="roundRect">
            <a:avLst>
              <a:gd name="adj" fmla="val 94764"/>
            </a:avLst>
          </a:prstGeom>
          <a:solidFill>
            <a:srgbClr val="E8F5E9"/>
          </a:solidFill>
          <a:ln w="12700">
            <a:solidFill>
              <a:srgbClr val="FFFFFF">
                <a:alpha val="0"/>
              </a:srgbClr>
            </a:solidFill>
            <a:prstDash val="solid"/>
          </a:ln>
        </p:spPr>
        <p:txBody>
          <a:bodyPr/>
          <a:lstStyle/>
          <a:p>
            <a:endParaRPr lang="en-US"/>
          </a:p>
        </p:txBody>
      </p:sp>
      <p:pic>
        <p:nvPicPr>
          <p:cNvPr id="45" name="Image 10" descr="preencoded.png"/>
          <p:cNvPicPr>
            <a:picLocks noChangeAspect="1"/>
          </p:cNvPicPr>
          <p:nvPr/>
        </p:nvPicPr>
        <p:blipFill>
          <a:blip r:embed="rId11"/>
          <a:srcRect/>
          <a:stretch/>
        </p:blipFill>
        <p:spPr>
          <a:xfrm>
            <a:off x="890626" y="4013302"/>
            <a:ext cx="209398" cy="209398"/>
          </a:xfrm>
          <a:prstGeom prst="rect">
            <a:avLst/>
          </a:prstGeom>
        </p:spPr>
      </p:pic>
      <p:sp>
        <p:nvSpPr>
          <p:cNvPr id="46" name="Text 33"/>
          <p:cNvSpPr txBox="1"/>
          <p:nvPr/>
        </p:nvSpPr>
        <p:spPr>
          <a:xfrm>
            <a:off x="1505102" y="3903574"/>
            <a:ext cx="10058400" cy="181051"/>
          </a:xfrm>
          <a:prstGeom prst="rect">
            <a:avLst/>
          </a:prstGeom>
          <a:noFill/>
          <a:ln/>
        </p:spPr>
        <p:txBody>
          <a:bodyPr wrap="square" lIns="0" tIns="0" rIns="0" bIns="0" rtlCol="0" anchor="ctr"/>
          <a:lstStyle/>
          <a:p>
            <a:pPr marL="0" indent="0" algn="l">
              <a:buNone/>
            </a:pPr>
            <a:r>
              <a:rPr lang="en-US" sz="1400" b="1" dirty="0">
                <a:solidFill>
                  <a:srgbClr val="2E7D32"/>
                </a:solidFill>
                <a:latin typeface="Montserrat" pitchFamily="34" charset="0"/>
                <a:ea typeface="Montserrat" pitchFamily="34" charset="-122"/>
                <a:cs typeface="Montserrat" pitchFamily="34" charset="-120"/>
              </a:rPr>
              <a:t> Lưu ý quan trọng </a:t>
            </a:r>
            <a:endParaRPr lang="en-US" sz="1400" dirty="0"/>
          </a:p>
        </p:txBody>
      </p:sp>
      <p:pic>
        <p:nvPicPr>
          <p:cNvPr id="47" name="Image 11" descr="preencoded.png"/>
          <p:cNvPicPr>
            <a:picLocks noChangeAspect="1"/>
          </p:cNvPicPr>
          <p:nvPr/>
        </p:nvPicPr>
        <p:blipFill>
          <a:blip r:embed="rId12"/>
          <a:srcRect l="-2512" r="-2512"/>
          <a:stretch/>
        </p:blipFill>
        <p:spPr>
          <a:xfrm>
            <a:off x="1324051" y="3927348"/>
            <a:ext cx="105156" cy="133502"/>
          </a:xfrm>
          <a:prstGeom prst="rect">
            <a:avLst/>
          </a:prstGeom>
        </p:spPr>
      </p:pic>
      <p:sp>
        <p:nvSpPr>
          <p:cNvPr id="48" name="Text 34"/>
          <p:cNvSpPr txBox="1"/>
          <p:nvPr/>
        </p:nvSpPr>
        <p:spPr>
          <a:xfrm>
            <a:off x="1324051" y="4141318"/>
            <a:ext cx="10239451" cy="181051"/>
          </a:xfrm>
          <a:prstGeom prst="rect">
            <a:avLst/>
          </a:prstGeom>
          <a:noFill/>
          <a:ln/>
        </p:spPr>
        <p:txBody>
          <a:bodyPr wrap="square" lIns="0" tIns="0" rIns="0" bIns="0" rtlCol="0" anchor="ctr"/>
          <a:lstStyle/>
          <a:p>
            <a:pPr marL="0" indent="0" algn="l">
              <a:buNone/>
            </a:pPr>
            <a:r>
              <a:rPr lang="en-US" sz="1200" dirty="0">
                <a:solidFill>
                  <a:srgbClr val="666666"/>
                </a:solidFill>
                <a:latin typeface="Roboto" pitchFamily="34" charset="0"/>
                <a:ea typeface="Roboto" pitchFamily="34" charset="-122"/>
                <a:cs typeface="Roboto" pitchFamily="34" charset="-120"/>
              </a:rPr>
              <a:t>Các đơn vị cần kiểm tra kỹ điều kiện đối tượng và hồ sơ của học sinh trước khi đăng ký.</a:t>
            </a:r>
            <a:endParaRPr lang="en-US" sz="1200" dirty="0"/>
          </a:p>
        </p:txBody>
      </p:sp>
      <p:sp>
        <p:nvSpPr>
          <p:cNvPr id="49" name="Text 35"/>
          <p:cNvSpPr txBox="1"/>
          <p:nvPr/>
        </p:nvSpPr>
        <p:spPr>
          <a:xfrm>
            <a:off x="9083955" y="6534302"/>
            <a:ext cx="3091586" cy="133502"/>
          </a:xfrm>
          <a:prstGeom prst="rect">
            <a:avLst/>
          </a:prstGeom>
          <a:noFill/>
          <a:ln/>
        </p:spPr>
        <p:txBody>
          <a:bodyPr wrap="square" lIns="0" tIns="0" rIns="0" bIns="0" rtlCol="0" anchor="ctr"/>
          <a:lstStyle/>
          <a:p>
            <a:pPr marL="0" indent="0" algn="l">
              <a:buNone/>
            </a:pPr>
            <a:r>
              <a:rPr lang="en-US" sz="900">
                <a:solidFill>
                  <a:srgbClr val="999999"/>
                </a:solidFill>
                <a:latin typeface="Roboto" pitchFamily="34" charset="0"/>
                <a:ea typeface="Roboto" pitchFamily="34" charset="-122"/>
                <a:cs typeface="Roboto" pitchFamily="34" charset="-120"/>
              </a:rPr>
              <a:t> Hướng dẫn </a:t>
            </a:r>
            <a:r>
              <a:rPr lang="en-US" sz="900" dirty="0">
                <a:solidFill>
                  <a:srgbClr val="999999"/>
                </a:solidFill>
                <a:latin typeface="Roboto" pitchFamily="34" charset="0"/>
                <a:ea typeface="Roboto" pitchFamily="34" charset="-122"/>
                <a:cs typeface="Roboto" pitchFamily="34" charset="-120"/>
              </a:rPr>
              <a:t>tuyển sinh lớp 10 THPT năm học 2026-2027 </a:t>
            </a:r>
            <a:endParaRPr lang="en-US" sz="900" dirty="0"/>
          </a:p>
        </p:txBody>
      </p:sp>
      <p:pic>
        <p:nvPicPr>
          <p:cNvPr id="50" name="Image 12" descr="preencoded.png"/>
          <p:cNvPicPr>
            <a:picLocks noChangeAspect="1"/>
          </p:cNvPicPr>
          <p:nvPr/>
        </p:nvPicPr>
        <p:blipFill>
          <a:blip r:embed="rId13"/>
          <a:srcRect/>
          <a:stretch/>
        </p:blipFill>
        <p:spPr>
          <a:xfrm>
            <a:off x="8944050" y="6538874"/>
            <a:ext cx="114300" cy="114300"/>
          </a:xfrm>
          <a:prstGeom prst="rect">
            <a:avLst/>
          </a:prstGeom>
        </p:spPr>
      </p:pic>
      <p:pic>
        <p:nvPicPr>
          <p:cNvPr id="51" name="Image 13" descr="preencoded.png"/>
          <p:cNvPicPr>
            <a:picLocks noChangeAspect="1"/>
          </p:cNvPicPr>
          <p:nvPr/>
        </p:nvPicPr>
        <p:blipFill>
          <a:blip r:embed="rId14"/>
          <a:srcRect t="-401" b="-401"/>
          <a:stretch/>
        </p:blipFill>
        <p:spPr>
          <a:xfrm>
            <a:off x="0" y="6819595"/>
            <a:ext cx="12191695" cy="38405"/>
          </a:xfrm>
          <a:prstGeom prst="rect">
            <a:avLst/>
          </a:prstGeom>
        </p:spPr>
      </p:pic>
      <p:pic>
        <p:nvPicPr>
          <p:cNvPr id="52" name="Image 14" descr="preencoded.png"/>
          <p:cNvPicPr>
            <a:picLocks noChangeAspect="1"/>
          </p:cNvPicPr>
          <p:nvPr/>
        </p:nvPicPr>
        <p:blipFill>
          <a:blip r:embed="rId15"/>
          <a:srcRect t="-399" b="-399"/>
          <a:stretch/>
        </p:blipFill>
        <p:spPr>
          <a:xfrm>
            <a:off x="0" y="6819595"/>
            <a:ext cx="4023360" cy="38405"/>
          </a:xfrm>
          <a:prstGeom prst="rect">
            <a:avLst/>
          </a:prstGeom>
        </p:spPr>
      </p:pic>
      <p:pic>
        <p:nvPicPr>
          <p:cNvPr id="53" name="Image 2" descr="preencoded.png">
            <a:extLst>
              <a:ext uri="{FF2B5EF4-FFF2-40B4-BE49-F238E27FC236}">
                <a16:creationId xmlns:a16="http://schemas.microsoft.com/office/drawing/2014/main" id="{DD1D8634-5949-6FBB-03FC-C0D1C446CB40}"/>
              </a:ext>
            </a:extLst>
          </p:cNvPr>
          <p:cNvPicPr>
            <a:picLocks noChangeAspect="1"/>
          </p:cNvPicPr>
          <p:nvPr/>
        </p:nvPicPr>
        <p:blipFill>
          <a:blip r:embed="rId16">
            <a:alphaModFix amt="3000"/>
            <a:extLst>
              <a:ext uri="{BEBA8EAE-BF5A-486C-A8C5-ECC9F3942E4B}">
                <a14:imgProps xmlns:a14="http://schemas.microsoft.com/office/drawing/2010/main">
                  <a14:imgLayer r:embed="rId17">
                    <a14:imgEffect>
                      <a14:artisticPencilGrayscale/>
                    </a14:imgEffect>
                  </a14:imgLayer>
                </a14:imgProps>
              </a:ext>
            </a:extLst>
          </a:blip>
          <a:srcRect/>
          <a:stretch/>
        </p:blipFill>
        <p:spPr>
          <a:xfrm>
            <a:off x="-33834" y="4103826"/>
            <a:ext cx="2715769" cy="2715769"/>
          </a:xfrm>
          <a:prstGeom prst="rect">
            <a:avLst/>
          </a:prstGeom>
        </p:spPr>
      </p:pic>
      <p:pic>
        <p:nvPicPr>
          <p:cNvPr id="54" name="Image 2" descr="preencoded.png">
            <a:extLst>
              <a:ext uri="{FF2B5EF4-FFF2-40B4-BE49-F238E27FC236}">
                <a16:creationId xmlns:a16="http://schemas.microsoft.com/office/drawing/2014/main" id="{DD1D8634-5949-6FBB-03FC-C0D1C446CB40}"/>
              </a:ext>
            </a:extLst>
          </p:cNvPr>
          <p:cNvPicPr>
            <a:picLocks noChangeAspect="1"/>
          </p:cNvPicPr>
          <p:nvPr/>
        </p:nvPicPr>
        <p:blipFill>
          <a:blip r:embed="rId16">
            <a:alphaModFix amt="3000"/>
            <a:extLst>
              <a:ext uri="{BEBA8EAE-BF5A-486C-A8C5-ECC9F3942E4B}">
                <a14:imgProps xmlns:a14="http://schemas.microsoft.com/office/drawing/2010/main">
                  <a14:imgLayer r:embed="rId17">
                    <a14:imgEffect>
                      <a14:artisticPencilGrayscale/>
                    </a14:imgEffect>
                  </a14:imgLayer>
                </a14:imgProps>
              </a:ext>
            </a:extLst>
          </a:blip>
          <a:srcRect/>
          <a:stretch/>
        </p:blipFill>
        <p:spPr>
          <a:xfrm>
            <a:off x="10662560" y="101259"/>
            <a:ext cx="1023570" cy="1023570"/>
          </a:xfrm>
          <a:prstGeom prst="rect">
            <a:avLst/>
          </a:prstGeom>
        </p:spPr>
      </p:pic>
    </p:spTree>
    <p:extLst>
      <p:ext uri="{BB962C8B-B14F-4D97-AF65-F5344CB8AC3E}">
        <p14:creationId xmlns:p14="http://schemas.microsoft.com/office/powerpoint/2010/main" val="128028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0" y="0"/>
            <a:ext cx="12191695" cy="6858000"/>
          </a:xfrm>
          <a:prstGeom prst="rect">
            <a:avLst/>
          </a:prstGeom>
        </p:spPr>
      </p:pic>
      <p:sp>
        <p:nvSpPr>
          <p:cNvPr id="4" name="Shape 1"/>
          <p:cNvSpPr/>
          <p:nvPr/>
        </p:nvSpPr>
        <p:spPr>
          <a:xfrm>
            <a:off x="571500" y="1124712"/>
            <a:ext cx="11048695" cy="28346"/>
          </a:xfrm>
          <a:prstGeom prst="rect">
            <a:avLst/>
          </a:prstGeom>
          <a:solidFill>
            <a:srgbClr val="1565C0"/>
          </a:solidFill>
          <a:ln w="12700">
            <a:solidFill>
              <a:srgbClr val="1565C0">
                <a:alpha val="0"/>
              </a:srgbClr>
            </a:solidFill>
            <a:prstDash val="solid"/>
          </a:ln>
        </p:spPr>
        <p:txBody>
          <a:bodyPr/>
          <a:lstStyle/>
          <a:p>
            <a:endParaRPr lang="en-US"/>
          </a:p>
        </p:txBody>
      </p:sp>
      <p:sp>
        <p:nvSpPr>
          <p:cNvPr id="5" name="Text 2"/>
          <p:cNvSpPr txBox="1"/>
          <p:nvPr/>
        </p:nvSpPr>
        <p:spPr>
          <a:xfrm>
            <a:off x="1057046" y="381305"/>
            <a:ext cx="5343754" cy="372161"/>
          </a:xfrm>
          <a:prstGeom prst="rect">
            <a:avLst/>
          </a:prstGeom>
          <a:noFill/>
          <a:ln/>
        </p:spPr>
        <p:txBody>
          <a:bodyPr wrap="square" lIns="0" tIns="0" rIns="0" bIns="0" rtlCol="0" anchor="ctr"/>
          <a:lstStyle/>
          <a:p>
            <a:pPr marL="0" indent="0" algn="l">
              <a:buNone/>
            </a:pPr>
            <a:r>
              <a:rPr lang="en-US" sz="2400" b="1" dirty="0">
                <a:solidFill>
                  <a:srgbClr val="1565C0"/>
                </a:solidFill>
                <a:latin typeface="Montserrat" pitchFamily="34" charset="0"/>
                <a:ea typeface="Montserrat" pitchFamily="34" charset="-122"/>
                <a:cs typeface="Montserrat" pitchFamily="34" charset="-120"/>
              </a:rPr>
              <a:t> CÁC PHƯƠNG THỨC TUYỂN SINH </a:t>
            </a:r>
            <a:endParaRPr lang="en-US" sz="2400" dirty="0"/>
          </a:p>
        </p:txBody>
      </p:sp>
      <p:pic>
        <p:nvPicPr>
          <p:cNvPr id="6" name="Image 1" descr="preencoded.png"/>
          <p:cNvPicPr>
            <a:picLocks noChangeAspect="1"/>
          </p:cNvPicPr>
          <p:nvPr/>
        </p:nvPicPr>
        <p:blipFill>
          <a:blip r:embed="rId4"/>
          <a:srcRect/>
          <a:stretch/>
        </p:blipFill>
        <p:spPr>
          <a:xfrm>
            <a:off x="571500" y="395021"/>
            <a:ext cx="342900" cy="342900"/>
          </a:xfrm>
          <a:prstGeom prst="rect">
            <a:avLst/>
          </a:prstGeom>
        </p:spPr>
      </p:pic>
      <p:sp>
        <p:nvSpPr>
          <p:cNvPr id="7" name="Text 3"/>
          <p:cNvSpPr txBox="1"/>
          <p:nvPr/>
        </p:nvSpPr>
        <p:spPr>
          <a:xfrm>
            <a:off x="571500" y="800100"/>
            <a:ext cx="5829300" cy="181051"/>
          </a:xfrm>
          <a:prstGeom prst="rect">
            <a:avLst/>
          </a:prstGeom>
          <a:noFill/>
          <a:ln/>
        </p:spPr>
        <p:txBody>
          <a:bodyPr wrap="square" lIns="0" tIns="0" rIns="0" bIns="0" rtlCol="0" anchor="ctr"/>
          <a:lstStyle/>
          <a:p>
            <a:pPr marL="0" indent="0" algn="l">
              <a:buNone/>
            </a:pPr>
            <a:r>
              <a:rPr lang="en-US" sz="1200">
                <a:solidFill>
                  <a:srgbClr val="666666"/>
                </a:solidFill>
                <a:latin typeface="Roboto" pitchFamily="34" charset="0"/>
                <a:ea typeface="Roboto" pitchFamily="34" charset="-122"/>
                <a:cs typeface="Roboto" pitchFamily="34" charset="-120"/>
              </a:rPr>
              <a:t>Loại hình </a:t>
            </a:r>
            <a:r>
              <a:rPr lang="en-US" sz="1200" dirty="0">
                <a:solidFill>
                  <a:srgbClr val="666666"/>
                </a:solidFill>
                <a:latin typeface="Roboto" pitchFamily="34" charset="0"/>
                <a:ea typeface="Roboto" pitchFamily="34" charset="-122"/>
                <a:cs typeface="Roboto" pitchFamily="34" charset="-120"/>
              </a:rPr>
              <a:t>tuyển sinh vào lớp 10 THPT năm học 2026-2027</a:t>
            </a:r>
            <a:endParaRPr lang="en-US" sz="1200" dirty="0"/>
          </a:p>
        </p:txBody>
      </p:sp>
      <p:sp>
        <p:nvSpPr>
          <p:cNvPr id="10" name="Shape 6"/>
          <p:cNvSpPr/>
          <p:nvPr/>
        </p:nvSpPr>
        <p:spPr>
          <a:xfrm>
            <a:off x="571500" y="1402825"/>
            <a:ext cx="5429707" cy="2428646"/>
          </a:xfrm>
          <a:prstGeom prst="roundRect">
            <a:avLst>
              <a:gd name="adj" fmla="val 3544"/>
            </a:avLst>
          </a:prstGeom>
          <a:solidFill>
            <a:srgbClr val="F8FAFB"/>
          </a:solidFill>
          <a:ln w="25400">
            <a:solidFill>
              <a:schemeClr val="bg2"/>
            </a:solidFill>
            <a:prstDash val="solid"/>
          </a:ln>
          <a:effectLst>
            <a:outerShdw blurRad="76200" dist="25400" dir="16200000" algn="bl" rotWithShape="0">
              <a:srgbClr val="000000">
                <a:alpha val="5000"/>
              </a:srgbClr>
            </a:outerShdw>
          </a:effectLst>
        </p:spPr>
        <p:txBody>
          <a:bodyPr/>
          <a:lstStyle/>
          <a:p>
            <a:endParaRPr lang="en-US"/>
          </a:p>
        </p:txBody>
      </p:sp>
      <p:sp>
        <p:nvSpPr>
          <p:cNvPr id="11" name="Shape 7"/>
          <p:cNvSpPr/>
          <p:nvPr/>
        </p:nvSpPr>
        <p:spPr>
          <a:xfrm>
            <a:off x="780898" y="1612222"/>
            <a:ext cx="428854" cy="428854"/>
          </a:xfrm>
          <a:prstGeom prst="roundRect">
            <a:avLst>
              <a:gd name="adj" fmla="val 94764"/>
            </a:avLst>
          </a:prstGeom>
          <a:solidFill>
            <a:srgbClr val="BBDEFB"/>
          </a:solidFill>
          <a:ln w="12700">
            <a:solidFill>
              <a:srgbClr val="FFFFFF">
                <a:alpha val="0"/>
              </a:srgbClr>
            </a:solidFill>
            <a:prstDash val="solid"/>
          </a:ln>
        </p:spPr>
        <p:txBody>
          <a:bodyPr/>
          <a:lstStyle/>
          <a:p>
            <a:endParaRPr lang="en-US"/>
          </a:p>
        </p:txBody>
      </p:sp>
      <p:pic>
        <p:nvPicPr>
          <p:cNvPr id="12" name="Image 2" descr="preencoded.png"/>
          <p:cNvPicPr>
            <a:picLocks noChangeAspect="1"/>
          </p:cNvPicPr>
          <p:nvPr/>
        </p:nvPicPr>
        <p:blipFill>
          <a:blip r:embed="rId5"/>
          <a:srcRect l="-1004" r="-1004"/>
          <a:stretch/>
        </p:blipFill>
        <p:spPr>
          <a:xfrm>
            <a:off x="862279" y="1721950"/>
            <a:ext cx="267005" cy="209398"/>
          </a:xfrm>
          <a:prstGeom prst="rect">
            <a:avLst/>
          </a:prstGeom>
        </p:spPr>
      </p:pic>
      <p:sp>
        <p:nvSpPr>
          <p:cNvPr id="13" name="Text 8"/>
          <p:cNvSpPr txBox="1"/>
          <p:nvPr/>
        </p:nvSpPr>
        <p:spPr>
          <a:xfrm>
            <a:off x="1324051" y="1665258"/>
            <a:ext cx="2550262" cy="181051"/>
          </a:xfrm>
          <a:prstGeom prst="rect">
            <a:avLst/>
          </a:prstGeom>
          <a:noFill/>
          <a:ln/>
        </p:spPr>
        <p:txBody>
          <a:bodyPr wrap="square" lIns="0" tIns="0" rIns="0" bIns="0" rtlCol="0" anchor="ctr"/>
          <a:lstStyle/>
          <a:p>
            <a:pPr marL="0" indent="0" algn="l">
              <a:buNone/>
            </a:pPr>
            <a:r>
              <a:rPr lang="en-US" sz="1200" b="1">
                <a:solidFill>
                  <a:srgbClr val="333333"/>
                </a:solidFill>
                <a:latin typeface="Montserrat" pitchFamily="34" charset="0"/>
                <a:ea typeface="Montserrat" pitchFamily="34" charset="-122"/>
                <a:cs typeface="Montserrat" pitchFamily="34" charset="-120"/>
              </a:rPr>
              <a:t>THPT công </a:t>
            </a:r>
            <a:r>
              <a:rPr lang="en-US" sz="1200" b="1" dirty="0">
                <a:solidFill>
                  <a:srgbClr val="333333"/>
                </a:solidFill>
                <a:latin typeface="Montserrat" pitchFamily="34" charset="0"/>
                <a:ea typeface="Montserrat" pitchFamily="34" charset="-122"/>
                <a:cs typeface="Montserrat" pitchFamily="34" charset="-120"/>
              </a:rPr>
              <a:t>lập không chuyên</a:t>
            </a:r>
            <a:endParaRPr lang="en-US" sz="1200" dirty="0"/>
          </a:p>
        </p:txBody>
      </p:sp>
      <p:sp>
        <p:nvSpPr>
          <p:cNvPr id="14" name="Text 9"/>
          <p:cNvSpPr txBox="1"/>
          <p:nvPr/>
        </p:nvSpPr>
        <p:spPr>
          <a:xfrm>
            <a:off x="1324051" y="1845394"/>
            <a:ext cx="2427732" cy="143561"/>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Thi tuyển</a:t>
            </a:r>
            <a:endParaRPr lang="en-US" sz="900" dirty="0"/>
          </a:p>
        </p:txBody>
      </p:sp>
      <p:sp>
        <p:nvSpPr>
          <p:cNvPr id="15" name="Text 10"/>
          <p:cNvSpPr txBox="1"/>
          <p:nvPr/>
        </p:nvSpPr>
        <p:spPr>
          <a:xfrm>
            <a:off x="780898" y="2317225"/>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Phương thức:</a:t>
            </a:r>
            <a:r>
              <a:rPr lang="en-US" sz="1000" dirty="0">
                <a:solidFill>
                  <a:srgbClr val="666666"/>
                </a:solidFill>
                <a:latin typeface="Roboto" pitchFamily="34" charset="0"/>
                <a:ea typeface="Roboto" pitchFamily="34" charset="-122"/>
                <a:cs typeface="Roboto" pitchFamily="34" charset="-120"/>
              </a:rPr>
              <a:t> Thi tuyển 3 môn: Toán, Ngữ văn, Ngoại ngữ</a:t>
            </a:r>
            <a:endParaRPr lang="en-US" sz="1000" dirty="0"/>
          </a:p>
        </p:txBody>
      </p:sp>
      <p:sp>
        <p:nvSpPr>
          <p:cNvPr id="16" name="Text 11"/>
          <p:cNvSpPr txBox="1"/>
          <p:nvPr/>
        </p:nvSpPr>
        <p:spPr>
          <a:xfrm>
            <a:off x="780898" y="2650981"/>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Đối tượng:</a:t>
            </a:r>
            <a:r>
              <a:rPr lang="en-US" sz="1000" dirty="0">
                <a:solidFill>
                  <a:srgbClr val="666666"/>
                </a:solidFill>
                <a:latin typeface="Roboto" pitchFamily="34" charset="0"/>
                <a:ea typeface="Roboto" pitchFamily="34" charset="-122"/>
                <a:cs typeface="Roboto" pitchFamily="34" charset="-120"/>
              </a:rPr>
              <a:t> Học sinh hoàn thành THCS năm 2025-2026</a:t>
            </a:r>
            <a:endParaRPr lang="en-US" sz="1000" dirty="0"/>
          </a:p>
        </p:txBody>
      </p:sp>
      <p:sp>
        <p:nvSpPr>
          <p:cNvPr id="17" name="Text 12"/>
          <p:cNvSpPr txBox="1"/>
          <p:nvPr/>
        </p:nvSpPr>
        <p:spPr>
          <a:xfrm>
            <a:off x="780898" y="2983822"/>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Điểm xét tuyển:</a:t>
            </a:r>
            <a:r>
              <a:rPr lang="en-US" sz="1000" dirty="0">
                <a:solidFill>
                  <a:srgbClr val="666666"/>
                </a:solidFill>
                <a:latin typeface="Roboto" pitchFamily="34" charset="0"/>
                <a:ea typeface="Roboto" pitchFamily="34" charset="-122"/>
                <a:cs typeface="Roboto" pitchFamily="34" charset="-120"/>
              </a:rPr>
              <a:t> Tổng điểm 3 môn + điểm ưu </a:t>
            </a:r>
            <a:r>
              <a:rPr lang="en-US" sz="1000">
                <a:solidFill>
                  <a:srgbClr val="666666"/>
                </a:solidFill>
                <a:latin typeface="Roboto" pitchFamily="34" charset="0"/>
                <a:ea typeface="Roboto" pitchFamily="34" charset="-122"/>
                <a:cs typeface="Roboto" pitchFamily="34" charset="-120"/>
              </a:rPr>
              <a:t>tiên/khuyến khích (nếu có)</a:t>
            </a:r>
            <a:endParaRPr lang="en-US" sz="1000" dirty="0"/>
          </a:p>
        </p:txBody>
      </p:sp>
      <p:sp>
        <p:nvSpPr>
          <p:cNvPr id="18" name="Shape 13"/>
          <p:cNvSpPr/>
          <p:nvPr/>
        </p:nvSpPr>
        <p:spPr>
          <a:xfrm>
            <a:off x="780898" y="3460225"/>
            <a:ext cx="5009998" cy="9144"/>
          </a:xfrm>
          <a:prstGeom prst="rect">
            <a:avLst/>
          </a:prstGeom>
          <a:solidFill>
            <a:srgbClr val="E0E0E0"/>
          </a:solidFill>
          <a:ln w="12700">
            <a:solidFill>
              <a:srgbClr val="E0E0E0">
                <a:alpha val="0"/>
              </a:srgbClr>
            </a:solidFill>
            <a:prstDash val="solid"/>
          </a:ln>
        </p:spPr>
        <p:txBody>
          <a:bodyPr/>
          <a:lstStyle/>
          <a:p>
            <a:endParaRPr lang="en-US"/>
          </a:p>
        </p:txBody>
      </p:sp>
      <p:sp>
        <p:nvSpPr>
          <p:cNvPr id="19" name="Text 14"/>
          <p:cNvSpPr txBox="1"/>
          <p:nvPr/>
        </p:nvSpPr>
        <p:spPr>
          <a:xfrm>
            <a:off x="780898" y="3565381"/>
            <a:ext cx="467258" cy="133502"/>
          </a:xfrm>
          <a:prstGeom prst="rect">
            <a:avLst/>
          </a:prstGeom>
          <a:noFill/>
          <a:ln/>
        </p:spPr>
        <p:txBody>
          <a:bodyPr wrap="square" lIns="0" tIns="0" rIns="0" bIns="0" rtlCol="0" anchor="ctr"/>
          <a:lstStyle/>
          <a:p>
            <a:pPr marL="0" indent="0" algn="l">
              <a:buNone/>
            </a:pPr>
            <a:r>
              <a:rPr lang="en-US" sz="900" dirty="0">
                <a:solidFill>
                  <a:srgbClr val="999999"/>
                </a:solidFill>
                <a:latin typeface="Roboto" pitchFamily="34" charset="0"/>
                <a:ea typeface="Roboto" pitchFamily="34" charset="-122"/>
                <a:cs typeface="Roboto" pitchFamily="34" charset="-120"/>
              </a:rPr>
              <a:t>Hệ số 1</a:t>
            </a:r>
            <a:endParaRPr lang="en-US" sz="900" dirty="0"/>
          </a:p>
        </p:txBody>
      </p:sp>
      <p:sp>
        <p:nvSpPr>
          <p:cNvPr id="22" name="Shape 16"/>
          <p:cNvSpPr/>
          <p:nvPr/>
        </p:nvSpPr>
        <p:spPr>
          <a:xfrm>
            <a:off x="6191402" y="1402825"/>
            <a:ext cx="5429707" cy="2428646"/>
          </a:xfrm>
          <a:prstGeom prst="roundRect">
            <a:avLst>
              <a:gd name="adj" fmla="val 3544"/>
            </a:avLst>
          </a:prstGeom>
          <a:solidFill>
            <a:srgbClr val="FFFFFF"/>
          </a:solidFill>
          <a:ln w="25400">
            <a:solidFill>
              <a:srgbClr val="E0E0E0"/>
            </a:solidFill>
            <a:prstDash val="solid"/>
          </a:ln>
          <a:effectLst>
            <a:outerShdw blurRad="76200" dist="25400" dir="16200000" algn="bl" rotWithShape="0">
              <a:srgbClr val="000000">
                <a:alpha val="5000"/>
              </a:srgbClr>
            </a:outerShdw>
          </a:effectLst>
        </p:spPr>
        <p:txBody>
          <a:bodyPr/>
          <a:lstStyle/>
          <a:p>
            <a:endParaRPr lang="en-US"/>
          </a:p>
        </p:txBody>
      </p:sp>
      <p:sp>
        <p:nvSpPr>
          <p:cNvPr id="23" name="Shape 17"/>
          <p:cNvSpPr/>
          <p:nvPr/>
        </p:nvSpPr>
        <p:spPr>
          <a:xfrm>
            <a:off x="6400800" y="1612222"/>
            <a:ext cx="428854" cy="428854"/>
          </a:xfrm>
          <a:prstGeom prst="roundRect">
            <a:avLst>
              <a:gd name="adj" fmla="val 94764"/>
            </a:avLst>
          </a:prstGeom>
          <a:solidFill>
            <a:srgbClr val="FFF3E0"/>
          </a:solidFill>
          <a:ln w="12700">
            <a:solidFill>
              <a:srgbClr val="FFFFFF">
                <a:alpha val="0"/>
              </a:srgbClr>
            </a:solidFill>
            <a:prstDash val="solid"/>
          </a:ln>
        </p:spPr>
        <p:txBody>
          <a:bodyPr/>
          <a:lstStyle/>
          <a:p>
            <a:endParaRPr lang="en-US"/>
          </a:p>
        </p:txBody>
      </p:sp>
      <p:pic>
        <p:nvPicPr>
          <p:cNvPr id="24" name="Image 4" descr="preencoded.png"/>
          <p:cNvPicPr>
            <a:picLocks noChangeAspect="1"/>
          </p:cNvPicPr>
          <p:nvPr/>
        </p:nvPicPr>
        <p:blipFill>
          <a:blip r:embed="rId6"/>
          <a:srcRect l="-461" r="-461"/>
          <a:stretch/>
        </p:blipFill>
        <p:spPr>
          <a:xfrm>
            <a:off x="6495898" y="1721950"/>
            <a:ext cx="237744" cy="209398"/>
          </a:xfrm>
          <a:prstGeom prst="rect">
            <a:avLst/>
          </a:prstGeom>
        </p:spPr>
      </p:pic>
      <p:sp>
        <p:nvSpPr>
          <p:cNvPr id="25" name="Text 18"/>
          <p:cNvSpPr txBox="1"/>
          <p:nvPr/>
        </p:nvSpPr>
        <p:spPr>
          <a:xfrm>
            <a:off x="6943954" y="1665258"/>
            <a:ext cx="1191463" cy="181051"/>
          </a:xfrm>
          <a:prstGeom prst="rect">
            <a:avLst/>
          </a:prstGeom>
          <a:noFill/>
          <a:ln/>
        </p:spPr>
        <p:txBody>
          <a:bodyPr wrap="square" lIns="0" tIns="0" rIns="0" bIns="0" rtlCol="0" anchor="ctr"/>
          <a:lstStyle/>
          <a:p>
            <a:pPr marL="0" indent="0" algn="l">
              <a:buNone/>
            </a:pPr>
            <a:r>
              <a:rPr lang="en-US" sz="1200" b="1">
                <a:solidFill>
                  <a:srgbClr val="333333"/>
                </a:solidFill>
                <a:latin typeface="Montserrat" pitchFamily="34" charset="0"/>
                <a:ea typeface="Montserrat" pitchFamily="34" charset="-122"/>
                <a:cs typeface="Montserrat" pitchFamily="34" charset="-120"/>
              </a:rPr>
              <a:t>THPT chuyên</a:t>
            </a:r>
            <a:endParaRPr lang="en-US" sz="1200" dirty="0"/>
          </a:p>
        </p:txBody>
      </p:sp>
      <p:sp>
        <p:nvSpPr>
          <p:cNvPr id="26" name="Text 19"/>
          <p:cNvSpPr txBox="1"/>
          <p:nvPr/>
        </p:nvSpPr>
        <p:spPr>
          <a:xfrm>
            <a:off x="6943954" y="1845394"/>
            <a:ext cx="1326794" cy="143561"/>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Sơ tuyển + Thi tuyển</a:t>
            </a:r>
            <a:endParaRPr lang="en-US" sz="900" dirty="0"/>
          </a:p>
        </p:txBody>
      </p:sp>
      <p:sp>
        <p:nvSpPr>
          <p:cNvPr id="27" name="Text 20"/>
          <p:cNvSpPr txBox="1"/>
          <p:nvPr/>
        </p:nvSpPr>
        <p:spPr>
          <a:xfrm>
            <a:off x="6400800" y="2317225"/>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Phương thức:</a:t>
            </a:r>
            <a:r>
              <a:rPr lang="en-US" sz="1000" dirty="0">
                <a:solidFill>
                  <a:srgbClr val="666666"/>
                </a:solidFill>
                <a:latin typeface="Roboto" pitchFamily="34" charset="0"/>
                <a:ea typeface="Roboto" pitchFamily="34" charset="-122"/>
                <a:cs typeface="Roboto" pitchFamily="34" charset="-120"/>
              </a:rPr>
              <a:t> </a:t>
            </a:r>
            <a:r>
              <a:rPr lang="en-US" sz="1000">
                <a:solidFill>
                  <a:srgbClr val="666666"/>
                </a:solidFill>
                <a:latin typeface="Roboto" pitchFamily="34" charset="0"/>
                <a:ea typeface="Roboto" pitchFamily="34" charset="-122"/>
                <a:cs typeface="Roboto" pitchFamily="34" charset="-120"/>
              </a:rPr>
              <a:t>2 vòng (Sơ </a:t>
            </a:r>
            <a:r>
              <a:rPr lang="en-US" sz="1000" dirty="0">
                <a:solidFill>
                  <a:srgbClr val="666666"/>
                </a:solidFill>
                <a:latin typeface="Roboto" pitchFamily="34" charset="0"/>
                <a:ea typeface="Roboto" pitchFamily="34" charset="-122"/>
                <a:cs typeface="Roboto" pitchFamily="34" charset="-120"/>
              </a:rPr>
              <a:t>tuyển và </a:t>
            </a:r>
            <a:r>
              <a:rPr lang="en-US" sz="1000">
                <a:solidFill>
                  <a:srgbClr val="666666"/>
                </a:solidFill>
                <a:latin typeface="Roboto" pitchFamily="34" charset="0"/>
                <a:ea typeface="Roboto" pitchFamily="34" charset="-122"/>
                <a:cs typeface="Roboto" pitchFamily="34" charset="-120"/>
              </a:rPr>
              <a:t>Thi tuyển)</a:t>
            </a:r>
            <a:endParaRPr lang="en-US" sz="1000" dirty="0"/>
          </a:p>
        </p:txBody>
      </p:sp>
      <p:sp>
        <p:nvSpPr>
          <p:cNvPr id="28" name="Text 21"/>
          <p:cNvSpPr txBox="1"/>
          <p:nvPr/>
        </p:nvSpPr>
        <p:spPr>
          <a:xfrm>
            <a:off x="6400800" y="2650981"/>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Vòng 1:</a:t>
            </a:r>
            <a:r>
              <a:rPr lang="en-US" sz="1000" dirty="0">
                <a:solidFill>
                  <a:srgbClr val="666666"/>
                </a:solidFill>
                <a:latin typeface="Roboto" pitchFamily="34" charset="0"/>
                <a:ea typeface="Roboto" pitchFamily="34" charset="-122"/>
                <a:cs typeface="Roboto" pitchFamily="34" charset="-120"/>
              </a:rPr>
              <a:t> Đánh giá học lực 4 năm THCS</a:t>
            </a:r>
            <a:endParaRPr lang="en-US" sz="1000" dirty="0"/>
          </a:p>
        </p:txBody>
      </p:sp>
      <p:sp>
        <p:nvSpPr>
          <p:cNvPr id="29" name="Text 22"/>
          <p:cNvSpPr txBox="1"/>
          <p:nvPr/>
        </p:nvSpPr>
        <p:spPr>
          <a:xfrm>
            <a:off x="6400800" y="2983822"/>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Vòng 2:</a:t>
            </a:r>
            <a:r>
              <a:rPr lang="en-US" sz="1000" dirty="0">
                <a:solidFill>
                  <a:srgbClr val="666666"/>
                </a:solidFill>
                <a:latin typeface="Roboto" pitchFamily="34" charset="0"/>
                <a:ea typeface="Roboto" pitchFamily="34" charset="-122"/>
                <a:cs typeface="Roboto" pitchFamily="34" charset="-120"/>
              </a:rPr>
              <a:t> Thi môn điều kiện + môn chuyên</a:t>
            </a:r>
            <a:endParaRPr lang="en-US" sz="1000" dirty="0"/>
          </a:p>
        </p:txBody>
      </p:sp>
      <p:sp>
        <p:nvSpPr>
          <p:cNvPr id="30" name="Shape 23"/>
          <p:cNvSpPr/>
          <p:nvPr/>
        </p:nvSpPr>
        <p:spPr>
          <a:xfrm>
            <a:off x="6400800" y="3460225"/>
            <a:ext cx="5009998" cy="9144"/>
          </a:xfrm>
          <a:prstGeom prst="rect">
            <a:avLst/>
          </a:prstGeom>
          <a:solidFill>
            <a:srgbClr val="E0E0E0"/>
          </a:solidFill>
          <a:ln w="12700">
            <a:solidFill>
              <a:srgbClr val="E0E0E0">
                <a:alpha val="0"/>
              </a:srgbClr>
            </a:solidFill>
            <a:prstDash val="solid"/>
          </a:ln>
        </p:spPr>
        <p:txBody>
          <a:bodyPr/>
          <a:lstStyle/>
          <a:p>
            <a:endParaRPr lang="en-US"/>
          </a:p>
        </p:txBody>
      </p:sp>
      <p:sp>
        <p:nvSpPr>
          <p:cNvPr id="31" name="Text 24"/>
          <p:cNvSpPr txBox="1"/>
          <p:nvPr/>
        </p:nvSpPr>
        <p:spPr>
          <a:xfrm>
            <a:off x="6400800" y="3565381"/>
            <a:ext cx="1326794" cy="133502"/>
          </a:xfrm>
          <a:prstGeom prst="rect">
            <a:avLst/>
          </a:prstGeom>
          <a:noFill/>
          <a:ln/>
        </p:spPr>
        <p:txBody>
          <a:bodyPr wrap="square" lIns="0" tIns="0" rIns="0" bIns="0" rtlCol="0" anchor="ctr"/>
          <a:lstStyle/>
          <a:p>
            <a:pPr marL="0" indent="0" algn="l">
              <a:buNone/>
            </a:pPr>
            <a:r>
              <a:rPr lang="en-US" sz="900" dirty="0">
                <a:solidFill>
                  <a:srgbClr val="999999"/>
                </a:solidFill>
                <a:latin typeface="Roboto" pitchFamily="34" charset="0"/>
                <a:ea typeface="Roboto" pitchFamily="34" charset="-122"/>
                <a:cs typeface="Roboto" pitchFamily="34" charset="-120"/>
              </a:rPr>
              <a:t>Hệ số 2 (môn chuyên)</a:t>
            </a:r>
            <a:endParaRPr lang="en-US" sz="900" dirty="0"/>
          </a:p>
        </p:txBody>
      </p:sp>
      <p:sp>
        <p:nvSpPr>
          <p:cNvPr id="34" name="Shape 26"/>
          <p:cNvSpPr/>
          <p:nvPr/>
        </p:nvSpPr>
        <p:spPr>
          <a:xfrm>
            <a:off x="571500" y="4017094"/>
            <a:ext cx="5429707" cy="2428646"/>
          </a:xfrm>
          <a:prstGeom prst="roundRect">
            <a:avLst>
              <a:gd name="adj" fmla="val 3544"/>
            </a:avLst>
          </a:prstGeom>
          <a:solidFill>
            <a:srgbClr val="FFFFFF"/>
          </a:solidFill>
          <a:ln w="25400">
            <a:solidFill>
              <a:srgbClr val="E0E0E0"/>
            </a:solidFill>
            <a:prstDash val="solid"/>
          </a:ln>
          <a:effectLst>
            <a:outerShdw blurRad="76200" dist="25400" dir="16200000" algn="bl" rotWithShape="0">
              <a:srgbClr val="000000">
                <a:alpha val="5000"/>
              </a:srgbClr>
            </a:outerShdw>
          </a:effectLst>
        </p:spPr>
        <p:txBody>
          <a:bodyPr/>
          <a:lstStyle/>
          <a:p>
            <a:endParaRPr lang="en-US"/>
          </a:p>
        </p:txBody>
      </p:sp>
      <p:sp>
        <p:nvSpPr>
          <p:cNvPr id="35" name="Shape 27"/>
          <p:cNvSpPr/>
          <p:nvPr/>
        </p:nvSpPr>
        <p:spPr>
          <a:xfrm>
            <a:off x="780898" y="4227406"/>
            <a:ext cx="428854" cy="428854"/>
          </a:xfrm>
          <a:prstGeom prst="roundRect">
            <a:avLst>
              <a:gd name="adj" fmla="val 94764"/>
            </a:avLst>
          </a:prstGeom>
          <a:solidFill>
            <a:srgbClr val="E8F5E9"/>
          </a:solidFill>
          <a:ln w="12700">
            <a:solidFill>
              <a:srgbClr val="FFFFFF">
                <a:alpha val="0"/>
              </a:srgbClr>
            </a:solidFill>
            <a:prstDash val="solid"/>
          </a:ln>
        </p:spPr>
        <p:txBody>
          <a:bodyPr/>
          <a:lstStyle/>
          <a:p>
            <a:endParaRPr lang="en-US"/>
          </a:p>
        </p:txBody>
      </p:sp>
      <p:pic>
        <p:nvPicPr>
          <p:cNvPr id="36" name="Image 6" descr="preencoded.png"/>
          <p:cNvPicPr>
            <a:picLocks noChangeAspect="1"/>
          </p:cNvPicPr>
          <p:nvPr/>
        </p:nvPicPr>
        <p:blipFill>
          <a:blip r:embed="rId7"/>
          <a:srcRect l="-1528" r="-1528"/>
          <a:stretch/>
        </p:blipFill>
        <p:spPr>
          <a:xfrm>
            <a:off x="914400" y="4336220"/>
            <a:ext cx="161849" cy="209398"/>
          </a:xfrm>
          <a:prstGeom prst="rect">
            <a:avLst/>
          </a:prstGeom>
        </p:spPr>
      </p:pic>
      <p:sp>
        <p:nvSpPr>
          <p:cNvPr id="37" name="Text 28"/>
          <p:cNvSpPr txBox="1"/>
          <p:nvPr/>
        </p:nvSpPr>
        <p:spPr>
          <a:xfrm>
            <a:off x="1324051" y="4279527"/>
            <a:ext cx="2550262" cy="181051"/>
          </a:xfrm>
          <a:prstGeom prst="rect">
            <a:avLst/>
          </a:prstGeom>
          <a:noFill/>
          <a:ln/>
        </p:spPr>
        <p:txBody>
          <a:bodyPr wrap="square" lIns="0" tIns="0" rIns="0" bIns="0" rtlCol="0" anchor="ctr"/>
          <a:lstStyle/>
          <a:p>
            <a:pPr marL="0" indent="0" algn="l">
              <a:buNone/>
            </a:pPr>
            <a:r>
              <a:rPr lang="en-US" sz="1200" b="1">
                <a:solidFill>
                  <a:srgbClr val="333333"/>
                </a:solidFill>
                <a:latin typeface="Montserrat" pitchFamily="34" charset="0"/>
                <a:ea typeface="Montserrat" pitchFamily="34" charset="-122"/>
                <a:cs typeface="Montserrat" pitchFamily="34" charset="-120"/>
              </a:rPr>
              <a:t>THPT tư thục, chất lượng cao</a:t>
            </a:r>
            <a:endParaRPr lang="en-US" sz="1200" dirty="0"/>
          </a:p>
        </p:txBody>
      </p:sp>
      <p:sp>
        <p:nvSpPr>
          <p:cNvPr id="38" name="Text 29"/>
          <p:cNvSpPr txBox="1"/>
          <p:nvPr/>
        </p:nvSpPr>
        <p:spPr>
          <a:xfrm>
            <a:off x="1324051" y="4476906"/>
            <a:ext cx="1688897" cy="143561"/>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Xét tuyển hoặc kết hợp</a:t>
            </a:r>
            <a:endParaRPr lang="en-US" sz="900" dirty="0"/>
          </a:p>
        </p:txBody>
      </p:sp>
      <p:sp>
        <p:nvSpPr>
          <p:cNvPr id="39" name="Text 30"/>
          <p:cNvSpPr txBox="1"/>
          <p:nvPr/>
        </p:nvSpPr>
        <p:spPr>
          <a:xfrm>
            <a:off x="780898" y="4931494"/>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Phương thức:</a:t>
            </a:r>
            <a:r>
              <a:rPr lang="en-US" sz="1000" dirty="0">
                <a:solidFill>
                  <a:srgbClr val="666666"/>
                </a:solidFill>
                <a:latin typeface="Roboto" pitchFamily="34" charset="0"/>
                <a:ea typeface="Roboto" pitchFamily="34" charset="-122"/>
                <a:cs typeface="Roboto" pitchFamily="34" charset="-120"/>
              </a:rPr>
              <a:t> Xét tuyển dựa trên ĐXT kỳ thi chung</a:t>
            </a:r>
            <a:endParaRPr lang="en-US" sz="1000" dirty="0"/>
          </a:p>
        </p:txBody>
      </p:sp>
      <p:sp>
        <p:nvSpPr>
          <p:cNvPr id="40" name="Text 31"/>
          <p:cNvSpPr txBox="1"/>
          <p:nvPr/>
        </p:nvSpPr>
        <p:spPr>
          <a:xfrm>
            <a:off x="780898" y="5265250"/>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Hoặc:</a:t>
            </a:r>
            <a:r>
              <a:rPr lang="en-US" sz="1000" dirty="0">
                <a:solidFill>
                  <a:srgbClr val="666666"/>
                </a:solidFill>
                <a:latin typeface="Roboto" pitchFamily="34" charset="0"/>
                <a:ea typeface="Roboto" pitchFamily="34" charset="-122"/>
                <a:cs typeface="Roboto" pitchFamily="34" charset="-120"/>
              </a:rPr>
              <a:t> Kết quả học tập rèn luyện tại THCS</a:t>
            </a:r>
            <a:endParaRPr lang="en-US" sz="1000" dirty="0"/>
          </a:p>
        </p:txBody>
      </p:sp>
      <p:sp>
        <p:nvSpPr>
          <p:cNvPr id="41" name="Text 32"/>
          <p:cNvSpPr txBox="1"/>
          <p:nvPr/>
        </p:nvSpPr>
        <p:spPr>
          <a:xfrm>
            <a:off x="780898" y="5599006"/>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Điều kiện:</a:t>
            </a:r>
            <a:r>
              <a:rPr lang="en-US" sz="1000" dirty="0">
                <a:solidFill>
                  <a:srgbClr val="666666"/>
                </a:solidFill>
                <a:latin typeface="Roboto" pitchFamily="34" charset="0"/>
                <a:ea typeface="Roboto" pitchFamily="34" charset="-122"/>
                <a:cs typeface="Roboto" pitchFamily="34" charset="-120"/>
              </a:rPr>
              <a:t> Đạt chuẩn đầu vào của trường</a:t>
            </a:r>
            <a:endParaRPr lang="en-US" sz="1000" dirty="0"/>
          </a:p>
        </p:txBody>
      </p:sp>
      <p:sp>
        <p:nvSpPr>
          <p:cNvPr id="42" name="Shape 33"/>
          <p:cNvSpPr/>
          <p:nvPr/>
        </p:nvSpPr>
        <p:spPr>
          <a:xfrm>
            <a:off x="780898" y="6074494"/>
            <a:ext cx="5009998" cy="9144"/>
          </a:xfrm>
          <a:prstGeom prst="rect">
            <a:avLst/>
          </a:prstGeom>
          <a:solidFill>
            <a:srgbClr val="E0E0E0"/>
          </a:solidFill>
          <a:ln w="12700">
            <a:solidFill>
              <a:srgbClr val="E0E0E0">
                <a:alpha val="0"/>
              </a:srgbClr>
            </a:solidFill>
            <a:prstDash val="solid"/>
          </a:ln>
        </p:spPr>
        <p:txBody>
          <a:bodyPr/>
          <a:lstStyle/>
          <a:p>
            <a:endParaRPr lang="en-US"/>
          </a:p>
        </p:txBody>
      </p:sp>
      <p:sp>
        <p:nvSpPr>
          <p:cNvPr id="43" name="Text 34"/>
          <p:cNvSpPr txBox="1"/>
          <p:nvPr/>
        </p:nvSpPr>
        <p:spPr>
          <a:xfrm>
            <a:off x="780898" y="6179650"/>
            <a:ext cx="566928" cy="133502"/>
          </a:xfrm>
          <a:prstGeom prst="rect">
            <a:avLst/>
          </a:prstGeom>
          <a:noFill/>
          <a:ln/>
        </p:spPr>
        <p:txBody>
          <a:bodyPr wrap="square" lIns="0" tIns="0" rIns="0" bIns="0" rtlCol="0" anchor="ctr"/>
          <a:lstStyle/>
          <a:p>
            <a:pPr marL="0" indent="0" algn="l">
              <a:buNone/>
            </a:pPr>
            <a:r>
              <a:rPr lang="en-US" sz="900" dirty="0">
                <a:solidFill>
                  <a:srgbClr val="999999"/>
                </a:solidFill>
                <a:latin typeface="Roboto" pitchFamily="34" charset="0"/>
                <a:ea typeface="Roboto" pitchFamily="34" charset="-122"/>
                <a:cs typeface="Roboto" pitchFamily="34" charset="-120"/>
              </a:rPr>
              <a:t>Xét tuyển</a:t>
            </a:r>
            <a:endParaRPr lang="en-US" sz="900" dirty="0"/>
          </a:p>
        </p:txBody>
      </p:sp>
      <p:sp>
        <p:nvSpPr>
          <p:cNvPr id="46" name="Shape 36"/>
          <p:cNvSpPr/>
          <p:nvPr/>
        </p:nvSpPr>
        <p:spPr>
          <a:xfrm>
            <a:off x="6191402" y="4017094"/>
            <a:ext cx="5429707" cy="2428646"/>
          </a:xfrm>
          <a:prstGeom prst="roundRect">
            <a:avLst>
              <a:gd name="adj" fmla="val 3544"/>
            </a:avLst>
          </a:prstGeom>
          <a:solidFill>
            <a:srgbClr val="FFFFFF"/>
          </a:solidFill>
          <a:ln w="25400">
            <a:solidFill>
              <a:srgbClr val="E0E0E0"/>
            </a:solidFill>
            <a:prstDash val="solid"/>
          </a:ln>
          <a:effectLst>
            <a:outerShdw blurRad="76200" dist="25400" dir="16200000" algn="bl" rotWithShape="0">
              <a:srgbClr val="000000">
                <a:alpha val="5000"/>
              </a:srgbClr>
            </a:outerShdw>
          </a:effectLst>
        </p:spPr>
        <p:txBody>
          <a:bodyPr/>
          <a:lstStyle/>
          <a:p>
            <a:endParaRPr lang="en-US"/>
          </a:p>
        </p:txBody>
      </p:sp>
      <p:sp>
        <p:nvSpPr>
          <p:cNvPr id="47" name="Shape 37"/>
          <p:cNvSpPr/>
          <p:nvPr/>
        </p:nvSpPr>
        <p:spPr>
          <a:xfrm>
            <a:off x="6400800" y="4227406"/>
            <a:ext cx="428854" cy="428854"/>
          </a:xfrm>
          <a:prstGeom prst="roundRect">
            <a:avLst>
              <a:gd name="adj" fmla="val 94764"/>
            </a:avLst>
          </a:prstGeom>
          <a:solidFill>
            <a:srgbClr val="E3F2FD"/>
          </a:solidFill>
          <a:ln w="12700">
            <a:solidFill>
              <a:srgbClr val="FFFFFF">
                <a:alpha val="0"/>
              </a:srgbClr>
            </a:solidFill>
            <a:prstDash val="solid"/>
          </a:ln>
        </p:spPr>
        <p:txBody>
          <a:bodyPr/>
          <a:lstStyle/>
          <a:p>
            <a:endParaRPr lang="en-US"/>
          </a:p>
        </p:txBody>
      </p:sp>
      <p:pic>
        <p:nvPicPr>
          <p:cNvPr id="48" name="Image 8" descr="preencoded.png"/>
          <p:cNvPicPr>
            <a:picLocks noChangeAspect="1"/>
          </p:cNvPicPr>
          <p:nvPr/>
        </p:nvPicPr>
        <p:blipFill>
          <a:blip r:embed="rId8"/>
          <a:srcRect t="-600" b="-600"/>
          <a:stretch/>
        </p:blipFill>
        <p:spPr>
          <a:xfrm>
            <a:off x="6524244" y="4336220"/>
            <a:ext cx="181051" cy="209398"/>
          </a:xfrm>
          <a:prstGeom prst="rect">
            <a:avLst/>
          </a:prstGeom>
        </p:spPr>
      </p:pic>
      <p:sp>
        <p:nvSpPr>
          <p:cNvPr id="49" name="Text 38"/>
          <p:cNvSpPr txBox="1"/>
          <p:nvPr/>
        </p:nvSpPr>
        <p:spPr>
          <a:xfrm>
            <a:off x="6943954" y="4279527"/>
            <a:ext cx="1067105"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GDNN-GDTX</a:t>
            </a:r>
            <a:endParaRPr lang="en-US" sz="1200" dirty="0"/>
          </a:p>
        </p:txBody>
      </p:sp>
      <p:sp>
        <p:nvSpPr>
          <p:cNvPr id="50" name="Text 39"/>
          <p:cNvSpPr txBox="1"/>
          <p:nvPr/>
        </p:nvSpPr>
        <p:spPr>
          <a:xfrm>
            <a:off x="6943954" y="4460578"/>
            <a:ext cx="1067105" cy="143561"/>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Xét tuyển</a:t>
            </a:r>
            <a:endParaRPr lang="en-US" sz="900" dirty="0"/>
          </a:p>
        </p:txBody>
      </p:sp>
      <p:sp>
        <p:nvSpPr>
          <p:cNvPr id="51" name="Text 40"/>
          <p:cNvSpPr txBox="1"/>
          <p:nvPr/>
        </p:nvSpPr>
        <p:spPr>
          <a:xfrm>
            <a:off x="6400800" y="4931494"/>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Phương thức:</a:t>
            </a:r>
            <a:r>
              <a:rPr lang="en-US" sz="1000" dirty="0">
                <a:solidFill>
                  <a:srgbClr val="666666"/>
                </a:solidFill>
                <a:latin typeface="Roboto" pitchFamily="34" charset="0"/>
                <a:ea typeface="Roboto" pitchFamily="34" charset="-122"/>
                <a:cs typeface="Roboto" pitchFamily="34" charset="-120"/>
              </a:rPr>
              <a:t> Xét tuyển dựa trên kết quả 4 năm THCS</a:t>
            </a:r>
            <a:endParaRPr lang="en-US" sz="1000" dirty="0"/>
          </a:p>
        </p:txBody>
      </p:sp>
      <p:sp>
        <p:nvSpPr>
          <p:cNvPr id="52" name="Text 41"/>
          <p:cNvSpPr txBox="1"/>
          <p:nvPr/>
        </p:nvSpPr>
        <p:spPr>
          <a:xfrm>
            <a:off x="6400800" y="5265250"/>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Đối tượng:</a:t>
            </a:r>
            <a:r>
              <a:rPr lang="en-US" sz="1000" dirty="0">
                <a:solidFill>
                  <a:srgbClr val="666666"/>
                </a:solidFill>
                <a:latin typeface="Roboto" pitchFamily="34" charset="0"/>
                <a:ea typeface="Roboto" pitchFamily="34" charset="-122"/>
                <a:cs typeface="Roboto" pitchFamily="34" charset="-120"/>
              </a:rPr>
              <a:t> Học sinh muốn học nghề hoặc GDTX</a:t>
            </a:r>
            <a:endParaRPr lang="en-US" sz="1000" dirty="0"/>
          </a:p>
        </p:txBody>
      </p:sp>
      <p:sp>
        <p:nvSpPr>
          <p:cNvPr id="53" name="Text 42"/>
          <p:cNvSpPr txBox="1"/>
          <p:nvPr/>
        </p:nvSpPr>
        <p:spPr>
          <a:xfrm>
            <a:off x="6400800" y="5599006"/>
            <a:ext cx="5125212" cy="200254"/>
          </a:xfrm>
          <a:prstGeom prst="rect">
            <a:avLst/>
          </a:prstGeom>
          <a:noFill/>
          <a:ln/>
        </p:spPr>
        <p:txBody>
          <a:bodyPr wrap="square" lIns="0" tIns="0" rIns="0" bIns="0" rtlCol="0" anchor="ctr"/>
          <a:lstStyle/>
          <a:p>
            <a:pPr marL="0" indent="0" algn="l">
              <a:buNone/>
            </a:pPr>
            <a:r>
              <a:rPr lang="en-US" sz="1000" b="1" dirty="0">
                <a:solidFill>
                  <a:srgbClr val="666666"/>
                </a:solidFill>
                <a:latin typeface="Roboto" pitchFamily="34" charset="0"/>
                <a:ea typeface="Roboto" pitchFamily="34" charset="-122"/>
                <a:cs typeface="Roboto" pitchFamily="34" charset="-120"/>
              </a:rPr>
              <a:t>Điều kiện:</a:t>
            </a:r>
            <a:r>
              <a:rPr lang="en-US" sz="1000" dirty="0">
                <a:solidFill>
                  <a:srgbClr val="666666"/>
                </a:solidFill>
                <a:latin typeface="Roboto" pitchFamily="34" charset="0"/>
                <a:ea typeface="Roboto" pitchFamily="34" charset="-122"/>
                <a:cs typeface="Roboto" pitchFamily="34" charset="-120"/>
              </a:rPr>
              <a:t> Hoàn thành chương trình THCS</a:t>
            </a:r>
            <a:endParaRPr lang="en-US" sz="1000" dirty="0"/>
          </a:p>
        </p:txBody>
      </p:sp>
      <p:sp>
        <p:nvSpPr>
          <p:cNvPr id="54" name="Shape 43"/>
          <p:cNvSpPr/>
          <p:nvPr/>
        </p:nvSpPr>
        <p:spPr>
          <a:xfrm>
            <a:off x="6400800" y="6074494"/>
            <a:ext cx="5009998" cy="9144"/>
          </a:xfrm>
          <a:prstGeom prst="rect">
            <a:avLst/>
          </a:prstGeom>
          <a:solidFill>
            <a:srgbClr val="E0E0E0"/>
          </a:solidFill>
          <a:ln w="12700">
            <a:solidFill>
              <a:srgbClr val="E0E0E0">
                <a:alpha val="0"/>
              </a:srgbClr>
            </a:solidFill>
            <a:prstDash val="solid"/>
          </a:ln>
        </p:spPr>
        <p:txBody>
          <a:bodyPr/>
          <a:lstStyle/>
          <a:p>
            <a:endParaRPr lang="en-US"/>
          </a:p>
        </p:txBody>
      </p:sp>
      <p:sp>
        <p:nvSpPr>
          <p:cNvPr id="55" name="Text 44"/>
          <p:cNvSpPr txBox="1"/>
          <p:nvPr/>
        </p:nvSpPr>
        <p:spPr>
          <a:xfrm>
            <a:off x="6400800" y="6179650"/>
            <a:ext cx="566928" cy="133502"/>
          </a:xfrm>
          <a:prstGeom prst="rect">
            <a:avLst/>
          </a:prstGeom>
          <a:noFill/>
          <a:ln/>
        </p:spPr>
        <p:txBody>
          <a:bodyPr wrap="square" lIns="0" tIns="0" rIns="0" bIns="0" rtlCol="0" anchor="ctr"/>
          <a:lstStyle/>
          <a:p>
            <a:pPr marL="0" indent="0" algn="l">
              <a:buNone/>
            </a:pPr>
            <a:r>
              <a:rPr lang="en-US" sz="900" dirty="0">
                <a:solidFill>
                  <a:srgbClr val="999999"/>
                </a:solidFill>
                <a:latin typeface="Roboto" pitchFamily="34" charset="0"/>
                <a:ea typeface="Roboto" pitchFamily="34" charset="-122"/>
                <a:cs typeface="Roboto" pitchFamily="34" charset="-120"/>
              </a:rPr>
              <a:t>Xét tuyển</a:t>
            </a:r>
            <a:endParaRPr lang="en-US" sz="900" dirty="0"/>
          </a:p>
        </p:txBody>
      </p:sp>
      <p:pic>
        <p:nvPicPr>
          <p:cNvPr id="58" name="Image 10" descr="preencoded.png"/>
          <p:cNvPicPr>
            <a:picLocks noChangeAspect="1"/>
          </p:cNvPicPr>
          <p:nvPr/>
        </p:nvPicPr>
        <p:blipFill>
          <a:blip r:embed="rId9"/>
          <a:srcRect t="-401" b="-401"/>
          <a:stretch/>
        </p:blipFill>
        <p:spPr>
          <a:xfrm>
            <a:off x="0" y="6819595"/>
            <a:ext cx="12191695" cy="38405"/>
          </a:xfrm>
          <a:prstGeom prst="rect">
            <a:avLst/>
          </a:prstGeom>
        </p:spPr>
      </p:pic>
      <p:pic>
        <p:nvPicPr>
          <p:cNvPr id="59" name="Image 11" descr="preencoded.png"/>
          <p:cNvPicPr>
            <a:picLocks noChangeAspect="1"/>
          </p:cNvPicPr>
          <p:nvPr/>
        </p:nvPicPr>
        <p:blipFill>
          <a:blip r:embed="rId10"/>
          <a:srcRect t="-400" b="-400"/>
          <a:stretch/>
        </p:blipFill>
        <p:spPr>
          <a:xfrm>
            <a:off x="0" y="6819595"/>
            <a:ext cx="5486400" cy="38405"/>
          </a:xfrm>
          <a:prstGeom prst="rect">
            <a:avLst/>
          </a:prstGeom>
        </p:spPr>
      </p:pic>
      <p:sp>
        <p:nvSpPr>
          <p:cNvPr id="60" name="Text 46"/>
          <p:cNvSpPr txBox="1"/>
          <p:nvPr/>
        </p:nvSpPr>
        <p:spPr>
          <a:xfrm>
            <a:off x="9148150" y="6584527"/>
            <a:ext cx="3000277" cy="169755"/>
          </a:xfrm>
          <a:prstGeom prst="rect">
            <a:avLst/>
          </a:prstGeom>
          <a:noFill/>
          <a:ln/>
        </p:spPr>
        <p:txBody>
          <a:bodyPr wrap="square" lIns="0" tIns="0" rIns="0" bIns="0" rtlCol="0" anchor="ctr"/>
          <a:lstStyle/>
          <a:p>
            <a:pPr marL="0" indent="0" algn="l">
              <a:buNone/>
            </a:pPr>
            <a:r>
              <a:rPr lang="en-US" sz="900">
                <a:solidFill>
                  <a:srgbClr val="999999"/>
                </a:solidFill>
                <a:latin typeface="Roboto" pitchFamily="34" charset="0"/>
                <a:ea typeface="Roboto" pitchFamily="34" charset="-122"/>
                <a:cs typeface="Roboto" pitchFamily="34" charset="-120"/>
              </a:rPr>
              <a:t>Hướng </a:t>
            </a:r>
            <a:r>
              <a:rPr lang="en-US" sz="900" dirty="0">
                <a:solidFill>
                  <a:srgbClr val="999999"/>
                </a:solidFill>
                <a:latin typeface="Roboto" pitchFamily="34" charset="0"/>
                <a:ea typeface="Roboto" pitchFamily="34" charset="-122"/>
                <a:cs typeface="Roboto" pitchFamily="34" charset="-120"/>
              </a:rPr>
              <a:t>dẫn tuyển sinh lớp 10 THPT năm học 2026-2027 </a:t>
            </a:r>
            <a:endParaRPr lang="en-US" sz="900" dirty="0"/>
          </a:p>
        </p:txBody>
      </p:sp>
      <p:pic>
        <p:nvPicPr>
          <p:cNvPr id="61" name="Image 12" descr="preencoded.png"/>
          <p:cNvPicPr>
            <a:picLocks noChangeAspect="1"/>
          </p:cNvPicPr>
          <p:nvPr/>
        </p:nvPicPr>
        <p:blipFill>
          <a:blip r:embed="rId11"/>
          <a:srcRect/>
          <a:stretch/>
        </p:blipFill>
        <p:spPr>
          <a:xfrm>
            <a:off x="8989176" y="6614050"/>
            <a:ext cx="114300" cy="114300"/>
          </a:xfrm>
          <a:prstGeom prst="rect">
            <a:avLst/>
          </a:prstGeom>
        </p:spPr>
      </p:pic>
      <p:pic>
        <p:nvPicPr>
          <p:cNvPr id="62" name="Image 2" descr="preencoded.png">
            <a:extLst>
              <a:ext uri="{FF2B5EF4-FFF2-40B4-BE49-F238E27FC236}">
                <a16:creationId xmlns:a16="http://schemas.microsoft.com/office/drawing/2014/main" id="{90CBAB86-C663-651B-C7BA-58EC7777A729}"/>
              </a:ext>
            </a:extLst>
          </p:cNvPr>
          <p:cNvPicPr>
            <a:picLocks noChangeAspect="1"/>
          </p:cNvPicPr>
          <p:nvPr/>
        </p:nvPicPr>
        <p:blipFill>
          <a:blip r:embed="rId12">
            <a:alphaModFix amt="3000"/>
            <a:extLst>
              <a:ext uri="{BEBA8EAE-BF5A-486C-A8C5-ECC9F3942E4B}">
                <a14:imgProps xmlns:a14="http://schemas.microsoft.com/office/drawing/2010/main">
                  <a14:imgLayer r:embed="rId13">
                    <a14:imgEffect>
                      <a14:artisticPencilGrayscale/>
                    </a14:imgEffect>
                  </a14:imgLayer>
                </a14:imgProps>
              </a:ext>
            </a:extLst>
          </a:blip>
          <a:srcRect/>
          <a:stretch/>
        </p:blipFill>
        <p:spPr>
          <a:xfrm>
            <a:off x="10679417" y="65547"/>
            <a:ext cx="1003676" cy="1003676"/>
          </a:xfrm>
          <a:prstGeom prst="rect">
            <a:avLst/>
          </a:prstGeom>
        </p:spPr>
      </p:pic>
    </p:spTree>
    <p:extLst>
      <p:ext uri="{BB962C8B-B14F-4D97-AF65-F5344CB8AC3E}">
        <p14:creationId xmlns:p14="http://schemas.microsoft.com/office/powerpoint/2010/main" val="426416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28690" y="0"/>
            <a:ext cx="12191695" cy="6858000"/>
          </a:xfrm>
          <a:prstGeom prst="rect">
            <a:avLst/>
          </a:prstGeom>
        </p:spPr>
      </p:pic>
      <p:sp>
        <p:nvSpPr>
          <p:cNvPr id="4" name="Shape 1"/>
          <p:cNvSpPr/>
          <p:nvPr/>
        </p:nvSpPr>
        <p:spPr>
          <a:xfrm>
            <a:off x="571500" y="1047902"/>
            <a:ext cx="11048695" cy="28346"/>
          </a:xfrm>
          <a:prstGeom prst="rect">
            <a:avLst/>
          </a:prstGeom>
          <a:solidFill>
            <a:srgbClr val="1565C0"/>
          </a:solidFill>
          <a:ln w="12700">
            <a:solidFill>
              <a:srgbClr val="1565C0">
                <a:alpha val="0"/>
              </a:srgbClr>
            </a:solidFill>
            <a:prstDash val="solid"/>
          </a:ln>
        </p:spPr>
        <p:txBody>
          <a:bodyPr/>
          <a:lstStyle/>
          <a:p>
            <a:endParaRPr lang="en-US"/>
          </a:p>
        </p:txBody>
      </p:sp>
      <p:pic>
        <p:nvPicPr>
          <p:cNvPr id="6" name="Image 1" descr="preencoded.png"/>
          <p:cNvPicPr>
            <a:picLocks noChangeAspect="1"/>
          </p:cNvPicPr>
          <p:nvPr/>
        </p:nvPicPr>
        <p:blipFill>
          <a:blip r:embed="rId4"/>
          <a:srcRect l="-50" r="-50"/>
          <a:stretch/>
        </p:blipFill>
        <p:spPr>
          <a:xfrm>
            <a:off x="571500" y="390449"/>
            <a:ext cx="228600" cy="304495"/>
          </a:xfrm>
          <a:prstGeom prst="rect">
            <a:avLst/>
          </a:prstGeom>
        </p:spPr>
      </p:pic>
      <p:sp>
        <p:nvSpPr>
          <p:cNvPr id="7" name="Text 3"/>
          <p:cNvSpPr txBox="1"/>
          <p:nvPr/>
        </p:nvSpPr>
        <p:spPr>
          <a:xfrm>
            <a:off x="571500" y="752551"/>
            <a:ext cx="5067605"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Công thức tính điểm xét tuyển vào lớp 10 THPT công lập không chuyên</a:t>
            </a:r>
            <a:endParaRPr lang="en-US" sz="1000" dirty="0"/>
          </a:p>
        </p:txBody>
      </p:sp>
      <p:pic>
        <p:nvPicPr>
          <p:cNvPr id="10" name="Image 2" descr="preencoded.png"/>
          <p:cNvPicPr>
            <a:picLocks noChangeAspect="1"/>
          </p:cNvPicPr>
          <p:nvPr/>
        </p:nvPicPr>
        <p:blipFill>
          <a:blip r:embed="rId5"/>
          <a:srcRect t="-7" b="-7"/>
          <a:stretch/>
        </p:blipFill>
        <p:spPr>
          <a:xfrm>
            <a:off x="571500" y="1303873"/>
            <a:ext cx="11048695" cy="1390802"/>
          </a:xfrm>
          <a:prstGeom prst="rect">
            <a:avLst/>
          </a:prstGeom>
        </p:spPr>
      </p:pic>
      <p:sp>
        <p:nvSpPr>
          <p:cNvPr id="11" name="Text 6"/>
          <p:cNvSpPr txBox="1"/>
          <p:nvPr/>
        </p:nvSpPr>
        <p:spPr>
          <a:xfrm>
            <a:off x="875995" y="1513270"/>
            <a:ext cx="10649102" cy="210312"/>
          </a:xfrm>
          <a:prstGeom prst="rect">
            <a:avLst/>
          </a:prstGeom>
          <a:noFill/>
          <a:ln/>
        </p:spPr>
        <p:txBody>
          <a:bodyPr wrap="square" lIns="0" tIns="0" rIns="0" bIns="0" rtlCol="0" anchor="ctr"/>
          <a:lstStyle/>
          <a:p>
            <a:pPr marL="0" indent="0" algn="l">
              <a:buNone/>
            </a:pPr>
            <a:r>
              <a:rPr lang="en-US" sz="1300" b="1" dirty="0">
                <a:solidFill>
                  <a:srgbClr val="1565C0"/>
                </a:solidFill>
                <a:latin typeface="Montserrat" pitchFamily="34" charset="0"/>
                <a:ea typeface="Montserrat" pitchFamily="34" charset="-122"/>
                <a:cs typeface="Montserrat" pitchFamily="34" charset="-120"/>
              </a:rPr>
              <a:t> CÔNG THỨC TÍNH ĐIỂM XÉT TUYỂN </a:t>
            </a:r>
            <a:endParaRPr lang="en-US" sz="1300" dirty="0"/>
          </a:p>
        </p:txBody>
      </p:sp>
      <p:sp>
        <p:nvSpPr>
          <p:cNvPr id="12" name="Shape 7"/>
          <p:cNvSpPr/>
          <p:nvPr/>
        </p:nvSpPr>
        <p:spPr>
          <a:xfrm>
            <a:off x="780898" y="1865314"/>
            <a:ext cx="10629900" cy="619049"/>
          </a:xfrm>
          <a:prstGeom prst="roundRect">
            <a:avLst>
              <a:gd name="adj" fmla="val 36359"/>
            </a:avLst>
          </a:prstGeom>
          <a:solidFill>
            <a:srgbClr val="FFFFFF"/>
          </a:solidFill>
          <a:ln w="12700">
            <a:solidFill>
              <a:srgbClr val="FFFFFF">
                <a:alpha val="0"/>
              </a:srgbClr>
            </a:solidFill>
            <a:prstDash val="solid"/>
          </a:ln>
        </p:spPr>
        <p:txBody>
          <a:bodyPr/>
          <a:lstStyle/>
          <a:p>
            <a:endParaRPr lang="en-US"/>
          </a:p>
        </p:txBody>
      </p:sp>
      <p:sp>
        <p:nvSpPr>
          <p:cNvPr id="13" name="Shape 8"/>
          <p:cNvSpPr/>
          <p:nvPr/>
        </p:nvSpPr>
        <p:spPr>
          <a:xfrm>
            <a:off x="1912010" y="2008875"/>
            <a:ext cx="580644" cy="333756"/>
          </a:xfrm>
          <a:prstGeom prst="roundRect">
            <a:avLst>
              <a:gd name="adj" fmla="val 93933"/>
            </a:avLst>
          </a:prstGeom>
          <a:solidFill>
            <a:srgbClr val="F8F9FA"/>
          </a:solidFill>
          <a:ln w="12700">
            <a:solidFill>
              <a:srgbClr val="FFFFFF">
                <a:alpha val="0"/>
              </a:srgbClr>
            </a:solidFill>
            <a:prstDash val="solid"/>
          </a:ln>
        </p:spPr>
        <p:txBody>
          <a:bodyPr/>
          <a:lstStyle/>
          <a:p>
            <a:endParaRPr lang="en-US"/>
          </a:p>
        </p:txBody>
      </p:sp>
      <p:sp>
        <p:nvSpPr>
          <p:cNvPr id="14" name="Text 9"/>
          <p:cNvSpPr txBox="1"/>
          <p:nvPr/>
        </p:nvSpPr>
        <p:spPr>
          <a:xfrm>
            <a:off x="1912010" y="2008875"/>
            <a:ext cx="638251" cy="333756"/>
          </a:xfrm>
          <a:prstGeom prst="rect">
            <a:avLst/>
          </a:prstGeom>
          <a:solidFill>
            <a:srgbClr val="FFFFFF">
              <a:alpha val="0"/>
            </a:srgbClr>
          </a:solidFill>
          <a:ln>
            <a:solidFill>
              <a:srgbClr val="FFFFFF">
                <a:alpha val="0"/>
              </a:srgbClr>
            </a:solidFill>
          </a:ln>
        </p:spPr>
        <p:txBody>
          <a:bodyPr wrap="square" lIns="139700" tIns="76200" rIns="139700" bIns="76200" rtlCol="0" anchor="ctr"/>
          <a:lstStyle/>
          <a:p>
            <a:pPr marL="0" indent="0" algn="l">
              <a:buNone/>
            </a:pPr>
            <a:r>
              <a:rPr lang="en-US" sz="1200" dirty="0">
                <a:solidFill>
                  <a:srgbClr val="333333"/>
                </a:solidFill>
                <a:latin typeface="Roboto" pitchFamily="34" charset="0"/>
                <a:ea typeface="Roboto" pitchFamily="34" charset="-122"/>
                <a:cs typeface="Roboto" pitchFamily="34" charset="-120"/>
              </a:rPr>
              <a:t>ĐXT</a:t>
            </a:r>
            <a:endParaRPr lang="en-US" sz="1200" dirty="0"/>
          </a:p>
        </p:txBody>
      </p:sp>
      <p:sp>
        <p:nvSpPr>
          <p:cNvPr id="15" name="Text 10"/>
          <p:cNvSpPr txBox="1"/>
          <p:nvPr/>
        </p:nvSpPr>
        <p:spPr>
          <a:xfrm>
            <a:off x="2584094" y="2074712"/>
            <a:ext cx="181051" cy="200254"/>
          </a:xfrm>
          <a:prstGeom prst="rect">
            <a:avLst/>
          </a:prstGeom>
          <a:noFill/>
          <a:ln/>
        </p:spPr>
        <p:txBody>
          <a:bodyPr wrap="square" lIns="0" tIns="0" rIns="0" bIns="0" rtlCol="0" anchor="ctr"/>
          <a:lstStyle/>
          <a:p>
            <a:pPr marL="0" indent="0" algn="l">
              <a:buNone/>
            </a:pPr>
            <a:r>
              <a:rPr lang="en-US" sz="1300" b="1" dirty="0">
                <a:solidFill>
                  <a:srgbClr val="1565C0"/>
                </a:solidFill>
                <a:latin typeface="Roboto" pitchFamily="34" charset="0"/>
                <a:ea typeface="Roboto" pitchFamily="34" charset="-122"/>
                <a:cs typeface="Roboto" pitchFamily="34" charset="-120"/>
              </a:rPr>
              <a:t>=</a:t>
            </a:r>
            <a:endParaRPr lang="en-US" sz="1300" dirty="0"/>
          </a:p>
        </p:txBody>
      </p:sp>
      <p:sp>
        <p:nvSpPr>
          <p:cNvPr id="16" name="Shape 11"/>
          <p:cNvSpPr/>
          <p:nvPr/>
        </p:nvSpPr>
        <p:spPr>
          <a:xfrm>
            <a:off x="2777947" y="2008875"/>
            <a:ext cx="1019556" cy="333756"/>
          </a:xfrm>
          <a:prstGeom prst="roundRect">
            <a:avLst>
              <a:gd name="adj" fmla="val 93933"/>
            </a:avLst>
          </a:prstGeom>
          <a:solidFill>
            <a:srgbClr val="F8F9FA"/>
          </a:solidFill>
          <a:ln w="12700">
            <a:solidFill>
              <a:srgbClr val="FFFFFF">
                <a:alpha val="0"/>
              </a:srgbClr>
            </a:solidFill>
            <a:prstDash val="solid"/>
          </a:ln>
        </p:spPr>
        <p:txBody>
          <a:bodyPr/>
          <a:lstStyle/>
          <a:p>
            <a:endParaRPr lang="en-US"/>
          </a:p>
        </p:txBody>
      </p:sp>
      <p:sp>
        <p:nvSpPr>
          <p:cNvPr id="17" name="Text 12"/>
          <p:cNvSpPr txBox="1"/>
          <p:nvPr/>
        </p:nvSpPr>
        <p:spPr>
          <a:xfrm>
            <a:off x="2777947" y="2008875"/>
            <a:ext cx="1077163" cy="333756"/>
          </a:xfrm>
          <a:prstGeom prst="rect">
            <a:avLst/>
          </a:prstGeom>
          <a:solidFill>
            <a:srgbClr val="FFFFFF">
              <a:alpha val="0"/>
            </a:srgbClr>
          </a:solidFill>
          <a:ln>
            <a:solidFill>
              <a:srgbClr val="FFFFFF">
                <a:alpha val="0"/>
              </a:srgbClr>
            </a:solidFill>
          </a:ln>
        </p:spPr>
        <p:txBody>
          <a:bodyPr wrap="square" lIns="139700" tIns="76200" rIns="139700" bIns="76200" rtlCol="0" anchor="ctr"/>
          <a:lstStyle/>
          <a:p>
            <a:pPr marL="0" indent="0" algn="l">
              <a:buNone/>
            </a:pPr>
            <a:r>
              <a:rPr lang="en-US" sz="1200" dirty="0">
                <a:solidFill>
                  <a:srgbClr val="333333"/>
                </a:solidFill>
                <a:latin typeface="Roboto" pitchFamily="34" charset="0"/>
                <a:ea typeface="Roboto" pitchFamily="34" charset="-122"/>
                <a:cs typeface="Roboto" pitchFamily="34" charset="-120"/>
              </a:rPr>
              <a:t>Điểm Toán</a:t>
            </a:r>
            <a:endParaRPr lang="en-US" sz="1200" dirty="0"/>
          </a:p>
        </p:txBody>
      </p:sp>
      <p:sp>
        <p:nvSpPr>
          <p:cNvPr id="18" name="Text 13"/>
          <p:cNvSpPr txBox="1"/>
          <p:nvPr/>
        </p:nvSpPr>
        <p:spPr>
          <a:xfrm>
            <a:off x="3884371" y="2074712"/>
            <a:ext cx="171907" cy="200254"/>
          </a:xfrm>
          <a:prstGeom prst="rect">
            <a:avLst/>
          </a:prstGeom>
          <a:noFill/>
          <a:ln/>
        </p:spPr>
        <p:txBody>
          <a:bodyPr wrap="square" lIns="0" tIns="0" rIns="0" bIns="0" rtlCol="0" anchor="ctr"/>
          <a:lstStyle/>
          <a:p>
            <a:pPr marL="0" indent="0" algn="l">
              <a:buNone/>
            </a:pPr>
            <a:r>
              <a:rPr lang="en-US" sz="1300" b="1" dirty="0">
                <a:solidFill>
                  <a:srgbClr val="1565C0"/>
                </a:solidFill>
                <a:latin typeface="Roboto" pitchFamily="34" charset="0"/>
                <a:ea typeface="Roboto" pitchFamily="34" charset="-122"/>
                <a:cs typeface="Roboto" pitchFamily="34" charset="-120"/>
              </a:rPr>
              <a:t>+</a:t>
            </a:r>
            <a:endParaRPr lang="en-US" sz="1300" dirty="0"/>
          </a:p>
        </p:txBody>
      </p:sp>
      <p:sp>
        <p:nvSpPr>
          <p:cNvPr id="19" name="Shape 14"/>
          <p:cNvSpPr/>
          <p:nvPr/>
        </p:nvSpPr>
        <p:spPr>
          <a:xfrm>
            <a:off x="4072738" y="2008875"/>
            <a:ext cx="1248156" cy="333756"/>
          </a:xfrm>
          <a:prstGeom prst="roundRect">
            <a:avLst>
              <a:gd name="adj" fmla="val 93933"/>
            </a:avLst>
          </a:prstGeom>
          <a:solidFill>
            <a:srgbClr val="F8F9FA"/>
          </a:solidFill>
          <a:ln w="12700">
            <a:solidFill>
              <a:srgbClr val="FFFFFF">
                <a:alpha val="0"/>
              </a:srgbClr>
            </a:solidFill>
            <a:prstDash val="solid"/>
          </a:ln>
        </p:spPr>
        <p:txBody>
          <a:bodyPr/>
          <a:lstStyle/>
          <a:p>
            <a:endParaRPr lang="en-US"/>
          </a:p>
        </p:txBody>
      </p:sp>
      <p:sp>
        <p:nvSpPr>
          <p:cNvPr id="20" name="Text 15"/>
          <p:cNvSpPr txBox="1"/>
          <p:nvPr/>
        </p:nvSpPr>
        <p:spPr>
          <a:xfrm>
            <a:off x="4072738" y="2008875"/>
            <a:ext cx="1305763" cy="333756"/>
          </a:xfrm>
          <a:prstGeom prst="rect">
            <a:avLst/>
          </a:prstGeom>
          <a:solidFill>
            <a:srgbClr val="FFFFFF">
              <a:alpha val="0"/>
            </a:srgbClr>
          </a:solidFill>
          <a:ln>
            <a:solidFill>
              <a:srgbClr val="FFFFFF">
                <a:alpha val="0"/>
              </a:srgbClr>
            </a:solidFill>
          </a:ln>
        </p:spPr>
        <p:txBody>
          <a:bodyPr wrap="square" lIns="139700" tIns="76200" rIns="139700" bIns="76200" rtlCol="0" anchor="ctr"/>
          <a:lstStyle/>
          <a:p>
            <a:pPr marL="0" indent="0" algn="l">
              <a:buNone/>
            </a:pPr>
            <a:r>
              <a:rPr lang="en-US" sz="1200" dirty="0">
                <a:solidFill>
                  <a:srgbClr val="333333"/>
                </a:solidFill>
                <a:latin typeface="Roboto" pitchFamily="34" charset="0"/>
                <a:ea typeface="Roboto" pitchFamily="34" charset="-122"/>
                <a:cs typeface="Roboto" pitchFamily="34" charset="-120"/>
              </a:rPr>
              <a:t>Điểm Ngữ văn</a:t>
            </a:r>
            <a:endParaRPr lang="en-US" sz="1200" dirty="0"/>
          </a:p>
        </p:txBody>
      </p:sp>
      <p:sp>
        <p:nvSpPr>
          <p:cNvPr id="21" name="Text 16"/>
          <p:cNvSpPr txBox="1"/>
          <p:nvPr/>
        </p:nvSpPr>
        <p:spPr>
          <a:xfrm>
            <a:off x="5415077" y="2074712"/>
            <a:ext cx="171907" cy="200254"/>
          </a:xfrm>
          <a:prstGeom prst="rect">
            <a:avLst/>
          </a:prstGeom>
          <a:noFill/>
          <a:ln/>
        </p:spPr>
        <p:txBody>
          <a:bodyPr wrap="square" lIns="0" tIns="0" rIns="0" bIns="0" rtlCol="0" anchor="ctr"/>
          <a:lstStyle/>
          <a:p>
            <a:pPr marL="0" indent="0" algn="l">
              <a:buNone/>
            </a:pPr>
            <a:r>
              <a:rPr lang="en-US" sz="1300" b="1" dirty="0">
                <a:solidFill>
                  <a:srgbClr val="1565C0"/>
                </a:solidFill>
                <a:latin typeface="Roboto" pitchFamily="34" charset="0"/>
                <a:ea typeface="Roboto" pitchFamily="34" charset="-122"/>
                <a:cs typeface="Roboto" pitchFamily="34" charset="-120"/>
              </a:rPr>
              <a:t>+</a:t>
            </a:r>
            <a:endParaRPr lang="en-US" sz="1300" dirty="0"/>
          </a:p>
        </p:txBody>
      </p:sp>
      <p:sp>
        <p:nvSpPr>
          <p:cNvPr id="22" name="Shape 17"/>
          <p:cNvSpPr/>
          <p:nvPr/>
        </p:nvSpPr>
        <p:spPr>
          <a:xfrm>
            <a:off x="5603443" y="2008875"/>
            <a:ext cx="1390802" cy="333756"/>
          </a:xfrm>
          <a:prstGeom prst="roundRect">
            <a:avLst>
              <a:gd name="adj" fmla="val 93933"/>
            </a:avLst>
          </a:prstGeom>
          <a:solidFill>
            <a:srgbClr val="F8F9FA"/>
          </a:solidFill>
          <a:ln w="12700">
            <a:solidFill>
              <a:srgbClr val="FFFFFF">
                <a:alpha val="0"/>
              </a:srgbClr>
            </a:solidFill>
            <a:prstDash val="solid"/>
          </a:ln>
        </p:spPr>
        <p:txBody>
          <a:bodyPr/>
          <a:lstStyle/>
          <a:p>
            <a:endParaRPr lang="en-US"/>
          </a:p>
        </p:txBody>
      </p:sp>
      <p:sp>
        <p:nvSpPr>
          <p:cNvPr id="23" name="Text 18"/>
          <p:cNvSpPr txBox="1"/>
          <p:nvPr/>
        </p:nvSpPr>
        <p:spPr>
          <a:xfrm>
            <a:off x="5603443" y="2008875"/>
            <a:ext cx="1448410" cy="333756"/>
          </a:xfrm>
          <a:prstGeom prst="rect">
            <a:avLst/>
          </a:prstGeom>
          <a:solidFill>
            <a:srgbClr val="FFFFFF">
              <a:alpha val="0"/>
            </a:srgbClr>
          </a:solidFill>
          <a:ln>
            <a:solidFill>
              <a:srgbClr val="FFFFFF">
                <a:alpha val="0"/>
              </a:srgbClr>
            </a:solidFill>
          </a:ln>
        </p:spPr>
        <p:txBody>
          <a:bodyPr wrap="square" lIns="139700" tIns="76200" rIns="139700" bIns="76200" rtlCol="0" anchor="ctr"/>
          <a:lstStyle/>
          <a:p>
            <a:pPr marL="0" indent="0" algn="l">
              <a:buNone/>
            </a:pPr>
            <a:r>
              <a:rPr lang="en-US" sz="1200" dirty="0">
                <a:solidFill>
                  <a:srgbClr val="333333"/>
                </a:solidFill>
                <a:latin typeface="Roboto" pitchFamily="34" charset="0"/>
                <a:ea typeface="Roboto" pitchFamily="34" charset="-122"/>
                <a:cs typeface="Roboto" pitchFamily="34" charset="-120"/>
              </a:rPr>
              <a:t>Điểm Ngoại ngữ</a:t>
            </a:r>
            <a:endParaRPr lang="en-US" sz="1200" dirty="0"/>
          </a:p>
        </p:txBody>
      </p:sp>
      <p:sp>
        <p:nvSpPr>
          <p:cNvPr id="24" name="Text 19"/>
          <p:cNvSpPr txBox="1"/>
          <p:nvPr/>
        </p:nvSpPr>
        <p:spPr>
          <a:xfrm>
            <a:off x="7082028" y="2074712"/>
            <a:ext cx="171907" cy="200254"/>
          </a:xfrm>
          <a:prstGeom prst="rect">
            <a:avLst/>
          </a:prstGeom>
          <a:noFill/>
          <a:ln/>
        </p:spPr>
        <p:txBody>
          <a:bodyPr wrap="square" lIns="0" tIns="0" rIns="0" bIns="0" rtlCol="0" anchor="ctr"/>
          <a:lstStyle/>
          <a:p>
            <a:pPr marL="0" indent="0" algn="l">
              <a:buNone/>
            </a:pPr>
            <a:r>
              <a:rPr lang="en-US" sz="1300" b="1" dirty="0">
                <a:solidFill>
                  <a:srgbClr val="1565C0"/>
                </a:solidFill>
                <a:latin typeface="Roboto" pitchFamily="34" charset="0"/>
                <a:ea typeface="Roboto" pitchFamily="34" charset="-122"/>
                <a:cs typeface="Roboto" pitchFamily="34" charset="-120"/>
              </a:rPr>
              <a:t>+</a:t>
            </a:r>
            <a:endParaRPr lang="en-US" sz="1300" dirty="0"/>
          </a:p>
        </p:txBody>
      </p:sp>
      <p:sp>
        <p:nvSpPr>
          <p:cNvPr id="25" name="Shape 20"/>
          <p:cNvSpPr/>
          <p:nvPr/>
        </p:nvSpPr>
        <p:spPr>
          <a:xfrm>
            <a:off x="7270394" y="2008875"/>
            <a:ext cx="1152144" cy="333756"/>
          </a:xfrm>
          <a:prstGeom prst="roundRect">
            <a:avLst>
              <a:gd name="adj" fmla="val 93933"/>
            </a:avLst>
          </a:prstGeom>
          <a:solidFill>
            <a:srgbClr val="F8F9FA"/>
          </a:solidFill>
          <a:ln w="12700">
            <a:solidFill>
              <a:srgbClr val="FFFFFF">
                <a:alpha val="0"/>
              </a:srgbClr>
            </a:solidFill>
            <a:prstDash val="solid"/>
          </a:ln>
        </p:spPr>
        <p:txBody>
          <a:bodyPr/>
          <a:lstStyle/>
          <a:p>
            <a:endParaRPr lang="en-US"/>
          </a:p>
        </p:txBody>
      </p:sp>
      <p:sp>
        <p:nvSpPr>
          <p:cNvPr id="26" name="Text 21"/>
          <p:cNvSpPr txBox="1"/>
          <p:nvPr/>
        </p:nvSpPr>
        <p:spPr>
          <a:xfrm>
            <a:off x="7270394" y="2008875"/>
            <a:ext cx="1209751" cy="333756"/>
          </a:xfrm>
          <a:prstGeom prst="rect">
            <a:avLst/>
          </a:prstGeom>
          <a:solidFill>
            <a:srgbClr val="FFFFFF">
              <a:alpha val="0"/>
            </a:srgbClr>
          </a:solidFill>
          <a:ln>
            <a:solidFill>
              <a:srgbClr val="FFFFFF">
                <a:alpha val="0"/>
              </a:srgbClr>
            </a:solidFill>
          </a:ln>
        </p:spPr>
        <p:txBody>
          <a:bodyPr wrap="square" lIns="139700" tIns="76200" rIns="139700" bIns="76200" rtlCol="0" anchor="ctr"/>
          <a:lstStyle/>
          <a:p>
            <a:pPr marL="0" indent="0" algn="l">
              <a:buNone/>
            </a:pPr>
            <a:r>
              <a:rPr lang="en-US" sz="1200" dirty="0">
                <a:solidFill>
                  <a:srgbClr val="333333"/>
                </a:solidFill>
                <a:latin typeface="Roboto" pitchFamily="34" charset="0"/>
                <a:ea typeface="Roboto" pitchFamily="34" charset="-122"/>
                <a:cs typeface="Roboto" pitchFamily="34" charset="-120"/>
              </a:rPr>
              <a:t>Điểm ưu tiên</a:t>
            </a:r>
            <a:endParaRPr lang="en-US" sz="1200" dirty="0"/>
          </a:p>
        </p:txBody>
      </p:sp>
      <p:sp>
        <p:nvSpPr>
          <p:cNvPr id="27" name="Text 22"/>
          <p:cNvSpPr txBox="1"/>
          <p:nvPr/>
        </p:nvSpPr>
        <p:spPr>
          <a:xfrm>
            <a:off x="8516722" y="2074712"/>
            <a:ext cx="171907" cy="200254"/>
          </a:xfrm>
          <a:prstGeom prst="rect">
            <a:avLst/>
          </a:prstGeom>
          <a:noFill/>
          <a:ln/>
        </p:spPr>
        <p:txBody>
          <a:bodyPr wrap="square" lIns="0" tIns="0" rIns="0" bIns="0" rtlCol="0" anchor="ctr"/>
          <a:lstStyle/>
          <a:p>
            <a:pPr marL="0" indent="0" algn="l">
              <a:buNone/>
            </a:pPr>
            <a:r>
              <a:rPr lang="en-US" sz="1300" b="1" dirty="0">
                <a:solidFill>
                  <a:srgbClr val="1565C0"/>
                </a:solidFill>
                <a:latin typeface="Roboto" pitchFamily="34" charset="0"/>
                <a:ea typeface="Roboto" pitchFamily="34" charset="-122"/>
                <a:cs typeface="Roboto" pitchFamily="34" charset="-120"/>
              </a:rPr>
              <a:t>+</a:t>
            </a:r>
            <a:endParaRPr lang="en-US" sz="1300" dirty="0"/>
          </a:p>
        </p:txBody>
      </p:sp>
      <p:sp>
        <p:nvSpPr>
          <p:cNvPr id="28" name="Shape 23"/>
          <p:cNvSpPr/>
          <p:nvPr/>
        </p:nvSpPr>
        <p:spPr>
          <a:xfrm>
            <a:off x="8705088" y="2008875"/>
            <a:ext cx="1580998" cy="333756"/>
          </a:xfrm>
          <a:prstGeom prst="roundRect">
            <a:avLst>
              <a:gd name="adj" fmla="val 93933"/>
            </a:avLst>
          </a:prstGeom>
          <a:solidFill>
            <a:srgbClr val="F8F9FA"/>
          </a:solidFill>
          <a:ln w="12700">
            <a:solidFill>
              <a:srgbClr val="FFFFFF">
                <a:alpha val="0"/>
              </a:srgbClr>
            </a:solidFill>
            <a:prstDash val="solid"/>
          </a:ln>
        </p:spPr>
        <p:txBody>
          <a:bodyPr/>
          <a:lstStyle/>
          <a:p>
            <a:endParaRPr lang="en-US"/>
          </a:p>
        </p:txBody>
      </p:sp>
      <p:sp>
        <p:nvSpPr>
          <p:cNvPr id="29" name="Text 24"/>
          <p:cNvSpPr txBox="1"/>
          <p:nvPr/>
        </p:nvSpPr>
        <p:spPr>
          <a:xfrm>
            <a:off x="8705088" y="2008875"/>
            <a:ext cx="1645006" cy="333756"/>
          </a:xfrm>
          <a:prstGeom prst="rect">
            <a:avLst/>
          </a:prstGeom>
          <a:solidFill>
            <a:srgbClr val="FFFFFF">
              <a:alpha val="0"/>
            </a:srgbClr>
          </a:solidFill>
          <a:ln>
            <a:solidFill>
              <a:srgbClr val="FFFFFF">
                <a:alpha val="0"/>
              </a:srgbClr>
            </a:solidFill>
          </a:ln>
        </p:spPr>
        <p:txBody>
          <a:bodyPr wrap="square" lIns="139700" tIns="76200" rIns="139700" bIns="76200" rtlCol="0" anchor="ctr"/>
          <a:lstStyle/>
          <a:p>
            <a:pPr marL="0" indent="0" algn="l">
              <a:buNone/>
            </a:pPr>
            <a:r>
              <a:rPr lang="en-US" sz="1200" dirty="0">
                <a:solidFill>
                  <a:srgbClr val="333333"/>
                </a:solidFill>
                <a:latin typeface="Roboto" pitchFamily="34" charset="0"/>
                <a:ea typeface="Roboto" pitchFamily="34" charset="-122"/>
                <a:cs typeface="Roboto" pitchFamily="34" charset="-120"/>
              </a:rPr>
              <a:t>Điểm khuyến khích</a:t>
            </a:r>
            <a:endParaRPr lang="en-US" sz="1200" dirty="0"/>
          </a:p>
        </p:txBody>
      </p:sp>
      <p:sp>
        <p:nvSpPr>
          <p:cNvPr id="30" name="Shape 25"/>
          <p:cNvSpPr/>
          <p:nvPr/>
        </p:nvSpPr>
        <p:spPr>
          <a:xfrm>
            <a:off x="571500" y="3027517"/>
            <a:ext cx="3562502" cy="1876349"/>
          </a:xfrm>
          <a:prstGeom prst="roundRect">
            <a:avLst>
              <a:gd name="adj" fmla="val 5937"/>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31" name="Shape 26"/>
          <p:cNvSpPr/>
          <p:nvPr/>
        </p:nvSpPr>
        <p:spPr>
          <a:xfrm>
            <a:off x="571500" y="3027517"/>
            <a:ext cx="38405" cy="1876349"/>
          </a:xfrm>
          <a:prstGeom prst="roundRect">
            <a:avLst>
              <a:gd name="adj" fmla="val 290064"/>
            </a:avLst>
          </a:prstGeom>
          <a:solidFill>
            <a:srgbClr val="1565C0"/>
          </a:solidFill>
          <a:ln w="12700">
            <a:solidFill>
              <a:srgbClr val="1565C0">
                <a:alpha val="0"/>
              </a:srgbClr>
            </a:solidFill>
            <a:prstDash val="solid"/>
          </a:ln>
        </p:spPr>
        <p:txBody>
          <a:bodyPr/>
          <a:lstStyle/>
          <a:p>
            <a:endParaRPr lang="en-US"/>
          </a:p>
        </p:txBody>
      </p:sp>
      <p:sp>
        <p:nvSpPr>
          <p:cNvPr id="32" name="Shape 27"/>
          <p:cNvSpPr/>
          <p:nvPr/>
        </p:nvSpPr>
        <p:spPr>
          <a:xfrm>
            <a:off x="780898" y="3199424"/>
            <a:ext cx="381305" cy="381305"/>
          </a:xfrm>
          <a:prstGeom prst="roundRect">
            <a:avLst>
              <a:gd name="adj" fmla="val 95923"/>
            </a:avLst>
          </a:prstGeom>
          <a:solidFill>
            <a:srgbClr val="E3F2FD"/>
          </a:solidFill>
          <a:ln w="12700">
            <a:solidFill>
              <a:srgbClr val="FFFFFF">
                <a:alpha val="0"/>
              </a:srgbClr>
            </a:solidFill>
            <a:prstDash val="solid"/>
          </a:ln>
        </p:spPr>
        <p:txBody>
          <a:bodyPr/>
          <a:lstStyle/>
          <a:p>
            <a:endParaRPr lang="en-US"/>
          </a:p>
        </p:txBody>
      </p:sp>
      <p:pic>
        <p:nvPicPr>
          <p:cNvPr id="33" name="Image 3" descr="preencoded.png"/>
          <p:cNvPicPr>
            <a:picLocks noChangeAspect="1"/>
          </p:cNvPicPr>
          <p:nvPr/>
        </p:nvPicPr>
        <p:blipFill>
          <a:blip r:embed="rId6"/>
          <a:srcRect l="-760" r="-760"/>
          <a:stretch/>
        </p:blipFill>
        <p:spPr>
          <a:xfrm>
            <a:off x="895198" y="3303666"/>
            <a:ext cx="152705" cy="171907"/>
          </a:xfrm>
          <a:prstGeom prst="rect">
            <a:avLst/>
          </a:prstGeom>
        </p:spPr>
      </p:pic>
      <p:sp>
        <p:nvSpPr>
          <p:cNvPr id="34" name="Text 28"/>
          <p:cNvSpPr txBox="1"/>
          <p:nvPr/>
        </p:nvSpPr>
        <p:spPr>
          <a:xfrm>
            <a:off x="1257300" y="3217712"/>
            <a:ext cx="1372514" cy="171907"/>
          </a:xfrm>
          <a:prstGeom prst="rect">
            <a:avLst/>
          </a:prstGeom>
          <a:noFill/>
          <a:ln/>
        </p:spPr>
        <p:txBody>
          <a:bodyPr wrap="square" lIns="0" tIns="0" rIns="0" bIns="0" rtlCol="0" anchor="ctr"/>
          <a:lstStyle/>
          <a:p>
            <a:pPr marL="0" indent="0" algn="l">
              <a:buNone/>
            </a:pPr>
            <a:r>
              <a:rPr lang="en-US" sz="1000" b="1" dirty="0">
                <a:solidFill>
                  <a:srgbClr val="333333"/>
                </a:solidFill>
                <a:latin typeface="Montserrat" pitchFamily="34" charset="0"/>
                <a:ea typeface="Montserrat" pitchFamily="34" charset="-122"/>
                <a:cs typeface="Montserrat" pitchFamily="34" charset="-120"/>
              </a:rPr>
              <a:t>Điểm các môn thi</a:t>
            </a:r>
            <a:endParaRPr lang="en-US" sz="1000" dirty="0"/>
          </a:p>
        </p:txBody>
      </p:sp>
      <p:sp>
        <p:nvSpPr>
          <p:cNvPr id="35" name="Shape 29"/>
          <p:cNvSpPr/>
          <p:nvPr/>
        </p:nvSpPr>
        <p:spPr>
          <a:xfrm>
            <a:off x="1257300" y="3389619"/>
            <a:ext cx="1228954" cy="171907"/>
          </a:xfrm>
          <a:prstGeom prst="roundRect">
            <a:avLst>
              <a:gd name="adj" fmla="val 236407"/>
            </a:avLst>
          </a:prstGeom>
          <a:solidFill>
            <a:srgbClr val="1565C0"/>
          </a:solidFill>
          <a:ln w="12700">
            <a:solidFill>
              <a:srgbClr val="FFFFFF">
                <a:alpha val="0"/>
              </a:srgbClr>
            </a:solidFill>
            <a:prstDash val="solid"/>
          </a:ln>
        </p:spPr>
        <p:txBody>
          <a:bodyPr/>
          <a:lstStyle/>
          <a:p>
            <a:endParaRPr lang="en-US"/>
          </a:p>
        </p:txBody>
      </p:sp>
      <p:sp>
        <p:nvSpPr>
          <p:cNvPr id="36" name="Text 30"/>
          <p:cNvSpPr txBox="1"/>
          <p:nvPr/>
        </p:nvSpPr>
        <p:spPr>
          <a:xfrm>
            <a:off x="1257300" y="3389619"/>
            <a:ext cx="1305763" cy="171907"/>
          </a:xfrm>
          <a:prstGeom prst="rect">
            <a:avLst/>
          </a:prstGeom>
          <a:solidFill>
            <a:srgbClr val="FFFFFF">
              <a:alpha val="0"/>
            </a:srgbClr>
          </a:solidFill>
          <a:ln>
            <a:solidFill>
              <a:srgbClr val="FFFFFF">
                <a:alpha val="0"/>
              </a:srgbClr>
            </a:solidFill>
          </a:ln>
        </p:spPr>
        <p:txBody>
          <a:bodyPr wrap="square" lIns="76200" tIns="25400" rIns="76200" bIns="25400" rtlCol="0" anchor="ctr"/>
          <a:lstStyle/>
          <a:p>
            <a:pPr marL="0" indent="0" algn="l">
              <a:buNone/>
            </a:pPr>
            <a:r>
              <a:rPr lang="en-US" sz="900" dirty="0">
                <a:solidFill>
                  <a:srgbClr val="FFFFFF"/>
                </a:solidFill>
                <a:latin typeface="Roboto" pitchFamily="34" charset="0"/>
                <a:ea typeface="Roboto" pitchFamily="34" charset="-122"/>
                <a:cs typeface="Roboto" pitchFamily="34" charset="-120"/>
              </a:rPr>
              <a:t>Hệ số 1</a:t>
            </a:r>
            <a:endParaRPr lang="en-US" sz="900" dirty="0"/>
          </a:p>
        </p:txBody>
      </p:sp>
      <p:sp>
        <p:nvSpPr>
          <p:cNvPr id="37" name="Text 31"/>
          <p:cNvSpPr txBox="1"/>
          <p:nvPr/>
        </p:nvSpPr>
        <p:spPr>
          <a:xfrm>
            <a:off x="780898" y="3799270"/>
            <a:ext cx="3296412" cy="191110"/>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3 môn:</a:t>
            </a:r>
            <a:r>
              <a:rPr lang="en-US" sz="900" dirty="0">
                <a:solidFill>
                  <a:srgbClr val="666666"/>
                </a:solidFill>
                <a:latin typeface="Roboto" pitchFamily="34" charset="0"/>
                <a:ea typeface="Roboto" pitchFamily="34" charset="-122"/>
                <a:cs typeface="Roboto" pitchFamily="34" charset="-120"/>
              </a:rPr>
              <a:t> Toán, Ngữ văn, Ngoại ngữ</a:t>
            </a:r>
            <a:endParaRPr lang="en-US" sz="900" dirty="0"/>
          </a:p>
        </p:txBody>
      </p:sp>
      <p:sp>
        <p:nvSpPr>
          <p:cNvPr id="38" name="Text 32"/>
          <p:cNvSpPr txBox="1"/>
          <p:nvPr/>
        </p:nvSpPr>
        <p:spPr>
          <a:xfrm>
            <a:off x="780898" y="4075682"/>
            <a:ext cx="3296412" cy="191110"/>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Thang điểm:</a:t>
            </a:r>
            <a:r>
              <a:rPr lang="en-US" sz="900" dirty="0">
                <a:solidFill>
                  <a:srgbClr val="666666"/>
                </a:solidFill>
                <a:latin typeface="Roboto" pitchFamily="34" charset="0"/>
                <a:ea typeface="Roboto" pitchFamily="34" charset="-122"/>
                <a:cs typeface="Roboto" pitchFamily="34" charset="-120"/>
              </a:rPr>
              <a:t> 10 điểm/môn</a:t>
            </a:r>
            <a:endParaRPr lang="en-US" sz="900" dirty="0"/>
          </a:p>
        </p:txBody>
      </p:sp>
      <p:sp>
        <p:nvSpPr>
          <p:cNvPr id="39" name="Text 33"/>
          <p:cNvSpPr txBox="1"/>
          <p:nvPr/>
        </p:nvSpPr>
        <p:spPr>
          <a:xfrm>
            <a:off x="780898" y="4328514"/>
            <a:ext cx="3296412" cy="485547"/>
          </a:xfrm>
          <a:prstGeom prst="rect">
            <a:avLst/>
          </a:prstGeom>
          <a:noFill/>
          <a:ln/>
        </p:spPr>
        <p:txBody>
          <a:bodyPr wrap="square" lIns="0" tIns="0" rIns="0" bIns="0" rtlCol="0" anchor="ctr"/>
          <a:lstStyle/>
          <a:p>
            <a:pPr marL="0" indent="0" algn="l">
              <a:buNone/>
            </a:pPr>
            <a:r>
              <a:rPr lang="en-US" sz="900" b="1">
                <a:solidFill>
                  <a:srgbClr val="666666"/>
                </a:solidFill>
                <a:latin typeface="Roboto" pitchFamily="34" charset="0"/>
                <a:ea typeface="Roboto" pitchFamily="34" charset="-122"/>
                <a:cs typeface="Roboto" pitchFamily="34" charset="-120"/>
              </a:rPr>
              <a:t>Lưu ý:</a:t>
            </a:r>
            <a:r>
              <a:rPr lang="en-US" sz="900">
                <a:solidFill>
                  <a:srgbClr val="666666"/>
                </a:solidFill>
                <a:latin typeface="Roboto" pitchFamily="34" charset="0"/>
                <a:ea typeface="Roboto" pitchFamily="34" charset="-122"/>
                <a:cs typeface="Roboto" pitchFamily="34" charset="-120"/>
              </a:rPr>
              <a:t> Ngoại ngữ gồm tiếng Anh, tiếng Pháp, tiếng Đức, tiếng Nhật, tiếng Hàn </a:t>
            </a:r>
            <a:r>
              <a:rPr lang="en-US" sz="900" i="1">
                <a:solidFill>
                  <a:srgbClr val="666666"/>
                </a:solidFill>
                <a:latin typeface="Roboto" pitchFamily="34" charset="0"/>
                <a:ea typeface="Roboto" pitchFamily="34" charset="-122"/>
                <a:cs typeface="Roboto" pitchFamily="34" charset="-120"/>
              </a:rPr>
              <a:t>(học sinh có thể đăng ký ngoại ngữ thi khác với ngoại ngữ được học cấp THCS)</a:t>
            </a:r>
            <a:endParaRPr lang="en-US" sz="900" i="1" dirty="0"/>
          </a:p>
        </p:txBody>
      </p:sp>
      <p:sp>
        <p:nvSpPr>
          <p:cNvPr id="40" name="Shape 34"/>
          <p:cNvSpPr/>
          <p:nvPr/>
        </p:nvSpPr>
        <p:spPr>
          <a:xfrm>
            <a:off x="4317797" y="3027517"/>
            <a:ext cx="3562502" cy="1876349"/>
          </a:xfrm>
          <a:prstGeom prst="roundRect">
            <a:avLst>
              <a:gd name="adj" fmla="val 5937"/>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41" name="Shape 35"/>
          <p:cNvSpPr/>
          <p:nvPr/>
        </p:nvSpPr>
        <p:spPr>
          <a:xfrm>
            <a:off x="4317797" y="3027517"/>
            <a:ext cx="38405" cy="1876349"/>
          </a:xfrm>
          <a:prstGeom prst="roundRect">
            <a:avLst>
              <a:gd name="adj" fmla="val 290064"/>
            </a:avLst>
          </a:prstGeom>
          <a:solidFill>
            <a:srgbClr val="1565C0"/>
          </a:solidFill>
          <a:ln w="12700">
            <a:solidFill>
              <a:srgbClr val="1565C0">
                <a:alpha val="0"/>
              </a:srgbClr>
            </a:solidFill>
            <a:prstDash val="solid"/>
          </a:ln>
        </p:spPr>
        <p:txBody>
          <a:bodyPr/>
          <a:lstStyle/>
          <a:p>
            <a:endParaRPr lang="en-US"/>
          </a:p>
        </p:txBody>
      </p:sp>
      <p:sp>
        <p:nvSpPr>
          <p:cNvPr id="42" name="Shape 36"/>
          <p:cNvSpPr/>
          <p:nvPr/>
        </p:nvSpPr>
        <p:spPr>
          <a:xfrm>
            <a:off x="4527194" y="3199424"/>
            <a:ext cx="381305" cy="381305"/>
          </a:xfrm>
          <a:prstGeom prst="roundRect">
            <a:avLst>
              <a:gd name="adj" fmla="val 95923"/>
            </a:avLst>
          </a:prstGeom>
          <a:solidFill>
            <a:srgbClr val="E3F2FD"/>
          </a:solidFill>
          <a:ln w="12700">
            <a:solidFill>
              <a:srgbClr val="FFFFFF">
                <a:alpha val="0"/>
              </a:srgbClr>
            </a:solidFill>
            <a:prstDash val="solid"/>
          </a:ln>
        </p:spPr>
        <p:txBody>
          <a:bodyPr/>
          <a:lstStyle/>
          <a:p>
            <a:endParaRPr lang="en-US"/>
          </a:p>
        </p:txBody>
      </p:sp>
      <p:pic>
        <p:nvPicPr>
          <p:cNvPr id="43" name="Image 4" descr="preencoded.png"/>
          <p:cNvPicPr>
            <a:picLocks noChangeAspect="1"/>
          </p:cNvPicPr>
          <p:nvPr/>
        </p:nvPicPr>
        <p:blipFill>
          <a:blip r:embed="rId7"/>
          <a:srcRect t="-842" b="-842"/>
          <a:stretch/>
        </p:blipFill>
        <p:spPr>
          <a:xfrm>
            <a:off x="4623206" y="3303666"/>
            <a:ext cx="190195" cy="171907"/>
          </a:xfrm>
          <a:prstGeom prst="rect">
            <a:avLst/>
          </a:prstGeom>
        </p:spPr>
      </p:pic>
      <p:sp>
        <p:nvSpPr>
          <p:cNvPr id="44" name="Text 37"/>
          <p:cNvSpPr txBox="1"/>
          <p:nvPr/>
        </p:nvSpPr>
        <p:spPr>
          <a:xfrm>
            <a:off x="5003597" y="3217712"/>
            <a:ext cx="1028700" cy="171907"/>
          </a:xfrm>
          <a:prstGeom prst="rect">
            <a:avLst/>
          </a:prstGeom>
          <a:noFill/>
          <a:ln/>
        </p:spPr>
        <p:txBody>
          <a:bodyPr wrap="square" lIns="0" tIns="0" rIns="0" bIns="0" rtlCol="0" anchor="ctr"/>
          <a:lstStyle/>
          <a:p>
            <a:pPr marL="0" indent="0" algn="l">
              <a:buNone/>
            </a:pPr>
            <a:r>
              <a:rPr lang="en-US" sz="1000" b="1" dirty="0">
                <a:solidFill>
                  <a:srgbClr val="333333"/>
                </a:solidFill>
                <a:latin typeface="Montserrat" pitchFamily="34" charset="0"/>
                <a:ea typeface="Montserrat" pitchFamily="34" charset="-122"/>
                <a:cs typeface="Montserrat" pitchFamily="34" charset="-120"/>
              </a:rPr>
              <a:t>Điểm ưu tiên</a:t>
            </a:r>
            <a:endParaRPr lang="en-US" sz="1000" dirty="0"/>
          </a:p>
        </p:txBody>
      </p:sp>
      <p:sp>
        <p:nvSpPr>
          <p:cNvPr id="45" name="Shape 38"/>
          <p:cNvSpPr/>
          <p:nvPr/>
        </p:nvSpPr>
        <p:spPr>
          <a:xfrm>
            <a:off x="5003597" y="3389619"/>
            <a:ext cx="905256" cy="171907"/>
          </a:xfrm>
          <a:prstGeom prst="roundRect">
            <a:avLst>
              <a:gd name="adj" fmla="val 236407"/>
            </a:avLst>
          </a:prstGeom>
          <a:solidFill>
            <a:srgbClr val="1565C0"/>
          </a:solidFill>
          <a:ln w="12700">
            <a:solidFill>
              <a:srgbClr val="FFFFFF">
                <a:alpha val="0"/>
              </a:srgbClr>
            </a:solidFill>
            <a:prstDash val="solid"/>
          </a:ln>
        </p:spPr>
        <p:txBody>
          <a:bodyPr/>
          <a:lstStyle/>
          <a:p>
            <a:endParaRPr lang="en-US"/>
          </a:p>
        </p:txBody>
      </p:sp>
      <p:sp>
        <p:nvSpPr>
          <p:cNvPr id="46" name="Text 39"/>
          <p:cNvSpPr txBox="1"/>
          <p:nvPr/>
        </p:nvSpPr>
        <p:spPr>
          <a:xfrm>
            <a:off x="5003597" y="3389619"/>
            <a:ext cx="981151" cy="171907"/>
          </a:xfrm>
          <a:prstGeom prst="rect">
            <a:avLst/>
          </a:prstGeom>
          <a:solidFill>
            <a:srgbClr val="FFFFFF">
              <a:alpha val="0"/>
            </a:srgbClr>
          </a:solidFill>
          <a:ln>
            <a:solidFill>
              <a:srgbClr val="FFFFFF">
                <a:alpha val="0"/>
              </a:srgbClr>
            </a:solidFill>
          </a:ln>
        </p:spPr>
        <p:txBody>
          <a:bodyPr wrap="square" lIns="76200" tIns="25400" rIns="76200" bIns="25400" rtlCol="0" anchor="ctr"/>
          <a:lstStyle/>
          <a:p>
            <a:pPr marL="0" indent="0" algn="l">
              <a:buNone/>
            </a:pPr>
            <a:r>
              <a:rPr lang="en-US" sz="900" dirty="0">
                <a:solidFill>
                  <a:srgbClr val="FFFFFF"/>
                </a:solidFill>
                <a:latin typeface="Roboto" pitchFamily="34" charset="0"/>
                <a:ea typeface="Roboto" pitchFamily="34" charset="-122"/>
                <a:cs typeface="Roboto" pitchFamily="34" charset="-120"/>
              </a:rPr>
              <a:t>Cộng thêm</a:t>
            </a:r>
            <a:endParaRPr lang="en-US" sz="900" dirty="0"/>
          </a:p>
        </p:txBody>
      </p:sp>
      <p:sp>
        <p:nvSpPr>
          <p:cNvPr id="47" name="Text 40"/>
          <p:cNvSpPr txBox="1"/>
          <p:nvPr/>
        </p:nvSpPr>
        <p:spPr>
          <a:xfrm>
            <a:off x="4527194" y="3791106"/>
            <a:ext cx="3296412" cy="191110"/>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Diện ưu tiên:</a:t>
            </a:r>
            <a:r>
              <a:rPr lang="en-US" sz="900" dirty="0">
                <a:solidFill>
                  <a:srgbClr val="666666"/>
                </a:solidFill>
                <a:latin typeface="Roboto" pitchFamily="34" charset="0"/>
                <a:ea typeface="Roboto" pitchFamily="34" charset="-122"/>
                <a:cs typeface="Roboto" pitchFamily="34" charset="-120"/>
              </a:rPr>
              <a:t> Con liệt sĩ, thương binh...</a:t>
            </a:r>
            <a:endParaRPr lang="en-US" sz="900" dirty="0"/>
          </a:p>
        </p:txBody>
      </p:sp>
      <p:sp>
        <p:nvSpPr>
          <p:cNvPr id="48" name="Text 41"/>
          <p:cNvSpPr txBox="1"/>
          <p:nvPr/>
        </p:nvSpPr>
        <p:spPr>
          <a:xfrm>
            <a:off x="4527194" y="4034862"/>
            <a:ext cx="3296412" cy="191110"/>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Mức cộng:</a:t>
            </a:r>
            <a:r>
              <a:rPr lang="en-US" sz="900" dirty="0">
                <a:solidFill>
                  <a:srgbClr val="666666"/>
                </a:solidFill>
                <a:latin typeface="Roboto" pitchFamily="34" charset="0"/>
                <a:ea typeface="Roboto" pitchFamily="34" charset="-122"/>
                <a:cs typeface="Roboto" pitchFamily="34" charset="-120"/>
              </a:rPr>
              <a:t> 1-2 điểm</a:t>
            </a:r>
            <a:endParaRPr lang="en-US" sz="900" dirty="0"/>
          </a:p>
        </p:txBody>
      </p:sp>
      <p:sp>
        <p:nvSpPr>
          <p:cNvPr id="49" name="Text 42"/>
          <p:cNvSpPr txBox="1"/>
          <p:nvPr/>
        </p:nvSpPr>
        <p:spPr>
          <a:xfrm>
            <a:off x="4527194" y="4279531"/>
            <a:ext cx="3296412" cy="191110"/>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Điều kiện:</a:t>
            </a:r>
            <a:r>
              <a:rPr lang="en-US" sz="900" dirty="0">
                <a:solidFill>
                  <a:srgbClr val="666666"/>
                </a:solidFill>
                <a:latin typeface="Roboto" pitchFamily="34" charset="0"/>
                <a:ea typeface="Roboto" pitchFamily="34" charset="-122"/>
                <a:cs typeface="Roboto" pitchFamily="34" charset="-120"/>
              </a:rPr>
              <a:t> Có giấy tờ </a:t>
            </a:r>
            <a:r>
              <a:rPr lang="en-US" sz="900">
                <a:solidFill>
                  <a:srgbClr val="666666"/>
                </a:solidFill>
                <a:latin typeface="Roboto" pitchFamily="34" charset="0"/>
                <a:ea typeface="Roboto" pitchFamily="34" charset="-122"/>
                <a:cs typeface="Roboto" pitchFamily="34" charset="-120"/>
              </a:rPr>
              <a:t>hợp lệ theo quy định</a:t>
            </a:r>
            <a:endParaRPr lang="en-US" sz="900" dirty="0"/>
          </a:p>
        </p:txBody>
      </p:sp>
      <p:sp>
        <p:nvSpPr>
          <p:cNvPr id="50" name="Shape 43"/>
          <p:cNvSpPr/>
          <p:nvPr/>
        </p:nvSpPr>
        <p:spPr>
          <a:xfrm>
            <a:off x="8064094" y="3027517"/>
            <a:ext cx="3562502" cy="1876349"/>
          </a:xfrm>
          <a:prstGeom prst="roundRect">
            <a:avLst>
              <a:gd name="adj" fmla="val 5937"/>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51" name="Shape 44"/>
          <p:cNvSpPr/>
          <p:nvPr/>
        </p:nvSpPr>
        <p:spPr>
          <a:xfrm>
            <a:off x="8064094" y="3027517"/>
            <a:ext cx="38405" cy="1876349"/>
          </a:xfrm>
          <a:prstGeom prst="roundRect">
            <a:avLst>
              <a:gd name="adj" fmla="val 290064"/>
            </a:avLst>
          </a:prstGeom>
          <a:solidFill>
            <a:srgbClr val="1565C0"/>
          </a:solidFill>
          <a:ln w="12700">
            <a:solidFill>
              <a:srgbClr val="1565C0">
                <a:alpha val="0"/>
              </a:srgbClr>
            </a:solidFill>
            <a:prstDash val="solid"/>
          </a:ln>
        </p:spPr>
        <p:txBody>
          <a:bodyPr/>
          <a:lstStyle/>
          <a:p>
            <a:endParaRPr lang="en-US"/>
          </a:p>
        </p:txBody>
      </p:sp>
      <p:sp>
        <p:nvSpPr>
          <p:cNvPr id="52" name="Shape 45"/>
          <p:cNvSpPr/>
          <p:nvPr/>
        </p:nvSpPr>
        <p:spPr>
          <a:xfrm>
            <a:off x="8274406" y="3199424"/>
            <a:ext cx="381305" cy="381305"/>
          </a:xfrm>
          <a:prstGeom prst="roundRect">
            <a:avLst>
              <a:gd name="adj" fmla="val 95923"/>
            </a:avLst>
          </a:prstGeom>
          <a:solidFill>
            <a:srgbClr val="E3F2FD"/>
          </a:solidFill>
          <a:ln w="12700">
            <a:solidFill>
              <a:srgbClr val="FFFFFF">
                <a:alpha val="0"/>
              </a:srgbClr>
            </a:solidFill>
            <a:prstDash val="solid"/>
          </a:ln>
        </p:spPr>
        <p:txBody>
          <a:bodyPr/>
          <a:lstStyle/>
          <a:p>
            <a:endParaRPr lang="en-US"/>
          </a:p>
        </p:txBody>
      </p:sp>
      <p:pic>
        <p:nvPicPr>
          <p:cNvPr id="53" name="Image 5" descr="preencoded.png"/>
          <p:cNvPicPr>
            <a:picLocks noChangeAspect="1"/>
          </p:cNvPicPr>
          <p:nvPr/>
        </p:nvPicPr>
        <p:blipFill>
          <a:blip r:embed="rId8"/>
          <a:srcRect t="-842" b="-842"/>
          <a:stretch/>
        </p:blipFill>
        <p:spPr>
          <a:xfrm>
            <a:off x="8369503" y="3303666"/>
            <a:ext cx="190195" cy="171907"/>
          </a:xfrm>
          <a:prstGeom prst="rect">
            <a:avLst/>
          </a:prstGeom>
        </p:spPr>
      </p:pic>
      <p:sp>
        <p:nvSpPr>
          <p:cNvPr id="54" name="Text 46"/>
          <p:cNvSpPr txBox="1"/>
          <p:nvPr/>
        </p:nvSpPr>
        <p:spPr>
          <a:xfrm>
            <a:off x="8749894" y="3217712"/>
            <a:ext cx="1460297" cy="171907"/>
          </a:xfrm>
          <a:prstGeom prst="rect">
            <a:avLst/>
          </a:prstGeom>
          <a:noFill/>
          <a:ln/>
        </p:spPr>
        <p:txBody>
          <a:bodyPr wrap="square" lIns="0" tIns="0" rIns="0" bIns="0" rtlCol="0" anchor="ctr"/>
          <a:lstStyle/>
          <a:p>
            <a:pPr marL="0" indent="0" algn="l">
              <a:buNone/>
            </a:pPr>
            <a:r>
              <a:rPr lang="en-US" sz="1000" b="1" dirty="0">
                <a:solidFill>
                  <a:srgbClr val="333333"/>
                </a:solidFill>
                <a:latin typeface="Montserrat" pitchFamily="34" charset="0"/>
                <a:ea typeface="Montserrat" pitchFamily="34" charset="-122"/>
                <a:cs typeface="Montserrat" pitchFamily="34" charset="-120"/>
              </a:rPr>
              <a:t>Điểm khuyến khích</a:t>
            </a:r>
            <a:endParaRPr lang="en-US" sz="1000" dirty="0"/>
          </a:p>
        </p:txBody>
      </p:sp>
      <p:sp>
        <p:nvSpPr>
          <p:cNvPr id="55" name="Shape 47"/>
          <p:cNvSpPr/>
          <p:nvPr/>
        </p:nvSpPr>
        <p:spPr>
          <a:xfrm>
            <a:off x="8749894" y="3389619"/>
            <a:ext cx="1352398" cy="171907"/>
          </a:xfrm>
          <a:prstGeom prst="roundRect">
            <a:avLst>
              <a:gd name="adj" fmla="val 236407"/>
            </a:avLst>
          </a:prstGeom>
          <a:solidFill>
            <a:srgbClr val="1565C0"/>
          </a:solidFill>
          <a:ln w="12700">
            <a:solidFill>
              <a:srgbClr val="FFFFFF">
                <a:alpha val="0"/>
              </a:srgbClr>
            </a:solidFill>
            <a:prstDash val="solid"/>
          </a:ln>
        </p:spPr>
        <p:txBody>
          <a:bodyPr/>
          <a:lstStyle/>
          <a:p>
            <a:endParaRPr lang="en-US"/>
          </a:p>
        </p:txBody>
      </p:sp>
      <p:sp>
        <p:nvSpPr>
          <p:cNvPr id="56" name="Text 48"/>
          <p:cNvSpPr txBox="1"/>
          <p:nvPr/>
        </p:nvSpPr>
        <p:spPr>
          <a:xfrm>
            <a:off x="8749894" y="3389619"/>
            <a:ext cx="1429207" cy="171907"/>
          </a:xfrm>
          <a:prstGeom prst="rect">
            <a:avLst/>
          </a:prstGeom>
          <a:solidFill>
            <a:srgbClr val="FFFFFF">
              <a:alpha val="0"/>
            </a:srgbClr>
          </a:solidFill>
          <a:ln>
            <a:solidFill>
              <a:srgbClr val="FFFFFF">
                <a:alpha val="0"/>
              </a:srgbClr>
            </a:solidFill>
          </a:ln>
        </p:spPr>
        <p:txBody>
          <a:bodyPr wrap="square" lIns="76200" tIns="25400" rIns="76200" bIns="25400" rtlCol="0" anchor="ctr"/>
          <a:lstStyle/>
          <a:p>
            <a:pPr marL="0" indent="0" algn="l">
              <a:buNone/>
            </a:pPr>
            <a:r>
              <a:rPr lang="en-US" sz="900" dirty="0">
                <a:solidFill>
                  <a:srgbClr val="FFFFFF"/>
                </a:solidFill>
                <a:latin typeface="Roboto" pitchFamily="34" charset="0"/>
                <a:ea typeface="Roboto" pitchFamily="34" charset="-122"/>
                <a:cs typeface="Roboto" pitchFamily="34" charset="-120"/>
              </a:rPr>
              <a:t>Cộng thêm</a:t>
            </a:r>
            <a:endParaRPr lang="en-US" sz="900" dirty="0"/>
          </a:p>
        </p:txBody>
      </p:sp>
      <p:sp>
        <p:nvSpPr>
          <p:cNvPr id="58" name="Text 50"/>
          <p:cNvSpPr txBox="1"/>
          <p:nvPr/>
        </p:nvSpPr>
        <p:spPr>
          <a:xfrm>
            <a:off x="8274406" y="3774581"/>
            <a:ext cx="3296412" cy="191110"/>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Mức cộng:</a:t>
            </a:r>
            <a:r>
              <a:rPr lang="en-US" sz="900" dirty="0">
                <a:solidFill>
                  <a:srgbClr val="666666"/>
                </a:solidFill>
                <a:latin typeface="Roboto" pitchFamily="34" charset="0"/>
                <a:ea typeface="Roboto" pitchFamily="34" charset="-122"/>
                <a:cs typeface="Roboto" pitchFamily="34" charset="-120"/>
              </a:rPr>
              <a:t> 0.5-1.5 điểm</a:t>
            </a:r>
            <a:endParaRPr lang="en-US" sz="900" dirty="0"/>
          </a:p>
        </p:txBody>
      </p:sp>
      <p:sp>
        <p:nvSpPr>
          <p:cNvPr id="59" name="Text 51"/>
          <p:cNvSpPr txBox="1"/>
          <p:nvPr/>
        </p:nvSpPr>
        <p:spPr>
          <a:xfrm>
            <a:off x="8274406" y="3998584"/>
            <a:ext cx="3250691" cy="496579"/>
          </a:xfrm>
          <a:prstGeom prst="rect">
            <a:avLst/>
          </a:prstGeom>
          <a:noFill/>
          <a:ln/>
        </p:spPr>
        <p:txBody>
          <a:bodyPr wrap="square" lIns="0" tIns="0" rIns="0" bIns="0" rtlCol="0" anchor="ctr"/>
          <a:lstStyle/>
          <a:p>
            <a:pPr marL="0" indent="0" algn="just">
              <a:buNone/>
            </a:pPr>
            <a:r>
              <a:rPr lang="en-US" sz="850" b="1" dirty="0">
                <a:solidFill>
                  <a:srgbClr val="666666"/>
                </a:solidFill>
                <a:latin typeface="Roboto" pitchFamily="34" charset="0"/>
                <a:ea typeface="Roboto" pitchFamily="34" charset="-122"/>
                <a:cs typeface="Roboto" pitchFamily="34" charset="-120"/>
              </a:rPr>
              <a:t>Điều kiện</a:t>
            </a:r>
            <a:r>
              <a:rPr lang="en-US" sz="850" b="1">
                <a:solidFill>
                  <a:srgbClr val="666666"/>
                </a:solidFill>
                <a:latin typeface="Roboto" pitchFamily="34" charset="0"/>
                <a:ea typeface="Roboto" pitchFamily="34" charset="-122"/>
                <a:cs typeface="Roboto" pitchFamily="34" charset="-120"/>
              </a:rPr>
              <a:t>:</a:t>
            </a:r>
            <a:r>
              <a:rPr lang="en-US" sz="850">
                <a:solidFill>
                  <a:srgbClr val="666666"/>
                </a:solidFill>
                <a:latin typeface="Roboto" pitchFamily="34" charset="0"/>
                <a:ea typeface="Roboto" pitchFamily="34" charset="-122"/>
                <a:cs typeface="Roboto" pitchFamily="34" charset="-120"/>
              </a:rPr>
              <a:t> Học sinh đạt giải </a:t>
            </a:r>
            <a:r>
              <a:rPr lang="en-US" sz="850" dirty="0">
                <a:solidFill>
                  <a:srgbClr val="666666"/>
                </a:solidFill>
                <a:latin typeface="Roboto" pitchFamily="34" charset="0"/>
                <a:ea typeface="Roboto" pitchFamily="34" charset="-122"/>
                <a:cs typeface="Roboto" pitchFamily="34" charset="-120"/>
              </a:rPr>
              <a:t>cấp </a:t>
            </a:r>
            <a:r>
              <a:rPr lang="en-US" sz="850">
                <a:solidFill>
                  <a:srgbClr val="666666"/>
                </a:solidFill>
                <a:latin typeface="Roboto" pitchFamily="34" charset="0"/>
                <a:ea typeface="Roboto" pitchFamily="34" charset="-122"/>
                <a:cs typeface="Roboto" pitchFamily="34" charset="-120"/>
              </a:rPr>
              <a:t>tỉnh đối </a:t>
            </a:r>
            <a:r>
              <a:rPr lang="en-US" sz="850" dirty="0" err="1">
                <a:solidFill>
                  <a:srgbClr val="666666"/>
                </a:solidFill>
                <a:latin typeface="Roboto" pitchFamily="34" charset="0"/>
                <a:ea typeface="Roboto" pitchFamily="34" charset="-122"/>
                <a:cs typeface="Roboto" pitchFamily="34" charset="-120"/>
              </a:rPr>
              <a:t>với</a:t>
            </a:r>
            <a:r>
              <a:rPr lang="en-US" sz="850" dirty="0">
                <a:solidFill>
                  <a:srgbClr val="666666"/>
                </a:solidFill>
                <a:latin typeface="Roboto" pitchFamily="34" charset="0"/>
                <a:ea typeface="Roboto" pitchFamily="34" charset="-122"/>
                <a:cs typeface="Roboto" pitchFamily="34" charset="-120"/>
              </a:rPr>
              <a:t> </a:t>
            </a:r>
            <a:r>
              <a:rPr lang="en-US" sz="850" dirty="0" err="1">
                <a:solidFill>
                  <a:srgbClr val="666666"/>
                </a:solidFill>
                <a:latin typeface="Roboto" pitchFamily="34" charset="0"/>
                <a:ea typeface="Roboto" pitchFamily="34" charset="-122"/>
                <a:cs typeface="Roboto" pitchFamily="34" charset="-120"/>
              </a:rPr>
              <a:t>cuộc</a:t>
            </a:r>
            <a:r>
              <a:rPr lang="en-US" sz="850" dirty="0">
                <a:solidFill>
                  <a:srgbClr val="666666"/>
                </a:solidFill>
                <a:latin typeface="Roboto" pitchFamily="34" charset="0"/>
                <a:ea typeface="Roboto" pitchFamily="34" charset="-122"/>
                <a:cs typeface="Roboto" pitchFamily="34" charset="-120"/>
              </a:rPr>
              <a:t> </a:t>
            </a:r>
            <a:r>
              <a:rPr lang="en-US" sz="850" err="1">
                <a:solidFill>
                  <a:srgbClr val="666666"/>
                </a:solidFill>
                <a:latin typeface="Roboto" pitchFamily="34" charset="0"/>
                <a:ea typeface="Roboto" pitchFamily="34" charset="-122"/>
                <a:cs typeface="Roboto" pitchFamily="34" charset="-120"/>
              </a:rPr>
              <a:t>thi</a:t>
            </a:r>
            <a:r>
              <a:rPr lang="en-US" sz="850">
                <a:solidFill>
                  <a:srgbClr val="666666"/>
                </a:solidFill>
                <a:latin typeface="Roboto" pitchFamily="34" charset="0"/>
                <a:ea typeface="Roboto" pitchFamily="34" charset="-122"/>
                <a:cs typeface="Roboto" pitchFamily="34" charset="-120"/>
              </a:rPr>
              <a:t> do Bộ GDĐT tổ chức hoặc phối hợp với các Bộ, cơ quan ngang Bộ tổ chức trên quy mô toàn quốc.</a:t>
            </a:r>
            <a:endParaRPr lang="en-US" sz="850" dirty="0"/>
          </a:p>
        </p:txBody>
      </p:sp>
      <p:sp>
        <p:nvSpPr>
          <p:cNvPr id="61" name="Shape 53"/>
          <p:cNvSpPr/>
          <p:nvPr/>
        </p:nvSpPr>
        <p:spPr>
          <a:xfrm>
            <a:off x="571500" y="5233050"/>
            <a:ext cx="45719" cy="1077946"/>
          </a:xfrm>
          <a:prstGeom prst="roundRect">
            <a:avLst>
              <a:gd name="adj" fmla="val 865796"/>
            </a:avLst>
          </a:prstGeom>
          <a:solidFill>
            <a:srgbClr val="1565C0"/>
          </a:solidFill>
          <a:ln w="12700">
            <a:solidFill>
              <a:srgbClr val="1565C0">
                <a:alpha val="0"/>
              </a:srgbClr>
            </a:solidFill>
            <a:prstDash val="solid"/>
          </a:ln>
        </p:spPr>
        <p:txBody>
          <a:bodyPr/>
          <a:lstStyle/>
          <a:p>
            <a:endParaRPr lang="en-US"/>
          </a:p>
        </p:txBody>
      </p:sp>
      <p:sp>
        <p:nvSpPr>
          <p:cNvPr id="66" name="Text 57"/>
          <p:cNvSpPr txBox="1"/>
          <p:nvPr/>
        </p:nvSpPr>
        <p:spPr>
          <a:xfrm>
            <a:off x="9051298" y="6558794"/>
            <a:ext cx="3086099" cy="133502"/>
          </a:xfrm>
          <a:prstGeom prst="rect">
            <a:avLst/>
          </a:prstGeom>
          <a:noFill/>
          <a:ln/>
        </p:spPr>
        <p:txBody>
          <a:bodyPr wrap="square" lIns="0" tIns="0" rIns="0" bIns="0" rtlCol="0" anchor="ctr"/>
          <a:lstStyle/>
          <a:p>
            <a:pPr marL="0" indent="0" algn="l">
              <a:buNone/>
            </a:pPr>
            <a:r>
              <a:rPr lang="en-US" sz="900">
                <a:solidFill>
                  <a:srgbClr val="999999"/>
                </a:solidFill>
                <a:latin typeface="Roboto" pitchFamily="34" charset="0"/>
                <a:ea typeface="Roboto" pitchFamily="34" charset="-122"/>
                <a:cs typeface="Roboto" pitchFamily="34" charset="-120"/>
              </a:rPr>
              <a:t> Hướng dẫn </a:t>
            </a:r>
            <a:r>
              <a:rPr lang="en-US" sz="900" dirty="0">
                <a:solidFill>
                  <a:srgbClr val="999999"/>
                </a:solidFill>
                <a:latin typeface="Roboto" pitchFamily="34" charset="0"/>
                <a:ea typeface="Roboto" pitchFamily="34" charset="-122"/>
                <a:cs typeface="Roboto" pitchFamily="34" charset="-120"/>
              </a:rPr>
              <a:t>tuyển sinh lớp 10 THPT năm học 2026-2027 </a:t>
            </a:r>
            <a:endParaRPr lang="en-US" sz="900" dirty="0"/>
          </a:p>
        </p:txBody>
      </p:sp>
      <p:pic>
        <p:nvPicPr>
          <p:cNvPr id="67" name="Image 7" descr="preencoded.png"/>
          <p:cNvPicPr>
            <a:picLocks noChangeAspect="1"/>
          </p:cNvPicPr>
          <p:nvPr/>
        </p:nvPicPr>
        <p:blipFill>
          <a:blip r:embed="rId9"/>
          <a:srcRect/>
          <a:stretch/>
        </p:blipFill>
        <p:spPr>
          <a:xfrm>
            <a:off x="8911394" y="6575844"/>
            <a:ext cx="114300" cy="114300"/>
          </a:xfrm>
          <a:prstGeom prst="rect">
            <a:avLst/>
          </a:prstGeom>
        </p:spPr>
      </p:pic>
      <p:pic>
        <p:nvPicPr>
          <p:cNvPr id="68" name="Image 8" descr="preencoded.png"/>
          <p:cNvPicPr>
            <a:picLocks noChangeAspect="1"/>
          </p:cNvPicPr>
          <p:nvPr/>
        </p:nvPicPr>
        <p:blipFill>
          <a:blip r:embed="rId10"/>
          <a:srcRect t="-401" b="-401"/>
          <a:stretch/>
        </p:blipFill>
        <p:spPr>
          <a:xfrm>
            <a:off x="0" y="6819595"/>
            <a:ext cx="12191695" cy="38405"/>
          </a:xfrm>
          <a:prstGeom prst="rect">
            <a:avLst/>
          </a:prstGeom>
        </p:spPr>
      </p:pic>
      <p:pic>
        <p:nvPicPr>
          <p:cNvPr id="69" name="Image 9" descr="preencoded.png"/>
          <p:cNvPicPr>
            <a:picLocks noChangeAspect="1"/>
          </p:cNvPicPr>
          <p:nvPr/>
        </p:nvPicPr>
        <p:blipFill>
          <a:blip r:embed="rId11"/>
          <a:srcRect t="-400" b="-400"/>
          <a:stretch/>
        </p:blipFill>
        <p:spPr>
          <a:xfrm>
            <a:off x="0" y="6819595"/>
            <a:ext cx="7315200" cy="38405"/>
          </a:xfrm>
          <a:prstGeom prst="rect">
            <a:avLst/>
          </a:prstGeom>
        </p:spPr>
      </p:pic>
      <p:pic>
        <p:nvPicPr>
          <p:cNvPr id="70" name="Image 2" descr="preencoded.png">
            <a:extLst>
              <a:ext uri="{FF2B5EF4-FFF2-40B4-BE49-F238E27FC236}">
                <a16:creationId xmlns:a16="http://schemas.microsoft.com/office/drawing/2014/main" id="{64C378D3-9BC5-13D9-949B-3A8C7AEF9D22}"/>
              </a:ext>
            </a:extLst>
          </p:cNvPr>
          <p:cNvPicPr>
            <a:picLocks noChangeAspect="1"/>
          </p:cNvPicPr>
          <p:nvPr/>
        </p:nvPicPr>
        <p:blipFill>
          <a:blip r:embed="rId12">
            <a:alphaModFix amt="3000"/>
            <a:extLst>
              <a:ext uri="{BEBA8EAE-BF5A-486C-A8C5-ECC9F3942E4B}">
                <a14:imgProps xmlns:a14="http://schemas.microsoft.com/office/drawing/2010/main">
                  <a14:imgLayer r:embed="rId13">
                    <a14:imgEffect>
                      <a14:artisticPencilGrayscale/>
                    </a14:imgEffect>
                  </a14:imgLayer>
                </a14:imgProps>
              </a:ext>
            </a:extLst>
          </a:blip>
          <a:srcRect/>
          <a:stretch/>
        </p:blipFill>
        <p:spPr>
          <a:xfrm>
            <a:off x="10721308" y="37163"/>
            <a:ext cx="998265" cy="998265"/>
          </a:xfrm>
          <a:prstGeom prst="rect">
            <a:avLst/>
          </a:prstGeom>
        </p:spPr>
      </p:pic>
      <p:pic>
        <p:nvPicPr>
          <p:cNvPr id="71" name="Image 2" descr="preencoded.png">
            <a:extLst>
              <a:ext uri="{FF2B5EF4-FFF2-40B4-BE49-F238E27FC236}">
                <a16:creationId xmlns:a16="http://schemas.microsoft.com/office/drawing/2014/main" id="{64C378D3-9BC5-13D9-949B-3A8C7AEF9D22}"/>
              </a:ext>
            </a:extLst>
          </p:cNvPr>
          <p:cNvPicPr>
            <a:picLocks noChangeAspect="1"/>
          </p:cNvPicPr>
          <p:nvPr/>
        </p:nvPicPr>
        <p:blipFill>
          <a:blip r:embed="rId12">
            <a:alphaModFix amt="3000"/>
            <a:extLst>
              <a:ext uri="{BEBA8EAE-BF5A-486C-A8C5-ECC9F3942E4B}">
                <a14:imgProps xmlns:a14="http://schemas.microsoft.com/office/drawing/2010/main">
                  <a14:imgLayer r:embed="rId13">
                    <a14:imgEffect>
                      <a14:artisticPencilGrayscale/>
                    </a14:imgEffect>
                  </a14:imgLayer>
                </a14:imgProps>
              </a:ext>
            </a:extLst>
          </a:blip>
          <a:srcRect/>
          <a:stretch/>
        </p:blipFill>
        <p:spPr>
          <a:xfrm>
            <a:off x="-66294" y="4447383"/>
            <a:ext cx="2009851" cy="2009851"/>
          </a:xfrm>
          <a:prstGeom prst="rect">
            <a:avLst/>
          </a:prstGeom>
        </p:spPr>
      </p:pic>
      <p:sp>
        <p:nvSpPr>
          <p:cNvPr id="73" name="Text 42"/>
          <p:cNvSpPr txBox="1"/>
          <p:nvPr/>
        </p:nvSpPr>
        <p:spPr>
          <a:xfrm>
            <a:off x="4522556" y="4519687"/>
            <a:ext cx="3296412" cy="261717"/>
          </a:xfrm>
          <a:prstGeom prst="rect">
            <a:avLst/>
          </a:prstGeom>
          <a:noFill/>
          <a:ln/>
        </p:spPr>
        <p:txBody>
          <a:bodyPr wrap="square" lIns="0" tIns="0" rIns="0" bIns="0" rtlCol="0" anchor="ctr"/>
          <a:lstStyle/>
          <a:p>
            <a:r>
              <a:rPr lang="en-US" sz="900" b="1">
                <a:solidFill>
                  <a:srgbClr val="666666"/>
                </a:solidFill>
                <a:latin typeface="Roboto" pitchFamily="34" charset="0"/>
                <a:ea typeface="Roboto" pitchFamily="34" charset="-122"/>
                <a:cs typeface="Roboto" pitchFamily="34" charset="-120"/>
              </a:rPr>
              <a:t>Lưu ý:</a:t>
            </a:r>
            <a:r>
              <a:rPr lang="en-US" sz="900">
                <a:solidFill>
                  <a:srgbClr val="666666"/>
                </a:solidFill>
                <a:latin typeface="Roboto" pitchFamily="34" charset="0"/>
                <a:ea typeface="Roboto" pitchFamily="34" charset="-122"/>
                <a:cs typeface="Roboto" pitchFamily="34" charset="-120"/>
              </a:rPr>
              <a:t> </a:t>
            </a:r>
            <a:r>
              <a:rPr lang="vi-VN" sz="900">
                <a:solidFill>
                  <a:srgbClr val="666666"/>
                </a:solidFill>
                <a:latin typeface="Roboto" pitchFamily="34" charset="0"/>
                <a:ea typeface="Roboto" pitchFamily="34" charset="-122"/>
                <a:cs typeface="Roboto" pitchFamily="34" charset="-120"/>
              </a:rPr>
              <a:t>Trường hợp học sinh có nhiều tiêu chuẩn ưu tiên chỉ được hưởng tiêu chuẩn ưu tiên cao nhất.</a:t>
            </a:r>
            <a:endParaRPr lang="vi-VN" sz="900" dirty="0">
              <a:solidFill>
                <a:srgbClr val="666666"/>
              </a:solidFill>
              <a:latin typeface="Roboto" pitchFamily="34" charset="0"/>
              <a:ea typeface="Roboto" pitchFamily="34" charset="-122"/>
              <a:cs typeface="Roboto" pitchFamily="34" charset="-120"/>
            </a:endParaRPr>
          </a:p>
        </p:txBody>
      </p:sp>
      <p:sp>
        <p:nvSpPr>
          <p:cNvPr id="74" name="Text 51"/>
          <p:cNvSpPr txBox="1"/>
          <p:nvPr/>
        </p:nvSpPr>
        <p:spPr>
          <a:xfrm>
            <a:off x="8280268" y="4439438"/>
            <a:ext cx="3290549" cy="496579"/>
          </a:xfrm>
          <a:prstGeom prst="rect">
            <a:avLst/>
          </a:prstGeom>
          <a:noFill/>
          <a:ln/>
        </p:spPr>
        <p:txBody>
          <a:bodyPr wrap="square" lIns="0" tIns="0" rIns="0" bIns="0" rtlCol="0" anchor="ctr"/>
          <a:lstStyle/>
          <a:p>
            <a:pPr algn="just"/>
            <a:r>
              <a:rPr lang="en-US" sz="850" b="1">
                <a:solidFill>
                  <a:srgbClr val="666666"/>
                </a:solidFill>
                <a:latin typeface="Roboto" pitchFamily="34" charset="0"/>
                <a:ea typeface="Roboto" pitchFamily="34" charset="-122"/>
                <a:cs typeface="Roboto" pitchFamily="34" charset="-120"/>
              </a:rPr>
              <a:t>Lưu ý: </a:t>
            </a:r>
            <a:r>
              <a:rPr lang="vi-VN" sz="850">
                <a:solidFill>
                  <a:srgbClr val="666666"/>
                </a:solidFill>
                <a:latin typeface="Roboto" pitchFamily="34" charset="0"/>
                <a:ea typeface="Roboto" pitchFamily="34" charset="-122"/>
                <a:cs typeface="Roboto" pitchFamily="34" charset="-120"/>
              </a:rPr>
              <a:t>Trường hợp học sinh đạt nhiều giải khác nhau trong nhiều cuộc thi chỉ được hưởng một mức cộng điểm của loại giải cao nhất</a:t>
            </a:r>
            <a:r>
              <a:rPr lang="en-US" sz="850">
                <a:solidFill>
                  <a:srgbClr val="666666"/>
                </a:solidFill>
                <a:latin typeface="Roboto" pitchFamily="34" charset="0"/>
                <a:ea typeface="Roboto" pitchFamily="34" charset="-122"/>
                <a:cs typeface="Roboto" pitchFamily="34" charset="-120"/>
              </a:rPr>
              <a:t>.</a:t>
            </a:r>
            <a:endParaRPr lang="vi-VN" sz="850">
              <a:solidFill>
                <a:srgbClr val="666666"/>
              </a:solidFill>
              <a:latin typeface="Roboto" pitchFamily="34" charset="0"/>
              <a:ea typeface="Roboto" pitchFamily="34" charset="-122"/>
              <a:cs typeface="Roboto" pitchFamily="34" charset="-120"/>
            </a:endParaRPr>
          </a:p>
        </p:txBody>
      </p:sp>
      <p:sp>
        <p:nvSpPr>
          <p:cNvPr id="79" name="Shape 51"/>
          <p:cNvSpPr/>
          <p:nvPr/>
        </p:nvSpPr>
        <p:spPr>
          <a:xfrm>
            <a:off x="622479" y="5233049"/>
            <a:ext cx="11004118" cy="1077947"/>
          </a:xfrm>
          <a:prstGeom prst="roundRect">
            <a:avLst>
              <a:gd name="adj" fmla="val 7353"/>
            </a:avLst>
          </a:prstGeom>
          <a:solidFill>
            <a:srgbClr val="F8F9FA"/>
          </a:solidFill>
          <a:ln/>
          <a:effectLst>
            <a:outerShdw blurRad="76200" dist="25400" dir="16200000" algn="bl" rotWithShape="0">
              <a:srgbClr val="000000">
                <a:alpha val="5000"/>
              </a:srgbClr>
            </a:outerShdw>
          </a:effectLst>
        </p:spPr>
        <p:txBody>
          <a:bodyPr/>
          <a:lstStyle/>
          <a:p>
            <a:endParaRPr lang="en-US"/>
          </a:p>
        </p:txBody>
      </p:sp>
      <p:sp>
        <p:nvSpPr>
          <p:cNvPr id="77" name="Text 33"/>
          <p:cNvSpPr txBox="1"/>
          <p:nvPr/>
        </p:nvSpPr>
        <p:spPr>
          <a:xfrm>
            <a:off x="1125695" y="5310194"/>
            <a:ext cx="2088554" cy="181051"/>
          </a:xfrm>
          <a:prstGeom prst="rect">
            <a:avLst/>
          </a:prstGeom>
          <a:noFill/>
          <a:ln/>
        </p:spPr>
        <p:txBody>
          <a:bodyPr wrap="square" lIns="0" tIns="0" rIns="0" bIns="0" rtlCol="0" anchor="ctr"/>
          <a:lstStyle/>
          <a:p>
            <a:pPr marL="0" indent="0" algn="l">
              <a:buNone/>
            </a:pPr>
            <a:r>
              <a:rPr lang="en-US" sz="1100" b="1">
                <a:solidFill>
                  <a:srgbClr val="2E7D32"/>
                </a:solidFill>
                <a:latin typeface="Montserrat" pitchFamily="34" charset="0"/>
                <a:ea typeface="Montserrat" pitchFamily="34" charset="-122"/>
                <a:cs typeface="Montserrat" pitchFamily="34" charset="-120"/>
              </a:rPr>
              <a:t> Nguyên tắc xét tuyển</a:t>
            </a:r>
            <a:endParaRPr lang="en-US" sz="1100" dirty="0"/>
          </a:p>
        </p:txBody>
      </p:sp>
      <p:sp>
        <p:nvSpPr>
          <p:cNvPr id="78" name="Rectangle 77"/>
          <p:cNvSpPr/>
          <p:nvPr/>
        </p:nvSpPr>
        <p:spPr>
          <a:xfrm>
            <a:off x="1063975" y="5491430"/>
            <a:ext cx="10035078" cy="757130"/>
          </a:xfrm>
          <a:prstGeom prst="rect">
            <a:avLst/>
          </a:prstGeom>
        </p:spPr>
        <p:txBody>
          <a:bodyPr wrap="square">
            <a:spAutoFit/>
          </a:bodyPr>
          <a:lstStyle/>
          <a:p>
            <a:pPr>
              <a:lnSpc>
                <a:spcPct val="120000"/>
              </a:lnSpc>
            </a:pPr>
            <a:r>
              <a:rPr lang="vi-VN" sz="900">
                <a:latin typeface="Arial (Body)"/>
              </a:rPr>
              <a:t>- Học sinh trúng tuyển NV1 sẽ không được xét tuyển NV2, NV3</a:t>
            </a:r>
            <a:r>
              <a:rPr lang="en-US" sz="900">
                <a:latin typeface="Arial (Body)"/>
              </a:rPr>
              <a:t>. Khi xét tuyển NV2, NV3 sẽ thực hiện xét đồng thời, bình đẳng với NV1 của trường NV2, NV3 (không phân biệt ưu tiên).</a:t>
            </a:r>
          </a:p>
          <a:p>
            <a:pPr hangingPunct="0">
              <a:lnSpc>
                <a:spcPct val="120000"/>
              </a:lnSpc>
            </a:pPr>
            <a:r>
              <a:rPr lang="vi-VN" sz="900">
                <a:latin typeface="Arial (Body)"/>
              </a:rPr>
              <a:t>- Học sinh không trúng tuyển NV1 được xét tuyển NV2 nhưng phải có ĐXT cao hơn điểm chuẩn trúng tuyển NV1 của trường ít nhất </a:t>
            </a:r>
            <a:r>
              <a:rPr lang="vi-VN" sz="900" b="1">
                <a:solidFill>
                  <a:srgbClr val="FF0000"/>
                </a:solidFill>
                <a:latin typeface="Arial (Body)"/>
              </a:rPr>
              <a:t>0,5</a:t>
            </a:r>
            <a:r>
              <a:rPr lang="vi-VN" sz="900">
                <a:latin typeface="Arial (Body)"/>
              </a:rPr>
              <a:t> điểm.</a:t>
            </a:r>
            <a:endParaRPr lang="en-US" sz="900">
              <a:latin typeface="Arial (Body)"/>
            </a:endParaRPr>
          </a:p>
          <a:p>
            <a:pPr hangingPunct="0">
              <a:lnSpc>
                <a:spcPct val="120000"/>
              </a:lnSpc>
            </a:pPr>
            <a:r>
              <a:rPr lang="vi-VN" sz="900">
                <a:latin typeface="Arial (Body)"/>
              </a:rPr>
              <a:t>- Học sinh không trúng tuyển NV1 và NV2 được xét tuyển NV3 nhưng phải có ĐXT cao hơn điểm chuẩn trúng tuyển NV1 của trường ít nhất </a:t>
            </a:r>
            <a:r>
              <a:rPr lang="vi-VN" sz="900" b="1">
                <a:solidFill>
                  <a:srgbClr val="FF0000"/>
                </a:solidFill>
                <a:latin typeface="Arial (Body)"/>
              </a:rPr>
              <a:t>1,0</a:t>
            </a:r>
            <a:r>
              <a:rPr lang="vi-VN" sz="900">
                <a:latin typeface="Arial (Body)"/>
              </a:rPr>
              <a:t> điểm.</a:t>
            </a:r>
            <a:endParaRPr lang="en-US" sz="900">
              <a:latin typeface="Arial (Body)"/>
            </a:endParaRPr>
          </a:p>
          <a:p>
            <a:pPr>
              <a:lnSpc>
                <a:spcPct val="120000"/>
              </a:lnSpc>
            </a:pPr>
            <a:r>
              <a:rPr lang="vi-VN" sz="900">
                <a:latin typeface="Arial (Body)"/>
              </a:rPr>
              <a:t>- Khi hạ điểm chuẩn, các trường THPT công lập được phép nhận học sinh có NV2, NV3 đủ điều kiện trúng tuyển.</a:t>
            </a:r>
            <a:endParaRPr lang="en-US" sz="900">
              <a:latin typeface="Arial (Body)"/>
            </a:endParaRPr>
          </a:p>
        </p:txBody>
      </p:sp>
      <p:sp>
        <p:nvSpPr>
          <p:cNvPr id="75" name="Shape 32"/>
          <p:cNvSpPr/>
          <p:nvPr/>
        </p:nvSpPr>
        <p:spPr>
          <a:xfrm>
            <a:off x="661568" y="5544536"/>
            <a:ext cx="428854" cy="428854"/>
          </a:xfrm>
          <a:prstGeom prst="roundRect">
            <a:avLst>
              <a:gd name="adj" fmla="val 94764"/>
            </a:avLst>
          </a:prstGeom>
          <a:solidFill>
            <a:srgbClr val="E8F5E9"/>
          </a:solidFill>
          <a:ln w="12700">
            <a:solidFill>
              <a:srgbClr val="FFFFFF">
                <a:alpha val="0"/>
              </a:srgbClr>
            </a:solidFill>
            <a:prstDash val="solid"/>
          </a:ln>
        </p:spPr>
        <p:txBody>
          <a:bodyPr/>
          <a:lstStyle/>
          <a:p>
            <a:endParaRPr lang="en-US"/>
          </a:p>
        </p:txBody>
      </p:sp>
      <p:pic>
        <p:nvPicPr>
          <p:cNvPr id="76" name="Image 10" descr="preencoded.png"/>
          <p:cNvPicPr>
            <a:picLocks noChangeAspect="1"/>
          </p:cNvPicPr>
          <p:nvPr/>
        </p:nvPicPr>
        <p:blipFill>
          <a:blip r:embed="rId14"/>
          <a:srcRect/>
          <a:stretch/>
        </p:blipFill>
        <p:spPr>
          <a:xfrm>
            <a:off x="770316" y="5653539"/>
            <a:ext cx="209398" cy="209398"/>
          </a:xfrm>
          <a:prstGeom prst="rect">
            <a:avLst/>
          </a:prstGeom>
        </p:spPr>
      </p:pic>
      <p:sp>
        <p:nvSpPr>
          <p:cNvPr id="80" name="Text 2"/>
          <p:cNvSpPr txBox="1"/>
          <p:nvPr/>
        </p:nvSpPr>
        <p:spPr>
          <a:xfrm>
            <a:off x="892330" y="381305"/>
            <a:ext cx="8997697" cy="372161"/>
          </a:xfrm>
          <a:prstGeom prst="rect">
            <a:avLst/>
          </a:prstGeom>
          <a:noFill/>
          <a:ln/>
        </p:spPr>
        <p:txBody>
          <a:bodyPr wrap="square" lIns="0" tIns="0" rIns="0" bIns="0" rtlCol="0" anchor="ctr"/>
          <a:lstStyle/>
          <a:p>
            <a:pPr marL="0" indent="0" algn="l">
              <a:buNone/>
            </a:pPr>
            <a:r>
              <a:rPr lang="en-US" sz="2400" b="1" dirty="0">
                <a:solidFill>
                  <a:srgbClr val="1565C0"/>
                </a:solidFill>
                <a:latin typeface="Montserrat" pitchFamily="34" charset="0"/>
                <a:ea typeface="Montserrat" pitchFamily="34" charset="-122"/>
                <a:cs typeface="Montserrat" pitchFamily="34" charset="-120"/>
              </a:rPr>
              <a:t> TUYỂN SINH VÀO </a:t>
            </a:r>
            <a:r>
              <a:rPr lang="en-US" sz="2400" b="1">
                <a:solidFill>
                  <a:srgbClr val="1565C0"/>
                </a:solidFill>
                <a:latin typeface="Montserrat" pitchFamily="34" charset="0"/>
                <a:ea typeface="Montserrat" pitchFamily="34" charset="-122"/>
                <a:cs typeface="Montserrat" pitchFamily="34" charset="-120"/>
              </a:rPr>
              <a:t>THPT CÔNG LẬP KHÔNG CHUYÊN </a:t>
            </a:r>
            <a:endParaRPr lang="en-US" sz="2400" dirty="0"/>
          </a:p>
        </p:txBody>
      </p:sp>
    </p:spTree>
    <p:extLst>
      <p:ext uri="{BB962C8B-B14F-4D97-AF65-F5344CB8AC3E}">
        <p14:creationId xmlns:p14="http://schemas.microsoft.com/office/powerpoint/2010/main" val="30665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21031" y="25473"/>
            <a:ext cx="12191695" cy="6858000"/>
          </a:xfrm>
          <a:prstGeom prst="rect">
            <a:avLst/>
          </a:prstGeom>
        </p:spPr>
      </p:pic>
      <p:sp>
        <p:nvSpPr>
          <p:cNvPr id="4" name="Shape 1"/>
          <p:cNvSpPr/>
          <p:nvPr/>
        </p:nvSpPr>
        <p:spPr>
          <a:xfrm>
            <a:off x="571500" y="1124712"/>
            <a:ext cx="11048695" cy="28346"/>
          </a:xfrm>
          <a:prstGeom prst="rect">
            <a:avLst/>
          </a:prstGeom>
          <a:solidFill>
            <a:srgbClr val="1565C0"/>
          </a:solidFill>
          <a:ln w="12700">
            <a:solidFill>
              <a:srgbClr val="1565C0">
                <a:alpha val="0"/>
              </a:srgbClr>
            </a:solidFill>
            <a:prstDash val="solid"/>
          </a:ln>
        </p:spPr>
        <p:txBody>
          <a:bodyPr/>
          <a:lstStyle/>
          <a:p>
            <a:endParaRPr lang="en-US"/>
          </a:p>
        </p:txBody>
      </p:sp>
      <p:sp>
        <p:nvSpPr>
          <p:cNvPr id="5" name="Text 2"/>
          <p:cNvSpPr txBox="1"/>
          <p:nvPr/>
        </p:nvSpPr>
        <p:spPr>
          <a:xfrm>
            <a:off x="1104595" y="381305"/>
            <a:ext cx="7073798" cy="372161"/>
          </a:xfrm>
          <a:prstGeom prst="rect">
            <a:avLst/>
          </a:prstGeom>
          <a:noFill/>
          <a:ln/>
        </p:spPr>
        <p:txBody>
          <a:bodyPr wrap="square" lIns="0" tIns="0" rIns="0" bIns="0" rtlCol="0" anchor="ctr"/>
          <a:lstStyle/>
          <a:p>
            <a:pPr marL="0" indent="0" algn="l">
              <a:buNone/>
            </a:pPr>
            <a:r>
              <a:rPr lang="en-US" sz="2400" b="1" dirty="0">
                <a:solidFill>
                  <a:srgbClr val="1565C0"/>
                </a:solidFill>
                <a:latin typeface="Montserrat" pitchFamily="34" charset="0"/>
                <a:ea typeface="Montserrat" pitchFamily="34" charset="-122"/>
                <a:cs typeface="Montserrat" pitchFamily="34" charset="-120"/>
              </a:rPr>
              <a:t> TUYỂN SINH VÀO THPT CHUYÊN </a:t>
            </a:r>
            <a:endParaRPr lang="en-US" sz="2400" dirty="0"/>
          </a:p>
        </p:txBody>
      </p:sp>
      <p:pic>
        <p:nvPicPr>
          <p:cNvPr id="6" name="Image 1" descr="preencoded.png"/>
          <p:cNvPicPr>
            <a:picLocks noChangeAspect="1"/>
          </p:cNvPicPr>
          <p:nvPr/>
        </p:nvPicPr>
        <p:blipFill>
          <a:blip r:embed="rId4"/>
          <a:srcRect l="-607" r="-607"/>
          <a:stretch/>
        </p:blipFill>
        <p:spPr>
          <a:xfrm>
            <a:off x="571500" y="395021"/>
            <a:ext cx="390449" cy="342900"/>
          </a:xfrm>
          <a:prstGeom prst="rect">
            <a:avLst/>
          </a:prstGeom>
        </p:spPr>
      </p:pic>
      <p:sp>
        <p:nvSpPr>
          <p:cNvPr id="7" name="Text 3"/>
          <p:cNvSpPr txBox="1"/>
          <p:nvPr/>
        </p:nvSpPr>
        <p:spPr>
          <a:xfrm>
            <a:off x="571500" y="800100"/>
            <a:ext cx="5763463" cy="181051"/>
          </a:xfrm>
          <a:prstGeom prst="rect">
            <a:avLst/>
          </a:prstGeom>
          <a:noFill/>
          <a:ln/>
        </p:spPr>
        <p:txBody>
          <a:bodyPr wrap="square" lIns="0" tIns="0" rIns="0" bIns="0" rtlCol="0" anchor="ctr"/>
          <a:lstStyle/>
          <a:p>
            <a:pPr marL="0" indent="0" algn="l">
              <a:buNone/>
            </a:pPr>
            <a:r>
              <a:rPr lang="en-US" sz="1200" dirty="0">
                <a:solidFill>
                  <a:srgbClr val="666666"/>
                </a:solidFill>
                <a:latin typeface="Roboto" pitchFamily="34" charset="0"/>
                <a:ea typeface="Roboto" pitchFamily="34" charset="-122"/>
                <a:cs typeface="Roboto" pitchFamily="34" charset="-120"/>
              </a:rPr>
              <a:t>Quy trình 2 vòng: Sơ tuyển và Thi tuyển, môn chuyên hệ số 2</a:t>
            </a:r>
            <a:endParaRPr lang="en-US" sz="1200" dirty="0"/>
          </a:p>
        </p:txBody>
      </p:sp>
      <p:sp>
        <p:nvSpPr>
          <p:cNvPr id="10" name="Shape 6"/>
          <p:cNvSpPr/>
          <p:nvPr/>
        </p:nvSpPr>
        <p:spPr>
          <a:xfrm>
            <a:off x="571500" y="1438351"/>
            <a:ext cx="3495751" cy="2704795"/>
          </a:xfrm>
          <a:prstGeom prst="roundRect">
            <a:avLst>
              <a:gd name="adj" fmla="val 2857"/>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11" name="Shape 7"/>
          <p:cNvSpPr/>
          <p:nvPr/>
        </p:nvSpPr>
        <p:spPr>
          <a:xfrm>
            <a:off x="571500" y="1438351"/>
            <a:ext cx="38405" cy="2704795"/>
          </a:xfrm>
          <a:prstGeom prst="roundRect">
            <a:avLst>
              <a:gd name="adj" fmla="val 201206"/>
            </a:avLst>
          </a:prstGeom>
          <a:solidFill>
            <a:srgbClr val="1565C0"/>
          </a:solidFill>
          <a:ln w="12700">
            <a:solidFill>
              <a:srgbClr val="1565C0">
                <a:alpha val="0"/>
              </a:srgbClr>
            </a:solidFill>
            <a:prstDash val="solid"/>
          </a:ln>
        </p:spPr>
        <p:txBody>
          <a:bodyPr/>
          <a:lstStyle/>
          <a:p>
            <a:endParaRPr lang="en-US"/>
          </a:p>
        </p:txBody>
      </p:sp>
      <p:sp>
        <p:nvSpPr>
          <p:cNvPr id="12" name="Shape 8"/>
          <p:cNvSpPr/>
          <p:nvPr/>
        </p:nvSpPr>
        <p:spPr>
          <a:xfrm>
            <a:off x="800100" y="1628546"/>
            <a:ext cx="381305" cy="381305"/>
          </a:xfrm>
          <a:prstGeom prst="roundRect">
            <a:avLst>
              <a:gd name="adj" fmla="val 95923"/>
            </a:avLst>
          </a:prstGeom>
          <a:solidFill>
            <a:srgbClr val="E3F2FD"/>
          </a:solidFill>
          <a:ln w="12700">
            <a:solidFill>
              <a:srgbClr val="FFFFFF">
                <a:alpha val="0"/>
              </a:srgbClr>
            </a:solidFill>
            <a:prstDash val="solid"/>
          </a:ln>
        </p:spPr>
        <p:txBody>
          <a:bodyPr/>
          <a:lstStyle/>
          <a:p>
            <a:endParaRPr lang="en-US"/>
          </a:p>
        </p:txBody>
      </p:sp>
      <p:pic>
        <p:nvPicPr>
          <p:cNvPr id="13" name="Image 2" descr="preencoded.png"/>
          <p:cNvPicPr>
            <a:picLocks noChangeAspect="1"/>
          </p:cNvPicPr>
          <p:nvPr/>
        </p:nvPicPr>
        <p:blipFill>
          <a:blip r:embed="rId5"/>
          <a:srcRect/>
          <a:stretch/>
        </p:blipFill>
        <p:spPr>
          <a:xfrm>
            <a:off x="895198" y="1723644"/>
            <a:ext cx="190195" cy="190195"/>
          </a:xfrm>
          <a:prstGeom prst="rect">
            <a:avLst/>
          </a:prstGeom>
        </p:spPr>
      </p:pic>
      <p:sp>
        <p:nvSpPr>
          <p:cNvPr id="14" name="Text 9"/>
          <p:cNvSpPr txBox="1"/>
          <p:nvPr/>
        </p:nvSpPr>
        <p:spPr>
          <a:xfrm>
            <a:off x="1276502" y="1729130"/>
            <a:ext cx="1530706"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Vòng 1: Sơ tuyển</a:t>
            </a:r>
            <a:endParaRPr lang="en-US" sz="1200" dirty="0"/>
          </a:p>
        </p:txBody>
      </p:sp>
      <p:sp>
        <p:nvSpPr>
          <p:cNvPr id="15" name="Shape 10"/>
          <p:cNvSpPr/>
          <p:nvPr/>
        </p:nvSpPr>
        <p:spPr>
          <a:xfrm>
            <a:off x="800100" y="2247595"/>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16" name="Text 11"/>
          <p:cNvSpPr/>
          <p:nvPr/>
        </p:nvSpPr>
        <p:spPr>
          <a:xfrm>
            <a:off x="771754" y="2247595"/>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a:t>
            </a:r>
            <a:endParaRPr lang="en-US" sz="900" dirty="0"/>
          </a:p>
        </p:txBody>
      </p:sp>
      <p:sp>
        <p:nvSpPr>
          <p:cNvPr id="17" name="Text 12"/>
          <p:cNvSpPr txBox="1"/>
          <p:nvPr/>
        </p:nvSpPr>
        <p:spPr>
          <a:xfrm>
            <a:off x="1123798" y="2247595"/>
            <a:ext cx="2862986"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Căn cứ kết quả học tập 4 năm THCS</a:t>
            </a:r>
            <a:endParaRPr lang="en-US" sz="1000" dirty="0"/>
          </a:p>
        </p:txBody>
      </p:sp>
      <p:sp>
        <p:nvSpPr>
          <p:cNvPr id="18" name="Shape 13"/>
          <p:cNvSpPr/>
          <p:nvPr/>
        </p:nvSpPr>
        <p:spPr>
          <a:xfrm>
            <a:off x="800100" y="2572207"/>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19" name="Text 14"/>
          <p:cNvSpPr/>
          <p:nvPr/>
        </p:nvSpPr>
        <p:spPr>
          <a:xfrm>
            <a:off x="771754" y="25722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2</a:t>
            </a:r>
            <a:endParaRPr lang="en-US" sz="900" dirty="0"/>
          </a:p>
        </p:txBody>
      </p:sp>
      <p:sp>
        <p:nvSpPr>
          <p:cNvPr id="20" name="Text 15"/>
          <p:cNvSpPr txBox="1"/>
          <p:nvPr/>
        </p:nvSpPr>
        <p:spPr>
          <a:xfrm>
            <a:off x="1123798" y="2572207"/>
            <a:ext cx="3070555"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Thành tích, giải thưởng theo quy định</a:t>
            </a:r>
            <a:endParaRPr lang="en-US" sz="1000" dirty="0"/>
          </a:p>
        </p:txBody>
      </p:sp>
      <p:sp>
        <p:nvSpPr>
          <p:cNvPr id="21" name="Shape 16"/>
          <p:cNvSpPr/>
          <p:nvPr/>
        </p:nvSpPr>
        <p:spPr>
          <a:xfrm>
            <a:off x="800100" y="2895905"/>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22" name="Text 17"/>
          <p:cNvSpPr/>
          <p:nvPr/>
        </p:nvSpPr>
        <p:spPr>
          <a:xfrm>
            <a:off x="771754" y="2895905"/>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3</a:t>
            </a:r>
            <a:endParaRPr lang="en-US" sz="900" dirty="0"/>
          </a:p>
        </p:txBody>
      </p:sp>
      <p:sp>
        <p:nvSpPr>
          <p:cNvPr id="23" name="Text 18"/>
          <p:cNvSpPr txBox="1"/>
          <p:nvPr/>
        </p:nvSpPr>
        <p:spPr>
          <a:xfrm>
            <a:off x="1123798" y="2895905"/>
            <a:ext cx="2991002"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Cần đạt từ 8.0 điểm sơ tuyển trở lên</a:t>
            </a:r>
            <a:endParaRPr lang="en-US" sz="1000" dirty="0"/>
          </a:p>
        </p:txBody>
      </p:sp>
      <p:sp>
        <p:nvSpPr>
          <p:cNvPr id="24" name="Shape 19"/>
          <p:cNvSpPr/>
          <p:nvPr/>
        </p:nvSpPr>
        <p:spPr>
          <a:xfrm>
            <a:off x="800100" y="3362249"/>
            <a:ext cx="3076956" cy="437998"/>
          </a:xfrm>
          <a:prstGeom prst="roundRect">
            <a:avLst>
              <a:gd name="adj" fmla="val 72615"/>
            </a:avLst>
          </a:prstGeom>
          <a:solidFill>
            <a:srgbClr val="E3F2FD"/>
          </a:solidFill>
          <a:ln w="12700">
            <a:solidFill>
              <a:srgbClr val="FFFFFF">
                <a:alpha val="0"/>
              </a:srgbClr>
            </a:solidFill>
            <a:prstDash val="solid"/>
          </a:ln>
        </p:spPr>
        <p:txBody>
          <a:bodyPr/>
          <a:lstStyle/>
          <a:p>
            <a:endParaRPr lang="en-US"/>
          </a:p>
        </p:txBody>
      </p:sp>
      <p:sp>
        <p:nvSpPr>
          <p:cNvPr id="25" name="Text 20"/>
          <p:cNvSpPr txBox="1"/>
          <p:nvPr/>
        </p:nvSpPr>
        <p:spPr>
          <a:xfrm>
            <a:off x="1109167" y="3504895"/>
            <a:ext cx="3154680" cy="152705"/>
          </a:xfrm>
          <a:prstGeom prst="rect">
            <a:avLst/>
          </a:prstGeom>
          <a:noFill/>
          <a:ln/>
        </p:spPr>
        <p:txBody>
          <a:bodyPr wrap="square" lIns="0" tIns="0" rIns="0" bIns="0" rtlCol="0" anchor="ctr"/>
          <a:lstStyle/>
          <a:p>
            <a:pPr marL="0" indent="0" algn="l">
              <a:buNone/>
            </a:pPr>
            <a:r>
              <a:rPr lang="en-US" sz="1000" dirty="0">
                <a:solidFill>
                  <a:srgbClr val="1565C0"/>
                </a:solidFill>
                <a:latin typeface="Roboto" pitchFamily="34" charset="0"/>
                <a:ea typeface="Roboto" pitchFamily="34" charset="-122"/>
                <a:cs typeface="Roboto" pitchFamily="34" charset="-120"/>
              </a:rPr>
              <a:t> Đánh giá qua kết quả học lực và thi tài năng</a:t>
            </a:r>
            <a:endParaRPr lang="en-US" sz="1000" dirty="0"/>
          </a:p>
        </p:txBody>
      </p:sp>
      <p:pic>
        <p:nvPicPr>
          <p:cNvPr id="26" name="Image 3" descr="preencoded.png"/>
          <p:cNvPicPr>
            <a:picLocks noChangeAspect="1"/>
          </p:cNvPicPr>
          <p:nvPr/>
        </p:nvPicPr>
        <p:blipFill>
          <a:blip r:embed="rId6"/>
          <a:srcRect/>
          <a:stretch/>
        </p:blipFill>
        <p:spPr>
          <a:xfrm>
            <a:off x="942746" y="3512210"/>
            <a:ext cx="133502" cy="133502"/>
          </a:xfrm>
          <a:prstGeom prst="rect">
            <a:avLst/>
          </a:prstGeom>
        </p:spPr>
      </p:pic>
      <p:sp>
        <p:nvSpPr>
          <p:cNvPr id="27" name="Shape 21"/>
          <p:cNvSpPr/>
          <p:nvPr/>
        </p:nvSpPr>
        <p:spPr>
          <a:xfrm>
            <a:off x="4349801" y="1438351"/>
            <a:ext cx="3495751" cy="2704795"/>
          </a:xfrm>
          <a:prstGeom prst="roundRect">
            <a:avLst>
              <a:gd name="adj" fmla="val 2857"/>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28" name="Shape 22"/>
          <p:cNvSpPr/>
          <p:nvPr/>
        </p:nvSpPr>
        <p:spPr>
          <a:xfrm>
            <a:off x="4349801" y="1438351"/>
            <a:ext cx="38405" cy="2704795"/>
          </a:xfrm>
          <a:prstGeom prst="roundRect">
            <a:avLst>
              <a:gd name="adj" fmla="val 201206"/>
            </a:avLst>
          </a:prstGeom>
          <a:solidFill>
            <a:srgbClr val="1565C0"/>
          </a:solidFill>
          <a:ln w="12700">
            <a:solidFill>
              <a:srgbClr val="1565C0">
                <a:alpha val="0"/>
              </a:srgbClr>
            </a:solidFill>
            <a:prstDash val="solid"/>
          </a:ln>
        </p:spPr>
        <p:txBody>
          <a:bodyPr/>
          <a:lstStyle/>
          <a:p>
            <a:endParaRPr lang="en-US"/>
          </a:p>
        </p:txBody>
      </p:sp>
      <p:sp>
        <p:nvSpPr>
          <p:cNvPr id="29" name="Shape 23"/>
          <p:cNvSpPr/>
          <p:nvPr/>
        </p:nvSpPr>
        <p:spPr>
          <a:xfrm>
            <a:off x="4578401" y="1628546"/>
            <a:ext cx="381305" cy="381305"/>
          </a:xfrm>
          <a:prstGeom prst="roundRect">
            <a:avLst>
              <a:gd name="adj" fmla="val 95923"/>
            </a:avLst>
          </a:prstGeom>
          <a:solidFill>
            <a:srgbClr val="E3F2FD"/>
          </a:solidFill>
          <a:ln w="12700">
            <a:solidFill>
              <a:srgbClr val="FFFFFF">
                <a:alpha val="0"/>
              </a:srgbClr>
            </a:solidFill>
            <a:prstDash val="solid"/>
          </a:ln>
        </p:spPr>
        <p:txBody>
          <a:bodyPr/>
          <a:lstStyle/>
          <a:p>
            <a:endParaRPr lang="en-US"/>
          </a:p>
        </p:txBody>
      </p:sp>
      <p:pic>
        <p:nvPicPr>
          <p:cNvPr id="30" name="Image 4" descr="preencoded.png"/>
          <p:cNvPicPr>
            <a:picLocks noChangeAspect="1"/>
          </p:cNvPicPr>
          <p:nvPr/>
        </p:nvPicPr>
        <p:blipFill>
          <a:blip r:embed="rId7"/>
          <a:srcRect/>
          <a:stretch/>
        </p:blipFill>
        <p:spPr>
          <a:xfrm>
            <a:off x="4673498" y="1723644"/>
            <a:ext cx="190195" cy="190195"/>
          </a:xfrm>
          <a:prstGeom prst="rect">
            <a:avLst/>
          </a:prstGeom>
        </p:spPr>
      </p:pic>
      <p:sp>
        <p:nvSpPr>
          <p:cNvPr id="31" name="Text 24"/>
          <p:cNvSpPr txBox="1"/>
          <p:nvPr/>
        </p:nvSpPr>
        <p:spPr>
          <a:xfrm>
            <a:off x="5054803" y="1729130"/>
            <a:ext cx="1621231"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Vòng 2: Thi tuyển</a:t>
            </a:r>
            <a:endParaRPr lang="en-US" sz="1200" dirty="0"/>
          </a:p>
        </p:txBody>
      </p:sp>
      <p:sp>
        <p:nvSpPr>
          <p:cNvPr id="32" name="Shape 25"/>
          <p:cNvSpPr/>
          <p:nvPr/>
        </p:nvSpPr>
        <p:spPr>
          <a:xfrm>
            <a:off x="4578401" y="2247595"/>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33" name="Text 26"/>
          <p:cNvSpPr/>
          <p:nvPr/>
        </p:nvSpPr>
        <p:spPr>
          <a:xfrm>
            <a:off x="4550054" y="2247595"/>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a:t>
            </a:r>
            <a:endParaRPr lang="en-US" sz="900" dirty="0"/>
          </a:p>
        </p:txBody>
      </p:sp>
      <p:sp>
        <p:nvSpPr>
          <p:cNvPr id="34" name="Text 27"/>
          <p:cNvSpPr txBox="1"/>
          <p:nvPr/>
        </p:nvSpPr>
        <p:spPr>
          <a:xfrm>
            <a:off x="4902098" y="2247595"/>
            <a:ext cx="3276295"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Thi 3 môn điều kiện (Toán, Văn, Ngoại ngữ)</a:t>
            </a:r>
            <a:endParaRPr lang="en-US" sz="1000" dirty="0"/>
          </a:p>
        </p:txBody>
      </p:sp>
      <p:sp>
        <p:nvSpPr>
          <p:cNvPr id="35" name="Shape 28"/>
          <p:cNvSpPr/>
          <p:nvPr/>
        </p:nvSpPr>
        <p:spPr>
          <a:xfrm>
            <a:off x="4578401" y="2572207"/>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36" name="Text 29"/>
          <p:cNvSpPr/>
          <p:nvPr/>
        </p:nvSpPr>
        <p:spPr>
          <a:xfrm>
            <a:off x="4550054" y="25722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2</a:t>
            </a:r>
            <a:endParaRPr lang="en-US" sz="900" dirty="0"/>
          </a:p>
        </p:txBody>
      </p:sp>
      <p:sp>
        <p:nvSpPr>
          <p:cNvPr id="37" name="Text 30"/>
          <p:cNvSpPr txBox="1"/>
          <p:nvPr/>
        </p:nvSpPr>
        <p:spPr>
          <a:xfrm>
            <a:off x="4902098" y="2572207"/>
            <a:ext cx="2862986"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Thi môn chuyên (hệ số 2)</a:t>
            </a:r>
            <a:endParaRPr lang="en-US" sz="1000" dirty="0"/>
          </a:p>
        </p:txBody>
      </p:sp>
      <p:sp>
        <p:nvSpPr>
          <p:cNvPr id="38" name="Shape 31"/>
          <p:cNvSpPr/>
          <p:nvPr/>
        </p:nvSpPr>
        <p:spPr>
          <a:xfrm>
            <a:off x="4578401" y="2895905"/>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39" name="Text 32"/>
          <p:cNvSpPr/>
          <p:nvPr/>
        </p:nvSpPr>
        <p:spPr>
          <a:xfrm>
            <a:off x="4550054" y="2895905"/>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3</a:t>
            </a:r>
            <a:endParaRPr lang="en-US" sz="900" dirty="0"/>
          </a:p>
        </p:txBody>
      </p:sp>
      <p:sp>
        <p:nvSpPr>
          <p:cNvPr id="40" name="Text 33"/>
          <p:cNvSpPr txBox="1"/>
          <p:nvPr/>
        </p:nvSpPr>
        <p:spPr>
          <a:xfrm>
            <a:off x="4902098" y="2895905"/>
            <a:ext cx="2862986"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Bài thi chuyên phải đạt trên 2.0</a:t>
            </a:r>
            <a:endParaRPr lang="en-US" sz="1000" dirty="0"/>
          </a:p>
        </p:txBody>
      </p:sp>
      <p:sp>
        <p:nvSpPr>
          <p:cNvPr id="41" name="Shape 34"/>
          <p:cNvSpPr/>
          <p:nvPr/>
        </p:nvSpPr>
        <p:spPr>
          <a:xfrm>
            <a:off x="4578401" y="3362249"/>
            <a:ext cx="3076956" cy="590702"/>
          </a:xfrm>
          <a:prstGeom prst="roundRect">
            <a:avLst>
              <a:gd name="adj" fmla="val 39948"/>
            </a:avLst>
          </a:prstGeom>
          <a:solidFill>
            <a:srgbClr val="E3F2FD"/>
          </a:solidFill>
          <a:ln w="12700">
            <a:solidFill>
              <a:srgbClr val="FFFFFF">
                <a:alpha val="0"/>
              </a:srgbClr>
            </a:solidFill>
            <a:prstDash val="solid"/>
          </a:ln>
        </p:spPr>
        <p:txBody>
          <a:bodyPr/>
          <a:lstStyle/>
          <a:p>
            <a:endParaRPr lang="en-US"/>
          </a:p>
        </p:txBody>
      </p:sp>
      <p:sp>
        <p:nvSpPr>
          <p:cNvPr id="42" name="Text 35"/>
          <p:cNvSpPr txBox="1"/>
          <p:nvPr/>
        </p:nvSpPr>
        <p:spPr>
          <a:xfrm>
            <a:off x="4859122" y="3504895"/>
            <a:ext cx="2729484" cy="305410"/>
          </a:xfrm>
          <a:prstGeom prst="rect">
            <a:avLst/>
          </a:prstGeom>
          <a:noFill/>
          <a:ln/>
        </p:spPr>
        <p:txBody>
          <a:bodyPr wrap="square" lIns="0" tIns="0" rIns="0" bIns="0" rtlCol="0" anchor="ctr"/>
          <a:lstStyle/>
          <a:p>
            <a:pPr marL="0" indent="0" algn="l">
              <a:buNone/>
            </a:pPr>
            <a:r>
              <a:rPr lang="en-US" sz="1000" dirty="0">
                <a:solidFill>
                  <a:srgbClr val="1565C0"/>
                </a:solidFill>
                <a:latin typeface="Roboto" pitchFamily="34" charset="0"/>
                <a:ea typeface="Roboto" pitchFamily="34" charset="-122"/>
                <a:cs typeface="Roboto" pitchFamily="34" charset="-120"/>
              </a:rPr>
              <a:t> ĐXT = Tổng điểm 3 môn điều kiện (hệ số 1) + Điểm môn chuyên (hệ số 2)</a:t>
            </a:r>
            <a:endParaRPr lang="en-US" sz="1000" dirty="0"/>
          </a:p>
        </p:txBody>
      </p:sp>
      <p:pic>
        <p:nvPicPr>
          <p:cNvPr id="43" name="Image 5" descr="preencoded.png"/>
          <p:cNvPicPr>
            <a:picLocks noChangeAspect="1"/>
          </p:cNvPicPr>
          <p:nvPr/>
        </p:nvPicPr>
        <p:blipFill>
          <a:blip r:embed="rId8"/>
          <a:srcRect l="-2512" r="-2512"/>
          <a:stretch/>
        </p:blipFill>
        <p:spPr>
          <a:xfrm>
            <a:off x="4721047" y="3512210"/>
            <a:ext cx="105156" cy="133502"/>
          </a:xfrm>
          <a:prstGeom prst="rect">
            <a:avLst/>
          </a:prstGeom>
        </p:spPr>
      </p:pic>
      <p:sp>
        <p:nvSpPr>
          <p:cNvPr id="44" name="Shape 36"/>
          <p:cNvSpPr/>
          <p:nvPr/>
        </p:nvSpPr>
        <p:spPr>
          <a:xfrm>
            <a:off x="8128102" y="1438351"/>
            <a:ext cx="3495751" cy="2704795"/>
          </a:xfrm>
          <a:prstGeom prst="roundRect">
            <a:avLst>
              <a:gd name="adj" fmla="val 2857"/>
            </a:avLst>
          </a:prstGeom>
          <a:solidFill>
            <a:srgbClr val="FFFFFF"/>
          </a:solidFill>
          <a:ln/>
          <a:effectLst>
            <a:outerShdw blurRad="76200" dist="25400" dir="16200000" algn="bl" rotWithShape="0">
              <a:srgbClr val="000000">
                <a:alpha val="5000"/>
              </a:srgbClr>
            </a:outerShdw>
          </a:effectLst>
        </p:spPr>
        <p:txBody>
          <a:bodyPr/>
          <a:lstStyle/>
          <a:p>
            <a:endParaRPr lang="en-US"/>
          </a:p>
        </p:txBody>
      </p:sp>
      <p:sp>
        <p:nvSpPr>
          <p:cNvPr id="45" name="Shape 37"/>
          <p:cNvSpPr/>
          <p:nvPr/>
        </p:nvSpPr>
        <p:spPr>
          <a:xfrm>
            <a:off x="8128102" y="1438351"/>
            <a:ext cx="38405" cy="2704795"/>
          </a:xfrm>
          <a:prstGeom prst="roundRect">
            <a:avLst>
              <a:gd name="adj" fmla="val 201206"/>
            </a:avLst>
          </a:prstGeom>
          <a:solidFill>
            <a:srgbClr val="1565C0"/>
          </a:solidFill>
          <a:ln w="12700">
            <a:solidFill>
              <a:srgbClr val="1565C0">
                <a:alpha val="0"/>
              </a:srgbClr>
            </a:solidFill>
            <a:prstDash val="solid"/>
          </a:ln>
        </p:spPr>
        <p:txBody>
          <a:bodyPr/>
          <a:lstStyle/>
          <a:p>
            <a:endParaRPr lang="en-US"/>
          </a:p>
        </p:txBody>
      </p:sp>
      <p:sp>
        <p:nvSpPr>
          <p:cNvPr id="46" name="Shape 38"/>
          <p:cNvSpPr/>
          <p:nvPr/>
        </p:nvSpPr>
        <p:spPr>
          <a:xfrm>
            <a:off x="8356702" y="1628546"/>
            <a:ext cx="381305" cy="381305"/>
          </a:xfrm>
          <a:prstGeom prst="roundRect">
            <a:avLst>
              <a:gd name="adj" fmla="val 95923"/>
            </a:avLst>
          </a:prstGeom>
          <a:solidFill>
            <a:srgbClr val="E3F2FD"/>
          </a:solidFill>
          <a:ln w="12700">
            <a:solidFill>
              <a:srgbClr val="FFFFFF">
                <a:alpha val="0"/>
              </a:srgbClr>
            </a:solidFill>
            <a:prstDash val="solid"/>
          </a:ln>
        </p:spPr>
        <p:txBody>
          <a:bodyPr/>
          <a:lstStyle/>
          <a:p>
            <a:endParaRPr lang="en-US"/>
          </a:p>
        </p:txBody>
      </p:sp>
      <p:pic>
        <p:nvPicPr>
          <p:cNvPr id="47" name="Image 6" descr="preencoded.png"/>
          <p:cNvPicPr>
            <a:picLocks noChangeAspect="1"/>
          </p:cNvPicPr>
          <p:nvPr/>
        </p:nvPicPr>
        <p:blipFill>
          <a:blip r:embed="rId9"/>
          <a:srcRect/>
          <a:stretch/>
        </p:blipFill>
        <p:spPr>
          <a:xfrm>
            <a:off x="8451799" y="1723644"/>
            <a:ext cx="190195" cy="190195"/>
          </a:xfrm>
          <a:prstGeom prst="rect">
            <a:avLst/>
          </a:prstGeom>
        </p:spPr>
      </p:pic>
      <p:sp>
        <p:nvSpPr>
          <p:cNvPr id="48" name="Text 39"/>
          <p:cNvSpPr txBox="1"/>
          <p:nvPr/>
        </p:nvSpPr>
        <p:spPr>
          <a:xfrm>
            <a:off x="8833104" y="1729130"/>
            <a:ext cx="1837030" cy="181051"/>
          </a:xfrm>
          <a:prstGeom prst="rect">
            <a:avLst/>
          </a:prstGeom>
          <a:noFill/>
          <a:ln/>
        </p:spPr>
        <p:txBody>
          <a:bodyPr wrap="square" lIns="0" tIns="0" rIns="0" bIns="0" rtlCol="0" anchor="ctr"/>
          <a:lstStyle/>
          <a:p>
            <a:pPr marL="0" indent="0" algn="l">
              <a:buNone/>
            </a:pPr>
            <a:r>
              <a:rPr lang="en-US" sz="1200" b="1" dirty="0">
                <a:solidFill>
                  <a:srgbClr val="333333"/>
                </a:solidFill>
                <a:latin typeface="Montserrat" pitchFamily="34" charset="0"/>
                <a:ea typeface="Montserrat" pitchFamily="34" charset="-122"/>
                <a:cs typeface="Montserrat" pitchFamily="34" charset="-120"/>
              </a:rPr>
              <a:t>Điều kiện xét tuyển</a:t>
            </a:r>
            <a:endParaRPr lang="en-US" sz="1200" dirty="0"/>
          </a:p>
        </p:txBody>
      </p:sp>
      <p:sp>
        <p:nvSpPr>
          <p:cNvPr id="49" name="Shape 40"/>
          <p:cNvSpPr/>
          <p:nvPr/>
        </p:nvSpPr>
        <p:spPr>
          <a:xfrm>
            <a:off x="8356702" y="2247595"/>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50" name="Text 41"/>
          <p:cNvSpPr/>
          <p:nvPr/>
        </p:nvSpPr>
        <p:spPr>
          <a:xfrm>
            <a:off x="8328355" y="2247595"/>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a:t>
            </a:r>
            <a:endParaRPr lang="en-US" sz="900" dirty="0"/>
          </a:p>
        </p:txBody>
      </p:sp>
      <p:sp>
        <p:nvSpPr>
          <p:cNvPr id="51" name="Text 42"/>
          <p:cNvSpPr txBox="1"/>
          <p:nvPr/>
        </p:nvSpPr>
        <p:spPr>
          <a:xfrm>
            <a:off x="8680399" y="2247595"/>
            <a:ext cx="2910535"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Hạnh kiểm và học lực từ Khá trở lên</a:t>
            </a:r>
            <a:endParaRPr lang="en-US" sz="1000" dirty="0"/>
          </a:p>
        </p:txBody>
      </p:sp>
      <p:sp>
        <p:nvSpPr>
          <p:cNvPr id="52" name="Shape 43"/>
          <p:cNvSpPr/>
          <p:nvPr/>
        </p:nvSpPr>
        <p:spPr>
          <a:xfrm>
            <a:off x="8356702" y="2572207"/>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53" name="Text 44"/>
          <p:cNvSpPr/>
          <p:nvPr/>
        </p:nvSpPr>
        <p:spPr>
          <a:xfrm>
            <a:off x="8328355" y="25722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2</a:t>
            </a:r>
            <a:endParaRPr lang="en-US" sz="900" dirty="0"/>
          </a:p>
        </p:txBody>
      </p:sp>
      <p:sp>
        <p:nvSpPr>
          <p:cNvPr id="54" name="Text 45"/>
          <p:cNvSpPr txBox="1"/>
          <p:nvPr/>
        </p:nvSpPr>
        <p:spPr>
          <a:xfrm>
            <a:off x="8680399" y="2572207"/>
            <a:ext cx="2910535"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Bài thi chuyên đạt ngưỡng </a:t>
            </a:r>
            <a:r>
              <a:rPr lang="en-US" sz="1000">
                <a:solidFill>
                  <a:srgbClr val="666666"/>
                </a:solidFill>
                <a:latin typeface="Roboto" pitchFamily="34" charset="0"/>
                <a:ea typeface="Roboto" pitchFamily="34" charset="-122"/>
                <a:cs typeface="Roboto" pitchFamily="34" charset="-120"/>
              </a:rPr>
              <a:t>tối thiểu &gt;=2.0</a:t>
            </a:r>
            <a:endParaRPr lang="en-US" sz="1000" dirty="0"/>
          </a:p>
        </p:txBody>
      </p:sp>
      <p:sp>
        <p:nvSpPr>
          <p:cNvPr id="55" name="Shape 46"/>
          <p:cNvSpPr/>
          <p:nvPr/>
        </p:nvSpPr>
        <p:spPr>
          <a:xfrm>
            <a:off x="8356702" y="2895905"/>
            <a:ext cx="228600" cy="228600"/>
          </a:xfrm>
          <a:prstGeom prst="ellipse">
            <a:avLst/>
          </a:prstGeom>
          <a:solidFill>
            <a:srgbClr val="1565C0"/>
          </a:solidFill>
          <a:ln w="12700">
            <a:solidFill>
              <a:srgbClr val="FFFFFF">
                <a:alpha val="0"/>
              </a:srgbClr>
            </a:solidFill>
            <a:prstDash val="solid"/>
          </a:ln>
        </p:spPr>
        <p:txBody>
          <a:bodyPr/>
          <a:lstStyle/>
          <a:p>
            <a:endParaRPr lang="en-US"/>
          </a:p>
        </p:txBody>
      </p:sp>
      <p:sp>
        <p:nvSpPr>
          <p:cNvPr id="56" name="Text 47"/>
          <p:cNvSpPr/>
          <p:nvPr/>
        </p:nvSpPr>
        <p:spPr>
          <a:xfrm>
            <a:off x="8328355" y="2895905"/>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3</a:t>
            </a:r>
            <a:endParaRPr lang="en-US" sz="900" dirty="0"/>
          </a:p>
        </p:txBody>
      </p:sp>
      <p:sp>
        <p:nvSpPr>
          <p:cNvPr id="57" name="Text 48"/>
          <p:cNvSpPr txBox="1"/>
          <p:nvPr/>
        </p:nvSpPr>
        <p:spPr>
          <a:xfrm>
            <a:off x="8680399" y="2895905"/>
            <a:ext cx="2862986"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Không vi phạm quy chế thi</a:t>
            </a:r>
            <a:endParaRPr lang="en-US" sz="1000" dirty="0"/>
          </a:p>
        </p:txBody>
      </p:sp>
      <p:sp>
        <p:nvSpPr>
          <p:cNvPr id="58" name="Shape 49"/>
          <p:cNvSpPr/>
          <p:nvPr/>
        </p:nvSpPr>
        <p:spPr>
          <a:xfrm>
            <a:off x="8356702" y="3362249"/>
            <a:ext cx="3076956" cy="437998"/>
          </a:xfrm>
          <a:prstGeom prst="roundRect">
            <a:avLst>
              <a:gd name="adj" fmla="val 72615"/>
            </a:avLst>
          </a:prstGeom>
          <a:solidFill>
            <a:srgbClr val="E3F2FD"/>
          </a:solidFill>
          <a:ln w="12700">
            <a:solidFill>
              <a:srgbClr val="FFFFFF">
                <a:alpha val="0"/>
              </a:srgbClr>
            </a:solidFill>
            <a:prstDash val="solid"/>
          </a:ln>
        </p:spPr>
        <p:txBody>
          <a:bodyPr/>
          <a:lstStyle/>
          <a:p>
            <a:endParaRPr lang="en-US"/>
          </a:p>
        </p:txBody>
      </p:sp>
      <p:sp>
        <p:nvSpPr>
          <p:cNvPr id="59" name="Text 50"/>
          <p:cNvSpPr txBox="1"/>
          <p:nvPr/>
        </p:nvSpPr>
        <p:spPr>
          <a:xfrm>
            <a:off x="8665769" y="3504895"/>
            <a:ext cx="3065983" cy="152705"/>
          </a:xfrm>
          <a:prstGeom prst="rect">
            <a:avLst/>
          </a:prstGeom>
          <a:noFill/>
          <a:ln/>
        </p:spPr>
        <p:txBody>
          <a:bodyPr wrap="square" lIns="0" tIns="0" rIns="0" bIns="0" rtlCol="0" anchor="ctr"/>
          <a:lstStyle/>
          <a:p>
            <a:pPr marL="0" indent="0" algn="l">
              <a:buNone/>
            </a:pPr>
            <a:r>
              <a:rPr lang="en-US" sz="1000">
                <a:solidFill>
                  <a:srgbClr val="1565C0"/>
                </a:solidFill>
                <a:latin typeface="Roboto" pitchFamily="34" charset="0"/>
                <a:ea typeface="Roboto" pitchFamily="34" charset="-122"/>
                <a:cs typeface="Roboto" pitchFamily="34" charset="-120"/>
              </a:rPr>
              <a:t> Các lớp chuyên được xét tuyển độc lập nhau</a:t>
            </a:r>
            <a:endParaRPr lang="en-US" sz="1000" dirty="0"/>
          </a:p>
        </p:txBody>
      </p:sp>
      <p:pic>
        <p:nvPicPr>
          <p:cNvPr id="60" name="Image 7" descr="preencoded.png"/>
          <p:cNvPicPr>
            <a:picLocks noChangeAspect="1"/>
          </p:cNvPicPr>
          <p:nvPr/>
        </p:nvPicPr>
        <p:blipFill>
          <a:blip r:embed="rId10"/>
          <a:srcRect/>
          <a:stretch/>
        </p:blipFill>
        <p:spPr>
          <a:xfrm>
            <a:off x="8499348" y="3512210"/>
            <a:ext cx="133502" cy="133502"/>
          </a:xfrm>
          <a:prstGeom prst="rect">
            <a:avLst/>
          </a:prstGeom>
        </p:spPr>
      </p:pic>
      <p:sp>
        <p:nvSpPr>
          <p:cNvPr id="61" name="Shape 51"/>
          <p:cNvSpPr/>
          <p:nvPr/>
        </p:nvSpPr>
        <p:spPr>
          <a:xfrm>
            <a:off x="571500" y="4334256"/>
            <a:ext cx="11048695" cy="1686154"/>
          </a:xfrm>
          <a:prstGeom prst="roundRect">
            <a:avLst>
              <a:gd name="adj" fmla="val 7353"/>
            </a:avLst>
          </a:prstGeom>
          <a:solidFill>
            <a:srgbClr val="F8F9FA"/>
          </a:solidFill>
          <a:ln/>
          <a:effectLst>
            <a:outerShdw blurRad="76200" dist="25400" dir="16200000" algn="bl" rotWithShape="0">
              <a:srgbClr val="000000">
                <a:alpha val="5000"/>
              </a:srgbClr>
            </a:outerShdw>
          </a:effectLst>
        </p:spPr>
        <p:txBody>
          <a:bodyPr/>
          <a:lstStyle/>
          <a:p>
            <a:endParaRPr lang="en-US"/>
          </a:p>
        </p:txBody>
      </p:sp>
      <p:sp>
        <p:nvSpPr>
          <p:cNvPr id="62" name="Shape 52"/>
          <p:cNvSpPr/>
          <p:nvPr/>
        </p:nvSpPr>
        <p:spPr>
          <a:xfrm>
            <a:off x="571500" y="4334256"/>
            <a:ext cx="38405" cy="1686154"/>
          </a:xfrm>
          <a:prstGeom prst="roundRect">
            <a:avLst>
              <a:gd name="adj" fmla="val 322839"/>
            </a:avLst>
          </a:prstGeom>
          <a:solidFill>
            <a:srgbClr val="1565C0"/>
          </a:solidFill>
          <a:ln w="12700">
            <a:solidFill>
              <a:srgbClr val="1565C0">
                <a:alpha val="0"/>
              </a:srgbClr>
            </a:solidFill>
            <a:prstDash val="solid"/>
          </a:ln>
        </p:spPr>
        <p:txBody>
          <a:bodyPr/>
          <a:lstStyle/>
          <a:p>
            <a:endParaRPr lang="en-US"/>
          </a:p>
        </p:txBody>
      </p:sp>
      <p:sp>
        <p:nvSpPr>
          <p:cNvPr id="65" name="Text 54"/>
          <p:cNvSpPr txBox="1"/>
          <p:nvPr/>
        </p:nvSpPr>
        <p:spPr>
          <a:xfrm>
            <a:off x="1276502" y="4624121"/>
            <a:ext cx="2348179" cy="181051"/>
          </a:xfrm>
          <a:prstGeom prst="rect">
            <a:avLst/>
          </a:prstGeom>
          <a:noFill/>
          <a:ln/>
        </p:spPr>
        <p:txBody>
          <a:bodyPr wrap="square" lIns="0" tIns="0" rIns="0" bIns="0" rtlCol="0" anchor="ctr"/>
          <a:lstStyle/>
          <a:p>
            <a:pPr marL="0" indent="0" algn="l">
              <a:buNone/>
            </a:pPr>
            <a:r>
              <a:rPr lang="en-US" sz="1200" b="1">
                <a:solidFill>
                  <a:schemeClr val="accent6">
                    <a:lumMod val="75000"/>
                  </a:schemeClr>
                </a:solidFill>
                <a:latin typeface="Montserrat" pitchFamily="34" charset="0"/>
                <a:ea typeface="Montserrat" pitchFamily="34" charset="-122"/>
                <a:cs typeface="Montserrat" pitchFamily="34" charset="-120"/>
              </a:rPr>
              <a:t>Nguyên tắc xét tuyển</a:t>
            </a:r>
            <a:endParaRPr lang="en-US" sz="1200" dirty="0">
              <a:solidFill>
                <a:schemeClr val="accent6">
                  <a:lumMod val="75000"/>
                </a:schemeClr>
              </a:solidFill>
            </a:endParaRPr>
          </a:p>
        </p:txBody>
      </p:sp>
      <p:sp>
        <p:nvSpPr>
          <p:cNvPr id="75" name="Text 64"/>
          <p:cNvSpPr txBox="1"/>
          <p:nvPr/>
        </p:nvSpPr>
        <p:spPr>
          <a:xfrm>
            <a:off x="9183842" y="6546319"/>
            <a:ext cx="2994660" cy="133502"/>
          </a:xfrm>
          <a:prstGeom prst="rect">
            <a:avLst/>
          </a:prstGeom>
          <a:noFill/>
          <a:ln/>
        </p:spPr>
        <p:txBody>
          <a:bodyPr wrap="square" lIns="0" tIns="0" rIns="0" bIns="0" rtlCol="0" anchor="ctr"/>
          <a:lstStyle/>
          <a:p>
            <a:pPr marL="0" indent="0" algn="l">
              <a:buNone/>
            </a:pPr>
            <a:r>
              <a:rPr lang="en-US" sz="900">
                <a:solidFill>
                  <a:srgbClr val="999999"/>
                </a:solidFill>
                <a:latin typeface="Roboto" pitchFamily="34" charset="0"/>
                <a:ea typeface="Roboto" pitchFamily="34" charset="-122"/>
                <a:cs typeface="Roboto" pitchFamily="34" charset="-120"/>
              </a:rPr>
              <a:t>Hướng </a:t>
            </a:r>
            <a:r>
              <a:rPr lang="en-US" sz="900" dirty="0">
                <a:solidFill>
                  <a:srgbClr val="999999"/>
                </a:solidFill>
                <a:latin typeface="Roboto" pitchFamily="34" charset="0"/>
                <a:ea typeface="Roboto" pitchFamily="34" charset="-122"/>
                <a:cs typeface="Roboto" pitchFamily="34" charset="-120"/>
              </a:rPr>
              <a:t>dẫn tuyển sinh lớp 10 THPT năm học 2026-2027 </a:t>
            </a:r>
            <a:endParaRPr lang="en-US" sz="900" dirty="0"/>
          </a:p>
        </p:txBody>
      </p:sp>
      <p:pic>
        <p:nvPicPr>
          <p:cNvPr id="76" name="Image 9" descr="preencoded.png"/>
          <p:cNvPicPr>
            <a:picLocks noChangeAspect="1"/>
          </p:cNvPicPr>
          <p:nvPr/>
        </p:nvPicPr>
        <p:blipFill>
          <a:blip r:embed="rId11"/>
          <a:srcRect/>
          <a:stretch/>
        </p:blipFill>
        <p:spPr>
          <a:xfrm>
            <a:off x="9043937" y="6550891"/>
            <a:ext cx="114300" cy="114300"/>
          </a:xfrm>
          <a:prstGeom prst="rect">
            <a:avLst/>
          </a:prstGeom>
        </p:spPr>
      </p:pic>
      <p:pic>
        <p:nvPicPr>
          <p:cNvPr id="77" name="Image 10" descr="preencoded.png"/>
          <p:cNvPicPr>
            <a:picLocks noChangeAspect="1"/>
          </p:cNvPicPr>
          <p:nvPr/>
        </p:nvPicPr>
        <p:blipFill>
          <a:blip r:embed="rId12"/>
          <a:srcRect t="-401" b="-401"/>
          <a:stretch/>
        </p:blipFill>
        <p:spPr>
          <a:xfrm>
            <a:off x="0" y="6819595"/>
            <a:ext cx="12191695" cy="38405"/>
          </a:xfrm>
          <a:prstGeom prst="rect">
            <a:avLst/>
          </a:prstGeom>
        </p:spPr>
      </p:pic>
      <p:pic>
        <p:nvPicPr>
          <p:cNvPr id="78" name="Image 11" descr="preencoded.png"/>
          <p:cNvPicPr>
            <a:picLocks noChangeAspect="1"/>
          </p:cNvPicPr>
          <p:nvPr/>
        </p:nvPicPr>
        <p:blipFill>
          <a:blip r:embed="rId13"/>
          <a:srcRect t="-400" b="-400"/>
          <a:stretch/>
        </p:blipFill>
        <p:spPr>
          <a:xfrm>
            <a:off x="0" y="6819595"/>
            <a:ext cx="8046720" cy="38405"/>
          </a:xfrm>
          <a:prstGeom prst="rect">
            <a:avLst/>
          </a:prstGeom>
        </p:spPr>
      </p:pic>
      <p:pic>
        <p:nvPicPr>
          <p:cNvPr id="79" name="Image 2" descr="preencoded.png">
            <a:extLst>
              <a:ext uri="{FF2B5EF4-FFF2-40B4-BE49-F238E27FC236}">
                <a16:creationId xmlns:a16="http://schemas.microsoft.com/office/drawing/2014/main" id="{F0C24FCF-3D54-AB43-FA80-8B0114F6F294}"/>
              </a:ext>
            </a:extLst>
          </p:cNvPr>
          <p:cNvPicPr>
            <a:picLocks noChangeAspect="1"/>
          </p:cNvPicPr>
          <p:nvPr/>
        </p:nvPicPr>
        <p:blipFill>
          <a:blip r:embed="rId14">
            <a:alphaModFix amt="3000"/>
            <a:extLst>
              <a:ext uri="{BEBA8EAE-BF5A-486C-A8C5-ECC9F3942E4B}">
                <a14:imgProps xmlns:a14="http://schemas.microsoft.com/office/drawing/2010/main">
                  <a14:imgLayer r:embed="rId15">
                    <a14:imgEffect>
                      <a14:artisticPencilGrayscale/>
                    </a14:imgEffect>
                  </a14:imgLayer>
                </a14:imgProps>
              </a:ext>
            </a:extLst>
          </a:blip>
          <a:srcRect/>
          <a:stretch/>
        </p:blipFill>
        <p:spPr>
          <a:xfrm>
            <a:off x="10487446" y="65183"/>
            <a:ext cx="1072725" cy="1049601"/>
          </a:xfrm>
          <a:prstGeom prst="rect">
            <a:avLst/>
          </a:prstGeom>
        </p:spPr>
      </p:pic>
      <p:pic>
        <p:nvPicPr>
          <p:cNvPr id="80" name="Image 2" descr="preencoded.png">
            <a:extLst>
              <a:ext uri="{FF2B5EF4-FFF2-40B4-BE49-F238E27FC236}">
                <a16:creationId xmlns:a16="http://schemas.microsoft.com/office/drawing/2014/main" id="{F0C24FCF-3D54-AB43-FA80-8B0114F6F294}"/>
              </a:ext>
            </a:extLst>
          </p:cNvPr>
          <p:cNvPicPr>
            <a:picLocks noChangeAspect="1"/>
          </p:cNvPicPr>
          <p:nvPr/>
        </p:nvPicPr>
        <p:blipFill>
          <a:blip r:embed="rId14">
            <a:alphaModFix amt="3000"/>
            <a:extLst>
              <a:ext uri="{BEBA8EAE-BF5A-486C-A8C5-ECC9F3942E4B}">
                <a14:imgProps xmlns:a14="http://schemas.microsoft.com/office/drawing/2010/main">
                  <a14:imgLayer r:embed="rId15">
                    <a14:imgEffect>
                      <a14:artisticPencilGrayscale/>
                    </a14:imgEffect>
                  </a14:imgLayer>
                </a14:imgProps>
              </a:ext>
            </a:extLst>
          </a:blip>
          <a:srcRect/>
          <a:stretch/>
        </p:blipFill>
        <p:spPr>
          <a:xfrm>
            <a:off x="20439" y="4699031"/>
            <a:ext cx="2200247" cy="2200247"/>
          </a:xfrm>
          <a:prstGeom prst="rect">
            <a:avLst/>
          </a:prstGeom>
        </p:spPr>
      </p:pic>
      <p:sp>
        <p:nvSpPr>
          <p:cNvPr id="81" name="Rectangle 80"/>
          <p:cNvSpPr/>
          <p:nvPr/>
        </p:nvSpPr>
        <p:spPr>
          <a:xfrm>
            <a:off x="858363" y="5008492"/>
            <a:ext cx="10343494" cy="701731"/>
          </a:xfrm>
          <a:prstGeom prst="rect">
            <a:avLst/>
          </a:prstGeom>
        </p:spPr>
        <p:txBody>
          <a:bodyPr wrap="square">
            <a:spAutoFit/>
          </a:bodyPr>
          <a:lstStyle/>
          <a:p>
            <a:pPr>
              <a:lnSpc>
                <a:spcPct val="120000"/>
              </a:lnSpc>
            </a:pPr>
            <a:r>
              <a:rPr lang="en-US" sz="1100"/>
              <a:t>-</a:t>
            </a:r>
            <a:r>
              <a:rPr lang="vi-VN" sz="1100"/>
              <a:t> Học sinh trúng tuyển NV1 sẽ không được xét tuyển NV2.</a:t>
            </a:r>
          </a:p>
          <a:p>
            <a:pPr>
              <a:lnSpc>
                <a:spcPct val="120000"/>
              </a:lnSpc>
            </a:pPr>
            <a:r>
              <a:rPr lang="en-US" sz="1100"/>
              <a:t>-</a:t>
            </a:r>
            <a:r>
              <a:rPr lang="vi-VN" sz="1100"/>
              <a:t> Học sinh không trúng tuyển NV1 được xét tuyển NV2 nhưng phải có ĐXT cao hơn điểm chuẩn trúng tuyển NV1 của trường ít nhất </a:t>
            </a:r>
            <a:r>
              <a:rPr lang="vi-VN" sz="1100" b="1">
                <a:solidFill>
                  <a:srgbClr val="FF0000"/>
                </a:solidFill>
              </a:rPr>
              <a:t>1,0</a:t>
            </a:r>
            <a:r>
              <a:rPr lang="vi-VN" sz="1100"/>
              <a:t> điểm. </a:t>
            </a:r>
            <a:endParaRPr lang="en-US" sz="1100"/>
          </a:p>
          <a:p>
            <a:pPr>
              <a:lnSpc>
                <a:spcPct val="120000"/>
              </a:lnSpc>
            </a:pPr>
            <a:r>
              <a:rPr lang="en-US" sz="1100"/>
              <a:t>- </a:t>
            </a:r>
            <a:r>
              <a:rPr lang="vi-VN" sz="1100"/>
              <a:t>Khi hạ điểm chuẩn, các trường được phép nhận học sinh có NV2 đủ điều kiện trúng tuyển</a:t>
            </a:r>
          </a:p>
        </p:txBody>
      </p:sp>
      <p:sp>
        <p:nvSpPr>
          <p:cNvPr id="82" name="Shape 32"/>
          <p:cNvSpPr/>
          <p:nvPr/>
        </p:nvSpPr>
        <p:spPr>
          <a:xfrm>
            <a:off x="775864" y="4532200"/>
            <a:ext cx="428854" cy="428854"/>
          </a:xfrm>
          <a:prstGeom prst="roundRect">
            <a:avLst>
              <a:gd name="adj" fmla="val 94764"/>
            </a:avLst>
          </a:prstGeom>
          <a:solidFill>
            <a:srgbClr val="E8F5E9"/>
          </a:solidFill>
          <a:ln w="12700">
            <a:solidFill>
              <a:srgbClr val="FFFFFF">
                <a:alpha val="0"/>
              </a:srgbClr>
            </a:solidFill>
            <a:prstDash val="solid"/>
          </a:ln>
        </p:spPr>
        <p:txBody>
          <a:bodyPr/>
          <a:lstStyle/>
          <a:p>
            <a:endParaRPr lang="en-US"/>
          </a:p>
        </p:txBody>
      </p:sp>
      <p:pic>
        <p:nvPicPr>
          <p:cNvPr id="83" name="Image 10" descr="preencoded.png"/>
          <p:cNvPicPr>
            <a:picLocks noChangeAspect="1"/>
          </p:cNvPicPr>
          <p:nvPr/>
        </p:nvPicPr>
        <p:blipFill>
          <a:blip r:embed="rId16"/>
          <a:srcRect/>
          <a:stretch/>
        </p:blipFill>
        <p:spPr>
          <a:xfrm>
            <a:off x="884612" y="4641203"/>
            <a:ext cx="209398" cy="209398"/>
          </a:xfrm>
          <a:prstGeom prst="rect">
            <a:avLst/>
          </a:prstGeom>
        </p:spPr>
      </p:pic>
    </p:spTree>
    <p:extLst>
      <p:ext uri="{BB962C8B-B14F-4D97-AF65-F5344CB8AC3E}">
        <p14:creationId xmlns:p14="http://schemas.microsoft.com/office/powerpoint/2010/main" val="365771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0F4F8"/>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0" y="0"/>
            <a:ext cx="12191695" cy="6858000"/>
          </a:xfrm>
          <a:prstGeom prst="rect">
            <a:avLst/>
          </a:prstGeom>
        </p:spPr>
      </p:pic>
      <p:sp>
        <p:nvSpPr>
          <p:cNvPr id="4" name="Shape 1"/>
          <p:cNvSpPr/>
          <p:nvPr/>
        </p:nvSpPr>
        <p:spPr>
          <a:xfrm>
            <a:off x="609905" y="952805"/>
            <a:ext cx="3534156" cy="5296205"/>
          </a:xfrm>
          <a:prstGeom prst="roundRect">
            <a:avLst>
              <a:gd name="adj" fmla="val 1674"/>
            </a:avLst>
          </a:prstGeom>
          <a:solidFill>
            <a:srgbClr val="FFFFFF"/>
          </a:solidFill>
          <a:ln w="12700">
            <a:solidFill>
              <a:srgbClr val="E0E0E0"/>
            </a:solidFill>
            <a:prstDash val="solid"/>
          </a:ln>
          <a:effectLst>
            <a:outerShdw blurRad="139700" dist="38100" dir="16200000" algn="bl" rotWithShape="0">
              <a:srgbClr val="000000">
                <a:alpha val="8000"/>
              </a:srgbClr>
            </a:outerShdw>
          </a:effectLst>
        </p:spPr>
        <p:txBody>
          <a:bodyPr/>
          <a:lstStyle/>
          <a:p>
            <a:endParaRPr lang="en-US" dirty="0"/>
          </a:p>
        </p:txBody>
      </p:sp>
      <p:sp>
        <p:nvSpPr>
          <p:cNvPr id="5" name="Shape 2"/>
          <p:cNvSpPr/>
          <p:nvPr/>
        </p:nvSpPr>
        <p:spPr>
          <a:xfrm>
            <a:off x="809244" y="1152144"/>
            <a:ext cx="457200" cy="457200"/>
          </a:xfrm>
          <a:prstGeom prst="ellipse">
            <a:avLst/>
          </a:prstGeom>
          <a:solidFill>
            <a:srgbClr val="E3F2FD"/>
          </a:solidFill>
          <a:ln w="12700">
            <a:solidFill>
              <a:srgbClr val="FFFFFF">
                <a:alpha val="0"/>
              </a:srgbClr>
            </a:solidFill>
            <a:prstDash val="solid"/>
          </a:ln>
        </p:spPr>
        <p:txBody>
          <a:bodyPr/>
          <a:lstStyle/>
          <a:p>
            <a:endParaRPr lang="en-US"/>
          </a:p>
        </p:txBody>
      </p:sp>
      <p:pic>
        <p:nvPicPr>
          <p:cNvPr id="6" name="Image 1" descr="preencoded.png"/>
          <p:cNvPicPr>
            <a:picLocks noChangeAspect="1"/>
          </p:cNvPicPr>
          <p:nvPr/>
        </p:nvPicPr>
        <p:blipFill>
          <a:blip r:embed="rId4"/>
          <a:srcRect/>
          <a:stretch/>
        </p:blipFill>
        <p:spPr>
          <a:xfrm>
            <a:off x="942746" y="1285646"/>
            <a:ext cx="190195" cy="190195"/>
          </a:xfrm>
          <a:prstGeom prst="rect">
            <a:avLst/>
          </a:prstGeom>
        </p:spPr>
      </p:pic>
      <p:sp>
        <p:nvSpPr>
          <p:cNvPr id="7" name="Text 3"/>
          <p:cNvSpPr txBox="1"/>
          <p:nvPr/>
        </p:nvSpPr>
        <p:spPr>
          <a:xfrm>
            <a:off x="1380744" y="1181405"/>
            <a:ext cx="1114654" cy="228600"/>
          </a:xfrm>
          <a:prstGeom prst="rect">
            <a:avLst/>
          </a:prstGeom>
          <a:noFill/>
          <a:ln/>
        </p:spPr>
        <p:txBody>
          <a:bodyPr wrap="square" lIns="0" tIns="0" rIns="0" bIns="0" rtlCol="0" anchor="ctr"/>
          <a:lstStyle/>
          <a:p>
            <a:pPr marL="0" indent="0" algn="l">
              <a:buNone/>
            </a:pPr>
            <a:r>
              <a:rPr lang="en-US" sz="1200" b="1" dirty="0">
                <a:solidFill>
                  <a:srgbClr val="1565C0"/>
                </a:solidFill>
                <a:latin typeface="Roboto" pitchFamily="34" charset="0"/>
                <a:ea typeface="Roboto" pitchFamily="34" charset="-122"/>
                <a:cs typeface="Roboto" pitchFamily="34" charset="-120"/>
              </a:rPr>
              <a:t>TUYỂN THẲNG</a:t>
            </a:r>
            <a:endParaRPr lang="en-US" sz="1200" dirty="0"/>
          </a:p>
        </p:txBody>
      </p:sp>
      <p:sp>
        <p:nvSpPr>
          <p:cNvPr id="8" name="Text 4"/>
          <p:cNvSpPr txBox="1"/>
          <p:nvPr/>
        </p:nvSpPr>
        <p:spPr>
          <a:xfrm>
            <a:off x="1380744" y="1410005"/>
            <a:ext cx="1236269" cy="171907"/>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Không qua thi tuyển</a:t>
            </a:r>
            <a:endParaRPr lang="en-US" sz="900" dirty="0"/>
          </a:p>
        </p:txBody>
      </p:sp>
      <p:sp>
        <p:nvSpPr>
          <p:cNvPr id="9" name="Shape 5"/>
          <p:cNvSpPr/>
          <p:nvPr/>
        </p:nvSpPr>
        <p:spPr>
          <a:xfrm>
            <a:off x="809244" y="1762049"/>
            <a:ext cx="3133649" cy="809244"/>
          </a:xfrm>
          <a:prstGeom prst="roundRect">
            <a:avLst>
              <a:gd name="adj" fmla="val 21270"/>
            </a:avLst>
          </a:prstGeom>
          <a:solidFill>
            <a:srgbClr val="FFF3E0"/>
          </a:solidFill>
          <a:ln/>
        </p:spPr>
        <p:txBody>
          <a:bodyPr/>
          <a:lstStyle/>
          <a:p>
            <a:endParaRPr lang="en-US"/>
          </a:p>
        </p:txBody>
      </p:sp>
      <p:sp>
        <p:nvSpPr>
          <p:cNvPr id="10" name="Shape 6"/>
          <p:cNvSpPr/>
          <p:nvPr/>
        </p:nvSpPr>
        <p:spPr>
          <a:xfrm>
            <a:off x="809244" y="1762049"/>
            <a:ext cx="38405" cy="809244"/>
          </a:xfrm>
          <a:prstGeom prst="roundRect">
            <a:avLst>
              <a:gd name="adj" fmla="val 448177"/>
            </a:avLst>
          </a:prstGeom>
          <a:solidFill>
            <a:srgbClr val="FF9800"/>
          </a:solidFill>
          <a:ln w="12700">
            <a:solidFill>
              <a:srgbClr val="FF9800">
                <a:alpha val="0"/>
              </a:srgbClr>
            </a:solidFill>
            <a:prstDash val="solid"/>
          </a:ln>
        </p:spPr>
        <p:txBody>
          <a:bodyPr/>
          <a:lstStyle/>
          <a:p>
            <a:endParaRPr lang="en-US"/>
          </a:p>
        </p:txBody>
      </p:sp>
      <p:pic>
        <p:nvPicPr>
          <p:cNvPr id="11" name="Image 2" descr="preencoded.png"/>
          <p:cNvPicPr>
            <a:picLocks noChangeAspect="1"/>
          </p:cNvPicPr>
          <p:nvPr/>
        </p:nvPicPr>
        <p:blipFill>
          <a:blip r:embed="rId5"/>
          <a:srcRect/>
          <a:stretch/>
        </p:blipFill>
        <p:spPr>
          <a:xfrm>
            <a:off x="961949" y="1892808"/>
            <a:ext cx="152705" cy="152705"/>
          </a:xfrm>
          <a:prstGeom prst="rect">
            <a:avLst/>
          </a:prstGeom>
        </p:spPr>
      </p:pic>
      <p:sp>
        <p:nvSpPr>
          <p:cNvPr id="12" name="Text 7"/>
          <p:cNvSpPr txBox="1"/>
          <p:nvPr/>
        </p:nvSpPr>
        <p:spPr>
          <a:xfrm>
            <a:off x="1190549" y="1876349"/>
            <a:ext cx="1688897"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DTNT, dân tộc rất ít người</a:t>
            </a:r>
            <a:endParaRPr lang="en-US" sz="1000" dirty="0"/>
          </a:p>
        </p:txBody>
      </p:sp>
      <p:sp>
        <p:nvSpPr>
          <p:cNvPr id="13" name="Text 8"/>
          <p:cNvSpPr txBox="1"/>
          <p:nvPr/>
        </p:nvSpPr>
        <p:spPr>
          <a:xfrm>
            <a:off x="1190549" y="2138782"/>
            <a:ext cx="2600554" cy="314554"/>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Học sinh trường PT dân tộc nội trú, 16 dân tộc rất ít người</a:t>
            </a:r>
            <a:endParaRPr lang="en-US" sz="900" dirty="0"/>
          </a:p>
        </p:txBody>
      </p:sp>
      <p:sp>
        <p:nvSpPr>
          <p:cNvPr id="14" name="Shape 9"/>
          <p:cNvSpPr/>
          <p:nvPr/>
        </p:nvSpPr>
        <p:spPr>
          <a:xfrm>
            <a:off x="809244" y="2681021"/>
            <a:ext cx="3133649" cy="809244"/>
          </a:xfrm>
          <a:prstGeom prst="roundRect">
            <a:avLst>
              <a:gd name="adj" fmla="val 21270"/>
            </a:avLst>
          </a:prstGeom>
          <a:solidFill>
            <a:srgbClr val="E8F5E9"/>
          </a:solidFill>
          <a:ln/>
        </p:spPr>
        <p:txBody>
          <a:bodyPr/>
          <a:lstStyle/>
          <a:p>
            <a:endParaRPr lang="en-US"/>
          </a:p>
        </p:txBody>
      </p:sp>
      <p:sp>
        <p:nvSpPr>
          <p:cNvPr id="15" name="Shape 10"/>
          <p:cNvSpPr/>
          <p:nvPr/>
        </p:nvSpPr>
        <p:spPr>
          <a:xfrm>
            <a:off x="809244" y="2681021"/>
            <a:ext cx="38405" cy="809244"/>
          </a:xfrm>
          <a:prstGeom prst="roundRect">
            <a:avLst>
              <a:gd name="adj" fmla="val 448177"/>
            </a:avLst>
          </a:prstGeom>
          <a:solidFill>
            <a:srgbClr val="4CAF50"/>
          </a:solidFill>
          <a:ln w="12700">
            <a:solidFill>
              <a:srgbClr val="4CAF50">
                <a:alpha val="0"/>
              </a:srgbClr>
            </a:solidFill>
            <a:prstDash val="solid"/>
          </a:ln>
        </p:spPr>
        <p:txBody>
          <a:bodyPr/>
          <a:lstStyle/>
          <a:p>
            <a:endParaRPr lang="en-US"/>
          </a:p>
        </p:txBody>
      </p:sp>
      <p:pic>
        <p:nvPicPr>
          <p:cNvPr id="16" name="Image 3" descr="preencoded.png"/>
          <p:cNvPicPr>
            <a:picLocks noChangeAspect="1"/>
          </p:cNvPicPr>
          <p:nvPr/>
        </p:nvPicPr>
        <p:blipFill>
          <a:blip r:embed="rId6"/>
          <a:srcRect/>
          <a:stretch/>
        </p:blipFill>
        <p:spPr>
          <a:xfrm>
            <a:off x="961949" y="2812694"/>
            <a:ext cx="152705" cy="152705"/>
          </a:xfrm>
          <a:prstGeom prst="rect">
            <a:avLst/>
          </a:prstGeom>
        </p:spPr>
      </p:pic>
      <p:sp>
        <p:nvSpPr>
          <p:cNvPr id="17" name="Text 11"/>
          <p:cNvSpPr txBox="1"/>
          <p:nvPr/>
        </p:nvSpPr>
        <p:spPr>
          <a:xfrm>
            <a:off x="1190549" y="2795321"/>
            <a:ext cx="1406347"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Giải quốc gia/quốc tế</a:t>
            </a:r>
            <a:endParaRPr lang="en-US" sz="1000" dirty="0"/>
          </a:p>
        </p:txBody>
      </p:sp>
      <p:sp>
        <p:nvSpPr>
          <p:cNvPr id="18" name="Text 12"/>
          <p:cNvSpPr txBox="1"/>
          <p:nvPr/>
        </p:nvSpPr>
        <p:spPr>
          <a:xfrm>
            <a:off x="1190549" y="3057754"/>
            <a:ext cx="2625242" cy="314554"/>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Đạt giải cấp quốc gia, quốc tế về văn hóa, thể thao, </a:t>
            </a:r>
            <a:r>
              <a:rPr lang="en-US" sz="900">
                <a:solidFill>
                  <a:srgbClr val="666666"/>
                </a:solidFill>
                <a:latin typeface="Roboto" pitchFamily="34" charset="0"/>
                <a:ea typeface="Roboto" pitchFamily="34" charset="-122"/>
                <a:cs typeface="Roboto" pitchFamily="34" charset="-120"/>
              </a:rPr>
              <a:t>khoa học, kỹ thuật</a:t>
            </a:r>
            <a:endParaRPr lang="en-US" sz="900" dirty="0"/>
          </a:p>
        </p:txBody>
      </p:sp>
      <p:sp>
        <p:nvSpPr>
          <p:cNvPr id="19" name="Shape 13"/>
          <p:cNvSpPr/>
          <p:nvPr/>
        </p:nvSpPr>
        <p:spPr>
          <a:xfrm>
            <a:off x="809244" y="3600907"/>
            <a:ext cx="3133649" cy="647395"/>
          </a:xfrm>
          <a:prstGeom prst="roundRect">
            <a:avLst>
              <a:gd name="adj" fmla="val 33234"/>
            </a:avLst>
          </a:prstGeom>
          <a:solidFill>
            <a:srgbClr val="E3F2FD"/>
          </a:solidFill>
          <a:ln/>
        </p:spPr>
        <p:txBody>
          <a:bodyPr/>
          <a:lstStyle/>
          <a:p>
            <a:endParaRPr lang="en-US"/>
          </a:p>
        </p:txBody>
      </p:sp>
      <p:sp>
        <p:nvSpPr>
          <p:cNvPr id="20" name="Shape 14"/>
          <p:cNvSpPr/>
          <p:nvPr/>
        </p:nvSpPr>
        <p:spPr>
          <a:xfrm>
            <a:off x="809244" y="3600907"/>
            <a:ext cx="38405" cy="647395"/>
          </a:xfrm>
          <a:prstGeom prst="roundRect">
            <a:avLst>
              <a:gd name="adj" fmla="val 560221"/>
            </a:avLst>
          </a:prstGeom>
          <a:solidFill>
            <a:srgbClr val="2196F3"/>
          </a:solidFill>
          <a:ln w="12700">
            <a:solidFill>
              <a:srgbClr val="2196F3">
                <a:alpha val="0"/>
              </a:srgbClr>
            </a:solidFill>
            <a:prstDash val="solid"/>
          </a:ln>
        </p:spPr>
        <p:txBody>
          <a:bodyPr/>
          <a:lstStyle/>
          <a:p>
            <a:endParaRPr lang="en-US"/>
          </a:p>
        </p:txBody>
      </p:sp>
      <p:pic>
        <p:nvPicPr>
          <p:cNvPr id="21" name="Image 4" descr="preencoded.png"/>
          <p:cNvPicPr>
            <a:picLocks noChangeAspect="1"/>
          </p:cNvPicPr>
          <p:nvPr/>
        </p:nvPicPr>
        <p:blipFill>
          <a:blip r:embed="rId7"/>
          <a:srcRect/>
          <a:stretch/>
        </p:blipFill>
        <p:spPr>
          <a:xfrm>
            <a:off x="961949" y="3731666"/>
            <a:ext cx="152705" cy="152705"/>
          </a:xfrm>
          <a:prstGeom prst="rect">
            <a:avLst/>
          </a:prstGeom>
        </p:spPr>
      </p:pic>
      <p:sp>
        <p:nvSpPr>
          <p:cNvPr id="22" name="Text 15"/>
          <p:cNvSpPr txBox="1"/>
          <p:nvPr/>
        </p:nvSpPr>
        <p:spPr>
          <a:xfrm>
            <a:off x="1190549" y="3715207"/>
            <a:ext cx="1541678"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Vận động viên xuất sắc</a:t>
            </a:r>
            <a:endParaRPr lang="en-US" sz="1000" dirty="0"/>
          </a:p>
        </p:txBody>
      </p:sp>
      <p:sp>
        <p:nvSpPr>
          <p:cNvPr id="23" name="Text 16"/>
          <p:cNvSpPr txBox="1"/>
          <p:nvPr/>
        </p:nvSpPr>
        <p:spPr>
          <a:xfrm>
            <a:off x="1190549" y="3935906"/>
            <a:ext cx="2625242" cy="162763"/>
          </a:xfrm>
          <a:prstGeom prst="rect">
            <a:avLst/>
          </a:prstGeom>
          <a:noFill/>
          <a:ln/>
        </p:spPr>
        <p:txBody>
          <a:bodyPr wrap="square" lIns="0" tIns="0" rIns="0" bIns="0" rtlCol="0" anchor="ctr"/>
          <a:lstStyle/>
          <a:p>
            <a:pPr marL="0" indent="0" algn="l">
              <a:buNone/>
            </a:pPr>
            <a:r>
              <a:rPr lang="en-US" sz="800" dirty="0">
                <a:solidFill>
                  <a:srgbClr val="666666"/>
                </a:solidFill>
                <a:latin typeface="Roboto" pitchFamily="34" charset="0"/>
                <a:ea typeface="Roboto" pitchFamily="34" charset="-122"/>
                <a:cs typeface="Roboto" pitchFamily="34" charset="-120"/>
              </a:rPr>
              <a:t>VĐV giành huy chương quốc gia trở lên</a:t>
            </a:r>
            <a:endParaRPr lang="en-US" sz="800" dirty="0"/>
          </a:p>
        </p:txBody>
      </p:sp>
      <p:sp>
        <p:nvSpPr>
          <p:cNvPr id="24" name="Shape 17"/>
          <p:cNvSpPr/>
          <p:nvPr/>
        </p:nvSpPr>
        <p:spPr>
          <a:xfrm>
            <a:off x="4330598" y="952805"/>
            <a:ext cx="3534156" cy="5296205"/>
          </a:xfrm>
          <a:prstGeom prst="roundRect">
            <a:avLst>
              <a:gd name="adj" fmla="val 1674"/>
            </a:avLst>
          </a:prstGeom>
          <a:solidFill>
            <a:srgbClr val="FFFFFF"/>
          </a:solidFill>
          <a:ln w="12700">
            <a:solidFill>
              <a:srgbClr val="E0E0E0"/>
            </a:solidFill>
            <a:prstDash val="solid"/>
          </a:ln>
          <a:effectLst>
            <a:outerShdw blurRad="139700" dist="38100" dir="16200000" algn="bl" rotWithShape="0">
              <a:srgbClr val="000000">
                <a:alpha val="8000"/>
              </a:srgbClr>
            </a:outerShdw>
          </a:effectLst>
        </p:spPr>
        <p:txBody>
          <a:bodyPr/>
          <a:lstStyle/>
          <a:p>
            <a:endParaRPr lang="en-US"/>
          </a:p>
        </p:txBody>
      </p:sp>
      <p:sp>
        <p:nvSpPr>
          <p:cNvPr id="25" name="Shape 18"/>
          <p:cNvSpPr/>
          <p:nvPr/>
        </p:nvSpPr>
        <p:spPr>
          <a:xfrm>
            <a:off x="4530852" y="1152144"/>
            <a:ext cx="457200" cy="457200"/>
          </a:xfrm>
          <a:prstGeom prst="ellipse">
            <a:avLst/>
          </a:prstGeom>
          <a:solidFill>
            <a:srgbClr val="FFF3E0"/>
          </a:solidFill>
          <a:ln w="12700">
            <a:solidFill>
              <a:srgbClr val="FFFFFF">
                <a:alpha val="0"/>
              </a:srgbClr>
            </a:solidFill>
            <a:prstDash val="solid"/>
          </a:ln>
        </p:spPr>
        <p:txBody>
          <a:bodyPr/>
          <a:lstStyle/>
          <a:p>
            <a:endParaRPr lang="en-US"/>
          </a:p>
        </p:txBody>
      </p:sp>
      <p:pic>
        <p:nvPicPr>
          <p:cNvPr id="26" name="Image 5" descr="preencoded.png"/>
          <p:cNvPicPr>
            <a:picLocks noChangeAspect="1"/>
          </p:cNvPicPr>
          <p:nvPr/>
        </p:nvPicPr>
        <p:blipFill>
          <a:blip r:embed="rId8"/>
          <a:srcRect/>
          <a:stretch/>
        </p:blipFill>
        <p:spPr>
          <a:xfrm>
            <a:off x="4640580" y="1285646"/>
            <a:ext cx="237744" cy="190195"/>
          </a:xfrm>
          <a:prstGeom prst="rect">
            <a:avLst/>
          </a:prstGeom>
        </p:spPr>
      </p:pic>
      <p:sp>
        <p:nvSpPr>
          <p:cNvPr id="27" name="Text 19"/>
          <p:cNvSpPr txBox="1"/>
          <p:nvPr/>
        </p:nvSpPr>
        <p:spPr>
          <a:xfrm>
            <a:off x="5102352" y="1181405"/>
            <a:ext cx="1181405" cy="228600"/>
          </a:xfrm>
          <a:prstGeom prst="rect">
            <a:avLst/>
          </a:prstGeom>
          <a:noFill/>
          <a:ln/>
        </p:spPr>
        <p:txBody>
          <a:bodyPr wrap="square" lIns="0" tIns="0" rIns="0" bIns="0" rtlCol="0" anchor="ctr"/>
          <a:lstStyle/>
          <a:p>
            <a:pPr marL="0" indent="0" algn="l">
              <a:buNone/>
            </a:pPr>
            <a:r>
              <a:rPr lang="en-US" sz="1200" b="1" dirty="0">
                <a:solidFill>
                  <a:srgbClr val="FF9800"/>
                </a:solidFill>
                <a:latin typeface="Roboto" pitchFamily="34" charset="0"/>
                <a:ea typeface="Roboto" pitchFamily="34" charset="-122"/>
                <a:cs typeface="Roboto" pitchFamily="34" charset="-120"/>
              </a:rPr>
              <a:t>ƯU TIÊN</a:t>
            </a:r>
            <a:endParaRPr lang="en-US" sz="1200" dirty="0"/>
          </a:p>
        </p:txBody>
      </p:sp>
      <p:sp>
        <p:nvSpPr>
          <p:cNvPr id="28" name="Text 20"/>
          <p:cNvSpPr txBox="1"/>
          <p:nvPr/>
        </p:nvSpPr>
        <p:spPr>
          <a:xfrm>
            <a:off x="5102352" y="1410005"/>
            <a:ext cx="1314907" cy="171907"/>
          </a:xfrm>
          <a:prstGeom prst="rect">
            <a:avLst/>
          </a:prstGeom>
          <a:noFill/>
          <a:ln/>
        </p:spPr>
        <p:txBody>
          <a:bodyPr wrap="square" lIns="0" tIns="0" rIns="0" bIns="0" rtlCol="0" anchor="ctr"/>
          <a:lstStyle/>
          <a:p>
            <a:pPr marL="0" indent="0" algn="l">
              <a:buNone/>
            </a:pPr>
            <a:r>
              <a:rPr lang="en-US" sz="900" dirty="0" err="1">
                <a:solidFill>
                  <a:srgbClr val="666666"/>
                </a:solidFill>
                <a:latin typeface="Roboto" pitchFamily="34" charset="0"/>
                <a:ea typeface="Roboto" pitchFamily="34" charset="-122"/>
              </a:rPr>
              <a:t>Điểm</a:t>
            </a:r>
            <a:r>
              <a:rPr lang="en-US" sz="900" dirty="0">
                <a:solidFill>
                  <a:srgbClr val="666666"/>
                </a:solidFill>
                <a:latin typeface="Roboto" pitchFamily="34" charset="0"/>
                <a:ea typeface="Roboto" pitchFamily="34" charset="-122"/>
              </a:rPr>
              <a:t> </a:t>
            </a:r>
            <a:r>
              <a:rPr lang="en-US" sz="900" dirty="0" err="1">
                <a:solidFill>
                  <a:srgbClr val="666666"/>
                </a:solidFill>
                <a:latin typeface="Roboto" pitchFamily="34" charset="0"/>
                <a:ea typeface="Roboto" pitchFamily="34" charset="-122"/>
              </a:rPr>
              <a:t>cộng</a:t>
            </a:r>
            <a:r>
              <a:rPr lang="en-US" sz="900" dirty="0">
                <a:solidFill>
                  <a:srgbClr val="666666"/>
                </a:solidFill>
                <a:latin typeface="Roboto" pitchFamily="34" charset="0"/>
                <a:ea typeface="Roboto" pitchFamily="34" charset="-122"/>
              </a:rPr>
              <a:t> </a:t>
            </a:r>
            <a:r>
              <a:rPr lang="en-US" sz="900" dirty="0" err="1">
                <a:solidFill>
                  <a:srgbClr val="666666"/>
                </a:solidFill>
                <a:latin typeface="Roboto" pitchFamily="34" charset="0"/>
                <a:ea typeface="Roboto" pitchFamily="34" charset="-122"/>
              </a:rPr>
              <a:t>thêm</a:t>
            </a:r>
            <a:endParaRPr lang="en-US" sz="900" dirty="0"/>
          </a:p>
        </p:txBody>
      </p:sp>
      <p:sp>
        <p:nvSpPr>
          <p:cNvPr id="29" name="Shape 21"/>
          <p:cNvSpPr/>
          <p:nvPr/>
        </p:nvSpPr>
        <p:spPr>
          <a:xfrm>
            <a:off x="4530852" y="1762049"/>
            <a:ext cx="3133649" cy="685800"/>
          </a:xfrm>
          <a:prstGeom prst="roundRect">
            <a:avLst>
              <a:gd name="adj" fmla="val 29630"/>
            </a:avLst>
          </a:prstGeom>
          <a:solidFill>
            <a:srgbClr val="FFEBEE"/>
          </a:solidFill>
          <a:ln/>
        </p:spPr>
        <p:txBody>
          <a:bodyPr/>
          <a:lstStyle/>
          <a:p>
            <a:endParaRPr lang="en-US"/>
          </a:p>
        </p:txBody>
      </p:sp>
      <p:sp>
        <p:nvSpPr>
          <p:cNvPr id="30" name="Shape 22"/>
          <p:cNvSpPr/>
          <p:nvPr/>
        </p:nvSpPr>
        <p:spPr>
          <a:xfrm>
            <a:off x="4530852" y="1762049"/>
            <a:ext cx="38405" cy="685800"/>
          </a:xfrm>
          <a:prstGeom prst="roundRect">
            <a:avLst>
              <a:gd name="adj" fmla="val 529098"/>
            </a:avLst>
          </a:prstGeom>
          <a:solidFill>
            <a:srgbClr val="F44336"/>
          </a:solidFill>
          <a:ln w="12700">
            <a:solidFill>
              <a:srgbClr val="F44336">
                <a:alpha val="0"/>
              </a:srgbClr>
            </a:solidFill>
            <a:prstDash val="solid"/>
          </a:ln>
        </p:spPr>
        <p:txBody>
          <a:bodyPr/>
          <a:lstStyle/>
          <a:p>
            <a:endParaRPr lang="en-US"/>
          </a:p>
        </p:txBody>
      </p:sp>
      <p:sp>
        <p:nvSpPr>
          <p:cNvPr id="31" name="Text 23"/>
          <p:cNvSpPr txBox="1"/>
          <p:nvPr/>
        </p:nvSpPr>
        <p:spPr>
          <a:xfrm>
            <a:off x="4683557" y="1914754"/>
            <a:ext cx="1927555"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Con liệt sĩ, thương binh 81%+</a:t>
            </a:r>
            <a:endParaRPr lang="en-US" sz="1000" dirty="0"/>
          </a:p>
        </p:txBody>
      </p:sp>
      <p:sp>
        <p:nvSpPr>
          <p:cNvPr id="32" name="Shape 24"/>
          <p:cNvSpPr/>
          <p:nvPr/>
        </p:nvSpPr>
        <p:spPr>
          <a:xfrm>
            <a:off x="7073798" y="1876349"/>
            <a:ext cx="476402" cy="267005"/>
          </a:xfrm>
          <a:prstGeom prst="roundRect">
            <a:avLst>
              <a:gd name="adj" fmla="val 342465"/>
            </a:avLst>
          </a:prstGeom>
          <a:solidFill>
            <a:srgbClr val="F44336"/>
          </a:solidFill>
          <a:ln w="12700">
            <a:solidFill>
              <a:srgbClr val="FFFFFF">
                <a:alpha val="0"/>
              </a:srgbClr>
            </a:solidFill>
            <a:prstDash val="solid"/>
          </a:ln>
        </p:spPr>
        <p:txBody>
          <a:bodyPr/>
          <a:lstStyle/>
          <a:p>
            <a:endParaRPr lang="en-US"/>
          </a:p>
        </p:txBody>
      </p:sp>
      <p:sp>
        <p:nvSpPr>
          <p:cNvPr id="33" name="Text 25"/>
          <p:cNvSpPr/>
          <p:nvPr/>
        </p:nvSpPr>
        <p:spPr>
          <a:xfrm>
            <a:off x="7045452" y="1876349"/>
            <a:ext cx="534010" cy="267005"/>
          </a:xfrm>
          <a:prstGeom prst="rect">
            <a:avLst/>
          </a:prstGeom>
          <a:solidFill>
            <a:srgbClr val="FFFFFF">
              <a:alpha val="0"/>
            </a:srgbClr>
          </a:solidFill>
          <a:ln>
            <a:solidFill>
              <a:srgbClr val="FFFFFF">
                <a:alpha val="0"/>
              </a:srgbClr>
            </a:solidFill>
          </a:ln>
        </p:spPr>
        <p:txBody>
          <a:bodyPr wrap="square" lIns="114300" tIns="38100" rIns="114300" bIns="3810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+2.0</a:t>
            </a:r>
            <a:endParaRPr lang="en-US" sz="900" dirty="0"/>
          </a:p>
        </p:txBody>
      </p:sp>
      <p:sp>
        <p:nvSpPr>
          <p:cNvPr id="34" name="Text 26"/>
          <p:cNvSpPr txBox="1"/>
          <p:nvPr/>
        </p:nvSpPr>
        <p:spPr>
          <a:xfrm>
            <a:off x="4683557" y="2176272"/>
            <a:ext cx="3276295"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Con liệt sĩ, con thương binh/bệnh binh mất sức 81%+</a:t>
            </a:r>
            <a:endParaRPr lang="en-US" sz="900" dirty="0"/>
          </a:p>
        </p:txBody>
      </p:sp>
      <p:sp>
        <p:nvSpPr>
          <p:cNvPr id="35" name="Shape 27"/>
          <p:cNvSpPr/>
          <p:nvPr/>
        </p:nvSpPr>
        <p:spPr>
          <a:xfrm>
            <a:off x="4530852" y="2562149"/>
            <a:ext cx="3133649" cy="685800"/>
          </a:xfrm>
          <a:prstGeom prst="roundRect">
            <a:avLst>
              <a:gd name="adj" fmla="val 29630"/>
            </a:avLst>
          </a:prstGeom>
          <a:solidFill>
            <a:srgbClr val="FFF3E0"/>
          </a:solidFill>
          <a:ln/>
        </p:spPr>
        <p:txBody>
          <a:bodyPr/>
          <a:lstStyle/>
          <a:p>
            <a:endParaRPr lang="en-US"/>
          </a:p>
        </p:txBody>
      </p:sp>
      <p:sp>
        <p:nvSpPr>
          <p:cNvPr id="36" name="Shape 28"/>
          <p:cNvSpPr/>
          <p:nvPr/>
        </p:nvSpPr>
        <p:spPr>
          <a:xfrm>
            <a:off x="4530852" y="2562149"/>
            <a:ext cx="38405" cy="685800"/>
          </a:xfrm>
          <a:prstGeom prst="roundRect">
            <a:avLst>
              <a:gd name="adj" fmla="val 529098"/>
            </a:avLst>
          </a:prstGeom>
          <a:solidFill>
            <a:srgbClr val="FF9800"/>
          </a:solidFill>
          <a:ln w="12700">
            <a:solidFill>
              <a:srgbClr val="FF9800">
                <a:alpha val="0"/>
              </a:srgbClr>
            </a:solidFill>
            <a:prstDash val="solid"/>
          </a:ln>
        </p:spPr>
        <p:txBody>
          <a:bodyPr/>
          <a:lstStyle/>
          <a:p>
            <a:endParaRPr lang="en-US"/>
          </a:p>
        </p:txBody>
      </p:sp>
      <p:sp>
        <p:nvSpPr>
          <p:cNvPr id="37" name="Text 29"/>
          <p:cNvSpPr txBox="1"/>
          <p:nvPr/>
        </p:nvSpPr>
        <p:spPr>
          <a:xfrm>
            <a:off x="4683557" y="2714854"/>
            <a:ext cx="2188159"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Con Anh hùng, thương binh &lt;81%</a:t>
            </a:r>
            <a:endParaRPr lang="en-US" sz="1000" dirty="0"/>
          </a:p>
        </p:txBody>
      </p:sp>
      <p:sp>
        <p:nvSpPr>
          <p:cNvPr id="38" name="Shape 30"/>
          <p:cNvSpPr/>
          <p:nvPr/>
        </p:nvSpPr>
        <p:spPr>
          <a:xfrm>
            <a:off x="7073798" y="2676449"/>
            <a:ext cx="476402" cy="267005"/>
          </a:xfrm>
          <a:prstGeom prst="roundRect">
            <a:avLst>
              <a:gd name="adj" fmla="val 342465"/>
            </a:avLst>
          </a:prstGeom>
          <a:solidFill>
            <a:srgbClr val="FF9800"/>
          </a:solidFill>
          <a:ln w="12700">
            <a:solidFill>
              <a:srgbClr val="FFFFFF">
                <a:alpha val="0"/>
              </a:srgbClr>
            </a:solidFill>
            <a:prstDash val="solid"/>
          </a:ln>
        </p:spPr>
        <p:txBody>
          <a:bodyPr/>
          <a:lstStyle/>
          <a:p>
            <a:endParaRPr lang="en-US"/>
          </a:p>
        </p:txBody>
      </p:sp>
      <p:sp>
        <p:nvSpPr>
          <p:cNvPr id="39" name="Text 31"/>
          <p:cNvSpPr/>
          <p:nvPr/>
        </p:nvSpPr>
        <p:spPr>
          <a:xfrm>
            <a:off x="7045452" y="2676449"/>
            <a:ext cx="534010" cy="267005"/>
          </a:xfrm>
          <a:prstGeom prst="rect">
            <a:avLst/>
          </a:prstGeom>
          <a:solidFill>
            <a:srgbClr val="FFFFFF">
              <a:alpha val="0"/>
            </a:srgbClr>
          </a:solidFill>
          <a:ln>
            <a:solidFill>
              <a:srgbClr val="FFFFFF">
                <a:alpha val="0"/>
              </a:srgbClr>
            </a:solidFill>
          </a:ln>
        </p:spPr>
        <p:txBody>
          <a:bodyPr wrap="square" lIns="114300" tIns="38100" rIns="114300" bIns="3810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+1.5</a:t>
            </a:r>
            <a:endParaRPr lang="en-US" sz="900" dirty="0"/>
          </a:p>
        </p:txBody>
      </p:sp>
      <p:sp>
        <p:nvSpPr>
          <p:cNvPr id="40" name="Text 32"/>
          <p:cNvSpPr txBox="1"/>
          <p:nvPr/>
        </p:nvSpPr>
        <p:spPr>
          <a:xfrm>
            <a:off x="4683557" y="2976372"/>
            <a:ext cx="3276295" cy="162763"/>
          </a:xfrm>
          <a:prstGeom prst="rect">
            <a:avLst/>
          </a:prstGeom>
          <a:noFill/>
          <a:ln/>
        </p:spPr>
        <p:txBody>
          <a:bodyPr wrap="square" lIns="0" tIns="0" rIns="0" bIns="0" rtlCol="0" anchor="ctr"/>
          <a:lstStyle/>
          <a:p>
            <a:pPr marL="0" indent="0" algn="l">
              <a:buNone/>
            </a:pPr>
            <a:r>
              <a:rPr lang="en-US" sz="800" dirty="0">
                <a:solidFill>
                  <a:srgbClr val="666666"/>
                </a:solidFill>
                <a:latin typeface="Roboto" pitchFamily="34" charset="0"/>
                <a:ea typeface="Roboto" pitchFamily="34" charset="-122"/>
                <a:cs typeface="Roboto" pitchFamily="34" charset="-120"/>
              </a:rPr>
              <a:t>Con Anh hùng LLVT, con thương binh/bệnh binh dưới 81%</a:t>
            </a:r>
            <a:endParaRPr lang="en-US" sz="800" dirty="0"/>
          </a:p>
        </p:txBody>
      </p:sp>
      <p:sp>
        <p:nvSpPr>
          <p:cNvPr id="41" name="Shape 33"/>
          <p:cNvSpPr/>
          <p:nvPr/>
        </p:nvSpPr>
        <p:spPr>
          <a:xfrm>
            <a:off x="4530852" y="3362249"/>
            <a:ext cx="3133649" cy="685800"/>
          </a:xfrm>
          <a:prstGeom prst="roundRect">
            <a:avLst>
              <a:gd name="adj" fmla="val 29630"/>
            </a:avLst>
          </a:prstGeom>
          <a:solidFill>
            <a:srgbClr val="E8F5E9"/>
          </a:solidFill>
          <a:ln/>
        </p:spPr>
        <p:txBody>
          <a:bodyPr/>
          <a:lstStyle/>
          <a:p>
            <a:endParaRPr lang="en-US"/>
          </a:p>
        </p:txBody>
      </p:sp>
      <p:sp>
        <p:nvSpPr>
          <p:cNvPr id="42" name="Shape 34"/>
          <p:cNvSpPr/>
          <p:nvPr/>
        </p:nvSpPr>
        <p:spPr>
          <a:xfrm>
            <a:off x="4530852" y="3362249"/>
            <a:ext cx="38405" cy="685800"/>
          </a:xfrm>
          <a:prstGeom prst="roundRect">
            <a:avLst>
              <a:gd name="adj" fmla="val 529098"/>
            </a:avLst>
          </a:prstGeom>
          <a:solidFill>
            <a:srgbClr val="4CAF50"/>
          </a:solidFill>
          <a:ln w="12700">
            <a:solidFill>
              <a:srgbClr val="4CAF50">
                <a:alpha val="0"/>
              </a:srgbClr>
            </a:solidFill>
            <a:prstDash val="solid"/>
          </a:ln>
        </p:spPr>
        <p:txBody>
          <a:bodyPr/>
          <a:lstStyle/>
          <a:p>
            <a:endParaRPr lang="en-US"/>
          </a:p>
        </p:txBody>
      </p:sp>
      <p:sp>
        <p:nvSpPr>
          <p:cNvPr id="43" name="Text 35"/>
          <p:cNvSpPr txBox="1"/>
          <p:nvPr/>
        </p:nvSpPr>
        <p:spPr>
          <a:xfrm>
            <a:off x="4683557" y="3514954"/>
            <a:ext cx="1077163"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Dân tộc thiểu số</a:t>
            </a:r>
            <a:endParaRPr lang="en-US" sz="1000" dirty="0"/>
          </a:p>
        </p:txBody>
      </p:sp>
      <p:sp>
        <p:nvSpPr>
          <p:cNvPr id="44" name="Shape 36"/>
          <p:cNvSpPr/>
          <p:nvPr/>
        </p:nvSpPr>
        <p:spPr>
          <a:xfrm>
            <a:off x="7073798" y="3476549"/>
            <a:ext cx="476402" cy="267005"/>
          </a:xfrm>
          <a:prstGeom prst="roundRect">
            <a:avLst>
              <a:gd name="adj" fmla="val 342465"/>
            </a:avLst>
          </a:prstGeom>
          <a:solidFill>
            <a:srgbClr val="4CAF50"/>
          </a:solidFill>
          <a:ln w="12700">
            <a:solidFill>
              <a:srgbClr val="FFFFFF">
                <a:alpha val="0"/>
              </a:srgbClr>
            </a:solidFill>
            <a:prstDash val="solid"/>
          </a:ln>
        </p:spPr>
        <p:txBody>
          <a:bodyPr/>
          <a:lstStyle/>
          <a:p>
            <a:endParaRPr lang="en-US"/>
          </a:p>
        </p:txBody>
      </p:sp>
      <p:sp>
        <p:nvSpPr>
          <p:cNvPr id="45" name="Text 37"/>
          <p:cNvSpPr/>
          <p:nvPr/>
        </p:nvSpPr>
        <p:spPr>
          <a:xfrm>
            <a:off x="7045452" y="3476549"/>
            <a:ext cx="534010" cy="267005"/>
          </a:xfrm>
          <a:prstGeom prst="rect">
            <a:avLst/>
          </a:prstGeom>
          <a:solidFill>
            <a:srgbClr val="FFFFFF">
              <a:alpha val="0"/>
            </a:srgbClr>
          </a:solidFill>
          <a:ln>
            <a:solidFill>
              <a:srgbClr val="FFFFFF">
                <a:alpha val="0"/>
              </a:srgbClr>
            </a:solidFill>
          </a:ln>
        </p:spPr>
        <p:txBody>
          <a:bodyPr wrap="square" lIns="114300" tIns="38100" rIns="114300" bIns="3810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+1.0</a:t>
            </a:r>
            <a:endParaRPr lang="en-US" sz="900" dirty="0"/>
          </a:p>
        </p:txBody>
      </p:sp>
      <p:sp>
        <p:nvSpPr>
          <p:cNvPr id="46" name="Text 38"/>
          <p:cNvSpPr txBox="1"/>
          <p:nvPr/>
        </p:nvSpPr>
        <p:spPr>
          <a:xfrm>
            <a:off x="4683557" y="3776472"/>
            <a:ext cx="3001975" cy="162763"/>
          </a:xfrm>
          <a:prstGeom prst="rect">
            <a:avLst/>
          </a:prstGeom>
          <a:noFill/>
          <a:ln/>
        </p:spPr>
        <p:txBody>
          <a:bodyPr wrap="square" lIns="0" tIns="0" rIns="0" bIns="0" rtlCol="0" anchor="ctr"/>
          <a:lstStyle/>
          <a:p>
            <a:pPr marL="0" indent="0" algn="l">
              <a:buNone/>
            </a:pPr>
            <a:r>
              <a:rPr lang="en-US" sz="800" dirty="0">
                <a:solidFill>
                  <a:srgbClr val="666666"/>
                </a:solidFill>
                <a:latin typeface="Roboto" pitchFamily="34" charset="0"/>
                <a:ea typeface="Roboto" pitchFamily="34" charset="-122"/>
                <a:cs typeface="Roboto" pitchFamily="34" charset="-120"/>
              </a:rPr>
              <a:t>Học sinh hoặc cha/mẹ là người dân tộc thiểu số</a:t>
            </a:r>
            <a:endParaRPr lang="en-US" sz="800" dirty="0"/>
          </a:p>
        </p:txBody>
      </p:sp>
      <p:sp>
        <p:nvSpPr>
          <p:cNvPr id="47" name="Shape 39"/>
          <p:cNvSpPr/>
          <p:nvPr/>
        </p:nvSpPr>
        <p:spPr>
          <a:xfrm>
            <a:off x="8052206" y="952805"/>
            <a:ext cx="3534156" cy="5296205"/>
          </a:xfrm>
          <a:prstGeom prst="roundRect">
            <a:avLst>
              <a:gd name="adj" fmla="val 1674"/>
            </a:avLst>
          </a:prstGeom>
          <a:solidFill>
            <a:srgbClr val="FFFFFF"/>
          </a:solidFill>
          <a:ln w="12700">
            <a:solidFill>
              <a:srgbClr val="E0E0E0"/>
            </a:solidFill>
            <a:prstDash val="solid"/>
          </a:ln>
          <a:effectLst>
            <a:outerShdw blurRad="139700" dist="38100" dir="16200000" algn="bl" rotWithShape="0">
              <a:srgbClr val="000000">
                <a:alpha val="8000"/>
              </a:srgbClr>
            </a:outerShdw>
          </a:effectLst>
        </p:spPr>
        <p:txBody>
          <a:bodyPr/>
          <a:lstStyle/>
          <a:p>
            <a:endParaRPr lang="en-US"/>
          </a:p>
        </p:txBody>
      </p:sp>
      <p:sp>
        <p:nvSpPr>
          <p:cNvPr id="48" name="Shape 40"/>
          <p:cNvSpPr/>
          <p:nvPr/>
        </p:nvSpPr>
        <p:spPr>
          <a:xfrm>
            <a:off x="8251546" y="1152144"/>
            <a:ext cx="457200" cy="457200"/>
          </a:xfrm>
          <a:prstGeom prst="ellipse">
            <a:avLst/>
          </a:prstGeom>
          <a:solidFill>
            <a:srgbClr val="E8F5E9"/>
          </a:solidFill>
          <a:ln w="12700">
            <a:solidFill>
              <a:srgbClr val="FFFFFF">
                <a:alpha val="0"/>
              </a:srgbClr>
            </a:solidFill>
            <a:prstDash val="solid"/>
          </a:ln>
        </p:spPr>
        <p:txBody>
          <a:bodyPr/>
          <a:lstStyle/>
          <a:p>
            <a:endParaRPr lang="en-US"/>
          </a:p>
        </p:txBody>
      </p:sp>
      <p:pic>
        <p:nvPicPr>
          <p:cNvPr id="49" name="Image 6" descr="preencoded.png"/>
          <p:cNvPicPr>
            <a:picLocks noChangeAspect="1"/>
          </p:cNvPicPr>
          <p:nvPr/>
        </p:nvPicPr>
        <p:blipFill>
          <a:blip r:embed="rId9"/>
          <a:srcRect l="-1282" r="-1282"/>
          <a:stretch/>
        </p:blipFill>
        <p:spPr>
          <a:xfrm>
            <a:off x="8371332" y="1285646"/>
            <a:ext cx="219456" cy="190195"/>
          </a:xfrm>
          <a:prstGeom prst="rect">
            <a:avLst/>
          </a:prstGeom>
        </p:spPr>
      </p:pic>
      <p:sp>
        <p:nvSpPr>
          <p:cNvPr id="50" name="Text 41"/>
          <p:cNvSpPr txBox="1"/>
          <p:nvPr/>
        </p:nvSpPr>
        <p:spPr>
          <a:xfrm>
            <a:off x="8823046" y="1181405"/>
            <a:ext cx="1177747" cy="228600"/>
          </a:xfrm>
          <a:prstGeom prst="rect">
            <a:avLst/>
          </a:prstGeom>
          <a:noFill/>
          <a:ln/>
        </p:spPr>
        <p:txBody>
          <a:bodyPr wrap="square" lIns="0" tIns="0" rIns="0" bIns="0" rtlCol="0" anchor="ctr"/>
          <a:lstStyle/>
          <a:p>
            <a:pPr marL="0" indent="0" algn="l">
              <a:buNone/>
            </a:pPr>
            <a:r>
              <a:rPr lang="en-US" sz="1200" b="1" dirty="0">
                <a:solidFill>
                  <a:srgbClr val="4CAF50"/>
                </a:solidFill>
                <a:latin typeface="Roboto" pitchFamily="34" charset="0"/>
                <a:ea typeface="Roboto" pitchFamily="34" charset="-122"/>
                <a:cs typeface="Roboto" pitchFamily="34" charset="-120"/>
              </a:rPr>
              <a:t>KHUYẾN KHÍCH</a:t>
            </a:r>
            <a:endParaRPr lang="en-US" sz="1200" dirty="0"/>
          </a:p>
        </p:txBody>
      </p:sp>
      <p:sp>
        <p:nvSpPr>
          <p:cNvPr id="51" name="Text 42"/>
          <p:cNvSpPr txBox="1"/>
          <p:nvPr/>
        </p:nvSpPr>
        <p:spPr>
          <a:xfrm>
            <a:off x="8823046" y="1410005"/>
            <a:ext cx="1172261" cy="171907"/>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Điểm cộng thêm</a:t>
            </a:r>
            <a:endParaRPr lang="en-US" sz="900" dirty="0"/>
          </a:p>
        </p:txBody>
      </p:sp>
      <p:sp>
        <p:nvSpPr>
          <p:cNvPr id="52" name="Shape 43"/>
          <p:cNvSpPr/>
          <p:nvPr/>
        </p:nvSpPr>
        <p:spPr>
          <a:xfrm>
            <a:off x="8251546" y="1762049"/>
            <a:ext cx="3133649" cy="685800"/>
          </a:xfrm>
          <a:prstGeom prst="roundRect">
            <a:avLst>
              <a:gd name="adj" fmla="val 29630"/>
            </a:avLst>
          </a:prstGeom>
          <a:solidFill>
            <a:srgbClr val="E3F2FD"/>
          </a:solidFill>
          <a:ln/>
        </p:spPr>
        <p:txBody>
          <a:bodyPr/>
          <a:lstStyle/>
          <a:p>
            <a:endParaRPr lang="en-US"/>
          </a:p>
        </p:txBody>
      </p:sp>
      <p:sp>
        <p:nvSpPr>
          <p:cNvPr id="53" name="Shape 44"/>
          <p:cNvSpPr/>
          <p:nvPr/>
        </p:nvSpPr>
        <p:spPr>
          <a:xfrm>
            <a:off x="8251546" y="1762049"/>
            <a:ext cx="38405" cy="685800"/>
          </a:xfrm>
          <a:prstGeom prst="roundRect">
            <a:avLst>
              <a:gd name="adj" fmla="val 529098"/>
            </a:avLst>
          </a:prstGeom>
          <a:solidFill>
            <a:srgbClr val="2196F3"/>
          </a:solidFill>
          <a:ln w="12700">
            <a:solidFill>
              <a:srgbClr val="2196F3">
                <a:alpha val="0"/>
              </a:srgbClr>
            </a:solidFill>
            <a:prstDash val="solid"/>
          </a:ln>
        </p:spPr>
        <p:txBody>
          <a:bodyPr/>
          <a:lstStyle/>
          <a:p>
            <a:endParaRPr lang="en-US"/>
          </a:p>
        </p:txBody>
      </p:sp>
      <p:sp>
        <p:nvSpPr>
          <p:cNvPr id="54" name="Text 45"/>
          <p:cNvSpPr txBox="1"/>
          <p:nvPr/>
        </p:nvSpPr>
        <p:spPr>
          <a:xfrm>
            <a:off x="8404250" y="1914754"/>
            <a:ext cx="1179576"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Giải Nhất cấp tỉnh</a:t>
            </a:r>
            <a:endParaRPr lang="en-US" sz="1000" dirty="0"/>
          </a:p>
        </p:txBody>
      </p:sp>
      <p:sp>
        <p:nvSpPr>
          <p:cNvPr id="55" name="Shape 46"/>
          <p:cNvSpPr/>
          <p:nvPr/>
        </p:nvSpPr>
        <p:spPr>
          <a:xfrm>
            <a:off x="10794492" y="1876349"/>
            <a:ext cx="476402" cy="267005"/>
          </a:xfrm>
          <a:prstGeom prst="roundRect">
            <a:avLst>
              <a:gd name="adj" fmla="val 342465"/>
            </a:avLst>
          </a:prstGeom>
          <a:solidFill>
            <a:srgbClr val="2196F3"/>
          </a:solidFill>
          <a:ln w="12700">
            <a:solidFill>
              <a:srgbClr val="FFFFFF">
                <a:alpha val="0"/>
              </a:srgbClr>
            </a:solidFill>
            <a:prstDash val="solid"/>
          </a:ln>
        </p:spPr>
        <p:txBody>
          <a:bodyPr/>
          <a:lstStyle/>
          <a:p>
            <a:endParaRPr lang="en-US"/>
          </a:p>
        </p:txBody>
      </p:sp>
      <p:sp>
        <p:nvSpPr>
          <p:cNvPr id="56" name="Text 47"/>
          <p:cNvSpPr/>
          <p:nvPr/>
        </p:nvSpPr>
        <p:spPr>
          <a:xfrm>
            <a:off x="10766146" y="1876349"/>
            <a:ext cx="534010" cy="267005"/>
          </a:xfrm>
          <a:prstGeom prst="rect">
            <a:avLst/>
          </a:prstGeom>
          <a:solidFill>
            <a:srgbClr val="FFFFFF">
              <a:alpha val="0"/>
            </a:srgbClr>
          </a:solidFill>
          <a:ln>
            <a:solidFill>
              <a:srgbClr val="FFFFFF">
                <a:alpha val="0"/>
              </a:srgbClr>
            </a:solidFill>
          </a:ln>
        </p:spPr>
        <p:txBody>
          <a:bodyPr wrap="square" lIns="114300" tIns="38100" rIns="114300" bIns="3810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+1.5</a:t>
            </a:r>
            <a:endParaRPr lang="en-US" sz="900" dirty="0"/>
          </a:p>
        </p:txBody>
      </p:sp>
      <p:sp>
        <p:nvSpPr>
          <p:cNvPr id="57" name="Text 48"/>
          <p:cNvSpPr txBox="1"/>
          <p:nvPr/>
        </p:nvSpPr>
        <p:spPr>
          <a:xfrm>
            <a:off x="8404250" y="2176272"/>
            <a:ext cx="2939796" cy="162763"/>
          </a:xfrm>
          <a:prstGeom prst="rect">
            <a:avLst/>
          </a:prstGeom>
          <a:noFill/>
          <a:ln/>
        </p:spPr>
        <p:txBody>
          <a:bodyPr wrap="square" lIns="0" tIns="0" rIns="0" bIns="0" rtlCol="0" anchor="ctr"/>
          <a:lstStyle/>
          <a:p>
            <a:pPr marL="0" indent="0" algn="l">
              <a:buNone/>
            </a:pPr>
            <a:r>
              <a:rPr lang="en-US" sz="800" dirty="0">
                <a:solidFill>
                  <a:srgbClr val="666666"/>
                </a:solidFill>
                <a:latin typeface="Roboto" pitchFamily="34" charset="0"/>
                <a:ea typeface="Roboto" pitchFamily="34" charset="-122"/>
                <a:cs typeface="Roboto" pitchFamily="34" charset="-120"/>
              </a:rPr>
              <a:t>Đạt giải Nhất các cuộc thi cấp tỉnh/thành phố</a:t>
            </a:r>
            <a:endParaRPr lang="en-US" sz="800" dirty="0"/>
          </a:p>
        </p:txBody>
      </p:sp>
      <p:sp>
        <p:nvSpPr>
          <p:cNvPr id="58" name="Shape 49"/>
          <p:cNvSpPr/>
          <p:nvPr/>
        </p:nvSpPr>
        <p:spPr>
          <a:xfrm>
            <a:off x="8251546" y="2562149"/>
            <a:ext cx="3133649" cy="685800"/>
          </a:xfrm>
          <a:prstGeom prst="roundRect">
            <a:avLst>
              <a:gd name="adj" fmla="val 29630"/>
            </a:avLst>
          </a:prstGeom>
          <a:solidFill>
            <a:srgbClr val="F3E5F5"/>
          </a:solidFill>
          <a:ln/>
        </p:spPr>
        <p:txBody>
          <a:bodyPr/>
          <a:lstStyle/>
          <a:p>
            <a:endParaRPr lang="en-US"/>
          </a:p>
        </p:txBody>
      </p:sp>
      <p:sp>
        <p:nvSpPr>
          <p:cNvPr id="59" name="Shape 50"/>
          <p:cNvSpPr/>
          <p:nvPr/>
        </p:nvSpPr>
        <p:spPr>
          <a:xfrm>
            <a:off x="8251546" y="2562149"/>
            <a:ext cx="38405" cy="685800"/>
          </a:xfrm>
          <a:prstGeom prst="roundRect">
            <a:avLst>
              <a:gd name="adj" fmla="val 529098"/>
            </a:avLst>
          </a:prstGeom>
          <a:solidFill>
            <a:srgbClr val="9C27B0"/>
          </a:solidFill>
          <a:ln w="12700">
            <a:solidFill>
              <a:srgbClr val="9C27B0">
                <a:alpha val="0"/>
              </a:srgbClr>
            </a:solidFill>
            <a:prstDash val="solid"/>
          </a:ln>
        </p:spPr>
        <p:txBody>
          <a:bodyPr/>
          <a:lstStyle/>
          <a:p>
            <a:endParaRPr lang="en-US"/>
          </a:p>
        </p:txBody>
      </p:sp>
      <p:sp>
        <p:nvSpPr>
          <p:cNvPr id="60" name="Text 51"/>
          <p:cNvSpPr txBox="1"/>
          <p:nvPr/>
        </p:nvSpPr>
        <p:spPr>
          <a:xfrm>
            <a:off x="8404250" y="2714854"/>
            <a:ext cx="1088136"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Giải Nhì cấp tỉnh</a:t>
            </a:r>
            <a:endParaRPr lang="en-US" sz="1000" dirty="0"/>
          </a:p>
        </p:txBody>
      </p:sp>
      <p:sp>
        <p:nvSpPr>
          <p:cNvPr id="61" name="Shape 52"/>
          <p:cNvSpPr/>
          <p:nvPr/>
        </p:nvSpPr>
        <p:spPr>
          <a:xfrm>
            <a:off x="10794492" y="2676449"/>
            <a:ext cx="476402" cy="267005"/>
          </a:xfrm>
          <a:prstGeom prst="roundRect">
            <a:avLst>
              <a:gd name="adj" fmla="val 342465"/>
            </a:avLst>
          </a:prstGeom>
          <a:solidFill>
            <a:srgbClr val="9C27B0"/>
          </a:solidFill>
          <a:ln w="12700">
            <a:solidFill>
              <a:srgbClr val="FFFFFF">
                <a:alpha val="0"/>
              </a:srgbClr>
            </a:solidFill>
            <a:prstDash val="solid"/>
          </a:ln>
        </p:spPr>
        <p:txBody>
          <a:bodyPr/>
          <a:lstStyle/>
          <a:p>
            <a:endParaRPr lang="en-US"/>
          </a:p>
        </p:txBody>
      </p:sp>
      <p:sp>
        <p:nvSpPr>
          <p:cNvPr id="62" name="Text 53"/>
          <p:cNvSpPr/>
          <p:nvPr/>
        </p:nvSpPr>
        <p:spPr>
          <a:xfrm>
            <a:off x="10766146" y="2676449"/>
            <a:ext cx="534010" cy="267005"/>
          </a:xfrm>
          <a:prstGeom prst="rect">
            <a:avLst/>
          </a:prstGeom>
          <a:solidFill>
            <a:srgbClr val="FFFFFF">
              <a:alpha val="0"/>
            </a:srgbClr>
          </a:solidFill>
          <a:ln>
            <a:solidFill>
              <a:srgbClr val="FFFFFF">
                <a:alpha val="0"/>
              </a:srgbClr>
            </a:solidFill>
          </a:ln>
        </p:spPr>
        <p:txBody>
          <a:bodyPr wrap="square" lIns="114300" tIns="38100" rIns="114300" bIns="3810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+1.0</a:t>
            </a:r>
            <a:endParaRPr lang="en-US" sz="900" dirty="0"/>
          </a:p>
        </p:txBody>
      </p:sp>
      <p:sp>
        <p:nvSpPr>
          <p:cNvPr id="63" name="Text 54"/>
          <p:cNvSpPr txBox="1"/>
          <p:nvPr/>
        </p:nvSpPr>
        <p:spPr>
          <a:xfrm>
            <a:off x="8404250" y="2976372"/>
            <a:ext cx="2876702" cy="162763"/>
          </a:xfrm>
          <a:prstGeom prst="rect">
            <a:avLst/>
          </a:prstGeom>
          <a:noFill/>
          <a:ln/>
        </p:spPr>
        <p:txBody>
          <a:bodyPr wrap="square" lIns="0" tIns="0" rIns="0" bIns="0" rtlCol="0" anchor="ctr"/>
          <a:lstStyle/>
          <a:p>
            <a:pPr marL="0" indent="0" algn="l">
              <a:buNone/>
            </a:pPr>
            <a:r>
              <a:rPr lang="en-US" sz="800" dirty="0">
                <a:solidFill>
                  <a:srgbClr val="666666"/>
                </a:solidFill>
                <a:latin typeface="Roboto" pitchFamily="34" charset="0"/>
                <a:ea typeface="Roboto" pitchFamily="34" charset="-122"/>
                <a:cs typeface="Roboto" pitchFamily="34" charset="-120"/>
              </a:rPr>
              <a:t>Đạt giải Nhì các cuộc thi cấp tỉnh/thành phố</a:t>
            </a:r>
            <a:endParaRPr lang="en-US" sz="800" dirty="0"/>
          </a:p>
        </p:txBody>
      </p:sp>
      <p:sp>
        <p:nvSpPr>
          <p:cNvPr id="64" name="Shape 55"/>
          <p:cNvSpPr/>
          <p:nvPr/>
        </p:nvSpPr>
        <p:spPr>
          <a:xfrm>
            <a:off x="8251546" y="3362249"/>
            <a:ext cx="3133649" cy="685800"/>
          </a:xfrm>
          <a:prstGeom prst="roundRect">
            <a:avLst>
              <a:gd name="adj" fmla="val 29630"/>
            </a:avLst>
          </a:prstGeom>
          <a:solidFill>
            <a:srgbClr val="FFF3E0"/>
          </a:solidFill>
          <a:ln/>
        </p:spPr>
        <p:txBody>
          <a:bodyPr/>
          <a:lstStyle/>
          <a:p>
            <a:endParaRPr lang="en-US"/>
          </a:p>
        </p:txBody>
      </p:sp>
      <p:sp>
        <p:nvSpPr>
          <p:cNvPr id="65" name="Shape 56"/>
          <p:cNvSpPr/>
          <p:nvPr/>
        </p:nvSpPr>
        <p:spPr>
          <a:xfrm>
            <a:off x="8251546" y="3362249"/>
            <a:ext cx="38405" cy="685800"/>
          </a:xfrm>
          <a:prstGeom prst="roundRect">
            <a:avLst>
              <a:gd name="adj" fmla="val 529098"/>
            </a:avLst>
          </a:prstGeom>
          <a:solidFill>
            <a:srgbClr val="FF9800"/>
          </a:solidFill>
          <a:ln w="12700">
            <a:solidFill>
              <a:srgbClr val="FF9800">
                <a:alpha val="0"/>
              </a:srgbClr>
            </a:solidFill>
            <a:prstDash val="solid"/>
          </a:ln>
        </p:spPr>
        <p:txBody>
          <a:bodyPr/>
          <a:lstStyle/>
          <a:p>
            <a:endParaRPr lang="en-US"/>
          </a:p>
        </p:txBody>
      </p:sp>
      <p:sp>
        <p:nvSpPr>
          <p:cNvPr id="66" name="Text 57"/>
          <p:cNvSpPr txBox="1"/>
          <p:nvPr/>
        </p:nvSpPr>
        <p:spPr>
          <a:xfrm>
            <a:off x="8404250" y="3514954"/>
            <a:ext cx="1032358" cy="191110"/>
          </a:xfrm>
          <a:prstGeom prst="rect">
            <a:avLst/>
          </a:prstGeom>
          <a:noFill/>
          <a:ln/>
        </p:spPr>
        <p:txBody>
          <a:bodyPr wrap="square" lIns="0" tIns="0" rIns="0" bIns="0" rtlCol="0" anchor="ctr"/>
          <a:lstStyle/>
          <a:p>
            <a:pPr marL="0" indent="0" algn="l">
              <a:buNone/>
            </a:pPr>
            <a:r>
              <a:rPr lang="en-US" sz="1000" b="1" dirty="0">
                <a:solidFill>
                  <a:srgbClr val="000000"/>
                </a:solidFill>
                <a:latin typeface="Roboto" pitchFamily="34" charset="0"/>
                <a:ea typeface="Roboto" pitchFamily="34" charset="-122"/>
                <a:cs typeface="Roboto" pitchFamily="34" charset="-120"/>
              </a:rPr>
              <a:t>Giải Ba cấp tỉnh</a:t>
            </a:r>
            <a:endParaRPr lang="en-US" sz="1000" dirty="0"/>
          </a:p>
        </p:txBody>
      </p:sp>
      <p:sp>
        <p:nvSpPr>
          <p:cNvPr id="67" name="Shape 58"/>
          <p:cNvSpPr/>
          <p:nvPr/>
        </p:nvSpPr>
        <p:spPr>
          <a:xfrm>
            <a:off x="10794492" y="3476549"/>
            <a:ext cx="476402" cy="267005"/>
          </a:xfrm>
          <a:prstGeom prst="roundRect">
            <a:avLst>
              <a:gd name="adj" fmla="val 342465"/>
            </a:avLst>
          </a:prstGeom>
          <a:solidFill>
            <a:srgbClr val="FF9800"/>
          </a:solidFill>
          <a:ln w="12700">
            <a:solidFill>
              <a:srgbClr val="FFFFFF">
                <a:alpha val="0"/>
              </a:srgbClr>
            </a:solidFill>
            <a:prstDash val="solid"/>
          </a:ln>
        </p:spPr>
        <p:txBody>
          <a:bodyPr/>
          <a:lstStyle/>
          <a:p>
            <a:endParaRPr lang="en-US"/>
          </a:p>
        </p:txBody>
      </p:sp>
      <p:sp>
        <p:nvSpPr>
          <p:cNvPr id="68" name="Text 59"/>
          <p:cNvSpPr/>
          <p:nvPr/>
        </p:nvSpPr>
        <p:spPr>
          <a:xfrm>
            <a:off x="10766146" y="3476549"/>
            <a:ext cx="534010" cy="267005"/>
          </a:xfrm>
          <a:prstGeom prst="rect">
            <a:avLst/>
          </a:prstGeom>
          <a:solidFill>
            <a:srgbClr val="FFFFFF">
              <a:alpha val="0"/>
            </a:srgbClr>
          </a:solidFill>
          <a:ln>
            <a:solidFill>
              <a:srgbClr val="FFFFFF">
                <a:alpha val="0"/>
              </a:srgbClr>
            </a:solidFill>
          </a:ln>
        </p:spPr>
        <p:txBody>
          <a:bodyPr wrap="square" lIns="114300" tIns="38100" rIns="114300" bIns="3810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+0.5</a:t>
            </a:r>
            <a:endParaRPr lang="en-US" sz="900" dirty="0"/>
          </a:p>
        </p:txBody>
      </p:sp>
      <p:sp>
        <p:nvSpPr>
          <p:cNvPr id="69" name="Text 60"/>
          <p:cNvSpPr txBox="1"/>
          <p:nvPr/>
        </p:nvSpPr>
        <p:spPr>
          <a:xfrm>
            <a:off x="8404250" y="3776472"/>
            <a:ext cx="2862986" cy="162763"/>
          </a:xfrm>
          <a:prstGeom prst="rect">
            <a:avLst/>
          </a:prstGeom>
          <a:noFill/>
          <a:ln/>
        </p:spPr>
        <p:txBody>
          <a:bodyPr wrap="square" lIns="0" tIns="0" rIns="0" bIns="0" rtlCol="0" anchor="ctr"/>
          <a:lstStyle/>
          <a:p>
            <a:pPr marL="0" indent="0" algn="l">
              <a:buNone/>
            </a:pPr>
            <a:r>
              <a:rPr lang="en-US" sz="800" dirty="0">
                <a:solidFill>
                  <a:srgbClr val="666666"/>
                </a:solidFill>
                <a:latin typeface="Roboto" pitchFamily="34" charset="0"/>
                <a:ea typeface="Roboto" pitchFamily="34" charset="-122"/>
                <a:cs typeface="Roboto" pitchFamily="34" charset="-120"/>
              </a:rPr>
              <a:t>Đạt giải Ba các cuộc thi cấp tỉnh/thành phố</a:t>
            </a:r>
            <a:endParaRPr lang="en-US" sz="800" dirty="0"/>
          </a:p>
        </p:txBody>
      </p:sp>
      <p:sp>
        <p:nvSpPr>
          <p:cNvPr id="70" name="Text 61"/>
          <p:cNvSpPr txBox="1"/>
          <p:nvPr/>
        </p:nvSpPr>
        <p:spPr>
          <a:xfrm>
            <a:off x="828446" y="6495898"/>
            <a:ext cx="4277563" cy="171907"/>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Lưu ý: Hồ sơ minh chứng phải đầy đủ, hợp lệ và được kiểm tra chặt chẽ </a:t>
            </a:r>
            <a:endParaRPr lang="en-US" sz="900" dirty="0"/>
          </a:p>
        </p:txBody>
      </p:sp>
      <p:pic>
        <p:nvPicPr>
          <p:cNvPr id="71" name="Image 7" descr="preencoded.png"/>
          <p:cNvPicPr>
            <a:picLocks noChangeAspect="1"/>
          </p:cNvPicPr>
          <p:nvPr/>
        </p:nvPicPr>
        <p:blipFill>
          <a:blip r:embed="rId10"/>
          <a:srcRect/>
          <a:stretch/>
        </p:blipFill>
        <p:spPr>
          <a:xfrm>
            <a:off x="609905" y="6519672"/>
            <a:ext cx="114300" cy="114300"/>
          </a:xfrm>
          <a:prstGeom prst="rect">
            <a:avLst/>
          </a:prstGeom>
        </p:spPr>
      </p:pic>
      <p:pic>
        <p:nvPicPr>
          <p:cNvPr id="75" name="Image 9" descr="preencoded.png"/>
          <p:cNvPicPr>
            <a:picLocks noChangeAspect="1"/>
          </p:cNvPicPr>
          <p:nvPr/>
        </p:nvPicPr>
        <p:blipFill>
          <a:blip r:embed="rId11"/>
          <a:srcRect l="-19" r="-19"/>
          <a:stretch/>
        </p:blipFill>
        <p:spPr>
          <a:xfrm>
            <a:off x="0" y="0"/>
            <a:ext cx="12192000" cy="761695"/>
          </a:xfrm>
          <a:prstGeom prst="rect">
            <a:avLst/>
          </a:prstGeom>
        </p:spPr>
      </p:pic>
      <p:sp>
        <p:nvSpPr>
          <p:cNvPr id="76" name="Text 64"/>
          <p:cNvSpPr txBox="1"/>
          <p:nvPr/>
        </p:nvSpPr>
        <p:spPr>
          <a:xfrm>
            <a:off x="1088136" y="62179"/>
            <a:ext cx="7620610" cy="400507"/>
          </a:xfrm>
          <a:prstGeom prst="rect">
            <a:avLst/>
          </a:prstGeom>
          <a:noFill/>
          <a:ln/>
        </p:spPr>
        <p:txBody>
          <a:bodyPr wrap="square" lIns="0" tIns="0" rIns="0" bIns="0" rtlCol="0" anchor="ctr"/>
          <a:lstStyle/>
          <a:p>
            <a:pPr marL="0" indent="0" algn="l">
              <a:buNone/>
            </a:pPr>
            <a:r>
              <a:rPr lang="en-US" sz="2100" b="1" dirty="0">
                <a:solidFill>
                  <a:srgbClr val="FFFFFF"/>
                </a:solidFill>
                <a:latin typeface="Roboto" pitchFamily="34" charset="0"/>
                <a:ea typeface="Roboto" pitchFamily="34" charset="-122"/>
                <a:cs typeface="Roboto" pitchFamily="34" charset="-120"/>
              </a:rPr>
              <a:t> TUYỂN THẲNG - ƯU TIÊN - KHUYẾN KHÍCH </a:t>
            </a:r>
            <a:endParaRPr lang="en-US" sz="2100" dirty="0"/>
          </a:p>
        </p:txBody>
      </p:sp>
      <p:sp>
        <p:nvSpPr>
          <p:cNvPr id="77" name="Text 65"/>
          <p:cNvSpPr txBox="1"/>
          <p:nvPr/>
        </p:nvSpPr>
        <p:spPr>
          <a:xfrm>
            <a:off x="651469" y="500177"/>
            <a:ext cx="5791810" cy="200254"/>
          </a:xfrm>
          <a:prstGeom prst="rect">
            <a:avLst/>
          </a:prstGeom>
          <a:noFill/>
          <a:ln/>
        </p:spPr>
        <p:txBody>
          <a:bodyPr wrap="square" lIns="0" tIns="0" rIns="0" bIns="0" rtlCol="0" anchor="ctr"/>
          <a:lstStyle/>
          <a:p>
            <a:pPr marL="0" indent="0" algn="l">
              <a:buNone/>
            </a:pPr>
            <a:r>
              <a:rPr lang="en-US" sz="1000" dirty="0">
                <a:solidFill>
                  <a:srgbClr val="FFFFFF">
                    <a:alpha val="90000"/>
                  </a:srgbClr>
                </a:solidFill>
                <a:latin typeface="Roboto" pitchFamily="34" charset="0"/>
                <a:ea typeface="Roboto" pitchFamily="34" charset="-122"/>
                <a:cs typeface="Roboto" pitchFamily="34" charset="-120"/>
              </a:rPr>
              <a:t>Các chính sách đặc thù trong tuyển sinh lớp 10 THPT năm học 2026-2027</a:t>
            </a:r>
            <a:endParaRPr lang="en-US" sz="1000" dirty="0"/>
          </a:p>
        </p:txBody>
      </p:sp>
      <p:pic>
        <p:nvPicPr>
          <p:cNvPr id="78" name="Image 10" descr="preencoded.png"/>
          <p:cNvPicPr>
            <a:picLocks noChangeAspect="1"/>
          </p:cNvPicPr>
          <p:nvPr/>
        </p:nvPicPr>
        <p:blipFill>
          <a:blip r:embed="rId12"/>
          <a:srcRect l="-685" r="-685"/>
          <a:stretch/>
        </p:blipFill>
        <p:spPr>
          <a:xfrm>
            <a:off x="609905" y="114300"/>
            <a:ext cx="304495" cy="267005"/>
          </a:xfrm>
          <a:prstGeom prst="rect">
            <a:avLst/>
          </a:prstGeom>
        </p:spPr>
      </p:pic>
      <p:sp>
        <p:nvSpPr>
          <p:cNvPr id="81" name="Shape 13">
            <a:extLst>
              <a:ext uri="{FF2B5EF4-FFF2-40B4-BE49-F238E27FC236}">
                <a16:creationId xmlns:a16="http://schemas.microsoft.com/office/drawing/2014/main" id="{EF7D142E-95E1-5C8F-B441-2DABCA53E029}"/>
              </a:ext>
            </a:extLst>
          </p:cNvPr>
          <p:cNvSpPr/>
          <p:nvPr/>
        </p:nvSpPr>
        <p:spPr>
          <a:xfrm>
            <a:off x="800591" y="4428718"/>
            <a:ext cx="3133649" cy="740759"/>
          </a:xfrm>
          <a:prstGeom prst="roundRect">
            <a:avLst>
              <a:gd name="adj" fmla="val 33234"/>
            </a:avLst>
          </a:prstGeom>
          <a:solidFill>
            <a:schemeClr val="accent2">
              <a:lumMod val="20000"/>
              <a:lumOff val="80000"/>
            </a:schemeClr>
          </a:solidFill>
          <a:ln/>
        </p:spPr>
        <p:txBody>
          <a:bodyPr/>
          <a:lstStyle/>
          <a:p>
            <a:endParaRPr lang="en-US" dirty="0"/>
          </a:p>
        </p:txBody>
      </p:sp>
      <p:pic>
        <p:nvPicPr>
          <p:cNvPr id="82" name="Image 4" descr="preencoded.png">
            <a:extLst>
              <a:ext uri="{FF2B5EF4-FFF2-40B4-BE49-F238E27FC236}">
                <a16:creationId xmlns:a16="http://schemas.microsoft.com/office/drawing/2014/main" id="{A19DECA1-FE11-D9C2-15AE-DA3789FC2F12}"/>
              </a:ext>
            </a:extLst>
          </p:cNvPr>
          <p:cNvPicPr>
            <a:picLocks noChangeAspect="1"/>
          </p:cNvPicPr>
          <p:nvPr/>
        </p:nvPicPr>
        <p:blipFill>
          <a:blip r:embed="rId7">
            <a:duotone>
              <a:prstClr val="black"/>
              <a:schemeClr val="accent2">
                <a:tint val="45000"/>
                <a:satMod val="400000"/>
              </a:schemeClr>
            </a:duotone>
          </a:blip>
          <a:srcRect/>
          <a:stretch/>
        </p:blipFill>
        <p:spPr>
          <a:xfrm>
            <a:off x="974079" y="4549082"/>
            <a:ext cx="152705" cy="152705"/>
          </a:xfrm>
          <a:prstGeom prst="rect">
            <a:avLst/>
          </a:prstGeom>
        </p:spPr>
      </p:pic>
      <p:sp>
        <p:nvSpPr>
          <p:cNvPr id="83" name="Text 15">
            <a:extLst>
              <a:ext uri="{FF2B5EF4-FFF2-40B4-BE49-F238E27FC236}">
                <a16:creationId xmlns:a16="http://schemas.microsoft.com/office/drawing/2014/main" id="{B3053CAE-C291-1F8B-77E9-D441FAAFB31D}"/>
              </a:ext>
            </a:extLst>
          </p:cNvPr>
          <p:cNvSpPr txBox="1"/>
          <p:nvPr/>
        </p:nvSpPr>
        <p:spPr>
          <a:xfrm>
            <a:off x="1202679" y="4532623"/>
            <a:ext cx="1541678" cy="191110"/>
          </a:xfrm>
          <a:prstGeom prst="rect">
            <a:avLst/>
          </a:prstGeom>
          <a:noFill/>
          <a:ln/>
        </p:spPr>
        <p:txBody>
          <a:bodyPr wrap="square" lIns="0" tIns="0" rIns="0" bIns="0" rtlCol="0" anchor="ctr"/>
          <a:lstStyle/>
          <a:p>
            <a:pPr marL="0" indent="0" algn="l">
              <a:buNone/>
            </a:pPr>
            <a:r>
              <a:rPr lang="en-US" sz="1000" b="1" dirty="0" err="1">
                <a:solidFill>
                  <a:srgbClr val="000000"/>
                </a:solidFill>
                <a:latin typeface="Roboto" pitchFamily="34" charset="0"/>
                <a:ea typeface="Roboto" pitchFamily="34" charset="-122"/>
              </a:rPr>
              <a:t>Học</a:t>
            </a:r>
            <a:r>
              <a:rPr lang="en-US" sz="1000" b="1" dirty="0">
                <a:solidFill>
                  <a:srgbClr val="000000"/>
                </a:solidFill>
                <a:latin typeface="Roboto" pitchFamily="34" charset="0"/>
                <a:ea typeface="Roboto" pitchFamily="34" charset="-122"/>
              </a:rPr>
              <a:t> </a:t>
            </a:r>
            <a:r>
              <a:rPr lang="en-US" sz="1000" b="1" dirty="0" err="1">
                <a:solidFill>
                  <a:srgbClr val="000000"/>
                </a:solidFill>
                <a:latin typeface="Roboto" pitchFamily="34" charset="0"/>
                <a:ea typeface="Roboto" pitchFamily="34" charset="-122"/>
              </a:rPr>
              <a:t>sinh</a:t>
            </a:r>
            <a:r>
              <a:rPr lang="en-US" sz="1000" b="1" dirty="0">
                <a:solidFill>
                  <a:srgbClr val="000000"/>
                </a:solidFill>
                <a:latin typeface="Roboto" pitchFamily="34" charset="0"/>
                <a:ea typeface="Roboto" pitchFamily="34" charset="-122"/>
              </a:rPr>
              <a:t> </a:t>
            </a:r>
            <a:r>
              <a:rPr lang="en-US" sz="1000" b="1" dirty="0" err="1">
                <a:solidFill>
                  <a:srgbClr val="000000"/>
                </a:solidFill>
                <a:latin typeface="Roboto" pitchFamily="34" charset="0"/>
                <a:ea typeface="Roboto" pitchFamily="34" charset="-122"/>
              </a:rPr>
              <a:t>khuyết</a:t>
            </a:r>
            <a:r>
              <a:rPr lang="en-US" sz="1000" b="1" dirty="0">
                <a:solidFill>
                  <a:srgbClr val="000000"/>
                </a:solidFill>
                <a:latin typeface="Roboto" pitchFamily="34" charset="0"/>
                <a:ea typeface="Roboto" pitchFamily="34" charset="-122"/>
              </a:rPr>
              <a:t> </a:t>
            </a:r>
            <a:r>
              <a:rPr lang="en-US" sz="1000" b="1" dirty="0" err="1">
                <a:solidFill>
                  <a:srgbClr val="000000"/>
                </a:solidFill>
                <a:latin typeface="Roboto" pitchFamily="34" charset="0"/>
                <a:ea typeface="Roboto" pitchFamily="34" charset="-122"/>
              </a:rPr>
              <a:t>tật</a:t>
            </a:r>
            <a:endParaRPr lang="en-US" sz="1000" dirty="0"/>
          </a:p>
        </p:txBody>
      </p:sp>
      <p:sp>
        <p:nvSpPr>
          <p:cNvPr id="84" name="Text 14">
            <a:extLst>
              <a:ext uri="{FF2B5EF4-FFF2-40B4-BE49-F238E27FC236}">
                <a16:creationId xmlns:a16="http://schemas.microsoft.com/office/drawing/2014/main" id="{C4AD5310-2B02-5764-FECE-F9C8E77E62FF}"/>
              </a:ext>
            </a:extLst>
          </p:cNvPr>
          <p:cNvSpPr txBox="1"/>
          <p:nvPr/>
        </p:nvSpPr>
        <p:spPr>
          <a:xfrm>
            <a:off x="1192217" y="4699241"/>
            <a:ext cx="2598886" cy="398933"/>
          </a:xfrm>
          <a:prstGeom prst="rect">
            <a:avLst/>
          </a:prstGeom>
          <a:noFill/>
          <a:ln/>
        </p:spPr>
        <p:txBody>
          <a:bodyPr wrap="square" lIns="0" tIns="0" rIns="0" bIns="0" rtlCol="0" anchor="ctr"/>
          <a:lstStyle/>
          <a:p>
            <a:pPr marL="0" indent="0" algn="just">
              <a:buNone/>
            </a:pPr>
            <a:r>
              <a:rPr lang="en-US" sz="900" dirty="0">
                <a:solidFill>
                  <a:srgbClr val="475569"/>
                </a:solidFill>
                <a:latin typeface="Roboto" pitchFamily="34" charset="0"/>
                <a:ea typeface="Roboto" pitchFamily="34" charset="-122"/>
                <a:cs typeface="Roboto" pitchFamily="34" charset="-120"/>
              </a:rPr>
              <a:t>Học sinh bị khuyết tật có đầy đủ hồ sơ, minh chứng xác nhận </a:t>
            </a:r>
            <a:r>
              <a:rPr lang="en-US" sz="900">
                <a:solidFill>
                  <a:srgbClr val="475569"/>
                </a:solidFill>
                <a:latin typeface="Roboto" pitchFamily="34" charset="0"/>
                <a:ea typeface="Roboto" pitchFamily="34" charset="-122"/>
                <a:cs typeface="Roboto" pitchFamily="34" charset="-120"/>
              </a:rPr>
              <a:t>hợp lệ.</a:t>
            </a:r>
            <a:endParaRPr lang="en-US" sz="900" dirty="0"/>
          </a:p>
        </p:txBody>
      </p:sp>
      <p:sp>
        <p:nvSpPr>
          <p:cNvPr id="85" name="Shape 22">
            <a:extLst>
              <a:ext uri="{FF2B5EF4-FFF2-40B4-BE49-F238E27FC236}">
                <a16:creationId xmlns:a16="http://schemas.microsoft.com/office/drawing/2014/main" id="{9EF33526-C0F5-54C3-78C8-603F3F5D4CE9}"/>
              </a:ext>
            </a:extLst>
          </p:cNvPr>
          <p:cNvSpPr/>
          <p:nvPr/>
        </p:nvSpPr>
        <p:spPr>
          <a:xfrm>
            <a:off x="823011" y="4455037"/>
            <a:ext cx="38405" cy="685800"/>
          </a:xfrm>
          <a:prstGeom prst="roundRect">
            <a:avLst>
              <a:gd name="adj" fmla="val 529098"/>
            </a:avLst>
          </a:prstGeom>
          <a:solidFill>
            <a:srgbClr val="F44336"/>
          </a:solidFill>
          <a:ln w="12700">
            <a:solidFill>
              <a:srgbClr val="F44336">
                <a:alpha val="0"/>
              </a:srgbClr>
            </a:solidFill>
            <a:prstDash val="solid"/>
          </a:ln>
        </p:spPr>
        <p:txBody>
          <a:bodyPr/>
          <a:lstStyle/>
          <a:p>
            <a:endParaRPr lang="en-US"/>
          </a:p>
        </p:txBody>
      </p:sp>
      <p:sp>
        <p:nvSpPr>
          <p:cNvPr id="86" name="Text 42"/>
          <p:cNvSpPr txBox="1"/>
          <p:nvPr/>
        </p:nvSpPr>
        <p:spPr>
          <a:xfrm>
            <a:off x="4519943" y="4297859"/>
            <a:ext cx="3144557" cy="501238"/>
          </a:xfrm>
          <a:prstGeom prst="rect">
            <a:avLst/>
          </a:prstGeom>
          <a:noFill/>
          <a:ln/>
        </p:spPr>
        <p:txBody>
          <a:bodyPr wrap="square" lIns="0" tIns="0" rIns="0" bIns="0" rtlCol="0" anchor="ctr"/>
          <a:lstStyle/>
          <a:p>
            <a:pPr algn="just"/>
            <a:r>
              <a:rPr lang="en-US" sz="1050" b="1">
                <a:latin typeface="Roboto" pitchFamily="34" charset="0"/>
                <a:ea typeface="Roboto" pitchFamily="34" charset="-122"/>
                <a:cs typeface="Roboto" pitchFamily="34" charset="-120"/>
              </a:rPr>
              <a:t>Lưu ý:</a:t>
            </a:r>
            <a:r>
              <a:rPr lang="en-US" sz="1050">
                <a:latin typeface="Roboto" pitchFamily="34" charset="0"/>
                <a:ea typeface="Roboto" pitchFamily="34" charset="-122"/>
                <a:cs typeface="Roboto" pitchFamily="34" charset="-120"/>
              </a:rPr>
              <a:t> </a:t>
            </a:r>
            <a:r>
              <a:rPr lang="vi-VN" sz="1050">
                <a:latin typeface="Roboto" pitchFamily="34" charset="0"/>
                <a:ea typeface="Roboto" pitchFamily="34" charset="-122"/>
                <a:cs typeface="Roboto" pitchFamily="34" charset="-120"/>
              </a:rPr>
              <a:t>Trường hợp học sinh có nhiều tiêu chuẩn ưu tiên chỉ được hưởng tiêu chuẩn ưu tiên cao nhất.</a:t>
            </a:r>
            <a:endParaRPr lang="vi-VN" sz="1050" dirty="0">
              <a:latin typeface="Roboto" pitchFamily="34" charset="0"/>
              <a:ea typeface="Roboto" pitchFamily="34" charset="-122"/>
              <a:cs typeface="Roboto" pitchFamily="34" charset="-120"/>
            </a:endParaRPr>
          </a:p>
        </p:txBody>
      </p:sp>
      <p:sp>
        <p:nvSpPr>
          <p:cNvPr id="87" name="Text 51"/>
          <p:cNvSpPr txBox="1"/>
          <p:nvPr/>
        </p:nvSpPr>
        <p:spPr>
          <a:xfrm>
            <a:off x="8280268" y="4248302"/>
            <a:ext cx="3104927" cy="1311577"/>
          </a:xfrm>
          <a:prstGeom prst="rect">
            <a:avLst/>
          </a:prstGeom>
          <a:noFill/>
          <a:ln/>
        </p:spPr>
        <p:txBody>
          <a:bodyPr wrap="square" lIns="0" tIns="0" rIns="0" bIns="0" rtlCol="0" anchor="ctr"/>
          <a:lstStyle/>
          <a:p>
            <a:pPr algn="just">
              <a:lnSpc>
                <a:spcPct val="120000"/>
              </a:lnSpc>
            </a:pPr>
            <a:r>
              <a:rPr lang="en-US" sz="900" b="1">
                <a:latin typeface="Roboto" pitchFamily="34" charset="0"/>
                <a:ea typeface="Roboto" pitchFamily="34" charset="-122"/>
                <a:cs typeface="Roboto" pitchFamily="34" charset="-120"/>
              </a:rPr>
              <a:t>Lưu ý:</a:t>
            </a:r>
          </a:p>
          <a:p>
            <a:pPr algn="just">
              <a:lnSpc>
                <a:spcPct val="120000"/>
              </a:lnSpc>
            </a:pPr>
            <a:r>
              <a:rPr lang="en-US" sz="900">
                <a:latin typeface="Roboto" pitchFamily="34" charset="0"/>
                <a:ea typeface="Roboto" pitchFamily="34" charset="-122"/>
                <a:cs typeface="Roboto" pitchFamily="34" charset="-120"/>
              </a:rPr>
              <a:t>- Học sinh đạt giải cấp tỉnh đối với cuộc thi </a:t>
            </a:r>
            <a:r>
              <a:rPr lang="en-US" sz="900" i="1">
                <a:latin typeface="Roboto" pitchFamily="34" charset="0"/>
                <a:ea typeface="Roboto" pitchFamily="34" charset="-122"/>
                <a:cs typeface="Roboto" pitchFamily="34" charset="-120"/>
              </a:rPr>
              <a:t>(</a:t>
            </a:r>
            <a:r>
              <a:rPr lang="vi-VN" sz="900" i="1"/>
              <a:t>về văn hóa, văn nghệ, thể thao; cuộc thi nghiên cứu khoa học, kĩ thuật</a:t>
            </a:r>
            <a:r>
              <a:rPr lang="en-US" sz="900" i="1"/>
              <a:t>) </a:t>
            </a:r>
            <a:r>
              <a:rPr lang="en-US" sz="900">
                <a:latin typeface="Roboto" pitchFamily="34" charset="0"/>
                <a:ea typeface="Roboto" pitchFamily="34" charset="-122"/>
                <a:cs typeface="Roboto" pitchFamily="34" charset="-120"/>
              </a:rPr>
              <a:t>do Bộ GDĐT tổ chức hoặc phối hợp với cá Bộ, cơ quan ngang Bộ tổ chức trên quy mô toàn quốc.</a:t>
            </a:r>
            <a:endParaRPr lang="en-US" sz="900"/>
          </a:p>
          <a:p>
            <a:pPr algn="just">
              <a:lnSpc>
                <a:spcPct val="120000"/>
              </a:lnSpc>
            </a:pPr>
            <a:r>
              <a:rPr lang="en-US" sz="900">
                <a:latin typeface="Roboto" pitchFamily="34" charset="0"/>
                <a:ea typeface="Roboto" pitchFamily="34" charset="-122"/>
                <a:cs typeface="Roboto" pitchFamily="34" charset="-120"/>
              </a:rPr>
              <a:t>- </a:t>
            </a:r>
            <a:r>
              <a:rPr lang="vi-VN" sz="900">
                <a:latin typeface="Roboto" pitchFamily="34" charset="0"/>
                <a:ea typeface="Roboto" pitchFamily="34" charset="-122"/>
                <a:cs typeface="Roboto" pitchFamily="34" charset="-120"/>
              </a:rPr>
              <a:t>Trường hợp học sinh đạt nhiều giải khác nhau trong nhiều cuộc thi chỉ được hưởng một mức cộng điểm của loại giải cao nhất</a:t>
            </a:r>
            <a:r>
              <a:rPr lang="en-US" sz="900">
                <a:latin typeface="Roboto" pitchFamily="34" charset="0"/>
                <a:ea typeface="Roboto" pitchFamily="34" charset="-122"/>
                <a:cs typeface="Roboto" pitchFamily="34" charset="-120"/>
              </a:rPr>
              <a:t>.</a:t>
            </a:r>
            <a:endParaRPr lang="vi-VN" sz="900">
              <a:latin typeface="Roboto" pitchFamily="34" charset="0"/>
              <a:ea typeface="Roboto" pitchFamily="34" charset="-122"/>
              <a:cs typeface="Roboto" pitchFamily="34" charset="-120"/>
            </a:endParaRPr>
          </a:p>
        </p:txBody>
      </p:sp>
      <p:sp>
        <p:nvSpPr>
          <p:cNvPr id="88" name="Text 42"/>
          <p:cNvSpPr txBox="1"/>
          <p:nvPr/>
        </p:nvSpPr>
        <p:spPr>
          <a:xfrm>
            <a:off x="809244" y="5233308"/>
            <a:ext cx="3144557" cy="958553"/>
          </a:xfrm>
          <a:prstGeom prst="rect">
            <a:avLst/>
          </a:prstGeom>
          <a:noFill/>
          <a:ln/>
        </p:spPr>
        <p:txBody>
          <a:bodyPr wrap="square" lIns="0" tIns="0" rIns="0" bIns="0" rtlCol="0" anchor="ctr"/>
          <a:lstStyle/>
          <a:p>
            <a:pPr algn="just"/>
            <a:r>
              <a:rPr lang="en-US" sz="900" b="1">
                <a:latin typeface="Roboto" pitchFamily="34" charset="0"/>
                <a:ea typeface="Roboto" pitchFamily="34" charset="-122"/>
                <a:cs typeface="Roboto" pitchFamily="34" charset="-120"/>
              </a:rPr>
              <a:t>Lưu ý:</a:t>
            </a:r>
            <a:r>
              <a:rPr lang="en-US" sz="900">
                <a:latin typeface="Roboto" pitchFamily="34" charset="0"/>
                <a:ea typeface="Roboto" pitchFamily="34" charset="-122"/>
                <a:cs typeface="Roboto" pitchFamily="34" charset="-120"/>
              </a:rPr>
              <a:t> </a:t>
            </a:r>
            <a:r>
              <a:rPr lang="vi-VN" sz="900">
                <a:latin typeface="Roboto" pitchFamily="34" charset="0"/>
                <a:ea typeface="Roboto" pitchFamily="34" charset="-122"/>
                <a:cs typeface="Roboto" pitchFamily="34" charset="-120"/>
              </a:rPr>
              <a:t>Học sinh chỉ được đăng ký xét tuyển thẳng vào một trường THPT công lập gần nhất thuộc xã, phường nơi học sinh cư trú </a:t>
            </a:r>
            <a:r>
              <a:rPr lang="vi-VN" sz="900" i="1">
                <a:latin typeface="Roboto" pitchFamily="34" charset="0"/>
                <a:ea typeface="Roboto" pitchFamily="34" charset="-122"/>
                <a:cs typeface="Roboto" pitchFamily="34" charset="-120"/>
              </a:rPr>
              <a:t>(nếu xã, phường nơi học sinh cư trú chưa có trường THPT công lập thì được đăng ký xét tuyển thẳng vào trường THPT công lập không chuyên gần nơi cư trú nhất</a:t>
            </a:r>
            <a:r>
              <a:rPr lang="en-US" sz="900" i="1">
                <a:latin typeface="Roboto" pitchFamily="34" charset="0"/>
                <a:ea typeface="Roboto" pitchFamily="34" charset="-122"/>
                <a:cs typeface="Roboto" pitchFamily="34" charset="-120"/>
              </a:rPr>
              <a:t>)</a:t>
            </a:r>
            <a:endParaRPr lang="vi-VN" sz="900" i="1" dirty="0">
              <a:latin typeface="Roboto" pitchFamily="34" charset="0"/>
              <a:ea typeface="Roboto" pitchFamily="34" charset="-122"/>
              <a:cs typeface="Roboto" pitchFamily="34" charset="-120"/>
            </a:endParaRPr>
          </a:p>
        </p:txBody>
      </p:sp>
    </p:spTree>
    <p:extLst>
      <p:ext uri="{BB962C8B-B14F-4D97-AF65-F5344CB8AC3E}">
        <p14:creationId xmlns:p14="http://schemas.microsoft.com/office/powerpoint/2010/main" val="395066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5F7FA"/>
          </a:solidFill>
          <a:ln w="12700">
            <a:solidFill>
              <a:srgbClr val="FFFFFF">
                <a:alpha val="0"/>
              </a:srgbClr>
            </a:solidFill>
            <a:prstDash val="solid"/>
          </a:ln>
        </p:spPr>
        <p:txBody>
          <a:bodyPr/>
          <a:lstStyle/>
          <a:p>
            <a:endParaRPr lang="en-US"/>
          </a:p>
        </p:txBody>
      </p:sp>
      <p:pic>
        <p:nvPicPr>
          <p:cNvPr id="3" name="Image 0" descr="preencoded.png"/>
          <p:cNvPicPr>
            <a:picLocks noChangeAspect="1"/>
          </p:cNvPicPr>
          <p:nvPr/>
        </p:nvPicPr>
        <p:blipFill>
          <a:blip r:embed="rId3"/>
          <a:srcRect t="-1" b="-1"/>
          <a:stretch/>
        </p:blipFill>
        <p:spPr>
          <a:xfrm>
            <a:off x="-113843" y="0"/>
            <a:ext cx="12305843" cy="6858000"/>
          </a:xfrm>
          <a:prstGeom prst="rect">
            <a:avLst/>
          </a:prstGeom>
        </p:spPr>
      </p:pic>
      <p:sp>
        <p:nvSpPr>
          <p:cNvPr id="4" name="Shape 1"/>
          <p:cNvSpPr/>
          <p:nvPr/>
        </p:nvSpPr>
        <p:spPr>
          <a:xfrm>
            <a:off x="571500" y="1047902"/>
            <a:ext cx="11048695" cy="28346"/>
          </a:xfrm>
          <a:prstGeom prst="rect">
            <a:avLst/>
          </a:prstGeom>
          <a:solidFill>
            <a:srgbClr val="1565C0"/>
          </a:solidFill>
          <a:ln w="12700">
            <a:solidFill>
              <a:srgbClr val="1565C0">
                <a:alpha val="0"/>
              </a:srgbClr>
            </a:solidFill>
            <a:prstDash val="solid"/>
          </a:ln>
        </p:spPr>
        <p:txBody>
          <a:bodyPr/>
          <a:lstStyle/>
          <a:p>
            <a:endParaRPr lang="en-US"/>
          </a:p>
        </p:txBody>
      </p:sp>
      <p:sp>
        <p:nvSpPr>
          <p:cNvPr id="5" name="Text 2"/>
          <p:cNvSpPr txBox="1"/>
          <p:nvPr/>
        </p:nvSpPr>
        <p:spPr>
          <a:xfrm>
            <a:off x="1095451" y="381305"/>
            <a:ext cx="5824894" cy="324612"/>
          </a:xfrm>
          <a:prstGeom prst="rect">
            <a:avLst/>
          </a:prstGeom>
          <a:noFill/>
          <a:ln/>
        </p:spPr>
        <p:txBody>
          <a:bodyPr wrap="square" lIns="0" tIns="0" rIns="0" bIns="0" rtlCol="0" anchor="ctr"/>
          <a:lstStyle/>
          <a:p>
            <a:pPr marL="0" indent="0" algn="l">
              <a:buNone/>
            </a:pPr>
            <a:r>
              <a:rPr lang="en-US" sz="2100" b="1" dirty="0">
                <a:solidFill>
                  <a:srgbClr val="1565C0"/>
                </a:solidFill>
                <a:latin typeface="Montserrat" pitchFamily="34" charset="0"/>
                <a:ea typeface="Montserrat" pitchFamily="34" charset="-122"/>
                <a:cs typeface="Montserrat" pitchFamily="34" charset="-120"/>
              </a:rPr>
              <a:t> ĐĂNG KÝ DỰ TUYỂN TRỰC TUYẾN </a:t>
            </a:r>
            <a:endParaRPr lang="en-US" sz="2100" dirty="0"/>
          </a:p>
        </p:txBody>
      </p:sp>
      <p:pic>
        <p:nvPicPr>
          <p:cNvPr id="6" name="Image 1" descr="preencoded.png"/>
          <p:cNvPicPr>
            <a:picLocks noChangeAspect="1"/>
          </p:cNvPicPr>
          <p:nvPr/>
        </p:nvPicPr>
        <p:blipFill>
          <a:blip r:embed="rId4"/>
          <a:srcRect l="-90" r="-90"/>
          <a:stretch/>
        </p:blipFill>
        <p:spPr>
          <a:xfrm>
            <a:off x="571500" y="390449"/>
            <a:ext cx="381305" cy="304495"/>
          </a:xfrm>
          <a:prstGeom prst="rect">
            <a:avLst/>
          </a:prstGeom>
        </p:spPr>
      </p:pic>
      <p:sp>
        <p:nvSpPr>
          <p:cNvPr id="7" name="Text 3"/>
          <p:cNvSpPr txBox="1"/>
          <p:nvPr/>
        </p:nvSpPr>
        <p:spPr>
          <a:xfrm>
            <a:off x="571500" y="752551"/>
            <a:ext cx="5315407" cy="152705"/>
          </a:xfrm>
          <a:prstGeom prst="rect">
            <a:avLst/>
          </a:prstGeom>
          <a:noFill/>
          <a:ln/>
        </p:spPr>
        <p:txBody>
          <a:bodyPr wrap="square" lIns="0" tIns="0" rIns="0" bIns="0" rtlCol="0" anchor="ctr"/>
          <a:lstStyle/>
          <a:p>
            <a:pPr marL="0" indent="0" algn="l">
              <a:buNone/>
            </a:pPr>
            <a:r>
              <a:rPr lang="en-US" sz="1000" dirty="0">
                <a:solidFill>
                  <a:srgbClr val="666666"/>
                </a:solidFill>
                <a:latin typeface="Roboto" pitchFamily="34" charset="0"/>
                <a:ea typeface="Roboto" pitchFamily="34" charset="-122"/>
                <a:cs typeface="Roboto" pitchFamily="34" charset="-120"/>
              </a:rPr>
              <a:t>Quy trình đăng ký dự tuyển vào lớp 10 THPT năm học 2026-2027</a:t>
            </a:r>
            <a:endParaRPr lang="en-US" sz="1000" dirty="0"/>
          </a:p>
        </p:txBody>
      </p:sp>
      <p:sp>
        <p:nvSpPr>
          <p:cNvPr id="10" name="Text 6"/>
          <p:cNvSpPr txBox="1"/>
          <p:nvPr/>
        </p:nvSpPr>
        <p:spPr>
          <a:xfrm>
            <a:off x="915314" y="2400300"/>
            <a:ext cx="1219810" cy="181051"/>
          </a:xfrm>
          <a:prstGeom prst="rect">
            <a:avLst/>
          </a:prstGeom>
          <a:noFill/>
          <a:ln/>
        </p:spPr>
        <p:txBody>
          <a:bodyPr wrap="square" lIns="0" tIns="0" rIns="0" bIns="0" rtlCol="0" anchor="ctr"/>
          <a:lstStyle/>
          <a:p>
            <a:pPr marL="0" indent="0" algn="ctr">
              <a:buNone/>
            </a:pPr>
            <a:r>
              <a:rPr lang="en-US" sz="1000" b="1" dirty="0">
                <a:solidFill>
                  <a:srgbClr val="333333"/>
                </a:solidFill>
                <a:latin typeface="Montserrat" pitchFamily="34" charset="0"/>
                <a:ea typeface="Montserrat" pitchFamily="34" charset="-122"/>
                <a:cs typeface="Montserrat" pitchFamily="34" charset="-120"/>
              </a:rPr>
              <a:t>Truy cập cổng</a:t>
            </a:r>
            <a:endParaRPr lang="en-US" sz="1000" dirty="0"/>
          </a:p>
        </p:txBody>
      </p:sp>
      <p:sp>
        <p:nvSpPr>
          <p:cNvPr id="11" name="Text 7"/>
          <p:cNvSpPr txBox="1"/>
          <p:nvPr/>
        </p:nvSpPr>
        <p:spPr>
          <a:xfrm>
            <a:off x="714282" y="2621585"/>
            <a:ext cx="1721815" cy="152705"/>
          </a:xfrm>
          <a:prstGeom prst="rect">
            <a:avLst/>
          </a:prstGeom>
          <a:noFill/>
          <a:ln/>
        </p:spPr>
        <p:txBody>
          <a:bodyPr wrap="square" lIns="0" tIns="0" rIns="0" bIns="0" rtlCol="0" anchor="ctr"/>
          <a:lstStyle/>
          <a:p>
            <a:pPr marL="0" indent="0" algn="ctr">
              <a:buNone/>
            </a:pPr>
            <a:r>
              <a:rPr lang="en-US" sz="900" b="1">
                <a:solidFill>
                  <a:srgbClr val="FF0000"/>
                </a:solidFill>
                <a:latin typeface="Roboto" pitchFamily="34" charset="0"/>
                <a:ea typeface="Roboto" pitchFamily="34" charset="-122"/>
                <a:cs typeface="Roboto" pitchFamily="34" charset="-120"/>
              </a:rPr>
              <a:t>https://tsdaucap.hanoi.gov.vn</a:t>
            </a:r>
            <a:endParaRPr lang="en-US" sz="900" b="1" dirty="0">
              <a:solidFill>
                <a:srgbClr val="FF0000"/>
              </a:solidFill>
            </a:endParaRPr>
          </a:p>
        </p:txBody>
      </p:sp>
      <p:pic>
        <p:nvPicPr>
          <p:cNvPr id="12" name="Image 2" descr="preencoded.png"/>
          <p:cNvPicPr>
            <a:picLocks noChangeAspect="1"/>
          </p:cNvPicPr>
          <p:nvPr/>
        </p:nvPicPr>
        <p:blipFill>
          <a:blip r:embed="rId5"/>
          <a:srcRect l="-57" r="-57"/>
          <a:stretch/>
        </p:blipFill>
        <p:spPr>
          <a:xfrm>
            <a:off x="2566721" y="2190902"/>
            <a:ext cx="200254" cy="228600"/>
          </a:xfrm>
          <a:prstGeom prst="rect">
            <a:avLst/>
          </a:prstGeom>
        </p:spPr>
      </p:pic>
      <p:sp>
        <p:nvSpPr>
          <p:cNvPr id="13" name="Text 8"/>
          <p:cNvSpPr txBox="1"/>
          <p:nvPr/>
        </p:nvSpPr>
        <p:spPr>
          <a:xfrm>
            <a:off x="3387852" y="2400300"/>
            <a:ext cx="848563" cy="181051"/>
          </a:xfrm>
          <a:prstGeom prst="rect">
            <a:avLst/>
          </a:prstGeom>
          <a:noFill/>
          <a:ln/>
        </p:spPr>
        <p:txBody>
          <a:bodyPr wrap="square" lIns="0" tIns="0" rIns="0" bIns="0" rtlCol="0" anchor="ctr"/>
          <a:lstStyle/>
          <a:p>
            <a:pPr marL="0" indent="0" algn="ctr">
              <a:buNone/>
            </a:pPr>
            <a:r>
              <a:rPr lang="en-US" sz="1000" b="1" dirty="0">
                <a:solidFill>
                  <a:srgbClr val="333333"/>
                </a:solidFill>
                <a:latin typeface="Montserrat" pitchFamily="34" charset="0"/>
                <a:ea typeface="Montserrat" pitchFamily="34" charset="-122"/>
                <a:cs typeface="Montserrat" pitchFamily="34" charset="-120"/>
              </a:rPr>
              <a:t>Đăng nhập</a:t>
            </a:r>
            <a:endParaRPr lang="en-US" sz="1000" dirty="0"/>
          </a:p>
        </p:txBody>
      </p:sp>
      <p:sp>
        <p:nvSpPr>
          <p:cNvPr id="14" name="Text 9"/>
          <p:cNvSpPr txBox="1"/>
          <p:nvPr/>
        </p:nvSpPr>
        <p:spPr>
          <a:xfrm>
            <a:off x="3142290" y="2591019"/>
            <a:ext cx="1327037" cy="301229"/>
          </a:xfrm>
          <a:prstGeom prst="rect">
            <a:avLst/>
          </a:prstGeom>
          <a:noFill/>
          <a:ln/>
        </p:spPr>
        <p:txBody>
          <a:bodyPr wrap="square" lIns="0" tIns="0" rIns="0" bIns="0" rtlCol="0" anchor="ctr"/>
          <a:lstStyle/>
          <a:p>
            <a:pPr marL="0" indent="0" algn="ctr">
              <a:buNone/>
            </a:pPr>
            <a:r>
              <a:rPr lang="en-US" sz="900">
                <a:solidFill>
                  <a:srgbClr val="666666"/>
                </a:solidFill>
                <a:latin typeface="Roboto" pitchFamily="34" charset="0"/>
                <a:ea typeface="Roboto" pitchFamily="34" charset="-122"/>
                <a:cs typeface="Roboto" pitchFamily="34" charset="-120"/>
              </a:rPr>
              <a:t>Qua VNeID của HS </a:t>
            </a:r>
          </a:p>
          <a:p>
            <a:pPr marL="0" indent="0" algn="ctr">
              <a:buNone/>
            </a:pPr>
            <a:r>
              <a:rPr lang="en-US" sz="900">
                <a:solidFill>
                  <a:srgbClr val="666666"/>
                </a:solidFill>
                <a:latin typeface="Roboto" pitchFamily="34" charset="0"/>
                <a:ea typeface="Roboto" pitchFamily="34" charset="-122"/>
                <a:cs typeface="Roboto" pitchFamily="34" charset="-120"/>
              </a:rPr>
              <a:t>hoặc PHHS/GVCN..</a:t>
            </a:r>
            <a:endParaRPr lang="en-US" sz="900" dirty="0"/>
          </a:p>
        </p:txBody>
      </p:sp>
      <p:pic>
        <p:nvPicPr>
          <p:cNvPr id="15" name="Image 3" descr="preencoded.png"/>
          <p:cNvPicPr>
            <a:picLocks noChangeAspect="1"/>
          </p:cNvPicPr>
          <p:nvPr/>
        </p:nvPicPr>
        <p:blipFill>
          <a:blip r:embed="rId5"/>
          <a:srcRect l="-57" r="-57"/>
          <a:stretch/>
        </p:blipFill>
        <p:spPr>
          <a:xfrm>
            <a:off x="4852721" y="2190902"/>
            <a:ext cx="200254" cy="228600"/>
          </a:xfrm>
          <a:prstGeom prst="rect">
            <a:avLst/>
          </a:prstGeom>
        </p:spPr>
      </p:pic>
      <p:sp>
        <p:nvSpPr>
          <p:cNvPr id="16" name="Text 10"/>
          <p:cNvSpPr txBox="1"/>
          <p:nvPr/>
        </p:nvSpPr>
        <p:spPr>
          <a:xfrm>
            <a:off x="5333695" y="2400300"/>
            <a:ext cx="1530706" cy="181051"/>
          </a:xfrm>
          <a:prstGeom prst="rect">
            <a:avLst/>
          </a:prstGeom>
          <a:noFill/>
          <a:ln/>
        </p:spPr>
        <p:txBody>
          <a:bodyPr wrap="square" lIns="0" tIns="0" rIns="0" bIns="0" rtlCol="0" anchor="ctr"/>
          <a:lstStyle/>
          <a:p>
            <a:pPr marL="0" indent="0" algn="ctr">
              <a:buNone/>
            </a:pPr>
            <a:r>
              <a:rPr lang="en-US" sz="1000" b="1">
                <a:solidFill>
                  <a:srgbClr val="333333"/>
                </a:solidFill>
                <a:latin typeface="Montserrat" pitchFamily="34" charset="0"/>
                <a:ea typeface="Montserrat" pitchFamily="34" charset="-122"/>
              </a:rPr>
              <a:t>Đăng ký nguyện vọng</a:t>
            </a:r>
            <a:endParaRPr lang="en-US" sz="1000" dirty="0"/>
          </a:p>
        </p:txBody>
      </p:sp>
      <p:sp>
        <p:nvSpPr>
          <p:cNvPr id="17" name="Text 11"/>
          <p:cNvSpPr txBox="1"/>
          <p:nvPr/>
        </p:nvSpPr>
        <p:spPr>
          <a:xfrm>
            <a:off x="5417820" y="2621585"/>
            <a:ext cx="1362456" cy="152705"/>
          </a:xfrm>
          <a:prstGeom prst="rect">
            <a:avLst/>
          </a:prstGeom>
          <a:noFill/>
          <a:ln/>
        </p:spPr>
        <p:txBody>
          <a:bodyPr wrap="square" lIns="0" tIns="0" rIns="0" bIns="0" rtlCol="0" anchor="ctr"/>
          <a:lstStyle/>
          <a:p>
            <a:pPr marL="0" indent="0" algn="ctr">
              <a:buNone/>
            </a:pPr>
            <a:r>
              <a:rPr lang="en-US" sz="900">
                <a:solidFill>
                  <a:srgbClr val="666666"/>
                </a:solidFill>
                <a:latin typeface="Roboto" pitchFamily="34" charset="0"/>
                <a:ea typeface="Roboto" pitchFamily="34" charset="-122"/>
                <a:cs typeface="Roboto" pitchFamily="34" charset="-120"/>
              </a:rPr>
              <a:t>Điền phiếu ĐKDT</a:t>
            </a:r>
            <a:endParaRPr lang="en-US" sz="900" dirty="0"/>
          </a:p>
        </p:txBody>
      </p:sp>
      <p:pic>
        <p:nvPicPr>
          <p:cNvPr id="18" name="Image 4" descr="preencoded.png"/>
          <p:cNvPicPr>
            <a:picLocks noChangeAspect="1"/>
          </p:cNvPicPr>
          <p:nvPr/>
        </p:nvPicPr>
        <p:blipFill>
          <a:blip r:embed="rId5"/>
          <a:srcRect l="-57" r="-57"/>
          <a:stretch/>
        </p:blipFill>
        <p:spPr>
          <a:xfrm>
            <a:off x="7138721" y="2190902"/>
            <a:ext cx="200254" cy="228600"/>
          </a:xfrm>
          <a:prstGeom prst="rect">
            <a:avLst/>
          </a:prstGeom>
        </p:spPr>
      </p:pic>
      <p:sp>
        <p:nvSpPr>
          <p:cNvPr id="19" name="Text 12"/>
          <p:cNvSpPr txBox="1"/>
          <p:nvPr/>
        </p:nvSpPr>
        <p:spPr>
          <a:xfrm>
            <a:off x="7887614" y="2400300"/>
            <a:ext cx="991210" cy="181051"/>
          </a:xfrm>
          <a:prstGeom prst="rect">
            <a:avLst/>
          </a:prstGeom>
          <a:noFill/>
          <a:ln/>
        </p:spPr>
        <p:txBody>
          <a:bodyPr wrap="square" lIns="0" tIns="0" rIns="0" bIns="0" rtlCol="0" anchor="ctr"/>
          <a:lstStyle/>
          <a:p>
            <a:pPr marL="0" indent="0" algn="ctr">
              <a:buNone/>
            </a:pPr>
            <a:r>
              <a:rPr lang="en-US" sz="1000" b="1" dirty="0">
                <a:solidFill>
                  <a:srgbClr val="333333"/>
                </a:solidFill>
                <a:latin typeface="Montserrat" pitchFamily="34" charset="0"/>
                <a:ea typeface="Montserrat" pitchFamily="34" charset="-122"/>
                <a:cs typeface="Montserrat" pitchFamily="34" charset="-120"/>
              </a:rPr>
              <a:t>Xác nhận</a:t>
            </a:r>
            <a:endParaRPr lang="en-US" sz="1000" dirty="0"/>
          </a:p>
        </p:txBody>
      </p:sp>
      <p:sp>
        <p:nvSpPr>
          <p:cNvPr id="20" name="Text 13"/>
          <p:cNvSpPr txBox="1"/>
          <p:nvPr/>
        </p:nvSpPr>
        <p:spPr>
          <a:xfrm>
            <a:off x="7839151" y="2621585"/>
            <a:ext cx="1088136" cy="152705"/>
          </a:xfrm>
          <a:prstGeom prst="rect">
            <a:avLst/>
          </a:prstGeom>
          <a:noFill/>
          <a:ln/>
        </p:spPr>
        <p:txBody>
          <a:bodyPr wrap="square" lIns="0" tIns="0" rIns="0" bIns="0" rtlCol="0" anchor="ctr"/>
          <a:lstStyle/>
          <a:p>
            <a:pPr marL="0" indent="0" algn="ctr">
              <a:buNone/>
            </a:pPr>
            <a:r>
              <a:rPr lang="en-US" sz="900" dirty="0">
                <a:solidFill>
                  <a:srgbClr val="666666"/>
                </a:solidFill>
                <a:latin typeface="Roboto" pitchFamily="34" charset="0"/>
                <a:ea typeface="Roboto" pitchFamily="34" charset="-122"/>
                <a:cs typeface="Roboto" pitchFamily="34" charset="-120"/>
              </a:rPr>
              <a:t>Chốt nguyện vọng</a:t>
            </a:r>
            <a:endParaRPr lang="en-US" sz="900" dirty="0"/>
          </a:p>
        </p:txBody>
      </p:sp>
      <p:pic>
        <p:nvPicPr>
          <p:cNvPr id="21" name="Image 5" descr="preencoded.png"/>
          <p:cNvPicPr>
            <a:picLocks noChangeAspect="1"/>
          </p:cNvPicPr>
          <p:nvPr/>
        </p:nvPicPr>
        <p:blipFill>
          <a:blip r:embed="rId5"/>
          <a:srcRect l="-57" r="-57"/>
          <a:stretch/>
        </p:blipFill>
        <p:spPr>
          <a:xfrm>
            <a:off x="9424721" y="2190902"/>
            <a:ext cx="200254" cy="228600"/>
          </a:xfrm>
          <a:prstGeom prst="rect">
            <a:avLst/>
          </a:prstGeom>
        </p:spPr>
      </p:pic>
      <p:sp>
        <p:nvSpPr>
          <p:cNvPr id="22" name="Text 14"/>
          <p:cNvSpPr txBox="1"/>
          <p:nvPr/>
        </p:nvSpPr>
        <p:spPr>
          <a:xfrm>
            <a:off x="10098240" y="2305202"/>
            <a:ext cx="1171869" cy="276149"/>
          </a:xfrm>
          <a:prstGeom prst="rect">
            <a:avLst/>
          </a:prstGeom>
          <a:noFill/>
          <a:ln/>
        </p:spPr>
        <p:txBody>
          <a:bodyPr wrap="square" lIns="0" tIns="0" rIns="0" bIns="0" rtlCol="0" anchor="ctr"/>
          <a:lstStyle/>
          <a:p>
            <a:pPr marL="0" indent="0" algn="ctr">
              <a:buNone/>
            </a:pPr>
            <a:r>
              <a:rPr lang="en-US" sz="1000" b="1">
                <a:solidFill>
                  <a:srgbClr val="333333"/>
                </a:solidFill>
                <a:latin typeface="Montserrat" pitchFamily="34" charset="0"/>
                <a:ea typeface="Montserrat" pitchFamily="34" charset="-122"/>
                <a:cs typeface="Montserrat" pitchFamily="34" charset="-120"/>
              </a:rPr>
              <a:t>Ký xác nhận </a:t>
            </a:r>
          </a:p>
          <a:p>
            <a:pPr marL="0" indent="0" algn="ctr">
              <a:buNone/>
            </a:pPr>
            <a:r>
              <a:rPr lang="en-US" sz="1000" b="1">
                <a:solidFill>
                  <a:srgbClr val="333333"/>
                </a:solidFill>
                <a:latin typeface="Montserrat" pitchFamily="34" charset="0"/>
                <a:ea typeface="Montserrat" pitchFamily="34" charset="-122"/>
                <a:cs typeface="Montserrat" pitchFamily="34" charset="-120"/>
              </a:rPr>
              <a:t>Phiếu ĐKDT</a:t>
            </a:r>
            <a:endParaRPr lang="en-US" sz="1000" dirty="0"/>
          </a:p>
        </p:txBody>
      </p:sp>
      <p:sp>
        <p:nvSpPr>
          <p:cNvPr id="23" name="Text 15"/>
          <p:cNvSpPr txBox="1"/>
          <p:nvPr/>
        </p:nvSpPr>
        <p:spPr>
          <a:xfrm>
            <a:off x="10283342" y="2621585"/>
            <a:ext cx="770839" cy="152705"/>
          </a:xfrm>
          <a:prstGeom prst="rect">
            <a:avLst/>
          </a:prstGeom>
          <a:noFill/>
          <a:ln/>
        </p:spPr>
        <p:txBody>
          <a:bodyPr wrap="square" lIns="0" tIns="0" rIns="0" bIns="0" rtlCol="0" anchor="ctr"/>
          <a:lstStyle/>
          <a:p>
            <a:pPr marL="0" indent="0" algn="ctr">
              <a:buNone/>
            </a:pPr>
            <a:r>
              <a:rPr lang="en-US" sz="900" dirty="0">
                <a:solidFill>
                  <a:srgbClr val="666666"/>
                </a:solidFill>
                <a:latin typeface="Roboto" pitchFamily="34" charset="0"/>
                <a:ea typeface="Roboto" pitchFamily="34" charset="-122"/>
                <a:cs typeface="Roboto" pitchFamily="34" charset="-120"/>
              </a:rPr>
              <a:t>Nhận báo thi</a:t>
            </a:r>
            <a:endParaRPr lang="en-US" sz="900" dirty="0"/>
          </a:p>
        </p:txBody>
      </p:sp>
      <p:sp>
        <p:nvSpPr>
          <p:cNvPr id="24" name="Shape 16"/>
          <p:cNvSpPr/>
          <p:nvPr/>
        </p:nvSpPr>
        <p:spPr>
          <a:xfrm>
            <a:off x="571500" y="2980439"/>
            <a:ext cx="3590849" cy="1790395"/>
          </a:xfrm>
          <a:prstGeom prst="roundRect">
            <a:avLst>
              <a:gd name="adj" fmla="val 4347"/>
            </a:avLst>
          </a:prstGeom>
          <a:solidFill>
            <a:srgbClr val="FFFFFF"/>
          </a:solidFill>
          <a:ln/>
        </p:spPr>
        <p:txBody>
          <a:bodyPr/>
          <a:lstStyle/>
          <a:p>
            <a:endParaRPr lang="en-US"/>
          </a:p>
        </p:txBody>
      </p:sp>
      <p:sp>
        <p:nvSpPr>
          <p:cNvPr id="25" name="Shape 17"/>
          <p:cNvSpPr/>
          <p:nvPr/>
        </p:nvSpPr>
        <p:spPr>
          <a:xfrm>
            <a:off x="571500" y="2980439"/>
            <a:ext cx="28346" cy="1790395"/>
          </a:xfrm>
          <a:prstGeom prst="roundRect">
            <a:avLst>
              <a:gd name="adj" fmla="val 274541"/>
            </a:avLst>
          </a:prstGeom>
          <a:solidFill>
            <a:srgbClr val="1565C0"/>
          </a:solidFill>
          <a:ln w="12700">
            <a:solidFill>
              <a:srgbClr val="1565C0">
                <a:alpha val="0"/>
              </a:srgbClr>
            </a:solidFill>
            <a:prstDash val="solid"/>
          </a:ln>
        </p:spPr>
        <p:txBody>
          <a:bodyPr/>
          <a:lstStyle/>
          <a:p>
            <a:endParaRPr lang="en-US"/>
          </a:p>
        </p:txBody>
      </p:sp>
      <p:sp>
        <p:nvSpPr>
          <p:cNvPr id="26" name="Shape 18"/>
          <p:cNvSpPr/>
          <p:nvPr/>
        </p:nvSpPr>
        <p:spPr>
          <a:xfrm>
            <a:off x="743407" y="3123086"/>
            <a:ext cx="286207" cy="286207"/>
          </a:xfrm>
          <a:prstGeom prst="roundRect">
            <a:avLst>
              <a:gd name="adj" fmla="val 127796"/>
            </a:avLst>
          </a:prstGeom>
          <a:solidFill>
            <a:srgbClr val="E3F2FD"/>
          </a:solidFill>
          <a:ln w="12700">
            <a:solidFill>
              <a:srgbClr val="FFFFFF">
                <a:alpha val="0"/>
              </a:srgbClr>
            </a:solidFill>
            <a:prstDash val="solid"/>
          </a:ln>
        </p:spPr>
        <p:txBody>
          <a:bodyPr/>
          <a:lstStyle/>
          <a:p>
            <a:endParaRPr lang="en-US"/>
          </a:p>
        </p:txBody>
      </p:sp>
      <p:pic>
        <p:nvPicPr>
          <p:cNvPr id="27" name="Image 6" descr="preencoded.png"/>
          <p:cNvPicPr>
            <a:picLocks noChangeAspect="1"/>
          </p:cNvPicPr>
          <p:nvPr/>
        </p:nvPicPr>
        <p:blipFill>
          <a:blip r:embed="rId6"/>
          <a:srcRect t="-1100" b="-1100"/>
          <a:stretch/>
        </p:blipFill>
        <p:spPr>
          <a:xfrm>
            <a:off x="828446" y="3198981"/>
            <a:ext cx="114300" cy="133502"/>
          </a:xfrm>
          <a:prstGeom prst="rect">
            <a:avLst/>
          </a:prstGeom>
        </p:spPr>
      </p:pic>
      <p:sp>
        <p:nvSpPr>
          <p:cNvPr id="28" name="Text 19"/>
          <p:cNvSpPr txBox="1"/>
          <p:nvPr/>
        </p:nvSpPr>
        <p:spPr>
          <a:xfrm>
            <a:off x="1123798" y="3189837"/>
            <a:ext cx="1351483" cy="152705"/>
          </a:xfrm>
          <a:prstGeom prst="rect">
            <a:avLst/>
          </a:prstGeom>
          <a:noFill/>
          <a:ln/>
        </p:spPr>
        <p:txBody>
          <a:bodyPr wrap="square" lIns="0" tIns="0" rIns="0" bIns="0" rtlCol="0" anchor="ctr"/>
          <a:lstStyle/>
          <a:p>
            <a:pPr marL="0" indent="0" algn="l">
              <a:buNone/>
            </a:pPr>
            <a:r>
              <a:rPr lang="en-US" sz="900" b="1" dirty="0">
                <a:solidFill>
                  <a:srgbClr val="333333"/>
                </a:solidFill>
                <a:latin typeface="Montserrat" pitchFamily="34" charset="0"/>
                <a:ea typeface="Montserrat" pitchFamily="34" charset="-122"/>
                <a:cs typeface="Montserrat" pitchFamily="34" charset="-120"/>
              </a:rPr>
              <a:t>Thời gian đăng ký</a:t>
            </a:r>
            <a:endParaRPr lang="en-US" sz="900" dirty="0"/>
          </a:p>
        </p:txBody>
      </p:sp>
      <p:sp>
        <p:nvSpPr>
          <p:cNvPr id="29" name="Text 20"/>
          <p:cNvSpPr txBox="1"/>
          <p:nvPr/>
        </p:nvSpPr>
        <p:spPr>
          <a:xfrm>
            <a:off x="743407" y="3522678"/>
            <a:ext cx="3391510" cy="162763"/>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Thử nghiệm:</a:t>
            </a:r>
            <a:r>
              <a:rPr lang="en-US" sz="900" dirty="0">
                <a:solidFill>
                  <a:srgbClr val="666666"/>
                </a:solidFill>
                <a:latin typeface="Roboto" pitchFamily="34" charset="0"/>
                <a:ea typeface="Roboto" pitchFamily="34" charset="-122"/>
                <a:cs typeface="Roboto" pitchFamily="34" charset="-120"/>
              </a:rPr>
              <a:t> 04/4 - 06/4/2026</a:t>
            </a:r>
            <a:endParaRPr lang="en-US" sz="900" dirty="0"/>
          </a:p>
        </p:txBody>
      </p:sp>
      <p:sp>
        <p:nvSpPr>
          <p:cNvPr id="30" name="Text 21"/>
          <p:cNvSpPr txBox="1"/>
          <p:nvPr/>
        </p:nvSpPr>
        <p:spPr>
          <a:xfrm>
            <a:off x="743407" y="3796998"/>
            <a:ext cx="3391510" cy="162763"/>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Chính thức:</a:t>
            </a:r>
            <a:r>
              <a:rPr lang="en-US" sz="900" dirty="0">
                <a:solidFill>
                  <a:srgbClr val="666666"/>
                </a:solidFill>
                <a:latin typeface="Roboto" pitchFamily="34" charset="0"/>
                <a:ea typeface="Roboto" pitchFamily="34" charset="-122"/>
                <a:cs typeface="Roboto" pitchFamily="34" charset="-120"/>
              </a:rPr>
              <a:t> 10/4 - 17/4/2026</a:t>
            </a:r>
            <a:endParaRPr lang="en-US" sz="900" dirty="0"/>
          </a:p>
        </p:txBody>
      </p:sp>
      <p:sp>
        <p:nvSpPr>
          <p:cNvPr id="31" name="Text 22"/>
          <p:cNvSpPr txBox="1"/>
          <p:nvPr/>
        </p:nvSpPr>
        <p:spPr>
          <a:xfrm>
            <a:off x="743407" y="4071318"/>
            <a:ext cx="3391510" cy="162763"/>
          </a:xfrm>
          <a:prstGeom prst="rect">
            <a:avLst/>
          </a:prstGeom>
          <a:noFill/>
          <a:ln/>
        </p:spPr>
        <p:txBody>
          <a:bodyPr wrap="square" lIns="0" tIns="0" rIns="0" bIns="0" rtlCol="0" anchor="ctr"/>
          <a:lstStyle/>
          <a:p>
            <a:pPr marL="0" indent="0" algn="l">
              <a:buNone/>
            </a:pPr>
            <a:r>
              <a:rPr lang="en-US" sz="900" b="1" dirty="0">
                <a:solidFill>
                  <a:srgbClr val="666666"/>
                </a:solidFill>
                <a:latin typeface="Roboto" pitchFamily="34" charset="0"/>
                <a:ea typeface="Roboto" pitchFamily="34" charset="-122"/>
                <a:cs typeface="Roboto" pitchFamily="34" charset="-120"/>
              </a:rPr>
              <a:t>Lưu ý:</a:t>
            </a:r>
            <a:r>
              <a:rPr lang="en-US" sz="900" dirty="0">
                <a:solidFill>
                  <a:srgbClr val="666666"/>
                </a:solidFill>
                <a:latin typeface="Roboto" pitchFamily="34" charset="0"/>
                <a:ea typeface="Roboto" pitchFamily="34" charset="-122"/>
                <a:cs typeface="Roboto" pitchFamily="34" charset="-120"/>
              </a:rPr>
              <a:t> Sau 17/4 không được đổi NV</a:t>
            </a:r>
            <a:endParaRPr lang="en-US" sz="900" dirty="0"/>
          </a:p>
        </p:txBody>
      </p:sp>
      <p:sp>
        <p:nvSpPr>
          <p:cNvPr id="32" name="Shape 23"/>
          <p:cNvSpPr/>
          <p:nvPr/>
        </p:nvSpPr>
        <p:spPr>
          <a:xfrm>
            <a:off x="4302252" y="2980439"/>
            <a:ext cx="3590849" cy="1790395"/>
          </a:xfrm>
          <a:prstGeom prst="roundRect">
            <a:avLst>
              <a:gd name="adj" fmla="val 4347"/>
            </a:avLst>
          </a:prstGeom>
          <a:solidFill>
            <a:srgbClr val="FFFFFF"/>
          </a:solidFill>
          <a:ln/>
        </p:spPr>
        <p:txBody>
          <a:bodyPr/>
          <a:lstStyle/>
          <a:p>
            <a:endParaRPr lang="en-US"/>
          </a:p>
        </p:txBody>
      </p:sp>
      <p:sp>
        <p:nvSpPr>
          <p:cNvPr id="33" name="Shape 24"/>
          <p:cNvSpPr/>
          <p:nvPr/>
        </p:nvSpPr>
        <p:spPr>
          <a:xfrm>
            <a:off x="4302252" y="2980439"/>
            <a:ext cx="28346" cy="1790395"/>
          </a:xfrm>
          <a:prstGeom prst="roundRect">
            <a:avLst>
              <a:gd name="adj" fmla="val 274541"/>
            </a:avLst>
          </a:prstGeom>
          <a:solidFill>
            <a:srgbClr val="1565C0"/>
          </a:solidFill>
          <a:ln w="12700">
            <a:solidFill>
              <a:srgbClr val="1565C0">
                <a:alpha val="0"/>
              </a:srgbClr>
            </a:solidFill>
            <a:prstDash val="solid"/>
          </a:ln>
        </p:spPr>
        <p:txBody>
          <a:bodyPr/>
          <a:lstStyle/>
          <a:p>
            <a:endParaRPr lang="en-US"/>
          </a:p>
        </p:txBody>
      </p:sp>
      <p:sp>
        <p:nvSpPr>
          <p:cNvPr id="34" name="Shape 25"/>
          <p:cNvSpPr/>
          <p:nvPr/>
        </p:nvSpPr>
        <p:spPr>
          <a:xfrm>
            <a:off x="4473245" y="3123086"/>
            <a:ext cx="286207" cy="286207"/>
          </a:xfrm>
          <a:prstGeom prst="roundRect">
            <a:avLst>
              <a:gd name="adj" fmla="val 127796"/>
            </a:avLst>
          </a:prstGeom>
          <a:solidFill>
            <a:srgbClr val="E3F2FD"/>
          </a:solidFill>
          <a:ln w="12700">
            <a:solidFill>
              <a:srgbClr val="FFFFFF">
                <a:alpha val="0"/>
              </a:srgbClr>
            </a:solidFill>
            <a:prstDash val="solid"/>
          </a:ln>
        </p:spPr>
        <p:txBody>
          <a:bodyPr/>
          <a:lstStyle/>
          <a:p>
            <a:endParaRPr lang="en-US"/>
          </a:p>
        </p:txBody>
      </p:sp>
      <p:pic>
        <p:nvPicPr>
          <p:cNvPr id="35" name="Image 7" descr="preencoded.png"/>
          <p:cNvPicPr>
            <a:picLocks noChangeAspect="1"/>
          </p:cNvPicPr>
          <p:nvPr/>
        </p:nvPicPr>
        <p:blipFill>
          <a:blip r:embed="rId7"/>
          <a:srcRect l="-2512" r="-2512"/>
          <a:stretch/>
        </p:blipFill>
        <p:spPr>
          <a:xfrm>
            <a:off x="4563770" y="3198981"/>
            <a:ext cx="105156" cy="133502"/>
          </a:xfrm>
          <a:prstGeom prst="rect">
            <a:avLst/>
          </a:prstGeom>
        </p:spPr>
      </p:pic>
      <p:sp>
        <p:nvSpPr>
          <p:cNvPr id="36" name="Text 26"/>
          <p:cNvSpPr txBox="1"/>
          <p:nvPr/>
        </p:nvSpPr>
        <p:spPr>
          <a:xfrm>
            <a:off x="4854550" y="3189837"/>
            <a:ext cx="1431036" cy="152705"/>
          </a:xfrm>
          <a:prstGeom prst="rect">
            <a:avLst/>
          </a:prstGeom>
          <a:noFill/>
          <a:ln/>
        </p:spPr>
        <p:txBody>
          <a:bodyPr wrap="square" lIns="0" tIns="0" rIns="0" bIns="0" rtlCol="0" anchor="ctr"/>
          <a:lstStyle/>
          <a:p>
            <a:pPr marL="0" indent="0" algn="l">
              <a:buNone/>
            </a:pPr>
            <a:r>
              <a:rPr lang="en-US" sz="900" b="1" dirty="0">
                <a:solidFill>
                  <a:srgbClr val="333333"/>
                </a:solidFill>
                <a:latin typeface="Montserrat" pitchFamily="34" charset="0"/>
                <a:ea typeface="Montserrat" pitchFamily="34" charset="-122"/>
                <a:cs typeface="Montserrat" pitchFamily="34" charset="-120"/>
              </a:rPr>
              <a:t>Hồ sơ cần chuẩn bị</a:t>
            </a:r>
            <a:endParaRPr lang="en-US" sz="900" dirty="0"/>
          </a:p>
        </p:txBody>
      </p:sp>
      <p:sp>
        <p:nvSpPr>
          <p:cNvPr id="37" name="Text 27"/>
          <p:cNvSpPr txBox="1"/>
          <p:nvPr/>
        </p:nvSpPr>
        <p:spPr>
          <a:xfrm>
            <a:off x="4473245" y="352267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Phiếu đăng ký dự tuyển</a:t>
            </a:r>
            <a:endParaRPr lang="en-US" sz="900" dirty="0"/>
          </a:p>
        </p:txBody>
      </p:sp>
      <p:sp>
        <p:nvSpPr>
          <p:cNvPr id="38" name="Text 28"/>
          <p:cNvSpPr txBox="1"/>
          <p:nvPr/>
        </p:nvSpPr>
        <p:spPr>
          <a:xfrm>
            <a:off x="4473245" y="3796998"/>
            <a:ext cx="3391510" cy="162763"/>
          </a:xfrm>
          <a:prstGeom prst="rect">
            <a:avLst/>
          </a:prstGeom>
          <a:noFill/>
          <a:ln/>
        </p:spPr>
        <p:txBody>
          <a:bodyPr wrap="square" lIns="0" tIns="0" rIns="0" bIns="0" rtlCol="0" anchor="ctr"/>
          <a:lstStyle/>
          <a:p>
            <a:pPr marL="0" indent="0" algn="l">
              <a:buNone/>
            </a:pPr>
            <a:r>
              <a:rPr lang="en-US" sz="900">
                <a:solidFill>
                  <a:srgbClr val="666666"/>
                </a:solidFill>
                <a:latin typeface="Roboto" pitchFamily="34" charset="0"/>
                <a:ea typeface="Roboto" pitchFamily="34" charset="-122"/>
                <a:cs typeface="Roboto" pitchFamily="34" charset="-120"/>
              </a:rPr>
              <a:t>• CCCD/CMND/Mã định danh hoặc minh chứng hợp lệ khác</a:t>
            </a:r>
            <a:endParaRPr lang="en-US" sz="900" dirty="0"/>
          </a:p>
        </p:txBody>
      </p:sp>
      <p:sp>
        <p:nvSpPr>
          <p:cNvPr id="39" name="Text 29"/>
          <p:cNvSpPr txBox="1"/>
          <p:nvPr/>
        </p:nvSpPr>
        <p:spPr>
          <a:xfrm>
            <a:off x="4473245" y="407131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Giấy khai sinh</a:t>
            </a:r>
            <a:endParaRPr lang="en-US" sz="900" dirty="0"/>
          </a:p>
        </p:txBody>
      </p:sp>
      <p:sp>
        <p:nvSpPr>
          <p:cNvPr id="40" name="Text 30"/>
          <p:cNvSpPr txBox="1"/>
          <p:nvPr/>
        </p:nvSpPr>
        <p:spPr>
          <a:xfrm>
            <a:off x="4473245" y="434563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Học bạ THCS</a:t>
            </a:r>
            <a:endParaRPr lang="en-US" sz="900" dirty="0"/>
          </a:p>
        </p:txBody>
      </p:sp>
      <p:sp>
        <p:nvSpPr>
          <p:cNvPr id="41" name="Shape 31"/>
          <p:cNvSpPr/>
          <p:nvPr/>
        </p:nvSpPr>
        <p:spPr>
          <a:xfrm>
            <a:off x="8033004" y="2980439"/>
            <a:ext cx="3595421" cy="1790395"/>
          </a:xfrm>
          <a:prstGeom prst="roundRect">
            <a:avLst>
              <a:gd name="adj" fmla="val 4347"/>
            </a:avLst>
          </a:prstGeom>
          <a:solidFill>
            <a:srgbClr val="FFF8E1"/>
          </a:solidFill>
          <a:ln/>
        </p:spPr>
        <p:txBody>
          <a:bodyPr/>
          <a:lstStyle/>
          <a:p>
            <a:endParaRPr lang="en-US"/>
          </a:p>
        </p:txBody>
      </p:sp>
      <p:sp>
        <p:nvSpPr>
          <p:cNvPr id="42" name="Shape 32"/>
          <p:cNvSpPr/>
          <p:nvPr/>
        </p:nvSpPr>
        <p:spPr>
          <a:xfrm>
            <a:off x="8033004" y="2980439"/>
            <a:ext cx="28346" cy="1790395"/>
          </a:xfrm>
          <a:prstGeom prst="roundRect">
            <a:avLst>
              <a:gd name="adj" fmla="val 274541"/>
            </a:avLst>
          </a:prstGeom>
          <a:solidFill>
            <a:srgbClr val="FF6F00"/>
          </a:solidFill>
          <a:ln w="12700">
            <a:solidFill>
              <a:srgbClr val="FF6F00">
                <a:alpha val="0"/>
              </a:srgbClr>
            </a:solidFill>
            <a:prstDash val="solid"/>
          </a:ln>
        </p:spPr>
        <p:txBody>
          <a:bodyPr/>
          <a:lstStyle/>
          <a:p>
            <a:endParaRPr lang="en-US"/>
          </a:p>
        </p:txBody>
      </p:sp>
      <p:sp>
        <p:nvSpPr>
          <p:cNvPr id="43" name="Shape 33"/>
          <p:cNvSpPr/>
          <p:nvPr/>
        </p:nvSpPr>
        <p:spPr>
          <a:xfrm>
            <a:off x="8203997" y="3123086"/>
            <a:ext cx="286207" cy="286207"/>
          </a:xfrm>
          <a:prstGeom prst="roundRect">
            <a:avLst>
              <a:gd name="adj" fmla="val 127796"/>
            </a:avLst>
          </a:prstGeom>
          <a:solidFill>
            <a:srgbClr val="FFECB3"/>
          </a:solidFill>
          <a:ln w="12700">
            <a:solidFill>
              <a:srgbClr val="FFFFFF">
                <a:alpha val="0"/>
              </a:srgbClr>
            </a:solidFill>
            <a:prstDash val="solid"/>
          </a:ln>
        </p:spPr>
        <p:txBody>
          <a:bodyPr/>
          <a:lstStyle/>
          <a:p>
            <a:endParaRPr lang="en-US"/>
          </a:p>
        </p:txBody>
      </p:sp>
      <p:pic>
        <p:nvPicPr>
          <p:cNvPr id="44" name="Image 8" descr="preencoded.png"/>
          <p:cNvPicPr>
            <a:picLocks noChangeAspect="1"/>
          </p:cNvPicPr>
          <p:nvPr/>
        </p:nvPicPr>
        <p:blipFill>
          <a:blip r:embed="rId8"/>
          <a:srcRect/>
          <a:stretch/>
        </p:blipFill>
        <p:spPr>
          <a:xfrm>
            <a:off x="8280806" y="3198981"/>
            <a:ext cx="133502" cy="133502"/>
          </a:xfrm>
          <a:prstGeom prst="rect">
            <a:avLst/>
          </a:prstGeom>
        </p:spPr>
      </p:pic>
      <p:sp>
        <p:nvSpPr>
          <p:cNvPr id="45" name="Text 34"/>
          <p:cNvSpPr txBox="1"/>
          <p:nvPr/>
        </p:nvSpPr>
        <p:spPr>
          <a:xfrm>
            <a:off x="8585302" y="3189837"/>
            <a:ext cx="1272845" cy="152705"/>
          </a:xfrm>
          <a:prstGeom prst="rect">
            <a:avLst/>
          </a:prstGeom>
          <a:noFill/>
          <a:ln/>
        </p:spPr>
        <p:txBody>
          <a:bodyPr wrap="square" lIns="0" tIns="0" rIns="0" bIns="0" rtlCol="0" anchor="ctr"/>
          <a:lstStyle/>
          <a:p>
            <a:pPr marL="0" indent="0" algn="l">
              <a:buNone/>
            </a:pPr>
            <a:r>
              <a:rPr lang="en-US" sz="900" b="1" dirty="0">
                <a:solidFill>
                  <a:srgbClr val="333333"/>
                </a:solidFill>
                <a:latin typeface="Montserrat" pitchFamily="34" charset="0"/>
                <a:ea typeface="Montserrat" pitchFamily="34" charset="-122"/>
                <a:cs typeface="Montserrat" pitchFamily="34" charset="-120"/>
              </a:rPr>
              <a:t>Lưu ý quan trọng</a:t>
            </a:r>
            <a:endParaRPr lang="en-US" sz="900" dirty="0"/>
          </a:p>
        </p:txBody>
      </p:sp>
      <p:sp>
        <p:nvSpPr>
          <p:cNvPr id="46" name="Text 35"/>
          <p:cNvSpPr txBox="1"/>
          <p:nvPr/>
        </p:nvSpPr>
        <p:spPr>
          <a:xfrm>
            <a:off x="8203997" y="352267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Bảo mật tài khoản VNeID</a:t>
            </a:r>
            <a:endParaRPr lang="en-US" sz="900" dirty="0"/>
          </a:p>
        </p:txBody>
      </p:sp>
      <p:sp>
        <p:nvSpPr>
          <p:cNvPr id="47" name="Text 36"/>
          <p:cNvSpPr txBox="1"/>
          <p:nvPr/>
        </p:nvSpPr>
        <p:spPr>
          <a:xfrm>
            <a:off x="8203997" y="379699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Kiểm </a:t>
            </a:r>
            <a:r>
              <a:rPr lang="en-US" sz="900">
                <a:solidFill>
                  <a:srgbClr val="666666"/>
                </a:solidFill>
                <a:latin typeface="Roboto" pitchFamily="34" charset="0"/>
                <a:ea typeface="Roboto" pitchFamily="34" charset="-122"/>
                <a:cs typeface="Roboto" pitchFamily="34" charset="-120"/>
              </a:rPr>
              <a:t>tra  kỹ thông tin đăng ký (nguyện vọng, ngoại ngữ thi…)</a:t>
            </a:r>
            <a:endParaRPr lang="en-US" sz="900" dirty="0"/>
          </a:p>
        </p:txBody>
      </p:sp>
      <p:sp>
        <p:nvSpPr>
          <p:cNvPr id="48" name="Text 37"/>
          <p:cNvSpPr txBox="1"/>
          <p:nvPr/>
        </p:nvSpPr>
        <p:spPr>
          <a:xfrm>
            <a:off x="8203997" y="4071318"/>
            <a:ext cx="3391510" cy="162763"/>
          </a:xfrm>
          <a:prstGeom prst="rect">
            <a:avLst/>
          </a:prstGeom>
          <a:noFill/>
          <a:ln/>
        </p:spPr>
        <p:txBody>
          <a:bodyPr wrap="square" lIns="0" tIns="0" rIns="0" bIns="0" rtlCol="0" anchor="ctr"/>
          <a:lstStyle/>
          <a:p>
            <a:pPr marL="0" indent="0" algn="l">
              <a:buNone/>
            </a:pPr>
            <a:r>
              <a:rPr lang="en-US" sz="900" dirty="0">
                <a:solidFill>
                  <a:srgbClr val="666666"/>
                </a:solidFill>
                <a:latin typeface="Roboto" pitchFamily="34" charset="0"/>
                <a:ea typeface="Roboto" pitchFamily="34" charset="-122"/>
                <a:cs typeface="Roboto" pitchFamily="34" charset="-120"/>
              </a:rPr>
              <a:t>• Không được sửa sau chốt</a:t>
            </a:r>
            <a:endParaRPr lang="en-US" sz="900" dirty="0"/>
          </a:p>
        </p:txBody>
      </p:sp>
      <p:sp>
        <p:nvSpPr>
          <p:cNvPr id="52" name="Text 40"/>
          <p:cNvSpPr txBox="1"/>
          <p:nvPr/>
        </p:nvSpPr>
        <p:spPr>
          <a:xfrm>
            <a:off x="8438998" y="6534302"/>
            <a:ext cx="3797503" cy="133502"/>
          </a:xfrm>
          <a:prstGeom prst="rect">
            <a:avLst/>
          </a:prstGeom>
          <a:noFill/>
          <a:ln/>
        </p:spPr>
        <p:txBody>
          <a:bodyPr wrap="square" lIns="0" tIns="0" rIns="0" bIns="0" rtlCol="0" anchor="ctr"/>
          <a:lstStyle/>
          <a:p>
            <a:pPr marL="0" indent="0" algn="l">
              <a:buNone/>
            </a:pPr>
            <a:r>
              <a:rPr lang="en-US" sz="900" dirty="0">
                <a:solidFill>
                  <a:srgbClr val="999999"/>
                </a:solidFill>
                <a:latin typeface="Roboto" pitchFamily="34" charset="0"/>
                <a:ea typeface="Roboto" pitchFamily="34" charset="-122"/>
                <a:cs typeface="Roboto" pitchFamily="34" charset="-120"/>
              </a:rPr>
              <a:t> Tài liệu hướng dẫn tuyển sinh lớp 10 THPT năm học 2026-2027 </a:t>
            </a:r>
            <a:endParaRPr lang="en-US" sz="900" dirty="0"/>
          </a:p>
        </p:txBody>
      </p:sp>
      <p:pic>
        <p:nvPicPr>
          <p:cNvPr id="53" name="Image 10" descr="preencoded.png"/>
          <p:cNvPicPr>
            <a:picLocks noChangeAspect="1"/>
          </p:cNvPicPr>
          <p:nvPr/>
        </p:nvPicPr>
        <p:blipFill>
          <a:blip r:embed="rId9"/>
          <a:srcRect/>
          <a:stretch/>
        </p:blipFill>
        <p:spPr>
          <a:xfrm>
            <a:off x="8299094" y="6538874"/>
            <a:ext cx="114300" cy="114300"/>
          </a:xfrm>
          <a:prstGeom prst="rect">
            <a:avLst/>
          </a:prstGeom>
        </p:spPr>
      </p:pic>
      <p:pic>
        <p:nvPicPr>
          <p:cNvPr id="54" name="Image 11" descr="preencoded.png"/>
          <p:cNvPicPr>
            <a:picLocks noChangeAspect="1"/>
          </p:cNvPicPr>
          <p:nvPr/>
        </p:nvPicPr>
        <p:blipFill>
          <a:blip r:embed="rId10"/>
          <a:srcRect t="-401" b="-401"/>
          <a:stretch/>
        </p:blipFill>
        <p:spPr>
          <a:xfrm>
            <a:off x="0" y="6819595"/>
            <a:ext cx="12191695" cy="38405"/>
          </a:xfrm>
          <a:prstGeom prst="rect">
            <a:avLst/>
          </a:prstGeom>
        </p:spPr>
      </p:pic>
      <p:pic>
        <p:nvPicPr>
          <p:cNvPr id="55" name="Image 12" descr="preencoded.png"/>
          <p:cNvPicPr>
            <a:picLocks noChangeAspect="1"/>
          </p:cNvPicPr>
          <p:nvPr/>
        </p:nvPicPr>
        <p:blipFill>
          <a:blip r:embed="rId11"/>
          <a:srcRect t="-398" b="-398"/>
          <a:stretch/>
        </p:blipFill>
        <p:spPr>
          <a:xfrm>
            <a:off x="0" y="6819595"/>
            <a:ext cx="9753905" cy="38405"/>
          </a:xfrm>
          <a:prstGeom prst="rect">
            <a:avLst/>
          </a:prstGeom>
        </p:spPr>
      </p:pic>
      <p:pic>
        <p:nvPicPr>
          <p:cNvPr id="56" name="Image 13" descr="preencoded.png"/>
          <p:cNvPicPr>
            <a:picLocks noChangeAspect="1"/>
          </p:cNvPicPr>
          <p:nvPr/>
        </p:nvPicPr>
        <p:blipFill>
          <a:blip r:embed="rId12"/>
          <a:srcRect/>
          <a:stretch/>
        </p:blipFill>
        <p:spPr>
          <a:xfrm>
            <a:off x="1218895" y="1600200"/>
            <a:ext cx="609905" cy="609905"/>
          </a:xfrm>
          <a:prstGeom prst="rect">
            <a:avLst/>
          </a:prstGeom>
        </p:spPr>
      </p:pic>
      <p:pic>
        <p:nvPicPr>
          <p:cNvPr id="57" name="Image 14" descr="preencoded.png"/>
          <p:cNvPicPr>
            <a:picLocks noChangeAspect="1"/>
          </p:cNvPicPr>
          <p:nvPr/>
        </p:nvPicPr>
        <p:blipFill>
          <a:blip r:embed="rId13"/>
          <a:srcRect/>
          <a:stretch/>
        </p:blipFill>
        <p:spPr>
          <a:xfrm>
            <a:off x="1410005" y="1790395"/>
            <a:ext cx="228600" cy="228600"/>
          </a:xfrm>
          <a:prstGeom prst="rect">
            <a:avLst/>
          </a:prstGeom>
        </p:spPr>
      </p:pic>
      <p:sp>
        <p:nvSpPr>
          <p:cNvPr id="58" name="Shape 41"/>
          <p:cNvSpPr/>
          <p:nvPr/>
        </p:nvSpPr>
        <p:spPr>
          <a:xfrm>
            <a:off x="1657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59" name="Text 42"/>
          <p:cNvSpPr/>
          <p:nvPr/>
        </p:nvSpPr>
        <p:spPr>
          <a:xfrm>
            <a:off x="1628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1</a:t>
            </a:r>
            <a:endParaRPr lang="en-US" sz="900" dirty="0"/>
          </a:p>
        </p:txBody>
      </p:sp>
      <p:pic>
        <p:nvPicPr>
          <p:cNvPr id="60" name="Image 15" descr="preencoded.png"/>
          <p:cNvPicPr>
            <a:picLocks noChangeAspect="1"/>
          </p:cNvPicPr>
          <p:nvPr/>
        </p:nvPicPr>
        <p:blipFill>
          <a:blip r:embed="rId12"/>
          <a:srcRect/>
          <a:stretch/>
        </p:blipFill>
        <p:spPr>
          <a:xfrm>
            <a:off x="3504895" y="1600200"/>
            <a:ext cx="609905" cy="609905"/>
          </a:xfrm>
          <a:prstGeom prst="rect">
            <a:avLst/>
          </a:prstGeom>
        </p:spPr>
      </p:pic>
      <p:pic>
        <p:nvPicPr>
          <p:cNvPr id="61" name="Image 16" descr="preencoded.png"/>
          <p:cNvPicPr>
            <a:picLocks noChangeAspect="1"/>
          </p:cNvPicPr>
          <p:nvPr/>
        </p:nvPicPr>
        <p:blipFill>
          <a:blip r:embed="rId14"/>
          <a:srcRect l="-57" r="-57"/>
          <a:stretch/>
        </p:blipFill>
        <p:spPr>
          <a:xfrm>
            <a:off x="3709721" y="1790395"/>
            <a:ext cx="200254" cy="228600"/>
          </a:xfrm>
          <a:prstGeom prst="rect">
            <a:avLst/>
          </a:prstGeom>
        </p:spPr>
      </p:pic>
      <p:sp>
        <p:nvSpPr>
          <p:cNvPr id="62" name="Shape 43"/>
          <p:cNvSpPr/>
          <p:nvPr/>
        </p:nvSpPr>
        <p:spPr>
          <a:xfrm>
            <a:off x="3943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63" name="Text 44"/>
          <p:cNvSpPr/>
          <p:nvPr/>
        </p:nvSpPr>
        <p:spPr>
          <a:xfrm>
            <a:off x="3914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2</a:t>
            </a:r>
            <a:endParaRPr lang="en-US" sz="900" dirty="0"/>
          </a:p>
        </p:txBody>
      </p:sp>
      <p:pic>
        <p:nvPicPr>
          <p:cNvPr id="64" name="Image 17" descr="preencoded.png"/>
          <p:cNvPicPr>
            <a:picLocks noChangeAspect="1"/>
          </p:cNvPicPr>
          <p:nvPr/>
        </p:nvPicPr>
        <p:blipFill>
          <a:blip r:embed="rId12"/>
          <a:srcRect/>
          <a:stretch/>
        </p:blipFill>
        <p:spPr>
          <a:xfrm>
            <a:off x="5790895" y="1600200"/>
            <a:ext cx="609905" cy="609905"/>
          </a:xfrm>
          <a:prstGeom prst="rect">
            <a:avLst/>
          </a:prstGeom>
        </p:spPr>
      </p:pic>
      <p:pic>
        <p:nvPicPr>
          <p:cNvPr id="65" name="Image 18" descr="preencoded.png"/>
          <p:cNvPicPr>
            <a:picLocks noChangeAspect="1"/>
          </p:cNvPicPr>
          <p:nvPr/>
        </p:nvPicPr>
        <p:blipFill>
          <a:blip r:embed="rId15"/>
          <a:srcRect/>
          <a:stretch/>
        </p:blipFill>
        <p:spPr>
          <a:xfrm>
            <a:off x="5982005" y="1790395"/>
            <a:ext cx="228600" cy="228600"/>
          </a:xfrm>
          <a:prstGeom prst="rect">
            <a:avLst/>
          </a:prstGeom>
        </p:spPr>
      </p:pic>
      <p:sp>
        <p:nvSpPr>
          <p:cNvPr id="66" name="Shape 45"/>
          <p:cNvSpPr/>
          <p:nvPr/>
        </p:nvSpPr>
        <p:spPr>
          <a:xfrm>
            <a:off x="6229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67" name="Text 46"/>
          <p:cNvSpPr/>
          <p:nvPr/>
        </p:nvSpPr>
        <p:spPr>
          <a:xfrm>
            <a:off x="6200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3</a:t>
            </a:r>
            <a:endParaRPr lang="en-US" sz="900" dirty="0"/>
          </a:p>
        </p:txBody>
      </p:sp>
      <p:pic>
        <p:nvPicPr>
          <p:cNvPr id="68" name="Image 19" descr="preencoded.png"/>
          <p:cNvPicPr>
            <a:picLocks noChangeAspect="1"/>
          </p:cNvPicPr>
          <p:nvPr/>
        </p:nvPicPr>
        <p:blipFill>
          <a:blip r:embed="rId12"/>
          <a:srcRect/>
          <a:stretch/>
        </p:blipFill>
        <p:spPr>
          <a:xfrm>
            <a:off x="8076895" y="1600200"/>
            <a:ext cx="609905" cy="609905"/>
          </a:xfrm>
          <a:prstGeom prst="rect">
            <a:avLst/>
          </a:prstGeom>
        </p:spPr>
      </p:pic>
      <p:pic>
        <p:nvPicPr>
          <p:cNvPr id="69" name="Image 20" descr="preencoded.png"/>
          <p:cNvPicPr>
            <a:picLocks noChangeAspect="1"/>
          </p:cNvPicPr>
          <p:nvPr/>
        </p:nvPicPr>
        <p:blipFill>
          <a:blip r:embed="rId16"/>
          <a:srcRect/>
          <a:stretch/>
        </p:blipFill>
        <p:spPr>
          <a:xfrm>
            <a:off x="8268005" y="1790395"/>
            <a:ext cx="228600" cy="228600"/>
          </a:xfrm>
          <a:prstGeom prst="rect">
            <a:avLst/>
          </a:prstGeom>
        </p:spPr>
      </p:pic>
      <p:sp>
        <p:nvSpPr>
          <p:cNvPr id="70" name="Shape 47"/>
          <p:cNvSpPr/>
          <p:nvPr/>
        </p:nvSpPr>
        <p:spPr>
          <a:xfrm>
            <a:off x="8515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71" name="Text 48"/>
          <p:cNvSpPr/>
          <p:nvPr/>
        </p:nvSpPr>
        <p:spPr>
          <a:xfrm>
            <a:off x="8486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4</a:t>
            </a:r>
            <a:endParaRPr lang="en-US" sz="900" dirty="0"/>
          </a:p>
        </p:txBody>
      </p:sp>
      <p:pic>
        <p:nvPicPr>
          <p:cNvPr id="72" name="Image 21" descr="preencoded.png"/>
          <p:cNvPicPr>
            <a:picLocks noChangeAspect="1"/>
          </p:cNvPicPr>
          <p:nvPr/>
        </p:nvPicPr>
        <p:blipFill>
          <a:blip r:embed="rId12"/>
          <a:srcRect/>
          <a:stretch/>
        </p:blipFill>
        <p:spPr>
          <a:xfrm>
            <a:off x="10362895" y="1600200"/>
            <a:ext cx="609905" cy="609905"/>
          </a:xfrm>
          <a:prstGeom prst="rect">
            <a:avLst/>
          </a:prstGeom>
        </p:spPr>
      </p:pic>
      <p:pic>
        <p:nvPicPr>
          <p:cNvPr id="73" name="Image 22" descr="preencoded.png"/>
          <p:cNvPicPr>
            <a:picLocks noChangeAspect="1"/>
          </p:cNvPicPr>
          <p:nvPr/>
        </p:nvPicPr>
        <p:blipFill>
          <a:blip r:embed="rId17"/>
          <a:srcRect/>
          <a:stretch/>
        </p:blipFill>
        <p:spPr>
          <a:xfrm>
            <a:off x="10554005" y="1790395"/>
            <a:ext cx="228600" cy="228600"/>
          </a:xfrm>
          <a:prstGeom prst="rect">
            <a:avLst/>
          </a:prstGeom>
        </p:spPr>
      </p:pic>
      <p:sp>
        <p:nvSpPr>
          <p:cNvPr id="74" name="Shape 49"/>
          <p:cNvSpPr/>
          <p:nvPr/>
        </p:nvSpPr>
        <p:spPr>
          <a:xfrm>
            <a:off x="10801807" y="1543507"/>
            <a:ext cx="228600" cy="228600"/>
          </a:xfrm>
          <a:prstGeom prst="ellipse">
            <a:avLst/>
          </a:prstGeom>
          <a:solidFill>
            <a:srgbClr val="FF6F00"/>
          </a:solidFill>
          <a:ln w="12700">
            <a:solidFill>
              <a:srgbClr val="FFFFFF">
                <a:alpha val="0"/>
              </a:srgbClr>
            </a:solidFill>
            <a:prstDash val="solid"/>
          </a:ln>
        </p:spPr>
        <p:txBody>
          <a:bodyPr/>
          <a:lstStyle/>
          <a:p>
            <a:endParaRPr lang="en-US"/>
          </a:p>
        </p:txBody>
      </p:sp>
      <p:sp>
        <p:nvSpPr>
          <p:cNvPr id="75" name="Text 50"/>
          <p:cNvSpPr/>
          <p:nvPr/>
        </p:nvSpPr>
        <p:spPr>
          <a:xfrm>
            <a:off x="10772546" y="1543507"/>
            <a:ext cx="286207" cy="228600"/>
          </a:xfrm>
          <a:prstGeom prst="rect">
            <a:avLst/>
          </a:prstGeom>
          <a:solidFill>
            <a:srgbClr val="FFFFFF">
              <a:alpha val="0"/>
            </a:srgbClr>
          </a:solidFill>
          <a:ln>
            <a:solidFill>
              <a:srgbClr val="FFFFFF">
                <a:alpha val="0"/>
              </a:srgbClr>
            </a:solidFill>
          </a:ln>
        </p:spPr>
        <p:txBody>
          <a:bodyPr wrap="square" lIns="0" tIns="0" rIns="0" bIns="0" rtlCol="0" anchor="ctr"/>
          <a:lstStyle/>
          <a:p>
            <a:pPr marL="0" indent="0" algn="ctr">
              <a:buNone/>
            </a:pPr>
            <a:r>
              <a:rPr lang="en-US" sz="900" b="1" dirty="0">
                <a:solidFill>
                  <a:srgbClr val="FFFFFF"/>
                </a:solidFill>
                <a:latin typeface="Roboto" pitchFamily="34" charset="0"/>
                <a:ea typeface="Roboto" pitchFamily="34" charset="-122"/>
                <a:cs typeface="Roboto" pitchFamily="34" charset="-120"/>
              </a:rPr>
              <a:t>5</a:t>
            </a:r>
            <a:endParaRPr lang="en-US" sz="900" dirty="0"/>
          </a:p>
        </p:txBody>
      </p:sp>
      <p:pic>
        <p:nvPicPr>
          <p:cNvPr id="76" name="Image 2" descr="preencoded.png">
            <a:extLst>
              <a:ext uri="{FF2B5EF4-FFF2-40B4-BE49-F238E27FC236}">
                <a16:creationId xmlns:a16="http://schemas.microsoft.com/office/drawing/2014/main" id="{E6D44B95-B8F9-0524-FEC0-69D6E22CD116}"/>
              </a:ext>
            </a:extLst>
          </p:cNvPr>
          <p:cNvPicPr>
            <a:picLocks noChangeAspect="1"/>
          </p:cNvPicPr>
          <p:nvPr/>
        </p:nvPicPr>
        <p:blipFill>
          <a:blip r:embed="rId18">
            <a:alphaModFix amt="3000"/>
            <a:extLst>
              <a:ext uri="{BEBA8EAE-BF5A-486C-A8C5-ECC9F3942E4B}">
                <a14:imgProps xmlns:a14="http://schemas.microsoft.com/office/drawing/2010/main">
                  <a14:imgLayer r:embed="rId19">
                    <a14:imgEffect>
                      <a14:artisticPencilGrayscale/>
                    </a14:imgEffect>
                  </a14:imgLayer>
                </a14:imgProps>
              </a:ext>
            </a:extLst>
          </a:blip>
          <a:srcRect/>
          <a:stretch/>
        </p:blipFill>
        <p:spPr>
          <a:xfrm>
            <a:off x="10531301" y="28805"/>
            <a:ext cx="1097124" cy="1006623"/>
          </a:xfrm>
          <a:prstGeom prst="rect">
            <a:avLst/>
          </a:prstGeom>
        </p:spPr>
      </p:pic>
      <p:pic>
        <p:nvPicPr>
          <p:cNvPr id="77" name="Image 2" descr="preencoded.png">
            <a:extLst>
              <a:ext uri="{FF2B5EF4-FFF2-40B4-BE49-F238E27FC236}">
                <a16:creationId xmlns:a16="http://schemas.microsoft.com/office/drawing/2014/main" id="{E6D44B95-B8F9-0524-FEC0-69D6E22CD116}"/>
              </a:ext>
            </a:extLst>
          </p:cNvPr>
          <p:cNvPicPr>
            <a:picLocks noChangeAspect="1"/>
          </p:cNvPicPr>
          <p:nvPr/>
        </p:nvPicPr>
        <p:blipFill>
          <a:blip r:embed="rId18">
            <a:alphaModFix amt="3000"/>
            <a:extLst>
              <a:ext uri="{BEBA8EAE-BF5A-486C-A8C5-ECC9F3942E4B}">
                <a14:imgProps xmlns:a14="http://schemas.microsoft.com/office/drawing/2010/main">
                  <a14:imgLayer r:embed="rId19">
                    <a14:imgEffect>
                      <a14:artisticPencilGrayscale/>
                    </a14:imgEffect>
                  </a14:imgLayer>
                </a14:imgProps>
              </a:ext>
            </a:extLst>
          </a:blip>
          <a:srcRect/>
          <a:stretch/>
        </p:blipFill>
        <p:spPr>
          <a:xfrm>
            <a:off x="4714889" y="3821883"/>
            <a:ext cx="2768317" cy="2539960"/>
          </a:xfrm>
          <a:prstGeom prst="rect">
            <a:avLst/>
          </a:prstGeom>
        </p:spPr>
      </p:pic>
      <p:sp>
        <p:nvSpPr>
          <p:cNvPr id="78" name="Shape 51"/>
          <p:cNvSpPr/>
          <p:nvPr/>
        </p:nvSpPr>
        <p:spPr>
          <a:xfrm>
            <a:off x="571500" y="4906736"/>
            <a:ext cx="11048695" cy="1554530"/>
          </a:xfrm>
          <a:prstGeom prst="roundRect">
            <a:avLst>
              <a:gd name="adj" fmla="val 7353"/>
            </a:avLst>
          </a:prstGeom>
          <a:solidFill>
            <a:srgbClr val="F8F9FA"/>
          </a:solidFill>
          <a:ln/>
          <a:effectLst>
            <a:outerShdw blurRad="76200" dist="25400" dir="16200000" algn="bl" rotWithShape="0">
              <a:srgbClr val="000000">
                <a:alpha val="5000"/>
              </a:srgbClr>
            </a:outerShdw>
          </a:effectLst>
        </p:spPr>
        <p:txBody>
          <a:bodyPr/>
          <a:lstStyle/>
          <a:p>
            <a:endParaRPr lang="en-US"/>
          </a:p>
        </p:txBody>
      </p:sp>
      <p:sp>
        <p:nvSpPr>
          <p:cNvPr id="79" name="Shape 52"/>
          <p:cNvSpPr/>
          <p:nvPr/>
        </p:nvSpPr>
        <p:spPr>
          <a:xfrm>
            <a:off x="571500" y="4906736"/>
            <a:ext cx="38405" cy="1554530"/>
          </a:xfrm>
          <a:prstGeom prst="roundRect">
            <a:avLst>
              <a:gd name="adj" fmla="val 322839"/>
            </a:avLst>
          </a:prstGeom>
          <a:solidFill>
            <a:srgbClr val="1565C0"/>
          </a:solidFill>
          <a:ln w="12700">
            <a:solidFill>
              <a:srgbClr val="1565C0">
                <a:alpha val="0"/>
              </a:srgbClr>
            </a:solidFill>
            <a:prstDash val="solid"/>
          </a:ln>
        </p:spPr>
        <p:txBody>
          <a:bodyPr/>
          <a:lstStyle/>
          <a:p>
            <a:endParaRPr lang="en-US"/>
          </a:p>
        </p:txBody>
      </p:sp>
      <p:sp>
        <p:nvSpPr>
          <p:cNvPr id="80" name="Text 54"/>
          <p:cNvSpPr txBox="1"/>
          <p:nvPr/>
        </p:nvSpPr>
        <p:spPr>
          <a:xfrm>
            <a:off x="1276502" y="5079109"/>
            <a:ext cx="1597327" cy="212347"/>
          </a:xfrm>
          <a:prstGeom prst="rect">
            <a:avLst/>
          </a:prstGeom>
          <a:noFill/>
          <a:ln/>
        </p:spPr>
        <p:txBody>
          <a:bodyPr wrap="square" lIns="0" tIns="0" rIns="0" bIns="0" rtlCol="0" anchor="ctr"/>
          <a:lstStyle/>
          <a:p>
            <a:pPr marL="0" indent="0" algn="l">
              <a:buNone/>
            </a:pPr>
            <a:r>
              <a:rPr lang="en-US" sz="1200" b="1">
                <a:solidFill>
                  <a:schemeClr val="accent6">
                    <a:lumMod val="75000"/>
                  </a:schemeClr>
                </a:solidFill>
                <a:latin typeface="Montserrat" pitchFamily="34" charset="0"/>
                <a:ea typeface="Montserrat" pitchFamily="34" charset="-122"/>
                <a:cs typeface="Montserrat" pitchFamily="34" charset="-120"/>
              </a:rPr>
              <a:t>Lưu ý</a:t>
            </a:r>
            <a:endParaRPr lang="en-US" sz="1200" dirty="0">
              <a:solidFill>
                <a:schemeClr val="accent6">
                  <a:lumMod val="75000"/>
                </a:schemeClr>
              </a:solidFill>
            </a:endParaRPr>
          </a:p>
        </p:txBody>
      </p:sp>
      <p:sp>
        <p:nvSpPr>
          <p:cNvPr id="81" name="Rectangle 80"/>
          <p:cNvSpPr/>
          <p:nvPr/>
        </p:nvSpPr>
        <p:spPr>
          <a:xfrm>
            <a:off x="858363" y="5449348"/>
            <a:ext cx="10343494" cy="701731"/>
          </a:xfrm>
          <a:prstGeom prst="rect">
            <a:avLst/>
          </a:prstGeom>
        </p:spPr>
        <p:txBody>
          <a:bodyPr wrap="square">
            <a:spAutoFit/>
          </a:bodyPr>
          <a:lstStyle/>
          <a:p>
            <a:pPr>
              <a:lnSpc>
                <a:spcPct val="120000"/>
              </a:lnSpc>
            </a:pPr>
            <a:r>
              <a:rPr lang="en-US" sz="1100">
                <a:latin typeface="Arial" panose="020B0604020202020204" pitchFamily="34" charset="0"/>
                <a:cs typeface="Arial" panose="020B0604020202020204" pitchFamily="34" charset="0"/>
              </a:rPr>
              <a:t>-</a:t>
            </a:r>
            <a:r>
              <a:rPr lang="vi-VN" sz="1100">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Học sinh được đăng ký tối đa 3 NV bất kỳ vào trường THPT công lập không chuyên</a:t>
            </a:r>
            <a:endParaRPr lang="vi-VN" sz="1100">
              <a:latin typeface="Arial" panose="020B0604020202020204" pitchFamily="34" charset="0"/>
              <a:cs typeface="Arial" panose="020B0604020202020204" pitchFamily="34" charset="0"/>
            </a:endParaRPr>
          </a:p>
          <a:p>
            <a:pPr>
              <a:lnSpc>
                <a:spcPct val="120000"/>
              </a:lnSpc>
            </a:pPr>
            <a:r>
              <a:rPr lang="en-US" sz="1100">
                <a:latin typeface="Arial" panose="020B0604020202020204" pitchFamily="34" charset="0"/>
                <a:cs typeface="Arial" panose="020B0604020202020204" pitchFamily="34" charset="0"/>
              </a:rPr>
              <a:t>-</a:t>
            </a:r>
            <a:r>
              <a:rPr lang="vi-VN" sz="1100">
                <a:latin typeface="Arial" panose="020B0604020202020204" pitchFamily="34" charset="0"/>
                <a:cs typeface="Arial" panose="020B0604020202020204" pitchFamily="34" charset="0"/>
              </a:rPr>
              <a:t> </a:t>
            </a:r>
            <a:r>
              <a:rPr lang="en-US" sz="1100">
                <a:latin typeface="Arial" panose="020B0604020202020204" pitchFamily="34" charset="0"/>
                <a:cs typeface="Arial" panose="020B0604020202020204" pitchFamily="34" charset="0"/>
              </a:rPr>
              <a:t>Học sinh được đăng ký tối đa 2 trường THPT chuyên, có thể đăng ký dự thi môn chuyên không trùng buổi thi để vào lớp chuyên</a:t>
            </a:r>
          </a:p>
          <a:p>
            <a:pPr>
              <a:lnSpc>
                <a:spcPct val="120000"/>
              </a:lnSpc>
            </a:pPr>
            <a:r>
              <a:rPr lang="en-US" sz="1100">
                <a:latin typeface="Arial" panose="020B0604020202020204" pitchFamily="34" charset="0"/>
                <a:cs typeface="Arial" panose="020B0604020202020204" pitchFamily="34" charset="0"/>
              </a:rPr>
              <a:t>- Học sinh có thể tham khảo thống kê nguyện vọng theo thời gian thực của từng trường</a:t>
            </a:r>
            <a:endParaRPr lang="vi-VN" sz="1100">
              <a:latin typeface="Arial" panose="020B0604020202020204" pitchFamily="34" charset="0"/>
              <a:cs typeface="Arial" panose="020B0604020202020204" pitchFamily="34" charset="0"/>
            </a:endParaRPr>
          </a:p>
        </p:txBody>
      </p:sp>
      <p:sp>
        <p:nvSpPr>
          <p:cNvPr id="82" name="Shape 32"/>
          <p:cNvSpPr/>
          <p:nvPr/>
        </p:nvSpPr>
        <p:spPr>
          <a:xfrm>
            <a:off x="775864" y="5006532"/>
            <a:ext cx="428854" cy="395377"/>
          </a:xfrm>
          <a:prstGeom prst="roundRect">
            <a:avLst>
              <a:gd name="adj" fmla="val 94764"/>
            </a:avLst>
          </a:prstGeom>
          <a:solidFill>
            <a:srgbClr val="E8F5E9"/>
          </a:solidFill>
          <a:ln w="12700">
            <a:solidFill>
              <a:srgbClr val="FFFFFF">
                <a:alpha val="0"/>
              </a:srgbClr>
            </a:solidFill>
            <a:prstDash val="solid"/>
          </a:ln>
        </p:spPr>
        <p:txBody>
          <a:bodyPr/>
          <a:lstStyle/>
          <a:p>
            <a:endParaRPr lang="en-US"/>
          </a:p>
        </p:txBody>
      </p:sp>
      <p:pic>
        <p:nvPicPr>
          <p:cNvPr id="83" name="Image 10" descr="preencoded.png"/>
          <p:cNvPicPr>
            <a:picLocks noChangeAspect="1"/>
          </p:cNvPicPr>
          <p:nvPr/>
        </p:nvPicPr>
        <p:blipFill>
          <a:blip r:embed="rId20"/>
          <a:srcRect/>
          <a:stretch/>
        </p:blipFill>
        <p:spPr>
          <a:xfrm>
            <a:off x="884612" y="5098405"/>
            <a:ext cx="209398" cy="193052"/>
          </a:xfrm>
          <a:prstGeom prst="rect">
            <a:avLst/>
          </a:prstGeom>
        </p:spPr>
      </p:pic>
    </p:spTree>
    <p:extLst>
      <p:ext uri="{BB962C8B-B14F-4D97-AF65-F5344CB8AC3E}">
        <p14:creationId xmlns:p14="http://schemas.microsoft.com/office/powerpoint/2010/main" val="23486744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2540</Words>
  <Application>Microsoft Macintosh PowerPoint</Application>
  <PresentationFormat>Widescreen</PresentationFormat>
  <Paragraphs>292</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(Body)</vt:lpstr>
      <vt:lpstr>Calibri</vt:lpstr>
      <vt:lpstr>Montserrat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Generated by Gen-Spark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Multi-page HTML Content</dc:title>
  <dc:subject>PptxGenJS Presentation</dc:subject>
  <dc:creator>Visual Extract to PPTX Converter</dc:creator>
  <cp:lastModifiedBy>Microsoft Office User</cp:lastModifiedBy>
  <cp:revision>56</cp:revision>
  <cp:lastPrinted>2026-04-01T12:07:52Z</cp:lastPrinted>
  <dcterms:created xsi:type="dcterms:W3CDTF">2026-03-25T10:27:01Z</dcterms:created>
  <dcterms:modified xsi:type="dcterms:W3CDTF">2026-04-02T12:33:30Z</dcterms:modified>
</cp:coreProperties>
</file>