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76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183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Default Extension="fntdata" ContentType="application/x-fontdata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678" r:id="rId2"/>
    <p:sldId id="483" r:id="rId3"/>
    <p:sldId id="680" r:id="rId4"/>
    <p:sldId id="310" r:id="rId5"/>
    <p:sldId id="351" r:id="rId6"/>
    <p:sldId id="268" r:id="rId7"/>
    <p:sldId id="484" r:id="rId8"/>
    <p:sldId id="485" r:id="rId9"/>
    <p:sldId id="486" r:id="rId10"/>
    <p:sldId id="487" r:id="rId11"/>
    <p:sldId id="488" r:id="rId12"/>
    <p:sldId id="489" r:id="rId13"/>
    <p:sldId id="490" r:id="rId14"/>
    <p:sldId id="491" r:id="rId15"/>
    <p:sldId id="492" r:id="rId16"/>
    <p:sldId id="493" r:id="rId17"/>
    <p:sldId id="494" r:id="rId18"/>
    <p:sldId id="571" r:id="rId19"/>
    <p:sldId id="495" r:id="rId20"/>
    <p:sldId id="496" r:id="rId21"/>
    <p:sldId id="497" r:id="rId22"/>
    <p:sldId id="498" r:id="rId23"/>
    <p:sldId id="499" r:id="rId24"/>
    <p:sldId id="500" r:id="rId25"/>
    <p:sldId id="501" r:id="rId26"/>
    <p:sldId id="502" r:id="rId27"/>
    <p:sldId id="503" r:id="rId28"/>
    <p:sldId id="504" r:id="rId29"/>
    <p:sldId id="572" r:id="rId30"/>
    <p:sldId id="505" r:id="rId31"/>
    <p:sldId id="506" r:id="rId32"/>
    <p:sldId id="507" r:id="rId33"/>
    <p:sldId id="508" r:id="rId34"/>
    <p:sldId id="509" r:id="rId35"/>
    <p:sldId id="510" r:id="rId36"/>
    <p:sldId id="511" r:id="rId37"/>
    <p:sldId id="512" r:id="rId38"/>
    <p:sldId id="513" r:id="rId39"/>
    <p:sldId id="514" r:id="rId40"/>
    <p:sldId id="515" r:id="rId41"/>
    <p:sldId id="516" r:id="rId42"/>
    <p:sldId id="517" r:id="rId43"/>
    <p:sldId id="573" r:id="rId44"/>
    <p:sldId id="518" r:id="rId45"/>
    <p:sldId id="519" r:id="rId46"/>
    <p:sldId id="520" r:id="rId47"/>
    <p:sldId id="521" r:id="rId48"/>
    <p:sldId id="522" r:id="rId49"/>
    <p:sldId id="523" r:id="rId50"/>
    <p:sldId id="524" r:id="rId51"/>
    <p:sldId id="525" r:id="rId52"/>
    <p:sldId id="526" r:id="rId53"/>
    <p:sldId id="527" r:id="rId54"/>
    <p:sldId id="528" r:id="rId55"/>
    <p:sldId id="574" r:id="rId56"/>
    <p:sldId id="529" r:id="rId57"/>
    <p:sldId id="530" r:id="rId58"/>
    <p:sldId id="531" r:id="rId59"/>
    <p:sldId id="532" r:id="rId60"/>
    <p:sldId id="533" r:id="rId61"/>
    <p:sldId id="534" r:id="rId62"/>
    <p:sldId id="535" r:id="rId63"/>
    <p:sldId id="536" r:id="rId64"/>
    <p:sldId id="537" r:id="rId65"/>
    <p:sldId id="538" r:id="rId66"/>
    <p:sldId id="539" r:id="rId67"/>
    <p:sldId id="540" r:id="rId68"/>
    <p:sldId id="541" r:id="rId69"/>
    <p:sldId id="542" r:id="rId70"/>
    <p:sldId id="543" r:id="rId71"/>
    <p:sldId id="544" r:id="rId72"/>
    <p:sldId id="545" r:id="rId73"/>
    <p:sldId id="575" r:id="rId74"/>
    <p:sldId id="546" r:id="rId75"/>
    <p:sldId id="547" r:id="rId76"/>
    <p:sldId id="548" r:id="rId77"/>
    <p:sldId id="549" r:id="rId78"/>
    <p:sldId id="550" r:id="rId79"/>
    <p:sldId id="551" r:id="rId80"/>
    <p:sldId id="552" r:id="rId81"/>
    <p:sldId id="553" r:id="rId82"/>
    <p:sldId id="554" r:id="rId83"/>
    <p:sldId id="555" r:id="rId84"/>
    <p:sldId id="556" r:id="rId85"/>
    <p:sldId id="557" r:id="rId86"/>
    <p:sldId id="558" r:id="rId87"/>
    <p:sldId id="559" r:id="rId88"/>
    <p:sldId id="560" r:id="rId89"/>
    <p:sldId id="561" r:id="rId90"/>
    <p:sldId id="562" r:id="rId91"/>
    <p:sldId id="563" r:id="rId92"/>
    <p:sldId id="564" r:id="rId93"/>
    <p:sldId id="565" r:id="rId94"/>
    <p:sldId id="576" r:id="rId95"/>
    <p:sldId id="566" r:id="rId96"/>
    <p:sldId id="567" r:id="rId97"/>
    <p:sldId id="568" r:id="rId98"/>
    <p:sldId id="569" r:id="rId99"/>
    <p:sldId id="570" r:id="rId100"/>
    <p:sldId id="577" r:id="rId101"/>
    <p:sldId id="578" r:id="rId102"/>
    <p:sldId id="579" r:id="rId103"/>
    <p:sldId id="580" r:id="rId104"/>
    <p:sldId id="581" r:id="rId105"/>
    <p:sldId id="582" r:id="rId106"/>
    <p:sldId id="614" r:id="rId107"/>
    <p:sldId id="583" r:id="rId108"/>
    <p:sldId id="584" r:id="rId109"/>
    <p:sldId id="585" r:id="rId110"/>
    <p:sldId id="586" r:id="rId111"/>
    <p:sldId id="587" r:id="rId112"/>
    <p:sldId id="588" r:id="rId113"/>
    <p:sldId id="589" r:id="rId114"/>
    <p:sldId id="590" r:id="rId115"/>
    <p:sldId id="591" r:id="rId116"/>
    <p:sldId id="592" r:id="rId117"/>
    <p:sldId id="593" r:id="rId118"/>
    <p:sldId id="594" r:id="rId119"/>
    <p:sldId id="595" r:id="rId120"/>
    <p:sldId id="596" r:id="rId121"/>
    <p:sldId id="597" r:id="rId122"/>
    <p:sldId id="615" r:id="rId123"/>
    <p:sldId id="598" r:id="rId124"/>
    <p:sldId id="599" r:id="rId125"/>
    <p:sldId id="600" r:id="rId126"/>
    <p:sldId id="601" r:id="rId127"/>
    <p:sldId id="602" r:id="rId128"/>
    <p:sldId id="603" r:id="rId129"/>
    <p:sldId id="604" r:id="rId130"/>
    <p:sldId id="605" r:id="rId131"/>
    <p:sldId id="606" r:id="rId132"/>
    <p:sldId id="607" r:id="rId133"/>
    <p:sldId id="608" r:id="rId134"/>
    <p:sldId id="616" r:id="rId135"/>
    <p:sldId id="609" r:id="rId136"/>
    <p:sldId id="610" r:id="rId137"/>
    <p:sldId id="611" r:id="rId138"/>
    <p:sldId id="612" r:id="rId139"/>
    <p:sldId id="613" r:id="rId140"/>
    <p:sldId id="617" r:id="rId141"/>
    <p:sldId id="618" r:id="rId142"/>
    <p:sldId id="619" r:id="rId143"/>
    <p:sldId id="620" r:id="rId144"/>
    <p:sldId id="621" r:id="rId145"/>
    <p:sldId id="622" r:id="rId146"/>
    <p:sldId id="623" r:id="rId147"/>
    <p:sldId id="624" r:id="rId148"/>
    <p:sldId id="625" r:id="rId149"/>
    <p:sldId id="626" r:id="rId150"/>
    <p:sldId id="627" r:id="rId151"/>
    <p:sldId id="628" r:id="rId152"/>
    <p:sldId id="629" r:id="rId153"/>
    <p:sldId id="639" r:id="rId154"/>
    <p:sldId id="630" r:id="rId155"/>
    <p:sldId id="631" r:id="rId156"/>
    <p:sldId id="632" r:id="rId157"/>
    <p:sldId id="633" r:id="rId158"/>
    <p:sldId id="634" r:id="rId159"/>
    <p:sldId id="635" r:id="rId160"/>
    <p:sldId id="636" r:id="rId161"/>
    <p:sldId id="637" r:id="rId162"/>
    <p:sldId id="638" r:id="rId163"/>
    <p:sldId id="640" r:id="rId164"/>
    <p:sldId id="641" r:id="rId165"/>
    <p:sldId id="642" r:id="rId166"/>
    <p:sldId id="643" r:id="rId167"/>
    <p:sldId id="663" r:id="rId168"/>
    <p:sldId id="644" r:id="rId169"/>
    <p:sldId id="645" r:id="rId170"/>
    <p:sldId id="647" r:id="rId171"/>
    <p:sldId id="648" r:id="rId172"/>
    <p:sldId id="649" r:id="rId173"/>
    <p:sldId id="650" r:id="rId174"/>
    <p:sldId id="651" r:id="rId175"/>
    <p:sldId id="652" r:id="rId176"/>
    <p:sldId id="653" r:id="rId177"/>
    <p:sldId id="654" r:id="rId178"/>
    <p:sldId id="659" r:id="rId179"/>
    <p:sldId id="660" r:id="rId180"/>
    <p:sldId id="665" r:id="rId181"/>
    <p:sldId id="666" r:id="rId182"/>
    <p:sldId id="681" r:id="rId183"/>
    <p:sldId id="682" r:id="rId184"/>
    <p:sldId id="269" r:id="rId185"/>
  </p:sldIdLst>
  <p:sldSz cx="12192000" cy="6858000"/>
  <p:notesSz cx="6858000" cy="9144000"/>
  <p:embeddedFontLst>
    <p:embeddedFont>
      <p:font typeface="Calibri" pitchFamily="34" charset="0"/>
      <p:regular r:id="rId186"/>
      <p:bold r:id="rId187"/>
      <p:italic r:id="rId188"/>
      <p:boldItalic r:id="rId189"/>
    </p:embeddedFont>
    <p:embeddedFont>
      <p:font typeface="Calibri Light" charset="0"/>
      <p:regular r:id="rId190"/>
      <p:italic r:id="rId191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CC"/>
    <a:srgbClr val="00CC00"/>
    <a:srgbClr val="597AB4"/>
    <a:srgbClr val="6D89BE"/>
    <a:srgbClr val="58585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097" autoAdjust="0"/>
    <p:restoredTop sz="94660"/>
  </p:normalViewPr>
  <p:slideViewPr>
    <p:cSldViewPr snapToGrid="0">
      <p:cViewPr>
        <p:scale>
          <a:sx n="70" d="100"/>
          <a:sy n="70" d="100"/>
        </p:scale>
        <p:origin x="-858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91" Type="http://schemas.openxmlformats.org/officeDocument/2006/relationships/font" Target="fonts/font6.fntdata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font" Target="fonts/font1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93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font" Target="fonts/font4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tableStyles" Target="tableStyles.xml"/><Relationship Id="rId190" Type="http://schemas.openxmlformats.org/officeDocument/2006/relationships/font" Target="fonts/font5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BA57-B49C-40D7-A37A-421F140664A7}" type="datetimeFigureOut">
              <a:rPr lang="vi-VN" smtClean="0"/>
              <a:pPr/>
              <a:t>10/02/2020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C59-BB7D-4EAF-B3D8-C372BD64966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3129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BA57-B49C-40D7-A37A-421F140664A7}" type="datetimeFigureOut">
              <a:rPr lang="vi-VN" smtClean="0"/>
              <a:pPr/>
              <a:t>10/02/2020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C59-BB7D-4EAF-B3D8-C372BD64966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2073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BA57-B49C-40D7-A37A-421F140664A7}" type="datetimeFigureOut">
              <a:rPr lang="vi-VN" smtClean="0"/>
              <a:pPr/>
              <a:t>10/02/2020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C59-BB7D-4EAF-B3D8-C372BD64966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73836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BA57-B49C-40D7-A37A-421F140664A7}" type="datetimeFigureOut">
              <a:rPr lang="vi-VN" smtClean="0"/>
              <a:pPr/>
              <a:t>10/02/2020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C59-BB7D-4EAF-B3D8-C372BD64966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0991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BA57-B49C-40D7-A37A-421F140664A7}" type="datetimeFigureOut">
              <a:rPr lang="vi-VN" smtClean="0"/>
              <a:pPr/>
              <a:t>10/02/2020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C59-BB7D-4EAF-B3D8-C372BD64966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32028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BA57-B49C-40D7-A37A-421F140664A7}" type="datetimeFigureOut">
              <a:rPr lang="vi-VN" smtClean="0"/>
              <a:pPr/>
              <a:t>10/02/2020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C59-BB7D-4EAF-B3D8-C372BD64966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5213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BA57-B49C-40D7-A37A-421F140664A7}" type="datetimeFigureOut">
              <a:rPr lang="vi-VN" smtClean="0"/>
              <a:pPr/>
              <a:t>10/02/2020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C59-BB7D-4EAF-B3D8-C372BD64966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38414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BA57-B49C-40D7-A37A-421F140664A7}" type="datetimeFigureOut">
              <a:rPr lang="vi-VN" smtClean="0"/>
              <a:pPr/>
              <a:t>10/02/2020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C59-BB7D-4EAF-B3D8-C372BD64966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02007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BA57-B49C-40D7-A37A-421F140664A7}" type="datetimeFigureOut">
              <a:rPr lang="vi-VN" smtClean="0"/>
              <a:pPr/>
              <a:t>10/02/2020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C59-BB7D-4EAF-B3D8-C372BD64966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45714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BA57-B49C-40D7-A37A-421F140664A7}" type="datetimeFigureOut">
              <a:rPr lang="vi-VN" smtClean="0"/>
              <a:pPr/>
              <a:t>10/02/2020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C59-BB7D-4EAF-B3D8-C372BD64966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17527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BA57-B49C-40D7-A37A-421F140664A7}" type="datetimeFigureOut">
              <a:rPr lang="vi-VN" smtClean="0"/>
              <a:pPr/>
              <a:t>10/02/2020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C59-BB7D-4EAF-B3D8-C372BD64966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54200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ABA57-B49C-40D7-A37A-421F140664A7}" type="datetimeFigureOut">
              <a:rPr lang="vi-VN" smtClean="0"/>
              <a:pPr/>
              <a:t>10/02/2020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18C59-BB7D-4EAF-B3D8-C372BD64966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76945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9363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thống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tư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HS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nghỉ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phong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chống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nCoV</a:t>
            </a:r>
            <a:endParaRPr lang="en-US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Môn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Lịch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12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74838" y="5182350"/>
            <a:ext cx="5442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GV: </a:t>
            </a:r>
            <a:r>
              <a:rPr lang="en-US" sz="32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Minh </a:t>
            </a:r>
            <a:r>
              <a:rPr lang="en-US" sz="32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Hoàn</a:t>
            </a:r>
            <a:endParaRPr lang="en-US" sz="32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(1945 - 1954).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1975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(1930 - 1945).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(1954 - 1975).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(1965-1968)?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lung lay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1965 – 1968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lung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(1965-1968)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1965-1968?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Campuchia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(1965-1968)?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66332"/>
            <a:ext cx="1219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H. </a:t>
            </a:r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CHIẾN ĐẤU CHỐNG CHIẾN LƯỢC </a:t>
            </a:r>
            <a:endParaRPr lang="en-US" sz="4000" b="1" u="sng" cap="all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u="sng" cap="all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VIỆT NAM HÓA CHIẾN </a:t>
            </a:r>
            <a:r>
              <a:rPr lang="en-US" sz="4000" b="1" u="sng" cap="all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TRANH” </a:t>
            </a:r>
            <a:endParaRPr lang="en-US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 “ĐÔNG DƯƠNG HÓA CHIẾN TRANH” </a:t>
            </a:r>
            <a:endParaRPr lang="en-US" sz="4000" b="1" u="sng" cap="all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u="sng" cap="all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MĨ </a:t>
            </a:r>
            <a:endParaRPr lang="en-US" sz="4000" b="1" u="sng" cap="all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u="sng" cap="all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1969 – 1973)</a:t>
            </a:r>
            <a:endParaRPr lang="en-US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25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(1969-1973)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Campuchia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Campuchia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Lam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- 719”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(1971)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Campuchia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Campuchia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Giơnevơ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1954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1968.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719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1971.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1972.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1972.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1972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”?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1969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(1969-1973)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Campuchia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Campuchia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Campuchia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so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(1965-1968),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(1969-1973)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cốt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để.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(1961-1973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để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(1965-1968)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(1969-1973)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cốt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1969-1973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1972,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1972.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1972.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1973,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Giơnevơ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1954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Đò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Hãn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endParaRPr lang="en-US" sz="2800" dirty="0">
              <a:solidFill>
                <a:srgbClr val="00FF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endParaRPr lang="en-US" sz="2800" dirty="0">
              <a:solidFill>
                <a:srgbClr val="00FF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solidFill>
                <a:srgbClr val="00FF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solidFill>
                <a:srgbClr val="00FF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1972?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9- Nam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i="1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cút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1968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III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37015"/>
            <a:ext cx="1219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b="1" u="sng" cap="all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MIỀN </a:t>
            </a:r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BẮC KHÔI PHỤC VÀ PHÁT TRIỂN </a:t>
            </a:r>
            <a:endParaRPr lang="en-US" sz="4000" b="1" u="sng" cap="all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u="sng" cap="all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KINH </a:t>
            </a:r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TẾ - XÃ HỘI, </a:t>
            </a:r>
            <a:endParaRPr lang="en-US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CHIẾN ĐẤU CHỐNG CHIẾN TRANH PHÁ HOẠI LẦN THỨ HAI CỦA MĨ </a:t>
            </a:r>
            <a:endParaRPr lang="en-US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 LÀM NGHĨA VỤ HẬU PHƯƠNG (1969 – 1973)</a:t>
            </a:r>
            <a:endParaRPr lang="en-US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4511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191069" y="609601"/>
            <a:ext cx="11791665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16-4-1972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1972?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B52.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F111.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bay MIG-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21.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bay MIG-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1972.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15-1-1973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Đè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1972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Giơnevơ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1954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1954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1972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1969-1973?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Campuchia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Cuba.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26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6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bay B52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(1972)?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          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         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41560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J. </a:t>
            </a:r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HIỆP ĐỊNH PARI VỀ </a:t>
            </a:r>
            <a:endParaRPr lang="en-US" sz="4000" b="1" u="sng" cap="all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u="sng" cap="all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CHẤM </a:t>
            </a:r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DỨT CHIẾN TRANH, LẬP LẠI HÒA BÌNH Ở VIỆT NAM</a:t>
            </a:r>
            <a:endParaRPr lang="en-US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877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27-1-1973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Nam?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1973?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17.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1973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sự-chính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"?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1975.                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1972.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Paris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1973.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1975.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(1973)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1954 - 1975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(27-1-1973)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             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176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1972.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1972.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1973.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1968.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176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1973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176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1973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70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XX?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176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1973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Nam, so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  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176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Giơnevơ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1954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1973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176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Giơnevơ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1954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1973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176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Giơnevơ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1954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1973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176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Giơnevơ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1954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Paris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1973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176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176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Giơnevơ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1954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Nobel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1973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Thọ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Trinh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176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Paris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–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Kissinger.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         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Kissinger.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Kissinger.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            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Kissinger.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176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1973,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nay?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176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39287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K. </a:t>
            </a:r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MIỀN NAM ĐẤU TRANH </a:t>
            </a:r>
            <a:endParaRPr lang="en-US" sz="4000" b="1" u="sng" cap="all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u="sng" cap="all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CHỐNG </a:t>
            </a:r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ĐỊCH “BÌNH ĐỊNH – LẤN CHIẾM” </a:t>
            </a:r>
            <a:endParaRPr lang="en-US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TẠO THẾ VÀ LỰC </a:t>
            </a:r>
            <a:endParaRPr lang="en-US" sz="4000" b="1" u="sng" cap="all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u="sng" cap="all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TIẾN </a:t>
            </a:r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TỚI GIẢI PHÓNG HOÀN TOÀN</a:t>
            </a:r>
            <a:endParaRPr lang="en-US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203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(1973)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176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1973,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176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(7-1973)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Minh.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176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21 (7-1973)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176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Campuchia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176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21 Ban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7 - 1973)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1975.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176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(1954-1975) để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Truman.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Domino.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Kenedy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Nixon.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176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1973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176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Long (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1974-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1975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lung lay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176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21 Ban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7 - 1973)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487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do để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487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15(1-1959)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21(7-1973)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487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en-US" sz="26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1973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1973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”?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6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dính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líu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21(7-1973)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487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46197"/>
            <a:ext cx="1219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L. </a:t>
            </a:r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GIẢI PHÓNG HOÀN TOÀN MIỀN NAM, </a:t>
            </a:r>
            <a:endParaRPr lang="en-US" sz="4000" b="1" u="sng" cap="all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u="sng" cap="all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GIÀNH </a:t>
            </a:r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 VẸN LÃNH THỔ TỔ QUỐC. NGUYÊN NHÂN THẮNG LỢI, Ý NGHĨA LỊCH SỬ CỦA CUỘC KHÁNG CHIẾN </a:t>
            </a:r>
            <a:endParaRPr lang="en-US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CHỐNG MĨ, CỨU NƯỚC (1954 – 1975)</a:t>
            </a:r>
            <a:endParaRPr lang="en-US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44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1975 - 1976?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487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1975,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Long.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Nẵng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Minh.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487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1954- 1975,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Nẵng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1975.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1976.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1975.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1976.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487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30- 4- 1975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487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1974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1975,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1976.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1975.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1975 - 1976.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1975.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487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Minh 1975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487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1975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                  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                         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Long.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487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1974 -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1975,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1975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1976.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1975.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1976.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1975.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487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do để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1975?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487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23- 3- 1975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487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XHCN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487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(1954-1975)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lộn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487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44115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MIỀN BẮC HOÀN THÀNH </a:t>
            </a:r>
            <a:endParaRPr lang="en-US" sz="4000" b="1" u="sng" cap="all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u="sng" cap="all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CẢI </a:t>
            </a:r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 RUỘNG ĐẤT (1954 – 1960)</a:t>
            </a:r>
            <a:endParaRPr lang="en-US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789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Minh (1975)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(1954)?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464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(1945 - 1975),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464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17" descr="bODY02"/>
          <p:cNvPicPr>
            <a:picLocks noChangeAspect="1" noChangeArrowheads="1"/>
          </p:cNvPicPr>
          <p:nvPr/>
        </p:nvPicPr>
        <p:blipFill>
          <a:blip r:embed="rId2" cstate="print">
            <a:lum bright="24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69520"/>
            <a:ext cx="1219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978546" y="2471699"/>
            <a:ext cx="8234908" cy="1120734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 smtClean="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Tự</a:t>
            </a:r>
            <a:r>
              <a:rPr lang="en-US" sz="3600" b="1" kern="10" dirty="0" smtClean="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luận</a:t>
            </a:r>
            <a:endParaRPr lang="en-US" sz="3600" b="1" kern="10" dirty="0">
              <a:ln w="12700">
                <a:solidFill>
                  <a:srgbClr val="3366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CC"/>
                  </a:gs>
                  <a:gs pos="100000">
                    <a:srgbClr val="6600CC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4432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558" y="1364776"/>
            <a:ext cx="113276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Lập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bảng</a:t>
            </a:r>
            <a:r>
              <a:rPr lang="en-US" sz="3200" dirty="0" smtClean="0">
                <a:solidFill>
                  <a:schemeClr val="bg1"/>
                </a:solidFill>
              </a:rPr>
              <a:t> so </a:t>
            </a:r>
            <a:r>
              <a:rPr lang="en-US" sz="3200" dirty="0" err="1" smtClean="0">
                <a:solidFill>
                  <a:schemeClr val="bg1"/>
                </a:solidFill>
              </a:rPr>
              <a:t>sánh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giống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và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khác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nhau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giữa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các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chiến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lược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chiến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tranh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của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Mĩ</a:t>
            </a:r>
            <a:r>
              <a:rPr lang="en-US" sz="3200" dirty="0" smtClean="0">
                <a:solidFill>
                  <a:schemeClr val="bg1"/>
                </a:solidFill>
              </a:rPr>
              <a:t> ở MNVN: </a:t>
            </a:r>
            <a:r>
              <a:rPr lang="en-US" sz="3200" dirty="0" err="1" smtClean="0">
                <a:solidFill>
                  <a:schemeClr val="bg1"/>
                </a:solidFill>
              </a:rPr>
              <a:t>cl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tranh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đặc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biệt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cl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chiến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tranh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cục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bộ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và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chién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lược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Viên</a:t>
            </a:r>
            <a:r>
              <a:rPr lang="en-US" sz="3200" dirty="0" smtClean="0">
                <a:solidFill>
                  <a:schemeClr val="bg1"/>
                </a:solidFill>
              </a:rPr>
              <a:t> Nam </a:t>
            </a:r>
            <a:r>
              <a:rPr lang="en-US" sz="3200" dirty="0" err="1" smtClean="0">
                <a:solidFill>
                  <a:schemeClr val="bg1"/>
                </a:solidFill>
              </a:rPr>
              <a:t>hoá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chién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tranh</a:t>
            </a:r>
            <a:r>
              <a:rPr lang="en-US" sz="3200" dirty="0" smtClean="0">
                <a:solidFill>
                  <a:schemeClr val="bg1"/>
                </a:solidFill>
              </a:rPr>
              <a:t> (</a:t>
            </a:r>
            <a:r>
              <a:rPr lang="en-US" sz="3200" dirty="0" err="1" smtClean="0">
                <a:solidFill>
                  <a:schemeClr val="bg1"/>
                </a:solidFill>
              </a:rPr>
              <a:t>đông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dương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hoá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chiến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tranh</a:t>
            </a:r>
            <a:r>
              <a:rPr lang="en-US" sz="3200" dirty="0" smtClean="0">
                <a:solidFill>
                  <a:schemeClr val="bg1"/>
                </a:solidFill>
              </a:rPr>
              <a:t>); </a:t>
            </a:r>
            <a:r>
              <a:rPr lang="en-US" sz="3200" dirty="0" err="1" smtClean="0">
                <a:solidFill>
                  <a:schemeClr val="bg1"/>
                </a:solidFill>
              </a:rPr>
              <a:t>nhân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dân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Việt</a:t>
            </a:r>
            <a:r>
              <a:rPr lang="en-US" sz="3200" dirty="0" smtClean="0">
                <a:solidFill>
                  <a:schemeClr val="bg1"/>
                </a:solidFill>
              </a:rPr>
              <a:t> Nam </a:t>
            </a:r>
            <a:r>
              <a:rPr lang="en-US" sz="3200" dirty="0" err="1" smtClean="0">
                <a:solidFill>
                  <a:schemeClr val="bg1"/>
                </a:solidFill>
              </a:rPr>
              <a:t>đã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chiến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đấu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và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chiến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thắng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các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chiến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lược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chién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tranh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smtClean="0">
                <a:solidFill>
                  <a:schemeClr val="bg1"/>
                </a:solidFill>
              </a:rPr>
              <a:t>đó </a:t>
            </a:r>
            <a:r>
              <a:rPr lang="en-US" sz="3200" dirty="0" err="1" smtClean="0">
                <a:solidFill>
                  <a:schemeClr val="bg1"/>
                </a:solidFill>
              </a:rPr>
              <a:t>như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thế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nào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4786" name="Rectangle 2"/>
          <p:cNvGrpSpPr>
            <a:grpSpLocks/>
          </p:cNvGrpSpPr>
          <p:nvPr/>
        </p:nvGrpSpPr>
        <p:grpSpPr bwMode="auto">
          <a:xfrm>
            <a:off x="935567" y="822325"/>
            <a:ext cx="10517717" cy="5187950"/>
            <a:chOff x="442" y="518"/>
            <a:chExt cx="4969" cy="3268"/>
          </a:xfrm>
        </p:grpSpPr>
        <p:pic>
          <p:nvPicPr>
            <p:cNvPr id="1014787" name="Rectangle 2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" y="518"/>
              <a:ext cx="4969" cy="3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4788" name="Text Box 3"/>
            <p:cNvSpPr txBox="1">
              <a:spLocks noChangeArrowheads="1"/>
            </p:cNvSpPr>
            <p:nvPr/>
          </p:nvSpPr>
          <p:spPr bwMode="auto">
            <a:xfrm>
              <a:off x="448" y="527"/>
              <a:ext cx="4956" cy="3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014789" name="Group 4"/>
          <p:cNvGrpSpPr>
            <a:grpSpLocks/>
          </p:cNvGrpSpPr>
          <p:nvPr/>
        </p:nvGrpSpPr>
        <p:grpSpPr bwMode="auto">
          <a:xfrm>
            <a:off x="476251" y="246064"/>
            <a:ext cx="11328400" cy="6118225"/>
            <a:chOff x="0" y="192"/>
            <a:chExt cx="5760" cy="3936"/>
          </a:xfrm>
        </p:grpSpPr>
        <p:grpSp>
          <p:nvGrpSpPr>
            <p:cNvPr id="1014790" name="Group 5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1014791" name="Picture 6" descr="n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4792" name="Picture 7" descr="n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14793" name="Picture 8" descr="n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4794" name="Picture 9" descr="n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14795" name="Group 10"/>
          <p:cNvGrpSpPr>
            <a:grpSpLocks/>
          </p:cNvGrpSpPr>
          <p:nvPr/>
        </p:nvGrpSpPr>
        <p:grpSpPr bwMode="auto">
          <a:xfrm>
            <a:off x="611717" y="392114"/>
            <a:ext cx="11328400" cy="6118225"/>
            <a:chOff x="0" y="192"/>
            <a:chExt cx="5760" cy="3936"/>
          </a:xfrm>
        </p:grpSpPr>
        <p:grpSp>
          <p:nvGrpSpPr>
            <p:cNvPr id="1014796" name="Group 11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1014797" name="Picture 12" descr="n3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70000" contrast="-70000"/>
                <a:grayscl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4798" name="Picture 13" descr="n3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70000" contrast="-70000"/>
                <a:grayscl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14799" name="Picture 14" descr="n3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4800" name="Picture 15" descr="n3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WordArt 24" descr="Narrow vertical"/>
          <p:cNvSpPr>
            <a:spLocks noChangeArrowheads="1" noChangeShapeType="1" noTextEdit="1"/>
          </p:cNvSpPr>
          <p:nvPr/>
        </p:nvSpPr>
        <p:spPr bwMode="auto">
          <a:xfrm rot="-128454">
            <a:off x="3127310" y="1761036"/>
            <a:ext cx="6621383" cy="97897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 THÚC!</a:t>
            </a:r>
            <a:endParaRPr lang="en-US" sz="3600" b="1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WordArt 12"/>
          <p:cNvSpPr>
            <a:spLocks noChangeArrowheads="1" noChangeShapeType="1" noTextEdit="1"/>
          </p:cNvSpPr>
          <p:nvPr/>
        </p:nvSpPr>
        <p:spPr bwMode="auto">
          <a:xfrm>
            <a:off x="2337329" y="3416301"/>
            <a:ext cx="7877175" cy="1019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CHÚC CÁC BẠN HỌC TỐT!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1" name="Picture 15" descr="images_36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3516" y="5162876"/>
            <a:ext cx="5384800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DSTARS-P"/>
          <p:cNvPicPr preferRelativeResize="0">
            <a:picLocks noChangeAspect="1" noChangeArrowheads="1" noCrop="1"/>
          </p:cNvPicPr>
          <p:nvPr/>
        </p:nvPicPr>
        <p:blipFill>
          <a:blip r:embed="rId7" cstate="print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0517" y="898525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3" descr="DSTARS-P"/>
          <p:cNvPicPr preferRelativeResize="0">
            <a:picLocks noChangeAspect="1" noChangeArrowheads="1" noCrop="1"/>
          </p:cNvPicPr>
          <p:nvPr/>
        </p:nvPicPr>
        <p:blipFill>
          <a:blip r:embed="rId7" cstate="print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87687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DSTARS-P"/>
          <p:cNvPicPr preferRelativeResize="0">
            <a:picLocks noChangeAspect="1" noChangeArrowheads="1" noCrop="1"/>
          </p:cNvPicPr>
          <p:nvPr/>
        </p:nvPicPr>
        <p:blipFill>
          <a:blip r:embed="rId7" cstate="print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4503" y="3032125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 descr="DSTARS-P"/>
          <p:cNvPicPr preferRelativeResize="0">
            <a:picLocks noChangeAspect="1" noChangeArrowheads="1" noCrop="1"/>
          </p:cNvPicPr>
          <p:nvPr/>
        </p:nvPicPr>
        <p:blipFill>
          <a:blip r:embed="rId7" cstate="print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46856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ua-he-Beat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192000" y="63269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594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85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85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38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9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(1954-1957)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13"/>
          <p:cNvSpPr txBox="1">
            <a:spLocks noChangeArrowheads="1"/>
          </p:cNvSpPr>
          <p:nvPr/>
        </p:nvSpPr>
        <p:spPr bwMode="auto">
          <a:xfrm>
            <a:off x="6604000" y="2819401"/>
            <a:ext cx="162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b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62153"/>
            <a:ext cx="12175067" cy="8229599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6933" y="4581354"/>
            <a:ext cx="12175067" cy="19389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sz="36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Chuyên đề </a:t>
            </a:r>
            <a:r>
              <a:rPr lang="en-US" sz="36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 NAM </a:t>
            </a:r>
            <a:endParaRPr lang="en-US" sz="4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1954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 NĂM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1975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571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Click="0">
        <p14:warp dir="in"/>
        <p:sndAc>
          <p:stSnd>
            <p:snd r:embed="rId4" name="chimes.wav"/>
          </p:stSnd>
        </p:sndAc>
      </p:transition>
    </mc:Choice>
    <mc:Fallback>
      <p:transition spd="slow" advClick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(1954-1957)?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nông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(1954-1957)?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1945.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1953.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(1954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(1975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(1954-1957)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1954-1957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(1954-1975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 Ban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(9-1956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9 Ban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(9-1956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 Ban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(10-1956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 Ban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(12-1956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1954 -1957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21254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PHONG TRÀO “ĐỒNG KHỞI” (1959 – 1960)</a:t>
            </a:r>
            <a:endParaRPr lang="en-US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017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00250" y="2019866"/>
            <a:ext cx="3603009" cy="19106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5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trúc</a:t>
            </a:r>
            <a:endParaRPr lang="en-US" sz="5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54443" y="382137"/>
            <a:ext cx="5431809" cy="203351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Câu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hỏi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trắc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nghiệm</a:t>
            </a:r>
            <a:endParaRPr lang="en-US" sz="4000" b="1" dirty="0" smtClean="0"/>
          </a:p>
          <a:p>
            <a:pPr algn="ctr"/>
            <a:r>
              <a:rPr lang="en-US" sz="4000" b="1" dirty="0" smtClean="0"/>
              <a:t>( 170 </a:t>
            </a:r>
            <a:r>
              <a:rPr lang="en-US" sz="4000" b="1" dirty="0" err="1" smtClean="0"/>
              <a:t>câu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gồm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đầy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đủ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các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mức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độ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nhận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thức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5311307" y="3168601"/>
            <a:ext cx="5431809" cy="203351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Câu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hỏi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tự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luận</a:t>
            </a:r>
            <a:endParaRPr lang="en-US" sz="4000" b="1" dirty="0" smtClean="0"/>
          </a:p>
          <a:p>
            <a:pPr algn="ctr"/>
            <a:r>
              <a:rPr lang="en-US" sz="4000" b="1" dirty="0" smtClean="0"/>
              <a:t>(1 </a:t>
            </a:r>
            <a:r>
              <a:rPr lang="en-US" sz="4000" b="1" dirty="0" err="1" smtClean="0"/>
              <a:t>câu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  <p:cxnSp>
        <p:nvCxnSpPr>
          <p:cNvPr id="8" name="Straight Arrow Connector 7"/>
          <p:cNvCxnSpPr>
            <a:stCxn id="3" idx="6"/>
            <a:endCxn id="5" idx="1"/>
          </p:cNvCxnSpPr>
          <p:nvPr/>
        </p:nvCxnSpPr>
        <p:spPr>
          <a:xfrm>
            <a:off x="3903259" y="2975209"/>
            <a:ext cx="1408048" cy="1210151"/>
          </a:xfrm>
          <a:prstGeom prst="straightConnector1">
            <a:avLst/>
          </a:prstGeom>
          <a:ln w="190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6"/>
            <a:endCxn id="4" idx="1"/>
          </p:cNvCxnSpPr>
          <p:nvPr/>
        </p:nvCxnSpPr>
        <p:spPr>
          <a:xfrm flipV="1">
            <a:off x="3903259" y="1398896"/>
            <a:ext cx="1351184" cy="1576313"/>
          </a:xfrm>
          <a:prstGeom prst="straightConnector1">
            <a:avLst/>
          </a:prstGeom>
          <a:ln w="177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15 Ban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(1-1959)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Trôm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Tri.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(1959-1960)?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lung lay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15 Ban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(1-1959)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-ne-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(1959-1960)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1954-1959.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15 Ban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(1-1959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-ne-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(1959-1960)?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(1959-1960)?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(1/1959)?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(1959 - 1960)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(1930 - 1931)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                         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  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17" descr="bODY02"/>
          <p:cNvPicPr>
            <a:picLocks noChangeAspect="1" noChangeArrowheads="1"/>
          </p:cNvPicPr>
          <p:nvPr/>
        </p:nvPicPr>
        <p:blipFill>
          <a:blip r:embed="rId2" cstate="print">
            <a:lum bright="24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69520"/>
            <a:ext cx="1219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978546" y="2471699"/>
            <a:ext cx="8234908" cy="1120734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smtClean="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TRẮC NGHIỆM</a:t>
            </a:r>
            <a:endParaRPr lang="en-US" sz="3600" b="1" kern="10" dirty="0">
              <a:ln w="12700">
                <a:solidFill>
                  <a:srgbClr val="3366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CC"/>
                  </a:gs>
                  <a:gs pos="100000">
                    <a:srgbClr val="6600CC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4432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1945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1960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i="1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800" b="1" i="1" dirty="0" err="1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Hỡi</a:t>
            </a:r>
            <a:r>
              <a:rPr lang="en-US" sz="2800" b="1" i="1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đắng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cay</a:t>
            </a:r>
            <a:r>
              <a:rPr lang="en-US" sz="2800" b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“.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hỉnh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Diệm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      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(1959 – 1960) để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25890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MIỀN BẮC XÂY DỰNG BƯỚC ĐẦU </a:t>
            </a:r>
            <a:endParaRPr lang="en-US" sz="4000" b="1" u="sng" cap="all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u="sng" cap="all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 </a:t>
            </a:r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SỞ VẬT CHẤT – KĨ THUẬT </a:t>
            </a:r>
            <a:endParaRPr lang="en-US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 CHỦ NGHĨA XÃ HỘI (1961 – 1965)</a:t>
            </a:r>
            <a:endParaRPr lang="en-US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407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III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(1960)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III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(1960)?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(1961-1965)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(1961-1965)?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(1961-1965)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9954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4000" b="1" cap="al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TÌNH </a:t>
            </a:r>
            <a:r>
              <a:rPr lang="en-US" sz="4000" b="1" cap="all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 VÀ NHIỆM VỤ </a:t>
            </a:r>
            <a:endParaRPr lang="en-US" sz="4000" b="1" cap="all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cap="al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CÁCH </a:t>
            </a:r>
            <a:r>
              <a:rPr lang="en-US" sz="4000" b="1" cap="all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MẠNG NƯỚC TA </a:t>
            </a:r>
            <a:endParaRPr lang="en-US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cap="all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SAU HIỆP ĐỊNH GIƠNEVƠ NĂM 1954 </a:t>
            </a:r>
            <a:endParaRPr lang="en-US" sz="4000" b="1" cap="all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cap="al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VỀ </a:t>
            </a:r>
            <a:r>
              <a:rPr lang="en-US" sz="4000" b="1" cap="all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ĐÔNG DƯƠNG</a:t>
            </a:r>
            <a:endParaRPr lang="en-US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(1961-1965)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(1961-1965)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CNXH.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III (9-1960)?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1954-1975,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”?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III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(9-1960)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II (2-1951)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66583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MIỀN NAM ĐẤU TRANH </a:t>
            </a:r>
            <a:endParaRPr lang="en-US" sz="4000" b="1" u="sng" cap="all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u="sng" cap="all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CHỐNG </a:t>
            </a:r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CHIẾN LƯỢC </a:t>
            </a:r>
            <a:endParaRPr lang="en-US" sz="4000" b="1" u="sng" cap="all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u="sng" cap="all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CHIẾN TRANH ĐẶC BIỆT” </a:t>
            </a:r>
            <a:endParaRPr lang="en-US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 ĐẾ QUỐC MĨ (1961 – 1965)</a:t>
            </a:r>
            <a:endParaRPr lang="en-US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5033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(1961-1965)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cốt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(1961-1965)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Giônxơn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Namara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(1961-1965)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10 – 10 – 1954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4399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(1961-1965)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Xtalây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Taylo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Namara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Xtalây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Taylo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Giônxơn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Namara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1965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"?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(1961-1965)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" (1961 - 1965)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(1963)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Diệm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1963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(1961-1965)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lộn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sụp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Diệm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(5-1963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(5-1963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(6-1963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(5-1963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1954-1975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để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(1954-1975)?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(1946-1954)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(1961-1965)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cốt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“Cam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”.            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”.            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59169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CHIẾN ĐẤU CHỐNG CHIẾN LƯỢC </a:t>
            </a:r>
            <a:endParaRPr lang="en-US" sz="4000" b="1" u="sng" cap="all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u="sng" cap="all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CHIẾN TRANH CỤC BỘ” </a:t>
            </a:r>
            <a:endParaRPr lang="en-US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 ĐẾ QUỐC MĨ Ở MIỀN NAM (1965 – 1968)</a:t>
            </a:r>
            <a:endParaRPr lang="en-US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512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ngự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lụi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b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cốt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(1965-1968)?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(1965-1968)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(1965-1968)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(1965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(1965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1965-1966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1966-1967.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1968.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1965-1966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A.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(1954 - 1975),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“phi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1972.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1959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1960.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1968.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1972.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Giơnevơ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1954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A.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1965-1968?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1968.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(1965)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(1965)?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(1965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1965-1966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1966-1967.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1968.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1965-1966.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1968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ngoặt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lung lay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“phi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1968?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lung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(2/1/1963)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(1965)?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trào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chống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chiến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lược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(1961-1965),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trào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chống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chiến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lược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(1965-1968)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đòi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rút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đòi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̣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đảo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dài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đảo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cuộc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chuyển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quyền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Sài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Gòn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so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(1968)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minh.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Giơnevơ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1954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Nam?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(1954-1975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qua</a:t>
            </a:r>
            <a:endParaRPr lang="en-US" sz="2800" dirty="0">
              <a:solidFill>
                <a:srgbClr val="00FF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dirty="0">
              <a:solidFill>
                <a:srgbClr val="00FF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Nam-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endParaRPr lang="en-US" sz="2800" dirty="0">
              <a:solidFill>
                <a:srgbClr val="00FF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! 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ắt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2800" dirty="0">
              <a:solidFill>
                <a:srgbClr val="00FF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1959-1960.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1968.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1972.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1975.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1968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1945?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Norman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Morrison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8786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MIỀN BẮC VỪA CHIẾN ĐẤU </a:t>
            </a:r>
            <a:endParaRPr lang="en-US" sz="4000" b="1" u="sng" cap="all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u="sng" cap="all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CHỐNG </a:t>
            </a:r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CHIẾN TRANH PHÁ HOẠI </a:t>
            </a:r>
            <a:endParaRPr lang="en-US" sz="4000" b="1" u="sng" cap="all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u="sng" cap="all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LẦN </a:t>
            </a:r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 NHẤT CỦA MĨ, </a:t>
            </a:r>
            <a:endParaRPr lang="en-US" sz="4000" b="1" u="sng" cap="all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u="sng" cap="all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VỪA </a:t>
            </a:r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SẢN XUẤT VÀ LÀM NGHĨA VỤ </a:t>
            </a:r>
            <a:endParaRPr lang="en-US" sz="4000" b="1" u="sng" cap="all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u="sng" cap="all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HẬU </a:t>
            </a:r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PHƯƠNG </a:t>
            </a:r>
            <a:endParaRPr lang="en-US" sz="4000" b="1" u="sng" cap="all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u="sng" cap="all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u="sng" cap="all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1965 – 1968)</a:t>
            </a:r>
            <a:endParaRPr lang="en-US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412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u="sng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cớ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Plâyku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(1968)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-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14.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Minh.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1-11-1968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09029" y="609601"/>
            <a:ext cx="11578171" cy="6036860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(1965-1968)?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lung lay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cap="all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Digit 6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17" y="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5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7265</TotalTime>
  <Words>616</Words>
  <Application>Microsoft Office PowerPoint</Application>
  <PresentationFormat>Custom</PresentationFormat>
  <Paragraphs>1219</Paragraphs>
  <Slides>184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184</vt:i4>
      </vt:variant>
    </vt:vector>
  </HeadingPairs>
  <TitlesOfParts>
    <vt:vector size="189" baseType="lpstr">
      <vt:lpstr>Arial</vt:lpstr>
      <vt:lpstr>Times New Roman</vt:lpstr>
      <vt:lpstr>Calibri</vt:lpstr>
      <vt:lpstr>Calibri Light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  <vt:lpstr>Slide 155</vt:lpstr>
      <vt:lpstr>Slide 156</vt:lpstr>
      <vt:lpstr>Slide 157</vt:lpstr>
      <vt:lpstr>Slide 158</vt:lpstr>
      <vt:lpstr>Slide 159</vt:lpstr>
      <vt:lpstr>Slide 160</vt:lpstr>
      <vt:lpstr>Slide 161</vt:lpstr>
      <vt:lpstr>Slide 162</vt:lpstr>
      <vt:lpstr>Slide 163</vt:lpstr>
      <vt:lpstr>Slide 164</vt:lpstr>
      <vt:lpstr>Slide 165</vt:lpstr>
      <vt:lpstr>Slide 166</vt:lpstr>
      <vt:lpstr>Slide 167</vt:lpstr>
      <vt:lpstr>Slide 168</vt:lpstr>
      <vt:lpstr>Slide 169</vt:lpstr>
      <vt:lpstr>Slide 170</vt:lpstr>
      <vt:lpstr>Slide 171</vt:lpstr>
      <vt:lpstr>Slide 172</vt:lpstr>
      <vt:lpstr>Slide 173</vt:lpstr>
      <vt:lpstr>Slide 174</vt:lpstr>
      <vt:lpstr>Slide 175</vt:lpstr>
      <vt:lpstr>Slide 176</vt:lpstr>
      <vt:lpstr>Slide 177</vt:lpstr>
      <vt:lpstr>Slide 178</vt:lpstr>
      <vt:lpstr>Slide 179</vt:lpstr>
      <vt:lpstr>Slide 180</vt:lpstr>
      <vt:lpstr>Slide 181</vt:lpstr>
      <vt:lpstr>Slide 182</vt:lpstr>
      <vt:lpstr>Slide 183</vt:lpstr>
      <vt:lpstr>Slide 184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Hoang Ngoc</cp:lastModifiedBy>
  <cp:revision>251</cp:revision>
  <dcterms:created xsi:type="dcterms:W3CDTF">2018-08-04T03:11:51Z</dcterms:created>
  <dcterms:modified xsi:type="dcterms:W3CDTF">2020-02-10T09:54:23Z</dcterms:modified>
</cp:coreProperties>
</file>