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  <p:sldMasterId id="2147483709" r:id="rId5"/>
    <p:sldMasterId id="2147483721" r:id="rId6"/>
    <p:sldMasterId id="2147483733" r:id="rId7"/>
    <p:sldMasterId id="2147483805" r:id="rId8"/>
    <p:sldMasterId id="2147483817" r:id="rId9"/>
    <p:sldMasterId id="2147483841" r:id="rId10"/>
    <p:sldMasterId id="2147483853" r:id="rId11"/>
    <p:sldMasterId id="2147483865" r:id="rId12"/>
    <p:sldMasterId id="2147483901" r:id="rId13"/>
    <p:sldMasterId id="2147483913" r:id="rId14"/>
  </p:sldMasterIdLst>
  <p:notesMasterIdLst>
    <p:notesMasterId r:id="rId58"/>
  </p:notesMasterIdLst>
  <p:sldIdLst>
    <p:sldId id="300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8" r:id="rId24"/>
    <p:sldId id="301" r:id="rId25"/>
    <p:sldId id="257" r:id="rId26"/>
    <p:sldId id="303" r:id="rId27"/>
    <p:sldId id="263" r:id="rId28"/>
    <p:sldId id="264" r:id="rId29"/>
    <p:sldId id="265" r:id="rId30"/>
    <p:sldId id="266" r:id="rId31"/>
    <p:sldId id="267" r:id="rId32"/>
    <p:sldId id="270" r:id="rId33"/>
    <p:sldId id="272" r:id="rId34"/>
    <p:sldId id="271" r:id="rId35"/>
    <p:sldId id="304" r:id="rId36"/>
    <p:sldId id="275" r:id="rId37"/>
    <p:sldId id="307" r:id="rId38"/>
    <p:sldId id="305" r:id="rId39"/>
    <p:sldId id="306" r:id="rId40"/>
    <p:sldId id="309" r:id="rId41"/>
    <p:sldId id="284" r:id="rId42"/>
    <p:sldId id="325" r:id="rId43"/>
    <p:sldId id="286" r:id="rId44"/>
    <p:sldId id="312" r:id="rId45"/>
    <p:sldId id="313" r:id="rId46"/>
    <p:sldId id="314" r:id="rId47"/>
    <p:sldId id="324" r:id="rId48"/>
    <p:sldId id="316" r:id="rId49"/>
    <p:sldId id="317" r:id="rId50"/>
    <p:sldId id="321" r:id="rId51"/>
    <p:sldId id="319" r:id="rId52"/>
    <p:sldId id="320" r:id="rId53"/>
    <p:sldId id="299" r:id="rId54"/>
    <p:sldId id="323" r:id="rId55"/>
    <p:sldId id="336" r:id="rId56"/>
    <p:sldId id="337" r:id="rId57"/>
  </p:sldIdLst>
  <p:sldSz cx="9144000" cy="6858000" type="screen4x3"/>
  <p:notesSz cx="6858000" cy="9144000"/>
  <p:custDataLst>
    <p:tags r:id="rId5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C6D71-BA43-46B6-A0CF-0F39E9CF5541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00541-6B26-4239-9835-6D05B01675D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76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1D84F-8198-4D02-8162-B944BC8A31C7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E897A-3FCB-4276-9228-650CDF485EE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00541-6B26-4239-9835-6D05B01675DF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518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E7EBB-B36B-44A6-80ED-123500ABDD4A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343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29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33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394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03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2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99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625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082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4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21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411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527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22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35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509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79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62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030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0794-1BFF-430F-A2AE-CE955B506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71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21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527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271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807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14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42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412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40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0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34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959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524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244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003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927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46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715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776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905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098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2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349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062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250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149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16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363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576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8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2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74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31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251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943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351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77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8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8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39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0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64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53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8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49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77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25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57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42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15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6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9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39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77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10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94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4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66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0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00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3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39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77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42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0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67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2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0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67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0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42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26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7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80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7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331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04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43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4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48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7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1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41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11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73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39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73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77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53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41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97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520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85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23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0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47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10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5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36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63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687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41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97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935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59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74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3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7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09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037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99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67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90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910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42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154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0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1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6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7AFB0-429B-470D-A55D-45AD5914892D}" type="datetimeFigureOut">
              <a:rPr lang="vi-VN" smtClean="0"/>
              <a:pPr/>
              <a:t>18/03/2019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8BE8-6BD0-4AB4-BB5B-1147FC99FAA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24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0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5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1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6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7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9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B992-85CE-490A-A445-B264A78E4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C6-6928-4807-9A69-4626D2F31E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2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2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rường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610600" cy="4525963"/>
          </a:xfrm>
        </p:spPr>
        <p:txBody>
          <a:bodyPr>
            <a:prstTxWarp prst="textDeflateBottom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lớp11A8!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oaiDucAChapCanhUocMoHong-VA-46845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351" y="332656"/>
            <a:ext cx="488241" cy="4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331640" y="1556792"/>
            <a:ext cx="7128792" cy="38164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7391400" y="6019800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1" y="3512767"/>
            <a:ext cx="4419600" cy="3356992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7" y="3501008"/>
            <a:ext cx="4419600" cy="335699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36" y="0"/>
            <a:ext cx="4419601" cy="3501008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3" y="0"/>
            <a:ext cx="443146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15008" y="2500306"/>
            <a:ext cx="2643214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 NGHIỆP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15000" y="3657600"/>
            <a:ext cx="2714652" cy="533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NGHIỆP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638800" y="5257800"/>
            <a:ext cx="2790852" cy="52865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GIAO THÔNG VẬN TẢI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4038600" y="2786058"/>
            <a:ext cx="1604970" cy="13287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4038600" y="3962400"/>
            <a:ext cx="1600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4038600" y="4114800"/>
            <a:ext cx="15240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15000" y="4495800"/>
            <a:ext cx="2714652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THƯƠNG NGHIỆP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4114800" y="4114800"/>
            <a:ext cx="1600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1214414" y="3643314"/>
            <a:ext cx="2786082" cy="92869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LĨNH VỰC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1560" y="869326"/>
            <a:ext cx="8136904" cy="496855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( 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iao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42886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662" y="2857496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328612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”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38200" y="228600"/>
            <a:ext cx="7620000" cy="6115050"/>
            <a:chOff x="528" y="36"/>
            <a:chExt cx="4800" cy="3852"/>
          </a:xfrm>
        </p:grpSpPr>
        <p:sp>
          <p:nvSpPr>
            <p:cNvPr id="1028" name="Rectangle 2"/>
            <p:cNvSpPr>
              <a:spLocks noChangeArrowheads="1"/>
            </p:cNvSpPr>
            <p:nvPr/>
          </p:nvSpPr>
          <p:spPr bwMode="auto">
            <a:xfrm>
              <a:off x="540" y="36"/>
              <a:ext cx="4635" cy="43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SỐ LIỆU RUỘNG ĐẤT BỊ TD PHÁP CHIẾM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3"/>
            <p:cNvGraphicFramePr>
              <a:graphicFrameLocks noChangeAspect="1"/>
            </p:cNvGraphicFramePr>
            <p:nvPr/>
          </p:nvGraphicFramePr>
          <p:xfrm>
            <a:off x="528" y="576"/>
            <a:ext cx="4656" cy="3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Chart" r:id="rId4" imgW="6096224" imgH="4067251" progId="MSGraph.Chart.8">
                    <p:embed followColorScheme="full"/>
                  </p:oleObj>
                </mc:Choice>
                <mc:Fallback>
                  <p:oleObj name="Chart" r:id="rId4" imgW="6096224" imgH="4067251" progId="MSGraph.Chart.8">
                    <p:embed followColorScheme="full"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576"/>
                          <a:ext cx="4656" cy="3127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" name="Rectangle 4"/>
            <p:cNvSpPr>
              <a:spLocks noChangeArrowheads="1"/>
            </p:cNvSpPr>
            <p:nvPr/>
          </p:nvSpPr>
          <p:spPr bwMode="auto">
            <a:xfrm>
              <a:off x="1056" y="3552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CẢ NƯỚC</a:t>
              </a:r>
            </a:p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(10.900 ha)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672" y="576"/>
              <a:ext cx="672" cy="19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 b="1">
                  <a:solidFill>
                    <a:srgbClr val="FA060C"/>
                  </a:solidFill>
                  <a:latin typeface="VNI-Times" pitchFamily="2" charset="0"/>
                </a:rPr>
                <a:t> </a:t>
              </a:r>
              <a:r>
                <a:rPr lang="en-US" sz="2800" b="1">
                  <a:solidFill>
                    <a:srgbClr val="FA060C"/>
                  </a:solidFill>
                  <a:latin typeface="VNI-Times" pitchFamily="2" charset="0"/>
                </a:rPr>
                <a:t>ha</a:t>
              </a:r>
              <a:endParaRPr lang="en-US"/>
            </a:p>
          </p:txBody>
        </p:sp>
        <p:sp>
          <p:nvSpPr>
            <p:cNvPr id="1032" name="Rectangle 9"/>
            <p:cNvSpPr>
              <a:spLocks noChangeArrowheads="1"/>
            </p:cNvSpPr>
            <p:nvPr/>
          </p:nvSpPr>
          <p:spPr bwMode="auto">
            <a:xfrm>
              <a:off x="2160" y="3552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CẢ NƯỚC</a:t>
              </a:r>
            </a:p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(301.000 ha)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3" name="Rectangle 10"/>
            <p:cNvSpPr>
              <a:spLocks noChangeArrowheads="1"/>
            </p:cNvSpPr>
            <p:nvPr/>
          </p:nvSpPr>
          <p:spPr bwMode="auto">
            <a:xfrm>
              <a:off x="4272" y="3552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BẮC KÌ</a:t>
              </a:r>
            </a:p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  <a:hlinkClick r:id="rId6" action="ppaction://hlinksldjump"/>
                </a:rPr>
                <a:t>(470.000 ha)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4" name="Rectangle 11"/>
            <p:cNvSpPr>
              <a:spLocks noChangeArrowheads="1"/>
            </p:cNvSpPr>
            <p:nvPr/>
          </p:nvSpPr>
          <p:spPr bwMode="auto">
            <a:xfrm>
              <a:off x="3168" y="3552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NAM KÌ</a:t>
              </a:r>
            </a:p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(1.528.000 ha</a:t>
              </a:r>
              <a:r>
                <a:rPr lang="en-US" sz="2000" b="1" dirty="0"/>
                <a:t>)</a:t>
              </a:r>
              <a:endParaRPr lang="en-US" dirty="0"/>
            </a:p>
          </p:txBody>
        </p:sp>
      </p:grp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42886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285749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3286124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B hanh chinh VN thoi Minh Ma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"/>
            <a:ext cx="9144000" cy="7162800"/>
          </a:xfrm>
          <a:noFill/>
          <a:ln w="57150">
            <a:solidFill>
              <a:srgbClr val="800000"/>
            </a:solidFill>
          </a:ln>
        </p:spPr>
      </p:pic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dirty="0">
                <a:solidFill>
                  <a:srgbClr val="3C3CF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360" name="AutoShape 64"/>
          <p:cNvSpPr>
            <a:spLocks noChangeArrowheads="1"/>
          </p:cNvSpPr>
          <p:nvPr/>
        </p:nvSpPr>
        <p:spPr bwMode="auto">
          <a:xfrm>
            <a:off x="2438400" y="914400"/>
            <a:ext cx="228600" cy="2286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VNI-Helve" pitchFamily="2" charset="0"/>
            </a:endParaRPr>
          </a:p>
        </p:txBody>
      </p:sp>
      <p:sp>
        <p:nvSpPr>
          <p:cNvPr id="4" name="AutoShape 64"/>
          <p:cNvSpPr>
            <a:spLocks noChangeArrowheads="1"/>
          </p:cNvSpPr>
          <p:nvPr/>
        </p:nvSpPr>
        <p:spPr bwMode="auto">
          <a:xfrm>
            <a:off x="2819400" y="1219200"/>
            <a:ext cx="228600" cy="2286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VNI-Helve" pitchFamily="2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auto">
          <a:xfrm>
            <a:off x="4572000" y="3810000"/>
            <a:ext cx="228600" cy="228600"/>
          </a:xfrm>
          <a:prstGeom prst="sun">
            <a:avLst>
              <a:gd name="adj" fmla="val 1944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VNI-Helve" pitchFamily="2" charset="0"/>
            </a:endParaRPr>
          </a:p>
        </p:txBody>
      </p:sp>
      <p:sp>
        <p:nvSpPr>
          <p:cNvPr id="11" name="AutoShape 64"/>
          <p:cNvSpPr>
            <a:spLocks noChangeArrowheads="1"/>
          </p:cNvSpPr>
          <p:nvPr/>
        </p:nvSpPr>
        <p:spPr bwMode="auto">
          <a:xfrm>
            <a:off x="4000496" y="1285860"/>
            <a:ext cx="228600" cy="228600"/>
          </a:xfrm>
          <a:prstGeom prst="sun">
            <a:avLst>
              <a:gd name="adj" fmla="val 1944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VNI-Helv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60" grpId="0" animBg="1"/>
      <p:bldP spid="4" grpId="0" animBg="1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571192"/>
            <a:ext cx="8001000" cy="5529571"/>
            <a:chOff x="336" y="598"/>
            <a:chExt cx="5040" cy="3520"/>
          </a:xfrm>
        </p:grpSpPr>
        <p:sp>
          <p:nvSpPr>
            <p:cNvPr id="17411" name="Text Box 12"/>
            <p:cNvSpPr txBox="1">
              <a:spLocks noChangeArrowheads="1"/>
            </p:cNvSpPr>
            <p:nvPr/>
          </p:nvSpPr>
          <p:spPr bwMode="auto">
            <a:xfrm>
              <a:off x="1581" y="598"/>
              <a:ext cx="33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than</a:t>
              </a:r>
            </a:p>
          </p:txBody>
        </p:sp>
        <p:sp>
          <p:nvSpPr>
            <p:cNvPr id="17412" name="Text Box 13"/>
            <p:cNvSpPr txBox="1">
              <a:spLocks noChangeArrowheads="1"/>
            </p:cNvSpPr>
            <p:nvPr/>
          </p:nvSpPr>
          <p:spPr bwMode="auto">
            <a:xfrm>
              <a:off x="1187" y="3846"/>
              <a:ext cx="113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200">
                  <a:cs typeface="Arial" charset="0"/>
                </a:rPr>
                <a:t>285.915 tấn</a:t>
              </a:r>
            </a:p>
          </p:txBody>
        </p:sp>
        <p:sp>
          <p:nvSpPr>
            <p:cNvPr id="17413" name="Text Box 14"/>
            <p:cNvSpPr txBox="1">
              <a:spLocks noChangeArrowheads="1"/>
            </p:cNvSpPr>
            <p:nvPr/>
          </p:nvSpPr>
          <p:spPr bwMode="auto">
            <a:xfrm>
              <a:off x="2153" y="3846"/>
              <a:ext cx="120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200">
                  <a:latin typeface="Arial" charset="0"/>
                  <a:cs typeface="Arial" charset="0"/>
                </a:rPr>
                <a:t> </a:t>
              </a:r>
              <a:r>
                <a:rPr lang="en-US" sz="2200">
                  <a:cs typeface="Arial" charset="0"/>
                </a:rPr>
                <a:t>415.000 tấn</a:t>
              </a:r>
            </a:p>
          </p:txBody>
        </p:sp>
        <p:sp>
          <p:nvSpPr>
            <p:cNvPr id="17414" name="Text Box 15"/>
            <p:cNvSpPr txBox="1">
              <a:spLocks noChangeArrowheads="1"/>
            </p:cNvSpPr>
            <p:nvPr/>
          </p:nvSpPr>
          <p:spPr bwMode="auto">
            <a:xfrm>
              <a:off x="3284" y="3846"/>
              <a:ext cx="105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200">
                  <a:cs typeface="Arial" charset="0"/>
                  <a:hlinkClick r:id="rId3" action="ppaction://hlinksldjump"/>
                </a:rPr>
                <a:t>500.000 tấn</a:t>
              </a:r>
              <a:endParaRPr lang="en-US" sz="2200">
                <a:cs typeface="Arial" charset="0"/>
              </a:endParaRPr>
            </a:p>
          </p:txBody>
        </p:sp>
        <p:sp>
          <p:nvSpPr>
            <p:cNvPr id="17415" name="Text Box 16"/>
            <p:cNvSpPr txBox="1">
              <a:spLocks noChangeArrowheads="1"/>
            </p:cNvSpPr>
            <p:nvPr/>
          </p:nvSpPr>
          <p:spPr bwMode="auto">
            <a:xfrm>
              <a:off x="1050" y="1175"/>
              <a:ext cx="46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b="1">
                  <a:latin typeface="Arial" charset="0"/>
                  <a:cs typeface="Arial" charset="0"/>
                </a:rPr>
                <a:t>Tấn</a:t>
              </a:r>
            </a:p>
          </p:txBody>
        </p:sp>
        <p:sp>
          <p:nvSpPr>
            <p:cNvPr id="17416" name="Text Box 17"/>
            <p:cNvSpPr txBox="1">
              <a:spLocks noChangeArrowheads="1"/>
            </p:cNvSpPr>
            <p:nvPr/>
          </p:nvSpPr>
          <p:spPr bwMode="auto">
            <a:xfrm>
              <a:off x="4830" y="3691"/>
              <a:ext cx="54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b="1">
                  <a:latin typeface="Arial" charset="0"/>
                  <a:cs typeface="Arial" charset="0"/>
                </a:rPr>
                <a:t>Năm</a:t>
              </a:r>
            </a:p>
          </p:txBody>
        </p:sp>
        <p:sp>
          <p:nvSpPr>
            <p:cNvPr id="17417" name="Freeform 18"/>
            <p:cNvSpPr>
              <a:spLocks/>
            </p:cNvSpPr>
            <p:nvPr/>
          </p:nvSpPr>
          <p:spPr bwMode="auto">
            <a:xfrm>
              <a:off x="1116" y="3542"/>
              <a:ext cx="4142" cy="93"/>
            </a:xfrm>
            <a:custGeom>
              <a:avLst/>
              <a:gdLst>
                <a:gd name="T0" fmla="*/ 0 w 4734"/>
                <a:gd name="T1" fmla="*/ 28 h 126"/>
                <a:gd name="T2" fmla="*/ 82 w 4734"/>
                <a:gd name="T3" fmla="*/ 0 h 126"/>
                <a:gd name="T4" fmla="*/ 2427 w 4734"/>
                <a:gd name="T5" fmla="*/ 0 h 126"/>
                <a:gd name="T6" fmla="*/ 2344 w 4734"/>
                <a:gd name="T7" fmla="*/ 28 h 126"/>
                <a:gd name="T8" fmla="*/ 0 w 4734"/>
                <a:gd name="T9" fmla="*/ 28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4"/>
                <a:gd name="T16" fmla="*/ 0 h 126"/>
                <a:gd name="T17" fmla="*/ 4734 w 4734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4" h="126">
                  <a:moveTo>
                    <a:pt x="0" y="126"/>
                  </a:moveTo>
                  <a:lnTo>
                    <a:pt x="162" y="0"/>
                  </a:lnTo>
                  <a:lnTo>
                    <a:pt x="4734" y="0"/>
                  </a:lnTo>
                  <a:lnTo>
                    <a:pt x="4572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18" name="Freeform 19"/>
            <p:cNvSpPr>
              <a:spLocks/>
            </p:cNvSpPr>
            <p:nvPr/>
          </p:nvSpPr>
          <p:spPr bwMode="auto">
            <a:xfrm>
              <a:off x="1116" y="1349"/>
              <a:ext cx="141" cy="2286"/>
            </a:xfrm>
            <a:custGeom>
              <a:avLst/>
              <a:gdLst>
                <a:gd name="T0" fmla="*/ 0 w 162"/>
                <a:gd name="T1" fmla="*/ 678 h 3097"/>
                <a:gd name="T2" fmla="*/ 0 w 162"/>
                <a:gd name="T3" fmla="*/ 28 h 3097"/>
                <a:gd name="T4" fmla="*/ 81 w 162"/>
                <a:gd name="T5" fmla="*/ 0 h 3097"/>
                <a:gd name="T6" fmla="*/ 81 w 162"/>
                <a:gd name="T7" fmla="*/ 651 h 3097"/>
                <a:gd name="T8" fmla="*/ 0 w 162"/>
                <a:gd name="T9" fmla="*/ 678 h 30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097"/>
                <a:gd name="T17" fmla="*/ 162 w 162"/>
                <a:gd name="T18" fmla="*/ 3097 h 30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097">
                  <a:moveTo>
                    <a:pt x="0" y="3097"/>
                  </a:moveTo>
                  <a:lnTo>
                    <a:pt x="0" y="126"/>
                  </a:lnTo>
                  <a:lnTo>
                    <a:pt x="162" y="0"/>
                  </a:lnTo>
                  <a:lnTo>
                    <a:pt x="162" y="2971"/>
                  </a:lnTo>
                  <a:lnTo>
                    <a:pt x="0" y="309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19" name="Rectangle 20"/>
            <p:cNvSpPr>
              <a:spLocks noChangeArrowheads="1"/>
            </p:cNvSpPr>
            <p:nvPr/>
          </p:nvSpPr>
          <p:spPr bwMode="auto">
            <a:xfrm>
              <a:off x="1257" y="1349"/>
              <a:ext cx="4001" cy="2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0" name="Freeform 21"/>
            <p:cNvSpPr>
              <a:spLocks/>
            </p:cNvSpPr>
            <p:nvPr/>
          </p:nvSpPr>
          <p:spPr bwMode="auto">
            <a:xfrm>
              <a:off x="1116" y="3542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1" name="Freeform 22"/>
            <p:cNvSpPr>
              <a:spLocks/>
            </p:cNvSpPr>
            <p:nvPr/>
          </p:nvSpPr>
          <p:spPr bwMode="auto">
            <a:xfrm>
              <a:off x="1116" y="3323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2" name="Freeform 23"/>
            <p:cNvSpPr>
              <a:spLocks/>
            </p:cNvSpPr>
            <p:nvPr/>
          </p:nvSpPr>
          <p:spPr bwMode="auto">
            <a:xfrm>
              <a:off x="1116" y="3104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3" name="Freeform 24"/>
            <p:cNvSpPr>
              <a:spLocks/>
            </p:cNvSpPr>
            <p:nvPr/>
          </p:nvSpPr>
          <p:spPr bwMode="auto">
            <a:xfrm>
              <a:off x="1116" y="2884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4" name="Freeform 25"/>
            <p:cNvSpPr>
              <a:spLocks/>
            </p:cNvSpPr>
            <p:nvPr/>
          </p:nvSpPr>
          <p:spPr bwMode="auto">
            <a:xfrm>
              <a:off x="1116" y="2665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5" name="Freeform 26"/>
            <p:cNvSpPr>
              <a:spLocks/>
            </p:cNvSpPr>
            <p:nvPr/>
          </p:nvSpPr>
          <p:spPr bwMode="auto">
            <a:xfrm>
              <a:off x="1116" y="2445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6" name="Freeform 27"/>
            <p:cNvSpPr>
              <a:spLocks/>
            </p:cNvSpPr>
            <p:nvPr/>
          </p:nvSpPr>
          <p:spPr bwMode="auto">
            <a:xfrm>
              <a:off x="1116" y="2226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7" name="Freeform 28"/>
            <p:cNvSpPr>
              <a:spLocks/>
            </p:cNvSpPr>
            <p:nvPr/>
          </p:nvSpPr>
          <p:spPr bwMode="auto">
            <a:xfrm>
              <a:off x="1116" y="2007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8" name="Freeform 29"/>
            <p:cNvSpPr>
              <a:spLocks/>
            </p:cNvSpPr>
            <p:nvPr/>
          </p:nvSpPr>
          <p:spPr bwMode="auto">
            <a:xfrm>
              <a:off x="1116" y="1787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9" name="Freeform 30"/>
            <p:cNvSpPr>
              <a:spLocks/>
            </p:cNvSpPr>
            <p:nvPr/>
          </p:nvSpPr>
          <p:spPr bwMode="auto">
            <a:xfrm>
              <a:off x="1116" y="1568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0" name="Freeform 31"/>
            <p:cNvSpPr>
              <a:spLocks/>
            </p:cNvSpPr>
            <p:nvPr/>
          </p:nvSpPr>
          <p:spPr bwMode="auto">
            <a:xfrm>
              <a:off x="1116" y="1349"/>
              <a:ext cx="4142" cy="93"/>
            </a:xfrm>
            <a:custGeom>
              <a:avLst/>
              <a:gdLst>
                <a:gd name="T0" fmla="*/ 0 w 526"/>
                <a:gd name="T1" fmla="*/ 181144 h 14"/>
                <a:gd name="T2" fmla="*/ 545917 w 526"/>
                <a:gd name="T3" fmla="*/ 0 h 14"/>
                <a:gd name="T4" fmla="*/ 15925853 w 526"/>
                <a:gd name="T5" fmla="*/ 0 h 14"/>
                <a:gd name="T6" fmla="*/ 0 60000 65536"/>
                <a:gd name="T7" fmla="*/ 0 60000 65536"/>
                <a:gd name="T8" fmla="*/ 0 60000 65536"/>
                <a:gd name="T9" fmla="*/ 0 w 526"/>
                <a:gd name="T10" fmla="*/ 0 h 14"/>
                <a:gd name="T11" fmla="*/ 526 w 52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6" h="14">
                  <a:moveTo>
                    <a:pt x="0" y="14"/>
                  </a:moveTo>
                  <a:lnTo>
                    <a:pt x="18" y="0"/>
                  </a:lnTo>
                  <a:lnTo>
                    <a:pt x="526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1" name="Freeform 32"/>
            <p:cNvSpPr>
              <a:spLocks/>
            </p:cNvSpPr>
            <p:nvPr/>
          </p:nvSpPr>
          <p:spPr bwMode="auto">
            <a:xfrm>
              <a:off x="1116" y="3542"/>
              <a:ext cx="4142" cy="93"/>
            </a:xfrm>
            <a:custGeom>
              <a:avLst/>
              <a:gdLst>
                <a:gd name="T0" fmla="*/ 2427 w 4734"/>
                <a:gd name="T1" fmla="*/ 0 h 126"/>
                <a:gd name="T2" fmla="*/ 2344 w 4734"/>
                <a:gd name="T3" fmla="*/ 28 h 126"/>
                <a:gd name="T4" fmla="*/ 0 w 4734"/>
                <a:gd name="T5" fmla="*/ 28 h 126"/>
                <a:gd name="T6" fmla="*/ 82 w 4734"/>
                <a:gd name="T7" fmla="*/ 0 h 126"/>
                <a:gd name="T8" fmla="*/ 2427 w 4734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4"/>
                <a:gd name="T16" fmla="*/ 0 h 126"/>
                <a:gd name="T17" fmla="*/ 4734 w 4734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4" h="126">
                  <a:moveTo>
                    <a:pt x="4734" y="0"/>
                  </a:moveTo>
                  <a:lnTo>
                    <a:pt x="4572" y="126"/>
                  </a:lnTo>
                  <a:lnTo>
                    <a:pt x="0" y="126"/>
                  </a:lnTo>
                  <a:lnTo>
                    <a:pt x="162" y="0"/>
                  </a:lnTo>
                  <a:lnTo>
                    <a:pt x="4734" y="0"/>
                  </a:lnTo>
                  <a:close/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2" name="Freeform 33"/>
            <p:cNvSpPr>
              <a:spLocks/>
            </p:cNvSpPr>
            <p:nvPr/>
          </p:nvSpPr>
          <p:spPr bwMode="auto">
            <a:xfrm>
              <a:off x="1116" y="1349"/>
              <a:ext cx="141" cy="2286"/>
            </a:xfrm>
            <a:custGeom>
              <a:avLst/>
              <a:gdLst>
                <a:gd name="T0" fmla="*/ 0 w 162"/>
                <a:gd name="T1" fmla="*/ 678 h 3097"/>
                <a:gd name="T2" fmla="*/ 0 w 162"/>
                <a:gd name="T3" fmla="*/ 28 h 3097"/>
                <a:gd name="T4" fmla="*/ 81 w 162"/>
                <a:gd name="T5" fmla="*/ 0 h 3097"/>
                <a:gd name="T6" fmla="*/ 81 w 162"/>
                <a:gd name="T7" fmla="*/ 651 h 3097"/>
                <a:gd name="T8" fmla="*/ 0 w 162"/>
                <a:gd name="T9" fmla="*/ 678 h 30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097"/>
                <a:gd name="T17" fmla="*/ 162 w 162"/>
                <a:gd name="T18" fmla="*/ 3097 h 30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097">
                  <a:moveTo>
                    <a:pt x="0" y="3097"/>
                  </a:moveTo>
                  <a:lnTo>
                    <a:pt x="0" y="126"/>
                  </a:lnTo>
                  <a:lnTo>
                    <a:pt x="162" y="0"/>
                  </a:lnTo>
                  <a:lnTo>
                    <a:pt x="162" y="2971"/>
                  </a:lnTo>
                  <a:lnTo>
                    <a:pt x="0" y="3097"/>
                  </a:lnTo>
                  <a:close/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3" name="Rectangle 34"/>
            <p:cNvSpPr>
              <a:spLocks noChangeArrowheads="1"/>
            </p:cNvSpPr>
            <p:nvPr/>
          </p:nvSpPr>
          <p:spPr bwMode="auto">
            <a:xfrm>
              <a:off x="1257" y="1349"/>
              <a:ext cx="4001" cy="2193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4" name="Freeform 35"/>
            <p:cNvSpPr>
              <a:spLocks/>
            </p:cNvSpPr>
            <p:nvPr/>
          </p:nvSpPr>
          <p:spPr bwMode="auto">
            <a:xfrm>
              <a:off x="1817" y="2292"/>
              <a:ext cx="141" cy="1343"/>
            </a:xfrm>
            <a:custGeom>
              <a:avLst/>
              <a:gdLst>
                <a:gd name="T0" fmla="*/ 0 w 162"/>
                <a:gd name="T1" fmla="*/ 399 h 1819"/>
                <a:gd name="T2" fmla="*/ 0 w 162"/>
                <a:gd name="T3" fmla="*/ 26 h 1819"/>
                <a:gd name="T4" fmla="*/ 81 w 162"/>
                <a:gd name="T5" fmla="*/ 0 h 1819"/>
                <a:gd name="T6" fmla="*/ 81 w 162"/>
                <a:gd name="T7" fmla="*/ 371 h 1819"/>
                <a:gd name="T8" fmla="*/ 0 w 162"/>
                <a:gd name="T9" fmla="*/ 399 h 18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1819"/>
                <a:gd name="T17" fmla="*/ 162 w 162"/>
                <a:gd name="T18" fmla="*/ 1819 h 18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1819">
                  <a:moveTo>
                    <a:pt x="0" y="1819"/>
                  </a:moveTo>
                  <a:lnTo>
                    <a:pt x="0" y="117"/>
                  </a:lnTo>
                  <a:lnTo>
                    <a:pt x="162" y="0"/>
                  </a:lnTo>
                  <a:lnTo>
                    <a:pt x="162" y="1693"/>
                  </a:lnTo>
                  <a:lnTo>
                    <a:pt x="0" y="1819"/>
                  </a:lnTo>
                  <a:close/>
                </a:path>
              </a:pathLst>
            </a:custGeom>
            <a:solidFill>
              <a:srgbClr val="008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5" name="Rectangle 36"/>
            <p:cNvSpPr>
              <a:spLocks noChangeArrowheads="1"/>
            </p:cNvSpPr>
            <p:nvPr/>
          </p:nvSpPr>
          <p:spPr bwMode="auto">
            <a:xfrm>
              <a:off x="1423" y="2379"/>
              <a:ext cx="394" cy="1256"/>
            </a:xfrm>
            <a:prstGeom prst="rect">
              <a:avLst/>
            </a:prstGeom>
            <a:solidFill>
              <a:srgbClr val="00FF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6" name="Freeform 37"/>
            <p:cNvSpPr>
              <a:spLocks/>
            </p:cNvSpPr>
            <p:nvPr/>
          </p:nvSpPr>
          <p:spPr bwMode="auto">
            <a:xfrm>
              <a:off x="1423" y="2292"/>
              <a:ext cx="535" cy="87"/>
            </a:xfrm>
            <a:custGeom>
              <a:avLst/>
              <a:gdLst>
                <a:gd name="T0" fmla="*/ 230 w 612"/>
                <a:gd name="T1" fmla="*/ 27 h 117"/>
                <a:gd name="T2" fmla="*/ 313 w 612"/>
                <a:gd name="T3" fmla="*/ 0 h 117"/>
                <a:gd name="T4" fmla="*/ 78 w 612"/>
                <a:gd name="T5" fmla="*/ 0 h 117"/>
                <a:gd name="T6" fmla="*/ 0 w 612"/>
                <a:gd name="T7" fmla="*/ 27 h 117"/>
                <a:gd name="T8" fmla="*/ 230 w 612"/>
                <a:gd name="T9" fmla="*/ 2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2"/>
                <a:gd name="T16" fmla="*/ 0 h 117"/>
                <a:gd name="T17" fmla="*/ 612 w 612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2" h="117">
                  <a:moveTo>
                    <a:pt x="450" y="117"/>
                  </a:moveTo>
                  <a:lnTo>
                    <a:pt x="612" y="0"/>
                  </a:lnTo>
                  <a:lnTo>
                    <a:pt x="153" y="0"/>
                  </a:lnTo>
                  <a:lnTo>
                    <a:pt x="0" y="117"/>
                  </a:lnTo>
                  <a:lnTo>
                    <a:pt x="450" y="117"/>
                  </a:lnTo>
                  <a:close/>
                </a:path>
              </a:pathLst>
            </a:custGeom>
            <a:solidFill>
              <a:srgbClr val="00B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7" name="Freeform 38"/>
            <p:cNvSpPr>
              <a:spLocks/>
            </p:cNvSpPr>
            <p:nvPr/>
          </p:nvSpPr>
          <p:spPr bwMode="auto">
            <a:xfrm>
              <a:off x="2817" y="1728"/>
              <a:ext cx="141" cy="1907"/>
            </a:xfrm>
            <a:custGeom>
              <a:avLst/>
              <a:gdLst>
                <a:gd name="T0" fmla="*/ 0 w 162"/>
                <a:gd name="T1" fmla="*/ 565 h 2584"/>
                <a:gd name="T2" fmla="*/ 0 w 162"/>
                <a:gd name="T3" fmla="*/ 25 h 2584"/>
                <a:gd name="T4" fmla="*/ 81 w 162"/>
                <a:gd name="T5" fmla="*/ 0 h 2584"/>
                <a:gd name="T6" fmla="*/ 81 w 162"/>
                <a:gd name="T7" fmla="*/ 538 h 2584"/>
                <a:gd name="T8" fmla="*/ 0 w 162"/>
                <a:gd name="T9" fmla="*/ 565 h 2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2584"/>
                <a:gd name="T17" fmla="*/ 162 w 162"/>
                <a:gd name="T18" fmla="*/ 2584 h 2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2584">
                  <a:moveTo>
                    <a:pt x="0" y="2584"/>
                  </a:moveTo>
                  <a:lnTo>
                    <a:pt x="0" y="117"/>
                  </a:lnTo>
                  <a:lnTo>
                    <a:pt x="162" y="0"/>
                  </a:lnTo>
                  <a:lnTo>
                    <a:pt x="162" y="2458"/>
                  </a:lnTo>
                  <a:lnTo>
                    <a:pt x="0" y="2584"/>
                  </a:lnTo>
                  <a:close/>
                </a:path>
              </a:pathLst>
            </a:custGeom>
            <a:solidFill>
              <a:srgbClr val="8033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8" name="Rectangle 39"/>
            <p:cNvSpPr>
              <a:spLocks noChangeArrowheads="1"/>
            </p:cNvSpPr>
            <p:nvPr/>
          </p:nvSpPr>
          <p:spPr bwMode="auto">
            <a:xfrm>
              <a:off x="2415" y="1814"/>
              <a:ext cx="402" cy="1821"/>
            </a:xfrm>
            <a:prstGeom prst="rect">
              <a:avLst/>
            </a:prstGeom>
            <a:solidFill>
              <a:srgbClr val="FF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39" name="Freeform 40"/>
            <p:cNvSpPr>
              <a:spLocks/>
            </p:cNvSpPr>
            <p:nvPr/>
          </p:nvSpPr>
          <p:spPr bwMode="auto">
            <a:xfrm>
              <a:off x="2415" y="1728"/>
              <a:ext cx="543" cy="86"/>
            </a:xfrm>
            <a:custGeom>
              <a:avLst/>
              <a:gdLst>
                <a:gd name="T0" fmla="*/ 234 w 621"/>
                <a:gd name="T1" fmla="*/ 25 h 117"/>
                <a:gd name="T2" fmla="*/ 317 w 621"/>
                <a:gd name="T3" fmla="*/ 0 h 117"/>
                <a:gd name="T4" fmla="*/ 82 w 621"/>
                <a:gd name="T5" fmla="*/ 0 h 117"/>
                <a:gd name="T6" fmla="*/ 0 w 621"/>
                <a:gd name="T7" fmla="*/ 25 h 117"/>
                <a:gd name="T8" fmla="*/ 234 w 621"/>
                <a:gd name="T9" fmla="*/ 25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1"/>
                <a:gd name="T16" fmla="*/ 0 h 117"/>
                <a:gd name="T17" fmla="*/ 621 w 621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1" h="117">
                  <a:moveTo>
                    <a:pt x="459" y="117"/>
                  </a:moveTo>
                  <a:lnTo>
                    <a:pt x="621" y="0"/>
                  </a:lnTo>
                  <a:lnTo>
                    <a:pt x="162" y="0"/>
                  </a:lnTo>
                  <a:lnTo>
                    <a:pt x="0" y="117"/>
                  </a:lnTo>
                  <a:lnTo>
                    <a:pt x="459" y="117"/>
                  </a:lnTo>
                  <a:close/>
                </a:path>
              </a:pathLst>
            </a:custGeom>
            <a:solidFill>
              <a:srgbClr val="BF4D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0" name="Freeform 41"/>
            <p:cNvSpPr>
              <a:spLocks/>
            </p:cNvSpPr>
            <p:nvPr/>
          </p:nvSpPr>
          <p:spPr bwMode="auto">
            <a:xfrm>
              <a:off x="3817" y="1349"/>
              <a:ext cx="142" cy="2286"/>
            </a:xfrm>
            <a:custGeom>
              <a:avLst/>
              <a:gdLst>
                <a:gd name="T0" fmla="*/ 0 w 162"/>
                <a:gd name="T1" fmla="*/ 678 h 3097"/>
                <a:gd name="T2" fmla="*/ 0 w 162"/>
                <a:gd name="T3" fmla="*/ 28 h 3097"/>
                <a:gd name="T4" fmla="*/ 84 w 162"/>
                <a:gd name="T5" fmla="*/ 0 h 3097"/>
                <a:gd name="T6" fmla="*/ 84 w 162"/>
                <a:gd name="T7" fmla="*/ 651 h 3097"/>
                <a:gd name="T8" fmla="*/ 0 w 162"/>
                <a:gd name="T9" fmla="*/ 678 h 30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097"/>
                <a:gd name="T17" fmla="*/ 162 w 162"/>
                <a:gd name="T18" fmla="*/ 3097 h 30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097">
                  <a:moveTo>
                    <a:pt x="0" y="3097"/>
                  </a:moveTo>
                  <a:lnTo>
                    <a:pt x="0" y="126"/>
                  </a:lnTo>
                  <a:lnTo>
                    <a:pt x="162" y="0"/>
                  </a:lnTo>
                  <a:lnTo>
                    <a:pt x="162" y="2971"/>
                  </a:lnTo>
                  <a:lnTo>
                    <a:pt x="0" y="3097"/>
                  </a:lnTo>
                  <a:close/>
                </a:path>
              </a:pathLst>
            </a:custGeom>
            <a:solidFill>
              <a:srgbClr val="80008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1" name="Rectangle 42"/>
            <p:cNvSpPr>
              <a:spLocks noChangeArrowheads="1"/>
            </p:cNvSpPr>
            <p:nvPr/>
          </p:nvSpPr>
          <p:spPr bwMode="auto">
            <a:xfrm>
              <a:off x="3415" y="1442"/>
              <a:ext cx="402" cy="2193"/>
            </a:xfrm>
            <a:prstGeom prst="rect">
              <a:avLst/>
            </a:prstGeom>
            <a:solidFill>
              <a:srgbClr val="FF00FF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2" name="Freeform 43"/>
            <p:cNvSpPr>
              <a:spLocks/>
            </p:cNvSpPr>
            <p:nvPr/>
          </p:nvSpPr>
          <p:spPr bwMode="auto">
            <a:xfrm>
              <a:off x="3415" y="1349"/>
              <a:ext cx="544" cy="93"/>
            </a:xfrm>
            <a:custGeom>
              <a:avLst/>
              <a:gdLst>
                <a:gd name="T0" fmla="*/ 237 w 621"/>
                <a:gd name="T1" fmla="*/ 28 h 126"/>
                <a:gd name="T2" fmla="*/ 321 w 621"/>
                <a:gd name="T3" fmla="*/ 0 h 126"/>
                <a:gd name="T4" fmla="*/ 83 w 621"/>
                <a:gd name="T5" fmla="*/ 0 h 126"/>
                <a:gd name="T6" fmla="*/ 0 w 621"/>
                <a:gd name="T7" fmla="*/ 28 h 126"/>
                <a:gd name="T8" fmla="*/ 237 w 621"/>
                <a:gd name="T9" fmla="*/ 28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1"/>
                <a:gd name="T16" fmla="*/ 0 h 126"/>
                <a:gd name="T17" fmla="*/ 621 w 621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1" h="126">
                  <a:moveTo>
                    <a:pt x="459" y="126"/>
                  </a:moveTo>
                  <a:lnTo>
                    <a:pt x="621" y="0"/>
                  </a:lnTo>
                  <a:lnTo>
                    <a:pt x="162" y="0"/>
                  </a:lnTo>
                  <a:lnTo>
                    <a:pt x="0" y="126"/>
                  </a:lnTo>
                  <a:lnTo>
                    <a:pt x="459" y="126"/>
                  </a:lnTo>
                  <a:close/>
                </a:path>
              </a:pathLst>
            </a:custGeom>
            <a:solidFill>
              <a:srgbClr val="BF00BF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3" name="Line 44"/>
            <p:cNvSpPr>
              <a:spLocks noChangeShapeType="1"/>
            </p:cNvSpPr>
            <p:nvPr/>
          </p:nvSpPr>
          <p:spPr bwMode="auto">
            <a:xfrm flipV="1">
              <a:off x="1116" y="1442"/>
              <a:ext cx="1" cy="2193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4" name="Line 45"/>
            <p:cNvSpPr>
              <a:spLocks noChangeShapeType="1"/>
            </p:cNvSpPr>
            <p:nvPr/>
          </p:nvSpPr>
          <p:spPr bwMode="auto">
            <a:xfrm flipH="1">
              <a:off x="1076" y="3635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5" name="Line 46"/>
            <p:cNvSpPr>
              <a:spLocks noChangeShapeType="1"/>
            </p:cNvSpPr>
            <p:nvPr/>
          </p:nvSpPr>
          <p:spPr bwMode="auto">
            <a:xfrm flipH="1">
              <a:off x="1076" y="3416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6" name="Line 47"/>
            <p:cNvSpPr>
              <a:spLocks noChangeShapeType="1"/>
            </p:cNvSpPr>
            <p:nvPr/>
          </p:nvSpPr>
          <p:spPr bwMode="auto">
            <a:xfrm flipH="1">
              <a:off x="1076" y="3197"/>
              <a:ext cx="40" cy="0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7" name="Line 48"/>
            <p:cNvSpPr>
              <a:spLocks noChangeShapeType="1"/>
            </p:cNvSpPr>
            <p:nvPr/>
          </p:nvSpPr>
          <p:spPr bwMode="auto">
            <a:xfrm flipH="1">
              <a:off x="1076" y="2977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8" name="Line 49"/>
            <p:cNvSpPr>
              <a:spLocks noChangeShapeType="1"/>
            </p:cNvSpPr>
            <p:nvPr/>
          </p:nvSpPr>
          <p:spPr bwMode="auto">
            <a:xfrm flipH="1">
              <a:off x="1076" y="2758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49" name="Line 50"/>
            <p:cNvSpPr>
              <a:spLocks noChangeShapeType="1"/>
            </p:cNvSpPr>
            <p:nvPr/>
          </p:nvSpPr>
          <p:spPr bwMode="auto">
            <a:xfrm flipH="1">
              <a:off x="1076" y="2538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0" name="Line 51"/>
            <p:cNvSpPr>
              <a:spLocks noChangeShapeType="1"/>
            </p:cNvSpPr>
            <p:nvPr/>
          </p:nvSpPr>
          <p:spPr bwMode="auto">
            <a:xfrm flipH="1">
              <a:off x="1076" y="2319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1" name="Line 52"/>
            <p:cNvSpPr>
              <a:spLocks noChangeShapeType="1"/>
            </p:cNvSpPr>
            <p:nvPr/>
          </p:nvSpPr>
          <p:spPr bwMode="auto">
            <a:xfrm flipH="1">
              <a:off x="1076" y="2100"/>
              <a:ext cx="40" cy="0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2" name="Line 53"/>
            <p:cNvSpPr>
              <a:spLocks noChangeShapeType="1"/>
            </p:cNvSpPr>
            <p:nvPr/>
          </p:nvSpPr>
          <p:spPr bwMode="auto">
            <a:xfrm flipH="1">
              <a:off x="1076" y="1880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3" name="Line 54"/>
            <p:cNvSpPr>
              <a:spLocks noChangeShapeType="1"/>
            </p:cNvSpPr>
            <p:nvPr/>
          </p:nvSpPr>
          <p:spPr bwMode="auto">
            <a:xfrm flipH="1">
              <a:off x="1076" y="1661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4" name="Line 55"/>
            <p:cNvSpPr>
              <a:spLocks noChangeShapeType="1"/>
            </p:cNvSpPr>
            <p:nvPr/>
          </p:nvSpPr>
          <p:spPr bwMode="auto">
            <a:xfrm flipH="1">
              <a:off x="1076" y="1442"/>
              <a:ext cx="40" cy="1"/>
            </a:xfrm>
            <a:prstGeom prst="line">
              <a:avLst/>
            </a:prstGeom>
            <a:noFill/>
            <a:ln w="14288">
              <a:solidFill>
                <a:srgbClr val="C0504D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55" name="Rectangle 56"/>
            <p:cNvSpPr>
              <a:spLocks noChangeArrowheads="1"/>
            </p:cNvSpPr>
            <p:nvPr/>
          </p:nvSpPr>
          <p:spPr bwMode="auto">
            <a:xfrm>
              <a:off x="991" y="3550"/>
              <a:ext cx="10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56" name="Rectangle 57"/>
            <p:cNvSpPr>
              <a:spLocks noChangeArrowheads="1"/>
            </p:cNvSpPr>
            <p:nvPr/>
          </p:nvSpPr>
          <p:spPr bwMode="auto">
            <a:xfrm>
              <a:off x="586" y="3330"/>
              <a:ext cx="540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50000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57" name="Rectangle 58"/>
            <p:cNvSpPr>
              <a:spLocks noChangeArrowheads="1"/>
            </p:cNvSpPr>
            <p:nvPr/>
          </p:nvSpPr>
          <p:spPr bwMode="auto">
            <a:xfrm>
              <a:off x="485" y="3110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100000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58" name="Rectangle 59"/>
            <p:cNvSpPr>
              <a:spLocks noChangeArrowheads="1"/>
            </p:cNvSpPr>
            <p:nvPr/>
          </p:nvSpPr>
          <p:spPr bwMode="auto">
            <a:xfrm>
              <a:off x="485" y="2891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150000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59" name="Rectangle 60"/>
            <p:cNvSpPr>
              <a:spLocks noChangeArrowheads="1"/>
            </p:cNvSpPr>
            <p:nvPr/>
          </p:nvSpPr>
          <p:spPr bwMode="auto">
            <a:xfrm>
              <a:off x="485" y="2672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200000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0" name="Rectangle 61"/>
            <p:cNvSpPr>
              <a:spLocks noChangeArrowheads="1"/>
            </p:cNvSpPr>
            <p:nvPr/>
          </p:nvSpPr>
          <p:spPr bwMode="auto">
            <a:xfrm>
              <a:off x="485" y="2452"/>
              <a:ext cx="64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250000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1" name="Rectangle 62"/>
            <p:cNvSpPr>
              <a:spLocks noChangeArrowheads="1"/>
            </p:cNvSpPr>
            <p:nvPr/>
          </p:nvSpPr>
          <p:spPr bwMode="auto">
            <a:xfrm>
              <a:off x="485" y="2233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300000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2" name="Rectangle 63"/>
            <p:cNvSpPr>
              <a:spLocks noChangeArrowheads="1"/>
            </p:cNvSpPr>
            <p:nvPr/>
          </p:nvSpPr>
          <p:spPr bwMode="auto">
            <a:xfrm>
              <a:off x="485" y="2013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350000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3" name="Rectangle 64"/>
            <p:cNvSpPr>
              <a:spLocks noChangeArrowheads="1"/>
            </p:cNvSpPr>
            <p:nvPr/>
          </p:nvSpPr>
          <p:spPr bwMode="auto">
            <a:xfrm>
              <a:off x="485" y="1794"/>
              <a:ext cx="64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400000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4" name="Rectangle 65"/>
            <p:cNvSpPr>
              <a:spLocks noChangeArrowheads="1"/>
            </p:cNvSpPr>
            <p:nvPr/>
          </p:nvSpPr>
          <p:spPr bwMode="auto">
            <a:xfrm>
              <a:off x="485" y="1575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450000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5" name="Rectangle 66"/>
            <p:cNvSpPr>
              <a:spLocks noChangeArrowheads="1"/>
            </p:cNvSpPr>
            <p:nvPr/>
          </p:nvSpPr>
          <p:spPr bwMode="auto">
            <a:xfrm>
              <a:off x="485" y="1356"/>
              <a:ext cx="6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500000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66" name="Line 67"/>
            <p:cNvSpPr>
              <a:spLocks noChangeShapeType="1"/>
            </p:cNvSpPr>
            <p:nvPr/>
          </p:nvSpPr>
          <p:spPr bwMode="auto">
            <a:xfrm>
              <a:off x="1116" y="3635"/>
              <a:ext cx="400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67" name="Line 68"/>
            <p:cNvSpPr>
              <a:spLocks noChangeShapeType="1"/>
            </p:cNvSpPr>
            <p:nvPr/>
          </p:nvSpPr>
          <p:spPr bwMode="auto">
            <a:xfrm>
              <a:off x="1116" y="3635"/>
              <a:ext cx="1" cy="3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68" name="Line 69"/>
            <p:cNvSpPr>
              <a:spLocks noChangeShapeType="1"/>
            </p:cNvSpPr>
            <p:nvPr/>
          </p:nvSpPr>
          <p:spPr bwMode="auto">
            <a:xfrm>
              <a:off x="2116" y="3635"/>
              <a:ext cx="1" cy="3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69" name="Line 70"/>
            <p:cNvSpPr>
              <a:spLocks noChangeShapeType="1"/>
            </p:cNvSpPr>
            <p:nvPr/>
          </p:nvSpPr>
          <p:spPr bwMode="auto">
            <a:xfrm>
              <a:off x="3116" y="3635"/>
              <a:ext cx="1" cy="3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70" name="Line 71"/>
            <p:cNvSpPr>
              <a:spLocks noChangeShapeType="1"/>
            </p:cNvSpPr>
            <p:nvPr/>
          </p:nvSpPr>
          <p:spPr bwMode="auto">
            <a:xfrm>
              <a:off x="4116" y="3635"/>
              <a:ext cx="1" cy="3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71" name="Line 72"/>
            <p:cNvSpPr>
              <a:spLocks noChangeShapeType="1"/>
            </p:cNvSpPr>
            <p:nvPr/>
          </p:nvSpPr>
          <p:spPr bwMode="auto">
            <a:xfrm>
              <a:off x="5116" y="3635"/>
              <a:ext cx="1" cy="3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72" name="AutoShape 73"/>
            <p:cNvSpPr>
              <a:spLocks noChangeAspect="1" noChangeArrowheads="1" noTextEdit="1"/>
            </p:cNvSpPr>
            <p:nvPr/>
          </p:nvSpPr>
          <p:spPr bwMode="auto">
            <a:xfrm>
              <a:off x="336" y="1104"/>
              <a:ext cx="5040" cy="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73" name="Rectangle 74"/>
            <p:cNvSpPr>
              <a:spLocks noChangeArrowheads="1"/>
            </p:cNvSpPr>
            <p:nvPr/>
          </p:nvSpPr>
          <p:spPr bwMode="auto">
            <a:xfrm>
              <a:off x="1443" y="3616"/>
              <a:ext cx="432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1903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74" name="Rectangle 75"/>
            <p:cNvSpPr>
              <a:spLocks noChangeArrowheads="1"/>
            </p:cNvSpPr>
            <p:nvPr/>
          </p:nvSpPr>
          <p:spPr bwMode="auto">
            <a:xfrm>
              <a:off x="2443" y="3616"/>
              <a:ext cx="432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1912</a:t>
              </a:r>
              <a:endParaRPr lang="en-US" sz="2800" b="1">
                <a:latin typeface=".VnTime" pitchFamily="34" charset="0"/>
              </a:endParaRPr>
            </a:p>
          </p:txBody>
        </p:sp>
        <p:sp>
          <p:nvSpPr>
            <p:cNvPr id="17475" name="Rectangle 76"/>
            <p:cNvSpPr>
              <a:spLocks noChangeArrowheads="1"/>
            </p:cNvSpPr>
            <p:nvPr/>
          </p:nvSpPr>
          <p:spPr bwMode="auto">
            <a:xfrm>
              <a:off x="3443" y="3616"/>
              <a:ext cx="432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700" b="1"/>
                <a:t>1913</a:t>
              </a:r>
              <a:endParaRPr lang="en-US" sz="2800" b="1">
                <a:latin typeface=".VnTime" pitchFamily="34" charset="0"/>
              </a:endParaRPr>
            </a:p>
          </p:txBody>
        </p:sp>
      </p:grp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42886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285749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3286124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662" y="3753153"/>
            <a:ext cx="6712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2477814"/>
            <a:ext cx="6845144" cy="1396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6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6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3403"/>
            <a:ext cx="2057400" cy="2479902"/>
          </a:xfrm>
          <a:prstGeom prst="rect">
            <a:avLst/>
          </a:prstGeom>
        </p:spPr>
      </p:pic>
      <p:pic>
        <p:nvPicPr>
          <p:cNvPr id="2" name="Dreams-LostSky-56190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ietmap2[1]"/>
          <p:cNvPicPr>
            <a:picLocks noChangeAspect="1" noChangeArrowheads="1"/>
          </p:cNvPicPr>
          <p:nvPr/>
        </p:nvPicPr>
        <p:blipFill>
          <a:blip r:embed="rId2">
            <a:lum bright="-28000" contrast="14000"/>
          </a:blip>
          <a:srcRect/>
          <a:stretch>
            <a:fillRect/>
          </a:stretch>
        </p:blipFill>
        <p:spPr bwMode="auto">
          <a:xfrm>
            <a:off x="2514600" y="0"/>
            <a:ext cx="586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AutoShape 3"/>
          <p:cNvSpPr>
            <a:spLocks noChangeArrowheads="1"/>
          </p:cNvSpPr>
          <p:nvPr/>
        </p:nvSpPr>
        <p:spPr bwMode="auto">
          <a:xfrm>
            <a:off x="2667000" y="838200"/>
            <a:ext cx="914400" cy="838200"/>
          </a:xfrm>
          <a:prstGeom prst="wedgeEllipseCallout">
            <a:avLst>
              <a:gd name="adj1" fmla="val 151736"/>
              <a:gd name="adj2" fmla="val -26324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Đồn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điền</a:t>
            </a:r>
            <a:r>
              <a:rPr lang="en-US" sz="1400" b="1" dirty="0">
                <a:solidFill>
                  <a:schemeClr val="bg1"/>
                </a:solidFill>
              </a:rPr>
              <a:t> café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2971800" y="0"/>
            <a:ext cx="1143000" cy="838200"/>
          </a:xfrm>
          <a:prstGeom prst="wedgeEllipseCallout">
            <a:avLst>
              <a:gd name="adj1" fmla="val 144861"/>
              <a:gd name="adj2" fmla="val 7159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Rượu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giấy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diêm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7285" name="AutoShape 5"/>
          <p:cNvSpPr>
            <a:spLocks noChangeArrowheads="1"/>
          </p:cNvSpPr>
          <p:nvPr/>
        </p:nvSpPr>
        <p:spPr bwMode="auto">
          <a:xfrm>
            <a:off x="2743200" y="1676400"/>
            <a:ext cx="1371600" cy="1219200"/>
          </a:xfrm>
          <a:prstGeom prst="wedgeEllipseCallout">
            <a:avLst>
              <a:gd name="adj1" fmla="val 143403"/>
              <a:gd name="adj2" fmla="val -6171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Bông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vải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sợi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rựơu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7286" name="AutoShape 6"/>
          <p:cNvSpPr>
            <a:spLocks noChangeArrowheads="1"/>
          </p:cNvSpPr>
          <p:nvPr/>
        </p:nvSpPr>
        <p:spPr bwMode="auto">
          <a:xfrm>
            <a:off x="3962400" y="2286000"/>
            <a:ext cx="1143000" cy="838200"/>
          </a:xfrm>
          <a:prstGeom prst="wedgeEllipseCallout">
            <a:avLst>
              <a:gd name="adj1" fmla="val 84657"/>
              <a:gd name="adj2" fmla="val -6136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Gỗ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diêm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7287" name="AutoShape 7"/>
          <p:cNvSpPr>
            <a:spLocks noChangeArrowheads="1"/>
          </p:cNvSpPr>
          <p:nvPr/>
        </p:nvSpPr>
        <p:spPr bwMode="auto">
          <a:xfrm>
            <a:off x="4838700" y="3429000"/>
            <a:ext cx="990600" cy="838200"/>
          </a:xfrm>
          <a:prstGeom prst="wedgeEllipseCallout">
            <a:avLst>
              <a:gd name="adj1" fmla="val 143111"/>
              <a:gd name="adj2" fmla="val 7916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Đđiền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chè</a:t>
            </a:r>
            <a:r>
              <a:rPr lang="en-US" sz="1400" b="1" dirty="0">
                <a:solidFill>
                  <a:schemeClr val="bg1"/>
                </a:solidFill>
              </a:rPr>
              <a:t>, café</a:t>
            </a:r>
          </a:p>
        </p:txBody>
      </p:sp>
      <p:sp>
        <p:nvSpPr>
          <p:cNvPr id="97288" name="AutoShape 8"/>
          <p:cNvSpPr>
            <a:spLocks noChangeArrowheads="1"/>
          </p:cNvSpPr>
          <p:nvPr/>
        </p:nvSpPr>
        <p:spPr bwMode="auto">
          <a:xfrm>
            <a:off x="4343400" y="4419600"/>
            <a:ext cx="990600" cy="838200"/>
          </a:xfrm>
          <a:prstGeom prst="wedgeEllipseCallout">
            <a:avLst>
              <a:gd name="adj1" fmla="val 149838"/>
              <a:gd name="adj2" fmla="val 59282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Đđiền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caosu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7289" name="AutoShape 9"/>
          <p:cNvSpPr>
            <a:spLocks noChangeArrowheads="1"/>
          </p:cNvSpPr>
          <p:nvPr/>
        </p:nvSpPr>
        <p:spPr bwMode="auto">
          <a:xfrm>
            <a:off x="3352800" y="5105400"/>
            <a:ext cx="1219200" cy="966806"/>
          </a:xfrm>
          <a:prstGeom prst="wedgeEllipseCallout">
            <a:avLst>
              <a:gd name="adj1" fmla="val 131646"/>
              <a:gd name="adj2" fmla="val 53495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Đồn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điền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lúa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7290" name="AutoShape 10"/>
          <p:cNvSpPr>
            <a:spLocks noChangeArrowheads="1"/>
          </p:cNvSpPr>
          <p:nvPr/>
        </p:nvSpPr>
        <p:spPr bwMode="auto">
          <a:xfrm>
            <a:off x="7086600" y="5334000"/>
            <a:ext cx="1219200" cy="1219200"/>
          </a:xfrm>
          <a:prstGeom prst="wedgeEllipseCallout">
            <a:avLst>
              <a:gd name="adj1" fmla="val -138153"/>
              <a:gd name="adj2" fmla="val -1888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Rượu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bia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xay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xát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sửa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chữa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tàu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7292" name="AutoShape 12"/>
          <p:cNvSpPr>
            <a:spLocks noChangeArrowheads="1"/>
          </p:cNvSpPr>
          <p:nvPr/>
        </p:nvSpPr>
        <p:spPr bwMode="auto">
          <a:xfrm>
            <a:off x="6324600" y="-171400"/>
            <a:ext cx="1219200" cy="914400"/>
          </a:xfrm>
          <a:prstGeom prst="wedgeEllipseCallout">
            <a:avLst>
              <a:gd name="adj1" fmla="val -93231"/>
              <a:gd name="adj2" fmla="val 19097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Thiếc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chì,kẽm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7293" name="AutoShape 13"/>
          <p:cNvSpPr>
            <a:spLocks noChangeArrowheads="1"/>
          </p:cNvSpPr>
          <p:nvPr/>
        </p:nvSpPr>
        <p:spPr bwMode="auto">
          <a:xfrm>
            <a:off x="6324600" y="914400"/>
            <a:ext cx="914400" cy="762000"/>
          </a:xfrm>
          <a:prstGeom prst="wedgeEllipseCallout">
            <a:avLst>
              <a:gd name="adj1" fmla="val -102778"/>
              <a:gd name="adj2" fmla="val -38542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Than </a:t>
            </a:r>
            <a:r>
              <a:rPr lang="en-US" sz="1600" b="1" dirty="0" err="1">
                <a:solidFill>
                  <a:schemeClr val="bg1"/>
                </a:solidFill>
              </a:rPr>
              <a:t>đá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7294" name="AutoShape 14"/>
          <p:cNvSpPr>
            <a:spLocks noChangeArrowheads="1"/>
          </p:cNvSpPr>
          <p:nvPr/>
        </p:nvSpPr>
        <p:spPr bwMode="auto">
          <a:xfrm>
            <a:off x="6629400" y="1676400"/>
            <a:ext cx="1295400" cy="1143000"/>
          </a:xfrm>
          <a:prstGeom prst="wedgeEllipseCallout">
            <a:avLst>
              <a:gd name="adj1" fmla="val -110907"/>
              <a:gd name="adj2" fmla="val -82917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Sợi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ximăng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b="1" dirty="0" err="1">
                <a:solidFill>
                  <a:schemeClr val="bg1"/>
                </a:solidFill>
              </a:rPr>
              <a:t>sửa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chữa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tàu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81000" y="1371600"/>
            <a:ext cx="18288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FF0000"/>
                </a:solidFill>
              </a:rPr>
              <a:t>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…”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nimBg="1"/>
      <p:bldP spid="97284" grpId="0" animBg="1"/>
      <p:bldP spid="97287" grpId="0" animBg="1"/>
      <p:bldP spid="97288" grpId="0" animBg="1"/>
      <p:bldP spid="97289" grpId="0" animBg="1"/>
      <p:bldP spid="97292" grpId="0" animBg="1"/>
      <p:bldP spid="97293" grpId="0" animBg="1"/>
      <p:bldP spid="143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42886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285749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286124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0100" y="3714752"/>
            <a:ext cx="8001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762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507"/>
            <a:ext cx="8534400" cy="5629275"/>
          </a:xfrm>
        </p:spPr>
      </p:pic>
      <p:sp>
        <p:nvSpPr>
          <p:cNvPr id="5" name="Oval Callout 4"/>
          <p:cNvSpPr/>
          <p:nvPr/>
        </p:nvSpPr>
        <p:spPr>
          <a:xfrm>
            <a:off x="467544" y="1124744"/>
            <a:ext cx="8229600" cy="3830782"/>
          </a:xfrm>
          <a:prstGeom prst="wedgeEllipse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 2,5%,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20%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120%. </a:t>
            </a:r>
          </a:p>
        </p:txBody>
      </p:sp>
    </p:spTree>
    <p:extLst>
      <p:ext uri="{BB962C8B-B14F-4D97-AF65-F5344CB8AC3E}">
        <p14:creationId xmlns:p14="http://schemas.microsoft.com/office/powerpoint/2010/main" val="12314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75" y="205393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42886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285749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286124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78619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00" y="4214818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sắt,đường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bộ,cầu,cảng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9800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458200" cy="5638799"/>
          </a:xfrm>
        </p:spPr>
      </p:pic>
    </p:spTree>
    <p:extLst>
      <p:ext uri="{BB962C8B-B14F-4D97-AF65-F5344CB8AC3E}">
        <p14:creationId xmlns:p14="http://schemas.microsoft.com/office/powerpoint/2010/main" val="18450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229600" cy="6096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10600" cy="5486400"/>
          </a:xfrm>
        </p:spPr>
      </p:pic>
    </p:spTree>
    <p:extLst>
      <p:ext uri="{BB962C8B-B14F-4D97-AF65-F5344CB8AC3E}">
        <p14:creationId xmlns:p14="http://schemas.microsoft.com/office/powerpoint/2010/main" val="1375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8229600" cy="731838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10600" cy="5562600"/>
          </a:xfrm>
        </p:spPr>
      </p:pic>
    </p:spTree>
    <p:extLst>
      <p:ext uri="{BB962C8B-B14F-4D97-AF65-F5344CB8AC3E}">
        <p14:creationId xmlns:p14="http://schemas.microsoft.com/office/powerpoint/2010/main" val="16909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316437"/>
            <a:ext cx="3679660" cy="528056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313436"/>
          </a:xfrm>
        </p:spPr>
      </p:pic>
      <p:pic>
        <p:nvPicPr>
          <p:cNvPr id="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313436"/>
          </a:xfrm>
        </p:spPr>
      </p:pic>
      <p:sp>
        <p:nvSpPr>
          <p:cNvPr id="3" name="TextBox 2"/>
          <p:cNvSpPr txBox="1"/>
          <p:nvPr/>
        </p:nvSpPr>
        <p:spPr>
          <a:xfrm>
            <a:off x="5724128" y="633221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Gòn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2428868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547664" y="2428868"/>
            <a:ext cx="6696744" cy="3562803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VN?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0002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2428868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2857496"/>
            <a:ext cx="8465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TBCN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3714752"/>
            <a:ext cx="8501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thác,nhân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lột,công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vi-VN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ô 1">
            <a:hlinkClick r:id="rId2" action="ppaction://hlinksldjump"/>
          </p:cNvPr>
          <p:cNvSpPr/>
          <p:nvPr/>
        </p:nvSpPr>
        <p:spPr>
          <a:xfrm>
            <a:off x="2057400" y="2175510"/>
            <a:ext cx="533400" cy="457200"/>
          </a:xfrm>
          <a:prstGeom prst="star7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ô 2">
            <a:hlinkClick r:id="rId3" action="ppaction://hlinksldjump"/>
          </p:cNvPr>
          <p:cNvSpPr/>
          <p:nvPr/>
        </p:nvSpPr>
        <p:spPr>
          <a:xfrm flipH="1">
            <a:off x="2057400" y="2817495"/>
            <a:ext cx="533400" cy="438150"/>
          </a:xfrm>
          <a:prstGeom prst="star7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ô 3">
            <a:hlinkClick r:id="rId4" action="ppaction://hlinksldjump"/>
          </p:cNvPr>
          <p:cNvSpPr/>
          <p:nvPr/>
        </p:nvSpPr>
        <p:spPr>
          <a:xfrm>
            <a:off x="2095500" y="3505200"/>
            <a:ext cx="457200" cy="396240"/>
          </a:xfrm>
          <a:prstGeom prst="star7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ô 4">
            <a:hlinkClick r:id="rId5" action="ppaction://hlinksldjump"/>
          </p:cNvPr>
          <p:cNvSpPr/>
          <p:nvPr/>
        </p:nvSpPr>
        <p:spPr>
          <a:xfrm>
            <a:off x="2095500" y="4130040"/>
            <a:ext cx="457200" cy="457200"/>
          </a:xfrm>
          <a:prstGeom prst="star7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ô 5">
            <a:hlinkClick r:id="rId6" action="ppaction://hlinksldjump"/>
          </p:cNvPr>
          <p:cNvSpPr/>
          <p:nvPr/>
        </p:nvSpPr>
        <p:spPr>
          <a:xfrm>
            <a:off x="2057400" y="4911090"/>
            <a:ext cx="457200" cy="381000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92412" y="609600"/>
            <a:ext cx="6179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03633"/>
              </p:ext>
            </p:extLst>
          </p:nvPr>
        </p:nvGraphicFramePr>
        <p:xfrm>
          <a:off x="3200400" y="2817495"/>
          <a:ext cx="1828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69840"/>
              </p:ext>
            </p:extLst>
          </p:nvPr>
        </p:nvGraphicFramePr>
        <p:xfrm>
          <a:off x="2743200" y="3474720"/>
          <a:ext cx="4572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290748"/>
              </p:ext>
            </p:extLst>
          </p:nvPr>
        </p:nvGraphicFramePr>
        <p:xfrm>
          <a:off x="3200400" y="4168726"/>
          <a:ext cx="32004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519619"/>
              </p:ext>
            </p:extLst>
          </p:nvPr>
        </p:nvGraphicFramePr>
        <p:xfrm>
          <a:off x="2743200" y="4921250"/>
          <a:ext cx="32004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76993"/>
              </p:ext>
            </p:extLst>
          </p:nvPr>
        </p:nvGraphicFramePr>
        <p:xfrm>
          <a:off x="2743200" y="2217420"/>
          <a:ext cx="27432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Ẵ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74095"/>
              </p:ext>
            </p:extLst>
          </p:nvPr>
        </p:nvGraphicFramePr>
        <p:xfrm>
          <a:off x="2743200" y="2220966"/>
          <a:ext cx="27432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502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5079"/>
              </p:ext>
            </p:extLst>
          </p:nvPr>
        </p:nvGraphicFramePr>
        <p:xfrm>
          <a:off x="3200400" y="2817495"/>
          <a:ext cx="1828800" cy="51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</a:tblGrid>
              <a:tr h="518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264982"/>
              </p:ext>
            </p:extLst>
          </p:nvPr>
        </p:nvGraphicFramePr>
        <p:xfrm>
          <a:off x="2743200" y="3451860"/>
          <a:ext cx="4572000" cy="51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5105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88915"/>
              </p:ext>
            </p:extLst>
          </p:nvPr>
        </p:nvGraphicFramePr>
        <p:xfrm>
          <a:off x="3200400" y="4157003"/>
          <a:ext cx="32004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502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269970"/>
              </p:ext>
            </p:extLst>
          </p:nvPr>
        </p:nvGraphicFramePr>
        <p:xfrm>
          <a:off x="2743198" y="4911090"/>
          <a:ext cx="3239362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66"/>
                <a:gridCol w="462766"/>
                <a:gridCol w="462766"/>
                <a:gridCol w="462766"/>
                <a:gridCol w="462766"/>
                <a:gridCol w="462766"/>
                <a:gridCol w="462766"/>
              </a:tblGrid>
              <a:tr h="502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Smiley Face 1"/>
          <p:cNvSpPr/>
          <p:nvPr/>
        </p:nvSpPr>
        <p:spPr>
          <a:xfrm>
            <a:off x="7696200" y="2179320"/>
            <a:ext cx="457200" cy="457200"/>
          </a:xfrm>
          <a:prstGeom prst="smileyFac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miley Face2"/>
          <p:cNvSpPr/>
          <p:nvPr/>
        </p:nvSpPr>
        <p:spPr>
          <a:xfrm>
            <a:off x="7696200" y="2798445"/>
            <a:ext cx="457200" cy="457200"/>
          </a:xfrm>
          <a:prstGeom prst="smileyFac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"/>
          <p:cNvSpPr/>
          <p:nvPr/>
        </p:nvSpPr>
        <p:spPr>
          <a:xfrm>
            <a:off x="7696200" y="3505200"/>
            <a:ext cx="457200" cy="457200"/>
          </a:xfrm>
          <a:prstGeom prst="smileyFac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4"/>
          <p:cNvSpPr/>
          <p:nvPr/>
        </p:nvSpPr>
        <p:spPr>
          <a:xfrm>
            <a:off x="7696200" y="4191000"/>
            <a:ext cx="457200" cy="457200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5"/>
          <p:cNvSpPr/>
          <p:nvPr/>
        </p:nvSpPr>
        <p:spPr>
          <a:xfrm>
            <a:off x="7696200" y="4911090"/>
            <a:ext cx="457200" cy="457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otched Right Arrow 1">
            <a:hlinkClick r:id="rId7" action="ppaction://hlinksldjump"/>
          </p:cNvPr>
          <p:cNvSpPr/>
          <p:nvPr/>
        </p:nvSpPr>
        <p:spPr>
          <a:xfrm>
            <a:off x="7608377" y="6127010"/>
            <a:ext cx="1196280" cy="72008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797535"/>
              </p:ext>
            </p:extLst>
          </p:nvPr>
        </p:nvGraphicFramePr>
        <p:xfrm>
          <a:off x="2771800" y="564867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26" name="ô 5">
            <a:hlinkClick r:id="rId8" action="ppaction://hlinksldjump"/>
          </p:cNvPr>
          <p:cNvSpPr/>
          <p:nvPr/>
        </p:nvSpPr>
        <p:spPr>
          <a:xfrm>
            <a:off x="2050473" y="5686772"/>
            <a:ext cx="457200" cy="381000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Smiley Face 4"/>
          <p:cNvSpPr/>
          <p:nvPr/>
        </p:nvSpPr>
        <p:spPr>
          <a:xfrm>
            <a:off x="7749317" y="5610572"/>
            <a:ext cx="457200" cy="457200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766851"/>
              </p:ext>
            </p:extLst>
          </p:nvPr>
        </p:nvGraphicFramePr>
        <p:xfrm>
          <a:off x="2771800" y="5644689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0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7158" y="285728"/>
            <a:ext cx="8501122" cy="10715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BÀI 22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XÃ HỘI VIỆT NAM TRONG CUỘC KHAI THÁC LẦN THỨ NHẤT CỦA THỰC DÂN PHÁP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571612"/>
            <a:ext cx="556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449" y="2333288"/>
            <a:ext cx="4980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439248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094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647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743" y="2362200"/>
            <a:ext cx="28956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786" y="3874407"/>
            <a:ext cx="1143000" cy="2209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48543" y="3874407"/>
            <a:ext cx="1066800" cy="2209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81722" y="2389909"/>
            <a:ext cx="3223079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6189" y="3914322"/>
            <a:ext cx="1028700" cy="2188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97132" y="3990526"/>
            <a:ext cx="1077686" cy="20936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96343" y="3896178"/>
            <a:ext cx="1143000" cy="21880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7704" y="3932465"/>
            <a:ext cx="990600" cy="21517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98821" y="3979638"/>
            <a:ext cx="914400" cy="210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>
            <a:stCxn id="5" idx="2"/>
            <a:endCxn id="6" idx="0"/>
          </p:cNvCxnSpPr>
          <p:nvPr/>
        </p:nvCxnSpPr>
        <p:spPr>
          <a:xfrm flipH="1">
            <a:off x="1052286" y="3276600"/>
            <a:ext cx="896257" cy="5978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7" idx="0"/>
          </p:cNvCxnSpPr>
          <p:nvPr/>
        </p:nvCxnSpPr>
        <p:spPr>
          <a:xfrm>
            <a:off x="1948543" y="3276600"/>
            <a:ext cx="533400" cy="5978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2"/>
            <a:endCxn id="9" idx="0"/>
          </p:cNvCxnSpPr>
          <p:nvPr/>
        </p:nvCxnSpPr>
        <p:spPr>
          <a:xfrm>
            <a:off x="6293262" y="3304309"/>
            <a:ext cx="17277" cy="610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13" idx="0"/>
          </p:cNvCxnSpPr>
          <p:nvPr/>
        </p:nvCxnSpPr>
        <p:spPr>
          <a:xfrm>
            <a:off x="6293262" y="3304309"/>
            <a:ext cx="1062759" cy="6753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2"/>
            <a:endCxn id="12" idx="0"/>
          </p:cNvCxnSpPr>
          <p:nvPr/>
        </p:nvCxnSpPr>
        <p:spPr>
          <a:xfrm flipH="1">
            <a:off x="5163004" y="3304309"/>
            <a:ext cx="1130258" cy="628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8" idx="2"/>
            <a:endCxn id="10" idx="0"/>
          </p:cNvCxnSpPr>
          <p:nvPr/>
        </p:nvCxnSpPr>
        <p:spPr>
          <a:xfrm>
            <a:off x="6293262" y="3304309"/>
            <a:ext cx="2142713" cy="686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2"/>
            <a:endCxn id="11" idx="0"/>
          </p:cNvCxnSpPr>
          <p:nvPr/>
        </p:nvCxnSpPr>
        <p:spPr>
          <a:xfrm flipH="1">
            <a:off x="3967843" y="3304309"/>
            <a:ext cx="2325419" cy="591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602797" y="729342"/>
            <a:ext cx="7833178" cy="1211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Straight Arrow Connector 94"/>
          <p:cNvCxnSpPr>
            <a:stCxn id="70" idx="2"/>
            <a:endCxn id="8" idx="0"/>
          </p:cNvCxnSpPr>
          <p:nvPr/>
        </p:nvCxnSpPr>
        <p:spPr>
          <a:xfrm>
            <a:off x="4519386" y="1941285"/>
            <a:ext cx="1773876" cy="448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70" idx="2"/>
            <a:endCxn id="5" idx="0"/>
          </p:cNvCxnSpPr>
          <p:nvPr/>
        </p:nvCxnSpPr>
        <p:spPr>
          <a:xfrm flipH="1">
            <a:off x="1948543" y="1941285"/>
            <a:ext cx="2570843" cy="420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8610600" cy="5105400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u="sng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6691"/>
          </a:xfrm>
        </p:spPr>
        <p:txBody>
          <a:bodyPr>
            <a:noAutofit/>
          </a:bodyPr>
          <a:lstStyle/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348309"/>
              </p:ext>
            </p:extLst>
          </p:nvPr>
        </p:nvGraphicFramePr>
        <p:xfrm>
          <a:off x="1" y="0"/>
          <a:ext cx="9067800" cy="696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702"/>
                <a:gridCol w="3975498"/>
                <a:gridCol w="36576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409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479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5508" y="801666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1763" y="777658"/>
            <a:ext cx="3577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4177" y="2223193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ị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1763" y="2407860"/>
            <a:ext cx="354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508" y="3445244"/>
            <a:ext cx="3962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9394" y="3629911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7549" y="4625740"/>
            <a:ext cx="381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0982" y="4645573"/>
            <a:ext cx="3535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8984" y="5742408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7909" y="5699280"/>
            <a:ext cx="346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435280" cy="5715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62200" y="6096000"/>
            <a:ext cx="4041775" cy="639762"/>
          </a:xfrm>
        </p:spPr>
        <p:txBody>
          <a:bodyPr/>
          <a:lstStyle/>
          <a:p>
            <a:pPr algn="ctr"/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534400" cy="5486400"/>
          </a:xfrm>
        </p:spPr>
      </p:pic>
    </p:spTree>
    <p:extLst>
      <p:ext uri="{BB962C8B-B14F-4D97-AF65-F5344CB8AC3E}">
        <p14:creationId xmlns:p14="http://schemas.microsoft.com/office/powerpoint/2010/main" val="21860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86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0"/>
            <a:ext cx="4454489" cy="6172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91000" cy="51054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Bạch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Thái Bưởi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(1874 - 1932)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là một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nổi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tiếng. Ông là người có gan làm giàu, từ tay trắng làm nên nghiệp lớn. Lúc sinh thời, ông được xếp vào danh sách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 vào những năm đầu của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XX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nhất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Sĩ, nhì Phương, tam Xương, tứ Bưởi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). Các lĩnh vực kinh doanh nổi bật nhất của Bạch Thái Bưởi là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khai thác 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 và in ấn.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499992" cy="4419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BẠCH THÁI BƯỞI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599" cy="5562599"/>
          </a:xfrm>
        </p:spPr>
      </p:pic>
    </p:spTree>
    <p:extLst>
      <p:ext uri="{BB962C8B-B14F-4D97-AF65-F5344CB8AC3E}">
        <p14:creationId xmlns:p14="http://schemas.microsoft.com/office/powerpoint/2010/main" val="23637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câu1" descr="C:\Users\Asus\Desktop\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28744"/>
            <a:ext cx="9144000" cy="5457842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715008" y="2714620"/>
            <a:ext cx="114300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3643306" y="1214422"/>
            <a:ext cx="114300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428728" y="4643446"/>
            <a:ext cx="114300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1750199" y="273586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CÂU 1:ĐÂY LÀ ĐỊA DANH NÀO?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63" name="Rectangle 19"/>
          <p:cNvSpPr>
            <a:spLocks noChangeArrowheads="1"/>
          </p:cNvSpPr>
          <p:nvPr/>
        </p:nvSpPr>
        <p:spPr bwMode="auto">
          <a:xfrm>
            <a:off x="152400" y="2171700"/>
            <a:ext cx="2667000" cy="16764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 HỘI </a:t>
            </a: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 ĐỊA</a:t>
            </a: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PHONG KIẾN</a:t>
            </a:r>
          </a:p>
        </p:txBody>
      </p:sp>
      <p:sp>
        <p:nvSpPr>
          <p:cNvPr id="185364" name="Line 20"/>
          <p:cNvSpPr>
            <a:spLocks noChangeShapeType="1"/>
          </p:cNvSpPr>
          <p:nvPr/>
        </p:nvSpPr>
        <p:spPr bwMode="auto">
          <a:xfrm flipV="1">
            <a:off x="2819400" y="2247900"/>
            <a:ext cx="5334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85366" name="Rectangle 22"/>
          <p:cNvSpPr>
            <a:spLocks noChangeArrowheads="1"/>
          </p:cNvSpPr>
          <p:nvPr/>
        </p:nvSpPr>
        <p:spPr bwMode="auto">
          <a:xfrm>
            <a:off x="3352800" y="2133600"/>
            <a:ext cx="2400300" cy="990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MÂU THUẪN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DÂN TỘC</a:t>
            </a:r>
          </a:p>
        </p:txBody>
      </p:sp>
      <p:sp>
        <p:nvSpPr>
          <p:cNvPr id="185367" name="Line 23"/>
          <p:cNvSpPr>
            <a:spLocks noChangeShapeType="1"/>
          </p:cNvSpPr>
          <p:nvPr/>
        </p:nvSpPr>
        <p:spPr bwMode="auto">
          <a:xfrm>
            <a:off x="2819400" y="3089564"/>
            <a:ext cx="533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85368" name="Rectangle 24"/>
          <p:cNvSpPr>
            <a:spLocks noChangeArrowheads="1"/>
          </p:cNvSpPr>
          <p:nvPr/>
        </p:nvSpPr>
        <p:spPr bwMode="auto">
          <a:xfrm>
            <a:off x="3352800" y="3296150"/>
            <a:ext cx="2400300" cy="990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MÂU THUẪN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GIAI CẤP</a:t>
            </a:r>
          </a:p>
        </p:txBody>
      </p:sp>
      <p:sp>
        <p:nvSpPr>
          <p:cNvPr id="185369" name="Line 25"/>
          <p:cNvSpPr>
            <a:spLocks noChangeShapeType="1"/>
          </p:cNvSpPr>
          <p:nvPr/>
        </p:nvSpPr>
        <p:spPr bwMode="auto">
          <a:xfrm flipV="1">
            <a:off x="5777345" y="26289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85370" name="Text Box 26"/>
          <p:cNvSpPr txBox="1">
            <a:spLocks noChangeArrowheads="1"/>
          </p:cNvSpPr>
          <p:nvPr/>
        </p:nvSpPr>
        <p:spPr bwMode="auto">
          <a:xfrm>
            <a:off x="6234545" y="2398067"/>
            <a:ext cx="29462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DTVN &gt;&lt; TD PHÁP</a:t>
            </a:r>
          </a:p>
        </p:txBody>
      </p:sp>
      <p:sp>
        <p:nvSpPr>
          <p:cNvPr id="185371" name="Text Box 27"/>
          <p:cNvSpPr txBox="1">
            <a:spLocks noChangeArrowheads="1"/>
          </p:cNvSpPr>
          <p:nvPr/>
        </p:nvSpPr>
        <p:spPr bwMode="auto">
          <a:xfrm>
            <a:off x="6234545" y="3470564"/>
            <a:ext cx="2895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ND &gt;&lt; ĐỊA CHỦ</a:t>
            </a:r>
          </a:p>
          <a:p>
            <a:pPr eaLnBrk="1" hangingPunct="1">
              <a:spcBef>
                <a:spcPct val="50000"/>
              </a:spcBef>
            </a:pPr>
            <a:endParaRPr lang="en-US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372" name="Line 28"/>
          <p:cNvSpPr>
            <a:spLocks noChangeShapeType="1"/>
          </p:cNvSpPr>
          <p:nvPr/>
        </p:nvSpPr>
        <p:spPr bwMode="auto">
          <a:xfrm flipV="1">
            <a:off x="5801590" y="3861955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63" grpId="0" animBg="1"/>
      <p:bldP spid="185364" grpId="0" animBg="1"/>
      <p:bldP spid="185366" grpId="0" animBg="1"/>
      <p:bldP spid="185367" grpId="0" animBg="1"/>
      <p:bldP spid="185368" grpId="0" animBg="1"/>
      <p:bldP spid="185369" grpId="0" animBg="1"/>
      <p:bldP spid="185370" grpId="0"/>
      <p:bldP spid="185371" grpId="0"/>
      <p:bldP spid="18537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38452"/>
            <a:ext cx="8784976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68983"/>
              </p:ext>
            </p:extLst>
          </p:nvPr>
        </p:nvGraphicFramePr>
        <p:xfrm>
          <a:off x="228600" y="1676400"/>
          <a:ext cx="8763000" cy="484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10"/>
                <a:gridCol w="3292390"/>
                <a:gridCol w="3733800"/>
              </a:tblGrid>
              <a:tr h="143290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6150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7981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65034" y="3119643"/>
            <a:ext cx="3308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2476" y="3091934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2783" y="508505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9403" y="4800600"/>
            <a:ext cx="3574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1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 rot="19808988">
            <a:off x="138007" y="606314"/>
            <a:ext cx="2238583" cy="84505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3977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rotectorsOfTheEarth-TwoStepsFromH_ph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0" y="5410200"/>
            <a:ext cx="2057400" cy="14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514599" y="5451833"/>
            <a:ext cx="6523893" cy="136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596360" y="4835039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6360" y="4424731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360" y="4014423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6360" y="3609976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4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360" y="3196737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360" y="2789359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6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1078348">
            <a:off x="358343" y="743303"/>
            <a:ext cx="138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-150" dirty="0" err="1" smtClean="0">
                <a:solidFill>
                  <a:srgbClr val="00B050"/>
                </a:solidFill>
                <a:latin typeface="Monotype Corsiva" pitchFamily="66" charset="0"/>
                <a:cs typeface="Times New Roman" panose="02020603050405020304" pitchFamily="18" charset="0"/>
              </a:rPr>
              <a:t>Nhanh</a:t>
            </a:r>
            <a:r>
              <a:rPr lang="en-US" sz="1800" b="1" spc="-150" dirty="0" smtClean="0">
                <a:solidFill>
                  <a:srgbClr val="00B050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 smtClean="0">
                <a:solidFill>
                  <a:srgbClr val="00B050"/>
                </a:solidFill>
                <a:latin typeface="Monotype Corsiva" pitchFamily="66" charset="0"/>
                <a:cs typeface="Times New Roman" panose="02020603050405020304" pitchFamily="18" charset="0"/>
              </a:rPr>
              <a:t>như</a:t>
            </a:r>
            <a:r>
              <a:rPr lang="en-US" sz="1800" b="1" spc="-150" dirty="0" smtClean="0">
                <a:solidFill>
                  <a:srgbClr val="00B050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en-US" sz="1800" b="1" spc="-150" dirty="0" err="1" smtClean="0">
                <a:solidFill>
                  <a:srgbClr val="00B050"/>
                </a:solidFill>
                <a:latin typeface="Monotype Corsiva" pitchFamily="66" charset="0"/>
                <a:cs typeface="Times New Roman" panose="02020603050405020304" pitchFamily="18" charset="0"/>
              </a:rPr>
              <a:t>chớp</a:t>
            </a:r>
            <a:endParaRPr lang="en-US" sz="1800" b="1" spc="-150" dirty="0">
              <a:solidFill>
                <a:srgbClr val="00B05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981200" y="1043011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: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Năm 1897, thực dân Pháp cử nhân vật nào sang làm Toàn quyền Đông Dương?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1981200" y="1043011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Trước cuộc khi thác thuộc địa lần thứ nhất, xã hội Việt Nam có hai giai cấp cơ bản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: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1981200" y="1043011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3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Đầu thế kỉ XX, mục tiêu đấu tranh của giai cấp công nhân Việt Nam là gì?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981200" y="1043474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4.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Thực dân Pháp đã thực hiện chính sách nào ngay từ khi tiến hành công cuộc khai thác thuộc địa lần thứ nhất ở Việt Nam?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6360" y="2376121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7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360" y="1961416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8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6360" y="1554038"/>
            <a:ext cx="1003840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9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576" y="1143000"/>
            <a:ext cx="1259056" cy="498961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Câu</a:t>
            </a:r>
            <a:r>
              <a:rPr lang="en-US" sz="1600" dirty="0" smtClean="0">
                <a:solidFill>
                  <a:schemeClr val="tx1"/>
                </a:solidFill>
              </a:rPr>
              <a:t> 10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1981200" y="1052094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5.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Trong quá trình khai thác thuộc địa ở Việt Nam, thực dân Pháp chú trọng vào ngành nào?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1981200" y="1057129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6.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Thành phần xuất thân của giai cấp công nhân Việt Nam chủ yếu từ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1981200" y="1069181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7.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Trong cuộc khai thác thuộc địa lần thứ nhất của thực dân Pháp ở Việt Nam đã làm xuất hiện các giai cấp và tầng lớp xã hội mới, đó là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981200" y="1071850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8.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Vì sao phong trào đấu tranh của công nhân Việt Nam trong những năm đầu thế kỉ XX còn mang tính tự phát?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1981200" y="1081084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9.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Lực lượng xã hội nào đã tiếp thu luồng tư tưởng mới bên ngoài vào Việt Nam đầu thế kỉ XX?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1981200" y="1100077"/>
            <a:ext cx="6477000" cy="21156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10.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Những năm cuối thế kỉ XIX – đầu thế kỉ XX, tư tưởng tiến bộ từ những nước nào đã ảnh hưởng đến Việt Nam?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43400" y="5791200"/>
            <a:ext cx="2895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Pôn Đume.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429000" y="5822244"/>
            <a:ext cx="4724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Địa chủ phong kiến và nông dân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414345" y="5827889"/>
            <a:ext cx="4724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>
                <a:solidFill>
                  <a:schemeClr val="tx1"/>
                </a:solidFill>
                <a:latin typeface="+mj-lt"/>
              </a:rPr>
              <a:t>Đòi quyền lợi kinh tế.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3489023" y="5822244"/>
            <a:ext cx="4724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Chính sách “chia để trị”.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80344" y="5816599"/>
            <a:ext cx="4724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>
                <a:solidFill>
                  <a:schemeClr val="tx1"/>
                </a:solidFill>
                <a:latin typeface="+mj-lt"/>
              </a:rPr>
              <a:t>Khai thác mỏ.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447345" y="5810954"/>
            <a:ext cx="4724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>
                <a:solidFill>
                  <a:schemeClr val="tx1"/>
                </a:solidFill>
                <a:latin typeface="+mj-lt"/>
              </a:rPr>
              <a:t>Giai cấp nông dân.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222323" y="5779910"/>
            <a:ext cx="52578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Công nhân, tư sản dân tộc và tiểu tư sản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971800" y="5819422"/>
            <a:ext cx="5583001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Vì họ đấu tranh chỉ đòi quyền lợi về kinh tế.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971801" y="5638800"/>
            <a:ext cx="567179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Sĩ phu yêu nước tiến bộ và các tầng lớp nhân dân đô thị.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927405" y="5627510"/>
            <a:ext cx="567179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Nhật Bản và Trung Quốc.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851739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8" grpId="0" animBg="1"/>
      <p:bldP spid="28" grpId="1" animBg="1"/>
      <p:bldP spid="28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8" grpId="3" animBg="1"/>
      <p:bldP spid="6" grpId="0" animBg="1"/>
      <p:bldP spid="6" grpId="1" animBg="1"/>
      <p:bldP spid="6" grpId="2" animBg="1"/>
      <p:bldP spid="6" grpId="3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43108" y="14288"/>
            <a:ext cx="5029200" cy="6858000"/>
            <a:chOff x="0" y="0"/>
            <a:chExt cx="2784" cy="4320"/>
          </a:xfrm>
        </p:grpSpPr>
        <p:pic>
          <p:nvPicPr>
            <p:cNvPr id="25610" name="Picture 6" descr="Chong  Phap (1858-1885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773" cy="43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5611" name="Text Box 8"/>
            <p:cNvSpPr txBox="1">
              <a:spLocks noChangeArrowheads="1"/>
            </p:cNvSpPr>
            <p:nvPr/>
          </p:nvSpPr>
          <p:spPr bwMode="auto">
            <a:xfrm>
              <a:off x="0" y="0"/>
              <a:ext cx="2784" cy="28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</a:rPr>
                <a:t>LƯỢC ĐỒ QUÁ TRÌNH THỰC DÂN PHÁP </a:t>
              </a:r>
            </a:p>
            <a:p>
              <a:pPr algn="ctr">
                <a:lnSpc>
                  <a:spcPct val="90000"/>
                </a:lnSpc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</a:rPr>
                <a:t>XÂM LƯỢC VIỆT NAM (1858 – 1884)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929190" y="3429000"/>
            <a:ext cx="3683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43108" y="0"/>
            <a:ext cx="500066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LƯỢC ĐỒ VIỆT NAM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7391400" y="6055568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2"/>
          <p:cNvSpPr/>
          <p:nvPr/>
        </p:nvSpPr>
        <p:spPr>
          <a:xfrm>
            <a:off x="1143000" y="1219200"/>
            <a:ext cx="6858000" cy="3581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391400" y="6019800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3"/>
          <p:cNvSpPr/>
          <p:nvPr/>
        </p:nvSpPr>
        <p:spPr>
          <a:xfrm>
            <a:off x="914400" y="1143000"/>
            <a:ext cx="7391400" cy="434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391400" y="6019800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4"/>
          <p:cNvSpPr/>
          <p:nvPr/>
        </p:nvSpPr>
        <p:spPr>
          <a:xfrm>
            <a:off x="1143000" y="1143000"/>
            <a:ext cx="7010400" cy="4114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391400" y="6019800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5"/>
          <p:cNvSpPr/>
          <p:nvPr/>
        </p:nvSpPr>
        <p:spPr>
          <a:xfrm>
            <a:off x="1295400" y="1066800"/>
            <a:ext cx="6934200" cy="434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(1883-1892)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7391400" y="6019800"/>
            <a:ext cx="1752600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3&quot;/&gt;&lt;/object&gt;&lt;object type=&quot;3&quot; unique_id=&quot;10007&quot;&gt;&lt;property id=&quot;20148&quot; value=&quot;5&quot;/&gt;&lt;property id=&quot;20300&quot; value=&quot;Slide 4&quot;/&gt;&lt;property id=&quot;20307&quot; value=&quot;264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7&quot;/&gt;&lt;/object&gt;&lt;object type=&quot;3&quot; unique_id=&quot;10011&quot;&gt;&lt;property id=&quot;20148&quot; value=&quot;5&quot;/&gt;&lt;property id=&quot;20300&quot; value=&quot;Slide 8&quot;/&gt;&lt;property id=&quot;20307&quot; value=&quot;270&quot;/&gt;&lt;/object&gt;&lt;object type=&quot;3&quot; unique_id=&quot;10012&quot;&gt;&lt;property id=&quot;20148&quot; value=&quot;5&quot;/&gt;&lt;property id=&quot;20300&quot; value=&quot;Slide 9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272&quot;/&gt;&lt;/object&gt;&lt;object type=&quot;3&quot; unique_id=&quot;10014&quot;&gt;&lt;property id=&quot;20148&quot; value=&quot;5&quot;/&gt;&lt;property id=&quot;20300&quot; value=&quot;Slide 11&quot;/&gt;&lt;property id=&quot;20307&quot; value=&quot;275&quot;/&gt;&lt;/object&gt;&lt;object type=&quot;3&quot; unique_id=&quot;10015&quot;&gt;&lt;property id=&quot;20148&quot; value=&quot;5&quot;/&gt;&lt;property id=&quot;20300&quot; value=&quot;Slide 12 - &amp;quot;HỆ THỐNG ĐƯỜNG SẮT&amp;quot;&quot;/&gt;&lt;property id=&quot;20307&quot; value=&quot;276&quot;/&gt;&lt;/object&gt;&lt;object type=&quot;3&quot; unique_id=&quot;10016&quot;&gt;&lt;property id=&quot;20148&quot; value=&quot;5&quot;/&gt;&lt;property id=&quot;20300&quot; value=&quot;Slide 13&quot;/&gt;&lt;property id=&quot;20307&quot; value=&quot;277&quot;/&gt;&lt;/object&gt;&lt;object type=&quot;3&quot; unique_id=&quot;10017&quot;&gt;&lt;property id=&quot;20148&quot; value=&quot;5&quot;/&gt;&lt;property id=&quot;20300&quot; value=&quot;Slide 14&quot;/&gt;&lt;property id=&quot;20307&quot; value=&quot;278&quot;/&gt;&lt;/object&gt;&lt;object type=&quot;3&quot; unique_id=&quot;10018&quot;&gt;&lt;property id=&quot;20148&quot; value=&quot;5&quot;/&gt;&lt;property id=&quot;20300&quot; value=&quot;Slide 15&quot;/&gt;&lt;property id=&quot;20307&quot; value=&quot;279&quot;/&gt;&lt;/object&gt;&lt;object type=&quot;3&quot; unique_id=&quot;10019&quot;&gt;&lt;property id=&quot;20148&quot; value=&quot;5&quot;/&gt;&lt;property id=&quot;20300&quot; value=&quot;Slide 16&quot;/&gt;&lt;property id=&quot;20307&quot; value=&quot;284&quot;/&gt;&lt;/object&gt;&lt;object type=&quot;3&quot; unique_id=&quot;10244&quot;&gt;&lt;property id=&quot;20148&quot; value=&quot;5&quot;/&gt;&lt;property id=&quot;20300&quot; value=&quot;Slide 17&quot;/&gt;&lt;property id=&quot;20307&quot; value=&quot;286&quot;/&gt;&lt;/object&gt;&lt;object type=&quot;3&quot; unique_id=&quot;10245&quot;&gt;&lt;property id=&quot;20148&quot; value=&quot;5&quot;/&gt;&lt;property id=&quot;20300&quot; value=&quot;Slide 18 - &amp;quot;2. Những chuyển biến về xã hội&amp;#x0D;&amp;#x0A;&amp;quot;&quot;/&gt;&lt;property id=&quot;20307&quot; value=&quot;285&quot;/&gt;&lt;/object&gt;&lt;object type=&quot;3&quot; unique_id=&quot;10501&quot;&gt;&lt;property id=&quot;20148&quot; value=&quot;5&quot;/&gt;&lt;property id=&quot;20300&quot; value=&quot;Slide 19 - &amp;quot;2. Những chuyển biến về xã hội&amp;#x0D;&amp;#x0A;&amp;quot;&quot;/&gt;&lt;property id=&quot;20307&quot; value=&quot;289&quot;/&gt;&lt;/object&gt;&lt;object type=&quot;3&quot; unique_id=&quot;10502&quot;&gt;&lt;property id=&quot;20148&quot; value=&quot;5&quot;/&gt;&lt;property id=&quot;20300&quot; value=&quot;Slide 20 - &amp;quot;2. Những chuyển biến về xã hội&amp;#x0D;&amp;#x0A;&amp;quot;&quot;/&gt;&lt;property id=&quot;20307&quot; value=&quot;292&quot;/&gt;&lt;/object&gt;&lt;object type=&quot;3&quot; unique_id=&quot;10503&quot;&gt;&lt;property id=&quot;20148&quot; value=&quot;5&quot;/&gt;&lt;property id=&quot;20300&quot; value=&quot;Slide 21&quot;/&gt;&lt;property id=&quot;20307&quot; value=&quot;290&quot;/&gt;&lt;/object&gt;&lt;object type=&quot;3&quot; unique_id=&quot;10504&quot;&gt;&lt;property id=&quot;20148&quot; value=&quot;5&quot;/&gt;&lt;property id=&quot;20300&quot; value=&quot;Slide 22 - &amp;quot;2. Những chuyển biến về xã hội&amp;#x0D;&amp;#x0A;&amp;quot;&quot;/&gt;&lt;property id=&quot;20307&quot; value=&quot;293&quot;/&gt;&lt;/object&gt;&lt;object type=&quot;3&quot; unique_id=&quot;10505&quot;&gt;&lt;property id=&quot;20148&quot; value=&quot;5&quot;/&gt;&lt;property id=&quot;20300&quot; value=&quot;Slide 23 - &amp;quot;2. Những chuyển biến về xã hội&amp;#x0D;&amp;#x0A;&amp;quot;&quot;/&gt;&lt;property id=&quot;20307&quot; value=&quot;297&quot;/&gt;&lt;/object&gt;&lt;object type=&quot;3&quot; unique_id=&quot;10506&quot;&gt;&lt;property id=&quot;20148&quot; value=&quot;5&quot;/&gt;&lt;property id=&quot;20300&quot; value=&quot;Slide 24&quot;/&gt;&lt;property id=&quot;20307&quot; value=&quot;298&quot;/&gt;&lt;/object&gt;&lt;object type=&quot;3&quot; unique_id=&quot;10507&quot;&gt;&lt;property id=&quot;20148&quot; value=&quot;5&quot;/&gt;&lt;property id=&quot;20300&quot; value=&quot;Slide 25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1794</Words>
  <Application>Microsoft Office PowerPoint</Application>
  <PresentationFormat>On-screen Show (4:3)</PresentationFormat>
  <Paragraphs>292</Paragraphs>
  <Slides>43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13_Office Theme</vt:lpstr>
      <vt:lpstr>14_Office Theme</vt:lpstr>
      <vt:lpstr>16_Office Theme</vt:lpstr>
      <vt:lpstr>17_Office Theme</vt:lpstr>
      <vt:lpstr>18_Office Theme</vt:lpstr>
      <vt:lpstr>9_Office Theme</vt:lpstr>
      <vt:lpstr>10_Office Theme</vt:lpstr>
      <vt:lpstr>Chart</vt:lpstr>
      <vt:lpstr>Sở giáo dục và đào tạo Hà Nội Trường THPT Hoài Đức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buôn bán</vt:lpstr>
      <vt:lpstr>PowerPoint Presentation</vt:lpstr>
      <vt:lpstr>Ga Hà Nội</vt:lpstr>
      <vt:lpstr>Cầu Tràng Tiền</vt:lpstr>
      <vt:lpstr>Cầu Long Biên</vt:lpstr>
      <vt:lpstr>Cảng Hải Phòng</vt:lpstr>
      <vt:lpstr>PowerPoint Presentation</vt:lpstr>
      <vt:lpstr>PowerPoint Presentation</vt:lpstr>
      <vt:lpstr>PowerPoint Presentation</vt:lpstr>
      <vt:lpstr>Trong xã hội phong kiến Việt Nam tồn tại mấy giai cấp? Đó là những giai cấp nào? </vt:lpstr>
      <vt:lpstr>PowerPoint Presentation</vt:lpstr>
      <vt:lpstr>PowerPoint Presentation</vt:lpstr>
      <vt:lpstr> </vt:lpstr>
      <vt:lpstr>PowerPoint Presentation</vt:lpstr>
      <vt:lpstr>Nông dân</vt:lpstr>
      <vt:lpstr>Công nhân</vt:lpstr>
      <vt:lpstr>BẠCH THÁI BƯỞI</vt:lpstr>
      <vt:lpstr>Tiểu tư sản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Admins</cp:lastModifiedBy>
  <cp:revision>75</cp:revision>
  <dcterms:created xsi:type="dcterms:W3CDTF">2014-03-16T13:13:46Z</dcterms:created>
  <dcterms:modified xsi:type="dcterms:W3CDTF">2019-03-18T09:14:00Z</dcterms:modified>
</cp:coreProperties>
</file>