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96" r:id="rId3"/>
    <p:sldId id="278" r:id="rId4"/>
    <p:sldId id="258" r:id="rId5"/>
    <p:sldId id="257" r:id="rId6"/>
    <p:sldId id="272" r:id="rId7"/>
    <p:sldId id="293" r:id="rId8"/>
    <p:sldId id="292" r:id="rId9"/>
    <p:sldId id="295" r:id="rId10"/>
    <p:sldId id="290" r:id="rId11"/>
    <p:sldId id="262" r:id="rId12"/>
    <p:sldId id="286" r:id="rId13"/>
    <p:sldId id="291" r:id="rId14"/>
    <p:sldId id="281" r:id="rId15"/>
    <p:sldId id="282" r:id="rId16"/>
    <p:sldId id="283" r:id="rId17"/>
    <p:sldId id="284" r:id="rId18"/>
    <p:sldId id="273" r:id="rId19"/>
    <p:sldId id="263" r:id="rId20"/>
    <p:sldId id="268" r:id="rId21"/>
    <p:sldId id="279" r:id="rId22"/>
    <p:sldId id="269" r:id="rId23"/>
    <p:sldId id="270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00"/>
    <a:srgbClr val="008000"/>
    <a:srgbClr val="E7FD13"/>
    <a:srgbClr val="FFFFFF"/>
    <a:srgbClr val="66FFFF"/>
    <a:srgbClr val="33CCCC"/>
    <a:srgbClr val="00CC00"/>
    <a:srgbClr val="FFFF00"/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76" autoAdjust="0"/>
    <p:restoredTop sz="94576" autoAdjust="0"/>
  </p:normalViewPr>
  <p:slideViewPr>
    <p:cSldViewPr>
      <p:cViewPr>
        <p:scale>
          <a:sx n="60" d="100"/>
          <a:sy n="60" d="100"/>
        </p:scale>
        <p:origin x="-1302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ien\Desktop\Unit 5 Speaking (final)\Unit 5 Speaking (final)\Hoi thoai.wa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540"/>
  <ax:ocxPr ax:name="_cy" ax:value="169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C558B-7D02-4C2E-B395-3A5B7B3D79E1}" type="datetimeFigureOut">
              <a:rPr lang="en-US" smtClean="0"/>
              <a:pPr/>
              <a:t>27/11/2018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1D44A-4E77-4236-A30B-6FD726048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53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205-4311-4282-819D-DD23BAE153C2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207F-7127-428A-B3D5-1851D0E4FDFB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232E-5803-429D-881E-F70420034EAB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10C4-B97B-4BAE-AAC7-54A0E6AEB4A9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B51E-F8DB-4EF0-8DC5-4CA69AAD628D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6F96-D92C-4C32-85EA-C9E4E60E16DC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D49C-087B-4DB7-B257-3BA16EFDBB75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FA60-F2EC-419E-A23C-2F1F4D08884F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D7ABF-6091-4284-87EF-EB0AD5F8A6F0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29F8-6428-4349-9B95-7683F067B02F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DAD58-2D95-422A-AE8E-8D8DC9597D30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5308-6C90-496E-8D98-2B81C6DA373F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1887B-0C14-467E-BBC7-AF47D153D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ien\Desktop\Unit%205%20Speaking%20(final)\Unit%205%20Speaking%20(final)\%5bNEW%5d_Merged_video_Mux_video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4381500"/>
            <a:ext cx="7391400" cy="20193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>
                <a:rot lat="0" lon="0" rev="600000"/>
              </a:lightRig>
            </a:scene3d>
            <a:sp3d extrusionH="6350" contourW="6350">
              <a:bevelT w="6350" h="82550"/>
              <a:bevelB w="635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0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Welcome to our </a:t>
            </a:r>
          </a:p>
          <a:p>
            <a:pPr algn="ctr">
              <a:lnSpc>
                <a:spcPct val="150000"/>
              </a:lnSpc>
            </a:pPr>
            <a:r>
              <a:rPr lang="en-US" sz="60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English lesson!</a:t>
            </a:r>
            <a:endParaRPr lang="en-US" sz="6000" b="1" cap="none" spc="0" dirty="0">
              <a:ln w="11430"/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0599-8024-47AE-8500-B41C23042AB1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Hoai</a:t>
            </a:r>
            <a:r>
              <a:rPr lang="en-US" dirty="0" smtClean="0"/>
              <a:t> </a:t>
            </a:r>
            <a:r>
              <a:rPr lang="en-US" dirty="0" err="1" smtClean="0"/>
              <a:t>Duc</a:t>
            </a:r>
            <a:r>
              <a:rPr lang="en-US" dirty="0" smtClean="0"/>
              <a:t> A High School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ai Duc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14400"/>
          <a:ext cx="9144000" cy="5943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5791200"/>
              </a:tblGrid>
              <a:tr h="98305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C00000"/>
                          </a:solidFill>
                        </a:rPr>
                        <a:t>Information included</a:t>
                      </a:r>
                      <a:endParaRPr lang="en-US" sz="2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E7FD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C00000"/>
                          </a:solidFill>
                        </a:rPr>
                        <a:t>Sentences/</a:t>
                      </a:r>
                      <a:r>
                        <a:rPr lang="en-US" sz="2600" baseline="0" dirty="0" smtClean="0">
                          <a:solidFill>
                            <a:srgbClr val="C00000"/>
                          </a:solidFill>
                        </a:rPr>
                        <a:t> Structures </a:t>
                      </a:r>
                      <a:br>
                        <a:rPr lang="en-US" sz="2600" baseline="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2600" baseline="0" dirty="0" smtClean="0">
                          <a:solidFill>
                            <a:srgbClr val="C00000"/>
                          </a:solidFill>
                        </a:rPr>
                        <a:t>used in the dialogue</a:t>
                      </a:r>
                      <a:endParaRPr lang="en-US" sz="2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E7FD13"/>
                    </a:solidFill>
                  </a:tcPr>
                </a:tc>
              </a:tr>
              <a:tr h="826758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Name</a:t>
                      </a:r>
                      <a:endParaRPr lang="en-US" sz="2600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6758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Origin</a:t>
                      </a:r>
                      <a:endParaRPr lang="en-US" sz="2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6758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Characteristics</a:t>
                      </a:r>
                      <a:endParaRPr lang="en-US" sz="26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26758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Use</a:t>
                      </a:r>
                      <a:endParaRPr lang="en-US" sz="26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26758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Benefits/ Advantages</a:t>
                      </a:r>
                      <a:endParaRPr lang="en-US" sz="2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6758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Disadvantages</a:t>
                      </a:r>
                      <a:endParaRPr lang="en-US" sz="26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7400" y="228600"/>
            <a:ext cx="5469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Information about the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flycam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5104" y="190500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√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5104" y="354466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√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5104" y="434340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√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5104" y="518160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√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8692" y="26449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8692" y="59215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0" y="3669268"/>
            <a:ext cx="45520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It looks like a toy car with wings.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2057400"/>
            <a:ext cx="18696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It’s a </a:t>
            </a:r>
            <a:r>
              <a:rPr lang="en-US" sz="2600" dirty="0" err="1" smtClean="0"/>
              <a:t>f</a:t>
            </a:r>
            <a:r>
              <a:rPr lang="en-US" sz="2600" dirty="0" err="1" smtClean="0">
                <a:solidFill>
                  <a:schemeClr val="tx1"/>
                </a:solidFill>
              </a:rPr>
              <a:t>lycam</a:t>
            </a:r>
            <a:r>
              <a:rPr lang="en-US" sz="2600" dirty="0" smtClean="0">
                <a:solidFill>
                  <a:schemeClr val="tx1"/>
                </a:solidFill>
              </a:rPr>
              <a:t>.</a:t>
            </a:r>
            <a:endParaRPr lang="en-US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3769337" y="4343400"/>
            <a:ext cx="52222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It’s used for taking photos and videos</a:t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 from a height and distance.</a:t>
            </a:r>
            <a:endParaRPr lang="en-US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0" y="5257800"/>
            <a:ext cx="50706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I can see a place of interest without </a:t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going there and save lots of money.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6" name="Freeform 2"/>
          <p:cNvSpPr>
            <a:spLocks noEditPoints="1"/>
          </p:cNvSpPr>
          <p:nvPr/>
        </p:nvSpPr>
        <p:spPr bwMode="gray">
          <a:xfrm rot="-1358056">
            <a:off x="82550" y="1285875"/>
            <a:ext cx="8991600" cy="4233863"/>
          </a:xfrm>
          <a:custGeom>
            <a:avLst/>
            <a:gdLst>
              <a:gd name="T0" fmla="*/ 2147483647 w 4040"/>
              <a:gd name="T1" fmla="*/ 2147483647 h 1888"/>
              <a:gd name="T2" fmla="*/ 2147483647 w 4040"/>
              <a:gd name="T3" fmla="*/ 2147483647 h 1888"/>
              <a:gd name="T4" fmla="*/ 2147483647 w 4040"/>
              <a:gd name="T5" fmla="*/ 2147483647 h 1888"/>
              <a:gd name="T6" fmla="*/ 2147483647 w 4040"/>
              <a:gd name="T7" fmla="*/ 2147483647 h 1888"/>
              <a:gd name="T8" fmla="*/ 2147483647 w 4040"/>
              <a:gd name="T9" fmla="*/ 2147483647 h 1888"/>
              <a:gd name="T10" fmla="*/ 2147483647 w 4040"/>
              <a:gd name="T11" fmla="*/ 2147483647 h 1888"/>
              <a:gd name="T12" fmla="*/ 0 w 4040"/>
              <a:gd name="T13" fmla="*/ 2147483647 h 1888"/>
              <a:gd name="T14" fmla="*/ 2147483647 w 4040"/>
              <a:gd name="T15" fmla="*/ 2147483647 h 1888"/>
              <a:gd name="T16" fmla="*/ 2147483647 w 4040"/>
              <a:gd name="T17" fmla="*/ 2147483647 h 1888"/>
              <a:gd name="T18" fmla="*/ 2147483647 w 4040"/>
              <a:gd name="T19" fmla="*/ 2147483647 h 1888"/>
              <a:gd name="T20" fmla="*/ 2147483647 w 4040"/>
              <a:gd name="T21" fmla="*/ 2147483647 h 1888"/>
              <a:gd name="T22" fmla="*/ 2147483647 w 4040"/>
              <a:gd name="T23" fmla="*/ 2147483647 h 1888"/>
              <a:gd name="T24" fmla="*/ 2147483647 w 4040"/>
              <a:gd name="T25" fmla="*/ 2147483647 h 1888"/>
              <a:gd name="T26" fmla="*/ 2147483647 w 4040"/>
              <a:gd name="T27" fmla="*/ 2147483647 h 1888"/>
              <a:gd name="T28" fmla="*/ 2147483647 w 4040"/>
              <a:gd name="T29" fmla="*/ 2147483647 h 1888"/>
              <a:gd name="T30" fmla="*/ 2147483647 w 4040"/>
              <a:gd name="T31" fmla="*/ 2147483647 h 1888"/>
              <a:gd name="T32" fmla="*/ 2147483647 w 4040"/>
              <a:gd name="T33" fmla="*/ 2147483647 h 1888"/>
              <a:gd name="T34" fmla="*/ 2147483647 w 4040"/>
              <a:gd name="T35" fmla="*/ 2147483647 h 1888"/>
              <a:gd name="T36" fmla="*/ 2147483647 w 4040"/>
              <a:gd name="T37" fmla="*/ 2147483647 h 1888"/>
              <a:gd name="T38" fmla="*/ 2147483647 w 4040"/>
              <a:gd name="T39" fmla="*/ 2147483647 h 1888"/>
              <a:gd name="T40" fmla="*/ 2147483647 w 4040"/>
              <a:gd name="T41" fmla="*/ 2147483647 h 1888"/>
              <a:gd name="T42" fmla="*/ 2147483647 w 4040"/>
              <a:gd name="T43" fmla="*/ 2147483647 h 1888"/>
              <a:gd name="T44" fmla="*/ 2147483647 w 4040"/>
              <a:gd name="T45" fmla="*/ 2147483647 h 1888"/>
              <a:gd name="T46" fmla="*/ 2147483647 w 4040"/>
              <a:gd name="T47" fmla="*/ 2147483647 h 1888"/>
              <a:gd name="T48" fmla="*/ 2147483647 w 4040"/>
              <a:gd name="T49" fmla="*/ 2147483647 h 1888"/>
              <a:gd name="T50" fmla="*/ 2147483647 w 4040"/>
              <a:gd name="T51" fmla="*/ 2147483647 h 1888"/>
              <a:gd name="T52" fmla="*/ 2147483647 w 4040"/>
              <a:gd name="T53" fmla="*/ 0 h 1888"/>
              <a:gd name="T54" fmla="*/ 2147483647 w 4040"/>
              <a:gd name="T55" fmla="*/ 2147483647 h 1888"/>
              <a:gd name="T56" fmla="*/ 2147483647 w 4040"/>
              <a:gd name="T57" fmla="*/ 2147483647 h 1888"/>
              <a:gd name="T58" fmla="*/ 2147483647 w 4040"/>
              <a:gd name="T59" fmla="*/ 2147483647 h 1888"/>
              <a:gd name="T60" fmla="*/ 2147483647 w 4040"/>
              <a:gd name="T61" fmla="*/ 2147483647 h 1888"/>
              <a:gd name="T62" fmla="*/ 2147483647 w 4040"/>
              <a:gd name="T63" fmla="*/ 2147483647 h 1888"/>
              <a:gd name="T64" fmla="*/ 2147483647 w 4040"/>
              <a:gd name="T65" fmla="*/ 2147483647 h 1888"/>
              <a:gd name="T66" fmla="*/ 2147483647 w 4040"/>
              <a:gd name="T67" fmla="*/ 2147483647 h 1888"/>
              <a:gd name="T68" fmla="*/ 2147483647 w 4040"/>
              <a:gd name="T69" fmla="*/ 2147483647 h 1888"/>
              <a:gd name="T70" fmla="*/ 2147483647 w 4040"/>
              <a:gd name="T71" fmla="*/ 2147483647 h 1888"/>
              <a:gd name="T72" fmla="*/ 2147483647 w 4040"/>
              <a:gd name="T73" fmla="*/ 2147483647 h 1888"/>
              <a:gd name="T74" fmla="*/ 2147483647 w 4040"/>
              <a:gd name="T75" fmla="*/ 2147483647 h 1888"/>
              <a:gd name="T76" fmla="*/ 2147483647 w 4040"/>
              <a:gd name="T77" fmla="*/ 2147483647 h 1888"/>
              <a:gd name="T78" fmla="*/ 2147483647 w 4040"/>
              <a:gd name="T79" fmla="*/ 2147483647 h 1888"/>
              <a:gd name="T80" fmla="*/ 2147483647 w 4040"/>
              <a:gd name="T81" fmla="*/ 2147483647 h 1888"/>
              <a:gd name="T82" fmla="*/ 2147483647 w 4040"/>
              <a:gd name="T83" fmla="*/ 2147483647 h 1888"/>
              <a:gd name="T84" fmla="*/ 2147483647 w 4040"/>
              <a:gd name="T85" fmla="*/ 2147483647 h 1888"/>
              <a:gd name="T86" fmla="*/ 2147483647 w 4040"/>
              <a:gd name="T87" fmla="*/ 2147483647 h 1888"/>
              <a:gd name="T88" fmla="*/ 2147483647 w 4040"/>
              <a:gd name="T89" fmla="*/ 2147483647 h 1888"/>
              <a:gd name="T90" fmla="*/ 2147483647 w 4040"/>
              <a:gd name="T91" fmla="*/ 2147483647 h 1888"/>
              <a:gd name="T92" fmla="*/ 2147483647 w 4040"/>
              <a:gd name="T93" fmla="*/ 2147483647 h 1888"/>
              <a:gd name="T94" fmla="*/ 2147483647 w 4040"/>
              <a:gd name="T95" fmla="*/ 2147483647 h 1888"/>
              <a:gd name="T96" fmla="*/ 2147483647 w 4040"/>
              <a:gd name="T97" fmla="*/ 2147483647 h 1888"/>
              <a:gd name="T98" fmla="*/ 2147483647 w 4040"/>
              <a:gd name="T99" fmla="*/ 2147483647 h 1888"/>
              <a:gd name="T100" fmla="*/ 2147483647 w 4040"/>
              <a:gd name="T101" fmla="*/ 2147483647 h 1888"/>
              <a:gd name="T102" fmla="*/ 2147483647 w 4040"/>
              <a:gd name="T103" fmla="*/ 2147483647 h 18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0"/>
              <a:gd name="T157" fmla="*/ 0 h 1888"/>
              <a:gd name="T158" fmla="*/ 4040 w 4040"/>
              <a:gd name="T159" fmla="*/ 1888 h 18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DDDDD"/>
              </a:gs>
            </a:gsLst>
            <a:lin ang="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8867" name="Text Box 3"/>
          <p:cNvSpPr txBox="1">
            <a:spLocks noChangeArrowheads="1"/>
          </p:cNvSpPr>
          <p:nvPr/>
        </p:nvSpPr>
        <p:spPr bwMode="gray">
          <a:xfrm>
            <a:off x="2514600" y="2514600"/>
            <a:ext cx="46923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An invention</a:t>
            </a:r>
            <a:endParaRPr 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88868" name="Oval 4"/>
          <p:cNvSpPr>
            <a:spLocks noChangeArrowheads="1"/>
          </p:cNvSpPr>
          <p:nvPr/>
        </p:nvSpPr>
        <p:spPr bwMode="gray">
          <a:xfrm>
            <a:off x="0" y="2057400"/>
            <a:ext cx="1981200" cy="1454150"/>
          </a:xfrm>
          <a:prstGeom prst="ellipse">
            <a:avLst/>
          </a:prstGeom>
          <a:gradFill rotWithShape="1">
            <a:gsLst>
              <a:gs pos="0">
                <a:srgbClr val="DDEEAA"/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6D7491"/>
            </a:prstShdw>
          </a:effectLst>
        </p:spPr>
        <p:txBody>
          <a:bodyPr wrap="none" anchor="ctr"/>
          <a:lstStyle/>
          <a:p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</a:rPr>
              <a:t>Benefits</a:t>
            </a:r>
          </a:p>
        </p:txBody>
      </p:sp>
      <p:sp>
        <p:nvSpPr>
          <p:cNvPr id="1188869" name="Oval 5"/>
          <p:cNvSpPr>
            <a:spLocks noChangeArrowheads="1"/>
          </p:cNvSpPr>
          <p:nvPr/>
        </p:nvSpPr>
        <p:spPr bwMode="gray">
          <a:xfrm>
            <a:off x="6629400" y="381000"/>
            <a:ext cx="1905000" cy="1295400"/>
          </a:xfrm>
          <a:prstGeom prst="ellipse">
            <a:avLst/>
          </a:prstGeom>
          <a:gradFill rotWithShape="1">
            <a:gsLst>
              <a:gs pos="0">
                <a:srgbClr val="F7FCFD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12700" dir="10800000">
              <a:srgbClr val="6D7491"/>
            </a:prstShdw>
          </a:effectLst>
        </p:spPr>
        <p:txBody>
          <a:bodyPr wrap="none" anchor="ctr"/>
          <a:lstStyle/>
          <a:p>
            <a:pPr eaLnBrk="0" hangingPunct="0"/>
            <a:r>
              <a:rPr lang="en-US" sz="36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</a:p>
        </p:txBody>
      </p:sp>
      <p:sp>
        <p:nvSpPr>
          <p:cNvPr id="1188871" name="Oval 7"/>
          <p:cNvSpPr>
            <a:spLocks noChangeArrowheads="1"/>
          </p:cNvSpPr>
          <p:nvPr/>
        </p:nvSpPr>
        <p:spPr bwMode="gray">
          <a:xfrm>
            <a:off x="4876800" y="3505200"/>
            <a:ext cx="3505200" cy="1447800"/>
          </a:xfrm>
          <a:prstGeom prst="ellipse">
            <a:avLst/>
          </a:prstGeom>
          <a:gradFill rotWithShape="1">
            <a:gsLst>
              <a:gs pos="0">
                <a:srgbClr val="FFE3B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6D7491"/>
            </a:prstShdw>
          </a:effectLst>
        </p:spPr>
        <p:txBody>
          <a:bodyPr wrap="none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Characteristics</a:t>
            </a:r>
          </a:p>
        </p:txBody>
      </p:sp>
      <p:sp>
        <p:nvSpPr>
          <p:cNvPr id="1188872" name="Oval 8"/>
          <p:cNvSpPr>
            <a:spLocks noChangeArrowheads="1"/>
          </p:cNvSpPr>
          <p:nvPr/>
        </p:nvSpPr>
        <p:spPr bwMode="gray">
          <a:xfrm>
            <a:off x="0" y="4800600"/>
            <a:ext cx="1905000" cy="1447800"/>
          </a:xfrm>
          <a:prstGeom prst="ellipse">
            <a:avLst/>
          </a:prstGeom>
          <a:gradFill rotWithShape="1">
            <a:gsLst>
              <a:gs pos="0">
                <a:srgbClr val="83E6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6D7491"/>
            </a:prstShdw>
          </a:effectLst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CC3300"/>
                </a:solidFill>
                <a:latin typeface="Arial" charset="0"/>
              </a:rPr>
              <a:t>Use(s)</a:t>
            </a:r>
            <a:endParaRPr lang="en-US" sz="3200" b="1" dirty="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6232525" y="5553075"/>
            <a:ext cx="1841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vi-VN" sz="1800"/>
          </a:p>
        </p:txBody>
      </p:sp>
      <p:sp>
        <p:nvSpPr>
          <p:cNvPr id="1188874" name="AutoShape 10"/>
          <p:cNvSpPr>
            <a:spLocks noChangeArrowheads="1"/>
          </p:cNvSpPr>
          <p:nvPr/>
        </p:nvSpPr>
        <p:spPr bwMode="auto">
          <a:xfrm rot="10800000">
            <a:off x="3886200" y="-76200"/>
            <a:ext cx="2819400" cy="1066800"/>
          </a:xfrm>
          <a:prstGeom prst="wedgeRoundRectCallout">
            <a:avLst>
              <a:gd name="adj1" fmla="val -73625"/>
              <a:gd name="adj2" fmla="val -3050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>
              <a:buFontTx/>
              <a:buChar char="-"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 It’s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a /an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....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 It’s called ...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88877" name="AutoShape 13"/>
          <p:cNvSpPr>
            <a:spLocks noChangeArrowheads="1"/>
          </p:cNvSpPr>
          <p:nvPr/>
        </p:nvSpPr>
        <p:spPr bwMode="auto">
          <a:xfrm>
            <a:off x="609600" y="3429000"/>
            <a:ext cx="4267200" cy="1676400"/>
          </a:xfrm>
          <a:prstGeom prst="wedgeEllipseCallout">
            <a:avLst>
              <a:gd name="adj1" fmla="val 57032"/>
              <a:gd name="adj2" fmla="val 26773"/>
            </a:avLst>
          </a:prstGeom>
          <a:solidFill>
            <a:srgbClr val="FFC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-"/>
            </a:pPr>
            <a:r>
              <a:rPr lang="en-US" sz="2800" b="1" dirty="0" smtClean="0">
                <a:latin typeface="Times New Roman" pitchFamily="18" charset="0"/>
              </a:rPr>
              <a:t> It </a:t>
            </a:r>
            <a:r>
              <a:rPr lang="en-US" sz="2800" b="1" dirty="0">
                <a:latin typeface="Times New Roman" pitchFamily="18" charset="0"/>
              </a:rPr>
              <a:t>looks like ...</a:t>
            </a:r>
          </a:p>
          <a:p>
            <a:pPr>
              <a:buFontTx/>
              <a:buChar char="-"/>
            </a:pPr>
            <a:r>
              <a:rPr lang="en-US" sz="2800" b="1" dirty="0">
                <a:latin typeface="Times New Roman" pitchFamily="18" charset="0"/>
              </a:rPr>
              <a:t> It is similar to ...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88878" name="AutoShape 14"/>
          <p:cNvSpPr>
            <a:spLocks noChangeArrowheads="1"/>
          </p:cNvSpPr>
          <p:nvPr/>
        </p:nvSpPr>
        <p:spPr bwMode="auto">
          <a:xfrm rot="10800000">
            <a:off x="1524000" y="5334000"/>
            <a:ext cx="6192838" cy="1524000"/>
          </a:xfrm>
          <a:prstGeom prst="cloudCallout">
            <a:avLst>
              <a:gd name="adj1" fmla="val 34176"/>
              <a:gd name="adj2" fmla="val 1759"/>
            </a:avLst>
          </a:prstGeom>
          <a:solidFill>
            <a:srgbClr val="3399FF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rot="10800000"/>
          <a:lstStyle/>
          <a:p>
            <a:pPr>
              <a:buFontTx/>
              <a:buChar char="-"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 It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is used for +V-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ing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We can use it to ...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0" y="0"/>
            <a:ext cx="3886200" cy="1905000"/>
          </a:xfrm>
          <a:prstGeom prst="cloudCallout">
            <a:avLst>
              <a:gd name="adj1" fmla="val -6306"/>
              <a:gd name="adj2" fmla="val 55417"/>
            </a:avLst>
          </a:prstGeom>
          <a:solidFill>
            <a:srgbClr val="99FF99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latin typeface="Times New Roman" pitchFamily="18" charset="0"/>
              </a:rPr>
              <a:t>- It can help …</a:t>
            </a:r>
            <a:endParaRPr lang="en-US" sz="2800" b="1" dirty="0">
              <a:latin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</a:rPr>
              <a:t>- It’s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8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1000"/>
                                        <p:tgtEl>
                                          <p:spTgt spid="118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888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888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88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88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8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8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866" grpId="0" animBg="1"/>
      <p:bldP spid="1188867" grpId="0"/>
      <p:bldP spid="1188868" grpId="0" animBg="1"/>
      <p:bldP spid="1188869" grpId="0" animBg="1"/>
      <p:bldP spid="1188871" grpId="0" animBg="1"/>
      <p:bldP spid="1188872" grpId="0" animBg="1"/>
      <p:bldP spid="1188874" grpId="0" animBg="1"/>
      <p:bldP spid="1188877" grpId="0" animBg="1"/>
      <p:bldP spid="1188878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/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6096000" y="4495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/>
          </a:p>
        </p:txBody>
      </p:sp>
      <p:sp>
        <p:nvSpPr>
          <p:cNvPr id="20485" name="AutoShape 2" descr="Image result for lap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sz="1800"/>
          </a:p>
        </p:txBody>
      </p:sp>
      <p:sp>
        <p:nvSpPr>
          <p:cNvPr id="20486" name="AutoShape 4" descr="Image result for lap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" y="2057400"/>
            <a:ext cx="3200400" cy="1690688"/>
            <a:chOff x="533400" y="1066800"/>
            <a:chExt cx="3778250" cy="2514600"/>
          </a:xfrm>
        </p:grpSpPr>
        <p:pic>
          <p:nvPicPr>
            <p:cNvPr id="20498" name="Picture 2" descr="D:\Huong\TiengAnh\KHOI_10\thí điểm\bai giang ppt\invention\solar charger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1066800"/>
              <a:ext cx="37782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Oval 1"/>
            <p:cNvSpPr/>
            <p:nvPr/>
          </p:nvSpPr>
          <p:spPr>
            <a:xfrm>
              <a:off x="533400" y="1066800"/>
              <a:ext cx="532253" cy="455698"/>
            </a:xfrm>
            <a:prstGeom prst="ellips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 smtClean="0"/>
                <a:t>1</a:t>
              </a:r>
              <a:endParaRPr lang="vi-VN" b="1" dirty="0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800600" y="2057400"/>
            <a:ext cx="3276600" cy="1568450"/>
            <a:chOff x="4344102" y="990600"/>
            <a:chExt cx="3763962" cy="2362200"/>
          </a:xfrm>
        </p:grpSpPr>
        <p:pic>
          <p:nvPicPr>
            <p:cNvPr id="20496" name="Picture 10" descr="us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44102" y="1143000"/>
              <a:ext cx="3763962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/>
            <p:nvPr/>
          </p:nvSpPr>
          <p:spPr>
            <a:xfrm>
              <a:off x="6933649" y="990600"/>
              <a:ext cx="534323" cy="45666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FF"/>
                  </a:solidFill>
                </a:rPr>
                <a:t>2</a:t>
              </a:r>
              <a:endParaRPr lang="vi-VN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1000" y="4191000"/>
            <a:ext cx="3654425" cy="1919287"/>
            <a:chOff x="-285800" y="3799114"/>
            <a:chExt cx="4340225" cy="2438400"/>
          </a:xfrm>
        </p:grpSpPr>
        <p:pic>
          <p:nvPicPr>
            <p:cNvPr id="20494" name="Picture 5" descr="D:\Huong\TiengAnh\KHOI_10\thí điểm\bai giang ppt\invention\laptop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85800" y="3799114"/>
              <a:ext cx="4340225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Oval 15"/>
            <p:cNvSpPr/>
            <p:nvPr/>
          </p:nvSpPr>
          <p:spPr>
            <a:xfrm>
              <a:off x="532470" y="4039121"/>
              <a:ext cx="533573" cy="455814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FF"/>
                  </a:solidFill>
                </a:rPr>
                <a:t>3</a:t>
              </a:r>
              <a:endParaRPr lang="vi-VN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34000" y="3886200"/>
            <a:ext cx="3048000" cy="1951037"/>
            <a:chOff x="5105400" y="3276600"/>
            <a:chExt cx="3352800" cy="3035300"/>
          </a:xfrm>
        </p:grpSpPr>
        <p:pic>
          <p:nvPicPr>
            <p:cNvPr id="20492" name="Picture 5" descr="2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62600" y="3276600"/>
              <a:ext cx="2895600" cy="303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5105400" y="3353161"/>
              <a:ext cx="532607" cy="456901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</a:rPr>
                <a:t>4</a:t>
              </a:r>
              <a:endParaRPr lang="vi-VN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5597A-E9A4-4BCC-9E8D-8FEE30FD9A03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Activity 2: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Discuss the inventions with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your friends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complete the tables.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91440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</a:rPr>
              <a:t>Activity 2:</a:t>
            </a:r>
            <a:r>
              <a:rPr lang="en-US" sz="3600" dirty="0" smtClean="0"/>
              <a:t> Discuss the inventions with your friends and complete the tables.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1DE5-7F53-401D-B557-D5A8369EE31A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1943481"/>
              </p:ext>
            </p:extLst>
          </p:nvPr>
        </p:nvGraphicFramePr>
        <p:xfrm>
          <a:off x="228600" y="1371598"/>
          <a:ext cx="8763000" cy="495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676"/>
                <a:gridCol w="5368324"/>
              </a:tblGrid>
              <a:tr h="86278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Information</a:t>
                      </a:r>
                      <a:endParaRPr lang="en-US" sz="3200" dirty="0"/>
                    </a:p>
                  </a:txBody>
                  <a:tcPr/>
                </a:tc>
              </a:tr>
              <a:tr h="102255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Name of</a:t>
                      </a:r>
                      <a:r>
                        <a:rPr lang="en-US" sz="3200" baseline="0" dirty="0" smtClean="0"/>
                        <a:t> invention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102255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Characteristics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102255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Use(s)</a:t>
                      </a: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2255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Benefits</a:t>
                      </a:r>
                      <a:endParaRPr lang="en-US" sz="3200" dirty="0"/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Huong\TiengAnh\KHOI_10\thí điểm\bai giang ppt\invention\solar charg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5879" y="1905000"/>
            <a:ext cx="3664921" cy="261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>
            <a:spLocks noChangeArrowheads="1"/>
          </p:cNvSpPr>
          <p:nvPr/>
        </p:nvSpPr>
        <p:spPr bwMode="auto">
          <a:xfrm>
            <a:off x="4267200" y="14478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438400" y="152400"/>
            <a:ext cx="3810000" cy="1295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CC3300"/>
                </a:solidFill>
                <a:latin typeface="Times New Roman" pitchFamily="18" charset="0"/>
              </a:rPr>
              <a:t>Characteristics: </a:t>
            </a:r>
            <a:r>
              <a:rPr lang="en-US" sz="2800" dirty="0">
                <a:solidFill>
                  <a:srgbClr val="CC3300"/>
                </a:solidFill>
                <a:latin typeface="Times New Roman" pitchFamily="18" charset="0"/>
              </a:rPr>
              <a:t>small, portable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6400800" y="31242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FF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934200" y="2209800"/>
            <a:ext cx="1981200" cy="22860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latin typeface="Times New Roman" pitchFamily="18" charset="0"/>
              </a:rPr>
              <a:t>Use</a:t>
            </a:r>
            <a:r>
              <a:rPr lang="en-US" sz="3200" b="1" i="1" dirty="0" smtClean="0">
                <a:latin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</a:rPr>
              <a:t> charge </a:t>
            </a:r>
            <a:r>
              <a:rPr lang="en-US" sz="2800" dirty="0">
                <a:latin typeface="Times New Roman" pitchFamily="18" charset="0"/>
              </a:rPr>
              <a:t>mobile devices</a:t>
            </a: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>
            <a:off x="2133600" y="31242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0" y="2590800"/>
            <a:ext cx="2057400" cy="1371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FFFFFF"/>
                </a:solidFill>
                <a:latin typeface="Times New Roman" pitchFamily="18" charset="0"/>
              </a:rPr>
              <a:t>Benefits:</a:t>
            </a:r>
          </a:p>
        </p:txBody>
      </p:sp>
      <p:sp>
        <p:nvSpPr>
          <p:cNvPr id="15369" name="TextBox 12"/>
          <p:cNvSpPr txBox="1">
            <a:spLocks noChangeArrowheads="1"/>
          </p:cNvSpPr>
          <p:nvPr/>
        </p:nvSpPr>
        <p:spPr bwMode="auto">
          <a:xfrm>
            <a:off x="228600" y="4737318"/>
            <a:ext cx="5410200" cy="181588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- not dependent on electricity</a:t>
            </a:r>
          </a:p>
          <a:p>
            <a:r>
              <a:rPr lang="en-US" sz="2800" dirty="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easy to carry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not costly</a:t>
            </a: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1066800" y="4038600"/>
            <a:ext cx="2286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0612-2BF5-48D1-89CC-6DF197F4455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19600" y="1789093"/>
            <a:ext cx="21162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Portable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solar charger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228600" y="5191780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environmentally-friendly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369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37E11A0-3F6C-4903-9D0F-F87166A65F4E}" type="datetime1">
              <a:rPr lang="vi-VN" smtClean="0"/>
              <a:pPr>
                <a:defRPr/>
              </a:pPr>
              <a:t>27/11/2018</a:t>
            </a:fld>
            <a:endParaRPr lang="en-US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vi-VN" smtClean="0"/>
              <a:t>Hoai Duc A High School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C69BC-919F-474F-8381-562FF78D552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Up Arrow 6"/>
          <p:cNvSpPr>
            <a:spLocks noChangeArrowheads="1"/>
          </p:cNvSpPr>
          <p:nvPr/>
        </p:nvSpPr>
        <p:spPr bwMode="auto">
          <a:xfrm>
            <a:off x="4343400" y="15240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819400" y="228600"/>
            <a:ext cx="32004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FFFFFF"/>
                </a:solidFill>
                <a:latin typeface="Times New Roman" pitchFamily="18" charset="0"/>
              </a:rPr>
              <a:t>Characteristics: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small, portable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6172200" y="32004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66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705600" y="2133600"/>
            <a:ext cx="2362200" cy="2590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rgbClr val="FF00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CC3300"/>
                </a:solidFill>
                <a:latin typeface="Times New Roman" pitchFamily="18" charset="0"/>
              </a:rPr>
              <a:t>Use</a:t>
            </a:r>
            <a:r>
              <a:rPr lang="en-US" sz="3200" b="1" i="1" dirty="0" smtClean="0">
                <a:solidFill>
                  <a:srgbClr val="CC3300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 dirty="0" smtClean="0">
                <a:solidFill>
                  <a:srgbClr val="CC3300"/>
                </a:solidFill>
                <a:latin typeface="Times New Roman" pitchFamily="18" charset="0"/>
              </a:rPr>
              <a:t> store </a:t>
            </a:r>
            <a:r>
              <a:rPr lang="en-US" sz="2800" dirty="0">
                <a:solidFill>
                  <a:srgbClr val="CC3300"/>
                </a:solidFill>
                <a:latin typeface="Times New Roman" pitchFamily="18" charset="0"/>
              </a:rPr>
              <a:t>data </a:t>
            </a:r>
            <a:r>
              <a:rPr lang="en-US" sz="2800" dirty="0" smtClean="0">
                <a:solidFill>
                  <a:srgbClr val="CC3300"/>
                </a:solidFill>
                <a:latin typeface="Times New Roman" pitchFamily="18" charset="0"/>
              </a:rPr>
              <a:t>(documents, audio </a:t>
            </a:r>
            <a:r>
              <a:rPr lang="en-US" sz="2800" dirty="0">
                <a:solidFill>
                  <a:srgbClr val="CC3300"/>
                </a:solidFill>
                <a:latin typeface="Times New Roman" pitchFamily="18" charset="0"/>
              </a:rPr>
              <a:t>or video files)</a:t>
            </a:r>
          </a:p>
        </p:txBody>
      </p:sp>
      <p:sp>
        <p:nvSpPr>
          <p:cNvPr id="11" name="Left Arrow 10"/>
          <p:cNvSpPr/>
          <p:nvPr/>
        </p:nvSpPr>
        <p:spPr>
          <a:xfrm>
            <a:off x="2133600" y="3124200"/>
            <a:ext cx="609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228600" y="2819400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</a:rPr>
              <a:t>Benefits:</a:t>
            </a:r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228600" y="4267200"/>
            <a:ext cx="5029200" cy="181588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- easy to use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easy to transport files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easy to carry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not costly</a:t>
            </a: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1143000" y="3810000"/>
            <a:ext cx="2286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2541" name="Picture 10" descr="us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133600"/>
            <a:ext cx="3505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00600" y="3682425"/>
            <a:ext cx="174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USB stick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392" grpId="0" animBg="1"/>
      <p:bldP spid="14" grpId="0" animBg="1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2824D-8F6A-435E-880E-4B97F5F93A3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Up Arrow 6"/>
          <p:cNvSpPr>
            <a:spLocks noChangeArrowheads="1"/>
          </p:cNvSpPr>
          <p:nvPr/>
        </p:nvSpPr>
        <p:spPr bwMode="auto">
          <a:xfrm>
            <a:off x="4343400" y="15240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25400" algn="ctr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209800" y="152400"/>
            <a:ext cx="4495800" cy="1219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FFFFFF"/>
                </a:solidFill>
                <a:latin typeface="Times New Roman" pitchFamily="18" charset="0"/>
              </a:rPr>
              <a:t>Characteristics: </a:t>
            </a:r>
            <a:endParaRPr lang="en-US" sz="3200" b="1" i="1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</a:rPr>
              <a:t>small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</a:rPr>
              <a:t>thin, light, portable </a:t>
            </a:r>
            <a:endParaRPr lang="en-US" sz="2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6096000" y="32004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FF"/>
          </a:solidFill>
          <a:ln w="25400" algn="ctr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vi-VN" sz="1800"/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705600" y="1828800"/>
            <a:ext cx="2286000" cy="3733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 algn="ctr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CC3300"/>
                </a:solidFill>
                <a:latin typeface="Times New Roman" pitchFamily="18" charset="0"/>
              </a:rPr>
              <a:t>Use:</a:t>
            </a:r>
          </a:p>
          <a:p>
            <a:pPr algn="ctr"/>
            <a:r>
              <a:rPr lang="en-US" sz="2800" dirty="0">
                <a:solidFill>
                  <a:srgbClr val="CC3300"/>
                </a:solidFill>
                <a:latin typeface="Times New Roman" pitchFamily="18" charset="0"/>
              </a:rPr>
              <a:t>s</a:t>
            </a:r>
            <a:r>
              <a:rPr lang="en-US" sz="2800" dirty="0" smtClean="0">
                <a:solidFill>
                  <a:srgbClr val="CC3300"/>
                </a:solidFill>
                <a:latin typeface="Times New Roman" pitchFamily="18" charset="0"/>
              </a:rPr>
              <a:t>tore </a:t>
            </a:r>
            <a:r>
              <a:rPr lang="en-US" sz="2800" dirty="0">
                <a:solidFill>
                  <a:srgbClr val="CC3300"/>
                </a:solidFill>
                <a:latin typeface="Times New Roman" pitchFamily="18" charset="0"/>
              </a:rPr>
              <a:t>hundreds or thousands of books &amp; documents</a:t>
            </a:r>
          </a:p>
        </p:txBody>
      </p:sp>
      <p:sp>
        <p:nvSpPr>
          <p:cNvPr id="11" name="Left Arrow 10"/>
          <p:cNvSpPr/>
          <p:nvPr/>
        </p:nvSpPr>
        <p:spPr>
          <a:xfrm>
            <a:off x="2590800" y="3124200"/>
            <a:ext cx="609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81000" y="2819400"/>
            <a:ext cx="1981200" cy="914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25400" algn="ctr">
            <a:solidFill>
              <a:srgbClr val="FF00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chemeClr val="hlink"/>
                </a:solidFill>
                <a:latin typeface="Times New Roman" pitchFamily="18" charset="0"/>
              </a:rPr>
              <a:t>Benefits:</a:t>
            </a: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76200" y="4191000"/>
            <a:ext cx="6248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environmentally</a:t>
            </a:r>
            <a:endParaRPr lang="en-US" sz="2800" dirty="0"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    -friendly </a:t>
            </a:r>
            <a:endParaRPr lang="en-US" sz="2800" dirty="0"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   (no need </a:t>
            </a:r>
            <a:r>
              <a:rPr lang="en-US" sz="2800" dirty="0" smtClean="0">
                <a:latin typeface="Times New Roman" pitchFamily="18" charset="0"/>
              </a:rPr>
              <a:t>of paper</a:t>
            </a:r>
            <a:r>
              <a:rPr lang="en-US" sz="2800" dirty="0">
                <a:latin typeface="Times New Roman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easy to carry, easy to use</a:t>
            </a: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easy to connect with other devices</a:t>
            </a: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1143000" y="3810000"/>
            <a:ext cx="2286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3563" name="Picture 5" descr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133600"/>
            <a:ext cx="28956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EA1E-E143-4044-93DD-207BFFDF3A09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17590" y="1676400"/>
            <a:ext cx="1744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Ebook</a:t>
            </a:r>
            <a:r>
              <a:rPr lang="en-US" sz="3200" b="1" dirty="0" smtClean="0">
                <a:solidFill>
                  <a:srgbClr val="0000FF"/>
                </a:solidFill>
              </a:rPr>
              <a:t> reader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416" grpId="0"/>
      <p:bldP spid="14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p Arrow 6"/>
          <p:cNvSpPr>
            <a:spLocks noChangeArrowheads="1"/>
          </p:cNvSpPr>
          <p:nvPr/>
        </p:nvSpPr>
        <p:spPr bwMode="auto">
          <a:xfrm>
            <a:off x="4495800" y="1447800"/>
            <a:ext cx="301625" cy="565150"/>
          </a:xfrm>
          <a:prstGeom prst="upArrow">
            <a:avLst>
              <a:gd name="adj1" fmla="val 50000"/>
              <a:gd name="adj2" fmla="val 46842"/>
            </a:avLst>
          </a:prstGeom>
          <a:solidFill>
            <a:srgbClr val="FF00FF"/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286000" y="152400"/>
            <a:ext cx="4572000" cy="12192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5400" algn="ctr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Characteristics: </a:t>
            </a:r>
            <a:endParaRPr lang="en-US" sz="32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</a:rPr>
              <a:t>small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</a:rPr>
              <a:t>thin, light, portable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6400800" y="29718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008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7086600" y="2667000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25400" algn="ctr">
            <a:solidFill>
              <a:srgbClr val="FF00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 smtClean="0">
                <a:solidFill>
                  <a:srgbClr val="CC3300"/>
                </a:solidFill>
                <a:latin typeface="Times New Roman" pitchFamily="18" charset="0"/>
              </a:rPr>
              <a:t>Uses:</a:t>
            </a:r>
            <a:endParaRPr lang="en-US" sz="3200" b="1" i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04800" y="2590800"/>
            <a:ext cx="1905000" cy="914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FFFFFF"/>
                </a:solidFill>
                <a:latin typeface="Times New Roman" pitchFamily="18" charset="0"/>
              </a:rPr>
              <a:t>Benefits:</a:t>
            </a: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304800" y="4267200"/>
            <a:ext cx="3810000" cy="2255838"/>
          </a:xfrm>
          <a:prstGeom prst="rect">
            <a:avLst/>
          </a:prstGeom>
          <a:solidFill>
            <a:srgbClr val="00FFFF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  <a:latin typeface="Times New Roman" pitchFamily="18" charset="0"/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easy to carry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easy to use without any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 additional devices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easy to access the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 Internet through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Wi-fi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990600" y="3733800"/>
            <a:ext cx="2286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25400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4585" name="Picture 5" descr="D:\Huong\TiengAnh\KHOI_10\thí điểm\bai giang ppt\invention\lapt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828800"/>
            <a:ext cx="39338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TextBox 15"/>
          <p:cNvSpPr txBox="1">
            <a:spLocks noChangeArrowheads="1"/>
          </p:cNvSpPr>
          <p:nvPr/>
        </p:nvSpPr>
        <p:spPr bwMode="auto">
          <a:xfrm>
            <a:off x="6400800" y="4449763"/>
            <a:ext cx="25908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 New Roman" pitchFamily="18" charset="0"/>
              <a:buChar char="-"/>
            </a:pPr>
            <a:r>
              <a:rPr lang="en-US" sz="2800" dirty="0">
                <a:latin typeface="Times New Roman" pitchFamily="18" charset="0"/>
              </a:rPr>
              <a:t> browse </a:t>
            </a:r>
            <a:r>
              <a:rPr lang="en-US" sz="2800" dirty="0" smtClean="0">
                <a:latin typeface="Times New Roman" pitchFamily="18" charset="0"/>
              </a:rPr>
              <a:t>webs</a:t>
            </a:r>
            <a:endParaRPr lang="en-US" sz="2800" dirty="0">
              <a:latin typeface="Times New Roman" pitchFamily="18" charset="0"/>
            </a:endParaRPr>
          </a:p>
          <a:p>
            <a:pPr>
              <a:buFont typeface="Times New Roman" pitchFamily="18" charset="0"/>
              <a:buChar char="-"/>
            </a:pPr>
            <a:r>
              <a:rPr lang="en-US" sz="2800" dirty="0">
                <a:latin typeface="Times New Roman" pitchFamily="18" charset="0"/>
              </a:rPr>
              <a:t> write words</a:t>
            </a:r>
          </a:p>
          <a:p>
            <a:pPr>
              <a:buFont typeface="Times New Roman" pitchFamily="18" charset="0"/>
              <a:buChar char="-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entertain</a:t>
            </a:r>
            <a:endParaRPr lang="en-US" sz="2800" dirty="0">
              <a:latin typeface="Times New Roman" pitchFamily="18" charset="0"/>
            </a:endParaRPr>
          </a:p>
          <a:p>
            <a:pPr>
              <a:buFont typeface="Times New Roman" pitchFamily="18" charset="0"/>
              <a:buChar char="-"/>
            </a:pPr>
            <a:r>
              <a:rPr lang="en-US" sz="2800" dirty="0">
                <a:latin typeface="Times New Roman" pitchFamily="18" charset="0"/>
              </a:rPr>
              <a:t> communicate</a:t>
            </a: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>
            <a:off x="7772400" y="3810000"/>
            <a:ext cx="2286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>
            <a:off x="2362200" y="28194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6769" y="3723382"/>
            <a:ext cx="135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Laptop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8440" grpId="0" animBg="1"/>
      <p:bldP spid="14" grpId="0" animBg="1"/>
      <p:bldP spid="18443" grpId="0" animBg="1"/>
      <p:bldP spid="17" grpId="0" animBg="1"/>
      <p:bldP spid="11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uong\TiengAnh\KHOI_10\thí điểm\bai giang ppt\Unit 5 Speaking\it sho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</p:spPr>
      </p:pic>
      <p:sp>
        <p:nvSpPr>
          <p:cNvPr id="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55602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Activity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r>
              <a:rPr lang="en-US" sz="2800" b="1" dirty="0" smtClean="0">
                <a:latin typeface="Times New Roman" pitchFamily="18" charset="0"/>
              </a:rPr>
              <a:t> Work in pairs. Make </a:t>
            </a:r>
            <a:r>
              <a:rPr lang="en-US" sz="2800" b="1" dirty="0">
                <a:latin typeface="Times New Roman" pitchFamily="18" charset="0"/>
              </a:rPr>
              <a:t>a dialogue about a unique </a:t>
            </a:r>
            <a:r>
              <a:rPr lang="en-US" sz="2800" b="1" dirty="0" smtClean="0">
                <a:latin typeface="Times New Roman" pitchFamily="18" charset="0"/>
              </a:rPr>
              <a:t>invention. 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90600"/>
            <a:ext cx="9144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</a:rPr>
              <a:t>You are at an IT shop: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</a:rPr>
              <a:t>Student A: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The customer 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wants to buy an IT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product and asks questions about the product.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</a:rPr>
              <a:t>Student B: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The 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shop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keeper answers the questions about the product.</a:t>
            </a:r>
            <a:endParaRPr lang="en-US" sz="2400" i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/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6096000" y="4495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/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92300" indent="-1892300" algn="just">
              <a:tabLst>
                <a:tab pos="1765300" algn="l"/>
              </a:tabLst>
            </a:pP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Activity 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r>
              <a:rPr lang="en-US" sz="3000" b="1" dirty="0" smtClean="0">
                <a:latin typeface="Times New Roman" pitchFamily="18" charset="0"/>
              </a:rPr>
              <a:t> Work in pairs. Make </a:t>
            </a:r>
            <a:r>
              <a:rPr lang="en-US" sz="3000" b="1" dirty="0">
                <a:latin typeface="Times New Roman" pitchFamily="18" charset="0"/>
              </a:rPr>
              <a:t>a dialogue about a </a:t>
            </a:r>
            <a:r>
              <a:rPr lang="en-US" sz="3000" b="1" dirty="0" smtClean="0">
                <a:latin typeface="Times New Roman" pitchFamily="18" charset="0"/>
              </a:rPr>
              <a:t>             unique invention. 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20485" name="AutoShape 2" descr="Image result for lap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sz="1800"/>
          </a:p>
        </p:txBody>
      </p:sp>
      <p:sp>
        <p:nvSpPr>
          <p:cNvPr id="20486" name="AutoShape 4" descr="Image result for lap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" y="2652712"/>
            <a:ext cx="3200400" cy="1690688"/>
            <a:chOff x="533400" y="1066800"/>
            <a:chExt cx="3778250" cy="2514600"/>
          </a:xfrm>
        </p:grpSpPr>
        <p:pic>
          <p:nvPicPr>
            <p:cNvPr id="20498" name="Picture 2" descr="D:\Huong\TiengAnh\KHOI_10\thí điểm\bai giang ppt\invention\solar charger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1066800"/>
              <a:ext cx="37782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Oval 1"/>
            <p:cNvSpPr/>
            <p:nvPr/>
          </p:nvSpPr>
          <p:spPr>
            <a:xfrm>
              <a:off x="533400" y="1066800"/>
              <a:ext cx="532253" cy="455698"/>
            </a:xfrm>
            <a:prstGeom prst="ellips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/>
                <a:t>1</a:t>
              </a:r>
              <a:endParaRPr lang="vi-VN" b="1" dirty="0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800600" y="2698750"/>
            <a:ext cx="3276600" cy="1568450"/>
            <a:chOff x="4344102" y="990600"/>
            <a:chExt cx="3763962" cy="2362200"/>
          </a:xfrm>
        </p:grpSpPr>
        <p:pic>
          <p:nvPicPr>
            <p:cNvPr id="20496" name="Picture 10" descr="us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44102" y="1143000"/>
              <a:ext cx="3763962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/>
            <p:nvPr/>
          </p:nvSpPr>
          <p:spPr>
            <a:xfrm>
              <a:off x="6933649" y="990600"/>
              <a:ext cx="534323" cy="45666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FF"/>
                  </a:solidFill>
                </a:rPr>
                <a:t>2</a:t>
              </a:r>
              <a:endParaRPr lang="vi-VN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1000" y="4724400"/>
            <a:ext cx="3654425" cy="1919287"/>
            <a:chOff x="-285800" y="3799114"/>
            <a:chExt cx="4340225" cy="2438400"/>
          </a:xfrm>
        </p:grpSpPr>
        <p:pic>
          <p:nvPicPr>
            <p:cNvPr id="20494" name="Picture 5" descr="D:\Huong\TiengAnh\KHOI_10\thí điểm\bai giang ppt\invention\laptop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85800" y="3799114"/>
              <a:ext cx="4340225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Oval 15"/>
            <p:cNvSpPr/>
            <p:nvPr/>
          </p:nvSpPr>
          <p:spPr>
            <a:xfrm>
              <a:off x="532470" y="4039121"/>
              <a:ext cx="533573" cy="455814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FF"/>
                  </a:solidFill>
                </a:rPr>
                <a:t>3</a:t>
              </a:r>
              <a:endParaRPr lang="vi-VN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34000" y="4525963"/>
            <a:ext cx="3048000" cy="1951037"/>
            <a:chOff x="5105400" y="3276600"/>
            <a:chExt cx="3352800" cy="3035300"/>
          </a:xfrm>
        </p:grpSpPr>
        <p:pic>
          <p:nvPicPr>
            <p:cNvPr id="20492" name="Picture 5" descr="2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62600" y="3276600"/>
              <a:ext cx="2895600" cy="303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5105400" y="3353161"/>
              <a:ext cx="532607" cy="456901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</a:rPr>
                <a:t>4</a:t>
              </a:r>
              <a:endParaRPr lang="vi-VN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200" y="990600"/>
            <a:ext cx="89916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</a:rPr>
              <a:t>You are at an IT shop: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</a:rPr>
              <a:t>Student A: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The customer 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wants to buy an IT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product and asks questions about the product.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</a:rPr>
              <a:t>Student B: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The 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shop 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</a:rPr>
              <a:t>keeper answers the questions about the product.</a:t>
            </a:r>
            <a:endParaRPr lang="en-US" sz="2400" i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14EB5-3527-46FB-AA5B-0424748BE475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70C4-D395-484D-86E1-BD4546A01CBE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1524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uong\Desktop\Unit 5 Speaking (final)\Unit 5 Speaking (final)\bo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066800"/>
            <a:ext cx="3962400" cy="4038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78911" y="500413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err="1" smtClean="0">
                <a:solidFill>
                  <a:srgbClr val="0000FF"/>
                </a:solidFill>
                <a:latin typeface=".VnCooperH" pitchFamily="34" charset="0"/>
              </a:rPr>
              <a:t>Flycam</a:t>
            </a:r>
            <a:endParaRPr lang="en-US" sz="6000" b="1" i="1" dirty="0">
              <a:solidFill>
                <a:srgbClr val="0000FF"/>
              </a:solidFill>
              <a:latin typeface=".VnCooper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Activity 4: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Mini Exhibition.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800600" cy="49530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Work in groups of eight.</a:t>
            </a:r>
          </a:p>
          <a:p>
            <a:pPr algn="just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Think of a product that you want to invent.</a:t>
            </a:r>
          </a:p>
          <a:p>
            <a:pPr algn="just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Draw your invention and make a small talk to introduce it to the class.</a:t>
            </a:r>
          </a:p>
          <a:p>
            <a:pPr algn="just" eaLnBrk="1" hangingPunct="1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(5 minutes to draw  and</a:t>
            </a:r>
          </a:p>
          <a:p>
            <a:pPr algn="just" eaLnBrk="1" hangingPunct="1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1 minute to present)</a:t>
            </a:r>
          </a:p>
        </p:txBody>
      </p:sp>
      <p:pic>
        <p:nvPicPr>
          <p:cNvPr id="19460" name="Picture 3" descr="D:\Huong\TiengAnh\KHOI_10\thí điểm\bai giang ppt\invention\inv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143000"/>
            <a:ext cx="381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3AB99-EA53-4818-8B28-C1DDFBB93286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1BF8-81F4-43A6-B64E-F61113261C80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Black" pitchFamily="34" charset="0"/>
              </a:rPr>
              <a:t>Welcome to our exhibition!</a:t>
            </a:r>
            <a:endParaRPr lang="en-US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pic>
        <p:nvPicPr>
          <p:cNvPr id="2" name="Picture 2" descr="C:\Users\Huong\Desktop\Unit 5 Speaking (final)\Unit 5 Speaking (final)\exhibi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268E2E-D5D4-4BF9-95C0-3C5560EE3E39}" type="datetime1">
              <a:rPr lang="vi-VN" smtClean="0"/>
              <a:pPr>
                <a:defRPr/>
              </a:pPr>
              <a:t>27/11/2018</a:t>
            </a:fld>
            <a:endParaRPr lang="en-US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vi-VN" smtClean="0"/>
              <a:t>Hoai Duc A High School</a:t>
            </a:r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ABC6-19EB-4E2C-8213-9A4564E37898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ltGray">
          <a:xfrm rot="5400000">
            <a:off x="-2422525" y="1450975"/>
            <a:ext cx="4824412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gradFill rotWithShape="0">
            <a:gsLst>
              <a:gs pos="0">
                <a:srgbClr val="DBE0ED"/>
              </a:gs>
              <a:gs pos="100000">
                <a:srgbClr val="B0BAD8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ltGray">
          <a:xfrm rot="5400000" flipH="1">
            <a:off x="-1863725" y="1939925"/>
            <a:ext cx="4032250" cy="3810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gradFill rotWithShape="1">
            <a:gsLst>
              <a:gs pos="0">
                <a:srgbClr val="AFEBEB"/>
              </a:gs>
              <a:gs pos="100000">
                <a:srgbClr val="33CCCC">
                  <a:alpha val="64998"/>
                </a:srgb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gray">
          <a:xfrm>
            <a:off x="2743200" y="4876800"/>
            <a:ext cx="4725988" cy="6508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99CC00">
                  <a:alpha val="70000"/>
                </a:srgbClr>
              </a:gs>
            </a:gsLst>
            <a:lin ang="0" scaled="1"/>
          </a:gradFill>
          <a:ln w="2857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FF00FF"/>
                </a:solidFill>
                <a:latin typeface="Comic Sans MS" pitchFamily="66" charset="0"/>
              </a:rPr>
              <a:t>Benefits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gray">
          <a:xfrm>
            <a:off x="2743200" y="3962400"/>
            <a:ext cx="4800600" cy="6556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200" b="1" dirty="0" smtClean="0">
                <a:solidFill>
                  <a:srgbClr val="FF3300"/>
                </a:solidFill>
                <a:latin typeface="Comic Sans MS" pitchFamily="66" charset="0"/>
              </a:rPr>
              <a:t>Use(s)</a:t>
            </a:r>
            <a:endParaRPr lang="en-US" sz="32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gray">
          <a:xfrm>
            <a:off x="2743200" y="2971800"/>
            <a:ext cx="4800600" cy="685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99CC">
                  <a:alpha val="99001"/>
                </a:srgbClr>
              </a:gs>
            </a:gsLst>
            <a:lin ang="0" scaled="1"/>
          </a:gradFill>
          <a:ln w="28575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0000FF"/>
                </a:solidFill>
                <a:latin typeface="Comic Sans MS" pitchFamily="66" charset="0"/>
              </a:rPr>
              <a:t>Characteristics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gray">
          <a:xfrm>
            <a:off x="2743200" y="2057400"/>
            <a:ext cx="4724400" cy="6524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99"/>
              </a:gs>
            </a:gsLst>
            <a:lin ang="0" scaled="1"/>
          </a:gradFill>
          <a:ln w="28575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009900"/>
                </a:solidFill>
                <a:latin typeface="Comic Sans MS" pitchFamily="66" charset="0"/>
              </a:rPr>
              <a:t>Name of invention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676400" y="2209800"/>
            <a:ext cx="381000" cy="381000"/>
            <a:chOff x="2078" y="1680"/>
            <a:chExt cx="1615" cy="1615"/>
          </a:xfrm>
        </p:grpSpPr>
        <p:sp>
          <p:nvSpPr>
            <p:cNvPr id="22563" name="Oval 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22564" name="Oval 1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1368075" name="Oval 1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66" name="Oval 1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 sz="1800"/>
            </a:p>
          </p:txBody>
        </p:sp>
        <p:sp>
          <p:nvSpPr>
            <p:cNvPr id="1368077" name="Oval 1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68" name="Oval 1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vi-VN" sz="1800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057400" y="3078163"/>
            <a:ext cx="381000" cy="381000"/>
            <a:chOff x="2078" y="1680"/>
            <a:chExt cx="1615" cy="1615"/>
          </a:xfrm>
        </p:grpSpPr>
        <p:sp>
          <p:nvSpPr>
            <p:cNvPr id="22557" name="Oval 1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22558" name="Oval 1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1368082" name="Oval 1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60" name="Oval 1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 sz="1800"/>
            </a:p>
          </p:txBody>
        </p:sp>
        <p:sp>
          <p:nvSpPr>
            <p:cNvPr id="1368084" name="Oval 2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62" name="Oval 2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vi-VN" sz="1800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125663" y="4038600"/>
            <a:ext cx="381000" cy="381000"/>
            <a:chOff x="2078" y="1680"/>
            <a:chExt cx="1615" cy="1615"/>
          </a:xfrm>
        </p:grpSpPr>
        <p:sp>
          <p:nvSpPr>
            <p:cNvPr id="22551" name="Oval 2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22552" name="Oval 2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1368089" name="Oval 2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54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 sz="1800"/>
            </a:p>
          </p:txBody>
        </p:sp>
        <p:sp>
          <p:nvSpPr>
            <p:cNvPr id="1368091" name="Oval 2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56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vi-VN" sz="1800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1828800" y="4876800"/>
            <a:ext cx="381000" cy="381000"/>
            <a:chOff x="2078" y="1680"/>
            <a:chExt cx="1615" cy="1615"/>
          </a:xfrm>
        </p:grpSpPr>
        <p:sp>
          <p:nvSpPr>
            <p:cNvPr id="22545" name="Oval 3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22546" name="Oval 3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sp>
          <p:nvSpPr>
            <p:cNvPr id="1368096" name="Oval 3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48" name="Oval 3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 sz="1800"/>
            </a:p>
          </p:txBody>
        </p:sp>
        <p:sp>
          <p:nvSpPr>
            <p:cNvPr id="1368098" name="Oval 3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22550" name="Oval 3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vi-VN" sz="1800"/>
            </a:p>
          </p:txBody>
        </p:sp>
      </p:grpSp>
      <p:sp>
        <p:nvSpPr>
          <p:cNvPr id="22543" name="Rectangle 36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838200"/>
          </a:xfrm>
        </p:spPr>
        <p:txBody>
          <a:bodyPr anchorCtr="1">
            <a:noAutofit/>
          </a:bodyPr>
          <a:lstStyle/>
          <a:p>
            <a:pPr eaLnBrk="1" hangingPunct="1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Consolidation</a:t>
            </a:r>
          </a:p>
        </p:txBody>
      </p:sp>
      <p:sp>
        <p:nvSpPr>
          <p:cNvPr id="20493" name="Text Box 37"/>
          <p:cNvSpPr txBox="1">
            <a:spLocks noChangeArrowheads="1"/>
          </p:cNvSpPr>
          <p:nvPr/>
        </p:nvSpPr>
        <p:spPr bwMode="auto">
          <a:xfrm>
            <a:off x="152400" y="2971800"/>
            <a:ext cx="2057400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en-US" sz="3200" b="1" dirty="0">
                <a:solidFill>
                  <a:srgbClr val="CC3300"/>
                </a:solidFill>
                <a:latin typeface="Times New Roman" pitchFamily="18" charset="0"/>
              </a:rPr>
              <a:t>Talking about </a:t>
            </a:r>
          </a:p>
          <a:p>
            <a:pPr marL="342900" indent="-342900" algn="just"/>
            <a:r>
              <a:rPr lang="en-US" sz="3200" b="1" dirty="0">
                <a:solidFill>
                  <a:srgbClr val="CC3300"/>
                </a:solidFill>
                <a:latin typeface="Times New Roman" pitchFamily="18" charset="0"/>
              </a:rPr>
              <a:t>inventions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" grpId="0" animBg="1"/>
      <p:bldP spid="20484" grpId="0" animBg="1"/>
      <p:bldP spid="20485" grpId="0" animBg="1"/>
      <p:bldP spid="20486" grpId="0" animBg="1"/>
      <p:bldP spid="2048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8229600" cy="3429000"/>
          </a:xfrm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Write a letter to persuade a company to invest money in your invention.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4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Prepare for Unit 5 - Listening</a:t>
            </a:r>
            <a:endParaRPr lang="en-US" sz="40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9400" y="566384"/>
            <a:ext cx="397897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HOMEWORK</a:t>
            </a:r>
            <a:endParaRPr lang="en-US" sz="4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504A-D319-4B74-9821-31BAE2CAB618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B92A1-6700-4873-B3D3-DA66BAF6A72C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3810001"/>
            <a:ext cx="7315200" cy="2438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None/>
            </a:pPr>
            <a:r>
              <a:rPr lang="en-US" sz="72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Thank you for </a:t>
            </a:r>
          </a:p>
          <a:p>
            <a:pPr algn="ctr">
              <a:buNone/>
            </a:pPr>
            <a:r>
              <a:rPr lang="en-US" sz="72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your attention!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603146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b="1" dirty="0" smtClean="0">
                <a:solidFill>
                  <a:srgbClr val="FF0000"/>
                </a:solidFill>
                <a:latin typeface=".VnPresent" pitchFamily="34" charset="0"/>
              </a:rPr>
              <a:t>By Ms Huong, English group, Hoai </a:t>
            </a:r>
            <a:r>
              <a:rPr lang="en-US" b="1" dirty="0" err="1" smtClean="0">
                <a:solidFill>
                  <a:srgbClr val="FF0000"/>
                </a:solidFill>
                <a:latin typeface=".VnPresent" pitchFamily="34" charset="0"/>
              </a:rPr>
              <a:t>Duc</a:t>
            </a:r>
            <a:r>
              <a:rPr lang="en-US" b="1" dirty="0" smtClean="0">
                <a:solidFill>
                  <a:srgbClr val="FF0000"/>
                </a:solidFill>
                <a:latin typeface=".VnPresent" pitchFamily="34" charset="0"/>
              </a:rPr>
              <a:t> A High School</a:t>
            </a:r>
            <a:endParaRPr lang="en-US" b="1" dirty="0">
              <a:solidFill>
                <a:srgbClr val="FF0000"/>
              </a:solidFill>
              <a:latin typeface=".VnPrese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n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70C4-D395-484D-86E1-BD4546A01CBE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8800" y="4572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24000"/>
            <a:ext cx="8153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Watch a video about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flycam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answer the questions.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209800"/>
            <a:ext cx="655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endParaRPr lang="en-US" sz="3600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smtClean="0"/>
              <a:t> What can it do?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smtClean="0"/>
              <a:t> What do you think about it?</a:t>
            </a:r>
          </a:p>
          <a:p>
            <a:pPr marL="342900" indent="-342900"/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3DBC-5305-4E45-A688-05C10B9D4DDC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pic>
        <p:nvPicPr>
          <p:cNvPr id="8" name="[NEW]_Merged_video_Mux_vide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F0CD1E-B128-492A-972F-F2B1CD1A0906}" type="datetime1">
              <a:rPr lang="vi-VN" smtClean="0"/>
              <a:pPr>
                <a:defRPr/>
              </a:pPr>
              <a:t>27/11/2018</a:t>
            </a:fld>
            <a:endParaRPr lang="en-US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vi-VN" smtClean="0"/>
              <a:t>Hoai Duc A High School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019E7-4A27-4B4A-9CEB-7A3D3FE9AE0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9222" name="Oval 3"/>
          <p:cNvSpPr>
            <a:spLocks noChangeArrowheads="1"/>
          </p:cNvSpPr>
          <p:nvPr/>
        </p:nvSpPr>
        <p:spPr bwMode="auto">
          <a:xfrm>
            <a:off x="5257800" y="990600"/>
            <a:ext cx="2590800" cy="1371600"/>
          </a:xfrm>
          <a:prstGeom prst="ellipse">
            <a:avLst/>
          </a:prstGeom>
          <a:solidFill>
            <a:srgbClr val="00FFCC"/>
          </a:solidFill>
          <a:ln w="6350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English 10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1295400" y="3886200"/>
            <a:ext cx="160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Period </a:t>
            </a:r>
            <a:r>
              <a:rPr lang="en-US" sz="3600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43:</a:t>
            </a:r>
            <a:endParaRPr lang="en-US" sz="3600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733800" y="228600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fld id="{7454B8D0-E243-4EDD-8B1C-7A563D2E6C10}" type="datetime2"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pPr algn="ctr"/>
              <a:t>Tuesday, November 27, 2018</a:t>
            </a:fld>
            <a:endParaRPr lang="vi-VN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2590800"/>
            <a:ext cx="65325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Unit 5:</a:t>
            </a:r>
            <a:r>
              <a:rPr lang="en-US" sz="60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INVENTIONS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581400"/>
            <a:ext cx="2810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008000"/>
                </a:solidFill>
              </a:rPr>
              <a:t>Speaking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4572000"/>
            <a:ext cx="4851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Unique </a:t>
            </a:r>
            <a:r>
              <a:rPr lang="en-US" sz="4800" b="1" dirty="0" smtClean="0">
                <a:solidFill>
                  <a:srgbClr val="0000FF"/>
                </a:solidFill>
              </a:rPr>
              <a:t>inventions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5" grpId="0"/>
      <p:bldP spid="2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Activity 1: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Model Dialogue.</a:t>
            </a:r>
            <a:endParaRPr lang="en-US" b="1" dirty="0"/>
          </a:p>
        </p:txBody>
      </p:sp>
      <p:pic>
        <p:nvPicPr>
          <p:cNvPr id="1026" name="Picture 2" descr="D:\Huong\TiengAnh\KHOI_10\thí điểm\bai giang ppt\Unit 5 Speaking\hoi thoa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543800" cy="50292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7A3A-DF8E-498D-8B13-D2AF9760D79E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 </a:t>
            </a:r>
            <a:r>
              <a:rPr lang="en-US" sz="3800" b="1" i="1" dirty="0" smtClean="0">
                <a:solidFill>
                  <a:srgbClr val="CC0000"/>
                </a:solidFill>
              </a:rPr>
              <a:t>Listen and complete the dialogue.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64C6AB7-409F-48D6-A772-3FC0FB35B60C}" type="datetime1">
              <a:rPr lang="vi-VN"/>
              <a:pPr>
                <a:defRPr/>
              </a:pPr>
              <a:t>27/11/2018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C0B2C-F6FE-45C0-B900-390F1852C256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144463"/>
            <a:ext cx="8077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33CC33"/>
                </a:solidFill>
              </a:rPr>
              <a:t>Practise</a:t>
            </a:r>
            <a:r>
              <a:rPr lang="en-US" sz="4400" b="1" i="1" dirty="0">
                <a:solidFill>
                  <a:srgbClr val="33CC33"/>
                </a:solidFill>
              </a:rPr>
              <a:t> the dialogue in </a:t>
            </a:r>
            <a:r>
              <a:rPr lang="en-US" sz="4400" b="1" i="1" dirty="0" smtClean="0">
                <a:solidFill>
                  <a:srgbClr val="33CC33"/>
                </a:solidFill>
              </a:rPr>
              <a:t>pairs.</a:t>
            </a:r>
            <a:endParaRPr lang="en-US" sz="4400" b="1" i="1" dirty="0">
              <a:solidFill>
                <a:srgbClr val="33CC33"/>
              </a:solidFill>
            </a:endParaRPr>
          </a:p>
        </p:txBody>
      </p:sp>
      <p:sp>
        <p:nvSpPr>
          <p:cNvPr id="9222" name="TextBox 12"/>
          <p:cNvSpPr txBox="1">
            <a:spLocks noChangeArrowheads="1"/>
          </p:cNvSpPr>
          <p:nvPr/>
        </p:nvSpPr>
        <p:spPr bwMode="auto">
          <a:xfrm>
            <a:off x="0" y="990600"/>
            <a:ext cx="9144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 smtClean="0"/>
              <a:t>Mary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smtClean="0"/>
              <a:t> What’s </a:t>
            </a:r>
            <a:r>
              <a:rPr lang="en-US" sz="2800" dirty="0"/>
              <a:t>that machine, Linda? It looks like (1)  ………       </a:t>
            </a:r>
          </a:p>
          <a:p>
            <a:r>
              <a:rPr lang="en-US" sz="2800" dirty="0"/>
              <a:t>              with wings.</a:t>
            </a:r>
          </a:p>
          <a:p>
            <a:r>
              <a:rPr lang="en-US" sz="2800" b="1" i="1" dirty="0"/>
              <a:t>Linda:</a:t>
            </a:r>
            <a:r>
              <a:rPr lang="en-US" sz="2800" dirty="0"/>
              <a:t>  </a:t>
            </a:r>
            <a:r>
              <a:rPr lang="en-US" sz="2800" dirty="0" smtClean="0"/>
              <a:t>It’s </a:t>
            </a:r>
            <a:r>
              <a:rPr lang="en-US" sz="2800" dirty="0"/>
              <a:t>a </a:t>
            </a:r>
            <a:r>
              <a:rPr lang="en-US" sz="2800" dirty="0" err="1"/>
              <a:t>f</a:t>
            </a:r>
            <a:r>
              <a:rPr lang="en-US" sz="2800" dirty="0" err="1" smtClean="0"/>
              <a:t>lycam</a:t>
            </a:r>
            <a:r>
              <a:rPr lang="en-US" sz="2800" dirty="0"/>
              <a:t>. I’ve just bought it.</a:t>
            </a:r>
          </a:p>
          <a:p>
            <a:r>
              <a:rPr lang="en-US" sz="2800" b="1" i="1" dirty="0" smtClean="0"/>
              <a:t>Mary</a:t>
            </a:r>
            <a:r>
              <a:rPr lang="en-US" sz="2800" b="1" i="1" dirty="0"/>
              <a:t>:</a:t>
            </a:r>
            <a:r>
              <a:rPr lang="en-US" sz="2800" dirty="0"/>
              <a:t>  </a:t>
            </a:r>
            <a:r>
              <a:rPr lang="en-US" sz="2800" dirty="0" err="1"/>
              <a:t>Flycam</a:t>
            </a:r>
            <a:r>
              <a:rPr lang="en-US" sz="2800" dirty="0"/>
              <a:t>? What’s it used for?</a:t>
            </a:r>
          </a:p>
          <a:p>
            <a:r>
              <a:rPr lang="en-US" sz="2800" b="1" i="1" dirty="0"/>
              <a:t>Linda:  </a:t>
            </a:r>
            <a:r>
              <a:rPr lang="en-US" sz="2800" dirty="0" smtClean="0"/>
              <a:t>Well </a:t>
            </a:r>
            <a:r>
              <a:rPr lang="en-US" sz="2800" dirty="0"/>
              <a:t>… It’s used for (2) ……………………………………..  </a:t>
            </a:r>
          </a:p>
          <a:p>
            <a:r>
              <a:rPr lang="en-US" sz="2800" dirty="0"/>
              <a:t>             </a:t>
            </a:r>
            <a:r>
              <a:rPr lang="en-US" sz="2800" dirty="0" smtClean="0"/>
              <a:t>from </a:t>
            </a:r>
            <a:r>
              <a:rPr lang="en-US" sz="2800" dirty="0"/>
              <a:t>a height and distance.</a:t>
            </a:r>
          </a:p>
          <a:p>
            <a:r>
              <a:rPr lang="en-US" sz="2800" b="1" i="1" dirty="0" smtClean="0"/>
              <a:t>Mary</a:t>
            </a:r>
            <a:r>
              <a:rPr lang="en-US" sz="2800" b="1" i="1" dirty="0"/>
              <a:t>:</a:t>
            </a:r>
            <a:r>
              <a:rPr lang="en-US" sz="2800" dirty="0"/>
              <a:t>  Really? For example?</a:t>
            </a:r>
          </a:p>
          <a:p>
            <a:r>
              <a:rPr lang="en-US" sz="2800" b="1" i="1" dirty="0"/>
              <a:t>Linda:  </a:t>
            </a:r>
            <a:r>
              <a:rPr lang="en-US" sz="2800" dirty="0" smtClean="0"/>
              <a:t>You </a:t>
            </a:r>
            <a:r>
              <a:rPr lang="en-US" sz="2800" dirty="0"/>
              <a:t>can take photos of (3) ………………………………… </a:t>
            </a:r>
          </a:p>
          <a:p>
            <a:r>
              <a:rPr lang="en-US" sz="2800" dirty="0"/>
              <a:t>             </a:t>
            </a:r>
            <a:r>
              <a:rPr lang="en-US" sz="2800" dirty="0" smtClean="0"/>
              <a:t>from </a:t>
            </a:r>
            <a:r>
              <a:rPr lang="en-US" sz="2800" dirty="0"/>
              <a:t>your house.</a:t>
            </a:r>
          </a:p>
          <a:p>
            <a:r>
              <a:rPr lang="en-US" sz="2800" b="1" i="1" dirty="0" smtClean="0"/>
              <a:t>Mary</a:t>
            </a:r>
            <a:r>
              <a:rPr lang="en-US" sz="2800" b="1" dirty="0"/>
              <a:t>:</a:t>
            </a:r>
            <a:r>
              <a:rPr lang="en-US" sz="2800" dirty="0"/>
              <a:t>  Fantastic. Does that mean I can see a place of interest  </a:t>
            </a:r>
          </a:p>
          <a:p>
            <a:r>
              <a:rPr lang="en-US" sz="2800" dirty="0"/>
              <a:t>             </a:t>
            </a:r>
            <a:r>
              <a:rPr lang="en-US" sz="2800" dirty="0" smtClean="0"/>
              <a:t>without </a:t>
            </a:r>
            <a:r>
              <a:rPr lang="en-US" sz="2800" dirty="0"/>
              <a:t>going there and (4)  ……………………………    ?</a:t>
            </a:r>
          </a:p>
          <a:p>
            <a:r>
              <a:rPr lang="en-US" sz="2800" b="1" i="1" dirty="0"/>
              <a:t>Linda</a:t>
            </a:r>
            <a:r>
              <a:rPr lang="en-US" sz="2800" b="1" dirty="0"/>
              <a:t>:</a:t>
            </a:r>
            <a:r>
              <a:rPr lang="en-US" sz="2800" dirty="0"/>
              <a:t>  That’s right.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9906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a toy car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9600" y="2667000"/>
            <a:ext cx="3886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taking photos and videos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53000" y="3962400"/>
            <a:ext cx="3276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a river or a mountain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81600" y="5334000"/>
            <a:ext cx="3124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save lots of money</a:t>
            </a:r>
          </a:p>
        </p:txBody>
      </p:sp>
      <p:sp>
        <p:nvSpPr>
          <p:cNvPr id="9227" name="TextBox 8">
            <a:hlinkClick r:id="" action="ppaction://noaction">
              <a:snd r:embed="rId4" name="Hoi thoai.wav"/>
            </a:hlinkClick>
          </p:cNvPr>
          <p:cNvSpPr txBox="1">
            <a:spLocks noChangeArrowheads="1"/>
          </p:cNvSpPr>
          <p:nvPr/>
        </p:nvSpPr>
        <p:spPr bwMode="auto">
          <a:xfrm>
            <a:off x="3276600" y="6411913"/>
            <a:ext cx="2514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Hoai Duc A High School</a:t>
            </a:r>
          </a:p>
        </p:txBody>
      </p:sp>
    </p:spTree>
    <p:controls>
      <p:control spid="1026" name="WindowsMediaPlayer1" r:id="rId2" imgW="914286" imgH="609524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10C4-B97B-4BAE-AAC7-54A0E6AEB4A9}" type="datetime1">
              <a:rPr lang="vi-VN" smtClean="0"/>
              <a:pPr/>
              <a:t>27/11/2018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Hoai Duc A High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887B-0C14-467E-BBC7-AF47D153D5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 descr="C:\Users\Hien\Desktop\Unit 5 Speaking (Huong)\Unit 5 Speaking (Huong)\emotio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3685" y="2713037"/>
            <a:ext cx="4232915" cy="4144963"/>
          </a:xfrm>
          <a:prstGeom prst="rect">
            <a:avLst/>
          </a:prstGeom>
          <a:noFill/>
        </p:spPr>
      </p:pic>
      <p:pic>
        <p:nvPicPr>
          <p:cNvPr id="3075" name="Picture 3" descr="C:\Users\Hien\Desktop\Unit 5 Speaking (Huong)\Unit 5 Speaking (Huong)\chú 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1" y="35200"/>
            <a:ext cx="5715000" cy="2479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2438400"/>
            <a:ext cx="2199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Intonation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2590800"/>
            <a:ext cx="1734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Feelings</a:t>
            </a:r>
            <a:endParaRPr lang="en-US" sz="3600" b="1" dirty="0"/>
          </a:p>
        </p:txBody>
      </p:sp>
      <p:pic>
        <p:nvPicPr>
          <p:cNvPr id="1026" name="Picture 2" descr="C:\Users\Hien\Desktop\Unit 5 Speaking (Huong)\Unit 5 Speaking (Huong)\Uptalking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94" y="3505200"/>
            <a:ext cx="2957175" cy="198596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86600" y="3657600"/>
            <a:ext cx="19867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FF"/>
                </a:solidFill>
              </a:rPr>
              <a:t>Really?</a:t>
            </a:r>
          </a:p>
          <a:p>
            <a:endParaRPr lang="en-US" sz="2800" b="1" i="1" dirty="0" smtClean="0">
              <a:solidFill>
                <a:srgbClr val="0000FF"/>
              </a:solidFill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Fantastic!</a:t>
            </a:r>
          </a:p>
          <a:p>
            <a:endParaRPr lang="en-US" sz="2800" b="1" i="1" dirty="0" smtClean="0">
              <a:solidFill>
                <a:srgbClr val="0000FF"/>
              </a:solidFill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That’s right.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33CC33"/>
                </a:solidFill>
              </a:rPr>
              <a:t>Practise</a:t>
            </a:r>
            <a:r>
              <a:rPr lang="en-US" sz="4400" b="1" i="1" dirty="0">
                <a:solidFill>
                  <a:srgbClr val="33CC33"/>
                </a:solidFill>
              </a:rPr>
              <a:t> the dialogue in </a:t>
            </a:r>
            <a:r>
              <a:rPr lang="en-US" sz="4400" b="1" i="1" dirty="0" smtClean="0">
                <a:solidFill>
                  <a:srgbClr val="33CC33"/>
                </a:solidFill>
              </a:rPr>
              <a:t>pairs.</a:t>
            </a:r>
            <a:endParaRPr lang="en-US" sz="4400" b="1" i="1" dirty="0">
              <a:solidFill>
                <a:srgbClr val="33CC33"/>
              </a:solidFill>
            </a:endParaRPr>
          </a:p>
        </p:txBody>
      </p:sp>
      <p:sp>
        <p:nvSpPr>
          <p:cNvPr id="8" name="Text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152400" y="838201"/>
            <a:ext cx="8991600" cy="595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i="1" dirty="0" smtClean="0"/>
              <a:t>Mary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smtClean="0"/>
              <a:t> What’s </a:t>
            </a:r>
            <a:r>
              <a:rPr lang="en-US" sz="2800" dirty="0"/>
              <a:t>that machine, Linda? It looks </a:t>
            </a:r>
            <a:r>
              <a:rPr lang="en-US" sz="2800" dirty="0" smtClean="0"/>
              <a:t>like </a:t>
            </a:r>
            <a:r>
              <a:rPr lang="en-US" sz="2800" dirty="0" smtClean="0">
                <a:solidFill>
                  <a:srgbClr val="FF0000"/>
                </a:solidFill>
              </a:rPr>
              <a:t>a toy car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800" dirty="0"/>
              <a:t>             </a:t>
            </a:r>
            <a:r>
              <a:rPr lang="en-US" sz="2800" dirty="0" smtClean="0"/>
              <a:t>with </a:t>
            </a:r>
            <a:r>
              <a:rPr lang="en-US" sz="2800" dirty="0"/>
              <a:t>wings.</a:t>
            </a:r>
          </a:p>
          <a:p>
            <a:pPr>
              <a:buNone/>
            </a:pPr>
            <a:r>
              <a:rPr lang="en-US" sz="2800" b="1" i="1" dirty="0"/>
              <a:t>Linda:</a:t>
            </a:r>
            <a:r>
              <a:rPr lang="en-US" sz="2800" dirty="0"/>
              <a:t>  </a:t>
            </a:r>
            <a:r>
              <a:rPr lang="en-US" sz="2800" dirty="0" smtClean="0"/>
              <a:t>It’s </a:t>
            </a:r>
            <a:r>
              <a:rPr lang="en-US" sz="2800" dirty="0"/>
              <a:t>a </a:t>
            </a:r>
            <a:r>
              <a:rPr lang="en-US" sz="2800" dirty="0" err="1"/>
              <a:t>Flycam</a:t>
            </a:r>
            <a:r>
              <a:rPr lang="en-US" sz="2800" dirty="0"/>
              <a:t>. I’ve just bought it.</a:t>
            </a:r>
          </a:p>
          <a:p>
            <a:pPr>
              <a:buNone/>
            </a:pPr>
            <a:r>
              <a:rPr lang="en-US" sz="2800" b="1" i="1" dirty="0" smtClean="0"/>
              <a:t>Mary</a:t>
            </a:r>
            <a:r>
              <a:rPr lang="en-US" sz="2800" b="1" i="1" dirty="0"/>
              <a:t>:</a:t>
            </a:r>
            <a:r>
              <a:rPr lang="en-US" sz="2800" dirty="0"/>
              <a:t>  </a:t>
            </a:r>
            <a:r>
              <a:rPr lang="en-US" sz="2800" dirty="0" err="1" smtClean="0"/>
              <a:t>Flycam</a:t>
            </a:r>
            <a:r>
              <a:rPr lang="en-US" sz="2800" dirty="0" smtClean="0"/>
              <a:t>? What’s </a:t>
            </a:r>
            <a:r>
              <a:rPr lang="en-US" sz="2800" dirty="0"/>
              <a:t>it used for?</a:t>
            </a:r>
          </a:p>
          <a:p>
            <a:pPr marL="1087438" indent="-1087438">
              <a:buNone/>
            </a:pPr>
            <a:r>
              <a:rPr lang="en-US" sz="2800" b="1" i="1" dirty="0"/>
              <a:t>Linda:  </a:t>
            </a:r>
            <a:r>
              <a:rPr lang="en-US" sz="2800" dirty="0" smtClean="0"/>
              <a:t>Well </a:t>
            </a:r>
            <a:r>
              <a:rPr lang="en-US" sz="2800" dirty="0"/>
              <a:t>… It’s used for </a:t>
            </a:r>
            <a:r>
              <a:rPr lang="en-US" sz="2800" dirty="0" smtClean="0">
                <a:solidFill>
                  <a:srgbClr val="FF0000"/>
                </a:solidFill>
              </a:rPr>
              <a:t>taking photos and videos</a:t>
            </a:r>
            <a:r>
              <a:rPr lang="en-US" sz="2800" dirty="0" smtClean="0"/>
              <a:t> </a:t>
            </a:r>
            <a:r>
              <a:rPr lang="en-US" sz="2800" dirty="0"/>
              <a:t>from a </a:t>
            </a:r>
            <a:r>
              <a:rPr lang="en-US" sz="2800" dirty="0" smtClean="0"/>
              <a:t>                       height </a:t>
            </a:r>
            <a:r>
              <a:rPr lang="en-US" sz="2800" dirty="0"/>
              <a:t>and distance.</a:t>
            </a:r>
          </a:p>
          <a:p>
            <a:pPr>
              <a:buNone/>
            </a:pPr>
            <a:r>
              <a:rPr lang="en-US" sz="2800" b="1" i="1" dirty="0" smtClean="0"/>
              <a:t>Mary</a:t>
            </a:r>
            <a:r>
              <a:rPr lang="en-US" sz="2800" b="1" i="1" dirty="0"/>
              <a:t>:</a:t>
            </a:r>
            <a:r>
              <a:rPr lang="en-US" sz="2800" dirty="0"/>
              <a:t>  Really? For example?</a:t>
            </a:r>
          </a:p>
          <a:p>
            <a:pPr marL="1087438" indent="-1087438">
              <a:buNone/>
              <a:tabLst>
                <a:tab pos="1198563" algn="l"/>
              </a:tabLst>
            </a:pPr>
            <a:r>
              <a:rPr lang="en-US" sz="2800" b="1" i="1" dirty="0"/>
              <a:t>Linda:  </a:t>
            </a:r>
            <a:r>
              <a:rPr lang="en-US" sz="2800" dirty="0" smtClean="0"/>
              <a:t>You </a:t>
            </a:r>
            <a:r>
              <a:rPr lang="en-US" sz="2800" dirty="0"/>
              <a:t>can take photos of </a:t>
            </a:r>
            <a:r>
              <a:rPr lang="en-US" sz="2800" dirty="0" smtClean="0">
                <a:solidFill>
                  <a:srgbClr val="FF0000"/>
                </a:solidFill>
              </a:rPr>
              <a:t>a river or a mountain</a:t>
            </a:r>
            <a:r>
              <a:rPr lang="en-US" sz="2800" dirty="0" smtClean="0"/>
              <a:t> </a:t>
            </a:r>
            <a:r>
              <a:rPr lang="en-US" sz="2800" dirty="0"/>
              <a:t>from your </a:t>
            </a:r>
            <a:r>
              <a:rPr lang="en-US" sz="2800" dirty="0" smtClean="0"/>
              <a:t> house</a:t>
            </a:r>
            <a:r>
              <a:rPr lang="en-US" sz="2800" dirty="0"/>
              <a:t>.</a:t>
            </a:r>
          </a:p>
          <a:p>
            <a:pPr marL="1150938" indent="-1150938">
              <a:buNone/>
              <a:tabLst>
                <a:tab pos="693738" algn="l"/>
              </a:tabLst>
            </a:pPr>
            <a:r>
              <a:rPr lang="en-US" sz="2800" b="1" i="1" dirty="0" smtClean="0"/>
              <a:t>Mary</a:t>
            </a:r>
            <a:r>
              <a:rPr lang="en-US" sz="2800" b="1" dirty="0"/>
              <a:t>:</a:t>
            </a:r>
            <a:r>
              <a:rPr lang="en-US" sz="2800" dirty="0"/>
              <a:t>  Fantastic. Does that mean I can see a place of </a:t>
            </a:r>
            <a:r>
              <a:rPr lang="en-US" sz="2800" dirty="0" smtClean="0"/>
              <a:t>interest  without </a:t>
            </a:r>
            <a:r>
              <a:rPr lang="en-US" sz="2800" dirty="0"/>
              <a:t>going there and </a:t>
            </a:r>
            <a:r>
              <a:rPr lang="en-US" sz="2800" dirty="0" smtClean="0">
                <a:solidFill>
                  <a:srgbClr val="FF0000"/>
                </a:solidFill>
              </a:rPr>
              <a:t>save lots of money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buNone/>
            </a:pPr>
            <a:r>
              <a:rPr lang="en-US" sz="2800" b="1" i="1" dirty="0"/>
              <a:t>Linda</a:t>
            </a:r>
            <a:r>
              <a:rPr lang="en-US" sz="2800" b="1" dirty="0"/>
              <a:t>:</a:t>
            </a:r>
            <a:r>
              <a:rPr lang="en-US" sz="2800" dirty="0"/>
              <a:t>  That’s right.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902</Words>
  <Application>Microsoft Office PowerPoint</Application>
  <PresentationFormat>On-screen Show (4:3)</PresentationFormat>
  <Paragraphs>220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Activity 1: A Model Dialogue.</vt:lpstr>
      <vt:lpstr> Listen and complete the dialogue.</vt:lpstr>
      <vt:lpstr>Slide 8</vt:lpstr>
      <vt:lpstr>Practise the dialogue in pairs.</vt:lpstr>
      <vt:lpstr>Slide 10</vt:lpstr>
      <vt:lpstr>Slide 11</vt:lpstr>
      <vt:lpstr>Slide 12</vt:lpstr>
      <vt:lpstr>Activity 2: Discuss the inventions with your friends and complete the tables.</vt:lpstr>
      <vt:lpstr>Slide 14</vt:lpstr>
      <vt:lpstr>Slide 15</vt:lpstr>
      <vt:lpstr>Slide 16</vt:lpstr>
      <vt:lpstr>Slide 17</vt:lpstr>
      <vt:lpstr>Activity 3: Work in pairs. Make a dialogue about a unique invention. </vt:lpstr>
      <vt:lpstr>Slide 19</vt:lpstr>
      <vt:lpstr>Activity 4: A Mini Exhibition.</vt:lpstr>
      <vt:lpstr>Welcome to our exhibition!</vt:lpstr>
      <vt:lpstr>Consolidation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invention is it?</dc:title>
  <dc:creator>Huong</dc:creator>
  <cp:lastModifiedBy>Hien</cp:lastModifiedBy>
  <cp:revision>124</cp:revision>
  <dcterms:created xsi:type="dcterms:W3CDTF">2018-10-27T02:12:40Z</dcterms:created>
  <dcterms:modified xsi:type="dcterms:W3CDTF">2018-11-27T02:08:34Z</dcterms:modified>
</cp:coreProperties>
</file>