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766" r:id="rId2"/>
    <p:sldId id="522" r:id="rId3"/>
    <p:sldId id="720" r:id="rId4"/>
    <p:sldId id="749" r:id="rId5"/>
    <p:sldId id="524" r:id="rId6"/>
    <p:sldId id="639" r:id="rId7"/>
    <p:sldId id="597" r:id="rId8"/>
    <p:sldId id="604" r:id="rId9"/>
    <p:sldId id="606" r:id="rId10"/>
    <p:sldId id="654" r:id="rId11"/>
    <p:sldId id="760" r:id="rId12"/>
    <p:sldId id="762" r:id="rId13"/>
    <p:sldId id="761" r:id="rId14"/>
    <p:sldId id="764" r:id="rId15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52389"/>
    <a:srgbClr val="000099"/>
    <a:srgbClr val="568F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3250" autoAdjust="0"/>
  </p:normalViewPr>
  <p:slideViewPr>
    <p:cSldViewPr>
      <p:cViewPr>
        <p:scale>
          <a:sx n="46" d="100"/>
          <a:sy n="46" d="100"/>
        </p:scale>
        <p:origin x="-194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4D9740-8C05-4057-BB7D-2CCD75B09BA5}" type="datetimeFigureOut">
              <a:rPr lang="en-US"/>
              <a:pPr>
                <a:defRPr/>
              </a:pPr>
              <a:t>5/1/2019</a:t>
            </a:fld>
            <a:endParaRPr lang="en-US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D1CC6D-CEFA-4727-B33E-960748C56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0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7A550-0F9C-4F49-9499-1DF68BE134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err="1" smtClean="0">
                <a:latin typeface="Arial" charset="0"/>
              </a:rPr>
              <a:t>Đảo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có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diện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tích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lớn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nhất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là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Phú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Quốc</a:t>
            </a:r>
            <a:r>
              <a:rPr lang="en-US" altLang="en-US" b="1" dirty="0" smtClean="0">
                <a:latin typeface="Arial" charset="0"/>
              </a:rPr>
              <a:t>: 589,23 km²( </a:t>
            </a:r>
            <a:r>
              <a:rPr lang="en-US" altLang="en-US" b="1" dirty="0" err="1" smtClean="0">
                <a:latin typeface="Arial" charset="0"/>
              </a:rPr>
              <a:t>theo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thống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kê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số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liệu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đất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năm</a:t>
            </a:r>
            <a:r>
              <a:rPr lang="en-US" altLang="en-US" b="1" dirty="0" smtClean="0">
                <a:latin typeface="Arial" charset="0"/>
              </a:rPr>
              <a:t>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1CC6D-CEFA-4727-B33E-960748C565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grpSp>
          <p:nvGrpSpPr>
            <p:cNvPr id="1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58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Rectangle 5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Rectangle 6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Rectangle 6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95ED-711E-4AF5-A720-C015E7899055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F7B6-F5E2-42DC-A3AA-CCB292CCB6C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77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557A-3319-4FC2-84EA-18B9E05BD2A7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8F7E-807A-4C7C-8D28-5D19DBFE19A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0E9E-CC75-46EA-9112-F21B4FEBCF2C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29D9-6051-4D70-B2EB-13D4283ACF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59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14E3-77FE-42D8-A676-A1C74D67C2F7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685D-D1A6-4C9B-B492-15DB680CDC5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73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0584-A682-4233-A985-C5C626FAEDAC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C2AD7-F13F-4A49-80FB-BE332776765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92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E6A1-4A00-4B37-9683-964B040BD397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6453-F4FD-4B7D-9A57-0D3F2A01715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49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A8E7-7459-4687-A591-2E08D0564697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80745-9C56-4347-8CAA-CD21159153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373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581397F-BB24-437F-B858-952D6CB12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75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F5705-4BFB-4A3E-85A9-FA74BD0A9816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3ED81-2924-4F9A-AF74-C6A486AD21B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42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AA2C5-2172-422A-8657-7E26E09DBF62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1D413-9F2D-4052-82B3-B0F14CCB840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74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C70B-2A07-44EB-84B7-3D47F6998EDC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CC49-62A0-47D1-B63F-1D33D7ADBE1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6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A4A8-21C9-4E6D-A629-7F563BB3FFBC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7809-153E-4672-90DE-C0F49F00E40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301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FE35-BD3B-4412-A1D4-902E0F15CAC1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8C40-5152-4DEB-BE40-2255DB1748A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92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D8B6-1AFC-4557-B990-53BAB3BC868C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20AD-437E-4D73-9EC6-DBDA3C68D4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50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F1F1-A3CF-419D-B413-AE91B9E6AF26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F66E-8DEC-410A-B42E-DAB67AD9FD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84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FED44-2867-4C5E-A6A0-59019BAB0DCA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ED2BD-8F86-405F-B673-FA64C65CAD2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361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47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8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9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50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C8D6F9A-59B9-4610-BA8F-F86F5EEEFAC0}" type="datetimeFigureOut">
              <a:rPr lang="vi-VN"/>
              <a:pPr>
                <a:defRPr/>
              </a:pPr>
              <a:t>01/05/2019</a:t>
            </a:fld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CF01FA9-2E43-40D4-9E79-5109B0B1470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grpSp>
        <p:nvGrpSpPr>
          <p:cNvPr id="103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42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  <p:sp>
            <p:nvSpPr>
              <p:cNvPr id="1046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  <p:sldLayoutId id="2147484386" r:id="rId14"/>
    <p:sldLayoutId id="2147484387" r:id="rId15"/>
    <p:sldLayoutId id="214748440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44562"/>
          </a:xfrm>
        </p:spPr>
        <p:txBody>
          <a:bodyPr/>
          <a:lstStyle/>
          <a:p>
            <a:pPr algn="ctr"/>
            <a:r>
              <a:rPr lang="en-US" sz="3600" b="0" dirty="0" smtClean="0"/>
              <a:t>SỞ GIÁO DỤC &amp; ĐÀO TẠO HÀ NỘI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TRƯỜNG THPT HOÀI ĐỨC 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CHUYÊN ĐỀ: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VẤN ĐỀ PHÁT TRIỂN KINH TẾ, AN NINH QUỐC PHÒNG Ở BIỂN ĐÔNG VÀ CÁC ĐẢO, QUẦN ĐẢO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628" y="4670355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Người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hiên</a:t>
            </a:r>
            <a:r>
              <a:rPr lang="en-US" sz="2000" b="1" dirty="0" smtClean="0"/>
              <a:t>: LÝ THỊ LAN</a:t>
            </a:r>
          </a:p>
          <a:p>
            <a:r>
              <a:rPr lang="en-US" sz="2000" b="1" dirty="0" err="1" smtClean="0"/>
              <a:t>Tổ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chuyên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môn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Xã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hội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5877272"/>
            <a:ext cx="500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, </a:t>
            </a:r>
            <a:r>
              <a:rPr lang="en-US" dirty="0" err="1" smtClean="0"/>
              <a:t>tháng</a:t>
            </a:r>
            <a:r>
              <a:rPr lang="en-US" dirty="0" smtClean="0"/>
              <a:t> 4 </a:t>
            </a:r>
            <a:r>
              <a:rPr lang="en-US" dirty="0" err="1" smtClean="0"/>
              <a:t>năm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8"/>
          <p:cNvSpPr>
            <a:spLocks noChangeAspect="1" noChangeArrowheads="1" noTextEdit="1"/>
          </p:cNvSpPr>
          <p:nvPr/>
        </p:nvSpPr>
        <p:spPr bwMode="gray">
          <a:xfrm>
            <a:off x="3451225" y="32242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0" name="AutoShape 22"/>
          <p:cNvSpPr>
            <a:spLocks noChangeArrowheads="1"/>
          </p:cNvSpPr>
          <p:nvPr/>
        </p:nvSpPr>
        <p:spPr bwMode="gray">
          <a:xfrm>
            <a:off x="381000" y="3962400"/>
            <a:ext cx="17526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gray">
          <a:xfrm>
            <a:off x="381000" y="4008125"/>
            <a:ext cx="1676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34" name="Freeform 26"/>
          <p:cNvSpPr>
            <a:spLocks/>
          </p:cNvSpPr>
          <p:nvPr/>
        </p:nvSpPr>
        <p:spPr bwMode="gray">
          <a:xfrm flipH="1">
            <a:off x="6019800" y="2895600"/>
            <a:ext cx="1066800" cy="1295400"/>
          </a:xfrm>
          <a:custGeom>
            <a:avLst/>
            <a:gdLst>
              <a:gd name="T0" fmla="*/ 1066800 w 580"/>
              <a:gd name="T1" fmla="*/ 0 h 798"/>
              <a:gd name="T2" fmla="*/ 1063121 w 580"/>
              <a:gd name="T3" fmla="*/ 146098 h 798"/>
              <a:gd name="T4" fmla="*/ 1044728 w 580"/>
              <a:gd name="T5" fmla="*/ 282456 h 798"/>
              <a:gd name="T6" fmla="*/ 1015299 w 580"/>
              <a:gd name="T7" fmla="*/ 409074 h 798"/>
              <a:gd name="T8" fmla="*/ 967477 w 580"/>
              <a:gd name="T9" fmla="*/ 525952 h 798"/>
              <a:gd name="T10" fmla="*/ 908619 w 580"/>
              <a:gd name="T11" fmla="*/ 633090 h 798"/>
              <a:gd name="T12" fmla="*/ 831368 w 580"/>
              <a:gd name="T13" fmla="*/ 730489 h 798"/>
              <a:gd name="T14" fmla="*/ 739403 w 580"/>
              <a:gd name="T15" fmla="*/ 824641 h 798"/>
              <a:gd name="T16" fmla="*/ 629044 w 580"/>
              <a:gd name="T17" fmla="*/ 909053 h 798"/>
              <a:gd name="T18" fmla="*/ 496614 w 580"/>
              <a:gd name="T19" fmla="*/ 990218 h 798"/>
              <a:gd name="T20" fmla="*/ 345790 w 580"/>
              <a:gd name="T21" fmla="*/ 1064890 h 798"/>
              <a:gd name="T22" fmla="*/ 345790 w 580"/>
              <a:gd name="T23" fmla="*/ 1295400 h 798"/>
              <a:gd name="T24" fmla="*/ 0 w 580"/>
              <a:gd name="T25" fmla="*/ 834381 h 798"/>
              <a:gd name="T26" fmla="*/ 345790 w 580"/>
              <a:gd name="T27" fmla="*/ 373361 h 798"/>
              <a:gd name="T28" fmla="*/ 345790 w 580"/>
              <a:gd name="T29" fmla="*/ 603871 h 798"/>
              <a:gd name="T30" fmla="*/ 412005 w 580"/>
              <a:gd name="T31" fmla="*/ 597377 h 798"/>
              <a:gd name="T32" fmla="*/ 485578 w 580"/>
              <a:gd name="T33" fmla="*/ 577898 h 798"/>
              <a:gd name="T34" fmla="*/ 562829 w 580"/>
              <a:gd name="T35" fmla="*/ 545432 h 798"/>
              <a:gd name="T36" fmla="*/ 640080 w 580"/>
              <a:gd name="T37" fmla="*/ 503226 h 798"/>
              <a:gd name="T38" fmla="*/ 721010 w 580"/>
              <a:gd name="T39" fmla="*/ 454526 h 798"/>
              <a:gd name="T40" fmla="*/ 794582 w 580"/>
              <a:gd name="T41" fmla="*/ 399334 h 798"/>
              <a:gd name="T42" fmla="*/ 868154 w 580"/>
              <a:gd name="T43" fmla="*/ 337648 h 798"/>
              <a:gd name="T44" fmla="*/ 930691 w 580"/>
              <a:gd name="T45" fmla="*/ 269469 h 798"/>
              <a:gd name="T46" fmla="*/ 985870 w 580"/>
              <a:gd name="T47" fmla="*/ 201290 h 798"/>
              <a:gd name="T48" fmla="*/ 1026335 w 580"/>
              <a:gd name="T49" fmla="*/ 133111 h 798"/>
              <a:gd name="T50" fmla="*/ 1055764 w 580"/>
              <a:gd name="T51" fmla="*/ 64932 h 798"/>
              <a:gd name="T52" fmla="*/ 1063121 w 580"/>
              <a:gd name="T53" fmla="*/ 0 h 798"/>
              <a:gd name="T54" fmla="*/ 10668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CEE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709373" y="1219200"/>
            <a:ext cx="3886200" cy="1676400"/>
            <a:chOff x="1997" y="1314"/>
            <a:chExt cx="1889" cy="1009"/>
          </a:xfrm>
        </p:grpSpPr>
        <p:grpSp>
          <p:nvGrpSpPr>
            <p:cNvPr id="29703" name="Group 28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19837" name="Oval 29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371CD">
                      <a:gamma/>
                      <a:shade val="63529"/>
                      <a:invGamma/>
                    </a:srgbClr>
                  </a:gs>
                  <a:gs pos="100000">
                    <a:srgbClr val="3371C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705" name="Oval 30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A5C0E9"/>
                  </a:gs>
                  <a:gs pos="100000">
                    <a:srgbClr val="3371C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9706" name="Oval 3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6A583B"/>
                </a:gs>
                <a:gs pos="100000">
                  <a:srgbClr val="E6BF8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7" name="Oval 32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E6BF80">
                    <a:alpha val="0"/>
                  </a:srgbClr>
                </a:gs>
                <a:gs pos="100000">
                  <a:srgbClr val="F6E9D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8" name="Oval 33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69765"/>
                </a:gs>
                <a:gs pos="100000">
                  <a:srgbClr val="E6BF80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9" name="Oval 34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6BF8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 </a:t>
              </a:r>
            </a:p>
          </p:txBody>
        </p:sp>
      </p:grpSp>
      <p:sp>
        <p:nvSpPr>
          <p:cNvPr id="119843" name="Freeform 35"/>
          <p:cNvSpPr>
            <a:spLocks/>
          </p:cNvSpPr>
          <p:nvPr/>
        </p:nvSpPr>
        <p:spPr bwMode="gray">
          <a:xfrm>
            <a:off x="2057400" y="2895600"/>
            <a:ext cx="1066800" cy="1393825"/>
          </a:xfrm>
          <a:custGeom>
            <a:avLst/>
            <a:gdLst>
              <a:gd name="T0" fmla="*/ 1066800 w 580"/>
              <a:gd name="T1" fmla="*/ 0 h 798"/>
              <a:gd name="T2" fmla="*/ 1063121 w 580"/>
              <a:gd name="T3" fmla="*/ 157198 h 798"/>
              <a:gd name="T4" fmla="*/ 1044728 w 580"/>
              <a:gd name="T5" fmla="*/ 303917 h 798"/>
              <a:gd name="T6" fmla="*/ 1015299 w 580"/>
              <a:gd name="T7" fmla="*/ 440155 h 798"/>
              <a:gd name="T8" fmla="*/ 967477 w 580"/>
              <a:gd name="T9" fmla="*/ 565914 h 798"/>
              <a:gd name="T10" fmla="*/ 908619 w 580"/>
              <a:gd name="T11" fmla="*/ 681193 h 798"/>
              <a:gd name="T12" fmla="*/ 831368 w 580"/>
              <a:gd name="T13" fmla="*/ 785992 h 798"/>
              <a:gd name="T14" fmla="*/ 739403 w 580"/>
              <a:gd name="T15" fmla="*/ 887297 h 798"/>
              <a:gd name="T16" fmla="*/ 629044 w 580"/>
              <a:gd name="T17" fmla="*/ 978123 h 798"/>
              <a:gd name="T18" fmla="*/ 496614 w 580"/>
              <a:gd name="T19" fmla="*/ 1065455 h 798"/>
              <a:gd name="T20" fmla="*/ 345790 w 580"/>
              <a:gd name="T21" fmla="*/ 1145801 h 798"/>
              <a:gd name="T22" fmla="*/ 345790 w 580"/>
              <a:gd name="T23" fmla="*/ 1393825 h 798"/>
              <a:gd name="T24" fmla="*/ 0 w 580"/>
              <a:gd name="T25" fmla="*/ 897777 h 798"/>
              <a:gd name="T26" fmla="*/ 345790 w 580"/>
              <a:gd name="T27" fmla="*/ 401729 h 798"/>
              <a:gd name="T28" fmla="*/ 345790 w 580"/>
              <a:gd name="T29" fmla="*/ 649753 h 798"/>
              <a:gd name="T30" fmla="*/ 412005 w 580"/>
              <a:gd name="T31" fmla="*/ 642766 h 798"/>
              <a:gd name="T32" fmla="*/ 485578 w 580"/>
              <a:gd name="T33" fmla="*/ 621807 h 798"/>
              <a:gd name="T34" fmla="*/ 562829 w 580"/>
              <a:gd name="T35" fmla="*/ 586874 h 798"/>
              <a:gd name="T36" fmla="*/ 640080 w 580"/>
              <a:gd name="T37" fmla="*/ 541461 h 798"/>
              <a:gd name="T38" fmla="*/ 721010 w 580"/>
              <a:gd name="T39" fmla="*/ 489061 h 798"/>
              <a:gd name="T40" fmla="*/ 794582 w 580"/>
              <a:gd name="T41" fmla="*/ 429675 h 798"/>
              <a:gd name="T42" fmla="*/ 868154 w 580"/>
              <a:gd name="T43" fmla="*/ 363303 h 798"/>
              <a:gd name="T44" fmla="*/ 930691 w 580"/>
              <a:gd name="T45" fmla="*/ 289944 h 798"/>
              <a:gd name="T46" fmla="*/ 985870 w 580"/>
              <a:gd name="T47" fmla="*/ 216584 h 798"/>
              <a:gd name="T48" fmla="*/ 1026335 w 580"/>
              <a:gd name="T49" fmla="*/ 143225 h 798"/>
              <a:gd name="T50" fmla="*/ 1055764 w 580"/>
              <a:gd name="T51" fmla="*/ 69866 h 798"/>
              <a:gd name="T52" fmla="*/ 1063121 w 580"/>
              <a:gd name="T53" fmla="*/ 0 h 798"/>
              <a:gd name="T54" fmla="*/ 10668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AEDF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844" name="AutoShape 36"/>
          <p:cNvSpPr>
            <a:spLocks noChangeArrowheads="1"/>
          </p:cNvSpPr>
          <p:nvPr/>
        </p:nvSpPr>
        <p:spPr bwMode="gray">
          <a:xfrm>
            <a:off x="7010400" y="3962400"/>
            <a:ext cx="16764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>
                  <a:gamma/>
                  <a:tint val="0"/>
                  <a:invGamma/>
                </a:srgbClr>
              </a:gs>
              <a:gs pos="100000">
                <a:srgbClr val="CC99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19845" name="Freeform 37"/>
          <p:cNvSpPr>
            <a:spLocks/>
          </p:cNvSpPr>
          <p:nvPr/>
        </p:nvSpPr>
        <p:spPr bwMode="gray">
          <a:xfrm rot="38213353">
            <a:off x="4974431" y="3026569"/>
            <a:ext cx="642938" cy="838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gray">
          <a:xfrm>
            <a:off x="3124200" y="13716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smtClean="0"/>
              <a:t>1.Các </a:t>
            </a:r>
            <a:r>
              <a:rPr lang="en-US" altLang="en-US" sz="2400" b="1" dirty="0" err="1"/>
              <a:t>ngành</a:t>
            </a:r>
            <a:r>
              <a:rPr lang="en-US" altLang="en-US" sz="2400" b="1" dirty="0"/>
              <a:t> </a:t>
            </a:r>
          </a:p>
          <a:p>
            <a:pPr algn="ctr"/>
            <a:r>
              <a:rPr lang="en-US" altLang="en-US" sz="2400" b="1" dirty="0" err="1"/>
              <a:t>kinh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tế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biển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đảo</a:t>
            </a:r>
            <a:r>
              <a:rPr lang="en-US" altLang="en-US" sz="2400" b="1" dirty="0" smtClean="0"/>
              <a:t>.</a:t>
            </a:r>
            <a:endParaRPr lang="en-US" altLang="en-US" sz="2400" b="1" dirty="0"/>
          </a:p>
        </p:txBody>
      </p:sp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2590800" y="3962400"/>
            <a:ext cx="17526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19860" name="Text Box 52"/>
          <p:cNvSpPr txBox="1">
            <a:spLocks noChangeArrowheads="1"/>
          </p:cNvSpPr>
          <p:nvPr/>
        </p:nvSpPr>
        <p:spPr bwMode="gray">
          <a:xfrm>
            <a:off x="2667000" y="423672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lịch </a:t>
            </a:r>
          </a:p>
          <a:p>
            <a:pPr algn="ctr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- đảo</a:t>
            </a:r>
          </a:p>
        </p:txBody>
      </p:sp>
      <p:sp>
        <p:nvSpPr>
          <p:cNvPr id="119861" name="AutoShape 53"/>
          <p:cNvSpPr>
            <a:spLocks noChangeArrowheads="1"/>
          </p:cNvSpPr>
          <p:nvPr/>
        </p:nvSpPr>
        <p:spPr bwMode="gray">
          <a:xfrm>
            <a:off x="4800600" y="3962400"/>
            <a:ext cx="17526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F2CC">
                  <a:gamma/>
                  <a:tint val="0"/>
                  <a:invGamma/>
                </a:srgbClr>
              </a:gs>
              <a:gs pos="100000">
                <a:srgbClr val="9EF2CC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19862" name="Text Box 54"/>
          <p:cNvSpPr txBox="1">
            <a:spLocks noChangeArrowheads="1"/>
          </p:cNvSpPr>
          <p:nvPr/>
        </p:nvSpPr>
        <p:spPr bwMode="gray">
          <a:xfrm>
            <a:off x="4876800" y="4008125"/>
            <a:ext cx="1676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và chế biến khoáng sản biển</a:t>
            </a:r>
          </a:p>
        </p:txBody>
      </p:sp>
      <p:sp>
        <p:nvSpPr>
          <p:cNvPr id="119863" name="Text Box 55"/>
          <p:cNvSpPr txBox="1">
            <a:spLocks noChangeArrowheads="1"/>
          </p:cNvSpPr>
          <p:nvPr/>
        </p:nvSpPr>
        <p:spPr bwMode="gray">
          <a:xfrm>
            <a:off x="7010400" y="4236725"/>
            <a:ext cx="167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64" name="Freeform 56"/>
          <p:cNvSpPr>
            <a:spLocks/>
          </p:cNvSpPr>
          <p:nvPr/>
        </p:nvSpPr>
        <p:spPr bwMode="gray">
          <a:xfrm rot="4909296" flipH="1">
            <a:off x="3526631" y="2950369"/>
            <a:ext cx="642938" cy="9906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19865" name="Picture 57" descr="Pictur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62600"/>
            <a:ext cx="1447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66" name="Picture 58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62600"/>
            <a:ext cx="1447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67" name="Picture 59" descr="Tau d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371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68" name="Picture 60" descr="Mui 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9472" y="226981"/>
            <a:ext cx="91440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</a:t>
            </a: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ĐẢO VIỆT NAM.</a:t>
            </a:r>
            <a:endParaRPr lang="en-US" sz="28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gray">
          <a:xfrm flipH="1">
            <a:off x="6172200" y="3048000"/>
            <a:ext cx="1066800" cy="1295400"/>
          </a:xfrm>
          <a:custGeom>
            <a:avLst/>
            <a:gdLst>
              <a:gd name="T0" fmla="*/ 1066800 w 580"/>
              <a:gd name="T1" fmla="*/ 0 h 798"/>
              <a:gd name="T2" fmla="*/ 1063121 w 580"/>
              <a:gd name="T3" fmla="*/ 146098 h 798"/>
              <a:gd name="T4" fmla="*/ 1044728 w 580"/>
              <a:gd name="T5" fmla="*/ 282456 h 798"/>
              <a:gd name="T6" fmla="*/ 1015299 w 580"/>
              <a:gd name="T7" fmla="*/ 409074 h 798"/>
              <a:gd name="T8" fmla="*/ 967477 w 580"/>
              <a:gd name="T9" fmla="*/ 525952 h 798"/>
              <a:gd name="T10" fmla="*/ 908619 w 580"/>
              <a:gd name="T11" fmla="*/ 633090 h 798"/>
              <a:gd name="T12" fmla="*/ 831368 w 580"/>
              <a:gd name="T13" fmla="*/ 730489 h 798"/>
              <a:gd name="T14" fmla="*/ 739403 w 580"/>
              <a:gd name="T15" fmla="*/ 824641 h 798"/>
              <a:gd name="T16" fmla="*/ 629044 w 580"/>
              <a:gd name="T17" fmla="*/ 909053 h 798"/>
              <a:gd name="T18" fmla="*/ 496614 w 580"/>
              <a:gd name="T19" fmla="*/ 990218 h 798"/>
              <a:gd name="T20" fmla="*/ 345790 w 580"/>
              <a:gd name="T21" fmla="*/ 1064890 h 798"/>
              <a:gd name="T22" fmla="*/ 345790 w 580"/>
              <a:gd name="T23" fmla="*/ 1295400 h 798"/>
              <a:gd name="T24" fmla="*/ 0 w 580"/>
              <a:gd name="T25" fmla="*/ 834381 h 798"/>
              <a:gd name="T26" fmla="*/ 345790 w 580"/>
              <a:gd name="T27" fmla="*/ 373361 h 798"/>
              <a:gd name="T28" fmla="*/ 345790 w 580"/>
              <a:gd name="T29" fmla="*/ 603871 h 798"/>
              <a:gd name="T30" fmla="*/ 412005 w 580"/>
              <a:gd name="T31" fmla="*/ 597377 h 798"/>
              <a:gd name="T32" fmla="*/ 485578 w 580"/>
              <a:gd name="T33" fmla="*/ 577898 h 798"/>
              <a:gd name="T34" fmla="*/ 562829 w 580"/>
              <a:gd name="T35" fmla="*/ 545432 h 798"/>
              <a:gd name="T36" fmla="*/ 640080 w 580"/>
              <a:gd name="T37" fmla="*/ 503226 h 798"/>
              <a:gd name="T38" fmla="*/ 721010 w 580"/>
              <a:gd name="T39" fmla="*/ 454526 h 798"/>
              <a:gd name="T40" fmla="*/ 794582 w 580"/>
              <a:gd name="T41" fmla="*/ 399334 h 798"/>
              <a:gd name="T42" fmla="*/ 868154 w 580"/>
              <a:gd name="T43" fmla="*/ 337648 h 798"/>
              <a:gd name="T44" fmla="*/ 930691 w 580"/>
              <a:gd name="T45" fmla="*/ 269469 h 798"/>
              <a:gd name="T46" fmla="*/ 985870 w 580"/>
              <a:gd name="T47" fmla="*/ 201290 h 798"/>
              <a:gd name="T48" fmla="*/ 1026335 w 580"/>
              <a:gd name="T49" fmla="*/ 133111 h 798"/>
              <a:gd name="T50" fmla="*/ 1055764 w 580"/>
              <a:gd name="T51" fmla="*/ 64932 h 798"/>
              <a:gd name="T52" fmla="*/ 1063121 w 580"/>
              <a:gd name="T53" fmla="*/ 0 h 798"/>
              <a:gd name="T54" fmla="*/ 10668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CEE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89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9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1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1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11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1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11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119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3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0" grpId="0" animBg="1"/>
      <p:bldP spid="119834" grpId="0" animBg="1"/>
      <p:bldP spid="119843" grpId="0" animBg="1"/>
      <p:bldP spid="119844" grpId="0" animBg="1"/>
      <p:bldP spid="119845" grpId="0" animBg="1"/>
      <p:bldP spid="119859" grpId="0" animBg="1"/>
      <p:bldP spid="119861" grpId="0" animBg="1"/>
      <p:bldP spid="119862" grpId="0"/>
      <p:bldP spid="119864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8"/>
          <p:cNvSpPr>
            <a:spLocks noChangeAspect="1" noChangeArrowheads="1" noTextEdit="1"/>
          </p:cNvSpPr>
          <p:nvPr/>
        </p:nvSpPr>
        <p:spPr bwMode="gray">
          <a:xfrm>
            <a:off x="4218840" y="4234324"/>
            <a:ext cx="909638" cy="221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0" name="AutoShape 22"/>
          <p:cNvSpPr>
            <a:spLocks noChangeArrowheads="1"/>
          </p:cNvSpPr>
          <p:nvPr/>
        </p:nvSpPr>
        <p:spPr bwMode="gray">
          <a:xfrm>
            <a:off x="381000" y="3962400"/>
            <a:ext cx="17526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gray">
          <a:xfrm>
            <a:off x="539552" y="4324955"/>
            <a:ext cx="15178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34" name="Freeform 26"/>
          <p:cNvSpPr>
            <a:spLocks/>
          </p:cNvSpPr>
          <p:nvPr/>
        </p:nvSpPr>
        <p:spPr bwMode="gray">
          <a:xfrm flipH="1">
            <a:off x="5795557" y="2834177"/>
            <a:ext cx="1251284" cy="1338724"/>
          </a:xfrm>
          <a:custGeom>
            <a:avLst/>
            <a:gdLst>
              <a:gd name="T0" fmla="*/ 1066800 w 580"/>
              <a:gd name="T1" fmla="*/ 0 h 798"/>
              <a:gd name="T2" fmla="*/ 1063121 w 580"/>
              <a:gd name="T3" fmla="*/ 146098 h 798"/>
              <a:gd name="T4" fmla="*/ 1044728 w 580"/>
              <a:gd name="T5" fmla="*/ 282456 h 798"/>
              <a:gd name="T6" fmla="*/ 1015299 w 580"/>
              <a:gd name="T7" fmla="*/ 409074 h 798"/>
              <a:gd name="T8" fmla="*/ 967477 w 580"/>
              <a:gd name="T9" fmla="*/ 525952 h 798"/>
              <a:gd name="T10" fmla="*/ 908619 w 580"/>
              <a:gd name="T11" fmla="*/ 633090 h 798"/>
              <a:gd name="T12" fmla="*/ 831368 w 580"/>
              <a:gd name="T13" fmla="*/ 730489 h 798"/>
              <a:gd name="T14" fmla="*/ 739403 w 580"/>
              <a:gd name="T15" fmla="*/ 824641 h 798"/>
              <a:gd name="T16" fmla="*/ 629044 w 580"/>
              <a:gd name="T17" fmla="*/ 909053 h 798"/>
              <a:gd name="T18" fmla="*/ 496614 w 580"/>
              <a:gd name="T19" fmla="*/ 990218 h 798"/>
              <a:gd name="T20" fmla="*/ 345790 w 580"/>
              <a:gd name="T21" fmla="*/ 1064890 h 798"/>
              <a:gd name="T22" fmla="*/ 345790 w 580"/>
              <a:gd name="T23" fmla="*/ 1295400 h 798"/>
              <a:gd name="T24" fmla="*/ 0 w 580"/>
              <a:gd name="T25" fmla="*/ 834381 h 798"/>
              <a:gd name="T26" fmla="*/ 345790 w 580"/>
              <a:gd name="T27" fmla="*/ 373361 h 798"/>
              <a:gd name="T28" fmla="*/ 345790 w 580"/>
              <a:gd name="T29" fmla="*/ 603871 h 798"/>
              <a:gd name="T30" fmla="*/ 412005 w 580"/>
              <a:gd name="T31" fmla="*/ 597377 h 798"/>
              <a:gd name="T32" fmla="*/ 485578 w 580"/>
              <a:gd name="T33" fmla="*/ 577898 h 798"/>
              <a:gd name="T34" fmla="*/ 562829 w 580"/>
              <a:gd name="T35" fmla="*/ 545432 h 798"/>
              <a:gd name="T36" fmla="*/ 640080 w 580"/>
              <a:gd name="T37" fmla="*/ 503226 h 798"/>
              <a:gd name="T38" fmla="*/ 721010 w 580"/>
              <a:gd name="T39" fmla="*/ 454526 h 798"/>
              <a:gd name="T40" fmla="*/ 794582 w 580"/>
              <a:gd name="T41" fmla="*/ 399334 h 798"/>
              <a:gd name="T42" fmla="*/ 868154 w 580"/>
              <a:gd name="T43" fmla="*/ 337648 h 798"/>
              <a:gd name="T44" fmla="*/ 930691 w 580"/>
              <a:gd name="T45" fmla="*/ 269469 h 798"/>
              <a:gd name="T46" fmla="*/ 985870 w 580"/>
              <a:gd name="T47" fmla="*/ 201290 h 798"/>
              <a:gd name="T48" fmla="*/ 1026335 w 580"/>
              <a:gd name="T49" fmla="*/ 133111 h 798"/>
              <a:gd name="T50" fmla="*/ 1055764 w 580"/>
              <a:gd name="T51" fmla="*/ 64932 h 798"/>
              <a:gd name="T52" fmla="*/ 1063121 w 580"/>
              <a:gd name="T53" fmla="*/ 0 h 798"/>
              <a:gd name="T54" fmla="*/ 10668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CEE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34999" y="1269322"/>
            <a:ext cx="3886200" cy="1676400"/>
            <a:chOff x="1997" y="1314"/>
            <a:chExt cx="1889" cy="1009"/>
          </a:xfrm>
        </p:grpSpPr>
        <p:grpSp>
          <p:nvGrpSpPr>
            <p:cNvPr id="29703" name="Group 28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19837" name="Oval 29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371CD">
                      <a:gamma/>
                      <a:shade val="63529"/>
                      <a:invGamma/>
                    </a:srgbClr>
                  </a:gs>
                  <a:gs pos="100000">
                    <a:srgbClr val="3371C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705" name="Oval 30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A5C0E9"/>
                  </a:gs>
                  <a:gs pos="100000">
                    <a:srgbClr val="3371C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9706" name="Oval 3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6A583B"/>
                </a:gs>
                <a:gs pos="100000">
                  <a:srgbClr val="E6BF8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7" name="Oval 32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E6BF80">
                    <a:alpha val="0"/>
                  </a:srgbClr>
                </a:gs>
                <a:gs pos="100000">
                  <a:srgbClr val="F6E9D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8" name="Oval 33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69765"/>
                </a:gs>
                <a:gs pos="100000">
                  <a:srgbClr val="E6BF80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9" name="Oval 34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6BF8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 </a:t>
              </a:r>
            </a:p>
          </p:txBody>
        </p:sp>
      </p:grpSp>
      <p:sp>
        <p:nvSpPr>
          <p:cNvPr id="119843" name="Freeform 35"/>
          <p:cNvSpPr>
            <a:spLocks/>
          </p:cNvSpPr>
          <p:nvPr/>
        </p:nvSpPr>
        <p:spPr bwMode="gray">
          <a:xfrm>
            <a:off x="1893091" y="2614300"/>
            <a:ext cx="1066800" cy="1393825"/>
          </a:xfrm>
          <a:custGeom>
            <a:avLst/>
            <a:gdLst>
              <a:gd name="T0" fmla="*/ 1066800 w 580"/>
              <a:gd name="T1" fmla="*/ 0 h 798"/>
              <a:gd name="T2" fmla="*/ 1063121 w 580"/>
              <a:gd name="T3" fmla="*/ 157198 h 798"/>
              <a:gd name="T4" fmla="*/ 1044728 w 580"/>
              <a:gd name="T5" fmla="*/ 303917 h 798"/>
              <a:gd name="T6" fmla="*/ 1015299 w 580"/>
              <a:gd name="T7" fmla="*/ 440155 h 798"/>
              <a:gd name="T8" fmla="*/ 967477 w 580"/>
              <a:gd name="T9" fmla="*/ 565914 h 798"/>
              <a:gd name="T10" fmla="*/ 908619 w 580"/>
              <a:gd name="T11" fmla="*/ 681193 h 798"/>
              <a:gd name="T12" fmla="*/ 831368 w 580"/>
              <a:gd name="T13" fmla="*/ 785992 h 798"/>
              <a:gd name="T14" fmla="*/ 739403 w 580"/>
              <a:gd name="T15" fmla="*/ 887297 h 798"/>
              <a:gd name="T16" fmla="*/ 629044 w 580"/>
              <a:gd name="T17" fmla="*/ 978123 h 798"/>
              <a:gd name="T18" fmla="*/ 496614 w 580"/>
              <a:gd name="T19" fmla="*/ 1065455 h 798"/>
              <a:gd name="T20" fmla="*/ 345790 w 580"/>
              <a:gd name="T21" fmla="*/ 1145801 h 798"/>
              <a:gd name="T22" fmla="*/ 345790 w 580"/>
              <a:gd name="T23" fmla="*/ 1393825 h 798"/>
              <a:gd name="T24" fmla="*/ 0 w 580"/>
              <a:gd name="T25" fmla="*/ 897777 h 798"/>
              <a:gd name="T26" fmla="*/ 345790 w 580"/>
              <a:gd name="T27" fmla="*/ 401729 h 798"/>
              <a:gd name="T28" fmla="*/ 345790 w 580"/>
              <a:gd name="T29" fmla="*/ 649753 h 798"/>
              <a:gd name="T30" fmla="*/ 412005 w 580"/>
              <a:gd name="T31" fmla="*/ 642766 h 798"/>
              <a:gd name="T32" fmla="*/ 485578 w 580"/>
              <a:gd name="T33" fmla="*/ 621807 h 798"/>
              <a:gd name="T34" fmla="*/ 562829 w 580"/>
              <a:gd name="T35" fmla="*/ 586874 h 798"/>
              <a:gd name="T36" fmla="*/ 640080 w 580"/>
              <a:gd name="T37" fmla="*/ 541461 h 798"/>
              <a:gd name="T38" fmla="*/ 721010 w 580"/>
              <a:gd name="T39" fmla="*/ 489061 h 798"/>
              <a:gd name="T40" fmla="*/ 794582 w 580"/>
              <a:gd name="T41" fmla="*/ 429675 h 798"/>
              <a:gd name="T42" fmla="*/ 868154 w 580"/>
              <a:gd name="T43" fmla="*/ 363303 h 798"/>
              <a:gd name="T44" fmla="*/ 930691 w 580"/>
              <a:gd name="T45" fmla="*/ 289944 h 798"/>
              <a:gd name="T46" fmla="*/ 985870 w 580"/>
              <a:gd name="T47" fmla="*/ 216584 h 798"/>
              <a:gd name="T48" fmla="*/ 1026335 w 580"/>
              <a:gd name="T49" fmla="*/ 143225 h 798"/>
              <a:gd name="T50" fmla="*/ 1055764 w 580"/>
              <a:gd name="T51" fmla="*/ 69866 h 798"/>
              <a:gd name="T52" fmla="*/ 1063121 w 580"/>
              <a:gd name="T53" fmla="*/ 0 h 798"/>
              <a:gd name="T54" fmla="*/ 10668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AEDF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gray">
          <a:xfrm>
            <a:off x="3124200" y="13716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/>
              <a:t>2</a:t>
            </a:r>
            <a:r>
              <a:rPr lang="en-US" altLang="en-US" sz="2400" b="1" dirty="0" smtClean="0"/>
              <a:t>.Các  </a:t>
            </a:r>
            <a:r>
              <a:rPr lang="en-US" altLang="en-US" sz="2400" b="1" dirty="0" err="1" smtClean="0"/>
              <a:t>vấn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đề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khác</a:t>
            </a:r>
            <a:endParaRPr lang="en-US" altLang="en-US" sz="2400" b="1" dirty="0"/>
          </a:p>
        </p:txBody>
      </p:sp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2361145" y="3960952"/>
            <a:ext cx="17526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19860" name="Text Box 52"/>
          <p:cNvSpPr txBox="1">
            <a:spLocks noChangeArrowheads="1"/>
          </p:cNvSpPr>
          <p:nvPr/>
        </p:nvSpPr>
        <p:spPr bwMode="gray">
          <a:xfrm>
            <a:off x="2577373" y="4559000"/>
            <a:ext cx="14185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61" name="AutoShape 53"/>
          <p:cNvSpPr>
            <a:spLocks noChangeArrowheads="1"/>
          </p:cNvSpPr>
          <p:nvPr/>
        </p:nvSpPr>
        <p:spPr bwMode="gray">
          <a:xfrm>
            <a:off x="6779841" y="3916633"/>
            <a:ext cx="17526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F2CC">
                  <a:gamma/>
                  <a:tint val="0"/>
                  <a:invGamma/>
                </a:srgbClr>
              </a:gs>
              <a:gs pos="100000">
                <a:srgbClr val="9EF2CC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19862" name="Text Box 54"/>
          <p:cNvSpPr txBox="1">
            <a:spLocks noChangeArrowheads="1"/>
          </p:cNvSpPr>
          <p:nvPr/>
        </p:nvSpPr>
        <p:spPr bwMode="gray">
          <a:xfrm>
            <a:off x="7046841" y="4324956"/>
            <a:ext cx="1485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64" name="Freeform 56"/>
          <p:cNvSpPr>
            <a:spLocks/>
          </p:cNvSpPr>
          <p:nvPr/>
        </p:nvSpPr>
        <p:spPr bwMode="gray">
          <a:xfrm rot="5400000" flipH="1">
            <a:off x="3287642" y="2932276"/>
            <a:ext cx="859729" cy="11425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9472" y="226981"/>
            <a:ext cx="91440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</a:t>
            </a: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ĐẢO VIỆT NAM.</a:t>
            </a:r>
            <a:endParaRPr lang="en-US" sz="28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56"/>
          <p:cNvSpPr>
            <a:spLocks/>
          </p:cNvSpPr>
          <p:nvPr/>
        </p:nvSpPr>
        <p:spPr bwMode="gray">
          <a:xfrm rot="5400000" flipH="1">
            <a:off x="4818535" y="3079662"/>
            <a:ext cx="736328" cy="97918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gray">
          <a:xfrm>
            <a:off x="4437734" y="3978978"/>
            <a:ext cx="1879542" cy="26338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gray">
          <a:xfrm>
            <a:off x="4585783" y="4339665"/>
            <a:ext cx="15463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45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9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1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6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00"/>
                            </p:stCondLst>
                            <p:childTnLst>
                              <p:par>
                                <p:cTn id="5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0" grpId="0" animBg="1"/>
      <p:bldP spid="119834" grpId="0" animBg="1"/>
      <p:bldP spid="119843" grpId="0" animBg="1"/>
      <p:bldP spid="119859" grpId="0" animBg="1"/>
      <p:bldP spid="119861" grpId="0" animBg="1"/>
      <p:bldP spid="119862" grpId="0"/>
      <p:bldP spid="119864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6"/>
          <p:cNvSpPr>
            <a:spLocks noChangeArrowheads="1"/>
          </p:cNvSpPr>
          <p:nvPr/>
        </p:nvSpPr>
        <p:spPr bwMode="auto">
          <a:xfrm>
            <a:off x="1475656" y="1197393"/>
            <a:ext cx="6264696" cy="311568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VẤN ĐỀ CẤP THIẾT VÙNG BIỂN NƯỚC TA</a:t>
            </a:r>
          </a:p>
          <a:p>
            <a:pPr algn="ctr">
              <a:lnSpc>
                <a:spcPct val="120000"/>
              </a:lnSpc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7" name="Rectangle 17" descr="Bouquet"/>
          <p:cNvSpPr>
            <a:spLocks noChangeArrowheads="1"/>
          </p:cNvSpPr>
          <p:nvPr/>
        </p:nvSpPr>
        <p:spPr bwMode="auto">
          <a:xfrm>
            <a:off x="1115616" y="1508961"/>
            <a:ext cx="2956321" cy="7389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12" name="AutoShape 23" descr="2Q=="/>
          <p:cNvSpPr>
            <a:spLocks noChangeAspect="1" noChangeArrowheads="1"/>
          </p:cNvSpPr>
          <p:nvPr/>
        </p:nvSpPr>
        <p:spPr bwMode="auto">
          <a:xfrm>
            <a:off x="3467100" y="2652713"/>
            <a:ext cx="220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13" name="AutoShape 25" descr="2Q=="/>
          <p:cNvSpPr>
            <a:spLocks noChangeAspect="1" noChangeArrowheads="1"/>
          </p:cNvSpPr>
          <p:nvPr/>
        </p:nvSpPr>
        <p:spPr bwMode="auto">
          <a:xfrm>
            <a:off x="5295900" y="2065547"/>
            <a:ext cx="220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pic>
        <p:nvPicPr>
          <p:cNvPr id="128019" name="Picture 33" descr="ANd9GcSanKr0T4Zd4iCz26qj1hOHr0VkNZbSN-Ky2-t3Zz_KPom3yPLY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594544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20" name="Line 34"/>
          <p:cNvSpPr>
            <a:spLocks noChangeShapeType="1"/>
          </p:cNvSpPr>
          <p:nvPr/>
        </p:nvSpPr>
        <p:spPr bwMode="auto">
          <a:xfrm flipH="1">
            <a:off x="5715000" y="3618122"/>
            <a:ext cx="1510464" cy="64907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21" name="Rectangle 35" descr="Bouquet"/>
          <p:cNvSpPr>
            <a:spLocks noChangeArrowheads="1"/>
          </p:cNvSpPr>
          <p:nvPr/>
        </p:nvSpPr>
        <p:spPr bwMode="auto">
          <a:xfrm>
            <a:off x="3752514" y="4366272"/>
            <a:ext cx="3566785" cy="697706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23" name="Line 39"/>
          <p:cNvSpPr>
            <a:spLocks noChangeShapeType="1"/>
          </p:cNvSpPr>
          <p:nvPr/>
        </p:nvSpPr>
        <p:spPr bwMode="auto">
          <a:xfrm flipV="1">
            <a:off x="4862846" y="4843462"/>
            <a:ext cx="13954" cy="360429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pic>
        <p:nvPicPr>
          <p:cNvPr id="128025" name="Picture 42" descr="ANd9GcRmS5Qd-qR5aoWPsK-YeQxNHknmzYpc-XFWbhYjFRqIALdGSf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46" y="5186722"/>
            <a:ext cx="3900154" cy="14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31" name="Rectangle 48" descr="Bouquet"/>
          <p:cNvSpPr>
            <a:spLocks noChangeArrowheads="1"/>
          </p:cNvSpPr>
          <p:nvPr/>
        </p:nvSpPr>
        <p:spPr bwMode="auto">
          <a:xfrm>
            <a:off x="273688" y="4310923"/>
            <a:ext cx="3193412" cy="892969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32" name="Line 51"/>
          <p:cNvSpPr>
            <a:spLocks noChangeShapeType="1"/>
          </p:cNvSpPr>
          <p:nvPr/>
        </p:nvSpPr>
        <p:spPr bwMode="auto">
          <a:xfrm flipV="1">
            <a:off x="2195736" y="5203890"/>
            <a:ext cx="216024" cy="45735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33" name="AutoShape 53" descr="2Q=="/>
          <p:cNvSpPr>
            <a:spLocks noChangeAspect="1" noChangeArrowheads="1"/>
          </p:cNvSpPr>
          <p:nvPr/>
        </p:nvSpPr>
        <p:spPr bwMode="auto">
          <a:xfrm>
            <a:off x="4048125" y="3038475"/>
            <a:ext cx="1047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34" name="AutoShape 55" descr="2Q=="/>
          <p:cNvSpPr>
            <a:spLocks noChangeAspect="1" noChangeArrowheads="1"/>
          </p:cNvSpPr>
          <p:nvPr/>
        </p:nvSpPr>
        <p:spPr bwMode="auto">
          <a:xfrm>
            <a:off x="4048125" y="3038475"/>
            <a:ext cx="1047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35" name="AutoShape 57" descr="2Q=="/>
          <p:cNvSpPr>
            <a:spLocks noChangeAspect="1" noChangeArrowheads="1"/>
          </p:cNvSpPr>
          <p:nvPr/>
        </p:nvSpPr>
        <p:spPr bwMode="auto">
          <a:xfrm>
            <a:off x="4048125" y="3038475"/>
            <a:ext cx="1047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36" name="AutoShape 61" descr="9k="/>
          <p:cNvSpPr>
            <a:spLocks noChangeAspect="1" noChangeArrowheads="1"/>
          </p:cNvSpPr>
          <p:nvPr/>
        </p:nvSpPr>
        <p:spPr bwMode="auto">
          <a:xfrm>
            <a:off x="3790950" y="2962275"/>
            <a:ext cx="1562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0" y="200025"/>
            <a:ext cx="91440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TRÁCH NHIỆM CỦA CÔNG DÂN VIỆT NAM VỚI VIỆC BẢO VỆ BIỂN ĐẢO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" y="2275534"/>
            <a:ext cx="359727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5661249"/>
            <a:ext cx="3178894" cy="117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64" y="2646250"/>
            <a:ext cx="2362200" cy="18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39"/>
          <p:cNvSpPr>
            <a:spLocks noChangeShapeType="1"/>
          </p:cNvSpPr>
          <p:nvPr/>
        </p:nvSpPr>
        <p:spPr bwMode="auto">
          <a:xfrm flipV="1">
            <a:off x="2843808" y="2267663"/>
            <a:ext cx="0" cy="443931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38" y="2709173"/>
            <a:ext cx="2773842" cy="143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054350"/>
            <a:ext cx="2170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3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8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8007" grpId="0" animBg="1"/>
      <p:bldP spid="128020" grpId="0" animBg="1"/>
      <p:bldP spid="128021" grpId="0" animBg="1"/>
      <p:bldP spid="128023" grpId="0" animBg="1"/>
      <p:bldP spid="128031" grpId="0" animBg="1"/>
      <p:bldP spid="128032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Rectangle 17" descr="Bouquet"/>
          <p:cNvSpPr>
            <a:spLocks noChangeArrowheads="1"/>
          </p:cNvSpPr>
          <p:nvPr/>
        </p:nvSpPr>
        <p:spPr bwMode="auto">
          <a:xfrm>
            <a:off x="1406599" y="1590675"/>
            <a:ext cx="2641525" cy="352426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8" name="Rectangle 18" descr="Bouquet"/>
          <p:cNvSpPr>
            <a:spLocks noChangeArrowheads="1"/>
          </p:cNvSpPr>
          <p:nvPr/>
        </p:nvSpPr>
        <p:spPr bwMode="auto">
          <a:xfrm>
            <a:off x="4191000" y="1638299"/>
            <a:ext cx="4485456" cy="30480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bvệ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9" name="Line 19"/>
          <p:cNvSpPr>
            <a:spLocks noChangeShapeType="1"/>
          </p:cNvSpPr>
          <p:nvPr/>
        </p:nvSpPr>
        <p:spPr bwMode="auto">
          <a:xfrm>
            <a:off x="3664526" y="1943101"/>
            <a:ext cx="126423" cy="7096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10" name="Line 20"/>
          <p:cNvSpPr>
            <a:spLocks noChangeShapeType="1"/>
          </p:cNvSpPr>
          <p:nvPr/>
        </p:nvSpPr>
        <p:spPr bwMode="auto">
          <a:xfrm>
            <a:off x="5095875" y="2027958"/>
            <a:ext cx="0" cy="453304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11" name="Rectangle 21" descr="Bouquet"/>
          <p:cNvSpPr>
            <a:spLocks noChangeArrowheads="1"/>
          </p:cNvSpPr>
          <p:nvPr/>
        </p:nvSpPr>
        <p:spPr bwMode="auto">
          <a:xfrm>
            <a:off x="6939072" y="2247900"/>
            <a:ext cx="1981200" cy="533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12" name="AutoShape 23" descr="2Q=="/>
          <p:cNvSpPr>
            <a:spLocks noChangeAspect="1" noChangeArrowheads="1"/>
          </p:cNvSpPr>
          <p:nvPr/>
        </p:nvSpPr>
        <p:spPr bwMode="auto">
          <a:xfrm>
            <a:off x="3467100" y="2652713"/>
            <a:ext cx="220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13" name="AutoShape 25" descr="2Q=="/>
          <p:cNvSpPr>
            <a:spLocks noChangeAspect="1" noChangeArrowheads="1"/>
          </p:cNvSpPr>
          <p:nvPr/>
        </p:nvSpPr>
        <p:spPr bwMode="auto">
          <a:xfrm>
            <a:off x="3467100" y="2652713"/>
            <a:ext cx="220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15" name="Line 28"/>
          <p:cNvSpPr>
            <a:spLocks noChangeShapeType="1"/>
          </p:cNvSpPr>
          <p:nvPr/>
        </p:nvSpPr>
        <p:spPr bwMode="auto">
          <a:xfrm flipH="1">
            <a:off x="6213352" y="2362200"/>
            <a:ext cx="699184" cy="6000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16" name="Rectangle 29" descr="Bouquet"/>
          <p:cNvSpPr>
            <a:spLocks noChangeArrowheads="1"/>
          </p:cNvSpPr>
          <p:nvPr/>
        </p:nvSpPr>
        <p:spPr bwMode="auto">
          <a:xfrm>
            <a:off x="0" y="2057400"/>
            <a:ext cx="2209800" cy="3810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17" name="Line 30"/>
          <p:cNvSpPr>
            <a:spLocks noChangeShapeType="1"/>
          </p:cNvSpPr>
          <p:nvPr/>
        </p:nvSpPr>
        <p:spPr bwMode="auto">
          <a:xfrm>
            <a:off x="2286000" y="2428875"/>
            <a:ext cx="7239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18" name="Rectangle 31" descr="Bouquet"/>
          <p:cNvSpPr>
            <a:spLocks noChangeArrowheads="1"/>
          </p:cNvSpPr>
          <p:nvPr/>
        </p:nvSpPr>
        <p:spPr bwMode="auto">
          <a:xfrm>
            <a:off x="7029128" y="3920837"/>
            <a:ext cx="2114872" cy="4572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20" name="Line 34"/>
          <p:cNvSpPr>
            <a:spLocks noChangeShapeType="1"/>
          </p:cNvSpPr>
          <p:nvPr/>
        </p:nvSpPr>
        <p:spPr bwMode="auto">
          <a:xfrm flipH="1" flipV="1">
            <a:off x="6833393" y="3496862"/>
            <a:ext cx="307236" cy="3988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21" name="Rectangle 35" descr="Bouquet"/>
          <p:cNvSpPr>
            <a:spLocks noChangeArrowheads="1"/>
          </p:cNvSpPr>
          <p:nvPr/>
        </p:nvSpPr>
        <p:spPr bwMode="auto">
          <a:xfrm>
            <a:off x="7062375" y="5616873"/>
            <a:ext cx="1767875" cy="57215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23" name="Line 39"/>
          <p:cNvSpPr>
            <a:spLocks noChangeShapeType="1"/>
          </p:cNvSpPr>
          <p:nvPr/>
        </p:nvSpPr>
        <p:spPr bwMode="auto">
          <a:xfrm flipH="1" flipV="1">
            <a:off x="5693347" y="4259837"/>
            <a:ext cx="1335780" cy="135703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24" name="Rectangle 40" descr="Bouquet"/>
          <p:cNvSpPr>
            <a:spLocks noChangeArrowheads="1"/>
          </p:cNvSpPr>
          <p:nvPr/>
        </p:nvSpPr>
        <p:spPr bwMode="auto">
          <a:xfrm>
            <a:off x="2619806" y="5780709"/>
            <a:ext cx="3557266" cy="81664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26" name="Line 43"/>
          <p:cNvSpPr>
            <a:spLocks noChangeShapeType="1"/>
          </p:cNvSpPr>
          <p:nvPr/>
        </p:nvSpPr>
        <p:spPr bwMode="auto">
          <a:xfrm flipV="1">
            <a:off x="4801886" y="4324565"/>
            <a:ext cx="0" cy="133913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27" name="Rectangle 44" descr="Bouquet"/>
          <p:cNvSpPr>
            <a:spLocks noChangeArrowheads="1"/>
          </p:cNvSpPr>
          <p:nvPr/>
        </p:nvSpPr>
        <p:spPr bwMode="auto">
          <a:xfrm>
            <a:off x="151268" y="3333422"/>
            <a:ext cx="1657624" cy="847725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28" name="Line 45"/>
          <p:cNvSpPr>
            <a:spLocks noChangeShapeType="1"/>
          </p:cNvSpPr>
          <p:nvPr/>
        </p:nvSpPr>
        <p:spPr bwMode="auto">
          <a:xfrm>
            <a:off x="1898220" y="3684082"/>
            <a:ext cx="10668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29" name="Rectangle 46" descr="Bouquet"/>
          <p:cNvSpPr>
            <a:spLocks noChangeArrowheads="1"/>
          </p:cNvSpPr>
          <p:nvPr/>
        </p:nvSpPr>
        <p:spPr bwMode="auto">
          <a:xfrm>
            <a:off x="304800" y="4853636"/>
            <a:ext cx="1600200" cy="2809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30" name="Line 47"/>
          <p:cNvSpPr>
            <a:spLocks noChangeShapeType="1"/>
          </p:cNvSpPr>
          <p:nvPr/>
        </p:nvSpPr>
        <p:spPr bwMode="auto">
          <a:xfrm flipV="1">
            <a:off x="1904999" y="3895724"/>
            <a:ext cx="1429615" cy="957911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31" name="Rectangle 48" descr="Bouquet"/>
          <p:cNvSpPr>
            <a:spLocks noChangeArrowheads="1"/>
          </p:cNvSpPr>
          <p:nvPr/>
        </p:nvSpPr>
        <p:spPr bwMode="auto">
          <a:xfrm>
            <a:off x="603399" y="5883265"/>
            <a:ext cx="1606401" cy="422461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32" name="Line 51"/>
          <p:cNvSpPr>
            <a:spLocks noChangeShapeType="1"/>
          </p:cNvSpPr>
          <p:nvPr/>
        </p:nvSpPr>
        <p:spPr bwMode="auto">
          <a:xfrm flipV="1">
            <a:off x="2209800" y="4179092"/>
            <a:ext cx="1454726" cy="163007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28033" name="AutoShape 53" descr="2Q=="/>
          <p:cNvSpPr>
            <a:spLocks noChangeAspect="1" noChangeArrowheads="1"/>
          </p:cNvSpPr>
          <p:nvPr/>
        </p:nvSpPr>
        <p:spPr bwMode="auto">
          <a:xfrm>
            <a:off x="4048125" y="3038475"/>
            <a:ext cx="1047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34" name="AutoShape 55" descr="2Q=="/>
          <p:cNvSpPr>
            <a:spLocks noChangeAspect="1" noChangeArrowheads="1"/>
          </p:cNvSpPr>
          <p:nvPr/>
        </p:nvSpPr>
        <p:spPr bwMode="auto">
          <a:xfrm>
            <a:off x="4048125" y="3038475"/>
            <a:ext cx="1047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35" name="AutoShape 57" descr="2Q=="/>
          <p:cNvSpPr>
            <a:spLocks noChangeAspect="1" noChangeArrowheads="1"/>
          </p:cNvSpPr>
          <p:nvPr/>
        </p:nvSpPr>
        <p:spPr bwMode="auto">
          <a:xfrm>
            <a:off x="4048125" y="3038475"/>
            <a:ext cx="1047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128036" name="AutoShape 61" descr="9k="/>
          <p:cNvSpPr>
            <a:spLocks noChangeAspect="1" noChangeArrowheads="1"/>
          </p:cNvSpPr>
          <p:nvPr/>
        </p:nvSpPr>
        <p:spPr bwMode="auto">
          <a:xfrm>
            <a:off x="3790950" y="2962275"/>
            <a:ext cx="1562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SG" altLang="en-US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0" y="200025"/>
            <a:ext cx="91440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TRÁCH NHIỆM CỦA CÔNG DÂN VIỆT NAM VỚI VIỆC BẢO VỆ BIỂN ĐẢO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06" y="2560637"/>
            <a:ext cx="391318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7770" y="303847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Algerian" pitchFamily="82" charset="0"/>
              </a:rPr>
              <a:t>TỌA ĐÀM</a:t>
            </a:r>
            <a:endParaRPr lang="en-US" sz="2800" b="1" i="1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34118"/>
            <a:ext cx="194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7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5" grpId="0" animBg="1"/>
      <p:bldP spid="128016" grpId="0" animBg="1"/>
      <p:bldP spid="128017" grpId="0" animBg="1"/>
      <p:bldP spid="128018" grpId="0" animBg="1"/>
      <p:bldP spid="128020" grpId="0" animBg="1"/>
      <p:bldP spid="128021" grpId="0" animBg="1"/>
      <p:bldP spid="128023" grpId="0" animBg="1"/>
      <p:bldP spid="128024" grpId="0" animBg="1"/>
      <p:bldP spid="128026" grpId="0" animBg="1"/>
      <p:bldP spid="128027" grpId="0" animBg="1"/>
      <p:bldP spid="128028" grpId="0" animBg="1"/>
      <p:bldP spid="128029" grpId="0" animBg="1"/>
      <p:bldP spid="128030" grpId="0" animBg="1"/>
      <p:bldP spid="128031" grpId="0" animBg="1"/>
      <p:bldP spid="128032" grpId="0" animBg="1"/>
      <p:bldP spid="38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E PHUONG THAO\Pictures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59432"/>
            <a:ext cx="9721080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WordArt 14"/>
          <p:cNvSpPr>
            <a:spLocks noChangeArrowheads="1" noChangeShapeType="1" noTextEdit="1"/>
          </p:cNvSpPr>
          <p:nvPr/>
        </p:nvSpPr>
        <p:spPr bwMode="auto">
          <a:xfrm>
            <a:off x="275010" y="1969476"/>
            <a:ext cx="868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4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010" y="584775"/>
            <a:ext cx="844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152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DỤC TÌNH YÊU BIỂN ĐẢO</a:t>
            </a:r>
            <a:endParaRPr lang="en-US" sz="4000" b="1" i="1" dirty="0">
              <a:solidFill>
                <a:srgbClr val="1523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07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228600" y="1295400"/>
            <a:ext cx="2894013" cy="4419600"/>
            <a:chOff x="0" y="1440"/>
            <a:chExt cx="2784" cy="2160"/>
          </a:xfrm>
        </p:grpSpPr>
        <p:grpSp>
          <p:nvGrpSpPr>
            <p:cNvPr id="3095" name="Group 21"/>
            <p:cNvGrpSpPr>
              <a:grpSpLocks/>
            </p:cNvGrpSpPr>
            <p:nvPr/>
          </p:nvGrpSpPr>
          <p:grpSpPr bwMode="auto">
            <a:xfrm>
              <a:off x="0" y="1440"/>
              <a:ext cx="2784" cy="2160"/>
              <a:chOff x="839" y="1224"/>
              <a:chExt cx="862" cy="862"/>
            </a:xfrm>
          </p:grpSpPr>
          <p:sp>
            <p:nvSpPr>
              <p:cNvPr id="3097" name="Oval 22"/>
              <p:cNvSpPr>
                <a:spLocks noChangeArrowheads="1"/>
              </p:cNvSpPr>
              <p:nvPr/>
            </p:nvSpPr>
            <p:spPr bwMode="gray">
              <a:xfrm>
                <a:off x="839" y="1224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8" name="Oval 23"/>
              <p:cNvSpPr>
                <a:spLocks noChangeArrowheads="1"/>
              </p:cNvSpPr>
              <p:nvPr/>
            </p:nvSpPr>
            <p:spPr bwMode="gray">
              <a:xfrm>
                <a:off x="839" y="1224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9" name="Oval 24"/>
              <p:cNvSpPr>
                <a:spLocks noChangeArrowheads="1"/>
              </p:cNvSpPr>
              <p:nvPr/>
            </p:nvSpPr>
            <p:spPr bwMode="gray">
              <a:xfrm>
                <a:off x="895" y="1280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00" name="Oval 25"/>
              <p:cNvSpPr>
                <a:spLocks noChangeArrowheads="1"/>
              </p:cNvSpPr>
              <p:nvPr/>
            </p:nvSpPr>
            <p:spPr bwMode="gray">
              <a:xfrm>
                <a:off x="896" y="1280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01" name="Oval 26"/>
              <p:cNvSpPr>
                <a:spLocks noChangeArrowheads="1"/>
              </p:cNvSpPr>
              <p:nvPr/>
            </p:nvSpPr>
            <p:spPr bwMode="gray">
              <a:xfrm>
                <a:off x="936" y="1318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02" name="Oval 27"/>
              <p:cNvSpPr>
                <a:spLocks noChangeArrowheads="1"/>
              </p:cNvSpPr>
              <p:nvPr/>
            </p:nvSpPr>
            <p:spPr bwMode="gray">
              <a:xfrm>
                <a:off x="947" y="1329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03" name="Oval 28"/>
              <p:cNvSpPr>
                <a:spLocks noChangeArrowheads="1"/>
              </p:cNvSpPr>
              <p:nvPr/>
            </p:nvSpPr>
            <p:spPr bwMode="gray">
              <a:xfrm>
                <a:off x="955" y="1333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04" name="Oval 29"/>
              <p:cNvSpPr>
                <a:spLocks noChangeArrowheads="1"/>
              </p:cNvSpPr>
              <p:nvPr/>
            </p:nvSpPr>
            <p:spPr bwMode="gray">
              <a:xfrm>
                <a:off x="962" y="1339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05" name="Oval 30"/>
              <p:cNvSpPr>
                <a:spLocks noChangeArrowheads="1"/>
              </p:cNvSpPr>
              <p:nvPr/>
            </p:nvSpPr>
            <p:spPr bwMode="gray">
              <a:xfrm>
                <a:off x="997" y="1356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09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84" y="2016"/>
              <a:ext cx="2112" cy="880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solidFill>
                    <a:srgbClr val="CCFFFF"/>
                  </a:solidFill>
                  <a:latin typeface="Times New Roman"/>
                  <a:cs typeface="Times New Roman"/>
                </a:rPr>
                <a:t>Bố cục</a:t>
              </a:r>
            </a:p>
          </p:txBody>
        </p:sp>
      </p:grpSp>
      <p:grpSp>
        <p:nvGrpSpPr>
          <p:cNvPr id="90144" name="Group 32"/>
          <p:cNvGrpSpPr>
            <a:grpSpLocks/>
          </p:cNvGrpSpPr>
          <p:nvPr/>
        </p:nvGrpSpPr>
        <p:grpSpPr bwMode="auto">
          <a:xfrm>
            <a:off x="3280292" y="2730578"/>
            <a:ext cx="5830887" cy="1582737"/>
            <a:chOff x="1392" y="3216"/>
            <a:chExt cx="3360" cy="384"/>
          </a:xfrm>
        </p:grpSpPr>
        <p:sp>
          <p:nvSpPr>
            <p:cNvPr id="3091" name="Oval 3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92" name="Oval 3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93" name="Oval 3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94" name="Oval 3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0149" name="Group 37"/>
          <p:cNvGrpSpPr>
            <a:grpSpLocks/>
          </p:cNvGrpSpPr>
          <p:nvPr/>
        </p:nvGrpSpPr>
        <p:grpSpPr bwMode="auto">
          <a:xfrm>
            <a:off x="2934602" y="4871927"/>
            <a:ext cx="5175250" cy="1390650"/>
            <a:chOff x="1392" y="3216"/>
            <a:chExt cx="3360" cy="384"/>
          </a:xfrm>
        </p:grpSpPr>
        <p:sp>
          <p:nvSpPr>
            <p:cNvPr id="3087" name="Oval 3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AAF54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8" name="Oval 3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9" name="Oval 4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875F2D"/>
                </a:gs>
                <a:gs pos="50000">
                  <a:srgbClr val="FAAF54"/>
                </a:gs>
                <a:gs pos="100000">
                  <a:srgbClr val="875F2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90" name="Oval 4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9F6F35"/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3136900" y="5181776"/>
            <a:ext cx="4773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III.  </a:t>
            </a:r>
            <a:r>
              <a:rPr lang="en-US" sz="2400" b="1" dirty="0" err="1" smtClean="0"/>
              <a:t>Trách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nhiệm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Việt</a:t>
            </a:r>
            <a:r>
              <a:rPr lang="en-US" sz="2400" b="1" dirty="0" smtClean="0"/>
              <a:t> Nam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đảo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3323677" y="3276930"/>
            <a:ext cx="5602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II. Ý </a:t>
            </a:r>
            <a:r>
              <a:rPr lang="en-US" sz="2400" b="1" dirty="0" err="1" smtClean="0"/>
              <a:t>nghĩa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Việt</a:t>
            </a:r>
            <a:r>
              <a:rPr lang="en-US" sz="2400" b="1" dirty="0" smtClean="0"/>
              <a:t> Nam</a:t>
            </a:r>
            <a:endParaRPr lang="en-US" sz="2400" b="1" dirty="0"/>
          </a:p>
        </p:txBody>
      </p:sp>
      <p:grpSp>
        <p:nvGrpSpPr>
          <p:cNvPr id="90156" name="Group 44"/>
          <p:cNvGrpSpPr>
            <a:grpSpLocks/>
          </p:cNvGrpSpPr>
          <p:nvPr/>
        </p:nvGrpSpPr>
        <p:grpSpPr bwMode="auto">
          <a:xfrm>
            <a:off x="2783523" y="917796"/>
            <a:ext cx="5783262" cy="1143000"/>
            <a:chOff x="1392" y="3216"/>
            <a:chExt cx="3360" cy="384"/>
          </a:xfrm>
        </p:grpSpPr>
        <p:sp>
          <p:nvSpPr>
            <p:cNvPr id="90157" name="Oval 45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58" name="Oval 46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59" name="Oval 47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60" name="Oval 48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0161" name="Text Box 49"/>
          <p:cNvSpPr txBox="1">
            <a:spLocks noChangeArrowheads="1"/>
          </p:cNvSpPr>
          <p:nvPr/>
        </p:nvSpPr>
        <p:spPr bwMode="auto">
          <a:xfrm>
            <a:off x="2932774" y="1258463"/>
            <a:ext cx="5467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US" sz="2400" b="1" dirty="0" smtClean="0"/>
              <a:t>I. </a:t>
            </a:r>
            <a:r>
              <a:rPr lang="en-US" sz="2400" b="1" dirty="0" err="1" smtClean="0"/>
              <a:t>Khái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Việt</a:t>
            </a:r>
            <a:r>
              <a:rPr lang="en-US" sz="2400" b="1" dirty="0" smtClean="0"/>
              <a:t> Nam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040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4" grpId="0"/>
      <p:bldP spid="90155" grpId="0"/>
      <p:bldP spid="90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ien dong -05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4953000" y="1752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FFFFFF"/>
                </a:solidFill>
              </a:rPr>
              <a:t>Đoài</a:t>
            </a:r>
            <a:r>
              <a:rPr lang="en-US" dirty="0">
                <a:solidFill>
                  <a:srgbClr val="FFFFFF"/>
                </a:solidFill>
              </a:rPr>
              <a:t> Loan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3962400" y="4800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Brunei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Myanma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5257800" y="6172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Indonexia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1219200" y="4876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Malayxia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1447800" y="3657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Phnompenh</a:t>
            </a: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25908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Viet Nam</a:t>
            </a:r>
          </a:p>
        </p:txBody>
      </p:sp>
      <p:sp>
        <p:nvSpPr>
          <p:cNvPr id="4106" name="WordArt 15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8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5334000" y="3048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Philippin</a:t>
            </a:r>
          </a:p>
        </p:txBody>
      </p:sp>
      <p:sp>
        <p:nvSpPr>
          <p:cNvPr id="4108" name="AutoShape 2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109" name="Picture 22" descr="Myanmar thay đổi Quốc kỳ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5334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23"/>
          <p:cNvSpPr txBox="1">
            <a:spLocks noChangeArrowheads="1"/>
          </p:cNvSpPr>
          <p:nvPr/>
        </p:nvSpPr>
        <p:spPr bwMode="auto">
          <a:xfrm>
            <a:off x="1676400" y="5943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Singapo</a:t>
            </a:r>
          </a:p>
        </p:txBody>
      </p:sp>
      <p:pic>
        <p:nvPicPr>
          <p:cNvPr id="4111" name="Picture 25" descr="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5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BIỂN ĐẢO VIỆT NAM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Luoc do mot so dao va quan dao 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85800"/>
            <a:ext cx="4355976" cy="609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Line 7"/>
          <p:cNvSpPr>
            <a:spLocks noChangeShapeType="1"/>
          </p:cNvSpPr>
          <p:nvPr/>
        </p:nvSpPr>
        <p:spPr bwMode="auto">
          <a:xfrm flipV="1">
            <a:off x="7315200" y="6324600"/>
            <a:ext cx="3810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6568" y="700088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ta:</a:t>
            </a:r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5764437" y="1539875"/>
            <a:ext cx="2181225" cy="4764088"/>
          </a:xfrm>
          <a:custGeom>
            <a:avLst/>
            <a:gdLst>
              <a:gd name="T0" fmla="*/ 2147483647 w 1374"/>
              <a:gd name="T1" fmla="*/ 2147483647 h 3001"/>
              <a:gd name="T2" fmla="*/ 2147483647 w 1374"/>
              <a:gd name="T3" fmla="*/ 2147483647 h 3001"/>
              <a:gd name="T4" fmla="*/ 2147483647 w 1374"/>
              <a:gd name="T5" fmla="*/ 2147483647 h 3001"/>
              <a:gd name="T6" fmla="*/ 2147483647 w 1374"/>
              <a:gd name="T7" fmla="*/ 2147483647 h 3001"/>
              <a:gd name="T8" fmla="*/ 2147483647 w 1374"/>
              <a:gd name="T9" fmla="*/ 2147483647 h 3001"/>
              <a:gd name="T10" fmla="*/ 2147483647 w 1374"/>
              <a:gd name="T11" fmla="*/ 2147483647 h 3001"/>
              <a:gd name="T12" fmla="*/ 2147483647 w 1374"/>
              <a:gd name="T13" fmla="*/ 2147483647 h 3001"/>
              <a:gd name="T14" fmla="*/ 2147483647 w 1374"/>
              <a:gd name="T15" fmla="*/ 2147483647 h 3001"/>
              <a:gd name="T16" fmla="*/ 2147483647 w 1374"/>
              <a:gd name="T17" fmla="*/ 2147483647 h 3001"/>
              <a:gd name="T18" fmla="*/ 2147483647 w 1374"/>
              <a:gd name="T19" fmla="*/ 2147483647 h 3001"/>
              <a:gd name="T20" fmla="*/ 2147483647 w 1374"/>
              <a:gd name="T21" fmla="*/ 2147483647 h 3001"/>
              <a:gd name="T22" fmla="*/ 2147483647 w 1374"/>
              <a:gd name="T23" fmla="*/ 2147483647 h 3001"/>
              <a:gd name="T24" fmla="*/ 2147483647 w 1374"/>
              <a:gd name="T25" fmla="*/ 2147483647 h 3001"/>
              <a:gd name="T26" fmla="*/ 2147483647 w 1374"/>
              <a:gd name="T27" fmla="*/ 2147483647 h 3001"/>
              <a:gd name="T28" fmla="*/ 2147483647 w 1374"/>
              <a:gd name="T29" fmla="*/ 2147483647 h 3001"/>
              <a:gd name="T30" fmla="*/ 2147483647 w 1374"/>
              <a:gd name="T31" fmla="*/ 2147483647 h 3001"/>
              <a:gd name="T32" fmla="*/ 2147483647 w 1374"/>
              <a:gd name="T33" fmla="*/ 2147483647 h 3001"/>
              <a:gd name="T34" fmla="*/ 2147483647 w 1374"/>
              <a:gd name="T35" fmla="*/ 2147483647 h 3001"/>
              <a:gd name="T36" fmla="*/ 2147483647 w 1374"/>
              <a:gd name="T37" fmla="*/ 2147483647 h 3001"/>
              <a:gd name="T38" fmla="*/ 2147483647 w 1374"/>
              <a:gd name="T39" fmla="*/ 2147483647 h 3001"/>
              <a:gd name="T40" fmla="*/ 2147483647 w 1374"/>
              <a:gd name="T41" fmla="*/ 2147483647 h 3001"/>
              <a:gd name="T42" fmla="*/ 2147483647 w 1374"/>
              <a:gd name="T43" fmla="*/ 2147483647 h 3001"/>
              <a:gd name="T44" fmla="*/ 2147483647 w 1374"/>
              <a:gd name="T45" fmla="*/ 2147483647 h 3001"/>
              <a:gd name="T46" fmla="*/ 2147483647 w 1374"/>
              <a:gd name="T47" fmla="*/ 2147483647 h 3001"/>
              <a:gd name="T48" fmla="*/ 2147483647 w 1374"/>
              <a:gd name="T49" fmla="*/ 2147483647 h 3001"/>
              <a:gd name="T50" fmla="*/ 2147483647 w 1374"/>
              <a:gd name="T51" fmla="*/ 2147483647 h 3001"/>
              <a:gd name="T52" fmla="*/ 2147483647 w 1374"/>
              <a:gd name="T53" fmla="*/ 2147483647 h 3001"/>
              <a:gd name="T54" fmla="*/ 2147483647 w 1374"/>
              <a:gd name="T55" fmla="*/ 2147483647 h 3001"/>
              <a:gd name="T56" fmla="*/ 2147483647 w 1374"/>
              <a:gd name="T57" fmla="*/ 2147483647 h 3001"/>
              <a:gd name="T58" fmla="*/ 2147483647 w 1374"/>
              <a:gd name="T59" fmla="*/ 2147483647 h 3001"/>
              <a:gd name="T60" fmla="*/ 2147483647 w 1374"/>
              <a:gd name="T61" fmla="*/ 2147483647 h 3001"/>
              <a:gd name="T62" fmla="*/ 2147483647 w 1374"/>
              <a:gd name="T63" fmla="*/ 2147483647 h 3001"/>
              <a:gd name="T64" fmla="*/ 2147483647 w 1374"/>
              <a:gd name="T65" fmla="*/ 2147483647 h 3001"/>
              <a:gd name="T66" fmla="*/ 2147483647 w 1374"/>
              <a:gd name="T67" fmla="*/ 2147483647 h 3001"/>
              <a:gd name="T68" fmla="*/ 2147483647 w 1374"/>
              <a:gd name="T69" fmla="*/ 2147483647 h 3001"/>
              <a:gd name="T70" fmla="*/ 2147483647 w 1374"/>
              <a:gd name="T71" fmla="*/ 2147483647 h 3001"/>
              <a:gd name="T72" fmla="*/ 2147483647 w 1374"/>
              <a:gd name="T73" fmla="*/ 2147483647 h 3001"/>
              <a:gd name="T74" fmla="*/ 2147483647 w 1374"/>
              <a:gd name="T75" fmla="*/ 2147483647 h 3001"/>
              <a:gd name="T76" fmla="*/ 2147483647 w 1374"/>
              <a:gd name="T77" fmla="*/ 2147483647 h 3001"/>
              <a:gd name="T78" fmla="*/ 2147483647 w 1374"/>
              <a:gd name="T79" fmla="*/ 2147483647 h 3001"/>
              <a:gd name="T80" fmla="*/ 2147483647 w 1374"/>
              <a:gd name="T81" fmla="*/ 2147483647 h 3001"/>
              <a:gd name="T82" fmla="*/ 2147483647 w 1374"/>
              <a:gd name="T83" fmla="*/ 2147483647 h 3001"/>
              <a:gd name="T84" fmla="*/ 2147483647 w 1374"/>
              <a:gd name="T85" fmla="*/ 2147483647 h 3001"/>
              <a:gd name="T86" fmla="*/ 0 w 1374"/>
              <a:gd name="T87" fmla="*/ 2147483647 h 30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4"/>
              <a:gd name="T133" fmla="*/ 0 h 3001"/>
              <a:gd name="T134" fmla="*/ 1374 w 1374"/>
              <a:gd name="T135" fmla="*/ 3001 h 300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4" h="3001">
                <a:moveTo>
                  <a:pt x="954" y="2"/>
                </a:moveTo>
                <a:cubicBezTo>
                  <a:pt x="925" y="12"/>
                  <a:pt x="891" y="0"/>
                  <a:pt x="864" y="14"/>
                </a:cubicBezTo>
                <a:cubicBezTo>
                  <a:pt x="853" y="20"/>
                  <a:pt x="860" y="38"/>
                  <a:pt x="858" y="50"/>
                </a:cubicBezTo>
                <a:cubicBezTo>
                  <a:pt x="850" y="48"/>
                  <a:pt x="842" y="44"/>
                  <a:pt x="834" y="44"/>
                </a:cubicBezTo>
                <a:cubicBezTo>
                  <a:pt x="774" y="44"/>
                  <a:pt x="808" y="101"/>
                  <a:pt x="774" y="128"/>
                </a:cubicBezTo>
                <a:cubicBezTo>
                  <a:pt x="758" y="141"/>
                  <a:pt x="734" y="137"/>
                  <a:pt x="714" y="140"/>
                </a:cubicBezTo>
                <a:cubicBezTo>
                  <a:pt x="703" y="137"/>
                  <a:pt x="677" y="127"/>
                  <a:pt x="666" y="140"/>
                </a:cubicBezTo>
                <a:cubicBezTo>
                  <a:pt x="658" y="150"/>
                  <a:pt x="666" y="172"/>
                  <a:pt x="654" y="176"/>
                </a:cubicBezTo>
                <a:cubicBezTo>
                  <a:pt x="611" y="190"/>
                  <a:pt x="629" y="181"/>
                  <a:pt x="600" y="200"/>
                </a:cubicBezTo>
                <a:cubicBezTo>
                  <a:pt x="593" y="246"/>
                  <a:pt x="597" y="262"/>
                  <a:pt x="564" y="290"/>
                </a:cubicBezTo>
                <a:cubicBezTo>
                  <a:pt x="551" y="301"/>
                  <a:pt x="544" y="314"/>
                  <a:pt x="528" y="320"/>
                </a:cubicBezTo>
                <a:cubicBezTo>
                  <a:pt x="513" y="326"/>
                  <a:pt x="496" y="327"/>
                  <a:pt x="480" y="332"/>
                </a:cubicBezTo>
                <a:cubicBezTo>
                  <a:pt x="469" y="400"/>
                  <a:pt x="490" y="346"/>
                  <a:pt x="420" y="374"/>
                </a:cubicBezTo>
                <a:cubicBezTo>
                  <a:pt x="414" y="376"/>
                  <a:pt x="418" y="388"/>
                  <a:pt x="414" y="392"/>
                </a:cubicBezTo>
                <a:cubicBezTo>
                  <a:pt x="410" y="396"/>
                  <a:pt x="402" y="396"/>
                  <a:pt x="396" y="398"/>
                </a:cubicBezTo>
                <a:cubicBezTo>
                  <a:pt x="359" y="435"/>
                  <a:pt x="386" y="501"/>
                  <a:pt x="342" y="530"/>
                </a:cubicBezTo>
                <a:cubicBezTo>
                  <a:pt x="335" y="598"/>
                  <a:pt x="337" y="598"/>
                  <a:pt x="372" y="650"/>
                </a:cubicBezTo>
                <a:cubicBezTo>
                  <a:pt x="389" y="719"/>
                  <a:pt x="419" y="718"/>
                  <a:pt x="474" y="746"/>
                </a:cubicBezTo>
                <a:cubicBezTo>
                  <a:pt x="492" y="755"/>
                  <a:pt x="528" y="776"/>
                  <a:pt x="528" y="776"/>
                </a:cubicBezTo>
                <a:cubicBezTo>
                  <a:pt x="532" y="782"/>
                  <a:pt x="535" y="789"/>
                  <a:pt x="540" y="794"/>
                </a:cubicBezTo>
                <a:cubicBezTo>
                  <a:pt x="545" y="799"/>
                  <a:pt x="556" y="799"/>
                  <a:pt x="558" y="806"/>
                </a:cubicBezTo>
                <a:cubicBezTo>
                  <a:pt x="572" y="844"/>
                  <a:pt x="558" y="910"/>
                  <a:pt x="606" y="926"/>
                </a:cubicBezTo>
                <a:cubicBezTo>
                  <a:pt x="620" y="947"/>
                  <a:pt x="620" y="960"/>
                  <a:pt x="642" y="974"/>
                </a:cubicBezTo>
                <a:cubicBezTo>
                  <a:pt x="661" y="1003"/>
                  <a:pt x="697" y="1003"/>
                  <a:pt x="726" y="1022"/>
                </a:cubicBezTo>
                <a:cubicBezTo>
                  <a:pt x="728" y="1028"/>
                  <a:pt x="727" y="1036"/>
                  <a:pt x="732" y="1040"/>
                </a:cubicBezTo>
                <a:cubicBezTo>
                  <a:pt x="742" y="1047"/>
                  <a:pt x="768" y="1052"/>
                  <a:pt x="768" y="1052"/>
                </a:cubicBezTo>
                <a:cubicBezTo>
                  <a:pt x="764" y="1058"/>
                  <a:pt x="754" y="1063"/>
                  <a:pt x="756" y="1070"/>
                </a:cubicBezTo>
                <a:cubicBezTo>
                  <a:pt x="758" y="1076"/>
                  <a:pt x="768" y="1073"/>
                  <a:pt x="774" y="1076"/>
                </a:cubicBezTo>
                <a:cubicBezTo>
                  <a:pt x="787" y="1083"/>
                  <a:pt x="798" y="1092"/>
                  <a:pt x="810" y="1100"/>
                </a:cubicBezTo>
                <a:cubicBezTo>
                  <a:pt x="817" y="1105"/>
                  <a:pt x="823" y="1111"/>
                  <a:pt x="828" y="1118"/>
                </a:cubicBezTo>
                <a:cubicBezTo>
                  <a:pt x="833" y="1124"/>
                  <a:pt x="834" y="1131"/>
                  <a:pt x="840" y="1136"/>
                </a:cubicBezTo>
                <a:cubicBezTo>
                  <a:pt x="845" y="1140"/>
                  <a:pt x="852" y="1139"/>
                  <a:pt x="858" y="1142"/>
                </a:cubicBezTo>
                <a:cubicBezTo>
                  <a:pt x="871" y="1149"/>
                  <a:pt x="882" y="1158"/>
                  <a:pt x="894" y="1166"/>
                </a:cubicBezTo>
                <a:cubicBezTo>
                  <a:pt x="905" y="1173"/>
                  <a:pt x="919" y="1171"/>
                  <a:pt x="930" y="1178"/>
                </a:cubicBezTo>
                <a:cubicBezTo>
                  <a:pt x="953" y="1193"/>
                  <a:pt x="979" y="1199"/>
                  <a:pt x="1002" y="1214"/>
                </a:cubicBezTo>
                <a:cubicBezTo>
                  <a:pt x="1031" y="1258"/>
                  <a:pt x="1024" y="1243"/>
                  <a:pt x="1062" y="1268"/>
                </a:cubicBezTo>
                <a:cubicBezTo>
                  <a:pt x="1074" y="1303"/>
                  <a:pt x="1078" y="1339"/>
                  <a:pt x="1116" y="1352"/>
                </a:cubicBezTo>
                <a:cubicBezTo>
                  <a:pt x="1142" y="1391"/>
                  <a:pt x="1182" y="1400"/>
                  <a:pt x="1218" y="1424"/>
                </a:cubicBezTo>
                <a:cubicBezTo>
                  <a:pt x="1246" y="1465"/>
                  <a:pt x="1237" y="1446"/>
                  <a:pt x="1248" y="1478"/>
                </a:cubicBezTo>
                <a:cubicBezTo>
                  <a:pt x="1252" y="1532"/>
                  <a:pt x="1236" y="1570"/>
                  <a:pt x="1278" y="1598"/>
                </a:cubicBezTo>
                <a:cubicBezTo>
                  <a:pt x="1285" y="1635"/>
                  <a:pt x="1305" y="1686"/>
                  <a:pt x="1326" y="1718"/>
                </a:cubicBezTo>
                <a:cubicBezTo>
                  <a:pt x="1330" y="1780"/>
                  <a:pt x="1321" y="1801"/>
                  <a:pt x="1350" y="1844"/>
                </a:cubicBezTo>
                <a:cubicBezTo>
                  <a:pt x="1357" y="1957"/>
                  <a:pt x="1353" y="1918"/>
                  <a:pt x="1374" y="1982"/>
                </a:cubicBezTo>
                <a:cubicBezTo>
                  <a:pt x="1365" y="2025"/>
                  <a:pt x="1345" y="2027"/>
                  <a:pt x="1332" y="2066"/>
                </a:cubicBezTo>
                <a:cubicBezTo>
                  <a:pt x="1342" y="2137"/>
                  <a:pt x="1344" y="2085"/>
                  <a:pt x="1326" y="2126"/>
                </a:cubicBezTo>
                <a:cubicBezTo>
                  <a:pt x="1321" y="2138"/>
                  <a:pt x="1314" y="2162"/>
                  <a:pt x="1314" y="2162"/>
                </a:cubicBezTo>
                <a:cubicBezTo>
                  <a:pt x="1310" y="2190"/>
                  <a:pt x="1299" y="2214"/>
                  <a:pt x="1308" y="2240"/>
                </a:cubicBezTo>
                <a:cubicBezTo>
                  <a:pt x="1302" y="2298"/>
                  <a:pt x="1312" y="2303"/>
                  <a:pt x="1266" y="2318"/>
                </a:cubicBezTo>
                <a:cubicBezTo>
                  <a:pt x="1252" y="2361"/>
                  <a:pt x="1276" y="2370"/>
                  <a:pt x="1224" y="2360"/>
                </a:cubicBezTo>
                <a:cubicBezTo>
                  <a:pt x="1151" y="2375"/>
                  <a:pt x="1220" y="2352"/>
                  <a:pt x="1188" y="2384"/>
                </a:cubicBezTo>
                <a:cubicBezTo>
                  <a:pt x="1185" y="2387"/>
                  <a:pt x="1146" y="2396"/>
                  <a:pt x="1146" y="2396"/>
                </a:cubicBezTo>
                <a:cubicBezTo>
                  <a:pt x="1101" y="2441"/>
                  <a:pt x="1091" y="2432"/>
                  <a:pt x="1038" y="2450"/>
                </a:cubicBezTo>
                <a:cubicBezTo>
                  <a:pt x="1032" y="2456"/>
                  <a:pt x="1027" y="2464"/>
                  <a:pt x="1020" y="2468"/>
                </a:cubicBezTo>
                <a:cubicBezTo>
                  <a:pt x="1009" y="2474"/>
                  <a:pt x="984" y="2480"/>
                  <a:pt x="984" y="2480"/>
                </a:cubicBezTo>
                <a:cubicBezTo>
                  <a:pt x="1035" y="2514"/>
                  <a:pt x="936" y="2509"/>
                  <a:pt x="924" y="2510"/>
                </a:cubicBezTo>
                <a:cubicBezTo>
                  <a:pt x="864" y="2530"/>
                  <a:pt x="813" y="2554"/>
                  <a:pt x="750" y="2564"/>
                </a:cubicBezTo>
                <a:cubicBezTo>
                  <a:pt x="727" y="2580"/>
                  <a:pt x="717" y="2580"/>
                  <a:pt x="708" y="2552"/>
                </a:cubicBezTo>
                <a:cubicBezTo>
                  <a:pt x="694" y="2557"/>
                  <a:pt x="674" y="2552"/>
                  <a:pt x="666" y="2564"/>
                </a:cubicBezTo>
                <a:cubicBezTo>
                  <a:pt x="630" y="2622"/>
                  <a:pt x="687" y="2597"/>
                  <a:pt x="642" y="2612"/>
                </a:cubicBezTo>
                <a:cubicBezTo>
                  <a:pt x="651" y="2638"/>
                  <a:pt x="647" y="2645"/>
                  <a:pt x="624" y="2660"/>
                </a:cubicBezTo>
                <a:cubicBezTo>
                  <a:pt x="622" y="2674"/>
                  <a:pt x="628" y="2692"/>
                  <a:pt x="618" y="2702"/>
                </a:cubicBezTo>
                <a:cubicBezTo>
                  <a:pt x="608" y="2712"/>
                  <a:pt x="587" y="2699"/>
                  <a:pt x="576" y="2708"/>
                </a:cubicBezTo>
                <a:cubicBezTo>
                  <a:pt x="574" y="2710"/>
                  <a:pt x="587" y="2746"/>
                  <a:pt x="588" y="2750"/>
                </a:cubicBezTo>
                <a:cubicBezTo>
                  <a:pt x="582" y="2752"/>
                  <a:pt x="574" y="2752"/>
                  <a:pt x="570" y="2756"/>
                </a:cubicBezTo>
                <a:cubicBezTo>
                  <a:pt x="566" y="2760"/>
                  <a:pt x="570" y="2772"/>
                  <a:pt x="564" y="2774"/>
                </a:cubicBezTo>
                <a:cubicBezTo>
                  <a:pt x="547" y="2781"/>
                  <a:pt x="528" y="2778"/>
                  <a:pt x="510" y="2780"/>
                </a:cubicBezTo>
                <a:cubicBezTo>
                  <a:pt x="499" y="2777"/>
                  <a:pt x="473" y="2767"/>
                  <a:pt x="462" y="2780"/>
                </a:cubicBezTo>
                <a:cubicBezTo>
                  <a:pt x="454" y="2790"/>
                  <a:pt x="463" y="2815"/>
                  <a:pt x="450" y="2816"/>
                </a:cubicBezTo>
                <a:cubicBezTo>
                  <a:pt x="426" y="2818"/>
                  <a:pt x="402" y="2820"/>
                  <a:pt x="378" y="2822"/>
                </a:cubicBezTo>
                <a:cubicBezTo>
                  <a:pt x="363" y="2827"/>
                  <a:pt x="354" y="2828"/>
                  <a:pt x="342" y="2840"/>
                </a:cubicBezTo>
                <a:cubicBezTo>
                  <a:pt x="337" y="2845"/>
                  <a:pt x="336" y="2853"/>
                  <a:pt x="330" y="2858"/>
                </a:cubicBezTo>
                <a:cubicBezTo>
                  <a:pt x="320" y="2866"/>
                  <a:pt x="305" y="2869"/>
                  <a:pt x="294" y="2876"/>
                </a:cubicBezTo>
                <a:cubicBezTo>
                  <a:pt x="290" y="2882"/>
                  <a:pt x="288" y="2890"/>
                  <a:pt x="282" y="2894"/>
                </a:cubicBezTo>
                <a:cubicBezTo>
                  <a:pt x="271" y="2901"/>
                  <a:pt x="246" y="2906"/>
                  <a:pt x="246" y="2906"/>
                </a:cubicBezTo>
                <a:cubicBezTo>
                  <a:pt x="226" y="2936"/>
                  <a:pt x="221" y="2970"/>
                  <a:pt x="180" y="2978"/>
                </a:cubicBezTo>
                <a:cubicBezTo>
                  <a:pt x="164" y="2981"/>
                  <a:pt x="100" y="2999"/>
                  <a:pt x="84" y="3001"/>
                </a:cubicBezTo>
                <a:cubicBezTo>
                  <a:pt x="50" y="2993"/>
                  <a:pt x="105" y="2966"/>
                  <a:pt x="78" y="2948"/>
                </a:cubicBezTo>
                <a:cubicBezTo>
                  <a:pt x="84" y="2852"/>
                  <a:pt x="81" y="2874"/>
                  <a:pt x="90" y="2798"/>
                </a:cubicBezTo>
                <a:cubicBezTo>
                  <a:pt x="92" y="2777"/>
                  <a:pt x="92" y="2731"/>
                  <a:pt x="114" y="2714"/>
                </a:cubicBezTo>
                <a:cubicBezTo>
                  <a:pt x="118" y="2711"/>
                  <a:pt x="154" y="2702"/>
                  <a:pt x="156" y="2702"/>
                </a:cubicBezTo>
                <a:cubicBezTo>
                  <a:pt x="173" y="2651"/>
                  <a:pt x="153" y="2676"/>
                  <a:pt x="120" y="2654"/>
                </a:cubicBezTo>
                <a:cubicBezTo>
                  <a:pt x="108" y="2646"/>
                  <a:pt x="96" y="2638"/>
                  <a:pt x="84" y="2630"/>
                </a:cubicBezTo>
                <a:cubicBezTo>
                  <a:pt x="78" y="2626"/>
                  <a:pt x="66" y="2618"/>
                  <a:pt x="66" y="2618"/>
                </a:cubicBezTo>
                <a:cubicBezTo>
                  <a:pt x="60" y="2620"/>
                  <a:pt x="54" y="2621"/>
                  <a:pt x="48" y="2624"/>
                </a:cubicBezTo>
                <a:cubicBezTo>
                  <a:pt x="42" y="2627"/>
                  <a:pt x="36" y="2641"/>
                  <a:pt x="30" y="2636"/>
                </a:cubicBezTo>
                <a:cubicBezTo>
                  <a:pt x="20" y="2628"/>
                  <a:pt x="25" y="2611"/>
                  <a:pt x="18" y="2600"/>
                </a:cubicBezTo>
                <a:cubicBezTo>
                  <a:pt x="14" y="2594"/>
                  <a:pt x="9" y="2588"/>
                  <a:pt x="6" y="2582"/>
                </a:cubicBezTo>
                <a:cubicBezTo>
                  <a:pt x="3" y="2576"/>
                  <a:pt x="0" y="2564"/>
                  <a:pt x="0" y="2564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Book Antiqua" pitchFamily="18" charset="0"/>
            </a:endParaRP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20028" y="1650327"/>
            <a:ext cx="4572000" cy="5207673"/>
            <a:chOff x="3168" y="192"/>
            <a:chExt cx="3312" cy="3936"/>
          </a:xfrm>
        </p:grpSpPr>
        <p:sp>
          <p:nvSpPr>
            <p:cNvPr id="10" name="AutoShape 24"/>
            <p:cNvSpPr>
              <a:spLocks noChangeArrowheads="1"/>
            </p:cNvSpPr>
            <p:nvPr/>
          </p:nvSpPr>
          <p:spPr bwMode="auto">
            <a:xfrm>
              <a:off x="3168" y="192"/>
              <a:ext cx="3312" cy="3936"/>
            </a:xfrm>
            <a:prstGeom prst="flowChartAlternateProcess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itchFamily="34" charset="0"/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3216" y="283"/>
              <a:ext cx="3264" cy="3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None/>
              </a:pP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&gt;1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r>
                <a:rPr lang="en-US" altLang="en-US" sz="24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just"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3.260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 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just"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28/63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giáp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just"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qgia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spcBef>
                  <a:spcPct val="50000"/>
                </a:spcBef>
                <a:buNone/>
              </a:pP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bọc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	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phiá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Đ, N, TN</a:t>
              </a:r>
            </a:p>
            <a:p>
              <a:pPr marL="457200" indent="-457200" algn="just"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đới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ẩm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126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 do cat ngang vung bien Viet Na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32300"/>
            <a:ext cx="4419600" cy="19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50292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076545"/>
            <a:ext cx="4724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9461" name="Picture 5" descr="Luoc do mot so dao va quan dao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572000" cy="617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" y="6319838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934200" y="2971800"/>
            <a:ext cx="762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934200" y="3124200"/>
            <a:ext cx="7620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7696200" y="3810000"/>
            <a:ext cx="112713" cy="660400"/>
          </a:xfrm>
          <a:custGeom>
            <a:avLst/>
            <a:gdLst>
              <a:gd name="T0" fmla="*/ 0 w 71"/>
              <a:gd name="T1" fmla="*/ 0 h 416"/>
              <a:gd name="T2" fmla="*/ 71 w 71"/>
              <a:gd name="T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" h="416">
                <a:moveTo>
                  <a:pt x="0" y="0"/>
                </a:moveTo>
                <a:lnTo>
                  <a:pt x="71" y="416"/>
                </a:lnTo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7810500" y="4451350"/>
            <a:ext cx="47625" cy="258763"/>
          </a:xfrm>
          <a:custGeom>
            <a:avLst/>
            <a:gdLst>
              <a:gd name="T0" fmla="*/ 0 w 30"/>
              <a:gd name="T1" fmla="*/ 0 h 163"/>
              <a:gd name="T2" fmla="*/ 30 w 30"/>
              <a:gd name="T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" h="163">
                <a:moveTo>
                  <a:pt x="0" y="0"/>
                </a:moveTo>
                <a:lnTo>
                  <a:pt x="30" y="16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7848600" y="4708525"/>
            <a:ext cx="76200" cy="625475"/>
          </a:xfrm>
          <a:custGeom>
            <a:avLst/>
            <a:gdLst>
              <a:gd name="T0" fmla="*/ 0 w 48"/>
              <a:gd name="T1" fmla="*/ 10 h 394"/>
              <a:gd name="T2" fmla="*/ 5 w 48"/>
              <a:gd name="T3" fmla="*/ 0 h 394"/>
              <a:gd name="T4" fmla="*/ 48 w 48"/>
              <a:gd name="T5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394">
                <a:moveTo>
                  <a:pt x="0" y="10"/>
                </a:moveTo>
                <a:lnTo>
                  <a:pt x="5" y="0"/>
                </a:lnTo>
                <a:lnTo>
                  <a:pt x="48" y="394"/>
                </a:lnTo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6565900" y="5334000"/>
            <a:ext cx="1358900" cy="931863"/>
          </a:xfrm>
          <a:custGeom>
            <a:avLst/>
            <a:gdLst>
              <a:gd name="T0" fmla="*/ 856 w 856"/>
              <a:gd name="T1" fmla="*/ 0 h 587"/>
              <a:gd name="T2" fmla="*/ 0 w 856"/>
              <a:gd name="T3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6" h="587">
                <a:moveTo>
                  <a:pt x="856" y="0"/>
                </a:moveTo>
                <a:lnTo>
                  <a:pt x="0" y="587"/>
                </a:lnTo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5692775" y="6362700"/>
            <a:ext cx="908050" cy="92075"/>
          </a:xfrm>
          <a:custGeom>
            <a:avLst/>
            <a:gdLst>
              <a:gd name="T0" fmla="*/ 0 w 572"/>
              <a:gd name="T1" fmla="*/ 58 h 58"/>
              <a:gd name="T2" fmla="*/ 572 w 572"/>
              <a:gd name="T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2" h="58">
                <a:moveTo>
                  <a:pt x="0" y="58"/>
                </a:moveTo>
                <a:lnTo>
                  <a:pt x="572" y="0"/>
                </a:lnTo>
              </a:path>
            </a:pathLst>
          </a:custGeom>
          <a:solidFill>
            <a:srgbClr val="000000"/>
          </a:solidFill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5035550" y="6010275"/>
            <a:ext cx="654050" cy="444500"/>
          </a:xfrm>
          <a:custGeom>
            <a:avLst/>
            <a:gdLst>
              <a:gd name="T0" fmla="*/ 0 w 412"/>
              <a:gd name="T1" fmla="*/ 0 h 280"/>
              <a:gd name="T2" fmla="*/ 412 w 412"/>
              <a:gd name="T3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2" h="280">
                <a:moveTo>
                  <a:pt x="0" y="0"/>
                </a:moveTo>
                <a:lnTo>
                  <a:pt x="412" y="280"/>
                </a:lnTo>
              </a:path>
            </a:pathLst>
          </a:custGeom>
          <a:solidFill>
            <a:srgbClr val="000000"/>
          </a:solidFill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7045325" y="2933700"/>
            <a:ext cx="76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7045325" y="3086100"/>
            <a:ext cx="7620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7807325" y="3771900"/>
            <a:ext cx="112713" cy="660400"/>
          </a:xfrm>
          <a:custGeom>
            <a:avLst/>
            <a:gdLst>
              <a:gd name="T0" fmla="*/ 0 w 71"/>
              <a:gd name="T1" fmla="*/ 0 h 416"/>
              <a:gd name="T2" fmla="*/ 71 w 71"/>
              <a:gd name="T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" h="416">
                <a:moveTo>
                  <a:pt x="0" y="0"/>
                </a:moveTo>
                <a:lnTo>
                  <a:pt x="71" y="416"/>
                </a:lnTo>
              </a:path>
            </a:pathLst>
          </a:custGeom>
          <a:solidFill>
            <a:srgbClr val="000000"/>
          </a:solidFill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7921625" y="4413250"/>
            <a:ext cx="47625" cy="258763"/>
          </a:xfrm>
          <a:custGeom>
            <a:avLst/>
            <a:gdLst>
              <a:gd name="T0" fmla="*/ 0 w 30"/>
              <a:gd name="T1" fmla="*/ 0 h 163"/>
              <a:gd name="T2" fmla="*/ 30 w 30"/>
              <a:gd name="T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" h="163">
                <a:moveTo>
                  <a:pt x="0" y="0"/>
                </a:moveTo>
                <a:lnTo>
                  <a:pt x="30" y="163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7959725" y="4670425"/>
            <a:ext cx="92075" cy="714375"/>
          </a:xfrm>
          <a:custGeom>
            <a:avLst/>
            <a:gdLst>
              <a:gd name="T0" fmla="*/ 0 w 58"/>
              <a:gd name="T1" fmla="*/ 9 h 450"/>
              <a:gd name="T2" fmla="*/ 5 w 58"/>
              <a:gd name="T3" fmla="*/ 0 h 450"/>
              <a:gd name="T4" fmla="*/ 58 w 58"/>
              <a:gd name="T5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50">
                <a:moveTo>
                  <a:pt x="0" y="9"/>
                </a:moveTo>
                <a:lnTo>
                  <a:pt x="5" y="0"/>
                </a:lnTo>
                <a:lnTo>
                  <a:pt x="58" y="450"/>
                </a:lnTo>
              </a:path>
            </a:pathLst>
          </a:custGeom>
          <a:solidFill>
            <a:srgbClr val="000000"/>
          </a:solidFill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6597650" y="5368925"/>
            <a:ext cx="1457325" cy="990600"/>
          </a:xfrm>
          <a:custGeom>
            <a:avLst/>
            <a:gdLst>
              <a:gd name="T0" fmla="*/ 918 w 918"/>
              <a:gd name="T1" fmla="*/ 0 h 624"/>
              <a:gd name="T2" fmla="*/ 0 w 918"/>
              <a:gd name="T3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8" h="624">
                <a:moveTo>
                  <a:pt x="918" y="0"/>
                </a:moveTo>
                <a:lnTo>
                  <a:pt x="0" y="624"/>
                </a:lnTo>
              </a:path>
            </a:pathLst>
          </a:custGeom>
          <a:solidFill>
            <a:srgbClr val="000000"/>
          </a:solidFill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5762625" y="6272213"/>
            <a:ext cx="814388" cy="95250"/>
          </a:xfrm>
          <a:custGeom>
            <a:avLst/>
            <a:gdLst>
              <a:gd name="T0" fmla="*/ 0 w 513"/>
              <a:gd name="T1" fmla="*/ 60 h 60"/>
              <a:gd name="T2" fmla="*/ 513 w 513"/>
              <a:gd name="T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3" h="60">
                <a:moveTo>
                  <a:pt x="0" y="60"/>
                </a:moveTo>
                <a:lnTo>
                  <a:pt x="513" y="0"/>
                </a:lnTo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5105400" y="5962650"/>
            <a:ext cx="661988" cy="409575"/>
          </a:xfrm>
          <a:custGeom>
            <a:avLst/>
            <a:gdLst>
              <a:gd name="T0" fmla="*/ 0 w 417"/>
              <a:gd name="T1" fmla="*/ 0 h 258"/>
              <a:gd name="T2" fmla="*/ 417 w 417"/>
              <a:gd name="T3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7" h="258">
                <a:moveTo>
                  <a:pt x="0" y="0"/>
                </a:moveTo>
                <a:lnTo>
                  <a:pt x="417" y="258"/>
                </a:lnTo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7162800" y="2895600"/>
            <a:ext cx="76200" cy="1524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7162800" y="3048000"/>
            <a:ext cx="762000" cy="685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7924800" y="3733800"/>
            <a:ext cx="112713" cy="660400"/>
          </a:xfrm>
          <a:custGeom>
            <a:avLst/>
            <a:gdLst>
              <a:gd name="T0" fmla="*/ 0 w 71"/>
              <a:gd name="T1" fmla="*/ 0 h 416"/>
              <a:gd name="T2" fmla="*/ 71 w 71"/>
              <a:gd name="T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" h="416">
                <a:moveTo>
                  <a:pt x="0" y="0"/>
                </a:moveTo>
                <a:lnTo>
                  <a:pt x="71" y="416"/>
                </a:lnTo>
              </a:path>
            </a:pathLst>
          </a:custGeom>
          <a:solidFill>
            <a:srgbClr val="000000"/>
          </a:solidFill>
          <a:ln w="25400">
            <a:solidFill>
              <a:srgbClr val="FF00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8039100" y="4375150"/>
            <a:ext cx="47625" cy="258763"/>
          </a:xfrm>
          <a:custGeom>
            <a:avLst/>
            <a:gdLst>
              <a:gd name="T0" fmla="*/ 0 w 30"/>
              <a:gd name="T1" fmla="*/ 0 h 163"/>
              <a:gd name="T2" fmla="*/ 30 w 30"/>
              <a:gd name="T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" h="163">
                <a:moveTo>
                  <a:pt x="0" y="0"/>
                </a:moveTo>
                <a:lnTo>
                  <a:pt x="30" y="163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8077200" y="4632325"/>
            <a:ext cx="92075" cy="771525"/>
          </a:xfrm>
          <a:custGeom>
            <a:avLst/>
            <a:gdLst>
              <a:gd name="T0" fmla="*/ 0 w 58"/>
              <a:gd name="T1" fmla="*/ 10 h 486"/>
              <a:gd name="T2" fmla="*/ 5 w 58"/>
              <a:gd name="T3" fmla="*/ 0 h 486"/>
              <a:gd name="T4" fmla="*/ 58 w 58"/>
              <a:gd name="T5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86">
                <a:moveTo>
                  <a:pt x="0" y="10"/>
                </a:moveTo>
                <a:lnTo>
                  <a:pt x="5" y="0"/>
                </a:lnTo>
                <a:lnTo>
                  <a:pt x="58" y="486"/>
                </a:lnTo>
              </a:path>
            </a:pathLst>
          </a:custGeom>
          <a:solidFill>
            <a:srgbClr val="000000"/>
          </a:solidFill>
          <a:ln w="25400">
            <a:solidFill>
              <a:srgbClr val="FF00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Freeform 28"/>
          <p:cNvSpPr>
            <a:spLocks/>
          </p:cNvSpPr>
          <p:nvPr/>
        </p:nvSpPr>
        <p:spPr bwMode="auto">
          <a:xfrm>
            <a:off x="6664325" y="5394325"/>
            <a:ext cx="1514475" cy="1063625"/>
          </a:xfrm>
          <a:custGeom>
            <a:avLst/>
            <a:gdLst>
              <a:gd name="T0" fmla="*/ 954 w 954"/>
              <a:gd name="T1" fmla="*/ 0 h 670"/>
              <a:gd name="T2" fmla="*/ 0 w 954"/>
              <a:gd name="T3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4" h="670">
                <a:moveTo>
                  <a:pt x="954" y="0"/>
                </a:moveTo>
                <a:lnTo>
                  <a:pt x="0" y="670"/>
                </a:lnTo>
              </a:path>
            </a:pathLst>
          </a:custGeom>
          <a:solidFill>
            <a:srgbClr val="000000"/>
          </a:solidFill>
          <a:ln w="25400">
            <a:solidFill>
              <a:srgbClr val="FF00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5626100" y="6457950"/>
            <a:ext cx="1025525" cy="92075"/>
          </a:xfrm>
          <a:custGeom>
            <a:avLst/>
            <a:gdLst>
              <a:gd name="T0" fmla="*/ 0 w 646"/>
              <a:gd name="T1" fmla="*/ 58 h 58"/>
              <a:gd name="T2" fmla="*/ 646 w 646"/>
              <a:gd name="T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6" h="58">
                <a:moveTo>
                  <a:pt x="0" y="58"/>
                </a:moveTo>
                <a:lnTo>
                  <a:pt x="646" y="0"/>
                </a:lnTo>
              </a:path>
            </a:pathLst>
          </a:custGeom>
          <a:solidFill>
            <a:srgbClr val="000000"/>
          </a:solidFill>
          <a:ln w="25400">
            <a:solidFill>
              <a:srgbClr val="FF00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4968875" y="6086475"/>
            <a:ext cx="650875" cy="454025"/>
          </a:xfrm>
          <a:custGeom>
            <a:avLst/>
            <a:gdLst>
              <a:gd name="T0" fmla="*/ 0 w 410"/>
              <a:gd name="T1" fmla="*/ 0 h 286"/>
              <a:gd name="T2" fmla="*/ 408 w 410"/>
              <a:gd name="T3" fmla="*/ 276 h 286"/>
              <a:gd name="T4" fmla="*/ 410 w 410"/>
              <a:gd name="T5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0" h="286">
                <a:moveTo>
                  <a:pt x="0" y="0"/>
                </a:moveTo>
                <a:lnTo>
                  <a:pt x="408" y="276"/>
                </a:lnTo>
                <a:lnTo>
                  <a:pt x="410" y="286"/>
                </a:lnTo>
              </a:path>
            </a:pathLst>
          </a:custGeom>
          <a:solidFill>
            <a:srgbClr val="000000"/>
          </a:solidFill>
          <a:ln w="25400">
            <a:solidFill>
              <a:srgbClr val="FF00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7848600" y="48768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8107882" y="4465820"/>
            <a:ext cx="1021128" cy="338554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0" y="168641"/>
            <a:ext cx="4495800" cy="954107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571999" y="152400"/>
            <a:ext cx="46060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252538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5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  <p:bldP spid="19489" grpId="0" animBg="1"/>
      <p:bldP spid="19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Untitled-5"/>
          <p:cNvPicPr>
            <a:picLocks noChangeAspect="1" noChangeArrowheads="1"/>
          </p:cNvPicPr>
          <p:nvPr/>
        </p:nvPicPr>
        <p:blipFill>
          <a:blip r:embed="rId2">
            <a:lum bright="-20000" contrast="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8"/>
          <a:stretch>
            <a:fillRect/>
          </a:stretch>
        </p:blipFill>
        <p:spPr bwMode="auto">
          <a:xfrm>
            <a:off x="0" y="1147477"/>
            <a:ext cx="9144000" cy="323964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07503" y="4367006"/>
            <a:ext cx="885698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spcBef>
                <a:spcPts val="0"/>
              </a:spcBef>
            </a:pPr>
            <a:r>
              <a:rPr lang="pt-BR" altLang="en-US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Nội thủy:</a:t>
            </a:r>
            <a:r>
              <a:rPr lang="pt-BR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toàn bộ vùng nước tiếp giáp với bờ biển và nằm phía trong đường cơ sở. </a:t>
            </a:r>
            <a:endParaRPr lang="pt-BR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0"/>
              </a:spcBef>
            </a:pPr>
            <a:r>
              <a:rPr lang="pt-BR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Tại </a:t>
            </a:r>
            <a:r>
              <a:rPr lang="pt-BR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thủy, quốc gia ven biển có chủ quyền hoàn toàn và tuyệt đối như đối với lãnh thổ đất liền của mình.</a:t>
            </a:r>
            <a:r>
              <a:rPr lang="en-SG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798820" y="3242956"/>
            <a:ext cx="133302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29702" name="Text Box 5"/>
          <p:cNvSpPr>
            <a:spLocks noChangeArrowheads="1"/>
          </p:cNvSpPr>
          <p:nvPr/>
        </p:nvSpPr>
        <p:spPr bwMode="auto">
          <a:xfrm>
            <a:off x="276225" y="100013"/>
            <a:ext cx="8562975" cy="98750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Sơ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mặt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cắt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khái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quát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vùng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biển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</a:rPr>
              <a:t> Nam</a:t>
            </a:r>
          </a:p>
          <a:p>
            <a:pPr algn="ctr" eaLnBrk="0" hangingPunct="0">
              <a:spcBef>
                <a:spcPts val="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(Theo </a:t>
            </a:r>
            <a:r>
              <a:rPr lang="en-US" altLang="en-US" sz="2400" b="1" dirty="0" err="1">
                <a:solidFill>
                  <a:srgbClr val="FF0000"/>
                </a:solidFill>
              </a:rPr>
              <a:t>Luật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Biên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giới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gia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</a:rPr>
              <a:t> 2003 </a:t>
            </a:r>
            <a:r>
              <a:rPr lang="en-US" altLang="en-US" sz="2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400" b="1" dirty="0">
                <a:solidFill>
                  <a:srgbClr val="FF0000"/>
                </a:solidFill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40635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6568" y="1124745"/>
            <a:ext cx="4389448" cy="302433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Sa,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40680"/>
            <a:ext cx="91440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32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6568" y="221642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Luoc do mot so dao va quan dao 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911528" cy="65527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244408" y="2636912"/>
            <a:ext cx="89959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244408" y="5795105"/>
            <a:ext cx="89959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265112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1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51375" y="1600200"/>
            <a:ext cx="4035425" cy="2184400"/>
          </a:xfrm>
        </p:spPr>
        <p:txBody>
          <a:bodyPr/>
          <a:lstStyle/>
          <a:p>
            <a:endParaRPr lang="vi-VN" altLang="en-US" sz="24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51375" y="3941763"/>
            <a:ext cx="4035425" cy="2184400"/>
          </a:xfrm>
        </p:spPr>
        <p:txBody>
          <a:bodyPr/>
          <a:lstStyle/>
          <a:p>
            <a:endParaRPr lang="vi-VN" altLang="en-US" sz="2400"/>
          </a:p>
        </p:txBody>
      </p:sp>
      <p:pic>
        <p:nvPicPr>
          <p:cNvPr id="9" name="Picture 4" descr="Luoc do mot so dao va quan dao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800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5105400" y="5570190"/>
            <a:ext cx="228600" cy="228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nstantia" pitchFamily="18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7467600" y="5410200"/>
            <a:ext cx="228600" cy="228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nstantia" pitchFamily="18" charset="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7564338" y="3497565"/>
            <a:ext cx="228600" cy="228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nstantia" pitchFamily="18" charset="0"/>
            </a:endParaRP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6412582" y="1419225"/>
            <a:ext cx="228600" cy="228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nstantia" pitchFamily="18" charset="0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6819900" y="1240140"/>
            <a:ext cx="228600" cy="228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nstantia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164288" y="1214110"/>
            <a:ext cx="914400" cy="261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5539308" y="1423660"/>
            <a:ext cx="838200" cy="261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7884368" y="3497565"/>
            <a:ext cx="914400" cy="261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Đ.Lý</a:t>
            </a: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7724775" y="5393695"/>
            <a:ext cx="914400" cy="261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6629400" y="6111900"/>
            <a:ext cx="914400" cy="261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42"/>
          <p:cNvSpPr>
            <a:spLocks noChangeArrowheads="1"/>
          </p:cNvSpPr>
          <p:nvPr/>
        </p:nvSpPr>
        <p:spPr bwMode="auto">
          <a:xfrm>
            <a:off x="6355432" y="6144910"/>
            <a:ext cx="228600" cy="228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nstantia" pitchFamily="18" charset="0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4427984" y="5810905"/>
            <a:ext cx="990600" cy="261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545" y="2891245"/>
            <a:ext cx="4019872" cy="867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xđ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6394379" y="1592775"/>
            <a:ext cx="1035808" cy="40531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140052" y="2780928"/>
            <a:ext cx="1035808" cy="724927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1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8181975" y="6011046"/>
            <a:ext cx="1035808" cy="724927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1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6047</TotalTime>
  <Words>579</Words>
  <Application>Microsoft Office PowerPoint</Application>
  <PresentationFormat>On-screen Show (4:3)</PresentationFormat>
  <Paragraphs>91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SỞ GIÁO DỤC &amp; ĐÀO TẠO HÀ NỘI TRƯỜNG THPT HOÀI ĐỨC A</vt:lpstr>
      <vt:lpstr>PowerPoint Presentation</vt:lpstr>
      <vt:lpstr>PowerPoint Presentation</vt:lpstr>
      <vt:lpstr>PowerPoint Presentation</vt:lpstr>
      <vt:lpstr>I. KHÁI QUÁT VỀ BIỂN ĐẢO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DQTOAN</dc:creator>
  <cp:lastModifiedBy>Windows User</cp:lastModifiedBy>
  <cp:revision>446</cp:revision>
  <dcterms:created xsi:type="dcterms:W3CDTF">2010-05-08T13:13:05Z</dcterms:created>
  <dcterms:modified xsi:type="dcterms:W3CDTF">2019-05-01T14:27:46Z</dcterms:modified>
</cp:coreProperties>
</file>