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767" r:id="rId2"/>
    <p:sldMasterId id="2147483793" r:id="rId3"/>
    <p:sldMasterId id="2147483807" r:id="rId4"/>
  </p:sldMasterIdLst>
  <p:notesMasterIdLst>
    <p:notesMasterId r:id="rId23"/>
  </p:notesMasterIdLst>
  <p:sldIdLst>
    <p:sldId id="305" r:id="rId5"/>
    <p:sldId id="390" r:id="rId6"/>
    <p:sldId id="391" r:id="rId7"/>
    <p:sldId id="349" r:id="rId8"/>
    <p:sldId id="405" r:id="rId9"/>
    <p:sldId id="320" r:id="rId10"/>
    <p:sldId id="362" r:id="rId11"/>
    <p:sldId id="392" r:id="rId12"/>
    <p:sldId id="404" r:id="rId13"/>
    <p:sldId id="403" r:id="rId14"/>
    <p:sldId id="393" r:id="rId15"/>
    <p:sldId id="402" r:id="rId16"/>
    <p:sldId id="396" r:id="rId17"/>
    <p:sldId id="401" r:id="rId18"/>
    <p:sldId id="394" r:id="rId19"/>
    <p:sldId id="400" r:id="rId20"/>
    <p:sldId id="398" r:id="rId21"/>
    <p:sldId id="307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7" autoAdjust="0"/>
    <p:restoredTop sz="86679" autoAdjust="0"/>
  </p:normalViewPr>
  <p:slideViewPr>
    <p:cSldViewPr snapToGrid="0">
      <p:cViewPr varScale="1">
        <p:scale>
          <a:sx n="63" d="100"/>
          <a:sy n="63" d="100"/>
        </p:scale>
        <p:origin x="604" y="56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E87381-2691-48C3-BC29-0DBBD850767E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0A3553B9-EC47-4129-8D50-F065BF0944A5}">
      <dgm:prSet phldrT="[Text]" custT="1"/>
      <dgm:spPr/>
      <dgm:t>
        <a:bodyPr/>
        <a:lstStyle/>
        <a:p>
          <a:pPr algn="just"/>
          <a:r>
            <a:rPr lang="en-US" sz="3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vi-VN" sz="3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FC1ED4-3C80-4A9E-AEB4-AA27568F3502}" type="parTrans" cxnId="{63337970-CD13-4453-945D-EDFD9446BC85}">
      <dgm:prSet/>
      <dgm:spPr/>
      <dgm:t>
        <a:bodyPr/>
        <a:lstStyle/>
        <a:p>
          <a:pPr algn="just"/>
          <a:endParaRPr lang="vi-VN" sz="3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FC251A-7B63-4D5F-A108-F9F236796641}" type="sibTrans" cxnId="{63337970-CD13-4453-945D-EDFD9446BC85}">
      <dgm:prSet/>
      <dgm:spPr/>
      <dgm:t>
        <a:bodyPr/>
        <a:lstStyle/>
        <a:p>
          <a:pPr algn="just"/>
          <a:endParaRPr lang="vi-VN" sz="3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3E1959-6E7A-4A6B-8BF5-2B09CDB51BC0}">
      <dgm:prSet phldrT="[Text]" custT="1"/>
      <dgm:spPr/>
      <dgm:t>
        <a:bodyPr/>
        <a:lstStyle/>
        <a:p>
          <a:pPr algn="just"/>
          <a:endParaRPr lang="vi-VN" sz="3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B06ED2-3963-49F3-9D06-94497D4F4CF6}" type="parTrans" cxnId="{0F5C44F5-8E38-43E8-A30C-4FF577664530}">
      <dgm:prSet/>
      <dgm:spPr/>
      <dgm:t>
        <a:bodyPr/>
        <a:lstStyle/>
        <a:p>
          <a:pPr algn="just"/>
          <a:endParaRPr lang="vi-VN" sz="3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316055-DF04-4AC9-A3D9-3E060D4453AA}" type="sibTrans" cxnId="{0F5C44F5-8E38-43E8-A30C-4FF577664530}">
      <dgm:prSet/>
      <dgm:spPr/>
      <dgm:t>
        <a:bodyPr/>
        <a:lstStyle/>
        <a:p>
          <a:pPr algn="just"/>
          <a:endParaRPr lang="vi-VN" sz="3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1BB2C-23A1-4023-88B1-4DFDE9AC8035}">
      <dgm:prSet phldrT="[Text]" custT="1"/>
      <dgm:spPr/>
      <dgm:t>
        <a:bodyPr/>
        <a:lstStyle/>
        <a:p>
          <a:pPr algn="just"/>
          <a:endParaRPr lang="vi-VN" sz="3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A916E0-6F84-477C-906E-B562C7EC219A}" type="parTrans" cxnId="{8C2EE4EF-EC80-4EEE-9148-BA3B79478816}">
      <dgm:prSet/>
      <dgm:spPr/>
      <dgm:t>
        <a:bodyPr/>
        <a:lstStyle/>
        <a:p>
          <a:pPr algn="just"/>
          <a:endParaRPr lang="vi-VN" sz="3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089054-2CE3-4542-A776-723ACFCD4A9E}" type="sibTrans" cxnId="{8C2EE4EF-EC80-4EEE-9148-BA3B79478816}">
      <dgm:prSet/>
      <dgm:spPr/>
      <dgm:t>
        <a:bodyPr/>
        <a:lstStyle/>
        <a:p>
          <a:pPr algn="just"/>
          <a:endParaRPr lang="vi-VN" sz="3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DB5274-30D0-4F40-8F5C-A66ED3DD4B5E}">
      <dgm:prSet custT="1"/>
      <dgm:spPr/>
      <dgm:t>
        <a:bodyPr/>
        <a:lstStyle/>
        <a:p>
          <a:pPr algn="just"/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Biết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ứng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dụng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anđehit. </a:t>
          </a:r>
          <a:endParaRPr lang="en-US" sz="3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6BAAB9-C570-4315-B6B4-0DF8431E4C42}" type="parTrans" cxnId="{2AB90BCB-AAAF-46A9-84FF-E17C740FD1D2}">
      <dgm:prSet/>
      <dgm:spPr/>
      <dgm:t>
        <a:bodyPr/>
        <a:lstStyle/>
        <a:p>
          <a:pPr algn="just"/>
          <a:endParaRPr lang="en-US" sz="3000"/>
        </a:p>
      </dgm:t>
    </dgm:pt>
    <dgm:pt modelId="{2912F2B1-5CC0-4B86-A439-501EB5787428}" type="sibTrans" cxnId="{2AB90BCB-AAAF-46A9-84FF-E17C740FD1D2}">
      <dgm:prSet/>
      <dgm:spPr/>
      <dgm:t>
        <a:bodyPr/>
        <a:lstStyle/>
        <a:p>
          <a:pPr algn="just"/>
          <a:endParaRPr lang="en-US" sz="3000"/>
        </a:p>
      </dgm:t>
    </dgm:pt>
    <dgm:pt modelId="{0340D475-BF0B-41BE-A044-89B3AA134843}">
      <dgm:prSet custT="1"/>
      <dgm:spPr/>
      <dgm:t>
        <a:bodyPr/>
        <a:lstStyle/>
        <a:p>
          <a:pPr algn="just"/>
          <a:r>
            <a:rPr lang="en-US" sz="30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Giải</a:t>
          </a:r>
          <a:r>
            <a:rPr lang="en-US" sz="30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30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30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30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tập</a:t>
          </a:r>
          <a:r>
            <a:rPr lang="en-US" sz="30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áp</a:t>
          </a:r>
          <a:r>
            <a:rPr lang="en-US" sz="30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dụng</a:t>
          </a:r>
          <a:r>
            <a:rPr lang="en-US" sz="30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3C905A05-733C-494C-8F35-6371620B641E}" type="parTrans" cxnId="{3B4BABB0-747B-4BC7-8DDC-16A0CA6B12CB}">
      <dgm:prSet/>
      <dgm:spPr/>
      <dgm:t>
        <a:bodyPr/>
        <a:lstStyle/>
        <a:p>
          <a:pPr algn="just"/>
          <a:endParaRPr lang="en-US" sz="3000"/>
        </a:p>
      </dgm:t>
    </dgm:pt>
    <dgm:pt modelId="{DE3BA7CD-1BEA-469F-B670-0A7F44C103E5}" type="sibTrans" cxnId="{3B4BABB0-747B-4BC7-8DDC-16A0CA6B12CB}">
      <dgm:prSet/>
      <dgm:spPr/>
      <dgm:t>
        <a:bodyPr/>
        <a:lstStyle/>
        <a:p>
          <a:pPr algn="just"/>
          <a:endParaRPr lang="en-US" sz="3000"/>
        </a:p>
      </dgm:t>
    </dgm:pt>
    <dgm:pt modelId="{362AC32D-AC03-4D9C-862A-656EB9396103}">
      <dgm:prSet custT="1"/>
      <dgm:spPr/>
      <dgm:t>
        <a:bodyPr/>
        <a:lstStyle/>
        <a:p>
          <a:pPr algn="just"/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Biết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phương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pháp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điều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anđehit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phương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trình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minh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họa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888F02E0-5420-48E5-9E12-ACE6C8F62B1D}" type="sibTrans" cxnId="{8AB9F1F7-02EC-427F-A247-8121C1FBC0D4}">
      <dgm:prSet/>
      <dgm:spPr/>
      <dgm:t>
        <a:bodyPr/>
        <a:lstStyle/>
        <a:p>
          <a:pPr algn="just"/>
          <a:endParaRPr lang="en-US" sz="3000"/>
        </a:p>
      </dgm:t>
    </dgm:pt>
    <dgm:pt modelId="{ECD988D6-8830-419B-AAE8-127589C1B95A}" type="parTrans" cxnId="{8AB9F1F7-02EC-427F-A247-8121C1FBC0D4}">
      <dgm:prSet/>
      <dgm:spPr/>
      <dgm:t>
        <a:bodyPr/>
        <a:lstStyle/>
        <a:p>
          <a:pPr algn="just"/>
          <a:endParaRPr lang="en-US" sz="3000"/>
        </a:p>
      </dgm:t>
    </dgm:pt>
    <dgm:pt modelId="{290F7C57-E26E-48D4-B5D5-D130853F3450}" type="pres">
      <dgm:prSet presAssocID="{DFE87381-2691-48C3-BC29-0DBBD850767E}" presName="linearFlow" presStyleCnt="0">
        <dgm:presLayoutVars>
          <dgm:dir/>
          <dgm:animLvl val="lvl"/>
          <dgm:resizeHandles val="exact"/>
        </dgm:presLayoutVars>
      </dgm:prSet>
      <dgm:spPr/>
    </dgm:pt>
    <dgm:pt modelId="{6C56EAED-2742-410E-A215-31D37E6EF766}" type="pres">
      <dgm:prSet presAssocID="{0A3553B9-EC47-4129-8D50-F065BF0944A5}" presName="composite" presStyleCnt="0"/>
      <dgm:spPr/>
    </dgm:pt>
    <dgm:pt modelId="{7452A951-1E31-42EB-AF84-A5213C0B26BD}" type="pres">
      <dgm:prSet presAssocID="{0A3553B9-EC47-4129-8D50-F065BF0944A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35918B3-4E62-44D1-A206-9E4EDD152026}" type="pres">
      <dgm:prSet presAssocID="{0A3553B9-EC47-4129-8D50-F065BF0944A5}" presName="descendantText" presStyleLbl="alignAcc1" presStyleIdx="0" presStyleCnt="3" custLinFactY="39462" custLinFactNeighborY="100000">
        <dgm:presLayoutVars>
          <dgm:bulletEnabled val="1"/>
        </dgm:presLayoutVars>
      </dgm:prSet>
      <dgm:spPr/>
    </dgm:pt>
    <dgm:pt modelId="{63943C33-0BCF-4EF3-A7EC-FB10BBC117ED}" type="pres">
      <dgm:prSet presAssocID="{D9FC251A-7B63-4D5F-A108-F9F236796641}" presName="sp" presStyleCnt="0"/>
      <dgm:spPr/>
    </dgm:pt>
    <dgm:pt modelId="{8FF13A5B-1010-4C7C-A9EF-3F46917E3DA1}" type="pres">
      <dgm:prSet presAssocID="{6F3E1959-6E7A-4A6B-8BF5-2B09CDB51BC0}" presName="composite" presStyleCnt="0"/>
      <dgm:spPr/>
    </dgm:pt>
    <dgm:pt modelId="{BA57FC1C-8371-4D60-943D-7EC18FAC57DD}" type="pres">
      <dgm:prSet presAssocID="{6F3E1959-6E7A-4A6B-8BF5-2B09CDB51BC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67F2BCF-6CBA-497B-9A6E-0E37F7D0081B}" type="pres">
      <dgm:prSet presAssocID="{6F3E1959-6E7A-4A6B-8BF5-2B09CDB51BC0}" presName="descendantText" presStyleLbl="alignAcc1" presStyleIdx="1" presStyleCnt="3" custLinFactY="-38638" custLinFactNeighborX="131" custLinFactNeighborY="-100000">
        <dgm:presLayoutVars>
          <dgm:bulletEnabled val="1"/>
        </dgm:presLayoutVars>
      </dgm:prSet>
      <dgm:spPr/>
    </dgm:pt>
    <dgm:pt modelId="{86DC47D3-3177-4AA8-9A6F-A0CDCA09ECE9}" type="pres">
      <dgm:prSet presAssocID="{2B316055-DF04-4AC9-A3D9-3E060D4453AA}" presName="sp" presStyleCnt="0"/>
      <dgm:spPr/>
    </dgm:pt>
    <dgm:pt modelId="{15F03288-A9F3-409B-950F-4DC222A68E65}" type="pres">
      <dgm:prSet presAssocID="{B471BB2C-23A1-4023-88B1-4DFDE9AC8035}" presName="composite" presStyleCnt="0"/>
      <dgm:spPr/>
    </dgm:pt>
    <dgm:pt modelId="{7DA0FB6A-FCDD-4285-936B-F2EF7E901FA6}" type="pres">
      <dgm:prSet presAssocID="{B471BB2C-23A1-4023-88B1-4DFDE9AC803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B474FF2-CDA9-4363-BA75-EADA2840FD93}" type="pres">
      <dgm:prSet presAssocID="{B471BB2C-23A1-4023-88B1-4DFDE9AC8035}" presName="descendantText" presStyleLbl="alignAcc1" presStyleIdx="2" presStyleCnt="3" custLinFactNeighborX="1994" custLinFactNeighborY="0">
        <dgm:presLayoutVars>
          <dgm:bulletEnabled val="1"/>
        </dgm:presLayoutVars>
      </dgm:prSet>
      <dgm:spPr/>
    </dgm:pt>
  </dgm:ptLst>
  <dgm:cxnLst>
    <dgm:cxn modelId="{3B940405-002C-43F4-A6E3-DCED7F076F8B}" type="presOf" srcId="{00DB5274-30D0-4F40-8F5C-A66ED3DD4B5E}" destId="{235918B3-4E62-44D1-A206-9E4EDD152026}" srcOrd="0" destOrd="0" presId="urn:microsoft.com/office/officeart/2005/8/layout/chevron2"/>
    <dgm:cxn modelId="{00CF4911-B7E5-40E0-9738-7AAD34125692}" type="presOf" srcId="{6F3E1959-6E7A-4A6B-8BF5-2B09CDB51BC0}" destId="{BA57FC1C-8371-4D60-943D-7EC18FAC57DD}" srcOrd="0" destOrd="0" presId="urn:microsoft.com/office/officeart/2005/8/layout/chevron2"/>
    <dgm:cxn modelId="{63337970-CD13-4453-945D-EDFD9446BC85}" srcId="{DFE87381-2691-48C3-BC29-0DBBD850767E}" destId="{0A3553B9-EC47-4129-8D50-F065BF0944A5}" srcOrd="0" destOrd="0" parTransId="{E2FC1ED4-3C80-4A9E-AEB4-AA27568F3502}" sibTransId="{D9FC251A-7B63-4D5F-A108-F9F236796641}"/>
    <dgm:cxn modelId="{9C532D8A-174E-42AA-80E9-36E1C8884CDE}" type="presOf" srcId="{0A3553B9-EC47-4129-8D50-F065BF0944A5}" destId="{7452A951-1E31-42EB-AF84-A5213C0B26BD}" srcOrd="0" destOrd="0" presId="urn:microsoft.com/office/officeart/2005/8/layout/chevron2"/>
    <dgm:cxn modelId="{CBCE0AA3-CA85-4B1C-82F0-CFF216CBABD1}" type="presOf" srcId="{DFE87381-2691-48C3-BC29-0DBBD850767E}" destId="{290F7C57-E26E-48D4-B5D5-D130853F3450}" srcOrd="0" destOrd="0" presId="urn:microsoft.com/office/officeart/2005/8/layout/chevron2"/>
    <dgm:cxn modelId="{3B4BABB0-747B-4BC7-8DDC-16A0CA6B12CB}" srcId="{B471BB2C-23A1-4023-88B1-4DFDE9AC8035}" destId="{0340D475-BF0B-41BE-A044-89B3AA134843}" srcOrd="0" destOrd="0" parTransId="{3C905A05-733C-494C-8F35-6371620B641E}" sibTransId="{DE3BA7CD-1BEA-469F-B670-0A7F44C103E5}"/>
    <dgm:cxn modelId="{80CA75BE-0A92-46B2-9E24-33B264EA6277}" type="presOf" srcId="{B471BB2C-23A1-4023-88B1-4DFDE9AC8035}" destId="{7DA0FB6A-FCDD-4285-936B-F2EF7E901FA6}" srcOrd="0" destOrd="0" presId="urn:microsoft.com/office/officeart/2005/8/layout/chevron2"/>
    <dgm:cxn modelId="{2AB90BCB-AAAF-46A9-84FF-E17C740FD1D2}" srcId="{0A3553B9-EC47-4129-8D50-F065BF0944A5}" destId="{00DB5274-30D0-4F40-8F5C-A66ED3DD4B5E}" srcOrd="0" destOrd="0" parTransId="{3F6BAAB9-C570-4315-B6B4-0DF8431E4C42}" sibTransId="{2912F2B1-5CC0-4B86-A439-501EB5787428}"/>
    <dgm:cxn modelId="{C56D5BE6-9F39-4B2E-ACD1-3C65C9EBAD29}" type="presOf" srcId="{0340D475-BF0B-41BE-A044-89B3AA134843}" destId="{8B474FF2-CDA9-4363-BA75-EADA2840FD93}" srcOrd="0" destOrd="0" presId="urn:microsoft.com/office/officeart/2005/8/layout/chevron2"/>
    <dgm:cxn modelId="{8C2EE4EF-EC80-4EEE-9148-BA3B79478816}" srcId="{DFE87381-2691-48C3-BC29-0DBBD850767E}" destId="{B471BB2C-23A1-4023-88B1-4DFDE9AC8035}" srcOrd="2" destOrd="0" parTransId="{5DA916E0-6F84-477C-906E-B562C7EC219A}" sibTransId="{C0089054-2CE3-4542-A776-723ACFCD4A9E}"/>
    <dgm:cxn modelId="{0F5C44F5-8E38-43E8-A30C-4FF577664530}" srcId="{DFE87381-2691-48C3-BC29-0DBBD850767E}" destId="{6F3E1959-6E7A-4A6B-8BF5-2B09CDB51BC0}" srcOrd="1" destOrd="0" parTransId="{21B06ED2-3963-49F3-9D06-94497D4F4CF6}" sibTransId="{2B316055-DF04-4AC9-A3D9-3E060D4453AA}"/>
    <dgm:cxn modelId="{A6D3D1F6-5A2F-4DFE-8535-B95D0195D284}" type="presOf" srcId="{362AC32D-AC03-4D9C-862A-656EB9396103}" destId="{567F2BCF-6CBA-497B-9A6E-0E37F7D0081B}" srcOrd="0" destOrd="0" presId="urn:microsoft.com/office/officeart/2005/8/layout/chevron2"/>
    <dgm:cxn modelId="{8AB9F1F7-02EC-427F-A247-8121C1FBC0D4}" srcId="{6F3E1959-6E7A-4A6B-8BF5-2B09CDB51BC0}" destId="{362AC32D-AC03-4D9C-862A-656EB9396103}" srcOrd="0" destOrd="0" parTransId="{ECD988D6-8830-419B-AAE8-127589C1B95A}" sibTransId="{888F02E0-5420-48E5-9E12-ACE6C8F62B1D}"/>
    <dgm:cxn modelId="{9910AFCA-347F-476F-AC21-4AE968CE7742}" type="presParOf" srcId="{290F7C57-E26E-48D4-B5D5-D130853F3450}" destId="{6C56EAED-2742-410E-A215-31D37E6EF766}" srcOrd="0" destOrd="0" presId="urn:microsoft.com/office/officeart/2005/8/layout/chevron2"/>
    <dgm:cxn modelId="{10C9D101-EDD2-4733-965A-C010B1A037A0}" type="presParOf" srcId="{6C56EAED-2742-410E-A215-31D37E6EF766}" destId="{7452A951-1E31-42EB-AF84-A5213C0B26BD}" srcOrd="0" destOrd="0" presId="urn:microsoft.com/office/officeart/2005/8/layout/chevron2"/>
    <dgm:cxn modelId="{A663B127-F971-4B70-A57B-E7C0C98C2458}" type="presParOf" srcId="{6C56EAED-2742-410E-A215-31D37E6EF766}" destId="{235918B3-4E62-44D1-A206-9E4EDD152026}" srcOrd="1" destOrd="0" presId="urn:microsoft.com/office/officeart/2005/8/layout/chevron2"/>
    <dgm:cxn modelId="{96AD6B95-4BD7-4E45-926C-735B47A76D23}" type="presParOf" srcId="{290F7C57-E26E-48D4-B5D5-D130853F3450}" destId="{63943C33-0BCF-4EF3-A7EC-FB10BBC117ED}" srcOrd="1" destOrd="0" presId="urn:microsoft.com/office/officeart/2005/8/layout/chevron2"/>
    <dgm:cxn modelId="{1782521A-EC7E-47DD-BC19-A8540B401E6B}" type="presParOf" srcId="{290F7C57-E26E-48D4-B5D5-D130853F3450}" destId="{8FF13A5B-1010-4C7C-A9EF-3F46917E3DA1}" srcOrd="2" destOrd="0" presId="urn:microsoft.com/office/officeart/2005/8/layout/chevron2"/>
    <dgm:cxn modelId="{DFB06538-3A41-4054-95D6-811C3A04ECF6}" type="presParOf" srcId="{8FF13A5B-1010-4C7C-A9EF-3F46917E3DA1}" destId="{BA57FC1C-8371-4D60-943D-7EC18FAC57DD}" srcOrd="0" destOrd="0" presId="urn:microsoft.com/office/officeart/2005/8/layout/chevron2"/>
    <dgm:cxn modelId="{1205D633-973C-4701-B3AF-349EEC045731}" type="presParOf" srcId="{8FF13A5B-1010-4C7C-A9EF-3F46917E3DA1}" destId="{567F2BCF-6CBA-497B-9A6E-0E37F7D0081B}" srcOrd="1" destOrd="0" presId="urn:microsoft.com/office/officeart/2005/8/layout/chevron2"/>
    <dgm:cxn modelId="{3A1F0B7D-3BFE-4FDA-9D51-3F9EFE3BDEDE}" type="presParOf" srcId="{290F7C57-E26E-48D4-B5D5-D130853F3450}" destId="{86DC47D3-3177-4AA8-9A6F-A0CDCA09ECE9}" srcOrd="3" destOrd="0" presId="urn:microsoft.com/office/officeart/2005/8/layout/chevron2"/>
    <dgm:cxn modelId="{FAE11E98-20CF-40B0-94A8-76DAE8CCBED1}" type="presParOf" srcId="{290F7C57-E26E-48D4-B5D5-D130853F3450}" destId="{15F03288-A9F3-409B-950F-4DC222A68E65}" srcOrd="4" destOrd="0" presId="urn:microsoft.com/office/officeart/2005/8/layout/chevron2"/>
    <dgm:cxn modelId="{70CFF9E2-E441-4526-BC47-BA9326DB5F5C}" type="presParOf" srcId="{15F03288-A9F3-409B-950F-4DC222A68E65}" destId="{7DA0FB6A-FCDD-4285-936B-F2EF7E901FA6}" srcOrd="0" destOrd="0" presId="urn:microsoft.com/office/officeart/2005/8/layout/chevron2"/>
    <dgm:cxn modelId="{A1549380-BCB4-4A21-A411-9BDDD66F96BF}" type="presParOf" srcId="{15F03288-A9F3-409B-950F-4DC222A68E65}" destId="{8B474FF2-CDA9-4363-BA75-EADA2840FD9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2A951-1E31-42EB-AF84-A5213C0B26BD}">
      <dsp:nvSpPr>
        <dsp:cNvPr id="0" name=""/>
        <dsp:cNvSpPr/>
      </dsp:nvSpPr>
      <dsp:spPr>
        <a:xfrm rot="5400000">
          <a:off x="-279992" y="282754"/>
          <a:ext cx="1866614" cy="130663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vi-VN" sz="3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656077"/>
        <a:ext cx="1306630" cy="559984"/>
      </dsp:txXfrm>
    </dsp:sp>
    <dsp:sp modelId="{235918B3-4E62-44D1-A206-9E4EDD152026}">
      <dsp:nvSpPr>
        <dsp:cNvPr id="0" name=""/>
        <dsp:cNvSpPr/>
      </dsp:nvSpPr>
      <dsp:spPr>
        <a:xfrm rot="5400000">
          <a:off x="4451788" y="-1450304"/>
          <a:ext cx="1213299" cy="7503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Biết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ứng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dụng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anđehit. </a:t>
          </a:r>
          <a:endParaRPr lang="en-US" sz="3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306630" y="1754082"/>
        <a:ext cx="7444388" cy="1094843"/>
      </dsp:txXfrm>
    </dsp:sp>
    <dsp:sp modelId="{BA57FC1C-8371-4D60-943D-7EC18FAC57DD}">
      <dsp:nvSpPr>
        <dsp:cNvPr id="0" name=""/>
        <dsp:cNvSpPr/>
      </dsp:nvSpPr>
      <dsp:spPr>
        <a:xfrm rot="5400000">
          <a:off x="-279992" y="1957905"/>
          <a:ext cx="1866614" cy="130663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3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2331228"/>
        <a:ext cx="1306630" cy="559984"/>
      </dsp:txXfrm>
    </dsp:sp>
    <dsp:sp modelId="{567F2BCF-6CBA-497B-9A6E-0E37F7D0081B}">
      <dsp:nvSpPr>
        <dsp:cNvPr id="0" name=""/>
        <dsp:cNvSpPr/>
      </dsp:nvSpPr>
      <dsp:spPr>
        <a:xfrm rot="5400000">
          <a:off x="4451788" y="-3145158"/>
          <a:ext cx="1213299" cy="7503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Biết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phương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pháp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điều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anđehit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phương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trình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minh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họa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 rot="-5400000">
        <a:off x="1306630" y="59228"/>
        <a:ext cx="7444388" cy="1094843"/>
      </dsp:txXfrm>
    </dsp:sp>
    <dsp:sp modelId="{7DA0FB6A-FCDD-4285-936B-F2EF7E901FA6}">
      <dsp:nvSpPr>
        <dsp:cNvPr id="0" name=""/>
        <dsp:cNvSpPr/>
      </dsp:nvSpPr>
      <dsp:spPr>
        <a:xfrm rot="5400000">
          <a:off x="-279992" y="3633056"/>
          <a:ext cx="1866614" cy="130663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3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4006379"/>
        <a:ext cx="1306630" cy="559984"/>
      </dsp:txXfrm>
    </dsp:sp>
    <dsp:sp modelId="{8B474FF2-CDA9-4363-BA75-EADA2840FD93}">
      <dsp:nvSpPr>
        <dsp:cNvPr id="0" name=""/>
        <dsp:cNvSpPr/>
      </dsp:nvSpPr>
      <dsp:spPr>
        <a:xfrm rot="5400000">
          <a:off x="4451788" y="207905"/>
          <a:ext cx="1213299" cy="7503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Giải</a:t>
          </a:r>
          <a:r>
            <a:rPr lang="en-US" sz="3000" kern="12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3000" kern="12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3000" kern="12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3000" kern="12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tập</a:t>
          </a:r>
          <a:r>
            <a:rPr lang="en-US" sz="3000" kern="12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áp</a:t>
          </a:r>
          <a:r>
            <a:rPr lang="en-US" sz="3000" kern="12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dụng</a:t>
          </a:r>
          <a:r>
            <a:rPr lang="en-US" sz="3000" kern="12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 rot="-5400000">
        <a:off x="1306630" y="3412291"/>
        <a:ext cx="7444388" cy="1094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73C49-92CA-4103-B573-D0CC7F2E5ADB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F95AB-2445-411E-B587-F937F20A9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9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5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18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BC40ED-C360-41F5-AC28-25FB5917AF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182FDB-85CF-4BEE-B5F9-BE5611D603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5B1B82-AEA6-4E03-874B-25E72B43D8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8B69B-D3C9-409B-B17B-B3B842505E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205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47BB16-E3A3-469E-9308-169EAD58B0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CC587F-4D9E-4A42-8E1D-EDA4C078E2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A77B73-1B9E-4E2A-8850-EDD8E0F79F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01D73-213A-45DB-A458-4BB8F8A5BF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06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A87E07-ABCA-4714-BF01-FCEE078A2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694E16-AE19-48C2-A68B-F7B13E4A1C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692DDB-78A7-4052-B7F1-BEEC1097D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41855-66C2-4485-A603-0FAE4080F1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889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18" y="274668"/>
            <a:ext cx="10972801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7D0B025-3946-46F1-9A6F-FB01DAE707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FF492A-1DF8-416D-B220-63E88D01F6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F79857-F2E3-4654-B126-A916E9785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1BD21-FB59-4D87-8BAC-CAAD6ECC7F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181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8" y="274638"/>
            <a:ext cx="1097280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18" y="1600206"/>
            <a:ext cx="10972801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9BB314-3FE2-42E5-BF30-8D5A9EB8E9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3D0848-6D06-47D1-A98E-5FA3C4824F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2C025C-D841-4BDB-BC6A-48B008B84A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D3F18-830C-4C8D-B9AA-DE487150A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551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5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18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BC40ED-C360-41F5-AC28-25FB5917AF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182FDB-85CF-4BEE-B5F9-BE5611D603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5B1B82-AEA6-4E03-874B-25E72B43D8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8B69B-D3C9-409B-B17B-B3B842505E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49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8C85A2-CACF-4196-95EC-024E1BE5B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11D694-80FA-4A73-9A3C-6E061D3457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B95C6E-0505-42B3-91DF-186AFC180A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BB5D7-E494-440D-8BAD-9EF03EF420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08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F18731-6804-474F-BFC7-87A5875E64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696EA1-34F4-40AC-B755-57D784A9F1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7D274A-C00A-4BDA-AAB5-51CDE446CD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119C3-10CB-40E3-8135-1B8D503543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87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0E103A-22D5-4E37-9B56-BA6000B749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5BE9B-8BA0-4D28-9F82-DA0C5F836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BCDD6D-3443-4A88-80A5-E9EF94D7A1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18911E-CC8E-427F-9AE3-FF59961B36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24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C85139F-C4FC-4331-8FDF-C3318E0CC5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AC61A9-1161-4F56-8609-F8A8C8E3BA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C93BB8-F4BB-4161-AF23-A87B223A9A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42E7F-F642-458E-9C8D-323D355BD4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88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BC3848-67B3-486D-912D-38EAC474ED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D03738-F327-4156-9826-7C96E88F42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B868D3A-0347-40C2-9307-BD07BF93C4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28409E-66B7-4F05-85C8-713B3B3E6F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8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8C85A2-CACF-4196-95EC-024E1BE5B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11D694-80FA-4A73-9A3C-6E061D3457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B95C6E-0505-42B3-91DF-186AFC180A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BB5D7-E494-440D-8BAD-9EF03EF420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012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DE8BC36-4EAD-4643-8B9F-0C1485C737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F6A8993-C130-4D4A-AE3E-8D5885AF55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250C207-EF07-4B18-9FB3-14F9C593BC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9B255-C81A-4FC8-8CB7-4BF27A513B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59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A080DB-71E0-49A0-B4F0-F49DC1F1F9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C7F714-DB53-4641-BF4A-0F9ED0B3FD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3F469F-333A-4A02-95B0-F11216FBFC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9373B1-9B26-46DF-AC97-4A5585A249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67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103546-E627-41A0-A4E4-36E56CA0B9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1F1A30-889D-4503-BCB4-27F8A1E457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0B4E1-0F93-4AAE-B68A-CD62DF4EC1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C2AE0-7F70-446A-B9F2-6221E776C1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514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47BB16-E3A3-469E-9308-169EAD58B0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CC587F-4D9E-4A42-8E1D-EDA4C078E2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A77B73-1B9E-4E2A-8850-EDD8E0F79F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01D73-213A-45DB-A458-4BB8F8A5BF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498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A87E07-ABCA-4714-BF01-FCEE078A2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694E16-AE19-48C2-A68B-F7B13E4A1C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692DDB-78A7-4052-B7F1-BEEC1097D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41855-66C2-4485-A603-0FAE4080F1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05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18" y="274668"/>
            <a:ext cx="10972801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7D0B025-3946-46F1-9A6F-FB01DAE707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FF492A-1DF8-416D-B220-63E88D01F6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F79857-F2E3-4654-B126-A916E9785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1BD21-FB59-4D87-8BAC-CAAD6ECC7F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28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8" y="274638"/>
            <a:ext cx="1097280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18" y="1600206"/>
            <a:ext cx="10972801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9BB314-3FE2-42E5-BF30-8D5A9EB8E9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3D0848-6D06-47D1-A98E-5FA3C4824F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2C025C-D841-4BDB-BC6A-48B008B84A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D3F18-830C-4C8D-B9AA-DE487150A8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933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5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18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BC40ED-C360-41F5-AC28-25FB5917AF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182FDB-85CF-4BEE-B5F9-BE5611D603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5B1B82-AEA6-4E03-874B-25E72B43D8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8B69B-D3C9-409B-B17B-B3B842505E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686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8C85A2-CACF-4196-95EC-024E1BE5B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11D694-80FA-4A73-9A3C-6E061D3457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B95C6E-0505-42B3-91DF-186AFC180A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BB5D7-E494-440D-8BAD-9EF03EF420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33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F18731-6804-474F-BFC7-87A5875E64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696EA1-34F4-40AC-B755-57D784A9F1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7D274A-C00A-4BDA-AAB5-51CDE446CD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119C3-10CB-40E3-8135-1B8D503543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8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F18731-6804-474F-BFC7-87A5875E64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696EA1-34F4-40AC-B755-57D784A9F1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7D274A-C00A-4BDA-AAB5-51CDE446CD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119C3-10CB-40E3-8135-1B8D503543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5230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0E103A-22D5-4E37-9B56-BA6000B749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5BE9B-8BA0-4D28-9F82-DA0C5F836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BCDD6D-3443-4A88-80A5-E9EF94D7A1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18911E-CC8E-427F-9AE3-FF59961B36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526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C85139F-C4FC-4331-8FDF-C3318E0CC5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AC61A9-1161-4F56-8609-F8A8C8E3BA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C93BB8-F4BB-4161-AF23-A87B223A9A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42E7F-F642-458E-9C8D-323D355BD4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94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BC3848-67B3-486D-912D-38EAC474ED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D03738-F327-4156-9826-7C96E88F42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B868D3A-0347-40C2-9307-BD07BF93C4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28409E-66B7-4F05-85C8-713B3B3E6F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527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DE8BC36-4EAD-4643-8B9F-0C1485C737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F6A8993-C130-4D4A-AE3E-8D5885AF55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250C207-EF07-4B18-9FB3-14F9C593BC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9B255-C81A-4FC8-8CB7-4BF27A513B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1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A080DB-71E0-49A0-B4F0-F49DC1F1F9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C7F714-DB53-4641-BF4A-0F9ED0B3FD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3F469F-333A-4A02-95B0-F11216FBFC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9373B1-9B26-46DF-AC97-4A5585A249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622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103546-E627-41A0-A4E4-36E56CA0B9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1F1A30-889D-4503-BCB4-27F8A1E457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0B4E1-0F93-4AAE-B68A-CD62DF4EC1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C2AE0-7F70-446A-B9F2-6221E776C1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61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47BB16-E3A3-469E-9308-169EAD58B0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CC587F-4D9E-4A42-8E1D-EDA4C078E2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A77B73-1B9E-4E2A-8850-EDD8E0F79F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01D73-213A-45DB-A458-4BB8F8A5BF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196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A87E07-ABCA-4714-BF01-FCEE078A2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694E16-AE19-48C2-A68B-F7B13E4A1C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692DDB-78A7-4052-B7F1-BEEC1097D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41855-66C2-4485-A603-0FAE4080F1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01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18" y="274668"/>
            <a:ext cx="10972801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7D0B025-3946-46F1-9A6F-FB01DAE707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FF492A-1DF8-416D-B220-63E88D01F6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F79857-F2E3-4654-B126-A916E9785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1BD21-FB59-4D87-8BAC-CAAD6ECC7F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811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8" y="274638"/>
            <a:ext cx="1097280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18" y="1600206"/>
            <a:ext cx="10972801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9BB314-3FE2-42E5-BF30-8D5A9EB8E9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3D0848-6D06-47D1-A98E-5FA3C4824F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2C025C-D841-4BDB-BC6A-48B008B84A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D3F18-830C-4C8D-B9AA-DE487150A8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64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0E103A-22D5-4E37-9B56-BA6000B749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5BE9B-8BA0-4D28-9F82-DA0C5F836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BCDD6D-3443-4A88-80A5-E9EF94D7A1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18911E-CC8E-427F-9AE3-FF59961B36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8531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1307887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19" y="4682090"/>
            <a:ext cx="8936847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19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3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07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C85139F-C4FC-4331-8FDF-C3318E0CC5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AC61A9-1161-4F56-8609-F8A8C8E3BA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C93BB8-F4BB-4161-AF23-A87B223A9A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42E7F-F642-458E-9C8D-323D355BD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46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BC3848-67B3-486D-912D-38EAC474ED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D03738-F327-4156-9826-7C96E88F42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B868D3A-0347-40C2-9307-BD07BF93C4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28409E-66B7-4F05-85C8-713B3B3E6F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988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DE8BC36-4EAD-4643-8B9F-0C1485C737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F6A8993-C130-4D4A-AE3E-8D5885AF55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250C207-EF07-4B18-9FB3-14F9C593BC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9B255-C81A-4FC8-8CB7-4BF27A513B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38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A080DB-71E0-49A0-B4F0-F49DC1F1F9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C7F714-DB53-4641-BF4A-0F9ED0B3FD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3F469F-333A-4A02-95B0-F11216FBFC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9373B1-9B26-46DF-AC97-4A5585A249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37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103546-E627-41A0-A4E4-36E56CA0B9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1F1A30-889D-4503-BCB4-27F8A1E457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0B4E1-0F93-4AAE-B68A-CD62DF4EC1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C2AE0-7F70-446A-B9F2-6221E776C1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86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20D47EA-BCE0-442D-AB54-4B00E5677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761" y="274638"/>
            <a:ext cx="10972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D83C3D-45AC-4A3E-8885-2AE94E6EC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761" y="1600206"/>
            <a:ext cx="1097248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43C0F058-BE1D-48AC-AC67-0A04E9956A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761" y="6245225"/>
            <a:ext cx="284395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77538FBA-6912-4E6A-B173-556A3CCB76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115" y="6245225"/>
            <a:ext cx="386180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8F0424C9-73FF-4B8A-8185-9BDAC6857F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306" y="6245225"/>
            <a:ext cx="284395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FA0C1F8-AFE8-443F-9134-A192735485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9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20D47EA-BCE0-442D-AB54-4B00E5677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761" y="274638"/>
            <a:ext cx="10972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D83C3D-45AC-4A3E-8885-2AE94E6EC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761" y="1600206"/>
            <a:ext cx="1097248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43C0F058-BE1D-48AC-AC67-0A04E9956A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761" y="6245225"/>
            <a:ext cx="284395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77538FBA-6912-4E6A-B173-556A3CCB76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115" y="6245225"/>
            <a:ext cx="386180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8F0424C9-73FF-4B8A-8185-9BDAC6857F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306" y="6245225"/>
            <a:ext cx="284395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FA0C1F8-AFE8-443F-9134-A192735485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20D47EA-BCE0-442D-AB54-4B00E5677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761" y="274638"/>
            <a:ext cx="10972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D83C3D-45AC-4A3E-8885-2AE94E6EC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761" y="1600206"/>
            <a:ext cx="1097248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43C0F058-BE1D-48AC-AC67-0A04E9956A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761" y="6245225"/>
            <a:ext cx="284395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77538FBA-6912-4E6A-B173-556A3CCB76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115" y="6245225"/>
            <a:ext cx="386180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8F0424C9-73FF-4B8A-8185-9BDAC6857F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306" y="6245225"/>
            <a:ext cx="284395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FA0C1F8-AFE8-443F-9134-A192735485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3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6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5/5/2023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800" i="1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0.png"/><Relationship Id="rId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20.png"/><Relationship Id="rId7" Type="http://schemas.openxmlformats.org/officeDocument/2006/relationships/image" Target="../media/image16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1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EF9587-C9A6-418A-819D-996583243301}"/>
              </a:ext>
            </a:extLst>
          </p:cNvPr>
          <p:cNvSpPr txBox="1"/>
          <p:nvPr/>
        </p:nvSpPr>
        <p:spPr>
          <a:xfrm>
            <a:off x="1970485" y="2076356"/>
            <a:ext cx="8242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 HỌC LỚP 11</a:t>
            </a:r>
            <a:endParaRPr lang="vi-VN" sz="7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6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96607" y="331241"/>
            <a:ext cx="5434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 TẬP CỦNG CỐ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2445" y="1369761"/>
            <a:ext cx="1159691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 algn="just">
              <a:lnSpc>
                <a:spcPct val="150000"/>
              </a:lnSpc>
              <a:buAutoNum type="alphaUcPeriod"/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Anđehit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no,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CTPT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(n ≥ 1).</a:t>
            </a:r>
          </a:p>
          <a:p>
            <a:pPr marL="514350" indent="-514350" algn="just">
              <a:lnSpc>
                <a:spcPct val="150000"/>
              </a:lnSpc>
              <a:buAutoNum type="alphaUcPeriod"/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Anđehit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	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Anđehit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hiđro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ancol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		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Fomalin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fomanđehit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37- 40%.</a:t>
            </a:r>
          </a:p>
        </p:txBody>
      </p:sp>
      <p:sp>
        <p:nvSpPr>
          <p:cNvPr id="7" name="Oval 6"/>
          <p:cNvSpPr/>
          <p:nvPr/>
        </p:nvSpPr>
        <p:spPr>
          <a:xfrm>
            <a:off x="854728" y="3397658"/>
            <a:ext cx="633412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3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8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92143" y="167465"/>
            <a:ext cx="5434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 TẬP CỦNG CỐ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3645" y="696021"/>
            <a:ext cx="110137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X, Y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C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C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       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C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OH	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CH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OH; C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       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C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CH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OH</a:t>
            </a:r>
          </a:p>
        </p:txBody>
      </p:sp>
      <p:sp>
        <p:nvSpPr>
          <p:cNvPr id="7" name="Oval 6"/>
          <p:cNvSpPr/>
          <p:nvPr/>
        </p:nvSpPr>
        <p:spPr>
          <a:xfrm>
            <a:off x="6052150" y="3195481"/>
            <a:ext cx="633412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3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2762" y="1959654"/>
            <a:ext cx="1559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rot="1860000">
            <a:off x="4264049" y="2024938"/>
            <a:ext cx="627797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70354" y="1908826"/>
            <a:ext cx="63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544622" y="1691942"/>
            <a:ext cx="627797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09675" y="2210099"/>
            <a:ext cx="627797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24129" y="1584150"/>
            <a:ext cx="1089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-1380000">
            <a:off x="4268124" y="1729322"/>
            <a:ext cx="627797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70875" y="1350070"/>
            <a:ext cx="1787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95421" y="1361863"/>
            <a:ext cx="63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476770" y="1599888"/>
            <a:ext cx="627797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96281" y="1918736"/>
            <a:ext cx="4970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39614" y="2126894"/>
            <a:ext cx="4970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10795" y="1385519"/>
            <a:ext cx="4970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76482" y="1217328"/>
            <a:ext cx="4970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27796" y="1657126"/>
            <a:ext cx="4970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2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07119" y="1361863"/>
            <a:ext cx="63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10800000">
            <a:off x="6479042" y="1752288"/>
            <a:ext cx="627797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59999" y="1333625"/>
            <a:ext cx="4970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2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ine 37"/>
          <p:cNvSpPr>
            <a:spLocks noChangeShapeType="1"/>
          </p:cNvSpPr>
          <p:nvPr/>
        </p:nvSpPr>
        <p:spPr bwMode="auto">
          <a:xfrm>
            <a:off x="2358323" y="4496613"/>
            <a:ext cx="108793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2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52028" y="4031830"/>
            <a:ext cx="1280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Pd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/PbCO</a:t>
            </a:r>
            <a:r>
              <a:rPr lang="en-US" sz="2000" baseline="-25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3</a:t>
            </a: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6432" y="4175197"/>
            <a:ext cx="1999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</a:t>
            </a:r>
            <a:r>
              <a:rPr lang="en-US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</a:t>
            </a:r>
            <a:r>
              <a:rPr lang="en-US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32135" y="4175741"/>
            <a:ext cx="1009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04684" y="4484486"/>
            <a:ext cx="497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30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607556" y="4049293"/>
            <a:ext cx="16018" cy="28102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18797" y="5736199"/>
            <a:ext cx="990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2455907" y="6103169"/>
            <a:ext cx="1555956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2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63261" y="5679330"/>
            <a:ext cx="1816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Hg</a:t>
            </a:r>
            <a:r>
              <a:rPr lang="en-US" sz="2000" baseline="30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2+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, H</a:t>
            </a:r>
            <a:r>
              <a:rPr lang="en-US" sz="2000" baseline="30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, 80</a:t>
            </a:r>
            <a:r>
              <a:rPr lang="en-US" sz="2000" baseline="30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75391" y="5754457"/>
            <a:ext cx="132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014253" y="5769515"/>
            <a:ext cx="3366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  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18513" y="5007119"/>
            <a:ext cx="1226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4" name="Line 37"/>
          <p:cNvSpPr>
            <a:spLocks noChangeShapeType="1"/>
          </p:cNvSpPr>
          <p:nvPr/>
        </p:nvSpPr>
        <p:spPr bwMode="auto">
          <a:xfrm>
            <a:off x="2720741" y="5316033"/>
            <a:ext cx="811394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2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78223" y="4871826"/>
            <a:ext cx="1020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xt</a:t>
            </a: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91219" y="4996349"/>
            <a:ext cx="1120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</a:t>
            </a:r>
            <a:r>
              <a:rPr lang="en-US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799675" y="5025921"/>
            <a:ext cx="3366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 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3551779" y="4874927"/>
            <a:ext cx="444074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595368" y="4889440"/>
            <a:ext cx="444074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Line 37"/>
          <p:cNvSpPr>
            <a:spLocks noChangeShapeType="1"/>
          </p:cNvSpPr>
          <p:nvPr/>
        </p:nvSpPr>
        <p:spPr bwMode="auto">
          <a:xfrm rot="-120000">
            <a:off x="8396786" y="4454038"/>
            <a:ext cx="863340" cy="3044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2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12687" y="4147137"/>
            <a:ext cx="2946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CH</a:t>
            </a:r>
            <a:r>
              <a:rPr lang="en-US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</a:t>
            </a:r>
            <a:r>
              <a:rPr lang="en-US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280317" y="4133167"/>
            <a:ext cx="2244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  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441673" y="4049293"/>
            <a:ext cx="897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Ni, t</a:t>
            </a:r>
            <a:r>
              <a:rPr lang="en-US" sz="2000" baseline="30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5" name="Line 37"/>
          <p:cNvSpPr>
            <a:spLocks noChangeShapeType="1"/>
          </p:cNvSpPr>
          <p:nvPr/>
        </p:nvSpPr>
        <p:spPr bwMode="auto">
          <a:xfrm rot="-120000">
            <a:off x="7939890" y="6067660"/>
            <a:ext cx="1131836" cy="5189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2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34461" y="5765451"/>
            <a:ext cx="2379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CH</a:t>
            </a:r>
            <a:r>
              <a:rPr lang="en-US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  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113409" y="5795023"/>
            <a:ext cx="3078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H</a:t>
            </a:r>
            <a:r>
              <a:rPr lang="en-US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868373" y="5624065"/>
            <a:ext cx="1333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SO</a:t>
            </a:r>
            <a:r>
              <a:rPr lang="en-US" sz="2000" baseline="-25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082570" y="6143730"/>
            <a:ext cx="897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170</a:t>
            </a:r>
            <a:r>
              <a:rPr lang="en-US" sz="2000" baseline="30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C </a:t>
            </a:r>
          </a:p>
        </p:txBody>
      </p:sp>
      <p:sp>
        <p:nvSpPr>
          <p:cNvPr id="60" name="Line 37"/>
          <p:cNvSpPr>
            <a:spLocks noChangeShapeType="1"/>
          </p:cNvSpPr>
          <p:nvPr/>
        </p:nvSpPr>
        <p:spPr bwMode="auto">
          <a:xfrm rot="-360000">
            <a:off x="8665692" y="5281628"/>
            <a:ext cx="430613" cy="4548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2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734461" y="4996209"/>
            <a:ext cx="33666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CH</a:t>
            </a:r>
            <a:r>
              <a:rPr lang="en-US" sz="26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6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 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069867" y="5011267"/>
            <a:ext cx="37027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6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+ Cu + H</a:t>
            </a:r>
            <a:r>
              <a:rPr lang="en-US" sz="26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652130" y="4912879"/>
            <a:ext cx="44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 t</a:t>
            </a:r>
            <a:r>
              <a:rPr lang="en-US" sz="2000" baseline="30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19017" y="5042974"/>
            <a:ext cx="552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465440" y="4190679"/>
            <a:ext cx="596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 4)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478043" y="5013825"/>
            <a:ext cx="603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 5)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522658" y="5817830"/>
            <a:ext cx="597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 6)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8160" y="5783151"/>
            <a:ext cx="74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 3)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33531" y="4224413"/>
            <a:ext cx="654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12265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0" grpId="0"/>
      <p:bldP spid="13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6" grpId="0"/>
      <p:bldP spid="28" grpId="0"/>
      <p:bldP spid="33" grpId="0" animBg="1"/>
      <p:bldP spid="34" grpId="0"/>
      <p:bldP spid="35" grpId="0"/>
      <p:bldP spid="36" grpId="0"/>
      <p:bldP spid="37" grpId="0"/>
      <p:bldP spid="38" grpId="0"/>
      <p:bldP spid="39" grpId="0" animBg="1"/>
      <p:bldP spid="40" grpId="0"/>
      <p:bldP spid="41" grpId="0"/>
      <p:bldP spid="42" grpId="0"/>
      <p:bldP spid="43" grpId="0"/>
      <p:bldP spid="44" grpId="0" animBg="1"/>
      <p:bldP spid="45" grpId="0"/>
      <p:bldP spid="46" grpId="0"/>
      <p:bldP spid="47" grpId="0"/>
      <p:bldP spid="48" grpId="0"/>
      <p:bldP spid="49" grpId="0"/>
      <p:bldP spid="50" grpId="0" animBg="1"/>
      <p:bldP spid="52" grpId="0"/>
      <p:bldP spid="53" grpId="0"/>
      <p:bldP spid="54" grpId="0"/>
      <p:bldP spid="55" grpId="0" animBg="1"/>
      <p:bldP spid="56" grpId="0"/>
      <p:bldP spid="57" grpId="0"/>
      <p:bldP spid="58" grpId="0"/>
      <p:bldP spid="59" grpId="0"/>
      <p:bldP spid="60" grpId="0" animBg="1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96607" y="331241"/>
            <a:ext cx="5434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 TẬP CỦNG CỐ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093" y="1514901"/>
            <a:ext cx="110137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đ­ược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CH</a:t>
            </a:r>
            <a:r>
              <a:rPr lang="en-US" sz="3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CHO; C</a:t>
            </a:r>
            <a:r>
              <a:rPr lang="en-US" sz="3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OH; C</a:t>
            </a:r>
            <a:r>
              <a:rPr lang="en-US" sz="3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C</a:t>
            </a:r>
            <a:r>
              <a:rPr lang="en-US" sz="3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C</a:t>
            </a:r>
            <a:r>
              <a:rPr lang="en-US" sz="3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OH; CH</a:t>
            </a:r>
            <a:r>
              <a:rPr lang="en-US" sz="3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	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CH</a:t>
            </a:r>
            <a:r>
              <a:rPr lang="en-US" sz="3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CHO; C</a:t>
            </a:r>
            <a:r>
              <a:rPr lang="en-US" sz="3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C</a:t>
            </a:r>
            <a:r>
              <a:rPr lang="en-US" sz="3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OH		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C</a:t>
            </a:r>
            <a:r>
              <a:rPr lang="en-US" sz="3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CH</a:t>
            </a:r>
            <a:r>
              <a:rPr lang="en-US" sz="3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CHO; C</a:t>
            </a:r>
            <a:r>
              <a:rPr lang="en-US" sz="3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OH</a:t>
            </a:r>
          </a:p>
        </p:txBody>
      </p:sp>
      <p:sp>
        <p:nvSpPr>
          <p:cNvPr id="7" name="Oval 6"/>
          <p:cNvSpPr/>
          <p:nvPr/>
        </p:nvSpPr>
        <p:spPr>
          <a:xfrm>
            <a:off x="6036328" y="3673463"/>
            <a:ext cx="633412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3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52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6607" y="344889"/>
            <a:ext cx="5434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 TẬP CỦNG CỐ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1319" y="1037222"/>
            <a:ext cx="115323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anđehit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no,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Cho 0,1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AgNO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34,56 gam Ag. %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anđehit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just">
              <a:lnSpc>
                <a:spcPts val="36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A. 40%		 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60%		   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30%		      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50%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1319" y="2912479"/>
            <a:ext cx="2019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78843" y="3491072"/>
                <a:ext cx="4723216" cy="5638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Ag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34,56 : 108 = 0,32 (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43" y="3491072"/>
                <a:ext cx="4723216" cy="563872"/>
              </a:xfrm>
              <a:prstGeom prst="rect">
                <a:avLst/>
              </a:prstGeom>
              <a:blipFill rotWithShape="1">
                <a:blip r:embed="rId2"/>
                <a:stretch>
                  <a:fillRect t="-10870" r="-1677" b="-2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48557" y="4179230"/>
                <a:ext cx="1195392" cy="919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Ag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57" y="4179230"/>
                <a:ext cx="1195392" cy="9190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71379" y="4140772"/>
                <a:ext cx="1310450" cy="947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379" y="4140772"/>
                <a:ext cx="1310450" cy="9473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295323" y="4348109"/>
            <a:ext cx="812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3,2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41829" y="5413835"/>
            <a:ext cx="522514" cy="1451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17361" y="5124611"/>
            <a:ext cx="240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HCHO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34575" y="6030683"/>
            <a:ext cx="522514" cy="1451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95592" y="5683403"/>
            <a:ext cx="4411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anđehit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925361" y="3025928"/>
            <a:ext cx="16017" cy="36579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97805" y="3051069"/>
            <a:ext cx="4411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HCHO        CH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81867" y="3493749"/>
            <a:ext cx="5709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a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   b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</a:t>
            </a:r>
          </a:p>
        </p:txBody>
      </p:sp>
      <p:sp>
        <p:nvSpPr>
          <p:cNvPr id="17" name="Left Brace 16"/>
          <p:cNvSpPr/>
          <p:nvPr/>
        </p:nvSpPr>
        <p:spPr>
          <a:xfrm>
            <a:off x="6444349" y="5001597"/>
            <a:ext cx="217714" cy="862172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653575" y="4937895"/>
            <a:ext cx="256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+  b  = 0,1                        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31807" y="5380575"/>
            <a:ext cx="256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  +  2b  = 0,32                       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98805" y="4030767"/>
            <a:ext cx="133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HCHO       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271658" y="4321405"/>
            <a:ext cx="4064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59063" y="4038027"/>
            <a:ext cx="133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4Ag     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34267" y="4444419"/>
            <a:ext cx="2185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 →         4a          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37597" y="4052541"/>
            <a:ext cx="177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      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0399428" y="4343179"/>
            <a:ext cx="4064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686833" y="4059801"/>
            <a:ext cx="133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2Ag      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62037" y="4466193"/>
            <a:ext cx="2185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  →         2b            </a:t>
            </a:r>
          </a:p>
        </p:txBody>
      </p:sp>
      <p:sp>
        <p:nvSpPr>
          <p:cNvPr id="33" name="Left Brace 32"/>
          <p:cNvSpPr/>
          <p:nvPr/>
        </p:nvSpPr>
        <p:spPr>
          <a:xfrm>
            <a:off x="9557605" y="4979829"/>
            <a:ext cx="217714" cy="862172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766831" y="4916127"/>
            <a:ext cx="256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0,06                         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774091" y="5358807"/>
            <a:ext cx="256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0,04                        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94795" y="6033711"/>
            <a:ext cx="3274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CHO) =            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307261" y="5929085"/>
                <a:ext cx="2126500" cy="825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04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100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%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261" y="5929085"/>
                <a:ext cx="2126500" cy="82529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11261700" y="6088739"/>
            <a:ext cx="81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1227861" y="6028240"/>
            <a:ext cx="770790" cy="5428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24204" y="2483315"/>
            <a:ext cx="531578" cy="5066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3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94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6" grpId="0"/>
      <p:bldP spid="7" grpId="0"/>
      <p:bldP spid="8" grpId="0"/>
      <p:bldP spid="11" grpId="0"/>
      <p:bldP spid="13" grpId="0"/>
      <p:bldP spid="15" grpId="0"/>
      <p:bldP spid="16" grpId="0"/>
      <p:bldP spid="17" grpId="0" animBg="1"/>
      <p:bldP spid="18" grpId="0"/>
      <p:bldP spid="19" grpId="0"/>
      <p:bldP spid="21" grpId="0"/>
      <p:bldP spid="24" grpId="0"/>
      <p:bldP spid="25" grpId="0"/>
      <p:bldP spid="26" grpId="0"/>
      <p:bldP spid="28" grpId="0"/>
      <p:bldP spid="29" grpId="0"/>
      <p:bldP spid="33" grpId="0" animBg="1"/>
      <p:bldP spid="34" grpId="0"/>
      <p:bldP spid="35" grpId="0"/>
      <p:bldP spid="36" grpId="0"/>
      <p:bldP spid="38" grpId="0"/>
      <p:bldP spid="39" grpId="0"/>
      <p:bldP spid="40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6607" y="344889"/>
            <a:ext cx="5434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 TẬP CỦNG CỐ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6977" y="996280"/>
            <a:ext cx="109182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anđehit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0,01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AgNO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0,04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Ag. X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A.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anđehit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fomic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		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anđehit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no,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</a:t>
            </a:r>
          </a:p>
          <a:p>
            <a:pPr algn="just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C.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anđehit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axetic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		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anđehit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no,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683" y="3710749"/>
            <a:ext cx="1453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9500" y="4107251"/>
            <a:ext cx="1779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+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Line 37"/>
          <p:cNvSpPr>
            <a:spLocks noChangeShapeType="1"/>
          </p:cNvSpPr>
          <p:nvPr/>
        </p:nvSpPr>
        <p:spPr bwMode="auto">
          <a:xfrm rot="120000" flipV="1">
            <a:off x="6378269" y="4399077"/>
            <a:ext cx="653686" cy="170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37349" y="3971958"/>
            <a:ext cx="510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7713" y="4096481"/>
            <a:ext cx="1080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O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0745" y="4126053"/>
            <a:ext cx="1280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8588133" y="4017250"/>
            <a:ext cx="444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7235151" y="3980369"/>
            <a:ext cx="444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39614" y="4137467"/>
            <a:ext cx="1280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625863" y="3965002"/>
                <a:ext cx="1310450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863" y="3965002"/>
                <a:ext cx="1310450" cy="7861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415436" y="5003183"/>
                <a:ext cx="1356793" cy="560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</m:t>
                            </m:r>
                          </m:e>
                          <m:sub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bg1"/>
                    </a:solidFill>
                  </a:rPr>
                  <a:t>=</a:t>
                </a:r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36" y="5003183"/>
                <a:ext cx="1356793" cy="560218"/>
              </a:xfrm>
              <a:prstGeom prst="rect">
                <a:avLst/>
              </a:prstGeom>
              <a:blipFill rotWithShape="1">
                <a:blip r:embed="rId3"/>
                <a:stretch>
                  <a:fillRect t="-11957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560192" y="4988669"/>
                <a:ext cx="937754" cy="560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en-US" sz="2800" dirty="0"/>
                  <a:t>  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192" y="4988669"/>
                <a:ext cx="937754" cy="5602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>
            <a:off x="3497945" y="5297806"/>
            <a:ext cx="493486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194485" y="5010443"/>
                <a:ext cx="1356793" cy="560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485" y="5010443"/>
                <a:ext cx="1356793" cy="56021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049730" y="5024957"/>
                <a:ext cx="1356793" cy="560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</m:t>
                            </m:r>
                          </m:e>
                          <m:sub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bg1"/>
                    </a:solidFill>
                  </a:rPr>
                  <a:t>=</a:t>
                </a:r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730" y="5024957"/>
                <a:ext cx="1356793" cy="560218"/>
              </a:xfrm>
              <a:prstGeom prst="rect">
                <a:avLst/>
              </a:prstGeom>
              <a:blipFill rotWithShape="1">
                <a:blip r:embed="rId6"/>
                <a:stretch>
                  <a:fillRect t="-11957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6202937" y="5341442"/>
            <a:ext cx="493486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684916" y="5028676"/>
            <a:ext cx="5536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X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anđehit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no,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hở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124778" y="5685347"/>
                <a:ext cx="1671829" cy="563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Ag</m:t>
                        </m:r>
                      </m:sub>
                    </m:sSub>
                  </m:oMath>
                </a14:m>
                <a:r>
                  <a:rPr lang="en-US" sz="2800" dirty="0"/>
                  <a:t>  </a:t>
                </a:r>
                <a:r>
                  <a:rPr lang="en-US" sz="2800" dirty="0">
                    <a:solidFill>
                      <a:schemeClr val="bg1"/>
                    </a:solidFill>
                  </a:rPr>
                  <a:t>=</a:t>
                </a:r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778" y="5685347"/>
                <a:ext cx="1671829" cy="563872"/>
              </a:xfrm>
              <a:prstGeom prst="rect">
                <a:avLst/>
              </a:prstGeom>
              <a:blipFill rotWithShape="1">
                <a:blip r:embed="rId7"/>
                <a:stretch>
                  <a:fillRect t="-11957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488013" y="5699861"/>
                <a:ext cx="605819" cy="577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/>
                        </m:sSub>
                      </m:sub>
                    </m:sSub>
                  </m:oMath>
                </a14:m>
                <a:r>
                  <a:rPr lang="en-US" sz="2800" dirty="0"/>
                  <a:t>  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013" y="5699861"/>
                <a:ext cx="605819" cy="57733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3558977" y="5685347"/>
            <a:ext cx="3472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 :  0,04  =  1 :  4   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942920" y="5988530"/>
            <a:ext cx="493486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457188" y="5695923"/>
            <a:ext cx="3472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HCHO   </a:t>
            </a:r>
          </a:p>
        </p:txBody>
      </p:sp>
      <p:sp>
        <p:nvSpPr>
          <p:cNvPr id="26" name="Oval 25"/>
          <p:cNvSpPr/>
          <p:nvPr/>
        </p:nvSpPr>
        <p:spPr>
          <a:xfrm>
            <a:off x="956428" y="2730053"/>
            <a:ext cx="531578" cy="5066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3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01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8" grpId="0"/>
      <p:bldP spid="23" grpId="0"/>
      <p:bldP spid="22" grpId="0"/>
      <p:bldP spid="25" grpId="0"/>
      <p:bldP spid="29" grpId="0"/>
      <p:bldP spid="30" grpId="0"/>
      <p:bldP spid="31" grpId="0"/>
      <p:bldP spid="33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6607" y="208409"/>
            <a:ext cx="5434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 TẬP CỦNG CỐ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4149" y="846151"/>
            <a:ext cx="113139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6: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 0,1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anđehit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AgNO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43,2 gam Ag.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Hiđro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0,1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4,6 gam Na.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A.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HCHO.                      		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CHO.              </a:t>
            </a:r>
          </a:p>
          <a:p>
            <a:pPr algn="just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C.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OHC-CHO.                		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CH(OH)CHO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543" y="3493039"/>
            <a:ext cx="1453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7541" y="4022803"/>
            <a:ext cx="1453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09469" y="4071632"/>
                <a:ext cx="4364143" cy="5638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Ag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43,2 : 108 = 0,4 (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69" y="4071632"/>
                <a:ext cx="4364143" cy="563872"/>
              </a:xfrm>
              <a:prstGeom prst="rect">
                <a:avLst/>
              </a:prstGeom>
              <a:blipFill rotWithShape="1">
                <a:blip r:embed="rId2"/>
                <a:stretch>
                  <a:fillRect t="-10870" r="-1816" b="-2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57134" y="4712909"/>
                <a:ext cx="1671829" cy="563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Ag</m:t>
                        </m:r>
                      </m:sub>
                    </m:sSub>
                  </m:oMath>
                </a14:m>
                <a:r>
                  <a:rPr lang="en-US" sz="2800" dirty="0"/>
                  <a:t>  </a:t>
                </a:r>
                <a:r>
                  <a:rPr lang="en-US" sz="2800" dirty="0">
                    <a:solidFill>
                      <a:schemeClr val="bg1"/>
                    </a:solidFill>
                  </a:rPr>
                  <a:t>=</a:t>
                </a:r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134" y="4712909"/>
                <a:ext cx="1671829" cy="563872"/>
              </a:xfrm>
              <a:prstGeom prst="rect">
                <a:avLst/>
              </a:prstGeom>
              <a:blipFill rotWithShape="1">
                <a:blip r:embed="rId3"/>
                <a:stretch>
                  <a:fillRect t="-11828" b="-20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20369" y="4727423"/>
                <a:ext cx="605819" cy="577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/>
                        </m:sSub>
                      </m:sub>
                    </m:sSub>
                  </m:oMath>
                </a14:m>
                <a:r>
                  <a:rPr lang="en-US" sz="2800" dirty="0"/>
                  <a:t> 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69" y="4727423"/>
                <a:ext cx="605819" cy="5773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891333" y="4712909"/>
            <a:ext cx="2972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 :  0,4  =  1 :  4  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943427" y="5617031"/>
            <a:ext cx="522514" cy="1451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86735" y="5327807"/>
            <a:ext cx="507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HCHO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OHC-CHO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933369" y="3740135"/>
            <a:ext cx="8009" cy="30162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43427" y="6022062"/>
            <a:ext cx="175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anđehit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699036" y="6312700"/>
            <a:ext cx="943428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11370" y="5862050"/>
            <a:ext cx="1755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37428" y="5998875"/>
            <a:ext cx="175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ancol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139789" y="3953078"/>
                <a:ext cx="40194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Na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4,6 : 23 = 0,2 (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sz="28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789" y="3953078"/>
                <a:ext cx="4019498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628" r="-212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9930687" y="3968990"/>
                <a:ext cx="14475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2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0687" y="3968990"/>
                <a:ext cx="144757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V="1">
            <a:off x="6273258" y="4934515"/>
            <a:ext cx="522514" cy="1451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48789" y="4645291"/>
            <a:ext cx="4979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ancol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-OH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295032" y="5551363"/>
            <a:ext cx="522514" cy="1451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970563" y="5262139"/>
            <a:ext cx="510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anđehit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-CHO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35879" y="5908015"/>
            <a:ext cx="510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OHC-CHO</a:t>
            </a:r>
          </a:p>
        </p:txBody>
      </p:sp>
      <p:sp>
        <p:nvSpPr>
          <p:cNvPr id="28" name="Oval 27"/>
          <p:cNvSpPr/>
          <p:nvPr/>
        </p:nvSpPr>
        <p:spPr>
          <a:xfrm>
            <a:off x="956428" y="2991305"/>
            <a:ext cx="531578" cy="5066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3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1" grpId="0"/>
      <p:bldP spid="14" grpId="0"/>
      <p:bldP spid="19" grpId="0"/>
      <p:bldP spid="20" grpId="0"/>
      <p:bldP spid="21" grpId="0"/>
      <p:bldP spid="22" grpId="0"/>
      <p:bldP spid="24" grpId="0"/>
      <p:bldP spid="26" grpId="0"/>
      <p:bldP spid="27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6607" y="249353"/>
            <a:ext cx="5434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 TẬP CỦNG CỐ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6727" y="887095"/>
            <a:ext cx="113958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7: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 0,45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anđehit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AgNO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97,2 gam Ag.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Ni, t</a:t>
            </a:r>
            <a:r>
              <a:rPr lang="en-US" sz="2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0,25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0,5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A.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(CHO)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(n ≥ 0).                      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2n+1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 (n ≥0). 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C.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2n-1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CHO(n ≥ 2).                         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2n-1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CHO(n ≥ 1).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0347" y="3580123"/>
            <a:ext cx="1453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22385" y="4173230"/>
                <a:ext cx="4364143" cy="5638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Ag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97,2 : 108 = 0,9 (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85" y="4173230"/>
                <a:ext cx="4364143" cy="563872"/>
              </a:xfrm>
              <a:prstGeom prst="rect">
                <a:avLst/>
              </a:prstGeom>
              <a:blipFill rotWithShape="1">
                <a:blip r:embed="rId2"/>
                <a:stretch>
                  <a:fillRect t="-10870" r="-1958" b="-2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70050" y="4756451"/>
                <a:ext cx="1671829" cy="563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Ag</m:t>
                        </m:r>
                      </m:sub>
                    </m:sSub>
                  </m:oMath>
                </a14:m>
                <a:r>
                  <a:rPr lang="en-US" sz="2800" dirty="0"/>
                  <a:t>  </a:t>
                </a:r>
                <a:r>
                  <a:rPr lang="en-US" sz="2800" dirty="0">
                    <a:solidFill>
                      <a:schemeClr val="bg1"/>
                    </a:solidFill>
                  </a:rPr>
                  <a:t>=</a:t>
                </a:r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050" y="4756451"/>
                <a:ext cx="1671829" cy="563872"/>
              </a:xfrm>
              <a:prstGeom prst="rect">
                <a:avLst/>
              </a:prstGeom>
              <a:blipFill rotWithShape="1">
                <a:blip r:embed="rId3"/>
                <a:stretch>
                  <a:fillRect t="-11828" b="-20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33285" y="4770965"/>
                <a:ext cx="605819" cy="577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/>
                        </m:sSub>
                      </m:sub>
                    </m:sSub>
                  </m:oMath>
                </a14:m>
                <a:r>
                  <a:rPr lang="en-US" sz="2800" dirty="0"/>
                  <a:t> 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85" y="4770965"/>
                <a:ext cx="605819" cy="5773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804249" y="4756451"/>
            <a:ext cx="2972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0,45 :  0,9  =  1 :  2  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870301" y="5022459"/>
            <a:ext cx="522514" cy="1451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13609" y="4733235"/>
            <a:ext cx="507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anđehit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55059" y="5329757"/>
                <a:ext cx="605819" cy="577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/>
                        </m:sSub>
                      </m:sub>
                    </m:sSub>
                  </m:oMath>
                </a14:m>
                <a:r>
                  <a:rPr lang="en-US" sz="2800" dirty="0"/>
                  <a:t> 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59" y="5329757"/>
                <a:ext cx="605819" cy="5773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550257" y="5329757"/>
            <a:ext cx="2972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0,25 :  0,5  =  1 :  2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68452" y="5348303"/>
                <a:ext cx="1699800" cy="560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: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bg1"/>
                    </a:solidFill>
                  </a:rPr>
                  <a:t>= </a:t>
                </a:r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452" y="5348303"/>
                <a:ext cx="1699800" cy="560218"/>
              </a:xfrm>
              <a:prstGeom prst="rect">
                <a:avLst/>
              </a:prstGeom>
              <a:blipFill rotWithShape="1">
                <a:blip r:embed="rId6"/>
                <a:stretch>
                  <a:fillRect t="-11957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V="1">
            <a:off x="5834019" y="5595765"/>
            <a:ext cx="522514" cy="1451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77327" y="5306541"/>
            <a:ext cx="507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88179" y="5952417"/>
            <a:ext cx="2725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2n-1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71671" y="5937903"/>
            <a:ext cx="507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 ≥ 2)</a:t>
            </a:r>
          </a:p>
        </p:txBody>
      </p:sp>
      <p:sp>
        <p:nvSpPr>
          <p:cNvPr id="20" name="Oval 19"/>
          <p:cNvSpPr/>
          <p:nvPr/>
        </p:nvSpPr>
        <p:spPr>
          <a:xfrm>
            <a:off x="782260" y="3005819"/>
            <a:ext cx="531578" cy="5066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3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50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0" grpId="0"/>
      <p:bldP spid="12" grpId="0"/>
      <p:bldP spid="13" grpId="0"/>
      <p:bldP spid="14" grpId="0"/>
      <p:bldP spid="16" grpId="0"/>
      <p:bldP spid="18" grpId="0"/>
      <p:bldP spid="19" grpId="0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6607" y="263001"/>
            <a:ext cx="5434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 TẬP CỦNG CỐ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1762" y="925439"/>
            <a:ext cx="111775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8: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Hiđrat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10,4 gam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axetilen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HgSO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Cho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AgNO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88,32 gam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tủa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hiđrat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axetilen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A.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80%.		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70%.		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92%.		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60%.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4861" y="3144703"/>
            <a:ext cx="1453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465348" y="3341355"/>
            <a:ext cx="0" cy="341504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10264" y="3179579"/>
                <a:ext cx="1184450" cy="560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264" y="3179579"/>
                <a:ext cx="1184450" cy="5602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073653" y="3252710"/>
            <a:ext cx="3550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10,4 : 26 = 0,4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346095" y="4409287"/>
            <a:ext cx="990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9" name="Line 37"/>
          <p:cNvSpPr>
            <a:spLocks noChangeShapeType="1"/>
          </p:cNvSpPr>
          <p:nvPr/>
        </p:nvSpPr>
        <p:spPr bwMode="auto">
          <a:xfrm>
            <a:off x="3283205" y="4776257"/>
            <a:ext cx="1555956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90559" y="4352418"/>
            <a:ext cx="1816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Hg</a:t>
            </a:r>
            <a:r>
              <a:rPr lang="en-US" sz="2000" baseline="30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2+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, H</a:t>
            </a:r>
            <a:r>
              <a:rPr lang="en-US" sz="2000" baseline="30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, 80</a:t>
            </a:r>
            <a:r>
              <a:rPr lang="en-US" sz="2000" baseline="30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2689" y="4427545"/>
            <a:ext cx="132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41551" y="4442603"/>
            <a:ext cx="3366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8047" y="3767960"/>
            <a:ext cx="6966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1579163" y="4878195"/>
            <a:ext cx="5300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                      →                    x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4192" y="5215891"/>
            <a:ext cx="4416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2015946" y="5740951"/>
            <a:ext cx="7265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: x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: (0,4 – x)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464719" y="3334095"/>
            <a:ext cx="1744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      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216534" y="3624733"/>
            <a:ext cx="1277295" cy="15261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607003" y="3341355"/>
            <a:ext cx="133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2Ag↓    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00181" y="3747747"/>
            <a:ext cx="4391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x    →                            2x         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23215" y="4125111"/>
            <a:ext cx="177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396553" y="4132371"/>
            <a:ext cx="133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      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81271" y="4567791"/>
            <a:ext cx="390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(0,4 – x)     →          (0,4 – x)          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31670" y="3232139"/>
            <a:ext cx="155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AgNO</a:t>
            </a:r>
            <a:r>
              <a:rPr lang="en-US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/NH</a:t>
            </a:r>
            <a:r>
              <a:rPr lang="en-US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9049626" y="4415749"/>
            <a:ext cx="1277295" cy="15261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964762" y="4066697"/>
            <a:ext cx="155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AgNO</a:t>
            </a:r>
            <a:r>
              <a:rPr lang="en-US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/NH</a:t>
            </a:r>
            <a:r>
              <a:rPr lang="en-US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521318" y="5025206"/>
            <a:ext cx="4450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88,32 = 2x.108 + (0,4-x). 240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7601148" y="5525942"/>
            <a:ext cx="2914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x = 0,32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7753548" y="6200846"/>
            <a:ext cx="828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=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8581561" y="6016169"/>
                <a:ext cx="1933985" cy="825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32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100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%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561" y="6016169"/>
                <a:ext cx="1933985" cy="82529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10515546" y="6160301"/>
            <a:ext cx="1213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 </a:t>
            </a:r>
            <a:endParaRPr lang="en-US" sz="2800" dirty="0"/>
          </a:p>
        </p:txBody>
      </p:sp>
      <p:sp>
        <p:nvSpPr>
          <p:cNvPr id="35" name="Rectangle 34"/>
          <p:cNvSpPr/>
          <p:nvPr/>
        </p:nvSpPr>
        <p:spPr>
          <a:xfrm>
            <a:off x="10537314" y="6049162"/>
            <a:ext cx="812860" cy="707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95176" y="2686511"/>
            <a:ext cx="531578" cy="5066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3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81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3" grpId="0"/>
      <p:bldP spid="24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608013" y="2590800"/>
            <a:ext cx="112014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Xin</a:t>
            </a:r>
            <a:r>
              <a:rPr lang="en-US" sz="3600" kern="10" dirty="0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chào</a:t>
            </a:r>
            <a:r>
              <a:rPr lang="en-US" sz="3600" kern="10" dirty="0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và</a:t>
            </a:r>
            <a:r>
              <a:rPr lang="en-US" sz="3600" kern="10" dirty="0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hẹn</a:t>
            </a:r>
            <a:r>
              <a:rPr lang="en-US" sz="3600" kern="10" dirty="0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gặp</a:t>
            </a:r>
            <a:r>
              <a:rPr lang="en-US" sz="3600" kern="10" dirty="0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lại</a:t>
            </a:r>
            <a:r>
              <a:rPr lang="en-US" sz="3600" kern="10" dirty="0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các</a:t>
            </a:r>
            <a:r>
              <a:rPr lang="en-US" sz="3600" kern="10" dirty="0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em</a:t>
            </a:r>
            <a:r>
              <a:rPr lang="en-US" sz="3600" kern="10" dirty="0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5831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>
            <a:spLocks noGrp="1"/>
          </p:cNvSpPr>
          <p:nvPr>
            <p:ph/>
          </p:nvPr>
        </p:nvSpPr>
        <p:spPr>
          <a:xfrm>
            <a:off x="4103988" y="352939"/>
            <a:ext cx="3825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615" y="900743"/>
            <a:ext cx="1098644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3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A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anđehit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axetic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			B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etanal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C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etanol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  		D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axetanđehit</a:t>
            </a: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077" y="3439221"/>
            <a:ext cx="1158695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AgNO</a:t>
            </a:r>
            <a:r>
              <a:rPr lang="en-US" sz="3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NH</a:t>
            </a:r>
            <a:r>
              <a:rPr lang="en-US" sz="3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A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anđehit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axetic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but-1-in,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etilen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    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anđehit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axetic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axetilen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but-2-in.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C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anđehit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axetic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propin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axetilen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anđehit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fomic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axetilen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etilen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5899848" y="1680855"/>
            <a:ext cx="633412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3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18615" y="4969782"/>
            <a:ext cx="633412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3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203" y="292964"/>
            <a:ext cx="1552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HÓA HỌC 11</a:t>
            </a:r>
            <a:endParaRPr lang="vi-V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>
            <a:spLocks noGrp="1"/>
          </p:cNvSpPr>
          <p:nvPr>
            <p:ph/>
          </p:nvPr>
        </p:nvSpPr>
        <p:spPr>
          <a:xfrm>
            <a:off x="3517124" y="271051"/>
            <a:ext cx="3825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3079" y="805207"/>
            <a:ext cx="10986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A.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axetilen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B.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propanal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etanol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D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but-2-in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3077" y="2210901"/>
            <a:ext cx="1158695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 dung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8,7 gam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propanal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AgNO</a:t>
            </a:r>
            <a:r>
              <a:rPr lang="en-US" sz="3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NH</a:t>
            </a:r>
            <a:r>
              <a:rPr lang="en-US" sz="3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 gam Ag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tủa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A.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32,4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   B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34,2                      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16,2                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64,8</a:t>
            </a:r>
          </a:p>
        </p:txBody>
      </p:sp>
      <p:sp>
        <p:nvSpPr>
          <p:cNvPr id="7" name="Oval 6"/>
          <p:cNvSpPr/>
          <p:nvPr/>
        </p:nvSpPr>
        <p:spPr>
          <a:xfrm>
            <a:off x="518615" y="3771126"/>
            <a:ext cx="633412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3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86216" y="1621678"/>
            <a:ext cx="633412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3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920" y="4438823"/>
            <a:ext cx="6131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 +   AgNO</a:t>
            </a:r>
            <a:r>
              <a:rPr lang="en-US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 NH</a:t>
            </a:r>
            <a:r>
              <a:rPr lang="en-US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098479" y="4724613"/>
            <a:ext cx="241139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ine 37"/>
          <p:cNvSpPr>
            <a:spLocks noChangeShapeType="1"/>
          </p:cNvSpPr>
          <p:nvPr/>
        </p:nvSpPr>
        <p:spPr bwMode="auto">
          <a:xfrm flipV="1">
            <a:off x="6078271" y="4736365"/>
            <a:ext cx="639457" cy="2136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30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6693" y="4188986"/>
            <a:ext cx="615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t</a:t>
            </a:r>
            <a:r>
              <a:rPr lang="en-US" sz="3000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71136" y="4451523"/>
            <a:ext cx="5757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COONH</a:t>
            </a:r>
            <a:r>
              <a:rPr lang="en-US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 Ag  +   NH</a:t>
            </a:r>
            <a:r>
              <a:rPr lang="en-US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7517291" y="4723665"/>
            <a:ext cx="226432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2423876" y="4303533"/>
            <a:ext cx="5437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4035732" y="4308401"/>
            <a:ext cx="453970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9362444" y="4318081"/>
            <a:ext cx="633507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10440548" y="4310875"/>
            <a:ext cx="453970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30674" y="5211400"/>
                <a:ext cx="4992221" cy="561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propanal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8,7 : 58 = 0,15 (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74" y="5211400"/>
                <a:ext cx="4992221" cy="561564"/>
              </a:xfrm>
              <a:prstGeom prst="rect">
                <a:avLst/>
              </a:prstGeom>
              <a:blipFill rotWithShape="1">
                <a:blip r:embed="rId2"/>
                <a:stretch>
                  <a:fillRect t="-10870" b="-2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Arrow 21"/>
          <p:cNvSpPr/>
          <p:nvPr/>
        </p:nvSpPr>
        <p:spPr>
          <a:xfrm>
            <a:off x="5622896" y="5497443"/>
            <a:ext cx="42308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193878" y="5904612"/>
                <a:ext cx="4745418" cy="563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Ag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0,3×108 = 32,4 (g) 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878" y="5904612"/>
                <a:ext cx="4745418" cy="563872"/>
              </a:xfrm>
              <a:prstGeom prst="rect">
                <a:avLst/>
              </a:prstGeom>
              <a:blipFill rotWithShape="1">
                <a:blip r:embed="rId3"/>
                <a:stretch>
                  <a:fillRect t="-10870" b="-2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Arrow 23"/>
          <p:cNvSpPr/>
          <p:nvPr/>
        </p:nvSpPr>
        <p:spPr>
          <a:xfrm>
            <a:off x="3480093" y="6225562"/>
            <a:ext cx="43227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257503" y="5198217"/>
                <a:ext cx="4958108" cy="563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Ag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0,15×2 = 0,3 (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503" y="5198217"/>
                <a:ext cx="4958108" cy="563872"/>
              </a:xfrm>
              <a:prstGeom prst="rect">
                <a:avLst/>
              </a:prstGeom>
              <a:blipFill rotWithShape="1">
                <a:blip r:embed="rId4"/>
                <a:stretch>
                  <a:fillRect t="-10870" b="-2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203" y="292964"/>
            <a:ext cx="1552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HÓA HỌC 11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17727" y="5867983"/>
            <a:ext cx="1348099" cy="60050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1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/>
      <p:bldP spid="11" grpId="0" animBg="1"/>
      <p:bldP spid="12" grpId="0"/>
      <p:bldP spid="13" grpId="0"/>
      <p:bldP spid="17" grpId="0"/>
      <p:bldP spid="18" grpId="0"/>
      <p:bldP spid="19" grpId="0"/>
      <p:bldP spid="20" grpId="0"/>
      <p:bldP spid="4" grpId="0"/>
      <p:bldP spid="22" grpId="0" animBg="1"/>
      <p:bldP spid="23" grpId="0"/>
      <p:bldP spid="24" grpId="0" animBg="1"/>
      <p:bldP spid="25" grpId="0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"/>
              <a:ea typeface="+mn-ea"/>
              <a:cs typeface="+mn-cs"/>
            </a:endParaRPr>
          </a:p>
        </p:txBody>
      </p:sp>
      <p:pic>
        <p:nvPicPr>
          <p:cNvPr id="5" name="Picture 4" descr="A picture containing indoor, egg, lit, dark&#10;&#10;Description automatically generated">
            <a:extLst>
              <a:ext uri="{FF2B5EF4-FFF2-40B4-BE49-F238E27FC236}">
                <a16:creationId xmlns:a16="http://schemas.microsoft.com/office/drawing/2014/main" id="{817DCDCD-0119-4921-8450-98AF30D713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"/>
          <a:stretch/>
        </p:blipFill>
        <p:spPr>
          <a:xfrm>
            <a:off x="-6830" y="-7290"/>
            <a:ext cx="12191980" cy="6857990"/>
          </a:xfrm>
          <a:prstGeom prst="rect">
            <a:avLst/>
          </a:prstGeom>
        </p:spPr>
      </p:pic>
      <p:sp>
        <p:nvSpPr>
          <p:cNvPr id="17" name="Rectangle 12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87" y="1267730"/>
            <a:ext cx="9576263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F9587-C9A6-418A-819D-996583243301}"/>
              </a:ext>
            </a:extLst>
          </p:cNvPr>
          <p:cNvSpPr txBox="1"/>
          <p:nvPr/>
        </p:nvSpPr>
        <p:spPr>
          <a:xfrm>
            <a:off x="1307869" y="518025"/>
            <a:ext cx="3547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 HỌC LỚP 11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66372A-B460-455A-B8A5-7656B81CF59C}"/>
              </a:ext>
            </a:extLst>
          </p:cNvPr>
          <p:cNvSpPr txBox="1"/>
          <p:nvPr/>
        </p:nvSpPr>
        <p:spPr>
          <a:xfrm>
            <a:off x="1967483" y="1772915"/>
            <a:ext cx="8421625" cy="29238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all" spc="-10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4400" b="1" i="0" strike="noStrike" kern="1200" cap="all" spc="-100" normalizeH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spc="-100" dirty="0">
                <a:solidFill>
                  <a:prstClr val="white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  <a:p>
            <a:pPr marL="0" marR="0" lvl="0" indent="0" algn="ctr" defTabSz="914400" rtl="0" eaLnBrk="1" fontAlgn="auto" latinLnBrk="0" hangingPunct="1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strike="noStrike" kern="1200" cap="all" spc="-10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ANĐEHIT</a:t>
            </a:r>
            <a:r>
              <a:rPr kumimoji="0" lang="en-US" sz="7200" b="1" i="0" strike="noStrike" kern="1200" cap="all" spc="-100" normalizeH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XETON</a:t>
            </a:r>
          </a:p>
          <a:p>
            <a:pPr marL="0" marR="0" lvl="0" indent="0" algn="ctr" defTabSz="914400" rtl="0" eaLnBrk="1" fontAlgn="auto" latinLnBrk="0" hangingPunct="1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400" b="1" cap="all" spc="-100" baseline="0" dirty="0">
                <a:solidFill>
                  <a:prstClr val="white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(TIẾT</a:t>
            </a:r>
            <a:r>
              <a:rPr lang="en-US" sz="4400" b="1" cap="all" spc="-100" dirty="0">
                <a:solidFill>
                  <a:prstClr val="white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kumimoji="0" lang="en-US" sz="4400" b="0" i="0" strike="noStrike" kern="1200" cap="all" spc="-100" normalizeH="0" baseline="0" noProof="0" dirty="0">
              <a:ln>
                <a:noFill/>
              </a:ln>
              <a:solidFill>
                <a:prstClr val="white">
                  <a:lumMod val="85000"/>
                  <a:lumOff val="15000"/>
                </a:prst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21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4"/>
          <p:cNvSpPr>
            <a:spLocks noChangeArrowheads="1"/>
          </p:cNvSpPr>
          <p:nvPr/>
        </p:nvSpPr>
        <p:spPr bwMode="gray">
          <a:xfrm>
            <a:off x="3383914" y="1466512"/>
            <a:ext cx="7429228" cy="74117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3" name="AutoShape 76"/>
          <p:cNvSpPr>
            <a:spLocks noChangeArrowheads="1"/>
          </p:cNvSpPr>
          <p:nvPr/>
        </p:nvSpPr>
        <p:spPr bwMode="gray">
          <a:xfrm>
            <a:off x="3395027" y="2395453"/>
            <a:ext cx="7418115" cy="66107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lv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CẤU TẠO. TÍNH CHẤT VẬT LÍ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sp>
        <p:nvSpPr>
          <p:cNvPr id="4" name="AutoShape 78"/>
          <p:cNvSpPr>
            <a:spLocks noChangeArrowheads="1"/>
          </p:cNvSpPr>
          <p:nvPr/>
        </p:nvSpPr>
        <p:spPr bwMode="gray">
          <a:xfrm>
            <a:off x="3395026" y="3272134"/>
            <a:ext cx="7418115" cy="71367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5" name="AutoShape 83"/>
          <p:cNvSpPr>
            <a:spLocks noChangeArrowheads="1"/>
          </p:cNvSpPr>
          <p:nvPr/>
        </p:nvSpPr>
        <p:spPr bwMode="gray">
          <a:xfrm>
            <a:off x="3383914" y="4187677"/>
            <a:ext cx="7429228" cy="7507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387089" y="5151925"/>
            <a:ext cx="7426052" cy="745955"/>
            <a:chOff x="3840163" y="5043488"/>
            <a:chExt cx="4922837" cy="671512"/>
          </a:xfrm>
        </p:grpSpPr>
        <p:sp>
          <p:nvSpPr>
            <p:cNvPr id="7" name="AutoShape 86"/>
            <p:cNvSpPr>
              <a:spLocks noChangeArrowheads="1"/>
            </p:cNvSpPr>
            <p:nvPr/>
          </p:nvSpPr>
          <p:spPr bwMode="gray">
            <a:xfrm>
              <a:off x="3840163" y="5043488"/>
              <a:ext cx="4922837" cy="67151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BEBEBE"/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87"/>
            <p:cNvSpPr>
              <a:spLocks noChangeArrowheads="1"/>
            </p:cNvSpPr>
            <p:nvPr/>
          </p:nvSpPr>
          <p:spPr bwMode="auto">
            <a:xfrm>
              <a:off x="4162951" y="5113437"/>
              <a:ext cx="4344134" cy="47100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just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9"/>
          <p:cNvGrpSpPr>
            <a:grpSpLocks/>
          </p:cNvGrpSpPr>
          <p:nvPr/>
        </p:nvGrpSpPr>
        <p:grpSpPr bwMode="auto">
          <a:xfrm>
            <a:off x="1671001" y="1815345"/>
            <a:ext cx="1600175" cy="3720915"/>
            <a:chOff x="1283" y="1698"/>
            <a:chExt cx="951" cy="1929"/>
          </a:xfrm>
        </p:grpSpPr>
        <p:sp>
          <p:nvSpPr>
            <p:cNvPr id="16" name="Line 65"/>
            <p:cNvSpPr>
              <a:spLocks noChangeShapeType="1"/>
            </p:cNvSpPr>
            <p:nvPr/>
          </p:nvSpPr>
          <p:spPr bwMode="auto">
            <a:xfrm flipV="1">
              <a:off x="1635" y="2187"/>
              <a:ext cx="579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endParaRPr>
            </a:p>
          </p:txBody>
        </p:sp>
        <p:sp>
          <p:nvSpPr>
            <p:cNvPr id="17" name="Line 66"/>
            <p:cNvSpPr>
              <a:spLocks noChangeShapeType="1"/>
            </p:cNvSpPr>
            <p:nvPr/>
          </p:nvSpPr>
          <p:spPr bwMode="auto">
            <a:xfrm>
              <a:off x="1748" y="2661"/>
              <a:ext cx="47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endParaRPr>
            </a:p>
          </p:txBody>
        </p:sp>
        <p:sp>
          <p:nvSpPr>
            <p:cNvPr id="18" name="Line 67"/>
            <p:cNvSpPr>
              <a:spLocks noChangeShapeType="1"/>
            </p:cNvSpPr>
            <p:nvPr/>
          </p:nvSpPr>
          <p:spPr bwMode="auto">
            <a:xfrm flipV="1">
              <a:off x="1283" y="3131"/>
              <a:ext cx="951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19" name="Group 68"/>
            <p:cNvGrpSpPr>
              <a:grpSpLocks/>
            </p:cNvGrpSpPr>
            <p:nvPr/>
          </p:nvGrpSpPr>
          <p:grpSpPr bwMode="auto">
            <a:xfrm>
              <a:off x="1484" y="1698"/>
              <a:ext cx="709" cy="412"/>
              <a:chOff x="1399" y="1538"/>
              <a:chExt cx="717" cy="351"/>
            </a:xfrm>
          </p:grpSpPr>
          <p:sp>
            <p:nvSpPr>
              <p:cNvPr id="23" name="Line 69"/>
              <p:cNvSpPr>
                <a:spLocks noChangeShapeType="1"/>
              </p:cNvSpPr>
              <p:nvPr/>
            </p:nvSpPr>
            <p:spPr bwMode="auto">
              <a:xfrm>
                <a:off x="1732" y="1538"/>
                <a:ext cx="385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Line 70"/>
              <p:cNvSpPr>
                <a:spLocks noChangeShapeType="1"/>
              </p:cNvSpPr>
              <p:nvPr/>
            </p:nvSpPr>
            <p:spPr bwMode="auto">
              <a:xfrm flipV="1">
                <a:off x="1399" y="1538"/>
                <a:ext cx="333" cy="351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" name="Group 71"/>
            <p:cNvGrpSpPr>
              <a:grpSpLocks/>
            </p:cNvGrpSpPr>
            <p:nvPr/>
          </p:nvGrpSpPr>
          <p:grpSpPr bwMode="auto">
            <a:xfrm>
              <a:off x="1356" y="3136"/>
              <a:ext cx="833" cy="491"/>
              <a:chOff x="1322" y="3174"/>
              <a:chExt cx="794" cy="267"/>
            </a:xfrm>
          </p:grpSpPr>
          <p:sp>
            <p:nvSpPr>
              <p:cNvPr id="21" name="Line 72"/>
              <p:cNvSpPr>
                <a:spLocks noChangeShapeType="1"/>
              </p:cNvSpPr>
              <p:nvPr/>
            </p:nvSpPr>
            <p:spPr bwMode="auto">
              <a:xfrm>
                <a:off x="1732" y="3441"/>
                <a:ext cx="384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Line 73"/>
              <p:cNvSpPr>
                <a:spLocks noChangeShapeType="1"/>
              </p:cNvSpPr>
              <p:nvPr/>
            </p:nvSpPr>
            <p:spPr bwMode="auto">
              <a:xfrm>
                <a:off x="1322" y="3174"/>
                <a:ext cx="410" cy="26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" name="Oval 80"/>
          <p:cNvSpPr>
            <a:spLocks noChangeArrowheads="1"/>
          </p:cNvSpPr>
          <p:nvPr/>
        </p:nvSpPr>
        <p:spPr bwMode="gray">
          <a:xfrm>
            <a:off x="3155078" y="1684178"/>
            <a:ext cx="230360" cy="248833"/>
          </a:xfrm>
          <a:prstGeom prst="ellipse">
            <a:avLst/>
          </a:prstGeom>
          <a:gradFill rotWithShape="1">
            <a:gsLst>
              <a:gs pos="0">
                <a:srgbClr val="2DA2BF"/>
              </a:gs>
              <a:gs pos="100000">
                <a:srgbClr val="2DA2BF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12" name="Oval 81"/>
          <p:cNvSpPr>
            <a:spLocks noChangeArrowheads="1"/>
          </p:cNvSpPr>
          <p:nvPr/>
        </p:nvSpPr>
        <p:spPr bwMode="gray">
          <a:xfrm>
            <a:off x="3168538" y="2613925"/>
            <a:ext cx="234017" cy="248833"/>
          </a:xfrm>
          <a:prstGeom prst="ellipse">
            <a:avLst/>
          </a:prstGeom>
          <a:gradFill rotWithShape="1">
            <a:gsLst>
              <a:gs pos="0">
                <a:srgbClr val="DA1F28"/>
              </a:gs>
              <a:gs pos="100000">
                <a:srgbClr val="DA1F2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13" name="Oval 82"/>
          <p:cNvSpPr>
            <a:spLocks noChangeArrowheads="1"/>
          </p:cNvSpPr>
          <p:nvPr/>
        </p:nvSpPr>
        <p:spPr bwMode="gray">
          <a:xfrm>
            <a:off x="3168538" y="3532098"/>
            <a:ext cx="234017" cy="248833"/>
          </a:xfrm>
          <a:prstGeom prst="ellipse">
            <a:avLst/>
          </a:prstGeom>
          <a:gradFill rotWithShape="1">
            <a:gsLst>
              <a:gs pos="0">
                <a:srgbClr val="2DA2BF"/>
              </a:gs>
              <a:gs pos="100000">
                <a:srgbClr val="2DA2BF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14" name="Oval 85"/>
          <p:cNvSpPr>
            <a:spLocks noChangeArrowheads="1"/>
          </p:cNvSpPr>
          <p:nvPr/>
        </p:nvSpPr>
        <p:spPr bwMode="gray">
          <a:xfrm>
            <a:off x="3155078" y="4411692"/>
            <a:ext cx="230360" cy="246904"/>
          </a:xfrm>
          <a:prstGeom prst="ellipse">
            <a:avLst/>
          </a:prstGeom>
          <a:gradFill rotWithShape="1">
            <a:gsLst>
              <a:gs pos="0">
                <a:srgbClr val="DA1F28"/>
              </a:gs>
              <a:gs pos="100000">
                <a:srgbClr val="DA1F2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15" name="Oval 88"/>
          <p:cNvSpPr>
            <a:spLocks noChangeArrowheads="1"/>
          </p:cNvSpPr>
          <p:nvPr/>
        </p:nvSpPr>
        <p:spPr bwMode="gray">
          <a:xfrm>
            <a:off x="3168538" y="5426312"/>
            <a:ext cx="234017" cy="248833"/>
          </a:xfrm>
          <a:prstGeom prst="ellipse">
            <a:avLst/>
          </a:prstGeom>
          <a:gradFill rotWithShape="1">
            <a:gsLst>
              <a:gs pos="0">
                <a:srgbClr val="2DA2BF"/>
              </a:gs>
              <a:gs pos="100000">
                <a:srgbClr val="2DA2BF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25" name="Rectangle 84"/>
          <p:cNvSpPr>
            <a:spLocks noChangeArrowheads="1"/>
          </p:cNvSpPr>
          <p:nvPr/>
        </p:nvSpPr>
        <p:spPr bwMode="auto">
          <a:xfrm>
            <a:off x="3544126" y="5261653"/>
            <a:ext cx="600954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ỨNG DỤNG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20040" y="2276581"/>
            <a:ext cx="2535238" cy="2514600"/>
          </a:xfrm>
          <a:custGeom>
            <a:avLst/>
            <a:gdLst>
              <a:gd name="connsiteX0" fmla="*/ 0 w 2184219"/>
              <a:gd name="connsiteY0" fmla="*/ 1092110 h 2184219"/>
              <a:gd name="connsiteX1" fmla="*/ 1092110 w 2184219"/>
              <a:gd name="connsiteY1" fmla="*/ 0 h 2184219"/>
              <a:gd name="connsiteX2" fmla="*/ 2184220 w 2184219"/>
              <a:gd name="connsiteY2" fmla="*/ 1092110 h 2184219"/>
              <a:gd name="connsiteX3" fmla="*/ 1092110 w 2184219"/>
              <a:gd name="connsiteY3" fmla="*/ 2184220 h 2184219"/>
              <a:gd name="connsiteX4" fmla="*/ 0 w 2184219"/>
              <a:gd name="connsiteY4" fmla="*/ 1092110 h 218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4219" h="2184219">
                <a:moveTo>
                  <a:pt x="0" y="1092110"/>
                </a:moveTo>
                <a:cubicBezTo>
                  <a:pt x="0" y="488954"/>
                  <a:pt x="488954" y="0"/>
                  <a:pt x="1092110" y="0"/>
                </a:cubicBezTo>
                <a:cubicBezTo>
                  <a:pt x="1695266" y="0"/>
                  <a:pt x="2184220" y="488954"/>
                  <a:pt x="2184220" y="1092110"/>
                </a:cubicBezTo>
                <a:cubicBezTo>
                  <a:pt x="2184220" y="1695266"/>
                  <a:pt x="1695266" y="2184220"/>
                  <a:pt x="1092110" y="2184220"/>
                </a:cubicBezTo>
                <a:cubicBezTo>
                  <a:pt x="488954" y="2184220"/>
                  <a:pt x="0" y="1695266"/>
                  <a:pt x="0" y="1092110"/>
                </a:cubicBezTo>
                <a:close/>
              </a:path>
            </a:pathLst>
          </a:custGeom>
          <a:solidFill>
            <a:srgbClr val="A5B592">
              <a:hueOff val="0"/>
              <a:satOff val="0"/>
              <a:lumOff val="0"/>
              <a:alphaOff val="0"/>
            </a:srgbClr>
          </a:solidFill>
          <a:ln w="381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347176" tIns="347176" rIns="347176" bIns="347176" anchor="ctr">
            <a:prstTxWarp prst="textNoShape">
              <a:avLst/>
            </a:prstTxWarp>
          </a:bodyPr>
          <a:lstStyle/>
          <a:p>
            <a:pPr marL="0" marR="0" lvl="0" indent="0" algn="ctr" defTabSz="1911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NỘI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DUNG KIẾN THỨC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486911" y="1547019"/>
            <a:ext cx="71676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NGHĨA, PHÂN LOẠI, DANH PHÁP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505200" y="3359171"/>
            <a:ext cx="62096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HÓA HỌC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509834" y="4310805"/>
            <a:ext cx="6797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ĐIỀU CHẾ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185" y="292964"/>
            <a:ext cx="15739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HÓA HỌC 11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>
            <a:spLocks noGrp="1"/>
          </p:cNvSpPr>
          <p:nvPr>
            <p:ph/>
          </p:nvPr>
        </p:nvSpPr>
        <p:spPr>
          <a:xfrm>
            <a:off x="2314125" y="292964"/>
            <a:ext cx="8770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44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ANĐEHIT – XETON (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28967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  <p:bldP spid="4" grpId="0" animBg="1"/>
      <p:bldP spid="5" grpId="0" animBg="1"/>
      <p:bldP spid="25" grpId="0"/>
      <p:bldP spid="27" grpId="0" build="allAtOnce"/>
      <p:bldP spid="28" grpId="0" build="allAtOnce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>
            <a:spLocks noGrp="1"/>
          </p:cNvSpPr>
          <p:nvPr>
            <p:ph/>
          </p:nvPr>
        </p:nvSpPr>
        <p:spPr>
          <a:xfrm>
            <a:off x="4568020" y="380235"/>
            <a:ext cx="30524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203" y="292964"/>
            <a:ext cx="1552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HÓA HỌC 11</a:t>
            </a:r>
            <a:endParaRPr lang="vi-VN" dirty="0">
              <a:solidFill>
                <a:srgbClr val="FFFF00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A961815-1834-4B5E-A066-3511807FA9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9781370"/>
              </p:ext>
            </p:extLst>
          </p:nvPr>
        </p:nvGraphicFramePr>
        <p:xfrm>
          <a:off x="2248465" y="1635559"/>
          <a:ext cx="8810247" cy="5222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687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>
            <a:spLocks noGrp="1"/>
          </p:cNvSpPr>
          <p:nvPr>
            <p:ph/>
          </p:nvPr>
        </p:nvSpPr>
        <p:spPr>
          <a:xfrm>
            <a:off x="2314125" y="292964"/>
            <a:ext cx="8770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44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ANĐEHIT – XETON (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203" y="292964"/>
            <a:ext cx="1552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HÓA HỌC 11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655582" y="830765"/>
            <a:ext cx="2412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726094" y="1419901"/>
            <a:ext cx="2166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ancol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2740870" y="1419900"/>
            <a:ext cx="8069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ancol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anđehit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5719" y="2323563"/>
            <a:ext cx="2716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762851" y="2662049"/>
            <a:ext cx="2264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ine 37"/>
          <p:cNvSpPr>
            <a:spLocks noChangeShapeType="1"/>
          </p:cNvSpPr>
          <p:nvPr/>
        </p:nvSpPr>
        <p:spPr bwMode="auto">
          <a:xfrm>
            <a:off x="5240643" y="2690533"/>
            <a:ext cx="750724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3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0957" y="2215566"/>
            <a:ext cx="453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12401" y="2341821"/>
            <a:ext cx="1928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45959" y="2342365"/>
            <a:ext cx="4421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416739" y="2680851"/>
            <a:ext cx="2264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67047" y="2926347"/>
            <a:ext cx="2716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133619" y="3237537"/>
            <a:ext cx="2264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ine 37"/>
          <p:cNvSpPr>
            <a:spLocks noChangeShapeType="1"/>
          </p:cNvSpPr>
          <p:nvPr/>
        </p:nvSpPr>
        <p:spPr bwMode="auto">
          <a:xfrm>
            <a:off x="5420339" y="3293317"/>
            <a:ext cx="750724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3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00653" y="2847378"/>
            <a:ext cx="453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92097" y="2944605"/>
            <a:ext cx="1928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5654" y="2945149"/>
            <a:ext cx="5566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7019523" y="3256339"/>
            <a:ext cx="2264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736465" y="3420740"/>
            <a:ext cx="3192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hiđrocacbon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615905" y="3982580"/>
            <a:ext cx="1923925" cy="742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HCHO: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43559" y="4129643"/>
            <a:ext cx="1073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3" name="Line 37"/>
          <p:cNvSpPr>
            <a:spLocks noChangeShapeType="1"/>
          </p:cNvSpPr>
          <p:nvPr/>
        </p:nvSpPr>
        <p:spPr bwMode="auto">
          <a:xfrm>
            <a:off x="5299779" y="4496613"/>
            <a:ext cx="108793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3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15317" y="4066920"/>
            <a:ext cx="1020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xt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21921" y="4147901"/>
            <a:ext cx="1928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73591" y="4148445"/>
            <a:ext cx="3366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HCHO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631825" y="4844676"/>
            <a:ext cx="2327413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16519" y="4978091"/>
            <a:ext cx="1226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>
            <a:off x="5725139" y="5345061"/>
            <a:ext cx="108793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3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97135" y="4900854"/>
            <a:ext cx="1020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xt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47281" y="4996349"/>
            <a:ext cx="1928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21783" y="4996893"/>
            <a:ext cx="3366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  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6773887" y="4860413"/>
            <a:ext cx="444074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3163561" y="4830982"/>
            <a:ext cx="444074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45831" y="5649115"/>
            <a:ext cx="1226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7" name="Line 37"/>
          <p:cNvSpPr>
            <a:spLocks noChangeShapeType="1"/>
          </p:cNvSpPr>
          <p:nvPr/>
        </p:nvSpPr>
        <p:spPr bwMode="auto">
          <a:xfrm>
            <a:off x="5590931" y="6016085"/>
            <a:ext cx="1555956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3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98285" y="5592246"/>
            <a:ext cx="1816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Hg</a:t>
            </a:r>
            <a:r>
              <a:rPr lang="en-US" sz="2000" baseline="30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2+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, H</a:t>
            </a:r>
            <a:r>
              <a:rPr lang="en-US" sz="2000" baseline="30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, 80</a:t>
            </a:r>
            <a:r>
              <a:rPr lang="en-US" sz="2000" baseline="30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976593" y="5667373"/>
            <a:ext cx="1928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37959" y="5667917"/>
            <a:ext cx="3366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   </a:t>
            </a:r>
          </a:p>
        </p:txBody>
      </p:sp>
    </p:spTree>
    <p:extLst>
      <p:ext uri="{BB962C8B-B14F-4D97-AF65-F5344CB8AC3E}">
        <p14:creationId xmlns:p14="http://schemas.microsoft.com/office/powerpoint/2010/main" val="415935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 animBg="1"/>
      <p:bldP spid="12" grpId="0"/>
      <p:bldP spid="15" grpId="0"/>
      <p:bldP spid="19" grpId="0"/>
      <p:bldP spid="22" grpId="0"/>
      <p:bldP spid="24" grpId="0" animBg="1"/>
      <p:bldP spid="25" grpId="0"/>
      <p:bldP spid="26" grpId="0"/>
      <p:bldP spid="27" grpId="0"/>
      <p:bldP spid="29" grpId="0"/>
      <p:bldP spid="30" grpId="0"/>
      <p:bldP spid="31" grpId="0"/>
      <p:bldP spid="33" grpId="0" animBg="1"/>
      <p:bldP spid="34" grpId="0"/>
      <p:bldP spid="35" grpId="0"/>
      <p:bldP spid="36" grpId="0"/>
      <p:bldP spid="38" grpId="0"/>
      <p:bldP spid="39" grpId="0"/>
      <p:bldP spid="40" grpId="0" animBg="1"/>
      <p:bldP spid="41" grpId="0"/>
      <p:bldP spid="42" grpId="0"/>
      <p:bldP spid="43" grpId="0"/>
      <p:bldP spid="44" grpId="0"/>
      <p:bldP spid="45" grpId="0"/>
      <p:bldP spid="46" grpId="0"/>
      <p:bldP spid="47" grpId="0" animBg="1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>
            <a:spLocks noGrp="1"/>
          </p:cNvSpPr>
          <p:nvPr>
            <p:ph/>
          </p:nvPr>
        </p:nvSpPr>
        <p:spPr>
          <a:xfrm>
            <a:off x="2314125" y="263936"/>
            <a:ext cx="8770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44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ANĐEHIT – XETON (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203" y="292964"/>
            <a:ext cx="1552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HÓA HỌC 11</a:t>
            </a:r>
            <a:endParaRPr lang="vi-VN" dirty="0">
              <a:solidFill>
                <a:srgbClr val="7030A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7" y="1233714"/>
            <a:ext cx="11263080" cy="545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06058" y="1262745"/>
            <a:ext cx="10537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fomanđehit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37- 40% </a:t>
            </a:r>
          </a:p>
          <a:p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fomalin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fomon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181" y="2074040"/>
            <a:ext cx="1741714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65827" y="3701150"/>
            <a:ext cx="164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axetic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3" y="4862284"/>
            <a:ext cx="1828798" cy="150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9" y="3556010"/>
            <a:ext cx="1596577" cy="143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644" y="5018322"/>
            <a:ext cx="1500187" cy="137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197" y="5021938"/>
            <a:ext cx="1596574" cy="136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t="17421" r="36608" b="18878"/>
          <a:stretch/>
        </p:blipFill>
        <p:spPr bwMode="auto">
          <a:xfrm>
            <a:off x="8802912" y="1857828"/>
            <a:ext cx="1400631" cy="134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0" r="16071"/>
          <a:stretch/>
        </p:blipFill>
        <p:spPr bwMode="auto">
          <a:xfrm>
            <a:off x="10624456" y="3124993"/>
            <a:ext cx="1262741" cy="147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947" y="3007003"/>
            <a:ext cx="1564253" cy="141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08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019" y="1233714"/>
            <a:ext cx="9173034" cy="542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942" y="1438503"/>
            <a:ext cx="2547258" cy="185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3"/>
          <a:stretch/>
        </p:blipFill>
        <p:spPr bwMode="auto">
          <a:xfrm>
            <a:off x="6473373" y="4063999"/>
            <a:ext cx="2583543" cy="193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942" y="4063998"/>
            <a:ext cx="2547258" cy="188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027" y="1438503"/>
            <a:ext cx="2634343" cy="185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>
            <a:spLocks noGrp="1"/>
          </p:cNvSpPr>
          <p:nvPr>
            <p:ph/>
          </p:nvPr>
        </p:nvSpPr>
        <p:spPr>
          <a:xfrm>
            <a:off x="2314125" y="292964"/>
            <a:ext cx="8770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44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ANĐEHIT – XETON (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203" y="292964"/>
            <a:ext cx="1552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HÓA HỌC 11</a:t>
            </a:r>
            <a:endParaRPr lang="vi-VN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739618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eorgia Pro Cond Blac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 Pro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8868</TotalTime>
  <Words>1569</Words>
  <Application>Microsoft Office PowerPoint</Application>
  <PresentationFormat>Widescreen</PresentationFormat>
  <Paragraphs>250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Cambria Math</vt:lpstr>
      <vt:lpstr>Garamond</vt:lpstr>
      <vt:lpstr>Georgia Pro</vt:lpstr>
      <vt:lpstr>Georgia Pro Cond Black</vt:lpstr>
      <vt:lpstr>Times New Roman</vt:lpstr>
      <vt:lpstr>Wingdings</vt:lpstr>
      <vt:lpstr>Default Design</vt:lpstr>
      <vt:lpstr>2_Default Design</vt:lpstr>
      <vt:lpstr>3_Default Design</vt:lpstr>
      <vt:lpstr>1_SavonVTI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Xuân Nhâm</dc:creator>
  <cp:lastModifiedBy>Nữ</cp:lastModifiedBy>
  <cp:revision>934</cp:revision>
  <dcterms:created xsi:type="dcterms:W3CDTF">2020-03-18T16:00:49Z</dcterms:created>
  <dcterms:modified xsi:type="dcterms:W3CDTF">2023-05-05T15:34:41Z</dcterms:modified>
</cp:coreProperties>
</file>