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27" r:id="rId2"/>
    <p:sldMasterId id="2147483741" r:id="rId3"/>
    <p:sldMasterId id="2147483753" r:id="rId4"/>
    <p:sldMasterId id="2147483765" r:id="rId5"/>
  </p:sldMasterIdLst>
  <p:notesMasterIdLst>
    <p:notesMasterId r:id="rId33"/>
  </p:notesMasterIdLst>
  <p:sldIdLst>
    <p:sldId id="327" r:id="rId6"/>
    <p:sldId id="329" r:id="rId7"/>
    <p:sldId id="331" r:id="rId8"/>
    <p:sldId id="325" r:id="rId9"/>
    <p:sldId id="326" r:id="rId10"/>
    <p:sldId id="332" r:id="rId11"/>
    <p:sldId id="334" r:id="rId12"/>
    <p:sldId id="335" r:id="rId13"/>
    <p:sldId id="336" r:id="rId14"/>
    <p:sldId id="338" r:id="rId15"/>
    <p:sldId id="341" r:id="rId16"/>
    <p:sldId id="366" r:id="rId17"/>
    <p:sldId id="343" r:id="rId18"/>
    <p:sldId id="346" r:id="rId19"/>
    <p:sldId id="347" r:id="rId20"/>
    <p:sldId id="357" r:id="rId21"/>
    <p:sldId id="359" r:id="rId22"/>
    <p:sldId id="358" r:id="rId23"/>
    <p:sldId id="364" r:id="rId24"/>
    <p:sldId id="360" r:id="rId25"/>
    <p:sldId id="361" r:id="rId26"/>
    <p:sldId id="367" r:id="rId27"/>
    <p:sldId id="369" r:id="rId28"/>
    <p:sldId id="362" r:id="rId29"/>
    <p:sldId id="323" r:id="rId30"/>
    <p:sldId id="368" r:id="rId31"/>
    <p:sldId id="365" r:id="rId3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06BA"/>
    <a:srgbClr val="EEEEEE"/>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0" autoAdjust="0"/>
    <p:restoredTop sz="91621" autoAdjust="0"/>
  </p:normalViewPr>
  <p:slideViewPr>
    <p:cSldViewPr snapToGrid="0">
      <p:cViewPr varScale="1">
        <p:scale>
          <a:sx n="58" d="100"/>
          <a:sy n="58" d="100"/>
        </p:scale>
        <p:origin x="98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E78B3-4057-4D14-A521-59FEE817A302}" type="datetimeFigureOut">
              <a:rPr lang="en-US" smtClean="0"/>
              <a:t>5/5/2023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296F9E-F070-41DD-85BB-8896F63808EF}" type="slidenum">
              <a:rPr lang="en-US" smtClean="0"/>
              <a:t>‹#›</a:t>
            </a:fld>
            <a:endParaRPr lang="en-US"/>
          </a:p>
        </p:txBody>
      </p:sp>
    </p:spTree>
    <p:extLst>
      <p:ext uri="{BB962C8B-B14F-4D97-AF65-F5344CB8AC3E}">
        <p14:creationId xmlns:p14="http://schemas.microsoft.com/office/powerpoint/2010/main" val="77732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Chúng</a:t>
            </a:r>
            <a:r>
              <a:rPr lang="en-US" baseline="0" dirty="0"/>
              <a:t> ta </a:t>
            </a:r>
            <a:r>
              <a:rPr lang="en-US" baseline="0" dirty="0" err="1"/>
              <a:t>hãy</a:t>
            </a:r>
            <a:r>
              <a:rPr lang="en-US" baseline="0" dirty="0"/>
              <a:t> </a:t>
            </a:r>
            <a:r>
              <a:rPr lang="en-US" baseline="0" dirty="0" err="1"/>
              <a:t>thực</a:t>
            </a:r>
            <a:r>
              <a:rPr lang="en-US" baseline="0" dirty="0"/>
              <a:t> </a:t>
            </a:r>
            <a:r>
              <a:rPr lang="en-US" baseline="0" dirty="0" err="1"/>
              <a:t>hành</a:t>
            </a:r>
            <a:r>
              <a:rPr lang="en-US" baseline="0" dirty="0"/>
              <a:t> </a:t>
            </a:r>
            <a:r>
              <a:rPr lang="en-US" baseline="0" dirty="0" err="1"/>
              <a:t>cách</a:t>
            </a:r>
            <a:r>
              <a:rPr lang="en-US" baseline="0" dirty="0"/>
              <a:t> </a:t>
            </a:r>
            <a:r>
              <a:rPr lang="en-US" baseline="0" dirty="0" err="1"/>
              <a:t>phân</a:t>
            </a:r>
            <a:r>
              <a:rPr lang="en-US" baseline="0" dirty="0"/>
              <a:t> </a:t>
            </a:r>
            <a:r>
              <a:rPr lang="en-US" baseline="0" dirty="0" err="1"/>
              <a:t>loại</a:t>
            </a:r>
            <a:r>
              <a:rPr lang="en-US" baseline="0" dirty="0"/>
              <a:t> </a:t>
            </a:r>
            <a:r>
              <a:rPr lang="en-US" baseline="0" dirty="0" err="1"/>
              <a:t>axit</a:t>
            </a:r>
            <a:r>
              <a:rPr lang="en-US" baseline="0" dirty="0"/>
              <a:t> </a:t>
            </a:r>
            <a:r>
              <a:rPr lang="en-US" baseline="0" dirty="0" err="1"/>
              <a:t>cacboxylic</a:t>
            </a:r>
            <a:r>
              <a:rPr lang="en-US" baseline="0" dirty="0"/>
              <a:t> </a:t>
            </a:r>
            <a:r>
              <a:rPr lang="en-US" baseline="0" dirty="0" err="1"/>
              <a:t>bằng</a:t>
            </a:r>
            <a:r>
              <a:rPr lang="en-US" baseline="0" dirty="0"/>
              <a:t> </a:t>
            </a:r>
            <a:r>
              <a:rPr lang="en-US" baseline="0" dirty="0" err="1"/>
              <a:t>cách</a:t>
            </a:r>
            <a:r>
              <a:rPr lang="en-US" baseline="0" dirty="0"/>
              <a:t> </a:t>
            </a:r>
            <a:r>
              <a:rPr lang="en-US" baseline="0" dirty="0" err="1"/>
              <a:t>hoàn</a:t>
            </a:r>
            <a:r>
              <a:rPr lang="en-US" baseline="0" dirty="0"/>
              <a:t> </a:t>
            </a:r>
            <a:r>
              <a:rPr lang="en-US" baseline="0" dirty="0" err="1"/>
              <a:t>thiện</a:t>
            </a:r>
            <a:r>
              <a:rPr lang="en-US" baseline="0" dirty="0"/>
              <a:t> </a:t>
            </a:r>
            <a:r>
              <a:rPr lang="en-US" baseline="0" dirty="0" err="1"/>
              <a:t>thông</a:t>
            </a:r>
            <a:r>
              <a:rPr lang="en-US" baseline="0" dirty="0"/>
              <a:t> tin </a:t>
            </a:r>
            <a:r>
              <a:rPr lang="en-US" baseline="0" dirty="0" err="1"/>
              <a:t>trong</a:t>
            </a:r>
            <a:r>
              <a:rPr lang="en-US" baseline="0" dirty="0"/>
              <a:t> </a:t>
            </a:r>
            <a:r>
              <a:rPr lang="en-US" baseline="0" dirty="0" err="1"/>
              <a:t>bảng</a:t>
            </a:r>
            <a:r>
              <a:rPr lang="en-US" baseline="0" dirty="0"/>
              <a:t> </a:t>
            </a:r>
            <a:r>
              <a:rPr lang="en-US" baseline="0" dirty="0" err="1"/>
              <a:t>sau</a:t>
            </a:r>
            <a:r>
              <a:rPr lang="en-US" baseline="0" dirty="0"/>
              <a:t>.</a:t>
            </a:r>
            <a:endParaRPr lang="en-US" dirty="0"/>
          </a:p>
        </p:txBody>
      </p:sp>
      <p:sp>
        <p:nvSpPr>
          <p:cNvPr id="4" name="Slide Number Placeholder 3"/>
          <p:cNvSpPr>
            <a:spLocks noGrp="1"/>
          </p:cNvSpPr>
          <p:nvPr>
            <p:ph type="sldNum" sz="quarter" idx="10"/>
          </p:nvPr>
        </p:nvSpPr>
        <p:spPr/>
        <p:txBody>
          <a:bodyPr/>
          <a:lstStyle/>
          <a:p>
            <a:fld id="{1A296F9E-F070-41DD-85BB-8896F63808EF}" type="slidenum">
              <a:rPr lang="en-US" smtClean="0"/>
              <a:t>7</a:t>
            </a:fld>
            <a:endParaRPr lang="en-US"/>
          </a:p>
        </p:txBody>
      </p:sp>
    </p:spTree>
    <p:extLst>
      <p:ext uri="{BB962C8B-B14F-4D97-AF65-F5344CB8AC3E}">
        <p14:creationId xmlns:p14="http://schemas.microsoft.com/office/powerpoint/2010/main" val="308343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Tương</a:t>
            </a:r>
            <a:r>
              <a:rPr lang="en-US" baseline="0" dirty="0"/>
              <a:t> </a:t>
            </a:r>
            <a:r>
              <a:rPr lang="en-US" baseline="0" dirty="0" err="1"/>
              <a:t>tác</a:t>
            </a:r>
            <a:r>
              <a:rPr lang="en-US" baseline="0" dirty="0"/>
              <a:t> </a:t>
            </a:r>
            <a:r>
              <a:rPr lang="en-US" baseline="0" dirty="0" err="1"/>
              <a:t>giữa</a:t>
            </a:r>
            <a:r>
              <a:rPr lang="en-US" baseline="0" dirty="0"/>
              <a:t> </a:t>
            </a:r>
            <a:r>
              <a:rPr lang="en-US" baseline="0" dirty="0" err="1"/>
              <a:t>nhóm</a:t>
            </a:r>
            <a:r>
              <a:rPr lang="en-US" baseline="0" dirty="0"/>
              <a:t> </a:t>
            </a:r>
            <a:r>
              <a:rPr lang="en-US" baseline="0" dirty="0" err="1"/>
              <a:t>cacbonyl</a:t>
            </a:r>
            <a:r>
              <a:rPr lang="en-US" baseline="0" dirty="0"/>
              <a:t> </a:t>
            </a:r>
            <a:r>
              <a:rPr lang="en-US" baseline="0" dirty="0" err="1"/>
              <a:t>và</a:t>
            </a:r>
            <a:r>
              <a:rPr lang="en-US" baseline="0" dirty="0"/>
              <a:t> </a:t>
            </a:r>
            <a:r>
              <a:rPr lang="en-US" baseline="0" dirty="0" err="1"/>
              <a:t>nhóm</a:t>
            </a:r>
            <a:r>
              <a:rPr lang="en-US" baseline="0" dirty="0"/>
              <a:t> </a:t>
            </a:r>
            <a:r>
              <a:rPr lang="en-US" baseline="0" dirty="0" err="1"/>
              <a:t>hiđroxyl</a:t>
            </a:r>
            <a:r>
              <a:rPr lang="en-US" baseline="0" dirty="0"/>
              <a:t> </a:t>
            </a:r>
            <a:r>
              <a:rPr lang="en-US" baseline="0" dirty="0" err="1"/>
              <a:t>làm</a:t>
            </a:r>
            <a:r>
              <a:rPr lang="en-US" baseline="0" dirty="0"/>
              <a:t> </a:t>
            </a:r>
            <a:r>
              <a:rPr lang="en-US" baseline="0" dirty="0" err="1"/>
              <a:t>cho</a:t>
            </a:r>
            <a:r>
              <a:rPr lang="en-US" baseline="0" dirty="0"/>
              <a:t> </a:t>
            </a:r>
            <a:r>
              <a:rPr lang="en-US" baseline="0" dirty="0" err="1"/>
              <a:t>mật</a:t>
            </a:r>
            <a:r>
              <a:rPr lang="en-US" baseline="0" dirty="0"/>
              <a:t> </a:t>
            </a:r>
            <a:r>
              <a:rPr lang="en-US" baseline="0" dirty="0" err="1"/>
              <a:t>độ</a:t>
            </a:r>
            <a:r>
              <a:rPr lang="en-US" baseline="0" dirty="0"/>
              <a:t> e ở </a:t>
            </a:r>
            <a:r>
              <a:rPr lang="en-US" baseline="0" dirty="0" err="1"/>
              <a:t>nhóm</a:t>
            </a:r>
            <a:r>
              <a:rPr lang="en-US" baseline="0" dirty="0"/>
              <a:t> </a:t>
            </a:r>
            <a:r>
              <a:rPr lang="en-US" baseline="0" dirty="0" err="1"/>
              <a:t>cacboxyl</a:t>
            </a:r>
            <a:r>
              <a:rPr lang="en-US" baseline="0" dirty="0"/>
              <a:t> </a:t>
            </a:r>
            <a:r>
              <a:rPr lang="en-US" baseline="0" dirty="0" err="1"/>
              <a:t>dịch</a:t>
            </a:r>
            <a:r>
              <a:rPr lang="en-US" baseline="0" dirty="0"/>
              <a:t> </a:t>
            </a:r>
            <a:r>
              <a:rPr lang="en-US" baseline="0" dirty="0" err="1"/>
              <a:t>chuyển</a:t>
            </a:r>
            <a:r>
              <a:rPr lang="en-US" baseline="0" dirty="0"/>
              <a:t> </a:t>
            </a:r>
            <a:r>
              <a:rPr lang="en-US" baseline="0" dirty="0" err="1"/>
              <a:t>theo</a:t>
            </a:r>
            <a:r>
              <a:rPr lang="en-US" baseline="0" dirty="0"/>
              <a:t> </a:t>
            </a:r>
            <a:r>
              <a:rPr lang="en-US" baseline="0" dirty="0" err="1"/>
              <a:t>chiều</a:t>
            </a:r>
            <a:r>
              <a:rPr lang="en-US" baseline="0" dirty="0"/>
              <a:t> </a:t>
            </a:r>
            <a:r>
              <a:rPr lang="en-US" baseline="0" dirty="0" err="1"/>
              <a:t>mũi</a:t>
            </a:r>
            <a:r>
              <a:rPr lang="en-US" baseline="0" dirty="0"/>
              <a:t> </a:t>
            </a:r>
            <a:r>
              <a:rPr lang="en-US" baseline="0" dirty="0" err="1"/>
              <a:t>tên</a:t>
            </a:r>
            <a:r>
              <a:rPr lang="en-US" baseline="0" dirty="0"/>
              <a:t>. </a:t>
            </a:r>
            <a:endParaRPr lang="en-US" dirty="0"/>
          </a:p>
        </p:txBody>
      </p:sp>
      <p:sp>
        <p:nvSpPr>
          <p:cNvPr id="4" name="Slide Number Placeholder 3"/>
          <p:cNvSpPr>
            <a:spLocks noGrp="1"/>
          </p:cNvSpPr>
          <p:nvPr>
            <p:ph type="sldNum" sz="quarter" idx="10"/>
          </p:nvPr>
        </p:nvSpPr>
        <p:spPr/>
        <p:txBody>
          <a:bodyPr/>
          <a:lstStyle/>
          <a:p>
            <a:fld id="{1A296F9E-F070-41DD-85BB-8896F63808EF}" type="slidenum">
              <a:rPr lang="en-US" smtClean="0"/>
              <a:t>15</a:t>
            </a:fld>
            <a:endParaRPr lang="en-US"/>
          </a:p>
        </p:txBody>
      </p:sp>
    </p:spTree>
    <p:extLst>
      <p:ext uri="{BB962C8B-B14F-4D97-AF65-F5344CB8AC3E}">
        <p14:creationId xmlns:p14="http://schemas.microsoft.com/office/powerpoint/2010/main" val="623635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96F9E-F070-41DD-85BB-8896F63808EF}" type="slidenum">
              <a:rPr lang="en-US" smtClean="0"/>
              <a:t>16</a:t>
            </a:fld>
            <a:endParaRPr lang="en-US"/>
          </a:p>
        </p:txBody>
      </p:sp>
    </p:spTree>
    <p:extLst>
      <p:ext uri="{BB962C8B-B14F-4D97-AF65-F5344CB8AC3E}">
        <p14:creationId xmlns:p14="http://schemas.microsoft.com/office/powerpoint/2010/main" val="4223437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i="0" kern="1200" dirty="0">
                <a:solidFill>
                  <a:schemeClr val="tx1"/>
                </a:solidFill>
                <a:effectLst/>
                <a:latin typeface="+mn-lt"/>
                <a:ea typeface="+mn-ea"/>
                <a:cs typeface="+mn-cs"/>
              </a:rPr>
              <a:t>AXIT LACTIC có</a:t>
            </a:r>
            <a:r>
              <a:rPr lang="vi-VN" sz="1200" b="0" i="0" kern="1200" dirty="0">
                <a:solidFill>
                  <a:schemeClr val="tx1"/>
                </a:solidFill>
                <a:effectLst/>
                <a:latin typeface="+mn-lt"/>
                <a:ea typeface="+mn-ea"/>
                <a:cs typeface="+mn-cs"/>
              </a:rPr>
              <a:t> nhiều trong rau quả muối chua và các sản phẩm lên men chua như sữa chua, bánh bao, bánh mì, bún, nước giải khát lên men,…do quá trình chuyển hóa đường thành </a:t>
            </a:r>
            <a:r>
              <a:rPr lang="vi-VN" sz="1200" b="1" i="0" kern="1200" dirty="0">
                <a:solidFill>
                  <a:schemeClr val="tx1"/>
                </a:solidFill>
                <a:effectLst/>
                <a:latin typeface="+mn-lt"/>
                <a:ea typeface="+mn-ea"/>
                <a:cs typeface="+mn-cs"/>
              </a:rPr>
              <a:t>AXIT LACTIC</a:t>
            </a:r>
            <a:r>
              <a:rPr lang="vi-VN" sz="1200" b="0" i="0" kern="1200" dirty="0">
                <a:solidFill>
                  <a:schemeClr val="tx1"/>
                </a:solidFill>
                <a:effectLst/>
                <a:latin typeface="+mn-lt"/>
                <a:ea typeface="+mn-ea"/>
                <a:cs typeface="+mn-cs"/>
              </a:rPr>
              <a:t> dưới tác dụng của vi khuẩn.</a:t>
            </a:r>
            <a:endParaRPr lang="en-US" dirty="0"/>
          </a:p>
        </p:txBody>
      </p:sp>
      <p:sp>
        <p:nvSpPr>
          <p:cNvPr id="4" name="Slide Number Placeholder 3"/>
          <p:cNvSpPr>
            <a:spLocks noGrp="1"/>
          </p:cNvSpPr>
          <p:nvPr>
            <p:ph type="sldNum" sz="quarter" idx="10"/>
          </p:nvPr>
        </p:nvSpPr>
        <p:spPr/>
        <p:txBody>
          <a:bodyPr/>
          <a:lstStyle/>
          <a:p>
            <a:fld id="{1A296F9E-F070-41DD-85BB-8896F63808EF}" type="slidenum">
              <a:rPr lang="en-US" smtClean="0"/>
              <a:t>18</a:t>
            </a:fld>
            <a:endParaRPr lang="en-US"/>
          </a:p>
        </p:txBody>
      </p:sp>
    </p:spTree>
    <p:extLst>
      <p:ext uri="{BB962C8B-B14F-4D97-AF65-F5344CB8AC3E}">
        <p14:creationId xmlns:p14="http://schemas.microsoft.com/office/powerpoint/2010/main" val="3520091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Axit</a:t>
            </a:r>
            <a:r>
              <a:rPr lang="en-US" baseline="0" dirty="0"/>
              <a:t> </a:t>
            </a:r>
            <a:r>
              <a:rPr lang="en-US" baseline="0" dirty="0" err="1"/>
              <a:t>tactric</a:t>
            </a:r>
            <a:r>
              <a:rPr lang="en-US" baseline="0" dirty="0"/>
              <a:t> </a:t>
            </a:r>
            <a:r>
              <a:rPr lang="en-US" baseline="0" dirty="0" err="1"/>
              <a:t>nguyên</a:t>
            </a:r>
            <a:r>
              <a:rPr lang="en-US" baseline="0" dirty="0"/>
              <a:t> </a:t>
            </a:r>
            <a:r>
              <a:rPr lang="en-US" baseline="0" dirty="0" err="1"/>
              <a:t>nhân</a:t>
            </a:r>
            <a:r>
              <a:rPr lang="en-US" baseline="0" dirty="0"/>
              <a:t> </a:t>
            </a:r>
            <a:r>
              <a:rPr lang="en-US" baseline="0" dirty="0" err="1"/>
              <a:t>chính</a:t>
            </a:r>
            <a:r>
              <a:rPr lang="en-US" baseline="0" dirty="0"/>
              <a:t> </a:t>
            </a:r>
            <a:r>
              <a:rPr lang="en-US" baseline="0" dirty="0" err="1"/>
              <a:t>gây</a:t>
            </a:r>
            <a:r>
              <a:rPr lang="en-US" baseline="0" dirty="0"/>
              <a:t> </a:t>
            </a:r>
            <a:r>
              <a:rPr lang="en-US" baseline="0" dirty="0" err="1"/>
              <a:t>nên</a:t>
            </a:r>
            <a:r>
              <a:rPr lang="en-US" baseline="0" dirty="0"/>
              <a:t> </a:t>
            </a:r>
            <a:r>
              <a:rPr lang="en-US" baseline="0" dirty="0" err="1"/>
              <a:t>vị</a:t>
            </a:r>
            <a:r>
              <a:rPr lang="en-US" baseline="0" dirty="0"/>
              <a:t> </a:t>
            </a:r>
            <a:r>
              <a:rPr lang="en-US" baseline="0" dirty="0" err="1"/>
              <a:t>chua</a:t>
            </a:r>
            <a:r>
              <a:rPr lang="en-US" baseline="0" dirty="0"/>
              <a:t> </a:t>
            </a:r>
            <a:r>
              <a:rPr lang="en-US" baseline="0" dirty="0" err="1"/>
              <a:t>của</a:t>
            </a:r>
            <a:r>
              <a:rPr lang="en-US" baseline="0" dirty="0"/>
              <a:t> </a:t>
            </a:r>
            <a:r>
              <a:rPr lang="en-US" baseline="0" dirty="0" err="1"/>
              <a:t>quả</a:t>
            </a:r>
            <a:r>
              <a:rPr lang="en-US" baseline="0" dirty="0"/>
              <a:t> </a:t>
            </a:r>
            <a:r>
              <a:rPr lang="en-US" baseline="0" dirty="0" err="1"/>
              <a:t>nho</a:t>
            </a:r>
            <a:endParaRPr lang="en-US" dirty="0"/>
          </a:p>
        </p:txBody>
      </p:sp>
      <p:sp>
        <p:nvSpPr>
          <p:cNvPr id="4" name="Slide Number Placeholder 3"/>
          <p:cNvSpPr>
            <a:spLocks noGrp="1"/>
          </p:cNvSpPr>
          <p:nvPr>
            <p:ph type="sldNum" sz="quarter" idx="10"/>
          </p:nvPr>
        </p:nvSpPr>
        <p:spPr/>
        <p:txBody>
          <a:bodyPr/>
          <a:lstStyle/>
          <a:p>
            <a:fld id="{1A296F9E-F070-41DD-85BB-8896F63808EF}" type="slidenum">
              <a:rPr lang="en-US" smtClean="0"/>
              <a:t>23</a:t>
            </a:fld>
            <a:endParaRPr lang="en-US"/>
          </a:p>
        </p:txBody>
      </p:sp>
    </p:spTree>
    <p:extLst>
      <p:ext uri="{BB962C8B-B14F-4D97-AF65-F5344CB8AC3E}">
        <p14:creationId xmlns:p14="http://schemas.microsoft.com/office/powerpoint/2010/main" val="1755610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Axit</a:t>
            </a:r>
            <a:r>
              <a:rPr lang="en-US" baseline="0" dirty="0"/>
              <a:t> </a:t>
            </a:r>
            <a:r>
              <a:rPr lang="en-US" baseline="0" dirty="0" err="1"/>
              <a:t>tactric</a:t>
            </a:r>
            <a:r>
              <a:rPr lang="en-US" baseline="0" dirty="0"/>
              <a:t> </a:t>
            </a:r>
            <a:r>
              <a:rPr lang="en-US" baseline="0" dirty="0" err="1"/>
              <a:t>nguyên</a:t>
            </a:r>
            <a:r>
              <a:rPr lang="en-US" baseline="0" dirty="0"/>
              <a:t> </a:t>
            </a:r>
            <a:r>
              <a:rPr lang="en-US" baseline="0" dirty="0" err="1"/>
              <a:t>nhân</a:t>
            </a:r>
            <a:r>
              <a:rPr lang="en-US" baseline="0" dirty="0"/>
              <a:t> </a:t>
            </a:r>
            <a:r>
              <a:rPr lang="en-US" baseline="0" dirty="0" err="1"/>
              <a:t>chính</a:t>
            </a:r>
            <a:r>
              <a:rPr lang="en-US" baseline="0" dirty="0"/>
              <a:t> </a:t>
            </a:r>
            <a:r>
              <a:rPr lang="en-US" baseline="0" dirty="0" err="1"/>
              <a:t>gây</a:t>
            </a:r>
            <a:r>
              <a:rPr lang="en-US" baseline="0" dirty="0"/>
              <a:t> </a:t>
            </a:r>
            <a:r>
              <a:rPr lang="en-US" baseline="0" dirty="0" err="1"/>
              <a:t>nên</a:t>
            </a:r>
            <a:r>
              <a:rPr lang="en-US" baseline="0" dirty="0"/>
              <a:t> </a:t>
            </a:r>
            <a:r>
              <a:rPr lang="en-US" baseline="0" dirty="0" err="1"/>
              <a:t>vị</a:t>
            </a:r>
            <a:r>
              <a:rPr lang="en-US" baseline="0" dirty="0"/>
              <a:t> </a:t>
            </a:r>
            <a:r>
              <a:rPr lang="en-US" baseline="0" dirty="0" err="1"/>
              <a:t>chua</a:t>
            </a:r>
            <a:r>
              <a:rPr lang="en-US" baseline="0" dirty="0"/>
              <a:t> </a:t>
            </a:r>
            <a:r>
              <a:rPr lang="en-US" baseline="0" dirty="0" err="1"/>
              <a:t>của</a:t>
            </a:r>
            <a:r>
              <a:rPr lang="en-US" baseline="0" dirty="0"/>
              <a:t> </a:t>
            </a:r>
            <a:r>
              <a:rPr lang="en-US" baseline="0" dirty="0" err="1"/>
              <a:t>quả</a:t>
            </a:r>
            <a:r>
              <a:rPr lang="en-US" baseline="0" dirty="0"/>
              <a:t> </a:t>
            </a:r>
            <a:r>
              <a:rPr lang="en-US" baseline="0" dirty="0" err="1"/>
              <a:t>nho</a:t>
            </a:r>
            <a:endParaRPr lang="en-US" dirty="0"/>
          </a:p>
        </p:txBody>
      </p:sp>
      <p:sp>
        <p:nvSpPr>
          <p:cNvPr id="4" name="Slide Number Placeholder 3"/>
          <p:cNvSpPr>
            <a:spLocks noGrp="1"/>
          </p:cNvSpPr>
          <p:nvPr>
            <p:ph type="sldNum" sz="quarter" idx="10"/>
          </p:nvPr>
        </p:nvSpPr>
        <p:spPr/>
        <p:txBody>
          <a:bodyPr/>
          <a:lstStyle/>
          <a:p>
            <a:fld id="{1A296F9E-F070-41DD-85BB-8896F63808EF}" type="slidenum">
              <a:rPr lang="en-US" smtClean="0"/>
              <a:t>26</a:t>
            </a:fld>
            <a:endParaRPr lang="en-US"/>
          </a:p>
        </p:txBody>
      </p:sp>
    </p:spTree>
    <p:extLst>
      <p:ext uri="{BB962C8B-B14F-4D97-AF65-F5344CB8AC3E}">
        <p14:creationId xmlns:p14="http://schemas.microsoft.com/office/powerpoint/2010/main" val="1506121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5/5/2023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44218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E103546-E627-41A0-A4E4-36E56CA0B93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61F1A30-889D-4503-BCB4-27F8A1E457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E60B4E1-0F93-4AAE-B68A-CD62DF4EC118}"/>
              </a:ext>
            </a:extLst>
          </p:cNvPr>
          <p:cNvSpPr>
            <a:spLocks noGrp="1" noChangeArrowheads="1"/>
          </p:cNvSpPr>
          <p:nvPr>
            <p:ph type="sldNum" sz="quarter" idx="12"/>
          </p:nvPr>
        </p:nvSpPr>
        <p:spPr>
          <a:ln/>
        </p:spPr>
        <p:txBody>
          <a:bodyPr/>
          <a:lstStyle>
            <a:lvl1pPr>
              <a:defRPr/>
            </a:lvl1pPr>
          </a:lstStyle>
          <a:p>
            <a:fld id="{167C2AE0-7F70-446A-B9F2-6221E776C1B6}" type="slidenum">
              <a:rPr lang="en-US" altLang="en-US"/>
              <a:pPr/>
              <a:t>‹#›</a:t>
            </a:fld>
            <a:endParaRPr lang="en-US" altLang="en-US"/>
          </a:p>
        </p:txBody>
      </p:sp>
    </p:spTree>
    <p:extLst>
      <p:ext uri="{BB962C8B-B14F-4D97-AF65-F5344CB8AC3E}">
        <p14:creationId xmlns:p14="http://schemas.microsoft.com/office/powerpoint/2010/main" val="417886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447BB16-E3A3-469E-9308-169EAD58B07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CC587F-4D9E-4A42-8E1D-EDA4C078E2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DA77B73-1B9E-4E2A-8850-EDD8E0F79F90}"/>
              </a:ext>
            </a:extLst>
          </p:cNvPr>
          <p:cNvSpPr>
            <a:spLocks noGrp="1" noChangeArrowheads="1"/>
          </p:cNvSpPr>
          <p:nvPr>
            <p:ph type="sldNum" sz="quarter" idx="12"/>
          </p:nvPr>
        </p:nvSpPr>
        <p:spPr>
          <a:ln/>
        </p:spPr>
        <p:txBody>
          <a:bodyPr/>
          <a:lstStyle>
            <a:lvl1pPr>
              <a:defRPr/>
            </a:lvl1pPr>
          </a:lstStyle>
          <a:p>
            <a:fld id="{DE301D73-213A-45DB-A458-4BB8F8A5BFAF}" type="slidenum">
              <a:rPr lang="en-US" altLang="en-US"/>
              <a:pPr/>
              <a:t>‹#›</a:t>
            </a:fld>
            <a:endParaRPr lang="en-US" altLang="en-US"/>
          </a:p>
        </p:txBody>
      </p:sp>
    </p:spTree>
    <p:extLst>
      <p:ext uri="{BB962C8B-B14F-4D97-AF65-F5344CB8AC3E}">
        <p14:creationId xmlns:p14="http://schemas.microsoft.com/office/powerpoint/2010/main" val="754061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CA87E07-ABCA-4714-BF01-FCEE078A26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3694E16-AE19-48C2-A68B-F7B13E4A1C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7692DDB-78A7-4052-B7F1-BEEC1097DDD4}"/>
              </a:ext>
            </a:extLst>
          </p:cNvPr>
          <p:cNvSpPr>
            <a:spLocks noGrp="1" noChangeArrowheads="1"/>
          </p:cNvSpPr>
          <p:nvPr>
            <p:ph type="sldNum" sz="quarter" idx="12"/>
          </p:nvPr>
        </p:nvSpPr>
        <p:spPr>
          <a:ln/>
        </p:spPr>
        <p:txBody>
          <a:bodyPr/>
          <a:lstStyle>
            <a:lvl1pPr>
              <a:defRPr/>
            </a:lvl1pPr>
          </a:lstStyle>
          <a:p>
            <a:fld id="{1AC41855-66C2-4485-A603-0FAE4080F106}" type="slidenum">
              <a:rPr lang="en-US" altLang="en-US"/>
              <a:pPr/>
              <a:t>‹#›</a:t>
            </a:fld>
            <a:endParaRPr lang="en-US" altLang="en-US"/>
          </a:p>
        </p:txBody>
      </p:sp>
    </p:spTree>
    <p:extLst>
      <p:ext uri="{BB962C8B-B14F-4D97-AF65-F5344CB8AC3E}">
        <p14:creationId xmlns:p14="http://schemas.microsoft.com/office/powerpoint/2010/main" val="635889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1"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97D0B025-3946-46F1-9A6F-FB01DAE7071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BFF492A-1DF8-416D-B220-63E88D01F6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2F79857-F2E3-4654-B126-A916E97851A6}"/>
              </a:ext>
            </a:extLst>
          </p:cNvPr>
          <p:cNvSpPr>
            <a:spLocks noGrp="1" noChangeArrowheads="1"/>
          </p:cNvSpPr>
          <p:nvPr>
            <p:ph type="sldNum" sz="quarter" idx="12"/>
          </p:nvPr>
        </p:nvSpPr>
        <p:spPr>
          <a:ln/>
        </p:spPr>
        <p:txBody>
          <a:bodyPr/>
          <a:lstStyle>
            <a:lvl1pPr>
              <a:defRPr/>
            </a:lvl1pPr>
          </a:lstStyle>
          <a:p>
            <a:fld id="{06D1BD21-FB59-4D87-8BAC-CAAD6ECC7FDD}" type="slidenum">
              <a:rPr lang="en-US" altLang="en-US"/>
              <a:pPr/>
              <a:t>‹#›</a:t>
            </a:fld>
            <a:endParaRPr lang="en-US" altLang="en-US"/>
          </a:p>
        </p:txBody>
      </p:sp>
    </p:spTree>
    <p:extLst>
      <p:ext uri="{BB962C8B-B14F-4D97-AF65-F5344CB8AC3E}">
        <p14:creationId xmlns:p14="http://schemas.microsoft.com/office/powerpoint/2010/main" val="1111181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1" cy="1143000"/>
          </a:xfrm>
        </p:spPr>
        <p:txBody>
          <a:bodyPr/>
          <a:lstStyle/>
          <a:p>
            <a:r>
              <a:rPr lang="en-US"/>
              <a:t>Click to edit Master title style</a:t>
            </a:r>
          </a:p>
        </p:txBody>
      </p:sp>
      <p:sp>
        <p:nvSpPr>
          <p:cNvPr id="3" name="Table Placeholder 2"/>
          <p:cNvSpPr>
            <a:spLocks noGrp="1"/>
          </p:cNvSpPr>
          <p:nvPr>
            <p:ph type="tbl" idx="1"/>
          </p:nvPr>
        </p:nvSpPr>
        <p:spPr>
          <a:xfrm>
            <a:off x="609600" y="1600202"/>
            <a:ext cx="10972801" cy="4525963"/>
          </a:xfrm>
        </p:spPr>
        <p:txBody>
          <a:bodyPr/>
          <a:lstStyle/>
          <a:p>
            <a:pPr lvl="0"/>
            <a:endParaRPr lang="en-US" noProof="0"/>
          </a:p>
        </p:txBody>
      </p:sp>
      <p:sp>
        <p:nvSpPr>
          <p:cNvPr id="4" name="Rectangle 4">
            <a:extLst>
              <a:ext uri="{FF2B5EF4-FFF2-40B4-BE49-F238E27FC236}">
                <a16:creationId xmlns:a16="http://schemas.microsoft.com/office/drawing/2014/main" id="{939BB314-3FE2-42E5-BF30-8D5A9EB8E92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D3D0848-6D06-47D1-A98E-5FA3C4824F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E2C025C-D841-4BDB-BC6A-48B008B84A27}"/>
              </a:ext>
            </a:extLst>
          </p:cNvPr>
          <p:cNvSpPr>
            <a:spLocks noGrp="1" noChangeArrowheads="1"/>
          </p:cNvSpPr>
          <p:nvPr>
            <p:ph type="sldNum" sz="quarter" idx="12"/>
          </p:nvPr>
        </p:nvSpPr>
        <p:spPr>
          <a:ln/>
        </p:spPr>
        <p:txBody>
          <a:bodyPr/>
          <a:lstStyle>
            <a:lvl1pPr>
              <a:defRPr/>
            </a:lvl1pPr>
          </a:lstStyle>
          <a:p>
            <a:fld id="{D52D3F18-830C-4C8D-B9AA-DE487150A887}" type="slidenum">
              <a:rPr lang="en-US" altLang="en-US"/>
              <a:pPr/>
              <a:t>‹#›</a:t>
            </a:fld>
            <a:endParaRPr lang="en-US" altLang="en-US"/>
          </a:p>
        </p:txBody>
      </p:sp>
    </p:spTree>
    <p:extLst>
      <p:ext uri="{BB962C8B-B14F-4D97-AF65-F5344CB8AC3E}">
        <p14:creationId xmlns:p14="http://schemas.microsoft.com/office/powerpoint/2010/main" val="2323551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1A0F7FD-B268-4014-BF95-6116DFBFDA29}"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5B1F54-BBCB-4495-9891-E44A11DB77A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1906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DBDA4F6-608C-4740-BF67-F2953A4129CA}"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E07939C-15DD-45E8-B93A-0678191B8D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14698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9326439-368A-4B0D-B98E-5FC232AF7EE1}"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0FBDC4-2321-47BC-8EFC-0A67B1A901E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6637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A6FD7F4-131F-471B-9A49-507E1A39797B}"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7C67D6-5DB2-4667-A269-D86BC2A1266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36871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663DA56-061C-4AE0-9459-147FFF3E8FF9}"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8A90D43-EE4D-4688-8072-65C48779577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5573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1BC40ED-C360-41F5-AC28-25FB5917AF5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1182FDB-85CF-4BEE-B5F9-BE5611D603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A5B1B82-AEA6-4E03-874B-25E72B43D82D}"/>
              </a:ext>
            </a:extLst>
          </p:cNvPr>
          <p:cNvSpPr>
            <a:spLocks noGrp="1" noChangeArrowheads="1"/>
          </p:cNvSpPr>
          <p:nvPr>
            <p:ph type="sldNum" sz="quarter" idx="12"/>
          </p:nvPr>
        </p:nvSpPr>
        <p:spPr>
          <a:ln/>
        </p:spPr>
        <p:txBody>
          <a:bodyPr/>
          <a:lstStyle>
            <a:lvl1pPr>
              <a:defRPr/>
            </a:lvl1pPr>
          </a:lstStyle>
          <a:p>
            <a:fld id="{11C8B69B-D3C9-409B-B17B-B3B842505E0D}" type="slidenum">
              <a:rPr lang="en-US" altLang="en-US"/>
              <a:pPr/>
              <a:t>‹#›</a:t>
            </a:fld>
            <a:endParaRPr lang="en-US" altLang="en-US"/>
          </a:p>
        </p:txBody>
      </p:sp>
    </p:spTree>
    <p:extLst>
      <p:ext uri="{BB962C8B-B14F-4D97-AF65-F5344CB8AC3E}">
        <p14:creationId xmlns:p14="http://schemas.microsoft.com/office/powerpoint/2010/main" val="1042205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049C3E1-CA51-4808-8958-0A7280A03B46}"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A12DA34-8238-4FD1-8C1B-E2CEDA2D093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14019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ED8CEC-2BE9-4025-8144-C783520CB6C3}"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86A8BCB-2FBD-4501-8765-F670648D9A2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78370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10E2941-9A7E-405E-B6CC-EB5DAFAE1A82}"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A000064-00F4-490B-B91C-445DC355759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7521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13DD6E0-7B2F-4812-A501-2C8445D03C0D}"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7416667-2E80-4223-B37A-CA27344C5A4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5955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6543AB-BCE2-4068-AEDF-35BCBBE96778}"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1E574E5-80E4-46FC-8651-A3F774E13D4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3895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3502AFA-B925-448B-970B-75F5C1D8070C}"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63EAC2B-4B34-4E85-97AA-E134543F4F3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07227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1A0F7FD-B268-4014-BF95-6116DFBFDA29}"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5B1F54-BBCB-4495-9891-E44A11DB77A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2772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DBDA4F6-608C-4740-BF67-F2953A4129CA}"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E07939C-15DD-45E8-B93A-0678191B8D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6438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9326439-368A-4B0D-B98E-5FC232AF7EE1}"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0FBDC4-2321-47BC-8EFC-0A67B1A901E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78156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A6FD7F4-131F-471B-9A49-507E1A39797B}"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7C67D6-5DB2-4667-A269-D86BC2A1266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2583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B8C85A2-CACF-4196-95EC-024E1BE5B7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C11D694-80FA-4A73-9A3C-6E061D3457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5B95C6E-0505-42B3-91DF-186AFC180A0C}"/>
              </a:ext>
            </a:extLst>
          </p:cNvPr>
          <p:cNvSpPr>
            <a:spLocks noGrp="1" noChangeArrowheads="1"/>
          </p:cNvSpPr>
          <p:nvPr>
            <p:ph type="sldNum" sz="quarter" idx="12"/>
          </p:nvPr>
        </p:nvSpPr>
        <p:spPr>
          <a:ln/>
        </p:spPr>
        <p:txBody>
          <a:bodyPr/>
          <a:lstStyle>
            <a:lvl1pPr>
              <a:defRPr/>
            </a:lvl1pPr>
          </a:lstStyle>
          <a:p>
            <a:fld id="{036BB5D7-E494-440D-8BAD-9EF03EF42038}" type="slidenum">
              <a:rPr lang="en-US" altLang="en-US"/>
              <a:pPr/>
              <a:t>‹#›</a:t>
            </a:fld>
            <a:endParaRPr lang="en-US" altLang="en-US"/>
          </a:p>
        </p:txBody>
      </p:sp>
    </p:spTree>
    <p:extLst>
      <p:ext uri="{BB962C8B-B14F-4D97-AF65-F5344CB8AC3E}">
        <p14:creationId xmlns:p14="http://schemas.microsoft.com/office/powerpoint/2010/main" val="2698012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663DA56-061C-4AE0-9459-147FFF3E8FF9}"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8A90D43-EE4D-4688-8072-65C48779577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812699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049C3E1-CA51-4808-8958-0A7280A03B46}"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A12DA34-8238-4FD1-8C1B-E2CEDA2D093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316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ED8CEC-2BE9-4025-8144-C783520CB6C3}"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86A8BCB-2FBD-4501-8765-F670648D9A2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53489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10E2941-9A7E-405E-B6CC-EB5DAFAE1A82}"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A000064-00F4-490B-B91C-445DC355759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1298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13DD6E0-7B2F-4812-A501-2C8445D03C0D}"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7416667-2E80-4223-B37A-CA27344C5A4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72243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6543AB-BCE2-4068-AEDF-35BCBBE96778}"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1E574E5-80E4-46FC-8651-A3F774E13D4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01208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3502AFA-B925-448B-970B-75F5C1D8070C}"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63EAC2B-4B34-4E85-97AA-E134543F4F3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0316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1A0F7FD-B268-4014-BF95-6116DFBFDA29}"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5B1F54-BBCB-4495-9891-E44A11DB77A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45989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DBDA4F6-608C-4740-BF67-F2953A4129CA}"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E07939C-15DD-45E8-B93A-0678191B8D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530551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9326439-368A-4B0D-B98E-5FC232AF7EE1}"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0FBDC4-2321-47BC-8EFC-0A67B1A901E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872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2F18731-6804-474F-BFC7-87A5875E64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9696EA1-34F4-40AC-B755-57D784A9F1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97D274A-C00A-4BDA-AAB5-51CDE446CD86}"/>
              </a:ext>
            </a:extLst>
          </p:cNvPr>
          <p:cNvSpPr>
            <a:spLocks noGrp="1" noChangeArrowheads="1"/>
          </p:cNvSpPr>
          <p:nvPr>
            <p:ph type="sldNum" sz="quarter" idx="12"/>
          </p:nvPr>
        </p:nvSpPr>
        <p:spPr>
          <a:ln/>
        </p:spPr>
        <p:txBody>
          <a:bodyPr/>
          <a:lstStyle>
            <a:lvl1pPr>
              <a:defRPr/>
            </a:lvl1pPr>
          </a:lstStyle>
          <a:p>
            <a:fld id="{369119C3-10CB-40E3-8135-1B8D50354389}" type="slidenum">
              <a:rPr lang="en-US" altLang="en-US"/>
              <a:pPr/>
              <a:t>‹#›</a:t>
            </a:fld>
            <a:endParaRPr lang="en-US" altLang="en-US"/>
          </a:p>
        </p:txBody>
      </p:sp>
    </p:spTree>
    <p:extLst>
      <p:ext uri="{BB962C8B-B14F-4D97-AF65-F5344CB8AC3E}">
        <p14:creationId xmlns:p14="http://schemas.microsoft.com/office/powerpoint/2010/main" val="24745230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A6FD7F4-131F-471B-9A49-507E1A39797B}"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7C67D6-5DB2-4667-A269-D86BC2A1266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192869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663DA56-061C-4AE0-9459-147FFF3E8FF9}"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8A90D43-EE4D-4688-8072-65C48779577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999336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049C3E1-CA51-4808-8958-0A7280A03B46}"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A12DA34-8238-4FD1-8C1B-E2CEDA2D093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69368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ED8CEC-2BE9-4025-8144-C783520CB6C3}"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86A8BCB-2FBD-4501-8765-F670648D9A2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301012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10E2941-9A7E-405E-B6CC-EB5DAFAE1A82}"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A000064-00F4-490B-B91C-445DC355759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42689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13DD6E0-7B2F-4812-A501-2C8445D03C0D}"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7416667-2E80-4223-B37A-CA27344C5A4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906389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6543AB-BCE2-4068-AEDF-35BCBBE96778}"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1E574E5-80E4-46FC-8651-A3F774E13D4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225442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3502AFA-B925-448B-970B-75F5C1D8070C}"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63EAC2B-4B34-4E85-97AA-E134543F4F3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2997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80E103A-22D5-4E37-9B56-BA6000B7491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575BE9B-8BA0-4D28-9F82-DA0C5F8360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5BCDD6D-3443-4A88-80A5-E9EF94D7A1D3}"/>
              </a:ext>
            </a:extLst>
          </p:cNvPr>
          <p:cNvSpPr>
            <a:spLocks noGrp="1" noChangeArrowheads="1"/>
          </p:cNvSpPr>
          <p:nvPr>
            <p:ph type="sldNum" sz="quarter" idx="12"/>
          </p:nvPr>
        </p:nvSpPr>
        <p:spPr>
          <a:ln/>
        </p:spPr>
        <p:txBody>
          <a:bodyPr/>
          <a:lstStyle>
            <a:lvl1pPr>
              <a:defRPr/>
            </a:lvl1pPr>
          </a:lstStyle>
          <a:p>
            <a:fld id="{B518911E-CC8E-427F-9AE3-FF59961B36DD}" type="slidenum">
              <a:rPr lang="en-US" altLang="en-US"/>
              <a:pPr/>
              <a:t>‹#›</a:t>
            </a:fld>
            <a:endParaRPr lang="en-US" altLang="en-US"/>
          </a:p>
        </p:txBody>
      </p:sp>
    </p:spTree>
    <p:extLst>
      <p:ext uri="{BB962C8B-B14F-4D97-AF65-F5344CB8AC3E}">
        <p14:creationId xmlns:p14="http://schemas.microsoft.com/office/powerpoint/2010/main" val="1527853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C85139F-C4FC-4331-8FDF-C3318E0CC55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2AC61A9-1161-4F56-8609-F8A8C8E3BA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BC93BB8-F4BB-4161-AF23-A87B223A9A25}"/>
              </a:ext>
            </a:extLst>
          </p:cNvPr>
          <p:cNvSpPr>
            <a:spLocks noGrp="1" noChangeArrowheads="1"/>
          </p:cNvSpPr>
          <p:nvPr>
            <p:ph type="sldNum" sz="quarter" idx="12"/>
          </p:nvPr>
        </p:nvSpPr>
        <p:spPr>
          <a:ln/>
        </p:spPr>
        <p:txBody>
          <a:bodyPr/>
          <a:lstStyle>
            <a:lvl1pPr>
              <a:defRPr/>
            </a:lvl1pPr>
          </a:lstStyle>
          <a:p>
            <a:fld id="{3FA42E7F-F642-458E-9C8D-323D355BD4E8}" type="slidenum">
              <a:rPr lang="en-US" altLang="en-US"/>
              <a:pPr/>
              <a:t>‹#›</a:t>
            </a:fld>
            <a:endParaRPr lang="en-US" altLang="en-US"/>
          </a:p>
        </p:txBody>
      </p:sp>
    </p:spTree>
    <p:extLst>
      <p:ext uri="{BB962C8B-B14F-4D97-AF65-F5344CB8AC3E}">
        <p14:creationId xmlns:p14="http://schemas.microsoft.com/office/powerpoint/2010/main" val="4182466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CBC3848-67B3-486D-912D-38EAC474ED2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BD03738-F327-4156-9826-7C96E88F42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B868D3A-0347-40C2-9307-BD07BF93C433}"/>
              </a:ext>
            </a:extLst>
          </p:cNvPr>
          <p:cNvSpPr>
            <a:spLocks noGrp="1" noChangeArrowheads="1"/>
          </p:cNvSpPr>
          <p:nvPr>
            <p:ph type="sldNum" sz="quarter" idx="12"/>
          </p:nvPr>
        </p:nvSpPr>
        <p:spPr>
          <a:ln/>
        </p:spPr>
        <p:txBody>
          <a:bodyPr/>
          <a:lstStyle>
            <a:lvl1pPr>
              <a:defRPr/>
            </a:lvl1pPr>
          </a:lstStyle>
          <a:p>
            <a:fld id="{EF28409E-66B7-4F05-85C8-713B3B3E6FD9}" type="slidenum">
              <a:rPr lang="en-US" altLang="en-US"/>
              <a:pPr/>
              <a:t>‹#›</a:t>
            </a:fld>
            <a:endParaRPr lang="en-US" altLang="en-US"/>
          </a:p>
        </p:txBody>
      </p:sp>
    </p:spTree>
    <p:extLst>
      <p:ext uri="{BB962C8B-B14F-4D97-AF65-F5344CB8AC3E}">
        <p14:creationId xmlns:p14="http://schemas.microsoft.com/office/powerpoint/2010/main" val="163498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DE8BC36-4EAD-4643-8B9F-0C1485C737E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F6A8993-C130-4D4A-AE3E-8D5885AF55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250C207-EF07-4B18-9FB3-14F9C593BCDC}"/>
              </a:ext>
            </a:extLst>
          </p:cNvPr>
          <p:cNvSpPr>
            <a:spLocks noGrp="1" noChangeArrowheads="1"/>
          </p:cNvSpPr>
          <p:nvPr>
            <p:ph type="sldNum" sz="quarter" idx="12"/>
          </p:nvPr>
        </p:nvSpPr>
        <p:spPr>
          <a:ln/>
        </p:spPr>
        <p:txBody>
          <a:bodyPr/>
          <a:lstStyle>
            <a:lvl1pPr>
              <a:defRPr/>
            </a:lvl1pPr>
          </a:lstStyle>
          <a:p>
            <a:fld id="{9F89B255-C81A-4FC8-8CB7-4BF27A513BA8}" type="slidenum">
              <a:rPr lang="en-US" altLang="en-US"/>
              <a:pPr/>
              <a:t>‹#›</a:t>
            </a:fld>
            <a:endParaRPr lang="en-US" altLang="en-US"/>
          </a:p>
        </p:txBody>
      </p:sp>
    </p:spTree>
    <p:extLst>
      <p:ext uri="{BB962C8B-B14F-4D97-AF65-F5344CB8AC3E}">
        <p14:creationId xmlns:p14="http://schemas.microsoft.com/office/powerpoint/2010/main" val="337738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1A080DB-71E0-49A0-B4F0-F49DC1F1F99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9C7F714-DB53-4641-BF4A-0F9ED0B3FD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83F469F-333A-4A02-95B0-F11216FBFCE2}"/>
              </a:ext>
            </a:extLst>
          </p:cNvPr>
          <p:cNvSpPr>
            <a:spLocks noGrp="1" noChangeArrowheads="1"/>
          </p:cNvSpPr>
          <p:nvPr>
            <p:ph type="sldNum" sz="quarter" idx="12"/>
          </p:nvPr>
        </p:nvSpPr>
        <p:spPr>
          <a:ln/>
        </p:spPr>
        <p:txBody>
          <a:bodyPr/>
          <a:lstStyle>
            <a:lvl1pPr>
              <a:defRPr/>
            </a:lvl1pPr>
          </a:lstStyle>
          <a:p>
            <a:fld id="{CC9373B1-9B26-46DF-AC97-4A5585A249DD}" type="slidenum">
              <a:rPr lang="en-US" altLang="en-US"/>
              <a:pPr/>
              <a:t>‹#›</a:t>
            </a:fld>
            <a:endParaRPr lang="en-US" altLang="en-US"/>
          </a:p>
        </p:txBody>
      </p:sp>
    </p:spTree>
    <p:extLst>
      <p:ext uri="{BB962C8B-B14F-4D97-AF65-F5344CB8AC3E}">
        <p14:creationId xmlns:p14="http://schemas.microsoft.com/office/powerpoint/2010/main" val="339937024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5/5/2023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54758976"/>
      </p:ext>
    </p:extLst>
  </p:cSld>
  <p:clrMap bg1="lt1" tx1="dk1" bg2="lt2" tx2="dk2" accent1="accent1" accent2="accent2" accent3="accent3" accent4="accent4" accent5="accent5" accent6="accent6" hlink="hlink" folHlink="folHlink"/>
  <p:sldLayoutIdLst>
    <p:sldLayoutId id="2147483720" r:id="rId1"/>
  </p:sldLayoutIdLst>
  <p:hf sldNum="0" hdr="0" ftr="0" dt="0"/>
  <p:txStyles>
    <p:titleStyle>
      <a:lvl1pPr algn="l" defTabSz="914400" rtl="0" eaLnBrk="1" latinLnBrk="0" hangingPunct="1">
        <a:lnSpc>
          <a:spcPct val="90000"/>
        </a:lnSpc>
        <a:spcBef>
          <a:spcPct val="0"/>
        </a:spcBef>
        <a:buNone/>
        <a:defRPr lang="en-US" sz="3800" i="1"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20D47EA-BCE0-442D-AB54-4B00E5677425}"/>
              </a:ext>
            </a:extLst>
          </p:cNvPr>
          <p:cNvSpPr>
            <a:spLocks noGrp="1" noChangeArrowheads="1"/>
          </p:cNvSpPr>
          <p:nvPr>
            <p:ph type="title"/>
          </p:nvPr>
        </p:nvSpPr>
        <p:spPr bwMode="auto">
          <a:xfrm>
            <a:off x="609760" y="274638"/>
            <a:ext cx="1097248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ED83C3D-45AC-4A3E-8885-2AE94E6ECD36}"/>
              </a:ext>
            </a:extLst>
          </p:cNvPr>
          <p:cNvSpPr>
            <a:spLocks noGrp="1" noChangeArrowheads="1"/>
          </p:cNvSpPr>
          <p:nvPr>
            <p:ph type="body" idx="1"/>
          </p:nvPr>
        </p:nvSpPr>
        <p:spPr bwMode="auto">
          <a:xfrm>
            <a:off x="609760" y="1600201"/>
            <a:ext cx="1097248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2" name="Rectangle 4">
            <a:extLst>
              <a:ext uri="{FF2B5EF4-FFF2-40B4-BE49-F238E27FC236}">
                <a16:creationId xmlns:a16="http://schemas.microsoft.com/office/drawing/2014/main" id="{43C0F058-BE1D-48AC-AC67-0A04E9956AA2}"/>
              </a:ext>
            </a:extLst>
          </p:cNvPr>
          <p:cNvSpPr>
            <a:spLocks noGrp="1" noChangeArrowheads="1"/>
          </p:cNvSpPr>
          <p:nvPr>
            <p:ph type="dt" sz="half" idx="2"/>
          </p:nvPr>
        </p:nvSpPr>
        <p:spPr bwMode="auto">
          <a:xfrm>
            <a:off x="609759" y="6245225"/>
            <a:ext cx="2843954"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2293" name="Rectangle 5">
            <a:extLst>
              <a:ext uri="{FF2B5EF4-FFF2-40B4-BE49-F238E27FC236}">
                <a16:creationId xmlns:a16="http://schemas.microsoft.com/office/drawing/2014/main" id="{77538FBA-6912-4E6A-B173-556A3CCB7651}"/>
              </a:ext>
            </a:extLst>
          </p:cNvPr>
          <p:cNvSpPr>
            <a:spLocks noGrp="1" noChangeArrowheads="1"/>
          </p:cNvSpPr>
          <p:nvPr>
            <p:ph type="ftr" sz="quarter" idx="3"/>
          </p:nvPr>
        </p:nvSpPr>
        <p:spPr bwMode="auto">
          <a:xfrm>
            <a:off x="4165098" y="6245225"/>
            <a:ext cx="3861806"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2294" name="Rectangle 6">
            <a:extLst>
              <a:ext uri="{FF2B5EF4-FFF2-40B4-BE49-F238E27FC236}">
                <a16:creationId xmlns:a16="http://schemas.microsoft.com/office/drawing/2014/main" id="{8F0424C9-73FF-4B8A-8185-9BDAC6857F77}"/>
              </a:ext>
            </a:extLst>
          </p:cNvPr>
          <p:cNvSpPr>
            <a:spLocks noGrp="1" noChangeArrowheads="1"/>
          </p:cNvSpPr>
          <p:nvPr>
            <p:ph type="sldNum" sz="quarter" idx="4"/>
          </p:nvPr>
        </p:nvSpPr>
        <p:spPr bwMode="auto">
          <a:xfrm>
            <a:off x="8738288" y="6245225"/>
            <a:ext cx="284395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FFA0C1F8-AFE8-443F-9134-A19273548588}" type="slidenum">
              <a:rPr lang="en-US" altLang="en-US"/>
              <a:pPr/>
              <a:t>‹#›</a:t>
            </a:fld>
            <a:endParaRPr lang="en-US" altLang="en-US"/>
          </a:p>
        </p:txBody>
      </p:sp>
    </p:spTree>
    <p:extLst>
      <p:ext uri="{BB962C8B-B14F-4D97-AF65-F5344CB8AC3E}">
        <p14:creationId xmlns:p14="http://schemas.microsoft.com/office/powerpoint/2010/main" val="211829306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2CFB2C2-4ADF-4B5F-9B3D-F58B68835AF1}"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8D3B296-8D3B-4F79-97EA-608ECC0E58C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283358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2CFB2C2-4ADF-4B5F-9B3D-F58B68835AF1}"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8D3B296-8D3B-4F79-97EA-608ECC0E58C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101026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2CFB2C2-4ADF-4B5F-9B3D-F58B68835AF1}" type="datetimeFigureOut">
              <a:rPr lang="en-US" smtClean="0">
                <a:solidFill>
                  <a:prstClr val="black">
                    <a:tint val="75000"/>
                  </a:prstClr>
                </a:solidFill>
              </a:rPr>
              <a:pPr>
                <a:defRPr/>
              </a:pPr>
              <a:t>5/5/2023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8D3B296-8D3B-4F79-97EA-608ECC0E58C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3583493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4.png"/><Relationship Id="rId7"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oleObject" Target="../embeddings/oleObject2.bin"/><Relationship Id="rId5" Type="http://schemas.openxmlformats.org/officeDocument/2006/relationships/image" Target="../media/image8.emf"/><Relationship Id="rId10" Type="http://schemas.openxmlformats.org/officeDocument/2006/relationships/image" Target="../media/image11.png"/><Relationship Id="rId4" Type="http://schemas.openxmlformats.org/officeDocument/2006/relationships/oleObject" Target="../embeddings/oleObject1.bin"/><Relationship Id="rId9" Type="http://schemas.openxmlformats.org/officeDocument/2006/relationships/image" Target="../media/image10.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9.bin"/><Relationship Id="rId3" Type="http://schemas.openxmlformats.org/officeDocument/2006/relationships/image" Target="../media/image4.png"/><Relationship Id="rId7" Type="http://schemas.openxmlformats.org/officeDocument/2006/relationships/image" Target="../media/image13.emf"/><Relationship Id="rId12" Type="http://schemas.openxmlformats.org/officeDocument/2006/relationships/oleObject" Target="../embeddings/oleObject8.bin"/><Relationship Id="rId2" Type="http://schemas.openxmlformats.org/officeDocument/2006/relationships/notesSlide" Target="../notesSlides/notesSlide3.xml"/><Relationship Id="rId16" Type="http://schemas.openxmlformats.org/officeDocument/2006/relationships/oleObject" Target="../embeddings/oleObject12.bin"/><Relationship Id="rId1" Type="http://schemas.openxmlformats.org/officeDocument/2006/relationships/slideLayout" Target="../slideLayouts/slideLayout37.xml"/><Relationship Id="rId6" Type="http://schemas.openxmlformats.org/officeDocument/2006/relationships/oleObject" Target="../embeddings/oleObject5.bin"/><Relationship Id="rId11" Type="http://schemas.openxmlformats.org/officeDocument/2006/relationships/image" Target="../media/image10.wmf"/><Relationship Id="rId5" Type="http://schemas.openxmlformats.org/officeDocument/2006/relationships/image" Target="../media/image12.emf"/><Relationship Id="rId15" Type="http://schemas.openxmlformats.org/officeDocument/2006/relationships/oleObject" Target="../embeddings/oleObject11.bin"/><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9.wmf"/><Relationship Id="rId1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Cuong\Desktop\Presentation25_001.bmp"/>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65000"/>
                    </a14:imgEffect>
                  </a14:imgLayer>
                </a14:imgProps>
              </a:ext>
            </a:extLst>
          </a:blip>
          <a:srcRect/>
          <a:stretch>
            <a:fillRect/>
          </a:stretch>
        </p:blipFill>
        <p:spPr bwMode="auto">
          <a:xfrm>
            <a:off x="0" y="0"/>
            <a:ext cx="12190413" cy="6856413"/>
          </a:xfrm>
          <a:prstGeom prst="rect">
            <a:avLst/>
          </a:prstGeom>
          <a:noFill/>
          <a:ln w="9525">
            <a:solidFill>
              <a:schemeClr val="accent1"/>
            </a:solidFill>
            <a:miter lim="800000"/>
            <a:headEnd/>
            <a:tailEnd/>
          </a:ln>
          <a:effectLst>
            <a:glow rad="127000">
              <a:schemeClr val="accent1"/>
            </a:glow>
            <a:outerShdw blurRad="50800" dist="50800" dir="5400000" algn="ctr" rotWithShape="0">
              <a:srgbClr val="000000">
                <a:alpha val="0"/>
              </a:srgbClr>
            </a:outerShdw>
            <a:reflection stA="0" endPos="65000" dist="50800" dir="5400000" sy="-100000" algn="bl" rotWithShape="0"/>
          </a:effectLst>
        </p:spPr>
      </p:pic>
      <p:sp>
        <p:nvSpPr>
          <p:cNvPr id="11" name="TextBox 10">
            <a:extLst>
              <a:ext uri="{FF2B5EF4-FFF2-40B4-BE49-F238E27FC236}">
                <a16:creationId xmlns:a16="http://schemas.microsoft.com/office/drawing/2014/main" id="{00EF9587-C9A6-418A-819D-996583243301}"/>
              </a:ext>
            </a:extLst>
          </p:cNvPr>
          <p:cNvSpPr txBox="1"/>
          <p:nvPr/>
        </p:nvSpPr>
        <p:spPr>
          <a:xfrm>
            <a:off x="370024" y="365597"/>
            <a:ext cx="3547190" cy="584775"/>
          </a:xfrm>
          <a:prstGeom prst="rect">
            <a:avLst/>
          </a:prstGeom>
          <a:noFill/>
        </p:spPr>
        <p:txBody>
          <a:bodyPr wrap="none" rtlCol="0">
            <a:spAutoFit/>
          </a:bodyPr>
          <a:lstStyle/>
          <a:p>
            <a:r>
              <a:rPr lang="en-US" sz="3200" b="1" dirty="0">
                <a:solidFill>
                  <a:srgbClr val="FFFF00"/>
                </a:solidFill>
                <a:latin typeface="Times New Roman" panose="02020603050405020304" pitchFamily="18" charset="0"/>
                <a:cs typeface="Times New Roman" panose="02020603050405020304" pitchFamily="18" charset="0"/>
              </a:rPr>
              <a:t>HÓA HỌC LỚP 11</a:t>
            </a:r>
            <a:endParaRPr lang="vi-VN" sz="3200" b="1" dirty="0">
              <a:solidFill>
                <a:srgbClr val="FFFF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566372A-B460-455A-B8A5-7656B81CF59C}"/>
              </a:ext>
            </a:extLst>
          </p:cNvPr>
          <p:cNvSpPr txBox="1"/>
          <p:nvPr/>
        </p:nvSpPr>
        <p:spPr>
          <a:xfrm>
            <a:off x="881368" y="1315969"/>
            <a:ext cx="10427676" cy="3406269"/>
          </a:xfrm>
          <a:prstGeom prst="rect">
            <a:avLst/>
          </a:prstGeom>
          <a:ln w="127000" cmpd="dbl">
            <a:solidFill>
              <a:schemeClr val="bg1"/>
            </a:solidFill>
          </a:ln>
        </p:spPr>
        <p:txBody>
          <a:bodyPr vert="horz" lIns="91440" tIns="45720" rIns="91440" bIns="45720" rtlCol="0" anchor="ctr">
            <a:normAutofit fontScale="92500"/>
          </a:bodyPr>
          <a:lstStyle/>
          <a:p>
            <a:pPr algn="just">
              <a:spcBef>
                <a:spcPct val="0"/>
              </a:spcBef>
            </a:pPr>
            <a:r>
              <a:rPr lang="en-US" sz="6200" b="1" cap="all" spc="-100" dirty="0">
                <a:solidFill>
                  <a:schemeClr val="bg1"/>
                </a:solidFill>
                <a:latin typeface="Times New Roman" panose="02020603050405020304" pitchFamily="18" charset="0"/>
                <a:cs typeface="Times New Roman" panose="02020603050405020304" pitchFamily="18" charset="0"/>
              </a:rPr>
              <a:t> </a:t>
            </a:r>
            <a:r>
              <a:rPr lang="en-US" sz="5200" b="1" u="sng" cap="all" spc="-100" dirty="0">
                <a:solidFill>
                  <a:schemeClr val="bg1"/>
                </a:solidFill>
                <a:latin typeface="Times New Roman" panose="02020603050405020304" pitchFamily="18" charset="0"/>
                <a:cs typeface="Times New Roman" panose="02020603050405020304" pitchFamily="18" charset="0"/>
              </a:rPr>
              <a:t>BÀI 45</a:t>
            </a:r>
          </a:p>
          <a:p>
            <a:pPr algn="ctr">
              <a:lnSpc>
                <a:spcPct val="110000"/>
              </a:lnSpc>
              <a:spcBef>
                <a:spcPct val="0"/>
              </a:spcBef>
            </a:pPr>
            <a:r>
              <a:rPr lang="en-US" sz="10000" b="1" cap="all" spc="-100" dirty="0">
                <a:solidFill>
                  <a:schemeClr val="bg1"/>
                </a:solidFill>
                <a:latin typeface="Times New Roman" panose="02020603050405020304" pitchFamily="18" charset="0"/>
                <a:cs typeface="Times New Roman" panose="02020603050405020304" pitchFamily="18" charset="0"/>
              </a:rPr>
              <a:t> </a:t>
            </a:r>
            <a:r>
              <a:rPr lang="en-US" sz="8600" b="1" cap="all" spc="-100" dirty="0" err="1">
                <a:solidFill>
                  <a:schemeClr val="bg1"/>
                </a:solidFill>
                <a:latin typeface="Times New Roman" panose="02020603050405020304" pitchFamily="18" charset="0"/>
                <a:cs typeface="Times New Roman" panose="02020603050405020304" pitchFamily="18" charset="0"/>
              </a:rPr>
              <a:t>Axit</a:t>
            </a:r>
            <a:r>
              <a:rPr lang="en-US" sz="8600" b="1" cap="all" spc="-100" dirty="0">
                <a:solidFill>
                  <a:schemeClr val="bg1"/>
                </a:solidFill>
                <a:latin typeface="Times New Roman" panose="02020603050405020304" pitchFamily="18" charset="0"/>
                <a:cs typeface="Times New Roman" panose="02020603050405020304" pitchFamily="18" charset="0"/>
              </a:rPr>
              <a:t> </a:t>
            </a:r>
            <a:r>
              <a:rPr lang="en-US" sz="8600" b="1" cap="all" spc="-100" dirty="0" err="1">
                <a:solidFill>
                  <a:schemeClr val="bg1"/>
                </a:solidFill>
                <a:latin typeface="Times New Roman" panose="02020603050405020304" pitchFamily="18" charset="0"/>
                <a:cs typeface="Times New Roman" panose="02020603050405020304" pitchFamily="18" charset="0"/>
              </a:rPr>
              <a:t>cacboxylic</a:t>
            </a:r>
            <a:r>
              <a:rPr lang="en-US" sz="10000" b="1" cap="all" spc="-100" dirty="0">
                <a:solidFill>
                  <a:schemeClr val="bg1"/>
                </a:solidFill>
                <a:latin typeface="Times New Roman" panose="02020603050405020304" pitchFamily="18" charset="0"/>
                <a:cs typeface="Times New Roman" panose="02020603050405020304" pitchFamily="18" charset="0"/>
              </a:rPr>
              <a:t> </a:t>
            </a:r>
          </a:p>
          <a:p>
            <a:pPr lvl="1" algn="ctr">
              <a:lnSpc>
                <a:spcPct val="110000"/>
              </a:lnSpc>
              <a:spcBef>
                <a:spcPct val="0"/>
              </a:spcBef>
            </a:pPr>
            <a:r>
              <a:rPr lang="en-US" sz="5200" b="1" cap="all" spc="-100" dirty="0">
                <a:solidFill>
                  <a:schemeClr val="bg1"/>
                </a:solidFill>
                <a:latin typeface="Times New Roman" panose="02020603050405020304" pitchFamily="18" charset="0"/>
                <a:cs typeface="Times New Roman" panose="02020603050405020304" pitchFamily="18" charset="0"/>
              </a:rPr>
              <a:t>(</a:t>
            </a:r>
            <a:r>
              <a:rPr lang="en-US" sz="5200" b="1" cap="all" spc="-100" dirty="0" err="1">
                <a:solidFill>
                  <a:schemeClr val="bg1"/>
                </a:solidFill>
                <a:latin typeface="Times New Roman" panose="02020603050405020304" pitchFamily="18" charset="0"/>
                <a:cs typeface="Times New Roman" panose="02020603050405020304" pitchFamily="18" charset="0"/>
              </a:rPr>
              <a:t>tiết</a:t>
            </a:r>
            <a:r>
              <a:rPr lang="en-US" sz="5200" b="1" cap="all" spc="-100" dirty="0">
                <a:solidFill>
                  <a:schemeClr val="bg1"/>
                </a:solidFill>
                <a:latin typeface="Times New Roman" panose="02020603050405020304" pitchFamily="18" charset="0"/>
                <a:cs typeface="Times New Roman" panose="02020603050405020304" pitchFamily="18" charset="0"/>
              </a:rPr>
              <a:t> 1)</a:t>
            </a:r>
            <a:endParaRPr lang="en-US" sz="7800" b="1" cap="all" spc="-1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pic>
        <p:nvPicPr>
          <p:cNvPr id="12" name="Picture 4" descr="reaction equip"/>
          <p:cNvPicPr>
            <a:picLocks noChangeAspect="1" noChangeArrowheads="1" noCrop="1"/>
          </p:cNvPicPr>
          <p:nvPr/>
        </p:nvPicPr>
        <p:blipFill>
          <a:blip r:embed="rId4" cstate="print"/>
          <a:srcRect/>
          <a:stretch>
            <a:fillRect/>
          </a:stretch>
        </p:blipFill>
        <p:spPr bwMode="auto">
          <a:xfrm>
            <a:off x="370024" y="4953777"/>
            <a:ext cx="5585299" cy="1661722"/>
          </a:xfrm>
          <a:prstGeom prst="rect">
            <a:avLst/>
          </a:prstGeom>
          <a:noFill/>
          <a:ln w="9525">
            <a:noFill/>
            <a:miter lim="800000"/>
            <a:headEnd/>
            <a:tailEnd/>
          </a:ln>
        </p:spPr>
      </p:pic>
    </p:spTree>
    <p:extLst>
      <p:ext uri="{BB962C8B-B14F-4D97-AF65-F5344CB8AC3E}">
        <p14:creationId xmlns:p14="http://schemas.microsoft.com/office/powerpoint/2010/main" val="967522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C2171DB4-FBA6-4C2C-8B10-2FE189740EE0}"/>
              </a:ext>
            </a:extLst>
          </p:cNvPr>
          <p:cNvSpPr txBox="1"/>
          <p:nvPr/>
        </p:nvSpPr>
        <p:spPr>
          <a:xfrm>
            <a:off x="204185" y="292964"/>
            <a:ext cx="1573957" cy="369332"/>
          </a:xfrm>
          <a:prstGeom prst="rect">
            <a:avLst/>
          </a:prstGeom>
          <a:noFill/>
          <a:ln>
            <a:solidFill>
              <a:srgbClr val="FF0000"/>
            </a:solidFill>
          </a:ln>
        </p:spPr>
        <p:txBody>
          <a:bodyPr wrap="none" rtlCol="0">
            <a:spAutoFit/>
          </a:bodyPr>
          <a:lstStyle/>
          <a:p>
            <a:r>
              <a:rPr lang="en-US" b="1" dirty="0">
                <a:solidFill>
                  <a:srgbClr val="FFFF00"/>
                </a:solidFill>
              </a:rPr>
              <a:t>HÓA HỌC 11</a:t>
            </a:r>
            <a:endParaRPr lang="vi-VN" b="1" dirty="0">
              <a:solidFill>
                <a:srgbClr val="FFFF00"/>
              </a:solidFill>
            </a:endParaRPr>
          </a:p>
        </p:txBody>
      </p:sp>
      <p:sp>
        <p:nvSpPr>
          <p:cNvPr id="36" name="TextBox 35">
            <a:extLst>
              <a:ext uri="{FF2B5EF4-FFF2-40B4-BE49-F238E27FC236}">
                <a16:creationId xmlns:a16="http://schemas.microsoft.com/office/drawing/2014/main" id="{3C8DD836-3A0B-4E42-9030-5171F4A94EF3}"/>
              </a:ext>
            </a:extLst>
          </p:cNvPr>
          <p:cNvSpPr txBox="1"/>
          <p:nvPr/>
        </p:nvSpPr>
        <p:spPr>
          <a:xfrm>
            <a:off x="1968901" y="154464"/>
            <a:ext cx="6688434" cy="584775"/>
          </a:xfrm>
          <a:prstGeom prst="rect">
            <a:avLst/>
          </a:prstGeom>
          <a:noFill/>
        </p:spPr>
        <p:txBody>
          <a:bodyPr wrap="none" rtlCol="0">
            <a:spAutoFit/>
          </a:bodyPr>
          <a:lstStyle/>
          <a:p>
            <a:r>
              <a:rPr lang="en-US" sz="3200" b="1" dirty="0" err="1">
                <a:solidFill>
                  <a:schemeClr val="bg1"/>
                </a:solidFill>
                <a:latin typeface="Times New Roman" panose="02020603050405020304" pitchFamily="18" charset="0"/>
                <a:cs typeface="Times New Roman" panose="02020603050405020304" pitchFamily="18" charset="0"/>
              </a:rPr>
              <a:t>Bài</a:t>
            </a:r>
            <a:r>
              <a:rPr lang="en-US" sz="3200" b="1" dirty="0">
                <a:solidFill>
                  <a:schemeClr val="bg1"/>
                </a:solidFill>
                <a:latin typeface="Times New Roman" panose="02020603050405020304" pitchFamily="18" charset="0"/>
                <a:cs typeface="Times New Roman" panose="02020603050405020304" pitchFamily="18" charset="0"/>
              </a:rPr>
              <a:t> 45: AXIT CACBOXYLIC (</a:t>
            </a:r>
            <a:r>
              <a:rPr lang="en-US" sz="3200" b="1" dirty="0" err="1">
                <a:solidFill>
                  <a:schemeClr val="bg1"/>
                </a:solidFill>
                <a:latin typeface="Times New Roman" panose="02020603050405020304" pitchFamily="18" charset="0"/>
                <a:cs typeface="Times New Roman" panose="02020603050405020304" pitchFamily="18" charset="0"/>
              </a:rPr>
              <a:t>tiết</a:t>
            </a:r>
            <a:r>
              <a:rPr lang="en-US" sz="3200" b="1" dirty="0">
                <a:solidFill>
                  <a:schemeClr val="bg1"/>
                </a:solidFill>
                <a:latin typeface="Times New Roman" panose="02020603050405020304" pitchFamily="18" charset="0"/>
                <a:cs typeface="Times New Roman" panose="02020603050405020304" pitchFamily="18" charset="0"/>
              </a:rPr>
              <a:t> 1)</a:t>
            </a:r>
            <a:endParaRPr lang="vi-VN" sz="3200" b="1" dirty="0">
              <a:solidFill>
                <a:schemeClr val="bg1"/>
              </a:solidFill>
              <a:latin typeface="Times New Roman" panose="02020603050405020304" pitchFamily="18"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31E0F6B-06CA-4CC8-8414-29554C3F3F06}"/>
              </a:ext>
            </a:extLst>
          </p:cNvPr>
          <p:cNvCxnSpPr>
            <a:cxnSpLocks/>
          </p:cNvCxnSpPr>
          <p:nvPr/>
        </p:nvCxnSpPr>
        <p:spPr>
          <a:xfrm>
            <a:off x="2043442" y="661569"/>
            <a:ext cx="6440801"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32" name="Rectangle 164"/>
          <p:cNvSpPr>
            <a:spLocks noChangeArrowheads="1"/>
          </p:cNvSpPr>
          <p:nvPr/>
        </p:nvSpPr>
        <p:spPr bwMode="auto">
          <a:xfrm>
            <a:off x="442776" y="979644"/>
            <a:ext cx="964213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dirty="0">
                <a:solidFill>
                  <a:srgbClr val="FFFF00"/>
                </a:solidFill>
                <a:latin typeface="Times New Roman" panose="02020603050405020304" pitchFamily="18" charset="0"/>
              </a:rPr>
              <a:t>I. ĐỊNH NGHĨA, PHÂN LOẠI, DANH PHÁP</a:t>
            </a:r>
          </a:p>
        </p:txBody>
      </p:sp>
      <p:sp>
        <p:nvSpPr>
          <p:cNvPr id="22" name="Rectangle 164"/>
          <p:cNvSpPr>
            <a:spLocks noChangeArrowheads="1"/>
          </p:cNvSpPr>
          <p:nvPr/>
        </p:nvSpPr>
        <p:spPr bwMode="auto">
          <a:xfrm>
            <a:off x="781440" y="1470710"/>
            <a:ext cx="964213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dirty="0">
                <a:solidFill>
                  <a:srgbClr val="FFFF00"/>
                </a:solidFill>
                <a:latin typeface="Times New Roman" panose="02020603050405020304" pitchFamily="18" charset="0"/>
              </a:rPr>
              <a:t>3. </a:t>
            </a:r>
            <a:r>
              <a:rPr lang="en-US" altLang="en-US" sz="3000" b="1" dirty="0" err="1">
                <a:solidFill>
                  <a:srgbClr val="FFFF00"/>
                </a:solidFill>
                <a:latin typeface="Times New Roman" panose="02020603050405020304" pitchFamily="18" charset="0"/>
              </a:rPr>
              <a:t>Danh</a:t>
            </a:r>
            <a:r>
              <a:rPr lang="en-US" altLang="en-US" sz="3000" b="1" dirty="0">
                <a:solidFill>
                  <a:srgbClr val="FFFF00"/>
                </a:solidFill>
                <a:latin typeface="Times New Roman" panose="02020603050405020304" pitchFamily="18" charset="0"/>
              </a:rPr>
              <a:t> </a:t>
            </a:r>
            <a:r>
              <a:rPr lang="en-US" altLang="en-US" sz="3000" b="1" dirty="0" err="1">
                <a:solidFill>
                  <a:srgbClr val="FFFF00"/>
                </a:solidFill>
                <a:latin typeface="Times New Roman" panose="02020603050405020304" pitchFamily="18" charset="0"/>
              </a:rPr>
              <a:t>pháp</a:t>
            </a:r>
            <a:endParaRPr lang="en-US" altLang="en-US" sz="3000" b="1" dirty="0">
              <a:solidFill>
                <a:srgbClr val="FFFF00"/>
              </a:solidFill>
              <a:latin typeface="Times New Roman" panose="02020603050405020304" pitchFamily="18" charset="0"/>
            </a:endParaRPr>
          </a:p>
        </p:txBody>
      </p:sp>
      <p:sp>
        <p:nvSpPr>
          <p:cNvPr id="21" name="Text Box 28"/>
          <p:cNvSpPr txBox="1">
            <a:spLocks noChangeArrowheads="1"/>
          </p:cNvSpPr>
          <p:nvPr/>
        </p:nvSpPr>
        <p:spPr bwMode="auto">
          <a:xfrm>
            <a:off x="675935" y="2854567"/>
            <a:ext cx="4133712" cy="1200329"/>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dirty="0">
                <a:latin typeface="Times New Roman" panose="02020603050405020304" pitchFamily="18" charset="0"/>
                <a:cs typeface="Times New Roman" panose="02020603050405020304" pitchFamily="18" charset="0"/>
              </a:rPr>
              <a:t>TÊN</a:t>
            </a:r>
          </a:p>
          <a:p>
            <a:pPr algn="ctr" eaLnBrk="1" hangingPunct="1"/>
            <a:r>
              <a:rPr lang="en-US" altLang="en-US" sz="3600" b="1" dirty="0">
                <a:latin typeface="Times New Roman" panose="02020603050405020304" pitchFamily="18" charset="0"/>
                <a:cs typeface="Times New Roman" panose="02020603050405020304" pitchFamily="18" charset="0"/>
              </a:rPr>
              <a:t>THÔNG THƯỜNG</a:t>
            </a:r>
          </a:p>
        </p:txBody>
      </p:sp>
      <p:sp>
        <p:nvSpPr>
          <p:cNvPr id="23" name="Text Box 29"/>
          <p:cNvSpPr txBox="1">
            <a:spLocks noChangeArrowheads="1"/>
          </p:cNvSpPr>
          <p:nvPr/>
        </p:nvSpPr>
        <p:spPr bwMode="auto">
          <a:xfrm>
            <a:off x="5648606" y="3115840"/>
            <a:ext cx="5816565" cy="707886"/>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000" dirty="0">
                <a:latin typeface="Times New Roman" panose="02020603050405020304" pitchFamily="18" charset="0"/>
                <a:cs typeface="Times New Roman" panose="02020603050405020304" pitchFamily="18" charset="0"/>
              </a:rPr>
              <a:t>Theo </a:t>
            </a:r>
            <a:r>
              <a:rPr lang="en-US" altLang="en-US" sz="4000" dirty="0" err="1">
                <a:latin typeface="Times New Roman" panose="02020603050405020304" pitchFamily="18" charset="0"/>
                <a:cs typeface="Times New Roman" panose="02020603050405020304" pitchFamily="18" charset="0"/>
              </a:rPr>
              <a:t>nguồn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gốc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tìm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ra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axit</a:t>
            </a:r>
            <a:endParaRPr lang="en-US" altLang="en-US" sz="4000" dirty="0">
              <a:latin typeface="Times New Roman" panose="02020603050405020304" pitchFamily="18" charset="0"/>
              <a:cs typeface="Times New Roman" panose="02020603050405020304" pitchFamily="18" charset="0"/>
            </a:endParaRPr>
          </a:p>
        </p:txBody>
      </p:sp>
      <p:sp>
        <p:nvSpPr>
          <p:cNvPr id="24" name="Right Arrow 23"/>
          <p:cNvSpPr/>
          <p:nvPr/>
        </p:nvSpPr>
        <p:spPr>
          <a:xfrm>
            <a:off x="4943376" y="3264516"/>
            <a:ext cx="571500" cy="35718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122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C2171DB4-FBA6-4C2C-8B10-2FE189740EE0}"/>
              </a:ext>
            </a:extLst>
          </p:cNvPr>
          <p:cNvSpPr txBox="1"/>
          <p:nvPr/>
        </p:nvSpPr>
        <p:spPr>
          <a:xfrm>
            <a:off x="204185" y="292964"/>
            <a:ext cx="1573957" cy="369332"/>
          </a:xfrm>
          <a:prstGeom prst="rect">
            <a:avLst/>
          </a:prstGeom>
          <a:noFill/>
          <a:ln>
            <a:solidFill>
              <a:srgbClr val="FF0000"/>
            </a:solidFill>
          </a:ln>
        </p:spPr>
        <p:txBody>
          <a:bodyPr wrap="none" rtlCol="0">
            <a:spAutoFit/>
          </a:bodyPr>
          <a:lstStyle/>
          <a:p>
            <a:r>
              <a:rPr lang="en-US" b="1" dirty="0">
                <a:solidFill>
                  <a:srgbClr val="FFFF00"/>
                </a:solidFill>
              </a:rPr>
              <a:t>HÓA HỌC 11</a:t>
            </a:r>
            <a:endParaRPr lang="vi-VN" b="1" dirty="0">
              <a:solidFill>
                <a:srgbClr val="FFFF00"/>
              </a:solidFill>
            </a:endParaRPr>
          </a:p>
        </p:txBody>
      </p:sp>
      <p:sp>
        <p:nvSpPr>
          <p:cNvPr id="36" name="TextBox 35">
            <a:extLst>
              <a:ext uri="{FF2B5EF4-FFF2-40B4-BE49-F238E27FC236}">
                <a16:creationId xmlns:a16="http://schemas.microsoft.com/office/drawing/2014/main" id="{3C8DD836-3A0B-4E42-9030-5171F4A94EF3}"/>
              </a:ext>
            </a:extLst>
          </p:cNvPr>
          <p:cNvSpPr txBox="1"/>
          <p:nvPr/>
        </p:nvSpPr>
        <p:spPr>
          <a:xfrm>
            <a:off x="1968901" y="154464"/>
            <a:ext cx="6688434" cy="584775"/>
          </a:xfrm>
          <a:prstGeom prst="rect">
            <a:avLst/>
          </a:prstGeom>
          <a:noFill/>
        </p:spPr>
        <p:txBody>
          <a:bodyPr wrap="none" rtlCol="0">
            <a:spAutoFit/>
          </a:bodyPr>
          <a:lstStyle/>
          <a:p>
            <a:r>
              <a:rPr lang="en-US" sz="3200" b="1" dirty="0" err="1">
                <a:solidFill>
                  <a:schemeClr val="bg1"/>
                </a:solidFill>
                <a:latin typeface="Times New Roman" panose="02020603050405020304" pitchFamily="18" charset="0"/>
                <a:cs typeface="Times New Roman" panose="02020603050405020304" pitchFamily="18" charset="0"/>
              </a:rPr>
              <a:t>Bài</a:t>
            </a:r>
            <a:r>
              <a:rPr lang="en-US" sz="3200" b="1" dirty="0">
                <a:solidFill>
                  <a:schemeClr val="bg1"/>
                </a:solidFill>
                <a:latin typeface="Times New Roman" panose="02020603050405020304" pitchFamily="18" charset="0"/>
                <a:cs typeface="Times New Roman" panose="02020603050405020304" pitchFamily="18" charset="0"/>
              </a:rPr>
              <a:t> 45: AXIT CACBOXYLIC (</a:t>
            </a:r>
            <a:r>
              <a:rPr lang="en-US" sz="3200" b="1" dirty="0" err="1">
                <a:solidFill>
                  <a:schemeClr val="bg1"/>
                </a:solidFill>
                <a:latin typeface="Times New Roman" panose="02020603050405020304" pitchFamily="18" charset="0"/>
                <a:cs typeface="Times New Roman" panose="02020603050405020304" pitchFamily="18" charset="0"/>
              </a:rPr>
              <a:t>tiết</a:t>
            </a:r>
            <a:r>
              <a:rPr lang="en-US" sz="3200" b="1" dirty="0">
                <a:solidFill>
                  <a:schemeClr val="bg1"/>
                </a:solidFill>
                <a:latin typeface="Times New Roman" panose="02020603050405020304" pitchFamily="18" charset="0"/>
                <a:cs typeface="Times New Roman" panose="02020603050405020304" pitchFamily="18" charset="0"/>
              </a:rPr>
              <a:t> 1)</a:t>
            </a:r>
            <a:endParaRPr lang="vi-VN" sz="3200" b="1" dirty="0">
              <a:solidFill>
                <a:schemeClr val="bg1"/>
              </a:solidFill>
              <a:latin typeface="Times New Roman" panose="02020603050405020304" pitchFamily="18"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31E0F6B-06CA-4CC8-8414-29554C3F3F06}"/>
              </a:ext>
            </a:extLst>
          </p:cNvPr>
          <p:cNvCxnSpPr>
            <a:cxnSpLocks/>
          </p:cNvCxnSpPr>
          <p:nvPr/>
        </p:nvCxnSpPr>
        <p:spPr>
          <a:xfrm>
            <a:off x="2043442" y="661569"/>
            <a:ext cx="6440801"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32" name="Rectangle 164"/>
          <p:cNvSpPr>
            <a:spLocks noChangeArrowheads="1"/>
          </p:cNvSpPr>
          <p:nvPr/>
        </p:nvSpPr>
        <p:spPr bwMode="auto">
          <a:xfrm>
            <a:off x="442776" y="979644"/>
            <a:ext cx="964213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dirty="0">
                <a:solidFill>
                  <a:srgbClr val="FFFF00"/>
                </a:solidFill>
                <a:latin typeface="Times New Roman" panose="02020603050405020304" pitchFamily="18" charset="0"/>
              </a:rPr>
              <a:t>I. ĐỊNH NGHĨA, PHÂN LOẠI, DANH PHÁP</a:t>
            </a:r>
          </a:p>
        </p:txBody>
      </p:sp>
      <p:sp>
        <p:nvSpPr>
          <p:cNvPr id="22" name="Rectangle 164"/>
          <p:cNvSpPr>
            <a:spLocks noChangeArrowheads="1"/>
          </p:cNvSpPr>
          <p:nvPr/>
        </p:nvSpPr>
        <p:spPr bwMode="auto">
          <a:xfrm>
            <a:off x="781440" y="1470710"/>
            <a:ext cx="964213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dirty="0">
                <a:solidFill>
                  <a:srgbClr val="FFFF00"/>
                </a:solidFill>
                <a:latin typeface="Times New Roman" panose="02020603050405020304" pitchFamily="18" charset="0"/>
              </a:rPr>
              <a:t>3. </a:t>
            </a:r>
            <a:r>
              <a:rPr lang="en-US" altLang="en-US" sz="3000" b="1" dirty="0" err="1">
                <a:solidFill>
                  <a:srgbClr val="FFFF00"/>
                </a:solidFill>
                <a:latin typeface="Times New Roman" panose="02020603050405020304" pitchFamily="18" charset="0"/>
              </a:rPr>
              <a:t>Danh</a:t>
            </a:r>
            <a:r>
              <a:rPr lang="en-US" altLang="en-US" sz="3000" b="1" dirty="0">
                <a:solidFill>
                  <a:srgbClr val="FFFF00"/>
                </a:solidFill>
                <a:latin typeface="Times New Roman" panose="02020603050405020304" pitchFamily="18" charset="0"/>
              </a:rPr>
              <a:t> </a:t>
            </a:r>
            <a:r>
              <a:rPr lang="en-US" altLang="en-US" sz="3000" b="1" dirty="0" err="1">
                <a:solidFill>
                  <a:srgbClr val="FFFF00"/>
                </a:solidFill>
                <a:latin typeface="Times New Roman" panose="02020603050405020304" pitchFamily="18" charset="0"/>
              </a:rPr>
              <a:t>pháp</a:t>
            </a:r>
            <a:endParaRPr lang="en-US" altLang="en-US" sz="3000" b="1" dirty="0">
              <a:solidFill>
                <a:srgbClr val="FFFF00"/>
              </a:solidFill>
              <a:latin typeface="Times New Roman" panose="02020603050405020304" pitchFamily="18" charset="0"/>
            </a:endParaRPr>
          </a:p>
        </p:txBody>
      </p:sp>
      <p:sp>
        <p:nvSpPr>
          <p:cNvPr id="10" name="Rectangle 9"/>
          <p:cNvSpPr/>
          <p:nvPr/>
        </p:nvSpPr>
        <p:spPr>
          <a:xfrm>
            <a:off x="442775" y="2140315"/>
            <a:ext cx="11250993" cy="4555093"/>
          </a:xfrm>
          <a:prstGeom prst="rect">
            <a:avLst/>
          </a:prstGeom>
        </p:spPr>
        <p:txBody>
          <a:bodyPr wrap="square">
            <a:spAutoFit/>
          </a:bodyPr>
          <a:lstStyle/>
          <a:p>
            <a:pPr algn="ctr"/>
            <a:r>
              <a:rPr lang="vi-VN" sz="2400" b="1" dirty="0">
                <a:solidFill>
                  <a:schemeClr val="bg1"/>
                </a:solidFill>
                <a:latin typeface="Times New Roman" panose="02020603050405020304" pitchFamily="18" charset="0"/>
                <a:cs typeface="Times New Roman" panose="02020603050405020304" pitchFamily="18" charset="0"/>
              </a:rPr>
              <a:t>NGUỒN GỐC TÊN GỌI MỘT SỐ AXIT CACBOXYLIC</a:t>
            </a:r>
            <a:endParaRPr lang="en-US" sz="2400" b="1" dirty="0">
              <a:solidFill>
                <a:schemeClr val="bg1"/>
              </a:solidFill>
              <a:latin typeface="Times New Roman" panose="02020603050405020304" pitchFamily="18" charset="0"/>
              <a:cs typeface="Times New Roman" panose="02020603050405020304" pitchFamily="18" charset="0"/>
            </a:endParaRPr>
          </a:p>
          <a:p>
            <a:pPr algn="just">
              <a:spcAft>
                <a:spcPts val="1200"/>
              </a:spcAft>
            </a:pPr>
            <a:br>
              <a:rPr lang="vi-VN" sz="2400" dirty="0">
                <a:solidFill>
                  <a:schemeClr val="bg1"/>
                </a:solidFill>
                <a:latin typeface="Times New Roman" panose="02020603050405020304" pitchFamily="18" charset="0"/>
                <a:cs typeface="Times New Roman" panose="02020603050405020304" pitchFamily="18" charset="0"/>
              </a:rPr>
            </a:br>
            <a:r>
              <a:rPr lang="en-US" sz="2400" spc="-100" dirty="0">
                <a:solidFill>
                  <a:schemeClr val="bg1"/>
                </a:solidFill>
                <a:latin typeface="Times New Roman" panose="02020603050405020304" pitchFamily="18" charset="0"/>
                <a:cs typeface="Times New Roman" panose="02020603050405020304" pitchFamily="18" charset="0"/>
              </a:rPr>
              <a:t>-</a:t>
            </a:r>
            <a:r>
              <a:rPr lang="vi-VN" sz="2400" spc="-100" dirty="0">
                <a:solidFill>
                  <a:schemeClr val="bg1"/>
                </a:solidFill>
                <a:latin typeface="Times New Roman" panose="02020603050405020304" pitchFamily="18" charset="0"/>
                <a:cs typeface="Times New Roman" panose="02020603050405020304" pitchFamily="18" charset="0"/>
              </a:rPr>
              <a:t> </a:t>
            </a:r>
            <a:r>
              <a:rPr lang="vi-VN" sz="2400" b="1" spc="-100" dirty="0">
                <a:solidFill>
                  <a:srgbClr val="FFFF00"/>
                </a:solidFill>
                <a:latin typeface="Times New Roman" panose="02020603050405020304" pitchFamily="18" charset="0"/>
                <a:cs typeface="Times New Roman" panose="02020603050405020304" pitchFamily="18" charset="0"/>
              </a:rPr>
              <a:t>Axit fomic HCOOH</a:t>
            </a:r>
            <a:r>
              <a:rPr lang="vi-VN" sz="2400" spc="-100" dirty="0">
                <a:solidFill>
                  <a:schemeClr val="bg1"/>
                </a:solidFill>
                <a:latin typeface="Times New Roman" panose="02020603050405020304" pitchFamily="18" charset="0"/>
                <a:cs typeface="Times New Roman" panose="02020603050405020304" pitchFamily="18" charset="0"/>
              </a:rPr>
              <a:t>: </a:t>
            </a:r>
            <a:r>
              <a:rPr lang="en-US" sz="2400" spc="-100" dirty="0">
                <a:solidFill>
                  <a:schemeClr val="bg1"/>
                </a:solidFill>
                <a:latin typeface="Times New Roman" panose="02020603050405020304" pitchFamily="18" charset="0"/>
                <a:cs typeface="Times New Roman" panose="02020603050405020304" pitchFamily="18" charset="0"/>
              </a:rPr>
              <a:t>ban </a:t>
            </a:r>
            <a:r>
              <a:rPr lang="en-US" sz="2400" spc="-100" dirty="0" err="1">
                <a:solidFill>
                  <a:schemeClr val="bg1"/>
                </a:solidFill>
                <a:latin typeface="Times New Roman" panose="02020603050405020304" pitchFamily="18" charset="0"/>
                <a:cs typeface="Times New Roman" panose="02020603050405020304" pitchFamily="18" charset="0"/>
              </a:rPr>
              <a:t>đầu</a:t>
            </a:r>
            <a:r>
              <a:rPr lang="en-US" sz="2400" spc="-100" dirty="0">
                <a:solidFill>
                  <a:schemeClr val="bg1"/>
                </a:solidFill>
                <a:latin typeface="Times New Roman" panose="02020603050405020304" pitchFamily="18" charset="0"/>
                <a:cs typeface="Times New Roman" panose="02020603050405020304" pitchFamily="18" charset="0"/>
              </a:rPr>
              <a:t> </a:t>
            </a:r>
            <a:r>
              <a:rPr lang="en-US" sz="2400" spc="-100" dirty="0" err="1">
                <a:solidFill>
                  <a:schemeClr val="bg1"/>
                </a:solidFill>
                <a:latin typeface="Times New Roman" panose="02020603050405020304" pitchFamily="18" charset="0"/>
                <a:cs typeface="Times New Roman" panose="02020603050405020304" pitchFamily="18" charset="0"/>
              </a:rPr>
              <a:t>được</a:t>
            </a:r>
            <a:r>
              <a:rPr lang="en-US" sz="2400" spc="-100" dirty="0">
                <a:solidFill>
                  <a:schemeClr val="bg1"/>
                </a:solidFill>
                <a:latin typeface="Times New Roman" panose="02020603050405020304" pitchFamily="18" charset="0"/>
                <a:cs typeface="Times New Roman" panose="02020603050405020304" pitchFamily="18" charset="0"/>
              </a:rPr>
              <a:t> </a:t>
            </a:r>
            <a:r>
              <a:rPr lang="vi-VN" sz="2400" spc="-100" dirty="0">
                <a:solidFill>
                  <a:schemeClr val="bg1"/>
                </a:solidFill>
                <a:latin typeface="Times New Roman" panose="02020603050405020304" pitchFamily="18" charset="0"/>
                <a:cs typeface="Times New Roman" panose="02020603050405020304" pitchFamily="18" charset="0"/>
              </a:rPr>
              <a:t>điều chế bằng cách chưng cất loài kiến đỏ</a:t>
            </a:r>
            <a:endParaRPr lang="en-US" sz="2400" spc="-100" dirty="0">
              <a:solidFill>
                <a:schemeClr val="bg1"/>
              </a:solidFill>
              <a:latin typeface="Times New Roman" panose="02020603050405020304" pitchFamily="18" charset="0"/>
              <a:cs typeface="Times New Roman" panose="02020603050405020304" pitchFamily="18" charset="0"/>
            </a:endParaRPr>
          </a:p>
          <a:p>
            <a:pPr algn="just">
              <a:spcAft>
                <a:spcPts val="1200"/>
              </a:spcAft>
            </a:pPr>
            <a:r>
              <a:rPr lang="vi-VN" sz="2400" dirty="0">
                <a:solidFill>
                  <a:schemeClr val="bg1"/>
                </a:solidFill>
                <a:latin typeface="Times New Roman" panose="02020603050405020304" pitchFamily="18" charset="0"/>
                <a:cs typeface="Times New Roman" panose="02020603050405020304" pitchFamily="18" charset="0"/>
              </a:rPr>
              <a:t> có tên là fomica rufa. </a:t>
            </a:r>
            <a:endParaRPr lang="en-US" sz="2400" dirty="0">
              <a:solidFill>
                <a:schemeClr val="bg1"/>
              </a:solidFill>
              <a:latin typeface="Times New Roman" panose="02020603050405020304" pitchFamily="18" charset="0"/>
              <a:cs typeface="Times New Roman" panose="02020603050405020304" pitchFamily="18" charset="0"/>
            </a:endParaRPr>
          </a:p>
          <a:p>
            <a:pPr algn="just">
              <a:spcAft>
                <a:spcPts val="1200"/>
              </a:spcAft>
            </a:pPr>
            <a:r>
              <a:rPr lang="en-US" sz="2400" spc="-100" dirty="0">
                <a:solidFill>
                  <a:schemeClr val="bg1"/>
                </a:solidFill>
                <a:latin typeface="Times New Roman" panose="02020603050405020304" pitchFamily="18" charset="0"/>
                <a:cs typeface="Times New Roman" panose="02020603050405020304" pitchFamily="18" charset="0"/>
              </a:rPr>
              <a:t>-</a:t>
            </a:r>
            <a:r>
              <a:rPr lang="vi-VN" sz="2400" spc="-100" dirty="0">
                <a:solidFill>
                  <a:schemeClr val="bg1"/>
                </a:solidFill>
                <a:latin typeface="Times New Roman" panose="02020603050405020304" pitchFamily="18" charset="0"/>
                <a:cs typeface="Times New Roman" panose="02020603050405020304" pitchFamily="18" charset="0"/>
              </a:rPr>
              <a:t> </a:t>
            </a:r>
            <a:r>
              <a:rPr lang="vi-VN" sz="2400" b="1" spc="-100" dirty="0">
                <a:solidFill>
                  <a:srgbClr val="FFFF00"/>
                </a:solidFill>
                <a:latin typeface="Times New Roman" panose="02020603050405020304" pitchFamily="18" charset="0"/>
                <a:cs typeface="Times New Roman" panose="02020603050405020304" pitchFamily="18" charset="0"/>
              </a:rPr>
              <a:t>Axit axetic CH</a:t>
            </a:r>
            <a:r>
              <a:rPr lang="vi-VN" sz="2400" b="1" spc="-100" baseline="-25000" dirty="0">
                <a:solidFill>
                  <a:srgbClr val="FFFF00"/>
                </a:solidFill>
                <a:latin typeface="Times New Roman" panose="02020603050405020304" pitchFamily="18" charset="0"/>
                <a:cs typeface="Times New Roman" panose="02020603050405020304" pitchFamily="18" charset="0"/>
              </a:rPr>
              <a:t>3</a:t>
            </a:r>
            <a:r>
              <a:rPr lang="vi-VN" sz="2400" b="1" spc="-100" dirty="0">
                <a:solidFill>
                  <a:srgbClr val="FFFF00"/>
                </a:solidFill>
                <a:latin typeface="Times New Roman" panose="02020603050405020304" pitchFamily="18" charset="0"/>
                <a:cs typeface="Times New Roman" panose="02020603050405020304" pitchFamily="18" charset="0"/>
              </a:rPr>
              <a:t>COOH</a:t>
            </a:r>
            <a:r>
              <a:rPr lang="vi-VN" sz="2400" spc="-100" dirty="0">
                <a:solidFill>
                  <a:schemeClr val="bg1"/>
                </a:solidFill>
                <a:latin typeface="Times New Roman" panose="02020603050405020304" pitchFamily="18" charset="0"/>
                <a:cs typeface="Times New Roman" panose="02020603050405020304" pitchFamily="18" charset="0"/>
              </a:rPr>
              <a:t>: được biết đến từ</a:t>
            </a:r>
            <a:r>
              <a:rPr lang="en-US" sz="2400" spc="-100" dirty="0">
                <a:solidFill>
                  <a:schemeClr val="bg1"/>
                </a:solidFill>
                <a:latin typeface="Times New Roman" panose="02020603050405020304" pitchFamily="18" charset="0"/>
                <a:cs typeface="Times New Roman" panose="02020603050405020304" pitchFamily="18" charset="0"/>
              </a:rPr>
              <a:t> </a:t>
            </a:r>
            <a:r>
              <a:rPr lang="en-US" sz="2400" spc="-100" dirty="0" err="1">
                <a:solidFill>
                  <a:schemeClr val="bg1"/>
                </a:solidFill>
                <a:latin typeface="Times New Roman" panose="02020603050405020304" pitchFamily="18" charset="0"/>
                <a:cs typeface="Times New Roman" panose="02020603050405020304" pitchFamily="18" charset="0"/>
              </a:rPr>
              <a:t>giấm</a:t>
            </a:r>
            <a:r>
              <a:rPr lang="vi-VN" sz="2400" spc="-100" dirty="0">
                <a:solidFill>
                  <a:schemeClr val="bg1"/>
                </a:solidFill>
                <a:latin typeface="Times New Roman" panose="02020603050405020304" pitchFamily="18" charset="0"/>
                <a:cs typeface="Times New Roman" panose="02020603050405020304" pitchFamily="18" charset="0"/>
              </a:rPr>
              <a:t> khi cho</a:t>
            </a:r>
            <a:r>
              <a:rPr lang="en-US" sz="2400" spc="-100" dirty="0">
                <a:solidFill>
                  <a:schemeClr val="bg1"/>
                </a:solidFill>
                <a:latin typeface="Times New Roman" panose="02020603050405020304" pitchFamily="18" charset="0"/>
                <a:cs typeface="Times New Roman" panose="02020603050405020304" pitchFamily="18" charset="0"/>
              </a:rPr>
              <a:t> </a:t>
            </a:r>
            <a:r>
              <a:rPr lang="en-US" sz="2400" spc="-100" dirty="0" err="1">
                <a:solidFill>
                  <a:schemeClr val="bg1"/>
                </a:solidFill>
                <a:latin typeface="Times New Roman" panose="02020603050405020304" pitchFamily="18" charset="0"/>
                <a:cs typeface="Times New Roman" panose="02020603050405020304" pitchFamily="18" charset="0"/>
              </a:rPr>
              <a:t>bia</a:t>
            </a:r>
            <a:r>
              <a:rPr lang="en-US" sz="2400" spc="-100" dirty="0">
                <a:solidFill>
                  <a:schemeClr val="bg1"/>
                </a:solidFill>
                <a:latin typeface="Times New Roman" panose="02020603050405020304" pitchFamily="18" charset="0"/>
                <a:cs typeface="Times New Roman" panose="02020603050405020304" pitchFamily="18" charset="0"/>
              </a:rPr>
              <a:t> </a:t>
            </a:r>
            <a:r>
              <a:rPr lang="en-US" sz="2400" spc="-100" dirty="0" err="1">
                <a:solidFill>
                  <a:schemeClr val="bg1"/>
                </a:solidFill>
                <a:latin typeface="Times New Roman" panose="02020603050405020304" pitchFamily="18" charset="0"/>
                <a:cs typeface="Times New Roman" panose="02020603050405020304" pitchFamily="18" charset="0"/>
              </a:rPr>
              <a:t>và</a:t>
            </a:r>
            <a:r>
              <a:rPr lang="en-US" sz="2400" spc="-100" dirty="0">
                <a:solidFill>
                  <a:schemeClr val="bg1"/>
                </a:solidFill>
                <a:latin typeface="Times New Roman" panose="02020603050405020304" pitchFamily="18" charset="0"/>
                <a:cs typeface="Times New Roman" panose="02020603050405020304" pitchFamily="18" charset="0"/>
              </a:rPr>
              <a:t> </a:t>
            </a:r>
            <a:r>
              <a:rPr lang="en-US" sz="2400" spc="-100" dirty="0" err="1">
                <a:solidFill>
                  <a:schemeClr val="bg1"/>
                </a:solidFill>
                <a:latin typeface="Times New Roman" panose="02020603050405020304" pitchFamily="18" charset="0"/>
                <a:cs typeface="Times New Roman" panose="02020603050405020304" pitchFamily="18" charset="0"/>
              </a:rPr>
              <a:t>rượu</a:t>
            </a:r>
            <a:r>
              <a:rPr lang="en-US" sz="2400" spc="-100" dirty="0">
                <a:solidFill>
                  <a:schemeClr val="bg1"/>
                </a:solidFill>
                <a:latin typeface="Times New Roman" panose="02020603050405020304" pitchFamily="18" charset="0"/>
                <a:cs typeface="Times New Roman" panose="02020603050405020304" pitchFamily="18" charset="0"/>
              </a:rPr>
              <a:t> </a:t>
            </a:r>
            <a:r>
              <a:rPr lang="en-US" sz="2400" spc="-100" dirty="0" err="1">
                <a:solidFill>
                  <a:schemeClr val="bg1"/>
                </a:solidFill>
                <a:latin typeface="Times New Roman" panose="02020603050405020304" pitchFamily="18" charset="0"/>
                <a:cs typeface="Times New Roman" panose="02020603050405020304" pitchFamily="18" charset="0"/>
              </a:rPr>
              <a:t>vang</a:t>
            </a:r>
            <a:r>
              <a:rPr lang="vi-VN" sz="2400" spc="-100" dirty="0">
                <a:solidFill>
                  <a:schemeClr val="bg1"/>
                </a:solidFill>
                <a:latin typeface="Times New Roman" panose="02020603050405020304" pitchFamily="18" charset="0"/>
                <a:cs typeface="Times New Roman" panose="02020603050405020304" pitchFamily="18" charset="0"/>
              </a:rPr>
              <a:t> tiếp xúc</a:t>
            </a:r>
            <a:endParaRPr lang="en-US" sz="2400" spc="-100" dirty="0">
              <a:solidFill>
                <a:schemeClr val="bg1"/>
              </a:solidFill>
              <a:latin typeface="Times New Roman" panose="02020603050405020304" pitchFamily="18" charset="0"/>
              <a:cs typeface="Times New Roman" panose="02020603050405020304" pitchFamily="18" charset="0"/>
            </a:endParaRPr>
          </a:p>
          <a:p>
            <a:pPr algn="just">
              <a:spcAft>
                <a:spcPts val="1200"/>
              </a:spcAft>
            </a:pPr>
            <a:r>
              <a:rPr lang="vi-VN" sz="2400" spc="-100" dirty="0">
                <a:solidFill>
                  <a:schemeClr val="bg1"/>
                </a:solidFill>
                <a:latin typeface="Times New Roman" panose="02020603050405020304" pitchFamily="18" charset="0"/>
                <a:cs typeface="Times New Roman" panose="02020603050405020304" pitchFamily="18" charset="0"/>
              </a:rPr>
              <a:t>với không khí</a:t>
            </a:r>
            <a:r>
              <a:rPr lang="en-US" sz="2400" spc="-100" dirty="0">
                <a:solidFill>
                  <a:schemeClr val="bg1"/>
                </a:solidFill>
                <a:latin typeface="Times New Roman" panose="02020603050405020304" pitchFamily="18" charset="0"/>
                <a:cs typeface="Times New Roman" panose="02020603050405020304" pitchFamily="18" charset="0"/>
              </a:rPr>
              <a:t>, t</a:t>
            </a:r>
            <a:r>
              <a:rPr lang="vi-VN" sz="2400" spc="-100" dirty="0">
                <a:solidFill>
                  <a:schemeClr val="bg1"/>
                </a:solidFill>
                <a:latin typeface="Times New Roman" panose="02020603050405020304" pitchFamily="18" charset="0"/>
                <a:cs typeface="Times New Roman" panose="02020603050405020304" pitchFamily="18" charset="0"/>
              </a:rPr>
              <a:t>ên Latinh là acidum acetium, là axit của vang chua (acere: chua).</a:t>
            </a:r>
            <a:endParaRPr lang="en-US" sz="2400" spc="-100" dirty="0">
              <a:solidFill>
                <a:schemeClr val="bg1"/>
              </a:solidFill>
              <a:latin typeface="Times New Roman" panose="02020603050405020304" pitchFamily="18" charset="0"/>
              <a:cs typeface="Times New Roman" panose="02020603050405020304" pitchFamily="18" charset="0"/>
            </a:endParaRPr>
          </a:p>
          <a:p>
            <a:pPr algn="just">
              <a:spcAft>
                <a:spcPts val="1200"/>
              </a:spcAft>
            </a:pPr>
            <a:r>
              <a:rPr lang="en-US" sz="2400" spc="-100" dirty="0">
                <a:solidFill>
                  <a:schemeClr val="bg1"/>
                </a:solidFill>
                <a:latin typeface="Times New Roman" panose="02020603050405020304" pitchFamily="18" charset="0"/>
                <a:cs typeface="Times New Roman" panose="02020603050405020304" pitchFamily="18" charset="0"/>
              </a:rPr>
              <a:t>-</a:t>
            </a:r>
            <a:r>
              <a:rPr lang="vi-VN" sz="2400" spc="-100" dirty="0">
                <a:solidFill>
                  <a:schemeClr val="bg1"/>
                </a:solidFill>
                <a:latin typeface="Times New Roman" panose="02020603050405020304" pitchFamily="18" charset="0"/>
                <a:cs typeface="Times New Roman" panose="02020603050405020304" pitchFamily="18" charset="0"/>
              </a:rPr>
              <a:t> </a:t>
            </a:r>
            <a:r>
              <a:rPr lang="vi-VN" sz="2400" b="1" spc="-100" dirty="0">
                <a:solidFill>
                  <a:srgbClr val="FFFF00"/>
                </a:solidFill>
                <a:latin typeface="Times New Roman" panose="02020603050405020304" pitchFamily="18" charset="0"/>
                <a:cs typeface="Times New Roman" panose="02020603050405020304" pitchFamily="18" charset="0"/>
              </a:rPr>
              <a:t>Axit propionic CH</a:t>
            </a:r>
            <a:r>
              <a:rPr lang="vi-VN" sz="2400" b="1" spc="-100" baseline="-25000" dirty="0">
                <a:solidFill>
                  <a:srgbClr val="FFFF00"/>
                </a:solidFill>
                <a:latin typeface="Times New Roman" panose="02020603050405020304" pitchFamily="18" charset="0"/>
                <a:cs typeface="Times New Roman" panose="02020603050405020304" pitchFamily="18" charset="0"/>
              </a:rPr>
              <a:t>3</a:t>
            </a:r>
            <a:r>
              <a:rPr lang="vi-VN" sz="2400" b="1" spc="-100" dirty="0">
                <a:solidFill>
                  <a:srgbClr val="FFFF00"/>
                </a:solidFill>
                <a:latin typeface="Times New Roman" panose="02020603050405020304" pitchFamily="18" charset="0"/>
                <a:cs typeface="Times New Roman" panose="02020603050405020304" pitchFamily="18" charset="0"/>
              </a:rPr>
              <a:t>CH</a:t>
            </a:r>
            <a:r>
              <a:rPr lang="vi-VN" sz="2400" b="1" spc="-100" baseline="-25000" dirty="0">
                <a:solidFill>
                  <a:srgbClr val="FFFF00"/>
                </a:solidFill>
                <a:latin typeface="Times New Roman" panose="02020603050405020304" pitchFamily="18" charset="0"/>
                <a:cs typeface="Times New Roman" panose="02020603050405020304" pitchFamily="18" charset="0"/>
              </a:rPr>
              <a:t>2</a:t>
            </a:r>
            <a:r>
              <a:rPr lang="vi-VN" sz="2400" b="1" spc="-100" dirty="0">
                <a:solidFill>
                  <a:srgbClr val="FFFF00"/>
                </a:solidFill>
                <a:latin typeface="Times New Roman" panose="02020603050405020304" pitchFamily="18" charset="0"/>
                <a:cs typeface="Times New Roman" panose="02020603050405020304" pitchFamily="18" charset="0"/>
              </a:rPr>
              <a:t>COOH</a:t>
            </a:r>
            <a:r>
              <a:rPr lang="vi-VN" sz="2400" spc="-100" dirty="0">
                <a:solidFill>
                  <a:schemeClr val="bg1"/>
                </a:solidFill>
                <a:latin typeface="Times New Roman" panose="02020603050405020304" pitchFamily="18" charset="0"/>
                <a:cs typeface="Times New Roman" panose="02020603050405020304" pitchFamily="18" charset="0"/>
              </a:rPr>
              <a:t>: Đây là axit đầu tiên được tìm thấy trong chất béo. Tên gọi của “axit propionic” xuất phát từ tiếng Hy Lạp prot</a:t>
            </a:r>
            <a:r>
              <a:rPr lang="en-US" sz="2400" spc="-100" dirty="0">
                <a:solidFill>
                  <a:schemeClr val="bg1"/>
                </a:solidFill>
                <a:latin typeface="Times New Roman" panose="02020603050405020304" pitchFamily="18" charset="0"/>
                <a:cs typeface="Times New Roman" panose="02020603050405020304" pitchFamily="18" charset="0"/>
              </a:rPr>
              <a:t>o</a:t>
            </a:r>
            <a:r>
              <a:rPr lang="vi-VN" sz="2400" spc="-100" dirty="0">
                <a:solidFill>
                  <a:schemeClr val="bg1"/>
                </a:solidFill>
                <a:latin typeface="Times New Roman" panose="02020603050405020304" pitchFamily="18" charset="0"/>
                <a:cs typeface="Times New Roman" panose="02020603050405020304" pitchFamily="18" charset="0"/>
              </a:rPr>
              <a:t>s là </a:t>
            </a:r>
            <a:r>
              <a:rPr lang="en-US" sz="2400" spc="-100" dirty="0">
                <a:solidFill>
                  <a:schemeClr val="bg1"/>
                </a:solidFill>
                <a:latin typeface="Times New Roman" panose="02020603050405020304" pitchFamily="18" charset="0"/>
                <a:cs typeface="Times New Roman" panose="02020603050405020304" pitchFamily="18" charset="0"/>
              </a:rPr>
              <a:t>“</a:t>
            </a:r>
            <a:r>
              <a:rPr lang="vi-VN" sz="2400" spc="-100" dirty="0">
                <a:solidFill>
                  <a:schemeClr val="bg1"/>
                </a:solidFill>
                <a:latin typeface="Times New Roman" panose="02020603050405020304" pitchFamily="18" charset="0"/>
                <a:cs typeface="Times New Roman" panose="02020603050405020304" pitchFamily="18" charset="0"/>
              </a:rPr>
              <a:t>lần đầu tiên</a:t>
            </a:r>
            <a:r>
              <a:rPr lang="en-US" sz="2400" spc="-100" dirty="0">
                <a:solidFill>
                  <a:schemeClr val="bg1"/>
                </a:solidFill>
                <a:latin typeface="Times New Roman" panose="02020603050405020304" pitchFamily="18" charset="0"/>
                <a:cs typeface="Times New Roman" panose="02020603050405020304" pitchFamily="18" charset="0"/>
              </a:rPr>
              <a:t>”</a:t>
            </a:r>
            <a:r>
              <a:rPr lang="vi-VN" sz="2400" spc="-100" dirty="0">
                <a:solidFill>
                  <a:schemeClr val="bg1"/>
                </a:solidFill>
                <a:latin typeface="Times New Roman" panose="02020603050405020304" pitchFamily="18" charset="0"/>
                <a:cs typeface="Times New Roman" panose="02020603050405020304" pitchFamily="18" charset="0"/>
              </a:rPr>
              <a:t> và pi</a:t>
            </a:r>
            <a:r>
              <a:rPr lang="en-US" sz="2400" spc="-100" dirty="0">
                <a:solidFill>
                  <a:schemeClr val="bg1"/>
                </a:solidFill>
                <a:latin typeface="Times New Roman" panose="02020603050405020304" pitchFamily="18" charset="0"/>
                <a:cs typeface="Times New Roman" panose="02020603050405020304" pitchFamily="18" charset="0"/>
              </a:rPr>
              <a:t>o</a:t>
            </a:r>
            <a:r>
              <a:rPr lang="vi-VN" sz="2400" spc="-100" dirty="0">
                <a:solidFill>
                  <a:schemeClr val="bg1"/>
                </a:solidFill>
                <a:latin typeface="Times New Roman" panose="02020603050405020304" pitchFamily="18" charset="0"/>
                <a:cs typeface="Times New Roman" panose="02020603050405020304" pitchFamily="18" charset="0"/>
              </a:rPr>
              <a:t>n là </a:t>
            </a:r>
            <a:r>
              <a:rPr lang="en-US" sz="2400" spc="-100" dirty="0">
                <a:solidFill>
                  <a:schemeClr val="bg1"/>
                </a:solidFill>
                <a:latin typeface="Times New Roman" panose="02020603050405020304" pitchFamily="18" charset="0"/>
                <a:cs typeface="Times New Roman" panose="02020603050405020304" pitchFamily="18" charset="0"/>
              </a:rPr>
              <a:t>“</a:t>
            </a:r>
            <a:r>
              <a:rPr lang="vi-VN" sz="2400" spc="-100" dirty="0">
                <a:solidFill>
                  <a:schemeClr val="bg1"/>
                </a:solidFill>
                <a:latin typeface="Times New Roman" panose="02020603050405020304" pitchFamily="18" charset="0"/>
                <a:cs typeface="Times New Roman" panose="02020603050405020304" pitchFamily="18" charset="0"/>
              </a:rPr>
              <a:t>chất béo</a:t>
            </a:r>
            <a:r>
              <a:rPr lang="en-US" sz="2400" spc="-100" dirty="0">
                <a:solidFill>
                  <a:schemeClr val="bg1"/>
                </a:solidFill>
                <a:latin typeface="Times New Roman" panose="02020603050405020304" pitchFamily="18" charset="0"/>
                <a:cs typeface="Times New Roman" panose="02020603050405020304" pitchFamily="18" charset="0"/>
              </a:rPr>
              <a:t>”</a:t>
            </a:r>
            <a:r>
              <a:rPr lang="vi-VN" sz="2400" spc="-100" dirty="0">
                <a:solidFill>
                  <a:schemeClr val="bg1"/>
                </a:solidFill>
                <a:latin typeface="Times New Roman" panose="02020603050405020304" pitchFamily="18" charset="0"/>
                <a:cs typeface="Times New Roman" panose="02020603050405020304" pitchFamily="18" charset="0"/>
              </a:rPr>
              <a:t>.</a:t>
            </a:r>
            <a:endParaRPr lang="en-US" sz="2400" spc="-100" dirty="0">
              <a:solidFill>
                <a:schemeClr val="bg1"/>
              </a:solidFill>
              <a:latin typeface="Times New Roman" panose="02020603050405020304" pitchFamily="18" charset="0"/>
              <a:cs typeface="Times New Roman" panose="02020603050405020304" pitchFamily="18" charset="0"/>
            </a:endParaRPr>
          </a:p>
          <a:p>
            <a:pPr algn="just">
              <a:spcAft>
                <a:spcPts val="1200"/>
              </a:spcAft>
            </a:pPr>
            <a:r>
              <a:rPr lang="en-US" sz="2400" dirty="0">
                <a:solidFill>
                  <a:schemeClr val="bg1"/>
                </a:solidFill>
                <a:latin typeface="Times New Roman" panose="02020603050405020304" pitchFamily="18" charset="0"/>
                <a:cs typeface="Times New Roman" panose="02020603050405020304" pitchFamily="18" charset="0"/>
              </a:rPr>
              <a:t>-</a:t>
            </a:r>
            <a:r>
              <a:rPr lang="vi-VN" sz="2400" dirty="0">
                <a:solidFill>
                  <a:schemeClr val="bg1"/>
                </a:solidFill>
                <a:latin typeface="Times New Roman" panose="02020603050405020304" pitchFamily="18" charset="0"/>
                <a:cs typeface="Times New Roman" panose="02020603050405020304" pitchFamily="18" charset="0"/>
              </a:rPr>
              <a:t> </a:t>
            </a:r>
            <a:r>
              <a:rPr lang="vi-VN" sz="2400" b="1" dirty="0">
                <a:solidFill>
                  <a:srgbClr val="FFFF00"/>
                </a:solidFill>
                <a:latin typeface="Times New Roman" panose="02020603050405020304" pitchFamily="18" charset="0"/>
                <a:cs typeface="Times New Roman" panose="02020603050405020304" pitchFamily="18" charset="0"/>
              </a:rPr>
              <a:t>Axit butiric CH</a:t>
            </a:r>
            <a:r>
              <a:rPr lang="vi-VN" sz="2400" b="1" baseline="-25000" dirty="0">
                <a:solidFill>
                  <a:srgbClr val="FFFF00"/>
                </a:solidFill>
                <a:latin typeface="Times New Roman" panose="02020603050405020304" pitchFamily="18" charset="0"/>
                <a:cs typeface="Times New Roman" panose="02020603050405020304" pitchFamily="18" charset="0"/>
              </a:rPr>
              <a:t>3</a:t>
            </a:r>
            <a:r>
              <a:rPr lang="vi-VN" sz="2400" b="1" dirty="0">
                <a:solidFill>
                  <a:srgbClr val="FFFF00"/>
                </a:solidFill>
                <a:latin typeface="Times New Roman" panose="02020603050405020304" pitchFamily="18" charset="0"/>
                <a:cs typeface="Times New Roman" panose="02020603050405020304" pitchFamily="18" charset="0"/>
              </a:rPr>
              <a:t>(CH</a:t>
            </a:r>
            <a:r>
              <a:rPr lang="vi-VN" sz="2400" b="1" baseline="-25000" dirty="0">
                <a:solidFill>
                  <a:srgbClr val="FFFF00"/>
                </a:solidFill>
                <a:latin typeface="Times New Roman" panose="02020603050405020304" pitchFamily="18" charset="0"/>
                <a:cs typeface="Times New Roman" panose="02020603050405020304" pitchFamily="18" charset="0"/>
              </a:rPr>
              <a:t>2</a:t>
            </a:r>
            <a:r>
              <a:rPr lang="vi-VN" sz="2400" b="1" dirty="0">
                <a:solidFill>
                  <a:srgbClr val="FFFF00"/>
                </a:solidFill>
                <a:latin typeface="Times New Roman" panose="02020603050405020304" pitchFamily="18" charset="0"/>
                <a:cs typeface="Times New Roman" panose="02020603050405020304" pitchFamily="18" charset="0"/>
              </a:rPr>
              <a:t>)</a:t>
            </a:r>
            <a:r>
              <a:rPr lang="vi-VN" sz="2400" b="1" baseline="-25000" dirty="0">
                <a:solidFill>
                  <a:srgbClr val="FFFF00"/>
                </a:solidFill>
                <a:latin typeface="Times New Roman" panose="02020603050405020304" pitchFamily="18" charset="0"/>
                <a:cs typeface="Times New Roman" panose="02020603050405020304" pitchFamily="18" charset="0"/>
              </a:rPr>
              <a:t>2</a:t>
            </a:r>
            <a:r>
              <a:rPr lang="vi-VN" sz="2400" b="1" dirty="0">
                <a:solidFill>
                  <a:srgbClr val="FFFF00"/>
                </a:solidFill>
                <a:latin typeface="Times New Roman" panose="02020603050405020304" pitchFamily="18" charset="0"/>
                <a:cs typeface="Times New Roman" panose="02020603050405020304" pitchFamily="18" charset="0"/>
              </a:rPr>
              <a:t>COOH</a:t>
            </a:r>
            <a:r>
              <a:rPr lang="vi-VN" sz="2400" dirty="0">
                <a:solidFill>
                  <a:schemeClr val="bg1"/>
                </a:solidFill>
                <a:latin typeface="Times New Roman" panose="02020603050405020304" pitchFamily="18" charset="0"/>
                <a:cs typeface="Times New Roman" panose="02020603050405020304" pitchFamily="18" charset="0"/>
              </a:rPr>
              <a:t>: Axit này tồn tại ở dạng este với glixerol có trong bơ làm từ sữa bò. Tên gọi axit butiric xuất phát từ tiếng Latinh butyrum có nghĩa là bơ.</a:t>
            </a: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2050" name="Picture 2" descr="Ant Formica Rufa Isolated Stock Photo, Picture And Royalty Free ..."/>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099039" y="2851066"/>
            <a:ext cx="1220452" cy="9144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Dùng dấm trị bệnh - Viện Dinh Dưỡng Lâm Sà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084908" y="3888279"/>
            <a:ext cx="124871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7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C2171DB4-FBA6-4C2C-8B10-2FE189740EE0}"/>
              </a:ext>
            </a:extLst>
          </p:cNvPr>
          <p:cNvSpPr txBox="1"/>
          <p:nvPr/>
        </p:nvSpPr>
        <p:spPr>
          <a:xfrm>
            <a:off x="204185" y="292964"/>
            <a:ext cx="1573957" cy="369332"/>
          </a:xfrm>
          <a:prstGeom prst="rect">
            <a:avLst/>
          </a:prstGeom>
          <a:noFill/>
          <a:ln>
            <a:solidFill>
              <a:srgbClr val="FF0000"/>
            </a:solidFill>
          </a:ln>
        </p:spPr>
        <p:txBody>
          <a:bodyPr wrap="none" rtlCol="0">
            <a:spAutoFit/>
          </a:bodyPr>
          <a:lstStyle/>
          <a:p>
            <a:r>
              <a:rPr lang="en-US" b="1" dirty="0">
                <a:solidFill>
                  <a:srgbClr val="FFFF00"/>
                </a:solidFill>
              </a:rPr>
              <a:t>HÓA HỌC 11</a:t>
            </a:r>
            <a:endParaRPr lang="vi-VN" b="1" dirty="0">
              <a:solidFill>
                <a:srgbClr val="FFFF00"/>
              </a:solidFill>
            </a:endParaRPr>
          </a:p>
        </p:txBody>
      </p:sp>
      <p:sp>
        <p:nvSpPr>
          <p:cNvPr id="36" name="TextBox 35">
            <a:extLst>
              <a:ext uri="{FF2B5EF4-FFF2-40B4-BE49-F238E27FC236}">
                <a16:creationId xmlns:a16="http://schemas.microsoft.com/office/drawing/2014/main" id="{3C8DD836-3A0B-4E42-9030-5171F4A94EF3}"/>
              </a:ext>
            </a:extLst>
          </p:cNvPr>
          <p:cNvSpPr txBox="1"/>
          <p:nvPr/>
        </p:nvSpPr>
        <p:spPr>
          <a:xfrm>
            <a:off x="1968901" y="154464"/>
            <a:ext cx="6688434" cy="584775"/>
          </a:xfrm>
          <a:prstGeom prst="rect">
            <a:avLst/>
          </a:prstGeom>
          <a:noFill/>
        </p:spPr>
        <p:txBody>
          <a:bodyPr wrap="none" rtlCol="0">
            <a:spAutoFit/>
          </a:bodyPr>
          <a:lstStyle/>
          <a:p>
            <a:r>
              <a:rPr lang="en-US" sz="3200" b="1" dirty="0" err="1">
                <a:solidFill>
                  <a:schemeClr val="bg1"/>
                </a:solidFill>
                <a:latin typeface="Times New Roman" panose="02020603050405020304" pitchFamily="18" charset="0"/>
                <a:cs typeface="Times New Roman" panose="02020603050405020304" pitchFamily="18" charset="0"/>
              </a:rPr>
              <a:t>Bài</a:t>
            </a:r>
            <a:r>
              <a:rPr lang="en-US" sz="3200" b="1" dirty="0">
                <a:solidFill>
                  <a:schemeClr val="bg1"/>
                </a:solidFill>
                <a:latin typeface="Times New Roman" panose="02020603050405020304" pitchFamily="18" charset="0"/>
                <a:cs typeface="Times New Roman" panose="02020603050405020304" pitchFamily="18" charset="0"/>
              </a:rPr>
              <a:t> 45: AXIT CACBOXYLIC (</a:t>
            </a:r>
            <a:r>
              <a:rPr lang="en-US" sz="3200" b="1" dirty="0" err="1">
                <a:solidFill>
                  <a:schemeClr val="bg1"/>
                </a:solidFill>
                <a:latin typeface="Times New Roman" panose="02020603050405020304" pitchFamily="18" charset="0"/>
                <a:cs typeface="Times New Roman" panose="02020603050405020304" pitchFamily="18" charset="0"/>
              </a:rPr>
              <a:t>tiết</a:t>
            </a:r>
            <a:r>
              <a:rPr lang="en-US" sz="3200" b="1" dirty="0">
                <a:solidFill>
                  <a:schemeClr val="bg1"/>
                </a:solidFill>
                <a:latin typeface="Times New Roman" panose="02020603050405020304" pitchFamily="18" charset="0"/>
                <a:cs typeface="Times New Roman" panose="02020603050405020304" pitchFamily="18" charset="0"/>
              </a:rPr>
              <a:t> 1)</a:t>
            </a:r>
            <a:endParaRPr lang="vi-VN" sz="3200" b="1" dirty="0">
              <a:solidFill>
                <a:schemeClr val="bg1"/>
              </a:solidFill>
              <a:latin typeface="Times New Roman" panose="02020603050405020304" pitchFamily="18"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31E0F6B-06CA-4CC8-8414-29554C3F3F06}"/>
              </a:ext>
            </a:extLst>
          </p:cNvPr>
          <p:cNvCxnSpPr>
            <a:cxnSpLocks/>
          </p:cNvCxnSpPr>
          <p:nvPr/>
        </p:nvCxnSpPr>
        <p:spPr>
          <a:xfrm>
            <a:off x="2043442" y="661569"/>
            <a:ext cx="6440801"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32" name="Rectangle 164"/>
          <p:cNvSpPr>
            <a:spLocks noChangeArrowheads="1"/>
          </p:cNvSpPr>
          <p:nvPr/>
        </p:nvSpPr>
        <p:spPr bwMode="auto">
          <a:xfrm>
            <a:off x="442776" y="979644"/>
            <a:ext cx="964213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dirty="0">
                <a:solidFill>
                  <a:srgbClr val="FFFF00"/>
                </a:solidFill>
                <a:latin typeface="Times New Roman" panose="02020603050405020304" pitchFamily="18" charset="0"/>
              </a:rPr>
              <a:t>I. ĐỊNH NGHĨA, PHÂN LOẠI, DANH PHÁP</a:t>
            </a:r>
          </a:p>
        </p:txBody>
      </p:sp>
      <p:sp>
        <p:nvSpPr>
          <p:cNvPr id="22" name="Rectangle 164"/>
          <p:cNvSpPr>
            <a:spLocks noChangeArrowheads="1"/>
          </p:cNvSpPr>
          <p:nvPr/>
        </p:nvSpPr>
        <p:spPr bwMode="auto">
          <a:xfrm>
            <a:off x="781440" y="1470710"/>
            <a:ext cx="964213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dirty="0">
                <a:solidFill>
                  <a:srgbClr val="FFFF00"/>
                </a:solidFill>
                <a:latin typeface="Times New Roman" panose="02020603050405020304" pitchFamily="18" charset="0"/>
              </a:rPr>
              <a:t>3. </a:t>
            </a:r>
            <a:r>
              <a:rPr lang="en-US" altLang="en-US" sz="3000" b="1" dirty="0" err="1">
                <a:solidFill>
                  <a:srgbClr val="FFFF00"/>
                </a:solidFill>
                <a:latin typeface="Times New Roman" panose="02020603050405020304" pitchFamily="18" charset="0"/>
              </a:rPr>
              <a:t>Danh</a:t>
            </a:r>
            <a:r>
              <a:rPr lang="en-US" altLang="en-US" sz="3000" b="1" dirty="0">
                <a:solidFill>
                  <a:srgbClr val="FFFF00"/>
                </a:solidFill>
                <a:latin typeface="Times New Roman" panose="02020603050405020304" pitchFamily="18" charset="0"/>
              </a:rPr>
              <a:t> </a:t>
            </a:r>
            <a:r>
              <a:rPr lang="en-US" altLang="en-US" sz="3000" b="1" dirty="0" err="1">
                <a:solidFill>
                  <a:srgbClr val="FFFF00"/>
                </a:solidFill>
                <a:latin typeface="Times New Roman" panose="02020603050405020304" pitchFamily="18" charset="0"/>
              </a:rPr>
              <a:t>pháp</a:t>
            </a:r>
            <a:endParaRPr lang="en-US" altLang="en-US" sz="3000" b="1" dirty="0">
              <a:solidFill>
                <a:srgbClr val="FFFF00"/>
              </a:solidFill>
              <a:latin typeface="Times New Roman" panose="02020603050405020304" pitchFamily="18" charset="0"/>
            </a:endParaRPr>
          </a:p>
        </p:txBody>
      </p:sp>
      <p:sp>
        <p:nvSpPr>
          <p:cNvPr id="11" name="Text Box 30"/>
          <p:cNvSpPr txBox="1">
            <a:spLocks noChangeArrowheads="1"/>
          </p:cNvSpPr>
          <p:nvPr/>
        </p:nvSpPr>
        <p:spPr bwMode="auto">
          <a:xfrm>
            <a:off x="914397" y="3865098"/>
            <a:ext cx="2296478" cy="107721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latin typeface="Times New Roman" panose="02020603050405020304" pitchFamily="18" charset="0"/>
              </a:rPr>
              <a:t>TÊN</a:t>
            </a:r>
          </a:p>
          <a:p>
            <a:pPr algn="ctr" eaLnBrk="1" hangingPunct="1"/>
            <a:r>
              <a:rPr lang="en-US" altLang="en-US" sz="3200" b="1" dirty="0">
                <a:latin typeface="Times New Roman" panose="02020603050405020304" pitchFamily="18" charset="0"/>
              </a:rPr>
              <a:t>THAY THẾ</a:t>
            </a:r>
          </a:p>
        </p:txBody>
      </p:sp>
      <p:sp>
        <p:nvSpPr>
          <p:cNvPr id="12" name="Text Box 31"/>
          <p:cNvSpPr txBox="1">
            <a:spLocks noChangeArrowheads="1"/>
          </p:cNvSpPr>
          <p:nvPr/>
        </p:nvSpPr>
        <p:spPr bwMode="auto">
          <a:xfrm>
            <a:off x="4060186" y="4223385"/>
            <a:ext cx="1146175" cy="5191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latin typeface="Times New Roman" panose="02020603050405020304" pitchFamily="18" charset="0"/>
              </a:rPr>
              <a:t>AXIT </a:t>
            </a:r>
          </a:p>
        </p:txBody>
      </p:sp>
      <p:sp>
        <p:nvSpPr>
          <p:cNvPr id="13" name="Text Box 32"/>
          <p:cNvSpPr txBox="1">
            <a:spLocks noChangeArrowheads="1"/>
          </p:cNvSpPr>
          <p:nvPr/>
        </p:nvSpPr>
        <p:spPr bwMode="auto">
          <a:xfrm>
            <a:off x="5068249" y="4223385"/>
            <a:ext cx="500062" cy="519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 </a:t>
            </a:r>
          </a:p>
        </p:txBody>
      </p:sp>
      <p:sp>
        <p:nvSpPr>
          <p:cNvPr id="14" name="Text Box 33"/>
          <p:cNvSpPr txBox="1">
            <a:spLocks noChangeArrowheads="1"/>
          </p:cNvSpPr>
          <p:nvPr/>
        </p:nvSpPr>
        <p:spPr bwMode="auto">
          <a:xfrm>
            <a:off x="5577837" y="3920520"/>
            <a:ext cx="3071812" cy="10772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dirty="0" err="1">
                <a:latin typeface="Times New Roman" panose="02020603050405020304" pitchFamily="18" charset="0"/>
              </a:rPr>
              <a:t>Tên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hiđrocacbon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tương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ứng</a:t>
            </a:r>
            <a:endParaRPr lang="en-US" altLang="en-US" sz="3200" dirty="0">
              <a:latin typeface="Times New Roman" panose="02020603050405020304" pitchFamily="18" charset="0"/>
            </a:endParaRPr>
          </a:p>
        </p:txBody>
      </p:sp>
      <p:sp>
        <p:nvSpPr>
          <p:cNvPr id="15" name="Text Box 34"/>
          <p:cNvSpPr txBox="1">
            <a:spLocks noChangeArrowheads="1"/>
          </p:cNvSpPr>
          <p:nvPr/>
        </p:nvSpPr>
        <p:spPr bwMode="auto">
          <a:xfrm>
            <a:off x="8632186" y="4199573"/>
            <a:ext cx="433388" cy="519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 </a:t>
            </a:r>
          </a:p>
        </p:txBody>
      </p:sp>
      <p:sp>
        <p:nvSpPr>
          <p:cNvPr id="16" name="Text Box 35"/>
          <p:cNvSpPr txBox="1">
            <a:spLocks noChangeArrowheads="1"/>
          </p:cNvSpPr>
          <p:nvPr/>
        </p:nvSpPr>
        <p:spPr bwMode="auto">
          <a:xfrm>
            <a:off x="9060811" y="4199573"/>
            <a:ext cx="860425" cy="5191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dirty="0">
                <a:latin typeface="Times New Roman" panose="02020603050405020304" pitchFamily="18" charset="0"/>
              </a:rPr>
              <a:t>OIC </a:t>
            </a:r>
          </a:p>
        </p:txBody>
      </p:sp>
      <p:sp>
        <p:nvSpPr>
          <p:cNvPr id="17" name="Right Arrow 16"/>
          <p:cNvSpPr/>
          <p:nvPr/>
        </p:nvSpPr>
        <p:spPr>
          <a:xfrm>
            <a:off x="3425186" y="4294823"/>
            <a:ext cx="571500" cy="35718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00"/>
          </a:p>
        </p:txBody>
      </p:sp>
      <p:sp>
        <p:nvSpPr>
          <p:cNvPr id="19" name="Text Box 28"/>
          <p:cNvSpPr txBox="1">
            <a:spLocks noChangeArrowheads="1"/>
          </p:cNvSpPr>
          <p:nvPr/>
        </p:nvSpPr>
        <p:spPr bwMode="auto">
          <a:xfrm>
            <a:off x="939165" y="2260207"/>
            <a:ext cx="3885722" cy="107721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latin typeface="Times New Roman" panose="02020603050405020304" pitchFamily="18" charset="0"/>
                <a:cs typeface="Times New Roman" panose="02020603050405020304" pitchFamily="18" charset="0"/>
              </a:rPr>
              <a:t>TÊN</a:t>
            </a:r>
          </a:p>
          <a:p>
            <a:pPr algn="ctr" eaLnBrk="1" hangingPunct="1"/>
            <a:r>
              <a:rPr lang="en-US" altLang="en-US" sz="3200" b="1" dirty="0">
                <a:latin typeface="Times New Roman" panose="02020603050405020304" pitchFamily="18" charset="0"/>
                <a:cs typeface="Times New Roman" panose="02020603050405020304" pitchFamily="18" charset="0"/>
              </a:rPr>
              <a:t>THÔNG THƯỜNG</a:t>
            </a:r>
          </a:p>
        </p:txBody>
      </p:sp>
      <p:sp>
        <p:nvSpPr>
          <p:cNvPr id="20" name="Text Box 29"/>
          <p:cNvSpPr txBox="1">
            <a:spLocks noChangeArrowheads="1"/>
          </p:cNvSpPr>
          <p:nvPr/>
        </p:nvSpPr>
        <p:spPr bwMode="auto">
          <a:xfrm>
            <a:off x="5663847" y="2521480"/>
            <a:ext cx="4759726" cy="584775"/>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dirty="0">
                <a:latin typeface="Times New Roman" panose="02020603050405020304" pitchFamily="18" charset="0"/>
                <a:cs typeface="Times New Roman" panose="02020603050405020304" pitchFamily="18" charset="0"/>
              </a:rPr>
              <a:t>Theo </a:t>
            </a:r>
            <a:r>
              <a:rPr lang="en-US" altLang="en-US" sz="3200" dirty="0" err="1">
                <a:latin typeface="Times New Roman" panose="02020603050405020304" pitchFamily="18" charset="0"/>
                <a:cs typeface="Times New Roman" panose="02020603050405020304" pitchFamily="18" charset="0"/>
              </a:rPr>
              <a:t>nguồn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gốc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tìm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ra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axit</a:t>
            </a:r>
            <a:endParaRPr lang="en-US" altLang="en-US" sz="3200" dirty="0">
              <a:latin typeface="Times New Roman" panose="02020603050405020304" pitchFamily="18" charset="0"/>
              <a:cs typeface="Times New Roman" panose="02020603050405020304" pitchFamily="18" charset="0"/>
            </a:endParaRPr>
          </a:p>
        </p:txBody>
      </p:sp>
      <p:sp>
        <p:nvSpPr>
          <p:cNvPr id="25" name="Right Arrow 24"/>
          <p:cNvSpPr/>
          <p:nvPr/>
        </p:nvSpPr>
        <p:spPr>
          <a:xfrm>
            <a:off x="4958616" y="2670156"/>
            <a:ext cx="571500" cy="35718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4000">
              <a:latin typeface="Times New Roman" panose="02020603050405020304" pitchFamily="18" charset="0"/>
              <a:cs typeface="Times New Roman" panose="02020603050405020304" pitchFamily="18" charset="0"/>
            </a:endParaRPr>
          </a:p>
        </p:txBody>
      </p:sp>
      <p:sp>
        <p:nvSpPr>
          <p:cNvPr id="21" name="Text Box 12"/>
          <p:cNvSpPr txBox="1">
            <a:spLocks noChangeArrowheads="1"/>
          </p:cNvSpPr>
          <p:nvPr/>
        </p:nvSpPr>
        <p:spPr bwMode="auto">
          <a:xfrm>
            <a:off x="442776" y="4942316"/>
            <a:ext cx="1114339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r>
              <a:rPr lang="en-US" altLang="en-US" sz="3600" b="1" u="sng" spc="-100" dirty="0" err="1">
                <a:solidFill>
                  <a:schemeClr val="bg1"/>
                </a:solidFill>
                <a:latin typeface="Times New Roman" panose="02020603050405020304" pitchFamily="18" charset="0"/>
              </a:rPr>
              <a:t>Lưu</a:t>
            </a:r>
            <a:r>
              <a:rPr lang="en-US" altLang="en-US" sz="3600" b="1" u="sng" spc="-100" dirty="0">
                <a:solidFill>
                  <a:schemeClr val="bg1"/>
                </a:solidFill>
                <a:latin typeface="Times New Roman" panose="02020603050405020304" pitchFamily="18" charset="0"/>
              </a:rPr>
              <a:t> ý:</a:t>
            </a:r>
            <a:r>
              <a:rPr lang="en-US" altLang="en-US" sz="3200" spc="-100" dirty="0">
                <a:solidFill>
                  <a:schemeClr val="bg1"/>
                </a:solidFill>
                <a:latin typeface="Times New Roman" panose="02020603050405020304" pitchFamily="18" charset="0"/>
              </a:rPr>
              <a:t> </a:t>
            </a:r>
          </a:p>
          <a:p>
            <a:pPr algn="just" eaLnBrk="1" hangingPunct="1"/>
            <a:r>
              <a:rPr lang="en-US" altLang="en-US" sz="3200" spc="-100" dirty="0">
                <a:solidFill>
                  <a:schemeClr val="bg1"/>
                </a:solidFill>
                <a:latin typeface="Times New Roman" panose="02020603050405020304" pitchFamily="18" charset="0"/>
              </a:rPr>
              <a:t>   - </a:t>
            </a:r>
            <a:r>
              <a:rPr lang="en-US" altLang="en-US" sz="3200" spc="-100" dirty="0" err="1">
                <a:solidFill>
                  <a:schemeClr val="bg1"/>
                </a:solidFill>
                <a:latin typeface="Times New Roman" panose="02020603050405020304" pitchFamily="18" charset="0"/>
              </a:rPr>
              <a:t>Mạch</a:t>
            </a:r>
            <a:r>
              <a:rPr lang="en-US" altLang="en-US" sz="3200" spc="-100" dirty="0">
                <a:solidFill>
                  <a:schemeClr val="bg1"/>
                </a:solidFill>
                <a:latin typeface="Times New Roman" panose="02020603050405020304" pitchFamily="18" charset="0"/>
              </a:rPr>
              <a:t> </a:t>
            </a:r>
            <a:r>
              <a:rPr lang="en-US" altLang="en-US" sz="3200" spc="-100" dirty="0" err="1">
                <a:solidFill>
                  <a:schemeClr val="bg1"/>
                </a:solidFill>
                <a:latin typeface="Times New Roman" panose="02020603050405020304" pitchFamily="18" charset="0"/>
              </a:rPr>
              <a:t>chính</a:t>
            </a:r>
            <a:r>
              <a:rPr lang="en-US" altLang="en-US" sz="3200" spc="-100" dirty="0">
                <a:solidFill>
                  <a:schemeClr val="bg1"/>
                </a:solidFill>
                <a:latin typeface="Times New Roman" panose="02020603050405020304" pitchFamily="18" charset="0"/>
              </a:rPr>
              <a:t>: </a:t>
            </a:r>
            <a:r>
              <a:rPr lang="en-US" altLang="en-US" sz="3200" spc="-100" dirty="0" err="1">
                <a:solidFill>
                  <a:schemeClr val="bg1"/>
                </a:solidFill>
                <a:latin typeface="Times New Roman" panose="02020603050405020304" pitchFamily="18" charset="0"/>
              </a:rPr>
              <a:t>Mạch</a:t>
            </a:r>
            <a:r>
              <a:rPr lang="en-US" altLang="en-US" sz="3200" spc="-100" dirty="0">
                <a:solidFill>
                  <a:schemeClr val="bg1"/>
                </a:solidFill>
                <a:latin typeface="Times New Roman" panose="02020603050405020304" pitchFamily="18" charset="0"/>
              </a:rPr>
              <a:t> </a:t>
            </a:r>
            <a:r>
              <a:rPr lang="en-US" altLang="en-US" sz="3200" spc="-100" dirty="0" err="1">
                <a:solidFill>
                  <a:schemeClr val="bg1"/>
                </a:solidFill>
                <a:latin typeface="Times New Roman" panose="02020603050405020304" pitchFamily="18" charset="0"/>
              </a:rPr>
              <a:t>cacbon</a:t>
            </a:r>
            <a:r>
              <a:rPr lang="en-US" altLang="en-US" sz="3200" spc="-100" dirty="0">
                <a:solidFill>
                  <a:schemeClr val="bg1"/>
                </a:solidFill>
                <a:latin typeface="Times New Roman" panose="02020603050405020304" pitchFamily="18" charset="0"/>
              </a:rPr>
              <a:t> </a:t>
            </a:r>
            <a:r>
              <a:rPr lang="en-US" altLang="en-US" sz="3200" spc="-100" dirty="0" err="1">
                <a:solidFill>
                  <a:schemeClr val="bg1"/>
                </a:solidFill>
                <a:latin typeface="Times New Roman" panose="02020603050405020304" pitchFamily="18" charset="0"/>
              </a:rPr>
              <a:t>dài</a:t>
            </a:r>
            <a:r>
              <a:rPr lang="en-US" altLang="en-US" sz="3200" spc="-100" dirty="0">
                <a:solidFill>
                  <a:schemeClr val="bg1"/>
                </a:solidFill>
                <a:latin typeface="Times New Roman" panose="02020603050405020304" pitchFamily="18" charset="0"/>
              </a:rPr>
              <a:t> </a:t>
            </a:r>
            <a:r>
              <a:rPr lang="en-US" altLang="en-US" sz="3200" spc="-100" dirty="0" err="1">
                <a:solidFill>
                  <a:schemeClr val="bg1"/>
                </a:solidFill>
                <a:latin typeface="Times New Roman" panose="02020603050405020304" pitchFamily="18" charset="0"/>
              </a:rPr>
              <a:t>nhất</a:t>
            </a:r>
            <a:r>
              <a:rPr lang="en-US" altLang="en-US" sz="3200" spc="-100" dirty="0">
                <a:solidFill>
                  <a:schemeClr val="bg1"/>
                </a:solidFill>
                <a:latin typeface="Times New Roman" panose="02020603050405020304" pitchFamily="18" charset="0"/>
              </a:rPr>
              <a:t> </a:t>
            </a:r>
            <a:r>
              <a:rPr lang="en-US" altLang="en-US" sz="3200" spc="-100" dirty="0" err="1">
                <a:solidFill>
                  <a:schemeClr val="bg1"/>
                </a:solidFill>
                <a:latin typeface="Times New Roman" panose="02020603050405020304" pitchFamily="18" charset="0"/>
              </a:rPr>
              <a:t>bắt</a:t>
            </a:r>
            <a:r>
              <a:rPr lang="en-US" altLang="en-US" sz="3200" spc="-100" dirty="0">
                <a:solidFill>
                  <a:schemeClr val="bg1"/>
                </a:solidFill>
                <a:latin typeface="Times New Roman" panose="02020603050405020304" pitchFamily="18" charset="0"/>
              </a:rPr>
              <a:t> </a:t>
            </a:r>
            <a:r>
              <a:rPr lang="en-US" altLang="en-US" sz="3200" spc="-100" dirty="0" err="1">
                <a:solidFill>
                  <a:schemeClr val="bg1"/>
                </a:solidFill>
                <a:latin typeface="Times New Roman" panose="02020603050405020304" pitchFamily="18" charset="0"/>
              </a:rPr>
              <a:t>đầu</a:t>
            </a:r>
            <a:r>
              <a:rPr lang="en-US" altLang="en-US" sz="3200" spc="-100" dirty="0">
                <a:solidFill>
                  <a:schemeClr val="bg1"/>
                </a:solidFill>
                <a:latin typeface="Times New Roman" panose="02020603050405020304" pitchFamily="18" charset="0"/>
              </a:rPr>
              <a:t> </a:t>
            </a:r>
            <a:r>
              <a:rPr lang="en-US" altLang="en-US" sz="3200" spc="-100" dirty="0" err="1">
                <a:solidFill>
                  <a:schemeClr val="bg1"/>
                </a:solidFill>
                <a:latin typeface="Times New Roman" panose="02020603050405020304" pitchFamily="18" charset="0"/>
              </a:rPr>
              <a:t>từ</a:t>
            </a:r>
            <a:r>
              <a:rPr lang="en-US" altLang="en-US" sz="3200" spc="-100" dirty="0">
                <a:solidFill>
                  <a:schemeClr val="bg1"/>
                </a:solidFill>
                <a:latin typeface="Times New Roman" panose="02020603050405020304" pitchFamily="18" charset="0"/>
              </a:rPr>
              <a:t> </a:t>
            </a:r>
            <a:r>
              <a:rPr lang="en-US" altLang="en-US" sz="3200" spc="-100" dirty="0" err="1">
                <a:solidFill>
                  <a:schemeClr val="bg1"/>
                </a:solidFill>
                <a:latin typeface="Times New Roman" panose="02020603050405020304" pitchFamily="18" charset="0"/>
              </a:rPr>
              <a:t>nhóm</a:t>
            </a:r>
            <a:r>
              <a:rPr lang="en-US" altLang="en-US" sz="3200" spc="-100" dirty="0">
                <a:solidFill>
                  <a:schemeClr val="bg1"/>
                </a:solidFill>
                <a:latin typeface="Times New Roman" panose="02020603050405020304" pitchFamily="18" charset="0"/>
              </a:rPr>
              <a:t> –COOH.</a:t>
            </a:r>
          </a:p>
          <a:p>
            <a:pPr algn="just" eaLnBrk="1" hangingPunct="1"/>
            <a:r>
              <a:rPr lang="en-US" altLang="en-US" sz="3200" spc="-100" dirty="0">
                <a:solidFill>
                  <a:schemeClr val="bg1"/>
                </a:solidFill>
                <a:latin typeface="Times New Roman" panose="02020603050405020304" pitchFamily="18" charset="0"/>
              </a:rPr>
              <a:t>   - </a:t>
            </a:r>
            <a:r>
              <a:rPr lang="en-US" altLang="en-US" sz="3200" spc="-100" dirty="0" err="1">
                <a:solidFill>
                  <a:schemeClr val="bg1"/>
                </a:solidFill>
                <a:latin typeface="Times New Roman" panose="02020603050405020304" pitchFamily="18" charset="0"/>
              </a:rPr>
              <a:t>Mạch</a:t>
            </a:r>
            <a:r>
              <a:rPr lang="en-US" altLang="en-US" sz="3200" spc="-100" dirty="0">
                <a:solidFill>
                  <a:schemeClr val="bg1"/>
                </a:solidFill>
                <a:latin typeface="Times New Roman" panose="02020603050405020304" pitchFamily="18" charset="0"/>
              </a:rPr>
              <a:t> </a:t>
            </a:r>
            <a:r>
              <a:rPr lang="en-US" altLang="en-US" sz="3200" spc="-100" dirty="0" err="1">
                <a:solidFill>
                  <a:schemeClr val="bg1"/>
                </a:solidFill>
                <a:latin typeface="Times New Roman" panose="02020603050405020304" pitchFamily="18" charset="0"/>
              </a:rPr>
              <a:t>cacbon</a:t>
            </a:r>
            <a:r>
              <a:rPr lang="en-US" altLang="en-US" sz="3200" spc="-100" dirty="0">
                <a:solidFill>
                  <a:schemeClr val="bg1"/>
                </a:solidFill>
                <a:latin typeface="Times New Roman" panose="02020603050405020304" pitchFamily="18" charset="0"/>
              </a:rPr>
              <a:t> </a:t>
            </a:r>
            <a:r>
              <a:rPr lang="en-US" altLang="en-US" sz="3200" spc="-100" dirty="0" err="1">
                <a:solidFill>
                  <a:schemeClr val="bg1"/>
                </a:solidFill>
                <a:latin typeface="Times New Roman" panose="02020603050405020304" pitchFamily="18" charset="0"/>
              </a:rPr>
              <a:t>được</a:t>
            </a:r>
            <a:r>
              <a:rPr lang="en-US" altLang="en-US" sz="3200" spc="-100" dirty="0">
                <a:solidFill>
                  <a:schemeClr val="bg1"/>
                </a:solidFill>
                <a:latin typeface="Times New Roman" panose="02020603050405020304" pitchFamily="18" charset="0"/>
              </a:rPr>
              <a:t> </a:t>
            </a:r>
            <a:r>
              <a:rPr lang="en-US" altLang="en-US" sz="3200" spc="-100" dirty="0" err="1">
                <a:solidFill>
                  <a:schemeClr val="bg1"/>
                </a:solidFill>
                <a:latin typeface="Times New Roman" panose="02020603050405020304" pitchFamily="18" charset="0"/>
              </a:rPr>
              <a:t>đánh</a:t>
            </a:r>
            <a:r>
              <a:rPr lang="en-US" altLang="en-US" sz="3200" spc="-100" dirty="0">
                <a:solidFill>
                  <a:schemeClr val="bg1"/>
                </a:solidFill>
                <a:latin typeface="Times New Roman" panose="02020603050405020304" pitchFamily="18" charset="0"/>
              </a:rPr>
              <a:t> </a:t>
            </a:r>
            <a:r>
              <a:rPr lang="en-US" altLang="en-US" sz="3200" spc="-100" dirty="0" err="1">
                <a:solidFill>
                  <a:schemeClr val="bg1"/>
                </a:solidFill>
                <a:latin typeface="Times New Roman" panose="02020603050405020304" pitchFamily="18" charset="0"/>
              </a:rPr>
              <a:t>số</a:t>
            </a:r>
            <a:r>
              <a:rPr lang="en-US" altLang="en-US" sz="3200" spc="-100" dirty="0">
                <a:solidFill>
                  <a:schemeClr val="bg1"/>
                </a:solidFill>
                <a:latin typeface="Times New Roman" panose="02020603050405020304" pitchFamily="18" charset="0"/>
              </a:rPr>
              <a:t> </a:t>
            </a:r>
            <a:r>
              <a:rPr lang="en-US" altLang="en-US" sz="3200" spc="-100" dirty="0" err="1">
                <a:solidFill>
                  <a:schemeClr val="bg1"/>
                </a:solidFill>
                <a:latin typeface="Times New Roman" panose="02020603050405020304" pitchFamily="18" charset="0"/>
              </a:rPr>
              <a:t>từ</a:t>
            </a:r>
            <a:r>
              <a:rPr lang="en-US" altLang="en-US" sz="3200" spc="-100" dirty="0">
                <a:solidFill>
                  <a:schemeClr val="bg1"/>
                </a:solidFill>
                <a:latin typeface="Times New Roman" panose="02020603050405020304" pitchFamily="18" charset="0"/>
              </a:rPr>
              <a:t> </a:t>
            </a:r>
            <a:r>
              <a:rPr lang="en-US" altLang="en-US" sz="3200" spc="-100" dirty="0" err="1">
                <a:solidFill>
                  <a:schemeClr val="bg1"/>
                </a:solidFill>
                <a:latin typeface="Times New Roman" panose="02020603050405020304" pitchFamily="18" charset="0"/>
              </a:rPr>
              <a:t>nguyên</a:t>
            </a:r>
            <a:r>
              <a:rPr lang="en-US" altLang="en-US" sz="3200" spc="-100" dirty="0">
                <a:solidFill>
                  <a:schemeClr val="bg1"/>
                </a:solidFill>
                <a:latin typeface="Times New Roman" panose="02020603050405020304" pitchFamily="18" charset="0"/>
              </a:rPr>
              <a:t> </a:t>
            </a:r>
            <a:r>
              <a:rPr lang="en-US" altLang="en-US" sz="3200" spc="-100" dirty="0" err="1">
                <a:solidFill>
                  <a:schemeClr val="bg1"/>
                </a:solidFill>
                <a:latin typeface="Times New Roman" panose="02020603050405020304" pitchFamily="18" charset="0"/>
              </a:rPr>
              <a:t>tử</a:t>
            </a:r>
            <a:r>
              <a:rPr lang="en-US" altLang="en-US" sz="3200" spc="-100" dirty="0">
                <a:solidFill>
                  <a:schemeClr val="bg1"/>
                </a:solidFill>
                <a:latin typeface="Times New Roman" panose="02020603050405020304" pitchFamily="18" charset="0"/>
              </a:rPr>
              <a:t> </a:t>
            </a:r>
            <a:r>
              <a:rPr lang="en-US" altLang="en-US" sz="3200" spc="-100" dirty="0" err="1">
                <a:solidFill>
                  <a:schemeClr val="bg1"/>
                </a:solidFill>
                <a:latin typeface="Times New Roman" panose="02020603050405020304" pitchFamily="18" charset="0"/>
              </a:rPr>
              <a:t>cacbon</a:t>
            </a:r>
            <a:r>
              <a:rPr lang="en-US" altLang="en-US" sz="3200" spc="-100" dirty="0">
                <a:solidFill>
                  <a:schemeClr val="bg1"/>
                </a:solidFill>
                <a:latin typeface="Times New Roman" panose="02020603050405020304" pitchFamily="18" charset="0"/>
              </a:rPr>
              <a:t> </a:t>
            </a:r>
            <a:r>
              <a:rPr lang="en-US" altLang="en-US" sz="3200" spc="-100" dirty="0" err="1">
                <a:solidFill>
                  <a:schemeClr val="bg1"/>
                </a:solidFill>
                <a:latin typeface="Times New Roman" panose="02020603050405020304" pitchFamily="18" charset="0"/>
              </a:rPr>
              <a:t>của</a:t>
            </a:r>
            <a:r>
              <a:rPr lang="en-US" altLang="en-US" sz="3200" spc="-100" dirty="0">
                <a:solidFill>
                  <a:schemeClr val="bg1"/>
                </a:solidFill>
                <a:latin typeface="Times New Roman" panose="02020603050405020304" pitchFamily="18" charset="0"/>
              </a:rPr>
              <a:t> </a:t>
            </a:r>
            <a:r>
              <a:rPr lang="en-US" altLang="en-US" sz="3200" spc="-100" dirty="0" err="1">
                <a:solidFill>
                  <a:schemeClr val="bg1"/>
                </a:solidFill>
                <a:latin typeface="Times New Roman" panose="02020603050405020304" pitchFamily="18" charset="0"/>
              </a:rPr>
              <a:t>nhóm</a:t>
            </a:r>
            <a:r>
              <a:rPr lang="en-US" altLang="en-US" sz="3200" spc="-100" dirty="0">
                <a:solidFill>
                  <a:schemeClr val="bg1"/>
                </a:solidFill>
                <a:latin typeface="Times New Roman" panose="02020603050405020304" pitchFamily="18" charset="0"/>
              </a:rPr>
              <a:t> –COOH.</a:t>
            </a:r>
          </a:p>
        </p:txBody>
      </p:sp>
    </p:spTree>
    <p:extLst>
      <p:ext uri="{BB962C8B-B14F-4D97-AF65-F5344CB8AC3E}">
        <p14:creationId xmlns:p14="http://schemas.microsoft.com/office/powerpoint/2010/main" val="325746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C:\Users\Cuong\Desktop\Add Your Title.bmp"/>
          <p:cNvPicPr>
            <a:picLocks noChangeAspect="1" noChangeArrowheads="1"/>
          </p:cNvPicPr>
          <p:nvPr/>
        </p:nvPicPr>
        <p:blipFill>
          <a:blip r:embed="rId2" cstate="print"/>
          <a:srcRect/>
          <a:stretch>
            <a:fillRect/>
          </a:stretch>
        </p:blipFill>
        <p:spPr bwMode="auto">
          <a:xfrm>
            <a:off x="1" y="1587"/>
            <a:ext cx="12191999" cy="6856413"/>
          </a:xfrm>
          <a:prstGeom prst="rect">
            <a:avLst/>
          </a:prstGeom>
          <a:noFill/>
          <a:ln w="9525">
            <a:noFill/>
            <a:miter lim="800000"/>
            <a:headEnd/>
            <a:tailEnd/>
          </a:ln>
        </p:spPr>
      </p:pic>
      <p:graphicFrame>
        <p:nvGraphicFramePr>
          <p:cNvPr id="2" name="Table 1"/>
          <p:cNvGraphicFramePr>
            <a:graphicFrameLocks noGrp="1"/>
          </p:cNvGraphicFramePr>
          <p:nvPr>
            <p:extLst>
              <p:ext uri="{D42A27DB-BD31-4B8C-83A1-F6EECF244321}">
                <p14:modId xmlns:p14="http://schemas.microsoft.com/office/powerpoint/2010/main" val="17514812"/>
              </p:ext>
            </p:extLst>
          </p:nvPr>
        </p:nvGraphicFramePr>
        <p:xfrm>
          <a:off x="930543" y="405069"/>
          <a:ext cx="10095741" cy="6109600"/>
        </p:xfrm>
        <a:graphic>
          <a:graphicData uri="http://schemas.openxmlformats.org/drawingml/2006/table">
            <a:tbl>
              <a:tblPr firstRow="1" bandRow="1">
                <a:tableStyleId>{5C22544A-7EE6-4342-B048-85BDC9FD1C3A}</a:tableStyleId>
              </a:tblPr>
              <a:tblGrid>
                <a:gridCol w="3279205">
                  <a:extLst>
                    <a:ext uri="{9D8B030D-6E8A-4147-A177-3AD203B41FA5}">
                      <a16:colId xmlns:a16="http://schemas.microsoft.com/office/drawing/2014/main" val="202191386"/>
                    </a:ext>
                  </a:extLst>
                </a:gridCol>
                <a:gridCol w="3537331">
                  <a:extLst>
                    <a:ext uri="{9D8B030D-6E8A-4147-A177-3AD203B41FA5}">
                      <a16:colId xmlns:a16="http://schemas.microsoft.com/office/drawing/2014/main" val="2589828256"/>
                    </a:ext>
                  </a:extLst>
                </a:gridCol>
                <a:gridCol w="3279205">
                  <a:extLst>
                    <a:ext uri="{9D8B030D-6E8A-4147-A177-3AD203B41FA5}">
                      <a16:colId xmlns:a16="http://schemas.microsoft.com/office/drawing/2014/main" val="2181469120"/>
                    </a:ext>
                  </a:extLst>
                </a:gridCol>
              </a:tblGrid>
              <a:tr h="627039">
                <a:tc>
                  <a:txBody>
                    <a:bodyPr/>
                    <a:lstStyle/>
                    <a:p>
                      <a:r>
                        <a:rPr lang="en-US" sz="2400" dirty="0">
                          <a:latin typeface="Times New Roman" panose="02020603050405020304" pitchFamily="18" charset="0"/>
                          <a:cs typeface="Times New Roman" panose="02020603050405020304" pitchFamily="18" charset="0"/>
                        </a:rPr>
                        <a:t>AXIT</a:t>
                      </a:r>
                    </a:p>
                  </a:txBody>
                  <a:tcPr anchor="ctr" anchorCtr="1"/>
                </a:tc>
                <a:tc>
                  <a:txBody>
                    <a:bodyPr/>
                    <a:lstStyle/>
                    <a:p>
                      <a:r>
                        <a:rPr lang="en-US" sz="2400" dirty="0">
                          <a:latin typeface="Times New Roman" panose="02020603050405020304" pitchFamily="18" charset="0"/>
                          <a:cs typeface="Times New Roman" panose="02020603050405020304" pitchFamily="18" charset="0"/>
                        </a:rPr>
                        <a:t>TÊN</a:t>
                      </a:r>
                      <a:r>
                        <a:rPr lang="en-US" sz="2400" baseline="0" dirty="0">
                          <a:latin typeface="Times New Roman" panose="02020603050405020304" pitchFamily="18" charset="0"/>
                          <a:cs typeface="Times New Roman" panose="02020603050405020304" pitchFamily="18" charset="0"/>
                        </a:rPr>
                        <a:t> THÔNG THƯỜNG</a:t>
                      </a:r>
                      <a:endParaRPr lang="en-US" sz="2400" dirty="0">
                        <a:latin typeface="Times New Roman" panose="02020603050405020304" pitchFamily="18" charset="0"/>
                        <a:cs typeface="Times New Roman" panose="02020603050405020304" pitchFamily="18" charset="0"/>
                      </a:endParaRPr>
                    </a:p>
                  </a:txBody>
                  <a:tcPr anchor="ctr" anchorCtr="1"/>
                </a:tc>
                <a:tc>
                  <a:txBody>
                    <a:bodyPr/>
                    <a:lstStyle/>
                    <a:p>
                      <a:r>
                        <a:rPr lang="en-US" sz="2400" dirty="0">
                          <a:latin typeface="Times New Roman" panose="02020603050405020304" pitchFamily="18" charset="0"/>
                          <a:cs typeface="Times New Roman" panose="02020603050405020304" pitchFamily="18" charset="0"/>
                        </a:rPr>
                        <a:t>TÊN</a:t>
                      </a:r>
                      <a:r>
                        <a:rPr lang="en-US" sz="2400" baseline="0" dirty="0">
                          <a:latin typeface="Times New Roman" panose="02020603050405020304" pitchFamily="18" charset="0"/>
                          <a:cs typeface="Times New Roman" panose="02020603050405020304" pitchFamily="18" charset="0"/>
                        </a:rPr>
                        <a:t> THAY THẾ</a:t>
                      </a:r>
                      <a:endParaRPr lang="en-US" sz="2400" dirty="0">
                        <a:latin typeface="Times New Roman" panose="02020603050405020304" pitchFamily="18" charset="0"/>
                        <a:cs typeface="Times New Roman" panose="02020603050405020304" pitchFamily="18" charset="0"/>
                      </a:endParaRPr>
                    </a:p>
                  </a:txBody>
                  <a:tcPr anchor="ctr" anchorCtr="1"/>
                </a:tc>
                <a:extLst>
                  <a:ext uri="{0D108BD9-81ED-4DB2-BD59-A6C34878D82A}">
                    <a16:rowId xmlns:a16="http://schemas.microsoft.com/office/drawing/2014/main" val="1752605887"/>
                  </a:ext>
                </a:extLst>
              </a:tr>
              <a:tr h="6270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1" dirty="0">
                          <a:solidFill>
                            <a:prstClr val="black"/>
                          </a:solidFill>
                          <a:latin typeface="Times New Roman" panose="02020603050405020304" pitchFamily="18" charset="0"/>
                          <a:cs typeface="Times New Roman" panose="02020603050405020304" pitchFamily="18" charset="0"/>
                        </a:rPr>
                        <a:t>HCOOH</a:t>
                      </a: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err="1">
                          <a:solidFill>
                            <a:srgbClr val="FF0000"/>
                          </a:solidFill>
                          <a:latin typeface="Times New Roman" panose="02020603050405020304" pitchFamily="18" charset="0"/>
                          <a:cs typeface="Times New Roman" panose="02020603050405020304" pitchFamily="18" charset="0"/>
                        </a:rPr>
                        <a:t>Axit</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fomic</a:t>
                      </a:r>
                      <a:endParaRPr lang="en-US" altLang="en-US" sz="2400" dirty="0">
                        <a:solidFill>
                          <a:prstClr val="black"/>
                        </a:solidFill>
                        <a:latin typeface="Times New Roman" panose="02020603050405020304" pitchFamily="18" charset="0"/>
                        <a:cs typeface="Times New Roman" panose="02020603050405020304" pitchFamily="18" charset="0"/>
                      </a:endParaRP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err="1">
                          <a:solidFill>
                            <a:srgbClr val="FF0000"/>
                          </a:solidFill>
                          <a:latin typeface="Times New Roman" panose="02020603050405020304" pitchFamily="18" charset="0"/>
                          <a:cs typeface="Times New Roman" panose="02020603050405020304" pitchFamily="18" charset="0"/>
                        </a:rPr>
                        <a:t>Axit</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metan</a:t>
                      </a:r>
                      <a:r>
                        <a:rPr lang="en-US" altLang="en-US" sz="2400" dirty="0" err="1">
                          <a:solidFill>
                            <a:srgbClr val="FF0000"/>
                          </a:solidFill>
                          <a:latin typeface="Times New Roman" panose="02020603050405020304" pitchFamily="18" charset="0"/>
                          <a:cs typeface="Times New Roman" panose="02020603050405020304" pitchFamily="18" charset="0"/>
                        </a:rPr>
                        <a:t>oic</a:t>
                      </a:r>
                      <a:endParaRPr lang="en-US" altLang="en-US" sz="2400" dirty="0">
                        <a:solidFill>
                          <a:prstClr val="black"/>
                        </a:solidFill>
                        <a:latin typeface="Times New Roman" panose="02020603050405020304" pitchFamily="18" charset="0"/>
                        <a:cs typeface="Times New Roman" panose="02020603050405020304" pitchFamily="18" charset="0"/>
                      </a:endParaRPr>
                    </a:p>
                  </a:txBody>
                  <a:tcPr anchor="ctr" anchorCtr="1"/>
                </a:tc>
                <a:extLst>
                  <a:ext uri="{0D108BD9-81ED-4DB2-BD59-A6C34878D82A}">
                    <a16:rowId xmlns:a16="http://schemas.microsoft.com/office/drawing/2014/main" val="3584942644"/>
                  </a:ext>
                </a:extLst>
              </a:tr>
              <a:tr h="627039">
                <a:tc>
                  <a:txBody>
                    <a:bodyPr/>
                    <a:lstStyle/>
                    <a:p>
                      <a:r>
                        <a:rPr lang="en-US" sz="2400" b="1" dirty="0">
                          <a:latin typeface="Times New Roman" panose="02020603050405020304" pitchFamily="18" charset="0"/>
                          <a:cs typeface="Times New Roman" panose="02020603050405020304" pitchFamily="18" charset="0"/>
                        </a:rPr>
                        <a:t>(1)</a:t>
                      </a:r>
                    </a:p>
                  </a:txBody>
                  <a:tcPr anchor="ctr" anchorCtr="1"/>
                </a:tc>
                <a:tc>
                  <a:txBody>
                    <a:bodyPr/>
                    <a:lstStyle/>
                    <a:p>
                      <a:r>
                        <a:rPr lang="en-US" altLang="en-US" sz="2400" dirty="0" err="1">
                          <a:solidFill>
                            <a:srgbClr val="FF0000"/>
                          </a:solidFill>
                          <a:latin typeface="Times New Roman" panose="02020603050405020304" pitchFamily="18" charset="0"/>
                          <a:cs typeface="Times New Roman" panose="02020603050405020304" pitchFamily="18" charset="0"/>
                        </a:rPr>
                        <a:t>Axit</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axetic</a:t>
                      </a:r>
                      <a:endParaRPr lang="en-US" sz="2400" dirty="0">
                        <a:latin typeface="Times New Roman" panose="02020603050405020304" pitchFamily="18" charset="0"/>
                        <a:cs typeface="Times New Roman" panose="02020603050405020304" pitchFamily="18" charset="0"/>
                      </a:endParaRP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err="1">
                          <a:solidFill>
                            <a:srgbClr val="FF0000"/>
                          </a:solidFill>
                          <a:latin typeface="Times New Roman" panose="02020603050405020304" pitchFamily="18" charset="0"/>
                          <a:cs typeface="Times New Roman" panose="02020603050405020304" pitchFamily="18" charset="0"/>
                        </a:rPr>
                        <a:t>Axit</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etan</a:t>
                      </a:r>
                      <a:r>
                        <a:rPr lang="en-US" altLang="en-US" sz="2400" dirty="0" err="1">
                          <a:solidFill>
                            <a:srgbClr val="FF0000"/>
                          </a:solidFill>
                          <a:latin typeface="Times New Roman" panose="02020603050405020304" pitchFamily="18" charset="0"/>
                          <a:cs typeface="Times New Roman" panose="02020603050405020304" pitchFamily="18" charset="0"/>
                        </a:rPr>
                        <a:t>oic</a:t>
                      </a:r>
                      <a:endParaRPr lang="en-US" altLang="en-US" sz="2400" dirty="0">
                        <a:solidFill>
                          <a:prstClr val="black"/>
                        </a:solidFill>
                        <a:latin typeface="Times New Roman" panose="02020603050405020304" pitchFamily="18" charset="0"/>
                        <a:cs typeface="Times New Roman" panose="02020603050405020304" pitchFamily="18" charset="0"/>
                      </a:endParaRPr>
                    </a:p>
                  </a:txBody>
                  <a:tcPr anchor="ctr" anchorCtr="1"/>
                </a:tc>
                <a:extLst>
                  <a:ext uri="{0D108BD9-81ED-4DB2-BD59-A6C34878D82A}">
                    <a16:rowId xmlns:a16="http://schemas.microsoft.com/office/drawing/2014/main" val="2832839585"/>
                  </a:ext>
                </a:extLst>
              </a:tr>
              <a:tr h="6270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1" dirty="0">
                          <a:solidFill>
                            <a:prstClr val="black"/>
                          </a:solidFill>
                          <a:latin typeface="Times New Roman" panose="02020603050405020304" pitchFamily="18" charset="0"/>
                          <a:cs typeface="Times New Roman" panose="02020603050405020304" pitchFamily="18" charset="0"/>
                        </a:rPr>
                        <a:t>CH</a:t>
                      </a:r>
                      <a:r>
                        <a:rPr lang="en-US" altLang="en-US" sz="2400" b="1" baseline="-25000" dirty="0">
                          <a:solidFill>
                            <a:prstClr val="black"/>
                          </a:solidFill>
                          <a:latin typeface="Times New Roman" panose="02020603050405020304" pitchFamily="18" charset="0"/>
                          <a:cs typeface="Times New Roman" panose="02020603050405020304" pitchFamily="18" charset="0"/>
                        </a:rPr>
                        <a:t>3</a:t>
                      </a:r>
                      <a:r>
                        <a:rPr lang="en-US" altLang="en-US" sz="2400" b="1" dirty="0">
                          <a:solidFill>
                            <a:prstClr val="black"/>
                          </a:solidFill>
                          <a:latin typeface="Times New Roman" panose="02020603050405020304" pitchFamily="18" charset="0"/>
                          <a:cs typeface="Times New Roman" panose="02020603050405020304" pitchFamily="18" charset="0"/>
                        </a:rPr>
                        <a:t>CH</a:t>
                      </a:r>
                      <a:r>
                        <a:rPr lang="en-US" altLang="en-US" sz="2400" b="1" baseline="-25000" dirty="0">
                          <a:solidFill>
                            <a:prstClr val="black"/>
                          </a:solidFill>
                          <a:latin typeface="Times New Roman" panose="02020603050405020304" pitchFamily="18" charset="0"/>
                          <a:cs typeface="Times New Roman" panose="02020603050405020304" pitchFamily="18" charset="0"/>
                        </a:rPr>
                        <a:t>2</a:t>
                      </a:r>
                      <a:r>
                        <a:rPr lang="en-US" altLang="en-US" sz="2400" b="1" dirty="0">
                          <a:solidFill>
                            <a:prstClr val="black"/>
                          </a:solidFill>
                          <a:latin typeface="Times New Roman" panose="02020603050405020304" pitchFamily="18" charset="0"/>
                          <a:cs typeface="Times New Roman" panose="02020603050405020304" pitchFamily="18" charset="0"/>
                        </a:rPr>
                        <a:t>COOH</a:t>
                      </a: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err="1">
                          <a:solidFill>
                            <a:srgbClr val="FF0000"/>
                          </a:solidFill>
                          <a:latin typeface="Times New Roman" panose="02020603050405020304" pitchFamily="18" charset="0"/>
                          <a:cs typeface="Times New Roman" panose="02020603050405020304" pitchFamily="18" charset="0"/>
                        </a:rPr>
                        <a:t>Axit</a:t>
                      </a:r>
                      <a:r>
                        <a:rPr lang="en-US" altLang="en-US" sz="2400" dirty="0">
                          <a:solidFill>
                            <a:prstClr val="black"/>
                          </a:solidFill>
                          <a:latin typeface="Times New Roman" panose="02020603050405020304" pitchFamily="18" charset="0"/>
                          <a:cs typeface="Times New Roman" panose="02020603050405020304" pitchFamily="18" charset="0"/>
                        </a:rPr>
                        <a:t> propionic</a:t>
                      </a:r>
                    </a:p>
                  </a:txBody>
                  <a:tcPr anchor="ctr" anchorCtr="1"/>
                </a:tc>
                <a:tc>
                  <a:txBody>
                    <a:bodyPr/>
                    <a:lstStyle/>
                    <a:p>
                      <a:r>
                        <a:rPr lang="en-US" sz="2400" b="1" dirty="0">
                          <a:latin typeface="Times New Roman" panose="02020603050405020304" pitchFamily="18" charset="0"/>
                          <a:cs typeface="Times New Roman" panose="02020603050405020304" pitchFamily="18" charset="0"/>
                        </a:rPr>
                        <a:t>(2)</a:t>
                      </a:r>
                    </a:p>
                  </a:txBody>
                  <a:tcPr anchor="ctr" anchorCtr="1"/>
                </a:tc>
                <a:extLst>
                  <a:ext uri="{0D108BD9-81ED-4DB2-BD59-A6C34878D82A}">
                    <a16:rowId xmlns:a16="http://schemas.microsoft.com/office/drawing/2014/main" val="1752110933"/>
                  </a:ext>
                </a:extLst>
              </a:tr>
              <a:tr h="627039">
                <a:tc>
                  <a:txBody>
                    <a:bodyPr/>
                    <a:lstStyle/>
                    <a:p>
                      <a:r>
                        <a:rPr lang="en-US" altLang="en-US" sz="2400" b="1" dirty="0">
                          <a:solidFill>
                            <a:prstClr val="black"/>
                          </a:solidFill>
                          <a:latin typeface="Times New Roman" panose="02020603050405020304" pitchFamily="18" charset="0"/>
                          <a:cs typeface="Times New Roman" panose="02020603050405020304" pitchFamily="18" charset="0"/>
                        </a:rPr>
                        <a:t>(3)</a:t>
                      </a:r>
                      <a:endParaRPr lang="en-US" sz="2400" dirty="0">
                        <a:latin typeface="Times New Roman" panose="02020603050405020304" pitchFamily="18" charset="0"/>
                        <a:cs typeface="Times New Roman" panose="02020603050405020304" pitchFamily="18" charset="0"/>
                      </a:endParaRP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err="1">
                          <a:solidFill>
                            <a:srgbClr val="FF0000"/>
                          </a:solidFill>
                          <a:latin typeface="Times New Roman" panose="02020603050405020304" pitchFamily="18" charset="0"/>
                          <a:cs typeface="Times New Roman" panose="02020603050405020304" pitchFamily="18" charset="0"/>
                        </a:rPr>
                        <a:t>Axit</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butiric</a:t>
                      </a:r>
                      <a:endParaRPr lang="en-US" altLang="en-US" sz="2400" dirty="0">
                        <a:solidFill>
                          <a:prstClr val="black"/>
                        </a:solidFill>
                        <a:latin typeface="Times New Roman" panose="02020603050405020304" pitchFamily="18" charset="0"/>
                        <a:cs typeface="Times New Roman" panose="02020603050405020304" pitchFamily="18" charset="0"/>
                      </a:endParaRP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err="1">
                          <a:solidFill>
                            <a:srgbClr val="FF0000"/>
                          </a:solidFill>
                          <a:latin typeface="Times New Roman" panose="02020603050405020304" pitchFamily="18" charset="0"/>
                          <a:cs typeface="Times New Roman" panose="02020603050405020304" pitchFamily="18" charset="0"/>
                        </a:rPr>
                        <a:t>Axit</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butan</a:t>
                      </a:r>
                      <a:r>
                        <a:rPr lang="en-US" altLang="en-US" sz="2400" dirty="0" err="1">
                          <a:solidFill>
                            <a:srgbClr val="FF0000"/>
                          </a:solidFill>
                          <a:latin typeface="Times New Roman" panose="02020603050405020304" pitchFamily="18" charset="0"/>
                          <a:cs typeface="Times New Roman" panose="02020603050405020304" pitchFamily="18" charset="0"/>
                        </a:rPr>
                        <a:t>oic</a:t>
                      </a:r>
                      <a:endParaRPr lang="en-US" altLang="en-US" sz="2400" dirty="0">
                        <a:solidFill>
                          <a:prstClr val="black"/>
                        </a:solidFill>
                        <a:latin typeface="Times New Roman" panose="02020603050405020304" pitchFamily="18" charset="0"/>
                        <a:cs typeface="Times New Roman" panose="02020603050405020304" pitchFamily="18" charset="0"/>
                      </a:endParaRPr>
                    </a:p>
                  </a:txBody>
                  <a:tcPr anchor="ctr" anchorCtr="1"/>
                </a:tc>
                <a:extLst>
                  <a:ext uri="{0D108BD9-81ED-4DB2-BD59-A6C34878D82A}">
                    <a16:rowId xmlns:a16="http://schemas.microsoft.com/office/drawing/2014/main" val="146572723"/>
                  </a:ext>
                </a:extLst>
              </a:tr>
              <a:tr h="909265">
                <a:tc>
                  <a:txBody>
                    <a:bodyPr/>
                    <a:lstStyle/>
                    <a:p>
                      <a:endParaRPr lang="en-US" sz="2400" b="1" dirty="0">
                        <a:latin typeface="Times New Roman" panose="02020603050405020304" pitchFamily="18" charset="0"/>
                        <a:cs typeface="Times New Roman" panose="02020603050405020304" pitchFamily="18" charset="0"/>
                      </a:endParaRP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1" dirty="0">
                          <a:solidFill>
                            <a:prstClr val="black"/>
                          </a:solidFill>
                          <a:latin typeface="Times New Roman" panose="02020603050405020304" pitchFamily="18" charset="0"/>
                          <a:cs typeface="Times New Roman" panose="02020603050405020304" pitchFamily="18" charset="0"/>
                        </a:rPr>
                        <a:t>(4)</a:t>
                      </a: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1" dirty="0">
                          <a:solidFill>
                            <a:schemeClr val="tx1"/>
                          </a:solidFill>
                          <a:latin typeface="Times New Roman" panose="02020603050405020304" pitchFamily="18" charset="0"/>
                          <a:cs typeface="Times New Roman" panose="02020603050405020304" pitchFamily="18" charset="0"/>
                        </a:rPr>
                        <a:t>(5)</a:t>
                      </a:r>
                    </a:p>
                  </a:txBody>
                  <a:tcPr anchor="ctr" anchorCtr="1"/>
                </a:tc>
                <a:extLst>
                  <a:ext uri="{0D108BD9-81ED-4DB2-BD59-A6C34878D82A}">
                    <a16:rowId xmlns:a16="http://schemas.microsoft.com/office/drawing/2014/main" val="2166946793"/>
                  </a:ext>
                </a:extLst>
              </a:tr>
              <a:tr h="6270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1" dirty="0">
                          <a:solidFill>
                            <a:prstClr val="black"/>
                          </a:solidFill>
                          <a:latin typeface="Times New Roman" panose="02020603050405020304" pitchFamily="18" charset="0"/>
                          <a:cs typeface="Times New Roman" panose="02020603050405020304" pitchFamily="18" charset="0"/>
                        </a:rPr>
                        <a:t>CH</a:t>
                      </a:r>
                      <a:r>
                        <a:rPr lang="en-US" altLang="en-US" sz="2400" b="1" baseline="-25000" dirty="0">
                          <a:solidFill>
                            <a:prstClr val="black"/>
                          </a:solidFill>
                          <a:latin typeface="Times New Roman" panose="02020603050405020304" pitchFamily="18" charset="0"/>
                          <a:cs typeface="Times New Roman" panose="02020603050405020304" pitchFamily="18" charset="0"/>
                        </a:rPr>
                        <a:t>2</a:t>
                      </a:r>
                      <a:r>
                        <a:rPr lang="en-US" altLang="en-US" sz="2400" b="1" dirty="0">
                          <a:solidFill>
                            <a:prstClr val="black"/>
                          </a:solidFill>
                          <a:latin typeface="Times New Roman" panose="02020603050405020304" pitchFamily="18" charset="0"/>
                          <a:cs typeface="Times New Roman" panose="02020603050405020304" pitchFamily="18" charset="0"/>
                        </a:rPr>
                        <a:t> = CH – COOH</a:t>
                      </a:r>
                      <a:endParaRPr lang="en-US" sz="2400" dirty="0">
                        <a:latin typeface="Times New Roman" panose="02020603050405020304" pitchFamily="18" charset="0"/>
                        <a:cs typeface="Times New Roman" panose="02020603050405020304" pitchFamily="18" charset="0"/>
                      </a:endParaRP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err="1">
                          <a:solidFill>
                            <a:srgbClr val="FF0000"/>
                          </a:solidFill>
                          <a:latin typeface="Times New Roman" panose="02020603050405020304" pitchFamily="18" charset="0"/>
                          <a:cs typeface="Times New Roman" panose="02020603050405020304" pitchFamily="18" charset="0"/>
                        </a:rPr>
                        <a:t>Axit</a:t>
                      </a:r>
                      <a:r>
                        <a:rPr lang="en-US" altLang="en-US" sz="2400" dirty="0">
                          <a:solidFill>
                            <a:prstClr val="black"/>
                          </a:solidFill>
                          <a:latin typeface="Times New Roman" panose="02020603050405020304" pitchFamily="18" charset="0"/>
                          <a:cs typeface="Times New Roman" panose="02020603050405020304" pitchFamily="18" charset="0"/>
                        </a:rPr>
                        <a:t> acrylic</a:t>
                      </a: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1" dirty="0">
                          <a:solidFill>
                            <a:schemeClr val="tx1"/>
                          </a:solidFill>
                          <a:latin typeface="Times New Roman" panose="02020603050405020304" pitchFamily="18" charset="0"/>
                          <a:cs typeface="Times New Roman" panose="02020603050405020304" pitchFamily="18" charset="0"/>
                        </a:rPr>
                        <a:t>(6)</a:t>
                      </a:r>
                    </a:p>
                  </a:txBody>
                  <a:tcPr anchor="ctr" anchorCtr="1"/>
                </a:tc>
                <a:extLst>
                  <a:ext uri="{0D108BD9-81ED-4DB2-BD59-A6C34878D82A}">
                    <a16:rowId xmlns:a16="http://schemas.microsoft.com/office/drawing/2014/main" val="3150790705"/>
                  </a:ext>
                </a:extLst>
              </a:tr>
              <a:tr h="850069">
                <a:tc>
                  <a:txBody>
                    <a:bodyPr/>
                    <a:lstStyle/>
                    <a:p>
                      <a:endParaRPr lang="en-US" sz="2400" dirty="0">
                        <a:latin typeface="Times New Roman" panose="02020603050405020304" pitchFamily="18" charset="0"/>
                        <a:cs typeface="Times New Roman" panose="02020603050405020304" pitchFamily="18" charset="0"/>
                      </a:endParaRP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err="1">
                          <a:solidFill>
                            <a:srgbClr val="FF0000"/>
                          </a:solidFill>
                          <a:latin typeface="Times New Roman" panose="02020603050405020304" pitchFamily="18" charset="0"/>
                          <a:cs typeface="Times New Roman" panose="02020603050405020304" pitchFamily="18" charset="0"/>
                        </a:rPr>
                        <a:t>Axit</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metacrylic</a:t>
                      </a:r>
                      <a:endParaRPr lang="en-US" altLang="en-US" sz="2400" dirty="0">
                        <a:solidFill>
                          <a:prstClr val="black"/>
                        </a:solidFill>
                        <a:latin typeface="Times New Roman" panose="02020603050405020304" pitchFamily="18" charset="0"/>
                        <a:cs typeface="Times New Roman" panose="02020603050405020304" pitchFamily="18" charset="0"/>
                      </a:endParaRPr>
                    </a:p>
                  </a:txBody>
                  <a:tcPr anchor="ctr" anchorCtr="1"/>
                </a:tc>
                <a:tc>
                  <a:txBody>
                    <a:bodyPr/>
                    <a:lstStyle/>
                    <a:p>
                      <a:r>
                        <a:rPr lang="en-US" sz="2400" b="1" dirty="0">
                          <a:latin typeface="Times New Roman" panose="02020603050405020304" pitchFamily="18" charset="0"/>
                          <a:cs typeface="Times New Roman" panose="02020603050405020304" pitchFamily="18" charset="0"/>
                        </a:rPr>
                        <a:t>(7)</a:t>
                      </a:r>
                    </a:p>
                  </a:txBody>
                  <a:tcPr anchor="ctr" anchorCtr="1"/>
                </a:tc>
                <a:extLst>
                  <a:ext uri="{0D108BD9-81ED-4DB2-BD59-A6C34878D82A}">
                    <a16:rowId xmlns:a16="http://schemas.microsoft.com/office/drawing/2014/main" val="444363920"/>
                  </a:ext>
                </a:extLst>
              </a:tr>
              <a:tr h="588032">
                <a:tc>
                  <a:txBody>
                    <a:bodyPr/>
                    <a:lstStyle/>
                    <a:p>
                      <a:r>
                        <a:rPr lang="en-US" sz="2400" b="1" dirty="0">
                          <a:latin typeface="Times New Roman" panose="02020603050405020304" pitchFamily="18" charset="0"/>
                          <a:cs typeface="Times New Roman" panose="02020603050405020304" pitchFamily="18" charset="0"/>
                        </a:rPr>
                        <a:t>HOOC</a:t>
                      </a:r>
                      <a:r>
                        <a:rPr lang="en-US" sz="2400" b="1" baseline="0" dirty="0">
                          <a:latin typeface="Times New Roman" panose="02020603050405020304" pitchFamily="18" charset="0"/>
                          <a:cs typeface="Times New Roman" panose="02020603050405020304" pitchFamily="18" charset="0"/>
                        </a:rPr>
                        <a:t> </a:t>
                      </a:r>
                      <a:r>
                        <a:rPr lang="en-US" altLang="en-US" sz="2400" b="1" dirty="0">
                          <a:solidFill>
                            <a:prstClr val="black"/>
                          </a:solidFill>
                          <a:latin typeface="Times New Roman" panose="02020603050405020304" pitchFamily="18" charset="0"/>
                          <a:cs typeface="Times New Roman" panose="02020603050405020304" pitchFamily="18" charset="0"/>
                        </a:rPr>
                        <a:t>– COOH</a:t>
                      </a:r>
                      <a:endParaRPr lang="en-US" sz="2400" b="1" dirty="0">
                        <a:latin typeface="Times New Roman" panose="02020603050405020304" pitchFamily="18" charset="0"/>
                        <a:cs typeface="Times New Roman" panose="02020603050405020304" pitchFamily="18" charset="0"/>
                      </a:endParaRP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err="1">
                          <a:solidFill>
                            <a:srgbClr val="FF0000"/>
                          </a:solidFill>
                          <a:latin typeface="Times New Roman" panose="02020603050405020304" pitchFamily="18" charset="0"/>
                          <a:cs typeface="Times New Roman" panose="02020603050405020304" pitchFamily="18" charset="0"/>
                        </a:rPr>
                        <a:t>Axit</a:t>
                      </a:r>
                      <a:r>
                        <a:rPr lang="en-US" altLang="en-US" sz="2400" baseline="0" dirty="0">
                          <a:solidFill>
                            <a:prstClr val="black"/>
                          </a:solidFill>
                          <a:latin typeface="Times New Roman" panose="02020603050405020304" pitchFamily="18" charset="0"/>
                          <a:cs typeface="Times New Roman" panose="02020603050405020304" pitchFamily="18" charset="0"/>
                        </a:rPr>
                        <a:t> oxalic</a:t>
                      </a:r>
                      <a:endParaRPr lang="en-US" altLang="en-US" sz="2400" dirty="0">
                        <a:solidFill>
                          <a:prstClr val="black"/>
                        </a:solidFill>
                        <a:latin typeface="Times New Roman" panose="02020603050405020304" pitchFamily="18" charset="0"/>
                        <a:cs typeface="Times New Roman" panose="02020603050405020304" pitchFamily="18" charset="0"/>
                      </a:endParaRPr>
                    </a:p>
                  </a:txBody>
                  <a:tcPr anchor="ctr" anchorCtr="1"/>
                </a:tc>
                <a:tc>
                  <a:txBody>
                    <a:bodyPr/>
                    <a:lstStyle/>
                    <a:p>
                      <a:r>
                        <a:rPr lang="en-US" sz="2400" b="1" dirty="0">
                          <a:latin typeface="Times New Roman" panose="02020603050405020304" pitchFamily="18" charset="0"/>
                          <a:cs typeface="Times New Roman" panose="02020603050405020304" pitchFamily="18" charset="0"/>
                        </a:rPr>
                        <a:t>(8)</a:t>
                      </a:r>
                    </a:p>
                  </a:txBody>
                  <a:tcPr anchor="ctr" anchorCtr="1"/>
                </a:tc>
                <a:extLst>
                  <a:ext uri="{0D108BD9-81ED-4DB2-BD59-A6C34878D82A}">
                    <a16:rowId xmlns:a16="http://schemas.microsoft.com/office/drawing/2014/main" val="1140857643"/>
                  </a:ext>
                </a:extLst>
              </a:tr>
            </a:tbl>
          </a:graphicData>
        </a:graphic>
      </p:graphicFrame>
      <p:sp>
        <p:nvSpPr>
          <p:cNvPr id="157" name="Text Box 5"/>
          <p:cNvSpPr txBox="1">
            <a:spLocks noChangeArrowheads="1"/>
          </p:cNvSpPr>
          <p:nvPr/>
        </p:nvSpPr>
        <p:spPr bwMode="auto">
          <a:xfrm>
            <a:off x="1250567" y="1765094"/>
            <a:ext cx="2694113" cy="461665"/>
          </a:xfrm>
          <a:prstGeom prst="rect">
            <a:avLst/>
          </a:prstGeom>
          <a:solidFill>
            <a:srgbClr val="EEEEEE"/>
          </a:solidFill>
          <a:ln>
            <a:noFill/>
          </a:ln>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2400" b="1" dirty="0">
                <a:solidFill>
                  <a:prstClr val="black"/>
                </a:solidFill>
                <a:latin typeface="Times New Roman" panose="02020603050405020304" pitchFamily="18" charset="0"/>
                <a:cs typeface="Times New Roman" panose="02020603050405020304" pitchFamily="18" charset="0"/>
              </a:rPr>
              <a:t>CH</a:t>
            </a:r>
            <a:r>
              <a:rPr lang="en-US" altLang="en-US" sz="2400" b="1" baseline="-25000" dirty="0">
                <a:solidFill>
                  <a:prstClr val="black"/>
                </a:solidFill>
                <a:latin typeface="Times New Roman" panose="02020603050405020304" pitchFamily="18" charset="0"/>
                <a:cs typeface="Times New Roman" panose="02020603050405020304" pitchFamily="18" charset="0"/>
              </a:rPr>
              <a:t>3</a:t>
            </a:r>
            <a:r>
              <a:rPr lang="en-US" altLang="en-US" sz="2400" b="1" dirty="0">
                <a:solidFill>
                  <a:prstClr val="black"/>
                </a:solidFill>
                <a:latin typeface="Times New Roman" panose="02020603050405020304" pitchFamily="18" charset="0"/>
                <a:cs typeface="Times New Roman" panose="02020603050405020304" pitchFamily="18" charset="0"/>
              </a:rPr>
              <a:t>COOH </a:t>
            </a:r>
          </a:p>
        </p:txBody>
      </p:sp>
      <p:sp>
        <p:nvSpPr>
          <p:cNvPr id="160" name="Text Box 5"/>
          <p:cNvSpPr txBox="1">
            <a:spLocks noChangeArrowheads="1"/>
          </p:cNvSpPr>
          <p:nvPr/>
        </p:nvSpPr>
        <p:spPr bwMode="auto">
          <a:xfrm>
            <a:off x="8004240" y="2328778"/>
            <a:ext cx="2694113" cy="461665"/>
          </a:xfrm>
          <a:prstGeom prst="rect">
            <a:avLst/>
          </a:prstGeom>
          <a:solidFill>
            <a:schemeClr val="accent1">
              <a:tint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2400" dirty="0" err="1">
                <a:solidFill>
                  <a:srgbClr val="FF0000"/>
                </a:solidFill>
                <a:latin typeface="Times New Roman" panose="02020603050405020304" pitchFamily="18" charset="0"/>
                <a:cs typeface="Times New Roman" panose="02020603050405020304" pitchFamily="18" charset="0"/>
              </a:rPr>
              <a:t>Axit</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propan</a:t>
            </a:r>
            <a:r>
              <a:rPr lang="en-US" altLang="en-US" sz="2400" dirty="0" err="1">
                <a:solidFill>
                  <a:srgbClr val="FF0000"/>
                </a:solidFill>
                <a:latin typeface="Times New Roman" panose="02020603050405020304" pitchFamily="18" charset="0"/>
                <a:cs typeface="Times New Roman" panose="02020603050405020304" pitchFamily="18" charset="0"/>
              </a:rPr>
              <a:t>oic</a:t>
            </a:r>
            <a:endParaRPr lang="en-US" altLang="en-US" sz="2400" dirty="0">
              <a:solidFill>
                <a:srgbClr val="FF0000"/>
              </a:solidFill>
              <a:latin typeface="Times New Roman" panose="02020603050405020304" pitchFamily="18" charset="0"/>
              <a:cs typeface="Times New Roman" panose="02020603050405020304" pitchFamily="18" charset="0"/>
            </a:endParaRPr>
          </a:p>
        </p:txBody>
      </p:sp>
      <p:sp>
        <p:nvSpPr>
          <p:cNvPr id="161" name="Text Box 5"/>
          <p:cNvSpPr txBox="1">
            <a:spLocks noChangeArrowheads="1"/>
          </p:cNvSpPr>
          <p:nvPr/>
        </p:nvSpPr>
        <p:spPr bwMode="auto">
          <a:xfrm>
            <a:off x="1057561" y="2995333"/>
            <a:ext cx="3005919" cy="461665"/>
          </a:xfrm>
          <a:prstGeom prst="rect">
            <a:avLst/>
          </a:prstGeom>
          <a:solidFill>
            <a:srgbClr val="EEEEEE"/>
          </a:solidFill>
          <a:ln>
            <a:noFill/>
          </a:ln>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2400" b="1" dirty="0">
                <a:solidFill>
                  <a:prstClr val="black"/>
                </a:solidFill>
                <a:latin typeface="Times New Roman" panose="02020603050405020304" pitchFamily="18" charset="0"/>
                <a:cs typeface="Times New Roman" panose="02020603050405020304" pitchFamily="18" charset="0"/>
              </a:rPr>
              <a:t>CH</a:t>
            </a:r>
            <a:r>
              <a:rPr lang="en-US" altLang="en-US" sz="2400" b="1" baseline="-25000" dirty="0">
                <a:solidFill>
                  <a:prstClr val="black"/>
                </a:solidFill>
                <a:latin typeface="Times New Roman" panose="02020603050405020304" pitchFamily="18" charset="0"/>
                <a:cs typeface="Times New Roman" panose="02020603050405020304" pitchFamily="18" charset="0"/>
              </a:rPr>
              <a:t>3</a:t>
            </a:r>
            <a:r>
              <a:rPr lang="en-US" altLang="en-US" sz="2400" b="1" dirty="0">
                <a:solidFill>
                  <a:prstClr val="black"/>
                </a:solidFill>
                <a:latin typeface="Times New Roman" panose="02020603050405020304" pitchFamily="18" charset="0"/>
                <a:cs typeface="Times New Roman" panose="02020603050405020304" pitchFamily="18" charset="0"/>
              </a:rPr>
              <a:t>CH</a:t>
            </a:r>
            <a:r>
              <a:rPr lang="en-US" altLang="en-US" sz="2400" b="1" baseline="-25000" dirty="0">
                <a:solidFill>
                  <a:prstClr val="black"/>
                </a:solidFill>
                <a:latin typeface="Times New Roman" panose="02020603050405020304" pitchFamily="18" charset="0"/>
                <a:cs typeface="Times New Roman" panose="02020603050405020304" pitchFamily="18" charset="0"/>
              </a:rPr>
              <a:t>2</a:t>
            </a:r>
            <a:r>
              <a:rPr lang="en-US" altLang="en-US" sz="2400" b="1" dirty="0">
                <a:solidFill>
                  <a:prstClr val="black"/>
                </a:solidFill>
                <a:latin typeface="Times New Roman" panose="02020603050405020304" pitchFamily="18" charset="0"/>
                <a:cs typeface="Times New Roman" panose="02020603050405020304" pitchFamily="18" charset="0"/>
              </a:rPr>
              <a:t>CH</a:t>
            </a:r>
            <a:r>
              <a:rPr lang="en-US" altLang="en-US" sz="2400" b="1" baseline="-25000" dirty="0">
                <a:solidFill>
                  <a:prstClr val="black"/>
                </a:solidFill>
                <a:latin typeface="Times New Roman" panose="02020603050405020304" pitchFamily="18" charset="0"/>
                <a:cs typeface="Times New Roman" panose="02020603050405020304" pitchFamily="18" charset="0"/>
              </a:rPr>
              <a:t>2</a:t>
            </a:r>
            <a:r>
              <a:rPr lang="en-US" altLang="en-US" sz="2400" b="1" dirty="0">
                <a:solidFill>
                  <a:prstClr val="black"/>
                </a:solidFill>
                <a:latin typeface="Times New Roman" panose="02020603050405020304" pitchFamily="18" charset="0"/>
                <a:cs typeface="Times New Roman" panose="02020603050405020304" pitchFamily="18" charset="0"/>
              </a:rPr>
              <a:t>COOH </a:t>
            </a:r>
          </a:p>
        </p:txBody>
      </p:sp>
      <p:sp>
        <p:nvSpPr>
          <p:cNvPr id="162" name="Text Box 5"/>
          <p:cNvSpPr txBox="1">
            <a:spLocks noChangeArrowheads="1"/>
          </p:cNvSpPr>
          <p:nvPr/>
        </p:nvSpPr>
        <p:spPr bwMode="auto">
          <a:xfrm>
            <a:off x="7939298" y="3723106"/>
            <a:ext cx="3032125" cy="461665"/>
          </a:xfrm>
          <a:prstGeom prst="rect">
            <a:avLst/>
          </a:prstGeom>
          <a:solidFill>
            <a:schemeClr val="accent1">
              <a:tint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2400" dirty="0" err="1">
                <a:solidFill>
                  <a:srgbClr val="FF0000"/>
                </a:solidFill>
                <a:latin typeface="Times New Roman" panose="02020603050405020304" pitchFamily="18" charset="0"/>
                <a:cs typeface="Times New Roman" panose="02020603050405020304" pitchFamily="18" charset="0"/>
              </a:rPr>
              <a:t>Axit</a:t>
            </a:r>
            <a:r>
              <a:rPr lang="en-US" altLang="en-US" sz="2400" dirty="0">
                <a:solidFill>
                  <a:prstClr val="black"/>
                </a:solidFill>
                <a:latin typeface="Times New Roman" panose="02020603050405020304" pitchFamily="18" charset="0"/>
                <a:cs typeface="Times New Roman" panose="02020603050405020304" pitchFamily="18" charset="0"/>
              </a:rPr>
              <a:t> 2-metylpropan</a:t>
            </a:r>
            <a:r>
              <a:rPr lang="en-US" altLang="en-US" sz="2400" dirty="0">
                <a:solidFill>
                  <a:srgbClr val="FF0000"/>
                </a:solidFill>
                <a:latin typeface="Times New Roman" panose="02020603050405020304" pitchFamily="18" charset="0"/>
                <a:cs typeface="Times New Roman" panose="02020603050405020304" pitchFamily="18" charset="0"/>
              </a:rPr>
              <a:t>oic</a:t>
            </a:r>
          </a:p>
        </p:txBody>
      </p:sp>
      <p:grpSp>
        <p:nvGrpSpPr>
          <p:cNvPr id="6" name="Group 5"/>
          <p:cNvGrpSpPr/>
          <p:nvPr/>
        </p:nvGrpSpPr>
        <p:grpSpPr>
          <a:xfrm>
            <a:off x="1195457" y="3587560"/>
            <a:ext cx="2866294" cy="911605"/>
            <a:chOff x="2676956" y="2994156"/>
            <a:chExt cx="2694113" cy="911605"/>
          </a:xfrm>
          <a:noFill/>
        </p:grpSpPr>
        <p:sp>
          <p:nvSpPr>
            <p:cNvPr id="58" name="Text Box 5"/>
            <p:cNvSpPr txBox="1">
              <a:spLocks noChangeArrowheads="1"/>
            </p:cNvSpPr>
            <p:nvPr/>
          </p:nvSpPr>
          <p:spPr bwMode="auto">
            <a:xfrm>
              <a:off x="2676956" y="2994156"/>
              <a:ext cx="2694113" cy="830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b="1" dirty="0">
                  <a:solidFill>
                    <a:prstClr val="black"/>
                  </a:solidFill>
                  <a:latin typeface="Times New Roman" panose="02020603050405020304" pitchFamily="18" charset="0"/>
                  <a:cs typeface="Times New Roman" panose="02020603050405020304" pitchFamily="18" charset="0"/>
                </a:rPr>
                <a:t>CH</a:t>
              </a:r>
              <a:r>
                <a:rPr lang="en-US" altLang="en-US" sz="2400" b="1" baseline="-25000" dirty="0">
                  <a:solidFill>
                    <a:prstClr val="black"/>
                  </a:solidFill>
                  <a:latin typeface="Times New Roman" panose="02020603050405020304" pitchFamily="18" charset="0"/>
                  <a:cs typeface="Times New Roman" panose="02020603050405020304" pitchFamily="18" charset="0"/>
                </a:rPr>
                <a:t>3</a:t>
              </a:r>
              <a:r>
                <a:rPr lang="en-US" altLang="en-US" sz="2400" b="1" dirty="0">
                  <a:solidFill>
                    <a:prstClr val="black"/>
                  </a:solidFill>
                  <a:latin typeface="Times New Roman" panose="02020603050405020304" pitchFamily="18" charset="0"/>
                  <a:cs typeface="Times New Roman" panose="02020603050405020304" pitchFamily="18" charset="0"/>
                </a:rPr>
                <a:t> – CH – COOH </a:t>
              </a:r>
            </a:p>
          </p:txBody>
        </p:sp>
        <p:sp>
          <p:nvSpPr>
            <p:cNvPr id="60" name="Text Box 5"/>
            <p:cNvSpPr txBox="1">
              <a:spLocks noChangeArrowheads="1"/>
            </p:cNvSpPr>
            <p:nvPr/>
          </p:nvSpPr>
          <p:spPr bwMode="auto">
            <a:xfrm>
              <a:off x="3503626" y="3444096"/>
              <a:ext cx="937139"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b="1" dirty="0">
                  <a:solidFill>
                    <a:prstClr val="black"/>
                  </a:solidFill>
                  <a:latin typeface="Times New Roman" panose="02020603050405020304" pitchFamily="18" charset="0"/>
                  <a:cs typeface="Times New Roman" panose="02020603050405020304" pitchFamily="18" charset="0"/>
                </a:rPr>
                <a:t>CH</a:t>
              </a:r>
              <a:r>
                <a:rPr lang="en-US" altLang="en-US" sz="2400" b="1" baseline="-25000" dirty="0">
                  <a:solidFill>
                    <a:prstClr val="black"/>
                  </a:solidFill>
                  <a:latin typeface="Times New Roman" panose="02020603050405020304" pitchFamily="18" charset="0"/>
                  <a:cs typeface="Times New Roman" panose="02020603050405020304" pitchFamily="18" charset="0"/>
                </a:rPr>
                <a:t>3</a:t>
              </a:r>
              <a:r>
                <a:rPr lang="en-US" altLang="en-US" sz="2400" b="1" dirty="0">
                  <a:solidFill>
                    <a:prstClr val="black"/>
                  </a:solidFill>
                  <a:latin typeface="Times New Roman" panose="02020603050405020304" pitchFamily="18" charset="0"/>
                  <a:cs typeface="Times New Roman" panose="02020603050405020304" pitchFamily="18" charset="0"/>
                </a:rPr>
                <a:t>  </a:t>
              </a:r>
            </a:p>
          </p:txBody>
        </p:sp>
        <p:cxnSp>
          <p:nvCxnSpPr>
            <p:cNvPr id="5" name="Straight Connector 4"/>
            <p:cNvCxnSpPr/>
            <p:nvPr/>
          </p:nvCxnSpPr>
          <p:spPr>
            <a:xfrm>
              <a:off x="3681272" y="3400833"/>
              <a:ext cx="0" cy="137160"/>
            </a:xfrm>
            <a:prstGeom prst="line">
              <a:avLst/>
            </a:prstGeom>
            <a:grpFill/>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3" name="Text Box 5"/>
          <p:cNvSpPr txBox="1">
            <a:spLocks noChangeArrowheads="1"/>
          </p:cNvSpPr>
          <p:nvPr/>
        </p:nvSpPr>
        <p:spPr bwMode="auto">
          <a:xfrm>
            <a:off x="4653468" y="3745707"/>
            <a:ext cx="2694113" cy="461665"/>
          </a:xfrm>
          <a:prstGeom prst="rect">
            <a:avLst/>
          </a:prstGeom>
          <a:solidFill>
            <a:schemeClr val="accent1">
              <a:tint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2400" dirty="0" err="1">
                <a:solidFill>
                  <a:srgbClr val="FF0000"/>
                </a:solidFill>
                <a:latin typeface="Times New Roman" panose="02020603050405020304" pitchFamily="18" charset="0"/>
                <a:cs typeface="Times New Roman" panose="02020603050405020304" pitchFamily="18" charset="0"/>
              </a:rPr>
              <a:t>Axit</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iso</a:t>
            </a:r>
            <a:r>
              <a:rPr lang="en-US" altLang="en-US" sz="2400" dirty="0" err="1">
                <a:solidFill>
                  <a:prstClr val="black"/>
                </a:solidFill>
                <a:latin typeface="Times New Roman" panose="02020603050405020304" pitchFamily="18" charset="0"/>
                <a:cs typeface="Times New Roman" panose="02020603050405020304" pitchFamily="18" charset="0"/>
              </a:rPr>
              <a:t>butiric</a:t>
            </a:r>
            <a:endParaRPr lang="en-US" altLang="en-US" sz="2400" dirty="0">
              <a:solidFill>
                <a:srgbClr val="FF0000"/>
              </a:solidFill>
              <a:latin typeface="Times New Roman" panose="02020603050405020304" pitchFamily="18" charset="0"/>
              <a:cs typeface="Times New Roman" panose="02020603050405020304" pitchFamily="18" charset="0"/>
            </a:endParaRPr>
          </a:p>
        </p:txBody>
      </p:sp>
      <p:sp>
        <p:nvSpPr>
          <p:cNvPr id="164" name="Text Box 5"/>
          <p:cNvSpPr txBox="1">
            <a:spLocks noChangeArrowheads="1"/>
          </p:cNvSpPr>
          <p:nvPr/>
        </p:nvSpPr>
        <p:spPr bwMode="auto">
          <a:xfrm>
            <a:off x="8004240" y="5954550"/>
            <a:ext cx="2694113" cy="461665"/>
          </a:xfrm>
          <a:prstGeom prst="rect">
            <a:avLst/>
          </a:prstGeom>
          <a:solidFill>
            <a:srgbClr val="EEEEEE"/>
          </a:solidFill>
          <a:ln>
            <a:noFill/>
          </a:ln>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2400" dirty="0" err="1">
                <a:solidFill>
                  <a:srgbClr val="FF0000"/>
                </a:solidFill>
                <a:latin typeface="Times New Roman" panose="02020603050405020304" pitchFamily="18" charset="0"/>
                <a:cs typeface="Times New Roman" panose="02020603050405020304" pitchFamily="18" charset="0"/>
              </a:rPr>
              <a:t>Axit</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etan</a:t>
            </a:r>
            <a:r>
              <a:rPr lang="en-US" altLang="en-US" sz="2400" dirty="0" err="1">
                <a:solidFill>
                  <a:srgbClr val="FF0000"/>
                </a:solidFill>
                <a:latin typeface="Times New Roman" panose="02020603050405020304" pitchFamily="18" charset="0"/>
                <a:cs typeface="Times New Roman" panose="02020603050405020304" pitchFamily="18" charset="0"/>
              </a:rPr>
              <a:t>đioic</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grpSp>
        <p:nvGrpSpPr>
          <p:cNvPr id="165" name="Group 164"/>
          <p:cNvGrpSpPr/>
          <p:nvPr/>
        </p:nvGrpSpPr>
        <p:grpSpPr>
          <a:xfrm>
            <a:off x="1327897" y="5060202"/>
            <a:ext cx="2866294" cy="911605"/>
            <a:chOff x="2676956" y="2994156"/>
            <a:chExt cx="2694113" cy="911605"/>
          </a:xfrm>
          <a:noFill/>
        </p:grpSpPr>
        <p:sp>
          <p:nvSpPr>
            <p:cNvPr id="166" name="Text Box 5"/>
            <p:cNvSpPr txBox="1">
              <a:spLocks noChangeArrowheads="1"/>
            </p:cNvSpPr>
            <p:nvPr/>
          </p:nvSpPr>
          <p:spPr bwMode="auto">
            <a:xfrm>
              <a:off x="2676956" y="2994156"/>
              <a:ext cx="2694113"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b="1" dirty="0">
                  <a:solidFill>
                    <a:prstClr val="black"/>
                  </a:solidFill>
                  <a:latin typeface="Times New Roman" panose="02020603050405020304" pitchFamily="18" charset="0"/>
                  <a:cs typeface="Times New Roman" panose="02020603050405020304" pitchFamily="18" charset="0"/>
                </a:rPr>
                <a:t>CH</a:t>
              </a:r>
              <a:r>
                <a:rPr lang="en-US" altLang="en-US" sz="2400" b="1" baseline="-25000" dirty="0">
                  <a:solidFill>
                    <a:prstClr val="black"/>
                  </a:solidFill>
                  <a:latin typeface="Times New Roman" panose="02020603050405020304" pitchFamily="18" charset="0"/>
                  <a:cs typeface="Times New Roman" panose="02020603050405020304" pitchFamily="18" charset="0"/>
                </a:rPr>
                <a:t>2</a:t>
              </a:r>
              <a:r>
                <a:rPr lang="en-US" altLang="en-US" sz="2400" b="1" dirty="0">
                  <a:solidFill>
                    <a:prstClr val="black"/>
                  </a:solidFill>
                  <a:latin typeface="Times New Roman" panose="02020603050405020304" pitchFamily="18" charset="0"/>
                  <a:cs typeface="Times New Roman" panose="02020603050405020304" pitchFamily="18" charset="0"/>
                </a:rPr>
                <a:t> = C – COOH </a:t>
              </a:r>
            </a:p>
          </p:txBody>
        </p:sp>
        <p:sp>
          <p:nvSpPr>
            <p:cNvPr id="167" name="Text Box 5"/>
            <p:cNvSpPr txBox="1">
              <a:spLocks noChangeArrowheads="1"/>
            </p:cNvSpPr>
            <p:nvPr/>
          </p:nvSpPr>
          <p:spPr bwMode="auto">
            <a:xfrm>
              <a:off x="3503626" y="3444096"/>
              <a:ext cx="937139"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b="1" dirty="0">
                  <a:solidFill>
                    <a:prstClr val="black"/>
                  </a:solidFill>
                  <a:latin typeface="Times New Roman" panose="02020603050405020304" pitchFamily="18" charset="0"/>
                  <a:cs typeface="Times New Roman" panose="02020603050405020304" pitchFamily="18" charset="0"/>
                </a:rPr>
                <a:t>CH</a:t>
              </a:r>
              <a:r>
                <a:rPr lang="en-US" altLang="en-US" sz="2400" b="1" baseline="-25000" dirty="0">
                  <a:solidFill>
                    <a:prstClr val="black"/>
                  </a:solidFill>
                  <a:latin typeface="Times New Roman" panose="02020603050405020304" pitchFamily="18" charset="0"/>
                  <a:cs typeface="Times New Roman" panose="02020603050405020304" pitchFamily="18" charset="0"/>
                </a:rPr>
                <a:t>3</a:t>
              </a:r>
              <a:r>
                <a:rPr lang="en-US" altLang="en-US" sz="2400" b="1" dirty="0">
                  <a:solidFill>
                    <a:prstClr val="black"/>
                  </a:solidFill>
                  <a:latin typeface="Times New Roman" panose="02020603050405020304" pitchFamily="18" charset="0"/>
                  <a:cs typeface="Times New Roman" panose="02020603050405020304" pitchFamily="18" charset="0"/>
                </a:rPr>
                <a:t>  </a:t>
              </a:r>
            </a:p>
          </p:txBody>
        </p:sp>
        <p:cxnSp>
          <p:nvCxnSpPr>
            <p:cNvPr id="168" name="Straight Connector 167"/>
            <p:cNvCxnSpPr/>
            <p:nvPr/>
          </p:nvCxnSpPr>
          <p:spPr>
            <a:xfrm>
              <a:off x="3681272" y="3400833"/>
              <a:ext cx="0" cy="137160"/>
            </a:xfrm>
            <a:prstGeom prst="line">
              <a:avLst/>
            </a:prstGeom>
            <a:grpFill/>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9" name="Text Box 5"/>
          <p:cNvSpPr txBox="1">
            <a:spLocks noChangeArrowheads="1"/>
          </p:cNvSpPr>
          <p:nvPr/>
        </p:nvSpPr>
        <p:spPr bwMode="auto">
          <a:xfrm>
            <a:off x="7864075" y="5248280"/>
            <a:ext cx="3032125" cy="461665"/>
          </a:xfrm>
          <a:prstGeom prst="rect">
            <a:avLst/>
          </a:prstGeom>
          <a:solidFill>
            <a:schemeClr val="accent1">
              <a:tint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2400" dirty="0" err="1">
                <a:solidFill>
                  <a:srgbClr val="FF0000"/>
                </a:solidFill>
                <a:latin typeface="Times New Roman" panose="02020603050405020304" pitchFamily="18" charset="0"/>
                <a:cs typeface="Times New Roman" panose="02020603050405020304" pitchFamily="18" charset="0"/>
              </a:rPr>
              <a:t>Axit</a:t>
            </a:r>
            <a:r>
              <a:rPr lang="en-US" altLang="en-US" sz="2400" dirty="0">
                <a:solidFill>
                  <a:prstClr val="black"/>
                </a:solidFill>
                <a:latin typeface="Times New Roman" panose="02020603050405020304" pitchFamily="18" charset="0"/>
                <a:cs typeface="Times New Roman" panose="02020603050405020304" pitchFamily="18" charset="0"/>
              </a:rPr>
              <a:t> 2-metylpropen</a:t>
            </a:r>
            <a:r>
              <a:rPr lang="en-US" altLang="en-US" sz="2400" dirty="0">
                <a:solidFill>
                  <a:srgbClr val="FF0000"/>
                </a:solidFill>
                <a:latin typeface="Times New Roman" panose="02020603050405020304" pitchFamily="18" charset="0"/>
                <a:cs typeface="Times New Roman" panose="02020603050405020304" pitchFamily="18" charset="0"/>
              </a:rPr>
              <a:t>oic</a:t>
            </a:r>
          </a:p>
        </p:txBody>
      </p:sp>
      <p:sp>
        <p:nvSpPr>
          <p:cNvPr id="170" name="Text Box 5"/>
          <p:cNvSpPr txBox="1">
            <a:spLocks noChangeArrowheads="1"/>
          </p:cNvSpPr>
          <p:nvPr/>
        </p:nvSpPr>
        <p:spPr bwMode="auto">
          <a:xfrm>
            <a:off x="8108303" y="4504988"/>
            <a:ext cx="2694113" cy="461665"/>
          </a:xfrm>
          <a:prstGeom prst="rect">
            <a:avLst/>
          </a:prstGeom>
          <a:solidFill>
            <a:srgbClr val="EEEEEE"/>
          </a:solidFill>
          <a:ln>
            <a:noFill/>
          </a:ln>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2400" dirty="0" err="1">
                <a:solidFill>
                  <a:srgbClr val="FF0000"/>
                </a:solidFill>
                <a:latin typeface="Times New Roman" panose="02020603050405020304" pitchFamily="18" charset="0"/>
                <a:cs typeface="Times New Roman" panose="02020603050405020304" pitchFamily="18" charset="0"/>
              </a:rPr>
              <a:t>Axit</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propen</a:t>
            </a:r>
            <a:r>
              <a:rPr lang="en-US" altLang="en-US" sz="2400" dirty="0" err="1">
                <a:solidFill>
                  <a:srgbClr val="FF0000"/>
                </a:solidFill>
                <a:latin typeface="Times New Roman" panose="02020603050405020304" pitchFamily="18" charset="0"/>
                <a:cs typeface="Times New Roman" panose="02020603050405020304" pitchFamily="18" charset="0"/>
              </a:rPr>
              <a:t>oic</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0" name="Text Box 12"/>
          <p:cNvSpPr txBox="1">
            <a:spLocks noChangeArrowheads="1"/>
          </p:cNvSpPr>
          <p:nvPr/>
        </p:nvSpPr>
        <p:spPr bwMode="auto">
          <a:xfrm>
            <a:off x="1212291" y="3380816"/>
            <a:ext cx="26944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b="1" dirty="0">
                <a:solidFill>
                  <a:srgbClr val="FF0000"/>
                </a:solidFill>
                <a:latin typeface="Times New Roman" panose="02020603050405020304" pitchFamily="18" charset="0"/>
              </a:rPr>
              <a:t>3            2          1</a:t>
            </a:r>
          </a:p>
        </p:txBody>
      </p:sp>
      <p:sp>
        <p:nvSpPr>
          <p:cNvPr id="21" name="Text Box 12"/>
          <p:cNvSpPr txBox="1">
            <a:spLocks noChangeArrowheads="1"/>
          </p:cNvSpPr>
          <p:nvPr/>
        </p:nvSpPr>
        <p:spPr bwMode="auto">
          <a:xfrm>
            <a:off x="1364691" y="4857191"/>
            <a:ext cx="26944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b="1" dirty="0">
                <a:solidFill>
                  <a:srgbClr val="FF0000"/>
                </a:solidFill>
                <a:latin typeface="Times New Roman" panose="02020603050405020304" pitchFamily="18" charset="0"/>
              </a:rPr>
              <a:t>3            2      1</a:t>
            </a:r>
          </a:p>
        </p:txBody>
      </p:sp>
    </p:spTree>
    <p:extLst>
      <p:ext uri="{BB962C8B-B14F-4D97-AF65-F5344CB8AC3E}">
        <p14:creationId xmlns:p14="http://schemas.microsoft.com/office/powerpoint/2010/main" val="276949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bldP spid="160" grpId="0" animBg="1"/>
      <p:bldP spid="161" grpId="0" animBg="1"/>
      <p:bldP spid="162" grpId="0" animBg="1"/>
      <p:bldP spid="163" grpId="0" animBg="1"/>
      <p:bldP spid="164" grpId="0" animBg="1"/>
      <p:bldP spid="169" grpId="0" animBg="1"/>
      <p:bldP spid="170" grpId="0" animBg="1"/>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C2171DB4-FBA6-4C2C-8B10-2FE189740EE0}"/>
              </a:ext>
            </a:extLst>
          </p:cNvPr>
          <p:cNvSpPr txBox="1"/>
          <p:nvPr/>
        </p:nvSpPr>
        <p:spPr>
          <a:xfrm>
            <a:off x="204185" y="292964"/>
            <a:ext cx="1573957" cy="369332"/>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a:ea typeface="+mn-ea"/>
                <a:cs typeface="+mn-cs"/>
              </a:rPr>
              <a:t>HÓA HỌC 11</a:t>
            </a:r>
            <a:endParaRPr kumimoji="0" lang="vi-VN" sz="1800" b="1" i="0" u="none" strike="noStrike" kern="1200" cap="none" spc="0" normalizeH="0" baseline="0" noProof="0" dirty="0">
              <a:ln>
                <a:noFill/>
              </a:ln>
              <a:solidFill>
                <a:srgbClr val="FFFF00"/>
              </a:solidFill>
              <a:effectLst/>
              <a:uLnTx/>
              <a:uFillTx/>
              <a:latin typeface="Arial"/>
              <a:ea typeface="+mn-ea"/>
              <a:cs typeface="+mn-cs"/>
            </a:endParaRPr>
          </a:p>
        </p:txBody>
      </p:sp>
      <p:sp>
        <p:nvSpPr>
          <p:cNvPr id="36" name="TextBox 35">
            <a:extLst>
              <a:ext uri="{FF2B5EF4-FFF2-40B4-BE49-F238E27FC236}">
                <a16:creationId xmlns:a16="http://schemas.microsoft.com/office/drawing/2014/main" id="{3C8DD836-3A0B-4E42-9030-5171F4A94EF3}"/>
              </a:ext>
            </a:extLst>
          </p:cNvPr>
          <p:cNvSpPr txBox="1"/>
          <p:nvPr/>
        </p:nvSpPr>
        <p:spPr>
          <a:xfrm>
            <a:off x="1968901" y="154464"/>
            <a:ext cx="668843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45: AXIT CACBOXYLIC (</a:t>
            </a: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tiết</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1)</a:t>
            </a:r>
            <a:endParaRPr kumimoji="0" lang="vi-VN"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31E0F6B-06CA-4CC8-8414-29554C3F3F06}"/>
              </a:ext>
            </a:extLst>
          </p:cNvPr>
          <p:cNvCxnSpPr>
            <a:cxnSpLocks/>
          </p:cNvCxnSpPr>
          <p:nvPr/>
        </p:nvCxnSpPr>
        <p:spPr>
          <a:xfrm>
            <a:off x="2043442" y="661569"/>
            <a:ext cx="6440801"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22" name="Rectangle 164"/>
          <p:cNvSpPr>
            <a:spLocks noChangeArrowheads="1"/>
          </p:cNvSpPr>
          <p:nvPr/>
        </p:nvSpPr>
        <p:spPr bwMode="auto">
          <a:xfrm>
            <a:off x="546979" y="862414"/>
            <a:ext cx="964213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3. </a:t>
            </a:r>
            <a:r>
              <a:rPr kumimoji="0" lang="en-US" altLang="en-US" sz="30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mn-cs"/>
              </a:rPr>
              <a:t>Danh</a:t>
            </a:r>
            <a:r>
              <a:rPr kumimoji="0" lang="en-US" altLang="en-US" sz="3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 </a:t>
            </a:r>
            <a:r>
              <a:rPr kumimoji="0" lang="en-US" altLang="en-US" sz="30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mn-cs"/>
              </a:rPr>
              <a:t>pháp</a:t>
            </a:r>
            <a:endParaRPr kumimoji="0" lang="en-US" altLang="en-US" sz="3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endParaRPr>
          </a:p>
        </p:txBody>
      </p:sp>
      <p:sp>
        <p:nvSpPr>
          <p:cNvPr id="11" name="Text Box 5"/>
          <p:cNvSpPr txBox="1">
            <a:spLocks noChangeArrowheads="1"/>
          </p:cNvSpPr>
          <p:nvPr/>
        </p:nvSpPr>
        <p:spPr bwMode="auto">
          <a:xfrm>
            <a:off x="475284" y="1340251"/>
            <a:ext cx="9467369" cy="1107996"/>
          </a:xfrm>
          <a:prstGeom prst="rect">
            <a:avLst/>
          </a:prstGeom>
          <a:noFill/>
          <a:ln>
            <a:noFill/>
          </a:ln>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4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Viết</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công</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thức</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cấu</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tạo</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và</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gọi</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tên</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thay</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thế</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của</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các</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axit</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cacboxylic</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có</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công</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thức</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phân</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tử</a:t>
            </a:r>
            <a:r>
              <a:rPr lang="en-US" altLang="en-US" sz="3200" dirty="0">
                <a:solidFill>
                  <a:schemeClr val="bg1"/>
                </a:solidFill>
                <a:latin typeface="Times New Roman" panose="02020603050405020304" pitchFamily="18" charset="0"/>
                <a:cs typeface="Times New Roman" panose="02020603050405020304" pitchFamily="18" charset="0"/>
              </a:rPr>
              <a:t> C</a:t>
            </a:r>
            <a:r>
              <a:rPr lang="en-US" altLang="en-US" sz="3200" baseline="-25000" dirty="0">
                <a:solidFill>
                  <a:schemeClr val="bg1"/>
                </a:solidFill>
                <a:latin typeface="Times New Roman" panose="02020603050405020304" pitchFamily="18" charset="0"/>
                <a:cs typeface="Times New Roman" panose="02020603050405020304" pitchFamily="18" charset="0"/>
              </a:rPr>
              <a:t>5</a:t>
            </a:r>
            <a:r>
              <a:rPr lang="en-US" altLang="en-US" sz="3200" dirty="0">
                <a:solidFill>
                  <a:schemeClr val="bg1"/>
                </a:solidFill>
                <a:latin typeface="Times New Roman" panose="02020603050405020304" pitchFamily="18" charset="0"/>
                <a:cs typeface="Times New Roman" panose="02020603050405020304" pitchFamily="18" charset="0"/>
              </a:rPr>
              <a:t>H</a:t>
            </a:r>
            <a:r>
              <a:rPr lang="en-US" altLang="en-US" sz="3200" baseline="-25000" dirty="0">
                <a:solidFill>
                  <a:schemeClr val="bg1"/>
                </a:solidFill>
                <a:latin typeface="Times New Roman" panose="02020603050405020304" pitchFamily="18" charset="0"/>
                <a:cs typeface="Times New Roman" panose="02020603050405020304" pitchFamily="18" charset="0"/>
              </a:rPr>
              <a:t>10</a:t>
            </a:r>
            <a:r>
              <a:rPr lang="en-US" altLang="en-US" sz="3200" dirty="0">
                <a:solidFill>
                  <a:schemeClr val="bg1"/>
                </a:solidFill>
                <a:latin typeface="Times New Roman" panose="02020603050405020304" pitchFamily="18" charset="0"/>
                <a:cs typeface="Times New Roman" panose="02020603050405020304" pitchFamily="18" charset="0"/>
              </a:rPr>
              <a:t>O</a:t>
            </a:r>
            <a:r>
              <a:rPr lang="en-US" altLang="en-US" sz="3200" baseline="-25000" dirty="0">
                <a:solidFill>
                  <a:schemeClr val="bg1"/>
                </a:solidFill>
                <a:latin typeface="Times New Roman" panose="02020603050405020304" pitchFamily="18" charset="0"/>
                <a:cs typeface="Times New Roman" panose="02020603050405020304" pitchFamily="18" charset="0"/>
              </a:rPr>
              <a:t>2</a:t>
            </a:r>
            <a:r>
              <a:rPr lang="en-US" altLang="en-US" sz="3200" dirty="0">
                <a:solidFill>
                  <a:schemeClr val="bg1"/>
                </a:solidFill>
                <a:latin typeface="Times New Roman" panose="02020603050405020304" pitchFamily="18" charset="0"/>
                <a:cs typeface="Times New Roman" panose="02020603050405020304" pitchFamily="18" charset="0"/>
              </a:rPr>
              <a:t>.</a:t>
            </a:r>
          </a:p>
        </p:txBody>
      </p:sp>
      <p:grpSp>
        <p:nvGrpSpPr>
          <p:cNvPr id="12" name="Group 10"/>
          <p:cNvGrpSpPr>
            <a:grpSpLocks/>
          </p:cNvGrpSpPr>
          <p:nvPr/>
        </p:nvGrpSpPr>
        <p:grpSpPr bwMode="auto">
          <a:xfrm>
            <a:off x="2280135" y="4237278"/>
            <a:ext cx="7313612" cy="897586"/>
            <a:chOff x="1000100" y="4786322"/>
            <a:chExt cx="7313639" cy="897977"/>
          </a:xfrm>
          <a:noFill/>
        </p:grpSpPr>
        <p:sp>
          <p:nvSpPr>
            <p:cNvPr id="13" name="Text Box 5"/>
            <p:cNvSpPr txBox="1">
              <a:spLocks noChangeArrowheads="1"/>
            </p:cNvSpPr>
            <p:nvPr/>
          </p:nvSpPr>
          <p:spPr bwMode="auto">
            <a:xfrm>
              <a:off x="1000100" y="4786322"/>
              <a:ext cx="7313639" cy="4573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chemeClr val="bg1"/>
                  </a:solidFill>
                  <a:latin typeface="Times New Roman" panose="02020603050405020304" pitchFamily="18" charset="0"/>
                  <a:cs typeface="Times New Roman" panose="02020603050405020304" pitchFamily="18" charset="0"/>
                </a:rPr>
                <a:t>CH</a:t>
              </a:r>
              <a:r>
                <a:rPr lang="en-US" altLang="en-US" sz="2400" b="1" baseline="-25000">
                  <a:solidFill>
                    <a:schemeClr val="bg1"/>
                  </a:solidFill>
                  <a:latin typeface="Times New Roman" panose="02020603050405020304" pitchFamily="18" charset="0"/>
                  <a:cs typeface="Times New Roman" panose="02020603050405020304" pitchFamily="18" charset="0"/>
                </a:rPr>
                <a:t>3</a:t>
              </a:r>
              <a:r>
                <a:rPr lang="en-US" altLang="en-US" sz="2400" b="1">
                  <a:solidFill>
                    <a:schemeClr val="bg1"/>
                  </a:solidFill>
                  <a:latin typeface="Times New Roman" panose="02020603050405020304" pitchFamily="18" charset="0"/>
                  <a:cs typeface="Times New Roman" panose="02020603050405020304" pitchFamily="18" charset="0"/>
                </a:rPr>
                <a:t> – CH – CH</a:t>
              </a:r>
              <a:r>
                <a:rPr lang="en-US" altLang="en-US" sz="2400" b="1" baseline="-25000">
                  <a:solidFill>
                    <a:schemeClr val="bg1"/>
                  </a:solidFill>
                  <a:latin typeface="Times New Roman" panose="02020603050405020304" pitchFamily="18" charset="0"/>
                  <a:cs typeface="Times New Roman" panose="02020603050405020304" pitchFamily="18" charset="0"/>
                </a:rPr>
                <a:t>2</a:t>
              </a:r>
              <a:r>
                <a:rPr lang="en-US" altLang="en-US" sz="2400" b="1">
                  <a:solidFill>
                    <a:schemeClr val="bg1"/>
                  </a:solidFill>
                  <a:latin typeface="Times New Roman" panose="02020603050405020304" pitchFamily="18" charset="0"/>
                  <a:cs typeface="Times New Roman" panose="02020603050405020304" pitchFamily="18" charset="0"/>
                </a:rPr>
                <a:t> – COOH </a:t>
              </a:r>
            </a:p>
          </p:txBody>
        </p:sp>
        <p:cxnSp>
          <p:nvCxnSpPr>
            <p:cNvPr id="14" name="Straight Connector 13"/>
            <p:cNvCxnSpPr/>
            <p:nvPr/>
          </p:nvCxnSpPr>
          <p:spPr>
            <a:xfrm flipH="1">
              <a:off x="2049296" y="5166825"/>
              <a:ext cx="1" cy="164664"/>
            </a:xfrm>
            <a:prstGeom prst="line">
              <a:avLst/>
            </a:prstGeom>
            <a:grpFill/>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Box 5"/>
            <p:cNvSpPr txBox="1">
              <a:spLocks noChangeArrowheads="1"/>
            </p:cNvSpPr>
            <p:nvPr/>
          </p:nvSpPr>
          <p:spPr bwMode="auto">
            <a:xfrm>
              <a:off x="1868248" y="5226900"/>
              <a:ext cx="928691" cy="4573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a:solidFill>
                    <a:schemeClr val="bg1"/>
                  </a:solidFill>
                  <a:latin typeface="Times New Roman" panose="02020603050405020304" pitchFamily="18" charset="0"/>
                  <a:cs typeface="Times New Roman" panose="02020603050405020304" pitchFamily="18" charset="0"/>
                </a:rPr>
                <a:t>CH</a:t>
              </a:r>
              <a:r>
                <a:rPr lang="en-US" altLang="en-US" sz="2400" b="1" baseline="-25000" dirty="0">
                  <a:solidFill>
                    <a:schemeClr val="bg1"/>
                  </a:solidFill>
                  <a:latin typeface="Times New Roman" panose="02020603050405020304" pitchFamily="18" charset="0"/>
                  <a:cs typeface="Times New Roman" panose="02020603050405020304" pitchFamily="18" charset="0"/>
                </a:rPr>
                <a:t>3</a:t>
              </a:r>
              <a:r>
                <a:rPr lang="en-US" altLang="en-US" sz="2400" b="1" dirty="0">
                  <a:solidFill>
                    <a:schemeClr val="bg1"/>
                  </a:solidFill>
                  <a:latin typeface="Times New Roman" panose="02020603050405020304" pitchFamily="18" charset="0"/>
                  <a:cs typeface="Times New Roman" panose="02020603050405020304" pitchFamily="18" charset="0"/>
                </a:rPr>
                <a:t>  </a:t>
              </a:r>
            </a:p>
          </p:txBody>
        </p:sp>
      </p:grpSp>
      <p:sp>
        <p:nvSpPr>
          <p:cNvPr id="16" name="Text Box 5"/>
          <p:cNvSpPr txBox="1">
            <a:spLocks noChangeArrowheads="1"/>
          </p:cNvSpPr>
          <p:nvPr/>
        </p:nvSpPr>
        <p:spPr bwMode="auto">
          <a:xfrm>
            <a:off x="2280135" y="2615173"/>
            <a:ext cx="5715000" cy="461962"/>
          </a:xfrm>
          <a:prstGeom prst="rect">
            <a:avLst/>
          </a:prstGeom>
          <a:noFill/>
          <a:ln>
            <a:noFill/>
          </a:ln>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a:solidFill>
                  <a:schemeClr val="bg1"/>
                </a:solidFill>
                <a:latin typeface="Times New Roman" panose="02020603050405020304" pitchFamily="18" charset="0"/>
                <a:cs typeface="Times New Roman" panose="02020603050405020304" pitchFamily="18" charset="0"/>
              </a:rPr>
              <a:t>CH</a:t>
            </a:r>
            <a:r>
              <a:rPr lang="en-US" altLang="en-US" sz="2400" b="1" baseline="-25000" dirty="0">
                <a:solidFill>
                  <a:schemeClr val="bg1"/>
                </a:solidFill>
                <a:latin typeface="Times New Roman" panose="02020603050405020304" pitchFamily="18" charset="0"/>
                <a:cs typeface="Times New Roman" panose="02020603050405020304" pitchFamily="18" charset="0"/>
              </a:rPr>
              <a:t>3</a:t>
            </a:r>
            <a:r>
              <a:rPr lang="en-US" altLang="en-US" sz="2400" b="1" dirty="0">
                <a:solidFill>
                  <a:schemeClr val="bg1"/>
                </a:solidFill>
                <a:latin typeface="Times New Roman" panose="02020603050405020304" pitchFamily="18" charset="0"/>
                <a:cs typeface="Times New Roman" panose="02020603050405020304" pitchFamily="18" charset="0"/>
              </a:rPr>
              <a:t> – CH</a:t>
            </a:r>
            <a:r>
              <a:rPr lang="en-US" altLang="en-US" sz="2400" b="1" baseline="-25000" dirty="0">
                <a:solidFill>
                  <a:schemeClr val="bg1"/>
                </a:solidFill>
                <a:latin typeface="Times New Roman" panose="02020603050405020304" pitchFamily="18" charset="0"/>
                <a:cs typeface="Times New Roman" panose="02020603050405020304" pitchFamily="18" charset="0"/>
              </a:rPr>
              <a:t>2</a:t>
            </a:r>
            <a:r>
              <a:rPr lang="en-US" altLang="en-US" sz="2400" b="1" dirty="0">
                <a:solidFill>
                  <a:schemeClr val="bg1"/>
                </a:solidFill>
                <a:latin typeface="Times New Roman" panose="02020603050405020304" pitchFamily="18" charset="0"/>
                <a:cs typeface="Times New Roman" panose="02020603050405020304" pitchFamily="18" charset="0"/>
              </a:rPr>
              <a:t> – CH</a:t>
            </a:r>
            <a:r>
              <a:rPr lang="en-US" altLang="en-US" sz="2400" b="1" baseline="-25000" dirty="0">
                <a:solidFill>
                  <a:schemeClr val="bg1"/>
                </a:solidFill>
                <a:latin typeface="Times New Roman" panose="02020603050405020304" pitchFamily="18" charset="0"/>
                <a:cs typeface="Times New Roman" panose="02020603050405020304" pitchFamily="18" charset="0"/>
              </a:rPr>
              <a:t>2</a:t>
            </a:r>
            <a:r>
              <a:rPr lang="en-US" altLang="en-US" sz="2400" b="1" dirty="0">
                <a:solidFill>
                  <a:schemeClr val="bg1"/>
                </a:solidFill>
                <a:latin typeface="Times New Roman" panose="02020603050405020304" pitchFamily="18" charset="0"/>
                <a:cs typeface="Times New Roman" panose="02020603050405020304" pitchFamily="18" charset="0"/>
              </a:rPr>
              <a:t> – CH</a:t>
            </a:r>
            <a:r>
              <a:rPr lang="en-US" altLang="en-US" sz="2400" b="1" baseline="-25000" dirty="0">
                <a:solidFill>
                  <a:schemeClr val="bg1"/>
                </a:solidFill>
                <a:latin typeface="Times New Roman" panose="02020603050405020304" pitchFamily="18" charset="0"/>
                <a:cs typeface="Times New Roman" panose="02020603050405020304" pitchFamily="18" charset="0"/>
              </a:rPr>
              <a:t>2</a:t>
            </a:r>
            <a:r>
              <a:rPr lang="en-US" altLang="en-US" sz="2400" b="1" dirty="0">
                <a:solidFill>
                  <a:schemeClr val="bg1"/>
                </a:solidFill>
                <a:latin typeface="Times New Roman" panose="02020603050405020304" pitchFamily="18" charset="0"/>
                <a:cs typeface="Times New Roman" panose="02020603050405020304" pitchFamily="18" charset="0"/>
              </a:rPr>
              <a:t> – COOH </a:t>
            </a:r>
          </a:p>
        </p:txBody>
      </p:sp>
      <p:grpSp>
        <p:nvGrpSpPr>
          <p:cNvPr id="17" name="Group 10"/>
          <p:cNvGrpSpPr>
            <a:grpSpLocks/>
          </p:cNvGrpSpPr>
          <p:nvPr/>
        </p:nvGrpSpPr>
        <p:grpSpPr bwMode="auto">
          <a:xfrm>
            <a:off x="2280135" y="3237157"/>
            <a:ext cx="7313612" cy="943373"/>
            <a:chOff x="1258915" y="4786322"/>
            <a:chExt cx="7313639" cy="943784"/>
          </a:xfrm>
          <a:noFill/>
        </p:grpSpPr>
        <p:sp>
          <p:nvSpPr>
            <p:cNvPr id="18" name="Text Box 5"/>
            <p:cNvSpPr txBox="1">
              <a:spLocks noChangeArrowheads="1"/>
            </p:cNvSpPr>
            <p:nvPr/>
          </p:nvSpPr>
          <p:spPr bwMode="auto">
            <a:xfrm>
              <a:off x="1258915" y="4786322"/>
              <a:ext cx="7313639" cy="4618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chemeClr val="bg1"/>
                  </a:solidFill>
                  <a:latin typeface="Times New Roman" panose="02020603050405020304" pitchFamily="18" charset="0"/>
                  <a:cs typeface="Times New Roman" panose="02020603050405020304" pitchFamily="18" charset="0"/>
                </a:rPr>
                <a:t>CH</a:t>
              </a:r>
              <a:r>
                <a:rPr lang="en-US" altLang="en-US" sz="2400" b="1" baseline="-25000">
                  <a:solidFill>
                    <a:schemeClr val="bg1"/>
                  </a:solidFill>
                  <a:latin typeface="Times New Roman" panose="02020603050405020304" pitchFamily="18" charset="0"/>
                  <a:cs typeface="Times New Roman" panose="02020603050405020304" pitchFamily="18" charset="0"/>
                </a:rPr>
                <a:t>3</a:t>
              </a:r>
              <a:r>
                <a:rPr lang="en-US" altLang="en-US" sz="2400" b="1">
                  <a:solidFill>
                    <a:schemeClr val="bg1"/>
                  </a:solidFill>
                  <a:latin typeface="Times New Roman" panose="02020603050405020304" pitchFamily="18" charset="0"/>
                  <a:cs typeface="Times New Roman" panose="02020603050405020304" pitchFamily="18" charset="0"/>
                </a:rPr>
                <a:t> – CH</a:t>
              </a:r>
              <a:r>
                <a:rPr lang="en-US" altLang="en-US" sz="2400" b="1" baseline="-25000">
                  <a:solidFill>
                    <a:schemeClr val="bg1"/>
                  </a:solidFill>
                  <a:latin typeface="Times New Roman" panose="02020603050405020304" pitchFamily="18" charset="0"/>
                  <a:cs typeface="Times New Roman" panose="02020603050405020304" pitchFamily="18" charset="0"/>
                </a:rPr>
                <a:t>2</a:t>
              </a:r>
              <a:r>
                <a:rPr lang="en-US" altLang="en-US" sz="2400" b="1">
                  <a:solidFill>
                    <a:schemeClr val="bg1"/>
                  </a:solidFill>
                  <a:latin typeface="Times New Roman" panose="02020603050405020304" pitchFamily="18" charset="0"/>
                  <a:cs typeface="Times New Roman" panose="02020603050405020304" pitchFamily="18" charset="0"/>
                </a:rPr>
                <a:t> – CH – COOH </a:t>
              </a:r>
            </a:p>
          </p:txBody>
        </p:sp>
        <p:cxnSp>
          <p:nvCxnSpPr>
            <p:cNvPr id="19" name="Straight Connector 18"/>
            <p:cNvCxnSpPr/>
            <p:nvPr/>
          </p:nvCxnSpPr>
          <p:spPr>
            <a:xfrm>
              <a:off x="3189522" y="5166826"/>
              <a:ext cx="0" cy="164664"/>
            </a:xfrm>
            <a:prstGeom prst="line">
              <a:avLst/>
            </a:prstGeom>
            <a:grpFill/>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Box 5"/>
            <p:cNvSpPr txBox="1">
              <a:spLocks noChangeArrowheads="1"/>
            </p:cNvSpPr>
            <p:nvPr/>
          </p:nvSpPr>
          <p:spPr bwMode="auto">
            <a:xfrm>
              <a:off x="2996994" y="5268245"/>
              <a:ext cx="928694" cy="4618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a:solidFill>
                    <a:schemeClr val="bg1"/>
                  </a:solidFill>
                  <a:latin typeface="Times New Roman" panose="02020603050405020304" pitchFamily="18" charset="0"/>
                  <a:cs typeface="Times New Roman" panose="02020603050405020304" pitchFamily="18" charset="0"/>
                </a:rPr>
                <a:t>CH</a:t>
              </a:r>
              <a:r>
                <a:rPr lang="en-US" altLang="en-US" sz="2400" b="1" baseline="-25000" dirty="0">
                  <a:solidFill>
                    <a:schemeClr val="bg1"/>
                  </a:solidFill>
                  <a:latin typeface="Times New Roman" panose="02020603050405020304" pitchFamily="18" charset="0"/>
                  <a:cs typeface="Times New Roman" panose="02020603050405020304" pitchFamily="18" charset="0"/>
                </a:rPr>
                <a:t>3</a:t>
              </a:r>
              <a:r>
                <a:rPr lang="en-US" altLang="en-US" sz="2400" b="1" dirty="0">
                  <a:solidFill>
                    <a:schemeClr val="bg1"/>
                  </a:solidFill>
                  <a:latin typeface="Times New Roman" panose="02020603050405020304" pitchFamily="18" charset="0"/>
                  <a:cs typeface="Times New Roman" panose="02020603050405020304" pitchFamily="18" charset="0"/>
                </a:rPr>
                <a:t>  </a:t>
              </a:r>
            </a:p>
          </p:txBody>
        </p:sp>
      </p:grpSp>
      <p:grpSp>
        <p:nvGrpSpPr>
          <p:cNvPr id="21" name="Group 20"/>
          <p:cNvGrpSpPr>
            <a:grpSpLocks/>
          </p:cNvGrpSpPr>
          <p:nvPr/>
        </p:nvGrpSpPr>
        <p:grpSpPr bwMode="auto">
          <a:xfrm>
            <a:off x="2280135" y="5276635"/>
            <a:ext cx="7313612" cy="1382667"/>
            <a:chOff x="214282" y="5018911"/>
            <a:chExt cx="7313613" cy="1382677"/>
          </a:xfrm>
          <a:noFill/>
        </p:grpSpPr>
        <p:grpSp>
          <p:nvGrpSpPr>
            <p:cNvPr id="23" name="Group 14"/>
            <p:cNvGrpSpPr>
              <a:grpSpLocks/>
            </p:cNvGrpSpPr>
            <p:nvPr/>
          </p:nvGrpSpPr>
          <p:grpSpPr bwMode="auto">
            <a:xfrm>
              <a:off x="214282" y="5500697"/>
              <a:ext cx="7313613" cy="900891"/>
              <a:chOff x="1258915" y="4786322"/>
              <a:chExt cx="7313639" cy="901273"/>
            </a:xfrm>
            <a:grpFill/>
          </p:grpSpPr>
          <p:sp>
            <p:nvSpPr>
              <p:cNvPr id="26" name="Text Box 5"/>
              <p:cNvSpPr txBox="1">
                <a:spLocks noChangeArrowheads="1"/>
              </p:cNvSpPr>
              <p:nvPr/>
            </p:nvSpPr>
            <p:spPr bwMode="auto">
              <a:xfrm>
                <a:off x="1258915" y="4786322"/>
                <a:ext cx="7313639" cy="4618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a:solidFill>
                      <a:schemeClr val="bg1"/>
                    </a:solidFill>
                    <a:latin typeface="Times New Roman" panose="02020603050405020304" pitchFamily="18" charset="0"/>
                    <a:cs typeface="Times New Roman" panose="02020603050405020304" pitchFamily="18" charset="0"/>
                  </a:rPr>
                  <a:t>CH</a:t>
                </a:r>
                <a:r>
                  <a:rPr lang="en-US" altLang="en-US" sz="2400" b="1" baseline="-25000" dirty="0">
                    <a:solidFill>
                      <a:schemeClr val="bg1"/>
                    </a:solidFill>
                    <a:latin typeface="Times New Roman" panose="02020603050405020304" pitchFamily="18" charset="0"/>
                    <a:cs typeface="Times New Roman" panose="02020603050405020304" pitchFamily="18" charset="0"/>
                  </a:rPr>
                  <a:t>3</a:t>
                </a:r>
                <a:r>
                  <a:rPr lang="en-US" altLang="en-US" sz="2400" b="1" dirty="0">
                    <a:solidFill>
                      <a:schemeClr val="bg1"/>
                    </a:solidFill>
                    <a:latin typeface="Times New Roman" panose="02020603050405020304" pitchFamily="18" charset="0"/>
                    <a:cs typeface="Times New Roman" panose="02020603050405020304" pitchFamily="18" charset="0"/>
                  </a:rPr>
                  <a:t> – C – COOH </a:t>
                </a:r>
              </a:p>
            </p:txBody>
          </p:sp>
          <p:cxnSp>
            <p:nvCxnSpPr>
              <p:cNvPr id="27" name="Straight Connector 26"/>
              <p:cNvCxnSpPr/>
              <p:nvPr/>
            </p:nvCxnSpPr>
            <p:spPr>
              <a:xfrm>
                <a:off x="2314607" y="5143668"/>
                <a:ext cx="0" cy="164663"/>
              </a:xfrm>
              <a:prstGeom prst="line">
                <a:avLst/>
              </a:prstGeom>
              <a:grpFill/>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Box 5"/>
              <p:cNvSpPr txBox="1">
                <a:spLocks noChangeArrowheads="1"/>
              </p:cNvSpPr>
              <p:nvPr/>
            </p:nvSpPr>
            <p:spPr bwMode="auto">
              <a:xfrm>
                <a:off x="2127063" y="5225734"/>
                <a:ext cx="928694" cy="4618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a:solidFill>
                      <a:schemeClr val="bg1"/>
                    </a:solidFill>
                    <a:latin typeface="Times New Roman" panose="02020603050405020304" pitchFamily="18" charset="0"/>
                    <a:cs typeface="Times New Roman" panose="02020603050405020304" pitchFamily="18" charset="0"/>
                  </a:rPr>
                  <a:t>CH</a:t>
                </a:r>
                <a:r>
                  <a:rPr lang="en-US" altLang="en-US" sz="2400" b="1" baseline="-25000" dirty="0">
                    <a:solidFill>
                      <a:schemeClr val="bg1"/>
                    </a:solidFill>
                    <a:latin typeface="Times New Roman" panose="02020603050405020304" pitchFamily="18" charset="0"/>
                    <a:cs typeface="Times New Roman" panose="02020603050405020304" pitchFamily="18" charset="0"/>
                  </a:rPr>
                  <a:t>3</a:t>
                </a:r>
                <a:r>
                  <a:rPr lang="en-US" altLang="en-US" sz="2400" b="1" dirty="0">
                    <a:solidFill>
                      <a:schemeClr val="bg1"/>
                    </a:solidFill>
                    <a:latin typeface="Times New Roman" panose="02020603050405020304" pitchFamily="18" charset="0"/>
                    <a:cs typeface="Times New Roman" panose="02020603050405020304" pitchFamily="18" charset="0"/>
                  </a:rPr>
                  <a:t>  </a:t>
                </a:r>
              </a:p>
            </p:txBody>
          </p:sp>
        </p:grpSp>
        <p:cxnSp>
          <p:nvCxnSpPr>
            <p:cNvPr id="24" name="Straight Connector 23"/>
            <p:cNvCxnSpPr/>
            <p:nvPr/>
          </p:nvCxnSpPr>
          <p:spPr bwMode="auto">
            <a:xfrm>
              <a:off x="1281083" y="5401466"/>
              <a:ext cx="0" cy="164593"/>
            </a:xfrm>
            <a:prstGeom prst="line">
              <a:avLst/>
            </a:prstGeom>
            <a:grpFill/>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 Box 5"/>
            <p:cNvSpPr txBox="1">
              <a:spLocks noChangeArrowheads="1"/>
            </p:cNvSpPr>
            <p:nvPr/>
          </p:nvSpPr>
          <p:spPr bwMode="auto">
            <a:xfrm>
              <a:off x="1082427" y="5018911"/>
              <a:ext cx="928691"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a:solidFill>
                    <a:schemeClr val="bg1"/>
                  </a:solidFill>
                  <a:latin typeface="Times New Roman" panose="02020603050405020304" pitchFamily="18" charset="0"/>
                  <a:cs typeface="Times New Roman" panose="02020603050405020304" pitchFamily="18" charset="0"/>
                </a:rPr>
                <a:t>CH</a:t>
              </a:r>
              <a:r>
                <a:rPr lang="en-US" altLang="en-US" sz="2400" b="1" baseline="-25000" dirty="0">
                  <a:solidFill>
                    <a:schemeClr val="bg1"/>
                  </a:solidFill>
                  <a:latin typeface="Times New Roman" panose="02020603050405020304" pitchFamily="18" charset="0"/>
                  <a:cs typeface="Times New Roman" panose="02020603050405020304" pitchFamily="18" charset="0"/>
                </a:rPr>
                <a:t>3</a:t>
              </a:r>
              <a:r>
                <a:rPr lang="en-US" altLang="en-US" sz="2400" b="1" dirty="0">
                  <a:solidFill>
                    <a:schemeClr val="bg1"/>
                  </a:solidFill>
                  <a:latin typeface="Times New Roman" panose="02020603050405020304" pitchFamily="18" charset="0"/>
                  <a:cs typeface="Times New Roman" panose="02020603050405020304" pitchFamily="18" charset="0"/>
                </a:rPr>
                <a:t>  </a:t>
              </a:r>
            </a:p>
          </p:txBody>
        </p:sp>
      </p:grpSp>
      <p:sp>
        <p:nvSpPr>
          <p:cNvPr id="29" name="TextBox 21"/>
          <p:cNvSpPr txBox="1">
            <a:spLocks noChangeArrowheads="1"/>
          </p:cNvSpPr>
          <p:nvPr/>
        </p:nvSpPr>
        <p:spPr bwMode="auto">
          <a:xfrm>
            <a:off x="7773309" y="2554522"/>
            <a:ext cx="2781300" cy="523220"/>
          </a:xfrm>
          <a:prstGeom prst="rect">
            <a:avLst/>
          </a:prstGeom>
          <a:noFill/>
          <a:ln>
            <a:noFill/>
          </a:ln>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dirty="0" err="1">
                <a:solidFill>
                  <a:srgbClr val="FFFF00"/>
                </a:solidFill>
                <a:latin typeface="Times New Roman" panose="02020603050405020304" pitchFamily="18" charset="0"/>
                <a:cs typeface="Times New Roman" panose="02020603050405020304" pitchFamily="18" charset="0"/>
              </a:rPr>
              <a:t>Axit</a:t>
            </a: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dirty="0" err="1">
                <a:solidFill>
                  <a:srgbClr val="FFFF00"/>
                </a:solidFill>
                <a:latin typeface="Times New Roman" panose="02020603050405020304" pitchFamily="18" charset="0"/>
                <a:cs typeface="Times New Roman" panose="02020603050405020304" pitchFamily="18" charset="0"/>
              </a:rPr>
              <a:t>pentanoic</a:t>
            </a:r>
            <a:endParaRPr lang="en-US" altLang="en-US" dirty="0">
              <a:solidFill>
                <a:srgbClr val="FFFF00"/>
              </a:solidFill>
              <a:latin typeface="Times New Roman" panose="02020603050405020304" pitchFamily="18" charset="0"/>
              <a:cs typeface="Times New Roman" panose="02020603050405020304" pitchFamily="18" charset="0"/>
            </a:endParaRPr>
          </a:p>
        </p:txBody>
      </p:sp>
      <p:sp>
        <p:nvSpPr>
          <p:cNvPr id="30" name="TextBox 22"/>
          <p:cNvSpPr txBox="1">
            <a:spLocks noChangeArrowheads="1"/>
          </p:cNvSpPr>
          <p:nvPr/>
        </p:nvSpPr>
        <p:spPr bwMode="auto">
          <a:xfrm>
            <a:off x="5768549" y="5669161"/>
            <a:ext cx="5184775" cy="523220"/>
          </a:xfrm>
          <a:prstGeom prst="rect">
            <a:avLst/>
          </a:prstGeom>
          <a:noFill/>
          <a:ln>
            <a:noFill/>
          </a:ln>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dirty="0" err="1">
                <a:solidFill>
                  <a:srgbClr val="FFFF00"/>
                </a:solidFill>
                <a:latin typeface="Times New Roman" panose="02020603050405020304" pitchFamily="18" charset="0"/>
                <a:cs typeface="Times New Roman" panose="02020603050405020304" pitchFamily="18" charset="0"/>
              </a:rPr>
              <a:t>Axit</a:t>
            </a:r>
            <a:r>
              <a:rPr lang="en-US" altLang="en-US" dirty="0">
                <a:solidFill>
                  <a:srgbClr val="FFFF00"/>
                </a:solidFill>
                <a:latin typeface="Times New Roman" panose="02020603050405020304" pitchFamily="18" charset="0"/>
                <a:cs typeface="Times New Roman" panose="02020603050405020304" pitchFamily="18" charset="0"/>
              </a:rPr>
              <a:t>  2,2-đimetylpropanoic</a:t>
            </a:r>
          </a:p>
        </p:txBody>
      </p:sp>
      <p:sp>
        <p:nvSpPr>
          <p:cNvPr id="31" name="TextBox 23"/>
          <p:cNvSpPr txBox="1">
            <a:spLocks noChangeArrowheads="1"/>
          </p:cNvSpPr>
          <p:nvPr/>
        </p:nvSpPr>
        <p:spPr bwMode="auto">
          <a:xfrm>
            <a:off x="6551314" y="3194204"/>
            <a:ext cx="4211638" cy="523220"/>
          </a:xfrm>
          <a:prstGeom prst="rect">
            <a:avLst/>
          </a:prstGeom>
          <a:noFill/>
          <a:ln>
            <a:noFill/>
          </a:ln>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dirty="0" err="1">
                <a:solidFill>
                  <a:srgbClr val="FFFF00"/>
                </a:solidFill>
                <a:latin typeface="Times New Roman" panose="02020603050405020304" pitchFamily="18" charset="0"/>
                <a:cs typeface="Times New Roman" panose="02020603050405020304" pitchFamily="18" charset="0"/>
              </a:rPr>
              <a:t>Axit</a:t>
            </a:r>
            <a:r>
              <a:rPr lang="en-US" altLang="en-US" dirty="0">
                <a:solidFill>
                  <a:srgbClr val="FFFF00"/>
                </a:solidFill>
                <a:latin typeface="Times New Roman" panose="02020603050405020304" pitchFamily="18" charset="0"/>
                <a:cs typeface="Times New Roman" panose="02020603050405020304" pitchFamily="18" charset="0"/>
              </a:rPr>
              <a:t>  2-metylbutanoic</a:t>
            </a:r>
          </a:p>
        </p:txBody>
      </p:sp>
      <p:sp>
        <p:nvSpPr>
          <p:cNvPr id="33" name="TextBox 24"/>
          <p:cNvSpPr txBox="1">
            <a:spLocks noChangeArrowheads="1"/>
          </p:cNvSpPr>
          <p:nvPr/>
        </p:nvSpPr>
        <p:spPr bwMode="auto">
          <a:xfrm>
            <a:off x="6541336" y="4198550"/>
            <a:ext cx="4284663" cy="523220"/>
          </a:xfrm>
          <a:prstGeom prst="rect">
            <a:avLst/>
          </a:prstGeom>
          <a:noFill/>
          <a:ln>
            <a:noFill/>
          </a:ln>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dirty="0" err="1">
                <a:solidFill>
                  <a:srgbClr val="FFFF00"/>
                </a:solidFill>
                <a:latin typeface="Times New Roman" panose="02020603050405020304" pitchFamily="18" charset="0"/>
                <a:cs typeface="Times New Roman" panose="02020603050405020304" pitchFamily="18" charset="0"/>
              </a:rPr>
              <a:t>Axit</a:t>
            </a:r>
            <a:r>
              <a:rPr lang="en-US" altLang="en-US" dirty="0">
                <a:solidFill>
                  <a:srgbClr val="FFFF00"/>
                </a:solidFill>
                <a:latin typeface="Times New Roman" panose="02020603050405020304" pitchFamily="18" charset="0"/>
                <a:cs typeface="Times New Roman" panose="02020603050405020304" pitchFamily="18" charset="0"/>
              </a:rPr>
              <a:t>  3-metylbutanoic</a:t>
            </a:r>
          </a:p>
        </p:txBody>
      </p:sp>
      <p:pic>
        <p:nvPicPr>
          <p:cNvPr id="34" name="Picture 3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5284" y="1340251"/>
            <a:ext cx="473686" cy="649473"/>
          </a:xfrm>
          <a:prstGeom prst="rect">
            <a:avLst/>
          </a:prstGeom>
        </p:spPr>
      </p:pic>
      <p:sp>
        <p:nvSpPr>
          <p:cNvPr id="32" name="Text Box 12"/>
          <p:cNvSpPr txBox="1">
            <a:spLocks noChangeArrowheads="1"/>
          </p:cNvSpPr>
          <p:nvPr/>
        </p:nvSpPr>
        <p:spPr bwMode="auto">
          <a:xfrm>
            <a:off x="2332267" y="2987571"/>
            <a:ext cx="30498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b="1" dirty="0">
                <a:solidFill>
                  <a:srgbClr val="FFFF00"/>
                </a:solidFill>
                <a:latin typeface="Times New Roman" panose="02020603050405020304" pitchFamily="18" charset="0"/>
              </a:rPr>
              <a:t>4            3           2          1</a:t>
            </a:r>
          </a:p>
        </p:txBody>
      </p:sp>
      <p:sp>
        <p:nvSpPr>
          <p:cNvPr id="38" name="Text Box 12"/>
          <p:cNvSpPr txBox="1">
            <a:spLocks noChangeArrowheads="1"/>
          </p:cNvSpPr>
          <p:nvPr/>
        </p:nvSpPr>
        <p:spPr bwMode="auto">
          <a:xfrm>
            <a:off x="2317027" y="4023891"/>
            <a:ext cx="30498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b="1" dirty="0">
                <a:solidFill>
                  <a:srgbClr val="FFFF00"/>
                </a:solidFill>
                <a:latin typeface="Times New Roman" panose="02020603050405020304" pitchFamily="18" charset="0"/>
              </a:rPr>
              <a:t>4            3          2           1</a:t>
            </a:r>
          </a:p>
        </p:txBody>
      </p:sp>
      <p:sp>
        <p:nvSpPr>
          <p:cNvPr id="39" name="Text Box 12"/>
          <p:cNvSpPr txBox="1">
            <a:spLocks noChangeArrowheads="1"/>
          </p:cNvSpPr>
          <p:nvPr/>
        </p:nvSpPr>
        <p:spPr bwMode="auto">
          <a:xfrm>
            <a:off x="2317027" y="5547891"/>
            <a:ext cx="30498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b="1" dirty="0">
                <a:solidFill>
                  <a:srgbClr val="FFFF00"/>
                </a:solidFill>
                <a:latin typeface="Times New Roman" panose="02020603050405020304" pitchFamily="18" charset="0"/>
              </a:rPr>
              <a:t>3          2        1</a:t>
            </a:r>
          </a:p>
        </p:txBody>
      </p:sp>
    </p:spTree>
    <p:extLst>
      <p:ext uri="{BB962C8B-B14F-4D97-AF65-F5344CB8AC3E}">
        <p14:creationId xmlns:p14="http://schemas.microsoft.com/office/powerpoint/2010/main" val="235967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up)">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up)">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up)">
                                      <p:cBhvr>
                                        <p:cTn id="5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9" grpId="0"/>
      <p:bldP spid="30" grpId="0"/>
      <p:bldP spid="31" grpId="0"/>
      <p:bldP spid="33" grpId="0"/>
      <p:bldP spid="32" grpId="0"/>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C:\Users\Cuong\Desktop\Add Your Title.bmp"/>
          <p:cNvPicPr>
            <a:picLocks noChangeAspect="1" noChangeArrowheads="1"/>
          </p:cNvPicPr>
          <p:nvPr/>
        </p:nvPicPr>
        <p:blipFill>
          <a:blip r:embed="rId3" cstate="print"/>
          <a:srcRect/>
          <a:stretch>
            <a:fillRect/>
          </a:stretch>
        </p:blipFill>
        <p:spPr bwMode="auto">
          <a:xfrm>
            <a:off x="3032761" y="0"/>
            <a:ext cx="9142413" cy="6856413"/>
          </a:xfrm>
          <a:prstGeom prst="rect">
            <a:avLst/>
          </a:prstGeom>
          <a:noFill/>
          <a:ln w="9525">
            <a:noFill/>
            <a:miter lim="800000"/>
            <a:headEnd/>
            <a:tailEnd/>
          </a:ln>
        </p:spPr>
      </p:pic>
      <p:pic>
        <p:nvPicPr>
          <p:cNvPr id="5122" name="Picture 4" descr="C:\Users\Cuong\Desktop\Add Your Title.bmp"/>
          <p:cNvPicPr>
            <a:picLocks noChangeAspect="1" noChangeArrowheads="1"/>
          </p:cNvPicPr>
          <p:nvPr/>
        </p:nvPicPr>
        <p:blipFill>
          <a:blip r:embed="rId3" cstate="print"/>
          <a:srcRect/>
          <a:stretch>
            <a:fillRect/>
          </a:stretch>
        </p:blipFill>
        <p:spPr bwMode="auto">
          <a:xfrm>
            <a:off x="0" y="1587"/>
            <a:ext cx="9142413" cy="6856413"/>
          </a:xfrm>
          <a:prstGeom prst="rect">
            <a:avLst/>
          </a:prstGeom>
          <a:noFill/>
          <a:ln w="9525">
            <a:noFill/>
            <a:miter lim="800000"/>
            <a:headEnd/>
            <a:tailEnd/>
          </a:ln>
        </p:spPr>
      </p:pic>
      <p:sp>
        <p:nvSpPr>
          <p:cNvPr id="19" name="Text Box 8"/>
          <p:cNvSpPr txBox="1">
            <a:spLocks noChangeArrowheads="1"/>
          </p:cNvSpPr>
          <p:nvPr/>
        </p:nvSpPr>
        <p:spPr bwMode="auto">
          <a:xfrm>
            <a:off x="1880382" y="4421953"/>
            <a:ext cx="977235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50000"/>
              </a:spcBef>
              <a:spcAft>
                <a:spcPct val="0"/>
              </a:spcAft>
            </a:pPr>
            <a:r>
              <a:rPr lang="en-US" altLang="en-US" spc="-100" dirty="0">
                <a:solidFill>
                  <a:srgbClr val="000099"/>
                </a:solidFill>
                <a:latin typeface="Times New Roman" panose="02020603050405020304" pitchFamily="18" charset="0"/>
                <a:sym typeface="Wingdings" panose="05000000000000000000" pitchFamily="2" charset="2"/>
              </a:rPr>
              <a:t>- </a:t>
            </a:r>
            <a:r>
              <a:rPr lang="en-US" altLang="en-US" spc="-100" dirty="0" err="1">
                <a:solidFill>
                  <a:srgbClr val="000099"/>
                </a:solidFill>
                <a:latin typeface="Times New Roman" panose="02020603050405020304" pitchFamily="18" charset="0"/>
                <a:sym typeface="Wingdings" panose="05000000000000000000" pitchFamily="2" charset="2"/>
              </a:rPr>
              <a:t>Liên</a:t>
            </a:r>
            <a:r>
              <a:rPr lang="en-US" altLang="en-US" spc="-100" dirty="0">
                <a:solidFill>
                  <a:srgbClr val="000099"/>
                </a:solidFill>
                <a:latin typeface="Times New Roman" panose="02020603050405020304" pitchFamily="18" charset="0"/>
                <a:sym typeface="Wingdings" panose="05000000000000000000" pitchFamily="2" charset="2"/>
              </a:rPr>
              <a:t> </a:t>
            </a:r>
            <a:r>
              <a:rPr lang="en-US" altLang="en-US" spc="-100" dirty="0" err="1">
                <a:solidFill>
                  <a:srgbClr val="000099"/>
                </a:solidFill>
                <a:latin typeface="Times New Roman" panose="02020603050405020304" pitchFamily="18" charset="0"/>
                <a:sym typeface="Wingdings" panose="05000000000000000000" pitchFamily="2" charset="2"/>
              </a:rPr>
              <a:t>kết</a:t>
            </a:r>
            <a:r>
              <a:rPr lang="en-US" altLang="en-US" spc="-100" dirty="0">
                <a:solidFill>
                  <a:srgbClr val="000099"/>
                </a:solidFill>
                <a:latin typeface="Times New Roman" panose="02020603050405020304" pitchFamily="18" charset="0"/>
                <a:sym typeface="Wingdings" panose="05000000000000000000" pitchFamily="2" charset="2"/>
              </a:rPr>
              <a:t> O–H </a:t>
            </a:r>
            <a:r>
              <a:rPr lang="en-US" altLang="en-US" spc="-100" dirty="0" err="1">
                <a:solidFill>
                  <a:srgbClr val="000099"/>
                </a:solidFill>
                <a:latin typeface="Times New Roman" panose="02020603050405020304" pitchFamily="18" charset="0"/>
                <a:sym typeface="Wingdings" panose="05000000000000000000" pitchFamily="2" charset="2"/>
              </a:rPr>
              <a:t>trong</a:t>
            </a:r>
            <a:r>
              <a:rPr lang="en-US" altLang="en-US" spc="-100" dirty="0">
                <a:solidFill>
                  <a:srgbClr val="000099"/>
                </a:solidFill>
                <a:latin typeface="Times New Roman" panose="02020603050405020304" pitchFamily="18" charset="0"/>
                <a:sym typeface="Wingdings" panose="05000000000000000000" pitchFamily="2" charset="2"/>
              </a:rPr>
              <a:t> </a:t>
            </a:r>
            <a:r>
              <a:rPr lang="en-US" altLang="en-US" spc="-100" dirty="0" err="1">
                <a:solidFill>
                  <a:srgbClr val="000099"/>
                </a:solidFill>
                <a:latin typeface="Times New Roman" panose="02020603050405020304" pitchFamily="18" charset="0"/>
                <a:sym typeface="Wingdings" panose="05000000000000000000" pitchFamily="2" charset="2"/>
              </a:rPr>
              <a:t>phân</a:t>
            </a:r>
            <a:r>
              <a:rPr lang="en-US" altLang="en-US" spc="-100" dirty="0">
                <a:solidFill>
                  <a:srgbClr val="000099"/>
                </a:solidFill>
                <a:latin typeface="Times New Roman" panose="02020603050405020304" pitchFamily="18" charset="0"/>
                <a:sym typeface="Wingdings" panose="05000000000000000000" pitchFamily="2" charset="2"/>
              </a:rPr>
              <a:t> </a:t>
            </a:r>
            <a:r>
              <a:rPr lang="en-US" altLang="en-US" spc="-100" dirty="0" err="1">
                <a:solidFill>
                  <a:srgbClr val="000099"/>
                </a:solidFill>
                <a:latin typeface="Times New Roman" panose="02020603050405020304" pitchFamily="18" charset="0"/>
                <a:sym typeface="Wingdings" panose="05000000000000000000" pitchFamily="2" charset="2"/>
              </a:rPr>
              <a:t>tử</a:t>
            </a:r>
            <a:r>
              <a:rPr lang="en-US" altLang="en-US" spc="-100" dirty="0">
                <a:solidFill>
                  <a:srgbClr val="000099"/>
                </a:solidFill>
                <a:latin typeface="Times New Roman" panose="02020603050405020304" pitchFamily="18" charset="0"/>
                <a:sym typeface="Wingdings" panose="05000000000000000000" pitchFamily="2" charset="2"/>
              </a:rPr>
              <a:t> </a:t>
            </a:r>
            <a:r>
              <a:rPr lang="en-US" altLang="en-US" spc="-100" dirty="0" err="1">
                <a:solidFill>
                  <a:srgbClr val="000099"/>
                </a:solidFill>
                <a:latin typeface="Times New Roman" panose="02020603050405020304" pitchFamily="18" charset="0"/>
                <a:sym typeface="Wingdings" panose="05000000000000000000" pitchFamily="2" charset="2"/>
              </a:rPr>
              <a:t>axit</a:t>
            </a:r>
            <a:r>
              <a:rPr lang="en-US" altLang="en-US" spc="-100" dirty="0">
                <a:solidFill>
                  <a:srgbClr val="000099"/>
                </a:solidFill>
                <a:latin typeface="Times New Roman" panose="02020603050405020304" pitchFamily="18" charset="0"/>
                <a:sym typeface="Wingdings" panose="05000000000000000000" pitchFamily="2" charset="2"/>
              </a:rPr>
              <a:t> </a:t>
            </a:r>
            <a:r>
              <a:rPr lang="en-US" altLang="en-US" spc="-100" dirty="0" err="1">
                <a:solidFill>
                  <a:srgbClr val="000099"/>
                </a:solidFill>
                <a:latin typeface="Times New Roman" panose="02020603050405020304" pitchFamily="18" charset="0"/>
                <a:sym typeface="Wingdings" panose="05000000000000000000" pitchFamily="2" charset="2"/>
              </a:rPr>
              <a:t>phân</a:t>
            </a:r>
            <a:r>
              <a:rPr lang="en-US" altLang="en-US" spc="-100" dirty="0">
                <a:solidFill>
                  <a:srgbClr val="000099"/>
                </a:solidFill>
                <a:latin typeface="Times New Roman" panose="02020603050405020304" pitchFamily="18" charset="0"/>
                <a:sym typeface="Wingdings" panose="05000000000000000000" pitchFamily="2" charset="2"/>
              </a:rPr>
              <a:t> </a:t>
            </a:r>
            <a:r>
              <a:rPr lang="en-US" altLang="en-US" spc="-100" dirty="0" err="1">
                <a:solidFill>
                  <a:srgbClr val="000099"/>
                </a:solidFill>
                <a:latin typeface="Times New Roman" panose="02020603050405020304" pitchFamily="18" charset="0"/>
                <a:sym typeface="Wingdings" panose="05000000000000000000" pitchFamily="2" charset="2"/>
              </a:rPr>
              <a:t>cực</a:t>
            </a:r>
            <a:r>
              <a:rPr lang="en-US" altLang="en-US" spc="-100" dirty="0">
                <a:solidFill>
                  <a:srgbClr val="000099"/>
                </a:solidFill>
                <a:latin typeface="Times New Roman" panose="02020603050405020304" pitchFamily="18" charset="0"/>
                <a:sym typeface="Wingdings" panose="05000000000000000000" pitchFamily="2" charset="2"/>
              </a:rPr>
              <a:t> </a:t>
            </a:r>
            <a:r>
              <a:rPr lang="en-US" altLang="en-US" spc="-100" dirty="0" err="1">
                <a:solidFill>
                  <a:srgbClr val="000099"/>
                </a:solidFill>
                <a:latin typeface="Times New Roman" panose="02020603050405020304" pitchFamily="18" charset="0"/>
                <a:sym typeface="Wingdings" panose="05000000000000000000" pitchFamily="2" charset="2"/>
              </a:rPr>
              <a:t>hơn</a:t>
            </a:r>
            <a:r>
              <a:rPr lang="en-US" altLang="en-US" spc="-100" dirty="0">
                <a:solidFill>
                  <a:srgbClr val="000099"/>
                </a:solidFill>
                <a:latin typeface="Times New Roman" panose="02020603050405020304" pitchFamily="18" charset="0"/>
                <a:sym typeface="Wingdings" panose="05000000000000000000" pitchFamily="2" charset="2"/>
              </a:rPr>
              <a:t> </a:t>
            </a:r>
            <a:r>
              <a:rPr lang="en-US" altLang="en-US" spc="-100" dirty="0" err="1">
                <a:solidFill>
                  <a:srgbClr val="000099"/>
                </a:solidFill>
                <a:latin typeface="Times New Roman" panose="02020603050405020304" pitchFamily="18" charset="0"/>
                <a:sym typeface="Wingdings" panose="05000000000000000000" pitchFamily="2" charset="2"/>
              </a:rPr>
              <a:t>liên</a:t>
            </a:r>
            <a:r>
              <a:rPr lang="en-US" altLang="en-US" spc="-100" dirty="0">
                <a:solidFill>
                  <a:srgbClr val="000099"/>
                </a:solidFill>
                <a:latin typeface="Times New Roman" panose="02020603050405020304" pitchFamily="18" charset="0"/>
                <a:sym typeface="Wingdings" panose="05000000000000000000" pitchFamily="2" charset="2"/>
              </a:rPr>
              <a:t> </a:t>
            </a:r>
            <a:r>
              <a:rPr lang="en-US" altLang="en-US" spc="-100" dirty="0" err="1">
                <a:solidFill>
                  <a:srgbClr val="000099"/>
                </a:solidFill>
                <a:latin typeface="Times New Roman" panose="02020603050405020304" pitchFamily="18" charset="0"/>
                <a:sym typeface="Wingdings" panose="05000000000000000000" pitchFamily="2" charset="2"/>
              </a:rPr>
              <a:t>kết</a:t>
            </a:r>
            <a:r>
              <a:rPr lang="en-US" altLang="en-US" spc="-100" dirty="0">
                <a:solidFill>
                  <a:srgbClr val="000099"/>
                </a:solidFill>
                <a:latin typeface="Times New Roman" panose="02020603050405020304" pitchFamily="18" charset="0"/>
                <a:sym typeface="Wingdings" panose="05000000000000000000" pitchFamily="2" charset="2"/>
              </a:rPr>
              <a:t> O–H </a:t>
            </a:r>
            <a:r>
              <a:rPr lang="en-US" altLang="en-US" spc="-100" dirty="0" err="1">
                <a:solidFill>
                  <a:srgbClr val="000099"/>
                </a:solidFill>
                <a:latin typeface="Times New Roman" panose="02020603050405020304" pitchFamily="18" charset="0"/>
                <a:sym typeface="Wingdings" panose="05000000000000000000" pitchFamily="2" charset="2"/>
              </a:rPr>
              <a:t>trong</a:t>
            </a:r>
            <a:r>
              <a:rPr lang="en-US" altLang="en-US" spc="-100" dirty="0">
                <a:solidFill>
                  <a:srgbClr val="000099"/>
                </a:solidFill>
                <a:latin typeface="Times New Roman" panose="02020603050405020304" pitchFamily="18" charset="0"/>
                <a:sym typeface="Wingdings" panose="05000000000000000000" pitchFamily="2" charset="2"/>
              </a:rPr>
              <a:t> </a:t>
            </a:r>
            <a:r>
              <a:rPr lang="en-US" altLang="en-US" spc="-100" dirty="0" err="1">
                <a:solidFill>
                  <a:srgbClr val="000099"/>
                </a:solidFill>
                <a:latin typeface="Times New Roman" panose="02020603050405020304" pitchFamily="18" charset="0"/>
                <a:sym typeface="Wingdings" panose="05000000000000000000" pitchFamily="2" charset="2"/>
              </a:rPr>
              <a:t>ancol</a:t>
            </a:r>
            <a:r>
              <a:rPr lang="en-US" altLang="en-US" spc="-100" dirty="0">
                <a:solidFill>
                  <a:srgbClr val="000099"/>
                </a:solidFill>
                <a:latin typeface="Times New Roman" panose="02020603050405020304" pitchFamily="18" charset="0"/>
                <a:sym typeface="Wingdings" panose="05000000000000000000" pitchFamily="2" charset="2"/>
              </a:rPr>
              <a:t> </a:t>
            </a:r>
            <a:r>
              <a:rPr lang="en-US" altLang="en-US" spc="-100" dirty="0" err="1">
                <a:solidFill>
                  <a:srgbClr val="000099"/>
                </a:solidFill>
                <a:latin typeface="Times New Roman" panose="02020603050405020304" pitchFamily="18" charset="0"/>
                <a:sym typeface="Wingdings" panose="05000000000000000000" pitchFamily="2" charset="2"/>
              </a:rPr>
              <a:t>và</a:t>
            </a:r>
            <a:r>
              <a:rPr lang="en-US" altLang="en-US" spc="-100" dirty="0">
                <a:solidFill>
                  <a:srgbClr val="000099"/>
                </a:solidFill>
                <a:latin typeface="Times New Roman" panose="02020603050405020304" pitchFamily="18" charset="0"/>
                <a:sym typeface="Wingdings" panose="05000000000000000000" pitchFamily="2" charset="2"/>
              </a:rPr>
              <a:t> phenol </a:t>
            </a:r>
            <a:r>
              <a:rPr lang="en-US" spc="-100" dirty="0">
                <a:solidFill>
                  <a:srgbClr val="2006BA"/>
                </a:solidFill>
                <a:latin typeface="Times New Roman" pitchFamily="18" charset="0"/>
                <a:cs typeface="Times New Roman" pitchFamily="18" charset="0"/>
              </a:rPr>
              <a:t>→ </a:t>
            </a:r>
            <a:r>
              <a:rPr lang="en-US" spc="-100" dirty="0" err="1">
                <a:solidFill>
                  <a:srgbClr val="2006BA"/>
                </a:solidFill>
                <a:latin typeface="Times New Roman" pitchFamily="18" charset="0"/>
                <a:cs typeface="Times New Roman" pitchFamily="18" charset="0"/>
              </a:rPr>
              <a:t>nguyên</a:t>
            </a:r>
            <a:r>
              <a:rPr lang="en-US" spc="-100" dirty="0">
                <a:solidFill>
                  <a:srgbClr val="2006BA"/>
                </a:solidFill>
                <a:latin typeface="Times New Roman" pitchFamily="18" charset="0"/>
                <a:cs typeface="Times New Roman" pitchFamily="18" charset="0"/>
              </a:rPr>
              <a:t> </a:t>
            </a:r>
            <a:r>
              <a:rPr lang="en-US" spc="-100" dirty="0" err="1">
                <a:solidFill>
                  <a:srgbClr val="2006BA"/>
                </a:solidFill>
                <a:latin typeface="Times New Roman" pitchFamily="18" charset="0"/>
                <a:cs typeface="Times New Roman" pitchFamily="18" charset="0"/>
              </a:rPr>
              <a:t>tử</a:t>
            </a:r>
            <a:r>
              <a:rPr lang="en-US" spc="-100" dirty="0">
                <a:solidFill>
                  <a:srgbClr val="2006BA"/>
                </a:solidFill>
                <a:latin typeface="Times New Roman" pitchFamily="18" charset="0"/>
                <a:cs typeface="Times New Roman" pitchFamily="18" charset="0"/>
              </a:rPr>
              <a:t> H </a:t>
            </a:r>
            <a:r>
              <a:rPr lang="en-US" spc="-100" dirty="0" err="1">
                <a:solidFill>
                  <a:srgbClr val="2006BA"/>
                </a:solidFill>
                <a:latin typeface="Times New Roman" pitchFamily="18" charset="0"/>
                <a:cs typeface="Times New Roman" pitchFamily="18" charset="0"/>
              </a:rPr>
              <a:t>trong</a:t>
            </a:r>
            <a:r>
              <a:rPr lang="en-US" spc="-100" dirty="0">
                <a:solidFill>
                  <a:srgbClr val="2006BA"/>
                </a:solidFill>
                <a:latin typeface="Times New Roman" pitchFamily="18" charset="0"/>
                <a:cs typeface="Times New Roman" pitchFamily="18" charset="0"/>
              </a:rPr>
              <a:t> </a:t>
            </a:r>
            <a:r>
              <a:rPr lang="en-US" spc="-100" dirty="0" err="1">
                <a:solidFill>
                  <a:srgbClr val="2006BA"/>
                </a:solidFill>
                <a:latin typeface="Times New Roman" pitchFamily="18" charset="0"/>
                <a:cs typeface="Times New Roman" pitchFamily="18" charset="0"/>
              </a:rPr>
              <a:t>nhóm</a:t>
            </a:r>
            <a:r>
              <a:rPr lang="en-US" spc="-100" dirty="0">
                <a:solidFill>
                  <a:srgbClr val="2006BA"/>
                </a:solidFill>
                <a:latin typeface="Times New Roman" pitchFamily="18" charset="0"/>
                <a:cs typeface="Times New Roman" pitchFamily="18" charset="0"/>
              </a:rPr>
              <a:t> </a:t>
            </a:r>
            <a:r>
              <a:rPr lang="en-US" altLang="en-US" spc="-100" dirty="0">
                <a:solidFill>
                  <a:srgbClr val="000099"/>
                </a:solidFill>
                <a:latin typeface="Times New Roman" panose="02020603050405020304" pitchFamily="18" charset="0"/>
                <a:sym typeface="Wingdings" panose="05000000000000000000" pitchFamily="2" charset="2"/>
              </a:rPr>
              <a:t>–</a:t>
            </a:r>
            <a:r>
              <a:rPr lang="en-US" spc="-100" dirty="0">
                <a:solidFill>
                  <a:srgbClr val="2006BA"/>
                </a:solidFill>
                <a:latin typeface="Times New Roman" pitchFamily="18" charset="0"/>
                <a:cs typeface="Times New Roman" pitchFamily="18" charset="0"/>
              </a:rPr>
              <a:t>COOH </a:t>
            </a:r>
            <a:r>
              <a:rPr lang="en-US" spc="-100" dirty="0" err="1">
                <a:solidFill>
                  <a:srgbClr val="2006BA"/>
                </a:solidFill>
                <a:latin typeface="Times New Roman" pitchFamily="18" charset="0"/>
                <a:cs typeface="Times New Roman" pitchFamily="18" charset="0"/>
              </a:rPr>
              <a:t>phân</a:t>
            </a:r>
            <a:r>
              <a:rPr lang="en-US" spc="-100" dirty="0">
                <a:solidFill>
                  <a:srgbClr val="2006BA"/>
                </a:solidFill>
                <a:latin typeface="Times New Roman" pitchFamily="18" charset="0"/>
                <a:cs typeface="Times New Roman" pitchFamily="18" charset="0"/>
              </a:rPr>
              <a:t> </a:t>
            </a:r>
            <a:r>
              <a:rPr lang="en-US" spc="-100" dirty="0" err="1">
                <a:solidFill>
                  <a:srgbClr val="2006BA"/>
                </a:solidFill>
                <a:latin typeface="Times New Roman" pitchFamily="18" charset="0"/>
                <a:cs typeface="Times New Roman" pitchFamily="18" charset="0"/>
              </a:rPr>
              <a:t>cực</a:t>
            </a:r>
            <a:r>
              <a:rPr lang="en-US" spc="-100" dirty="0">
                <a:solidFill>
                  <a:srgbClr val="2006BA"/>
                </a:solidFill>
                <a:latin typeface="Times New Roman" pitchFamily="18" charset="0"/>
                <a:cs typeface="Times New Roman" pitchFamily="18" charset="0"/>
              </a:rPr>
              <a:t> </a:t>
            </a:r>
            <a:r>
              <a:rPr lang="en-US" spc="-100" dirty="0" err="1">
                <a:solidFill>
                  <a:srgbClr val="2006BA"/>
                </a:solidFill>
                <a:latin typeface="Times New Roman" pitchFamily="18" charset="0"/>
                <a:cs typeface="Times New Roman" pitchFamily="18" charset="0"/>
              </a:rPr>
              <a:t>hơn</a:t>
            </a:r>
            <a:r>
              <a:rPr lang="en-US" spc="-100" dirty="0">
                <a:solidFill>
                  <a:srgbClr val="2006BA"/>
                </a:solidFill>
                <a:latin typeface="Times New Roman" pitchFamily="18" charset="0"/>
                <a:cs typeface="Times New Roman" pitchFamily="18" charset="0"/>
              </a:rPr>
              <a:t> </a:t>
            </a:r>
            <a:r>
              <a:rPr lang="en-US" spc="-100" dirty="0" err="1">
                <a:solidFill>
                  <a:srgbClr val="2006BA"/>
                </a:solidFill>
                <a:latin typeface="Times New Roman" pitchFamily="18" charset="0"/>
                <a:cs typeface="Times New Roman" pitchFamily="18" charset="0"/>
              </a:rPr>
              <a:t>nguyên</a:t>
            </a:r>
            <a:r>
              <a:rPr lang="en-US" spc="-100" dirty="0">
                <a:solidFill>
                  <a:srgbClr val="2006BA"/>
                </a:solidFill>
                <a:latin typeface="Times New Roman" pitchFamily="18" charset="0"/>
                <a:cs typeface="Times New Roman" pitchFamily="18" charset="0"/>
              </a:rPr>
              <a:t> </a:t>
            </a:r>
            <a:r>
              <a:rPr lang="en-US" spc="-100" dirty="0" err="1">
                <a:solidFill>
                  <a:srgbClr val="2006BA"/>
                </a:solidFill>
                <a:latin typeface="Times New Roman" pitchFamily="18" charset="0"/>
                <a:cs typeface="Times New Roman" pitchFamily="18" charset="0"/>
              </a:rPr>
              <a:t>tử</a:t>
            </a:r>
            <a:r>
              <a:rPr lang="en-US" spc="-100" dirty="0">
                <a:solidFill>
                  <a:srgbClr val="2006BA"/>
                </a:solidFill>
                <a:latin typeface="Times New Roman" pitchFamily="18" charset="0"/>
                <a:cs typeface="Times New Roman" pitchFamily="18" charset="0"/>
              </a:rPr>
              <a:t> H </a:t>
            </a:r>
            <a:r>
              <a:rPr lang="en-US" spc="-100" dirty="0" err="1">
                <a:solidFill>
                  <a:srgbClr val="2006BA"/>
                </a:solidFill>
                <a:latin typeface="Times New Roman" pitchFamily="18" charset="0"/>
                <a:cs typeface="Times New Roman" pitchFamily="18" charset="0"/>
              </a:rPr>
              <a:t>của</a:t>
            </a:r>
            <a:r>
              <a:rPr lang="en-US" spc="-100" dirty="0">
                <a:solidFill>
                  <a:srgbClr val="2006BA"/>
                </a:solidFill>
                <a:latin typeface="Times New Roman" pitchFamily="18" charset="0"/>
                <a:cs typeface="Times New Roman" pitchFamily="18" charset="0"/>
              </a:rPr>
              <a:t> </a:t>
            </a:r>
            <a:r>
              <a:rPr lang="en-US" spc="-100" dirty="0" err="1">
                <a:solidFill>
                  <a:srgbClr val="2006BA"/>
                </a:solidFill>
                <a:latin typeface="Times New Roman" pitchFamily="18" charset="0"/>
                <a:cs typeface="Times New Roman" pitchFamily="18" charset="0"/>
              </a:rPr>
              <a:t>nhóm</a:t>
            </a:r>
            <a:r>
              <a:rPr lang="en-US" spc="-100" dirty="0">
                <a:solidFill>
                  <a:srgbClr val="2006BA"/>
                </a:solidFill>
                <a:latin typeface="Times New Roman" pitchFamily="18" charset="0"/>
                <a:cs typeface="Times New Roman" pitchFamily="18" charset="0"/>
              </a:rPr>
              <a:t> </a:t>
            </a:r>
            <a:r>
              <a:rPr lang="en-US" altLang="en-US" spc="-100" dirty="0">
                <a:solidFill>
                  <a:srgbClr val="000099"/>
                </a:solidFill>
                <a:latin typeface="Times New Roman" panose="02020603050405020304" pitchFamily="18" charset="0"/>
                <a:sym typeface="Wingdings" panose="05000000000000000000" pitchFamily="2" charset="2"/>
              </a:rPr>
              <a:t>–OH </a:t>
            </a:r>
            <a:r>
              <a:rPr lang="en-US" altLang="en-US" spc="-100" dirty="0" err="1">
                <a:solidFill>
                  <a:srgbClr val="000099"/>
                </a:solidFill>
                <a:latin typeface="Times New Roman" panose="02020603050405020304" pitchFamily="18" charset="0"/>
                <a:sym typeface="Wingdings" panose="05000000000000000000" pitchFamily="2" charset="2"/>
              </a:rPr>
              <a:t>ancol</a:t>
            </a:r>
            <a:r>
              <a:rPr lang="en-US" altLang="en-US" spc="-100" dirty="0">
                <a:solidFill>
                  <a:srgbClr val="000099"/>
                </a:solidFill>
                <a:latin typeface="Times New Roman" panose="02020603050405020304" pitchFamily="18" charset="0"/>
                <a:sym typeface="Wingdings" panose="05000000000000000000" pitchFamily="2" charset="2"/>
              </a:rPr>
              <a:t> </a:t>
            </a:r>
            <a:r>
              <a:rPr lang="en-US" altLang="en-US" spc="-100" dirty="0" err="1">
                <a:solidFill>
                  <a:srgbClr val="000099"/>
                </a:solidFill>
                <a:latin typeface="Times New Roman" panose="02020603050405020304" pitchFamily="18" charset="0"/>
                <a:sym typeface="Wingdings" panose="05000000000000000000" pitchFamily="2" charset="2"/>
              </a:rPr>
              <a:t>và</a:t>
            </a:r>
            <a:r>
              <a:rPr lang="en-US" altLang="en-US" spc="-100" dirty="0">
                <a:solidFill>
                  <a:srgbClr val="000099"/>
                </a:solidFill>
                <a:latin typeface="Times New Roman" panose="02020603050405020304" pitchFamily="18" charset="0"/>
                <a:sym typeface="Wingdings" panose="05000000000000000000" pitchFamily="2" charset="2"/>
              </a:rPr>
              <a:t> phenol.</a:t>
            </a:r>
          </a:p>
        </p:txBody>
      </p:sp>
      <p:graphicFrame>
        <p:nvGraphicFramePr>
          <p:cNvPr id="34" name="Object 29"/>
          <p:cNvGraphicFramePr>
            <a:graphicFrameLocks noChangeAspect="1"/>
          </p:cNvGraphicFramePr>
          <p:nvPr>
            <p:extLst>
              <p:ext uri="{D42A27DB-BD31-4B8C-83A1-F6EECF244321}">
                <p14:modId xmlns:p14="http://schemas.microsoft.com/office/powerpoint/2010/main" val="3609755498"/>
              </p:ext>
            </p:extLst>
          </p:nvPr>
        </p:nvGraphicFramePr>
        <p:xfrm>
          <a:off x="7252250" y="1217348"/>
          <a:ext cx="3095625" cy="2341782"/>
        </p:xfrm>
        <a:graphic>
          <a:graphicData uri="http://schemas.openxmlformats.org/presentationml/2006/ole">
            <mc:AlternateContent xmlns:mc="http://schemas.openxmlformats.org/markup-compatibility/2006">
              <mc:Choice xmlns:v="urn:schemas-microsoft-com:vml" Requires="v">
                <p:oleObj name="CS ChemDraw Drawing" r:id="rId4" imgW="1576868" imgH="1180830" progId="ChemDraw.Document.6.0">
                  <p:embed/>
                </p:oleObj>
              </mc:Choice>
              <mc:Fallback>
                <p:oleObj name="CS ChemDraw Drawing" r:id="rId4" imgW="1576868" imgH="1180830" progId="ChemDraw.Document.6.0">
                  <p:embed/>
                  <p:pic>
                    <p:nvPicPr>
                      <p:cNvPr id="34"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2250" y="1217348"/>
                        <a:ext cx="3095625" cy="2341782"/>
                      </a:xfrm>
                      <a:prstGeom prst="rect">
                        <a:avLst/>
                      </a:prstGeom>
                      <a:noFill/>
                      <a:ln>
                        <a:noFill/>
                      </a:ln>
                      <a:effectLst/>
                    </p:spPr>
                  </p:pic>
                </p:oleObj>
              </mc:Fallback>
            </mc:AlternateContent>
          </a:graphicData>
        </a:graphic>
      </p:graphicFrame>
      <p:sp>
        <p:nvSpPr>
          <p:cNvPr id="35" name="Line 30"/>
          <p:cNvSpPr>
            <a:spLocks noChangeShapeType="1"/>
          </p:cNvSpPr>
          <p:nvPr/>
        </p:nvSpPr>
        <p:spPr bwMode="auto">
          <a:xfrm flipH="1">
            <a:off x="10034952" y="3725037"/>
            <a:ext cx="4572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Calibri" pitchFamily="34" charset="0"/>
              <a:cs typeface="Arial" charset="0"/>
            </a:endParaRPr>
          </a:p>
        </p:txBody>
      </p:sp>
      <p:sp>
        <p:nvSpPr>
          <p:cNvPr id="36" name="Freeform 31"/>
          <p:cNvSpPr>
            <a:spLocks/>
          </p:cNvSpPr>
          <p:nvPr/>
        </p:nvSpPr>
        <p:spPr bwMode="auto">
          <a:xfrm rot="21426052">
            <a:off x="8500024" y="2913018"/>
            <a:ext cx="323850" cy="549273"/>
          </a:xfrm>
          <a:custGeom>
            <a:avLst/>
            <a:gdLst>
              <a:gd name="T0" fmla="*/ 250 w 250"/>
              <a:gd name="T1" fmla="*/ 317 h 317"/>
              <a:gd name="T2" fmla="*/ 23 w 250"/>
              <a:gd name="T3" fmla="*/ 227 h 317"/>
              <a:gd name="T4" fmla="*/ 114 w 250"/>
              <a:gd name="T5" fmla="*/ 0 h 317"/>
            </a:gdLst>
            <a:ahLst/>
            <a:cxnLst>
              <a:cxn ang="0">
                <a:pos x="T0" y="T1"/>
              </a:cxn>
              <a:cxn ang="0">
                <a:pos x="T2" y="T3"/>
              </a:cxn>
              <a:cxn ang="0">
                <a:pos x="T4" y="T5"/>
              </a:cxn>
            </a:cxnLst>
            <a:rect l="0" t="0" r="r" b="b"/>
            <a:pathLst>
              <a:path w="250" h="317">
                <a:moveTo>
                  <a:pt x="250" y="317"/>
                </a:moveTo>
                <a:cubicBezTo>
                  <a:pt x="148" y="298"/>
                  <a:pt x="46" y="280"/>
                  <a:pt x="23" y="227"/>
                </a:cubicBezTo>
                <a:cubicBezTo>
                  <a:pt x="0" y="174"/>
                  <a:pt x="99" y="38"/>
                  <a:pt x="114" y="0"/>
                </a:cubicBezTo>
              </a:path>
            </a:pathLst>
          </a:custGeom>
          <a:noFill/>
          <a:ln w="28575">
            <a:solidFill>
              <a:srgbClr val="0000FF"/>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Calibri" pitchFamily="34" charset="0"/>
              <a:cs typeface="Arial" charset="0"/>
            </a:endParaRPr>
          </a:p>
        </p:txBody>
      </p:sp>
      <p:sp>
        <p:nvSpPr>
          <p:cNvPr id="37" name="Freeform 32"/>
          <p:cNvSpPr>
            <a:spLocks/>
          </p:cNvSpPr>
          <p:nvPr/>
        </p:nvSpPr>
        <p:spPr bwMode="auto">
          <a:xfrm>
            <a:off x="8263488" y="1252491"/>
            <a:ext cx="407987" cy="477112"/>
          </a:xfrm>
          <a:custGeom>
            <a:avLst/>
            <a:gdLst>
              <a:gd name="T0" fmla="*/ 75 w 257"/>
              <a:gd name="T1" fmla="*/ 272 h 272"/>
              <a:gd name="T2" fmla="*/ 30 w 257"/>
              <a:gd name="T3" fmla="*/ 90 h 272"/>
              <a:gd name="T4" fmla="*/ 257 w 257"/>
              <a:gd name="T5" fmla="*/ 0 h 272"/>
            </a:gdLst>
            <a:ahLst/>
            <a:cxnLst>
              <a:cxn ang="0">
                <a:pos x="T0" y="T1"/>
              </a:cxn>
              <a:cxn ang="0">
                <a:pos x="T2" y="T3"/>
              </a:cxn>
              <a:cxn ang="0">
                <a:pos x="T4" y="T5"/>
              </a:cxn>
            </a:cxnLst>
            <a:rect l="0" t="0" r="r" b="b"/>
            <a:pathLst>
              <a:path w="257" h="272">
                <a:moveTo>
                  <a:pt x="75" y="272"/>
                </a:moveTo>
                <a:cubicBezTo>
                  <a:pt x="37" y="203"/>
                  <a:pt x="0" y="135"/>
                  <a:pt x="30" y="90"/>
                </a:cubicBezTo>
                <a:cubicBezTo>
                  <a:pt x="60" y="45"/>
                  <a:pt x="158" y="22"/>
                  <a:pt x="257" y="0"/>
                </a:cubicBezTo>
              </a:path>
            </a:pathLst>
          </a:custGeom>
          <a:noFill/>
          <a:ln w="28575">
            <a:solidFill>
              <a:srgbClr val="0000FF"/>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Calibri" pitchFamily="34" charset="0"/>
              <a:cs typeface="Arial" charset="0"/>
            </a:endParaRPr>
          </a:p>
        </p:txBody>
      </p:sp>
      <p:graphicFrame>
        <p:nvGraphicFramePr>
          <p:cNvPr id="38" name="Object 51"/>
          <p:cNvGraphicFramePr>
            <a:graphicFrameLocks noChangeAspect="1"/>
          </p:cNvGraphicFramePr>
          <p:nvPr>
            <p:extLst>
              <p:ext uri="{D42A27DB-BD31-4B8C-83A1-F6EECF244321}">
                <p14:modId xmlns:p14="http://schemas.microsoft.com/office/powerpoint/2010/main" val="1992731680"/>
              </p:ext>
            </p:extLst>
          </p:nvPr>
        </p:nvGraphicFramePr>
        <p:xfrm>
          <a:off x="9925414" y="2517135"/>
          <a:ext cx="566738" cy="395883"/>
        </p:xfrm>
        <a:graphic>
          <a:graphicData uri="http://schemas.openxmlformats.org/presentationml/2006/ole">
            <mc:AlternateContent xmlns:mc="http://schemas.openxmlformats.org/markup-compatibility/2006">
              <mc:Choice xmlns:v="urn:schemas-microsoft-com:vml" Requires="v">
                <p:oleObj name="Equation" r:id="rId6" imgW="253800" imgH="177480" progId="Equation.DSMT4">
                  <p:embed/>
                </p:oleObj>
              </mc:Choice>
              <mc:Fallback>
                <p:oleObj name="Equation" r:id="rId6" imgW="253800" imgH="177480" progId="Equation.DSMT4">
                  <p:embed/>
                  <p:pic>
                    <p:nvPicPr>
                      <p:cNvPr id="38" name="Object 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25414" y="2517135"/>
                        <a:ext cx="566738" cy="395883"/>
                      </a:xfrm>
                      <a:prstGeom prst="rect">
                        <a:avLst/>
                      </a:prstGeom>
                      <a:noFill/>
                      <a:ln>
                        <a:noFill/>
                      </a:ln>
                      <a:effectLst/>
                    </p:spPr>
                  </p:pic>
                </p:oleObj>
              </mc:Fallback>
            </mc:AlternateContent>
          </a:graphicData>
        </a:graphic>
      </p:graphicFrame>
      <p:graphicFrame>
        <p:nvGraphicFramePr>
          <p:cNvPr id="39" name="Object 53"/>
          <p:cNvGraphicFramePr>
            <a:graphicFrameLocks noChangeAspect="1"/>
          </p:cNvGraphicFramePr>
          <p:nvPr>
            <p:extLst>
              <p:ext uri="{D42A27DB-BD31-4B8C-83A1-F6EECF244321}">
                <p14:modId xmlns:p14="http://schemas.microsoft.com/office/powerpoint/2010/main" val="3512157862"/>
              </p:ext>
            </p:extLst>
          </p:nvPr>
        </p:nvGraphicFramePr>
        <p:xfrm>
          <a:off x="8690462" y="819547"/>
          <a:ext cx="504340" cy="370728"/>
        </p:xfrm>
        <a:graphic>
          <a:graphicData uri="http://schemas.openxmlformats.org/presentationml/2006/ole">
            <mc:AlternateContent xmlns:mc="http://schemas.openxmlformats.org/markup-compatibility/2006">
              <mc:Choice xmlns:v="urn:schemas-microsoft-com:vml" Requires="v">
                <p:oleObj name="Equation" r:id="rId8" imgW="241200" imgH="177480" progId="Equation.DSMT4">
                  <p:embed/>
                </p:oleObj>
              </mc:Choice>
              <mc:Fallback>
                <p:oleObj name="Equation" r:id="rId8" imgW="241200" imgH="177480" progId="Equation.DSMT4">
                  <p:embed/>
                  <p:pic>
                    <p:nvPicPr>
                      <p:cNvPr id="39" name="Object 5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90462" y="819547"/>
                        <a:ext cx="504340" cy="370728"/>
                      </a:xfrm>
                      <a:prstGeom prst="rect">
                        <a:avLst/>
                      </a:prstGeom>
                      <a:noFill/>
                      <a:ln>
                        <a:noFill/>
                      </a:ln>
                      <a:effectLst/>
                    </p:spPr>
                  </p:pic>
                </p:oleObj>
              </mc:Fallback>
            </mc:AlternateContent>
          </a:graphicData>
        </a:graphic>
      </p:graphicFrame>
      <p:sp>
        <p:nvSpPr>
          <p:cNvPr id="42" name="TextBox 41"/>
          <p:cNvSpPr txBox="1"/>
          <p:nvPr/>
        </p:nvSpPr>
        <p:spPr>
          <a:xfrm>
            <a:off x="1887448" y="3199659"/>
            <a:ext cx="4959064" cy="523220"/>
          </a:xfrm>
          <a:prstGeom prst="rect">
            <a:avLst/>
          </a:prstGeom>
          <a:solidFill>
            <a:schemeClr val="accent6"/>
          </a:solidFill>
        </p:spPr>
        <p:txBody>
          <a:bodyPr wrap="square" rtlCol="0">
            <a:spAutoFit/>
          </a:bodyPr>
          <a:lstStyle/>
          <a:p>
            <a:pPr algn="ctr" fontAlgn="base">
              <a:spcBef>
                <a:spcPct val="0"/>
              </a:spcBef>
              <a:spcAft>
                <a:spcPct val="0"/>
              </a:spcAft>
            </a:pPr>
            <a:r>
              <a:rPr lang="vi-VN" sz="2800" dirty="0">
                <a:solidFill>
                  <a:prstClr val="black"/>
                </a:solidFill>
                <a:latin typeface="Times New Roman" pitchFamily="18" charset="0"/>
                <a:cs typeface="Times New Roman" pitchFamily="18" charset="0"/>
              </a:rPr>
              <a:t>Mô hình phân tử của axit </a:t>
            </a:r>
            <a:r>
              <a:rPr lang="en-US" sz="2800" dirty="0" err="1">
                <a:solidFill>
                  <a:prstClr val="black"/>
                </a:solidFill>
                <a:latin typeface="Times New Roman" pitchFamily="18" charset="0"/>
                <a:cs typeface="Times New Roman" pitchFamily="18" charset="0"/>
              </a:rPr>
              <a:t>axetic</a:t>
            </a:r>
            <a:endParaRPr lang="en-US" sz="2800" dirty="0">
              <a:solidFill>
                <a:prstClr val="black"/>
              </a:solidFill>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id="{C2171DB4-FBA6-4C2C-8B10-2FE189740EE0}"/>
              </a:ext>
            </a:extLst>
          </p:cNvPr>
          <p:cNvSpPr txBox="1"/>
          <p:nvPr/>
        </p:nvSpPr>
        <p:spPr>
          <a:xfrm>
            <a:off x="1469105" y="292964"/>
            <a:ext cx="1385379" cy="369332"/>
          </a:xfrm>
          <a:prstGeom prst="rect">
            <a:avLst/>
          </a:prstGeom>
          <a:noFill/>
          <a:ln>
            <a:solidFill>
              <a:srgbClr val="FF0000"/>
            </a:solidFill>
          </a:ln>
        </p:spPr>
        <p:txBody>
          <a:bodyPr wrap="none" rtlCol="0">
            <a:spAutoFit/>
          </a:bodyPr>
          <a:lstStyle/>
          <a:p>
            <a:r>
              <a:rPr lang="en-US" b="1" dirty="0"/>
              <a:t>HÓA HỌC 11</a:t>
            </a:r>
            <a:endParaRPr lang="vi-VN" b="1" dirty="0"/>
          </a:p>
        </p:txBody>
      </p:sp>
      <p:sp>
        <p:nvSpPr>
          <p:cNvPr id="21" name="TextBox 20">
            <a:extLst>
              <a:ext uri="{FF2B5EF4-FFF2-40B4-BE49-F238E27FC236}">
                <a16:creationId xmlns:a16="http://schemas.microsoft.com/office/drawing/2014/main" id="{3C8DD836-3A0B-4E42-9030-5171F4A94EF3}"/>
              </a:ext>
            </a:extLst>
          </p:cNvPr>
          <p:cNvSpPr txBox="1"/>
          <p:nvPr/>
        </p:nvSpPr>
        <p:spPr>
          <a:xfrm>
            <a:off x="3233821" y="154464"/>
            <a:ext cx="6688434" cy="584775"/>
          </a:xfrm>
          <a:prstGeom prst="rect">
            <a:avLst/>
          </a:prstGeom>
          <a:noFill/>
        </p:spPr>
        <p:txBody>
          <a:bodyPr wrap="none" rtlCol="0">
            <a:spAutoFit/>
          </a:bodyPr>
          <a:lstStyle/>
          <a:p>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45: AXIT CACBOXYLIC (</a:t>
            </a:r>
            <a:r>
              <a:rPr lang="en-US" sz="3200" b="1" dirty="0" err="1">
                <a:latin typeface="Times New Roman" panose="02020603050405020304" pitchFamily="18" charset="0"/>
                <a:cs typeface="Times New Roman" panose="02020603050405020304" pitchFamily="18" charset="0"/>
              </a:rPr>
              <a:t>tiết</a:t>
            </a:r>
            <a:r>
              <a:rPr lang="en-US" sz="3200" b="1" dirty="0">
                <a:latin typeface="Times New Roman" panose="02020603050405020304" pitchFamily="18" charset="0"/>
                <a:cs typeface="Times New Roman" panose="02020603050405020304" pitchFamily="18" charset="0"/>
              </a:rPr>
              <a:t> 1)</a:t>
            </a:r>
            <a:endParaRPr lang="vi-VN" sz="3200" b="1" dirty="0">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931E0F6B-06CA-4CC8-8414-29554C3F3F06}"/>
              </a:ext>
            </a:extLst>
          </p:cNvPr>
          <p:cNvCxnSpPr>
            <a:cxnSpLocks/>
          </p:cNvCxnSpPr>
          <p:nvPr/>
        </p:nvCxnSpPr>
        <p:spPr>
          <a:xfrm>
            <a:off x="3308362" y="676809"/>
            <a:ext cx="6440801" cy="0"/>
          </a:xfrm>
          <a:prstGeom prst="line">
            <a:avLst/>
          </a:prstGeom>
          <a:ln w="44450"/>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10"/>
          <a:stretch>
            <a:fillRect/>
          </a:stretch>
        </p:blipFill>
        <p:spPr>
          <a:xfrm>
            <a:off x="3022115" y="1066447"/>
            <a:ext cx="3078324" cy="2112696"/>
          </a:xfrm>
          <a:prstGeom prst="rect">
            <a:avLst/>
          </a:prstGeom>
        </p:spPr>
      </p:pic>
      <p:sp>
        <p:nvSpPr>
          <p:cNvPr id="23" name="Rectangle 164"/>
          <p:cNvSpPr>
            <a:spLocks noChangeArrowheads="1"/>
          </p:cNvSpPr>
          <p:nvPr/>
        </p:nvSpPr>
        <p:spPr bwMode="auto">
          <a:xfrm>
            <a:off x="1402896" y="842484"/>
            <a:ext cx="964213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dirty="0">
                <a:solidFill>
                  <a:srgbClr val="2006BA"/>
                </a:solidFill>
                <a:latin typeface="Times New Roman" panose="02020603050405020304" pitchFamily="18" charset="0"/>
              </a:rPr>
              <a:t>II. ĐẶC ĐIỂM CẤU TẠO</a:t>
            </a:r>
          </a:p>
        </p:txBody>
      </p:sp>
      <p:sp>
        <p:nvSpPr>
          <p:cNvPr id="24" name="Text Box 8"/>
          <p:cNvSpPr txBox="1">
            <a:spLocks noChangeArrowheads="1"/>
          </p:cNvSpPr>
          <p:nvPr/>
        </p:nvSpPr>
        <p:spPr bwMode="auto">
          <a:xfrm>
            <a:off x="1868660" y="5746661"/>
            <a:ext cx="97723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50000"/>
              </a:spcBef>
              <a:spcAft>
                <a:spcPct val="0"/>
              </a:spcAft>
            </a:pPr>
            <a:r>
              <a:rPr lang="en-US" altLang="en-US" spc="-120" dirty="0">
                <a:solidFill>
                  <a:srgbClr val="000099"/>
                </a:solidFill>
                <a:latin typeface="Times New Roman" panose="02020603050405020304" pitchFamily="18" charset="0"/>
                <a:sym typeface="Wingdings" panose="05000000000000000000" pitchFamily="2" charset="2"/>
              </a:rPr>
              <a:t>- </a:t>
            </a:r>
            <a:r>
              <a:rPr lang="en-US" altLang="en-US" spc="-120" dirty="0" err="1">
                <a:solidFill>
                  <a:srgbClr val="000099"/>
                </a:solidFill>
                <a:latin typeface="Times New Roman" panose="02020603050405020304" pitchFamily="18" charset="0"/>
                <a:sym typeface="Wingdings" panose="05000000000000000000" pitchFamily="2" charset="2"/>
              </a:rPr>
              <a:t>Liên</a:t>
            </a:r>
            <a:r>
              <a:rPr lang="en-US" altLang="en-US" spc="-120" dirty="0">
                <a:solidFill>
                  <a:srgbClr val="000099"/>
                </a:solidFill>
                <a:latin typeface="Times New Roman" panose="02020603050405020304" pitchFamily="18" charset="0"/>
                <a:sym typeface="Wingdings" panose="05000000000000000000" pitchFamily="2" charset="2"/>
              </a:rPr>
              <a:t> </a:t>
            </a:r>
            <a:r>
              <a:rPr lang="en-US" altLang="en-US" spc="-120" dirty="0" err="1">
                <a:solidFill>
                  <a:srgbClr val="000099"/>
                </a:solidFill>
                <a:latin typeface="Times New Roman" panose="02020603050405020304" pitchFamily="18" charset="0"/>
                <a:sym typeface="Wingdings" panose="05000000000000000000" pitchFamily="2" charset="2"/>
              </a:rPr>
              <a:t>kết</a:t>
            </a:r>
            <a:r>
              <a:rPr lang="en-US" altLang="en-US" spc="-120" dirty="0">
                <a:solidFill>
                  <a:srgbClr val="000099"/>
                </a:solidFill>
                <a:latin typeface="Times New Roman" panose="02020603050405020304" pitchFamily="18" charset="0"/>
                <a:sym typeface="Wingdings" panose="05000000000000000000" pitchFamily="2" charset="2"/>
              </a:rPr>
              <a:t> C–OH </a:t>
            </a:r>
            <a:r>
              <a:rPr lang="en-US" altLang="en-US" spc="-120" dirty="0" err="1">
                <a:solidFill>
                  <a:srgbClr val="000099"/>
                </a:solidFill>
                <a:latin typeface="Times New Roman" panose="02020603050405020304" pitchFamily="18" charset="0"/>
                <a:sym typeface="Wingdings" panose="05000000000000000000" pitchFamily="2" charset="2"/>
              </a:rPr>
              <a:t>của</a:t>
            </a:r>
            <a:r>
              <a:rPr lang="en-US" altLang="en-US" spc="-120" dirty="0">
                <a:solidFill>
                  <a:srgbClr val="000099"/>
                </a:solidFill>
                <a:latin typeface="Times New Roman" panose="02020603050405020304" pitchFamily="18" charset="0"/>
                <a:sym typeface="Wingdings" panose="05000000000000000000" pitchFamily="2" charset="2"/>
              </a:rPr>
              <a:t> </a:t>
            </a:r>
            <a:r>
              <a:rPr lang="en-US" altLang="en-US" spc="-120" dirty="0" err="1">
                <a:solidFill>
                  <a:srgbClr val="000099"/>
                </a:solidFill>
                <a:latin typeface="Times New Roman" panose="02020603050405020304" pitchFamily="18" charset="0"/>
                <a:sym typeface="Wingdings" panose="05000000000000000000" pitchFamily="2" charset="2"/>
              </a:rPr>
              <a:t>nhóm</a:t>
            </a:r>
            <a:r>
              <a:rPr lang="en-US" altLang="en-US" spc="-120" dirty="0">
                <a:solidFill>
                  <a:srgbClr val="000099"/>
                </a:solidFill>
                <a:latin typeface="Times New Roman" panose="02020603050405020304" pitchFamily="18" charset="0"/>
                <a:sym typeface="Wingdings" panose="05000000000000000000" pitchFamily="2" charset="2"/>
              </a:rPr>
              <a:t> </a:t>
            </a:r>
            <a:r>
              <a:rPr lang="en-US" altLang="en-US" spc="-120" dirty="0" err="1">
                <a:solidFill>
                  <a:srgbClr val="000099"/>
                </a:solidFill>
                <a:latin typeface="Times New Roman" panose="02020603050405020304" pitchFamily="18" charset="0"/>
                <a:sym typeface="Wingdings" panose="05000000000000000000" pitchFamily="2" charset="2"/>
              </a:rPr>
              <a:t>cacboxyl</a:t>
            </a:r>
            <a:r>
              <a:rPr lang="en-US" altLang="en-US" spc="-120" dirty="0">
                <a:solidFill>
                  <a:srgbClr val="000099"/>
                </a:solidFill>
                <a:latin typeface="Times New Roman" panose="02020603050405020304" pitchFamily="18" charset="0"/>
                <a:sym typeface="Wingdings" panose="05000000000000000000" pitchFamily="2" charset="2"/>
              </a:rPr>
              <a:t> </a:t>
            </a:r>
            <a:r>
              <a:rPr lang="en-US" altLang="en-US" spc="-120" dirty="0" err="1">
                <a:solidFill>
                  <a:srgbClr val="000099"/>
                </a:solidFill>
                <a:latin typeface="Times New Roman" panose="02020603050405020304" pitchFamily="18" charset="0"/>
                <a:sym typeface="Wingdings" panose="05000000000000000000" pitchFamily="2" charset="2"/>
              </a:rPr>
              <a:t>phân</a:t>
            </a:r>
            <a:r>
              <a:rPr lang="en-US" altLang="en-US" spc="-120" dirty="0">
                <a:solidFill>
                  <a:srgbClr val="000099"/>
                </a:solidFill>
                <a:latin typeface="Times New Roman" panose="02020603050405020304" pitchFamily="18" charset="0"/>
                <a:sym typeface="Wingdings" panose="05000000000000000000" pitchFamily="2" charset="2"/>
              </a:rPr>
              <a:t> </a:t>
            </a:r>
            <a:r>
              <a:rPr lang="en-US" altLang="en-US" spc="-120" dirty="0" err="1">
                <a:solidFill>
                  <a:srgbClr val="000099"/>
                </a:solidFill>
                <a:latin typeface="Times New Roman" panose="02020603050405020304" pitchFamily="18" charset="0"/>
                <a:sym typeface="Wingdings" panose="05000000000000000000" pitchFamily="2" charset="2"/>
              </a:rPr>
              <a:t>cực</a:t>
            </a:r>
            <a:r>
              <a:rPr lang="en-US" altLang="en-US" spc="-120" dirty="0">
                <a:solidFill>
                  <a:srgbClr val="000099"/>
                </a:solidFill>
                <a:latin typeface="Times New Roman" panose="02020603050405020304" pitchFamily="18" charset="0"/>
                <a:sym typeface="Wingdings" panose="05000000000000000000" pitchFamily="2" charset="2"/>
              </a:rPr>
              <a:t> </a:t>
            </a:r>
            <a:r>
              <a:rPr lang="en-US" altLang="en-US" spc="-120" dirty="0" err="1">
                <a:solidFill>
                  <a:srgbClr val="000099"/>
                </a:solidFill>
                <a:latin typeface="Times New Roman" panose="02020603050405020304" pitchFamily="18" charset="0"/>
                <a:sym typeface="Wingdings" panose="05000000000000000000" pitchFamily="2" charset="2"/>
              </a:rPr>
              <a:t>mạnh</a:t>
            </a:r>
            <a:r>
              <a:rPr lang="en-US" altLang="en-US" spc="-120" dirty="0">
                <a:solidFill>
                  <a:srgbClr val="000099"/>
                </a:solidFill>
                <a:latin typeface="Times New Roman" panose="02020603050405020304" pitchFamily="18" charset="0"/>
                <a:sym typeface="Wingdings" panose="05000000000000000000" pitchFamily="2" charset="2"/>
              </a:rPr>
              <a:t> </a:t>
            </a:r>
            <a:r>
              <a:rPr lang="en-US" altLang="en-US" spc="-120" dirty="0" err="1">
                <a:solidFill>
                  <a:srgbClr val="000099"/>
                </a:solidFill>
                <a:latin typeface="Times New Roman" panose="02020603050405020304" pitchFamily="18" charset="0"/>
                <a:sym typeface="Wingdings" panose="05000000000000000000" pitchFamily="2" charset="2"/>
              </a:rPr>
              <a:t>hơn</a:t>
            </a:r>
            <a:r>
              <a:rPr lang="en-US" altLang="en-US" spc="-120" dirty="0">
                <a:solidFill>
                  <a:srgbClr val="000099"/>
                </a:solidFill>
                <a:latin typeface="Times New Roman" panose="02020603050405020304" pitchFamily="18" charset="0"/>
                <a:sym typeface="Wingdings" panose="05000000000000000000" pitchFamily="2" charset="2"/>
              </a:rPr>
              <a:t> </a:t>
            </a:r>
            <a:r>
              <a:rPr lang="en-US" altLang="en-US" spc="-120" dirty="0" err="1">
                <a:solidFill>
                  <a:srgbClr val="000099"/>
                </a:solidFill>
                <a:latin typeface="Times New Roman" panose="02020603050405020304" pitchFamily="18" charset="0"/>
                <a:sym typeface="Wingdings" panose="05000000000000000000" pitchFamily="2" charset="2"/>
              </a:rPr>
              <a:t>liên</a:t>
            </a:r>
            <a:r>
              <a:rPr lang="en-US" altLang="en-US" spc="-120" dirty="0">
                <a:solidFill>
                  <a:srgbClr val="000099"/>
                </a:solidFill>
                <a:latin typeface="Times New Roman" panose="02020603050405020304" pitchFamily="18" charset="0"/>
                <a:sym typeface="Wingdings" panose="05000000000000000000" pitchFamily="2" charset="2"/>
              </a:rPr>
              <a:t> </a:t>
            </a:r>
            <a:r>
              <a:rPr lang="en-US" altLang="en-US" spc="-120" dirty="0" err="1">
                <a:solidFill>
                  <a:srgbClr val="000099"/>
                </a:solidFill>
                <a:latin typeface="Times New Roman" panose="02020603050405020304" pitchFamily="18" charset="0"/>
                <a:sym typeface="Wingdings" panose="05000000000000000000" pitchFamily="2" charset="2"/>
              </a:rPr>
              <a:t>kết</a:t>
            </a:r>
            <a:r>
              <a:rPr lang="en-US" altLang="en-US" spc="-120" dirty="0">
                <a:solidFill>
                  <a:srgbClr val="000099"/>
                </a:solidFill>
                <a:latin typeface="Times New Roman" panose="02020603050405020304" pitchFamily="18" charset="0"/>
                <a:sym typeface="Wingdings" panose="05000000000000000000" pitchFamily="2" charset="2"/>
              </a:rPr>
              <a:t> C–OH </a:t>
            </a:r>
            <a:r>
              <a:rPr lang="en-US" altLang="en-US" spc="-120" dirty="0" err="1">
                <a:solidFill>
                  <a:srgbClr val="000099"/>
                </a:solidFill>
                <a:latin typeface="Times New Roman" panose="02020603050405020304" pitchFamily="18" charset="0"/>
                <a:sym typeface="Wingdings" panose="05000000000000000000" pitchFamily="2" charset="2"/>
              </a:rPr>
              <a:t>ancol</a:t>
            </a:r>
            <a:r>
              <a:rPr lang="en-US" altLang="en-US" spc="-120" dirty="0">
                <a:solidFill>
                  <a:srgbClr val="000099"/>
                </a:solidFill>
                <a:latin typeface="Times New Roman" panose="02020603050405020304" pitchFamily="18" charset="0"/>
                <a:sym typeface="Wingdings" panose="05000000000000000000" pitchFamily="2" charset="2"/>
              </a:rPr>
              <a:t> </a:t>
            </a:r>
            <a:r>
              <a:rPr lang="en-US" altLang="en-US" spc="-120" dirty="0" err="1">
                <a:solidFill>
                  <a:srgbClr val="000099"/>
                </a:solidFill>
                <a:latin typeface="Times New Roman" panose="02020603050405020304" pitchFamily="18" charset="0"/>
                <a:sym typeface="Wingdings" panose="05000000000000000000" pitchFamily="2" charset="2"/>
              </a:rPr>
              <a:t>và</a:t>
            </a:r>
            <a:r>
              <a:rPr lang="en-US" altLang="en-US" spc="-120" dirty="0">
                <a:solidFill>
                  <a:srgbClr val="000099"/>
                </a:solidFill>
                <a:latin typeface="Times New Roman" panose="02020603050405020304" pitchFamily="18" charset="0"/>
                <a:sym typeface="Wingdings" panose="05000000000000000000" pitchFamily="2" charset="2"/>
              </a:rPr>
              <a:t> phenol </a:t>
            </a:r>
            <a:r>
              <a:rPr lang="en-US" altLang="en-US" spc="-120" dirty="0" err="1">
                <a:solidFill>
                  <a:srgbClr val="000099"/>
                </a:solidFill>
                <a:latin typeface="Times New Roman" panose="02020603050405020304" pitchFamily="18" charset="0"/>
                <a:sym typeface="Wingdings" panose="05000000000000000000" pitchFamily="2" charset="2"/>
              </a:rPr>
              <a:t>nên</a:t>
            </a:r>
            <a:r>
              <a:rPr lang="en-US" altLang="en-US" spc="-120" dirty="0">
                <a:solidFill>
                  <a:srgbClr val="000099"/>
                </a:solidFill>
                <a:latin typeface="Times New Roman" panose="02020603050405020304" pitchFamily="18" charset="0"/>
                <a:sym typeface="Wingdings" panose="05000000000000000000" pitchFamily="2" charset="2"/>
              </a:rPr>
              <a:t> </a:t>
            </a:r>
            <a:r>
              <a:rPr lang="en-US" altLang="en-US" spc="-120" dirty="0" err="1">
                <a:solidFill>
                  <a:srgbClr val="000099"/>
                </a:solidFill>
                <a:latin typeface="Times New Roman" panose="02020603050405020304" pitchFamily="18" charset="0"/>
                <a:sym typeface="Wingdings" panose="05000000000000000000" pitchFamily="2" charset="2"/>
              </a:rPr>
              <a:t>nhóm</a:t>
            </a:r>
            <a:r>
              <a:rPr lang="en-US" altLang="en-US" spc="-120" dirty="0">
                <a:solidFill>
                  <a:srgbClr val="000099"/>
                </a:solidFill>
                <a:latin typeface="Times New Roman" panose="02020603050405020304" pitchFamily="18" charset="0"/>
                <a:sym typeface="Wingdings" panose="05000000000000000000" pitchFamily="2" charset="2"/>
              </a:rPr>
              <a:t> OH </a:t>
            </a:r>
            <a:r>
              <a:rPr lang="en-US" altLang="en-US" spc="-120" dirty="0" err="1">
                <a:solidFill>
                  <a:srgbClr val="000099"/>
                </a:solidFill>
                <a:latin typeface="Times New Roman" panose="02020603050405020304" pitchFamily="18" charset="0"/>
                <a:sym typeface="Wingdings" panose="05000000000000000000" pitchFamily="2" charset="2"/>
              </a:rPr>
              <a:t>của</a:t>
            </a:r>
            <a:r>
              <a:rPr lang="en-US" altLang="en-US" spc="-120" dirty="0">
                <a:solidFill>
                  <a:srgbClr val="000099"/>
                </a:solidFill>
                <a:latin typeface="Times New Roman" panose="02020603050405020304" pitchFamily="18" charset="0"/>
                <a:sym typeface="Wingdings" panose="05000000000000000000" pitchFamily="2" charset="2"/>
              </a:rPr>
              <a:t> </a:t>
            </a:r>
            <a:r>
              <a:rPr lang="en-US" altLang="en-US" spc="-120" dirty="0" err="1">
                <a:solidFill>
                  <a:srgbClr val="000099"/>
                </a:solidFill>
                <a:latin typeface="Times New Roman" panose="02020603050405020304" pitchFamily="18" charset="0"/>
                <a:sym typeface="Wingdings" panose="05000000000000000000" pitchFamily="2" charset="2"/>
              </a:rPr>
              <a:t>axit</a:t>
            </a:r>
            <a:r>
              <a:rPr lang="en-US" altLang="en-US" spc="-120" dirty="0">
                <a:solidFill>
                  <a:srgbClr val="000099"/>
                </a:solidFill>
                <a:latin typeface="Times New Roman" panose="02020603050405020304" pitchFamily="18" charset="0"/>
                <a:sym typeface="Wingdings" panose="05000000000000000000" pitchFamily="2" charset="2"/>
              </a:rPr>
              <a:t> </a:t>
            </a:r>
            <a:r>
              <a:rPr lang="en-US" altLang="en-US" spc="-120" dirty="0" err="1">
                <a:solidFill>
                  <a:srgbClr val="000099"/>
                </a:solidFill>
                <a:latin typeface="Times New Roman" panose="02020603050405020304" pitchFamily="18" charset="0"/>
                <a:sym typeface="Wingdings" panose="05000000000000000000" pitchFamily="2" charset="2"/>
              </a:rPr>
              <a:t>cacboxylic</a:t>
            </a:r>
            <a:r>
              <a:rPr lang="en-US" altLang="en-US" spc="-120" dirty="0">
                <a:solidFill>
                  <a:srgbClr val="000099"/>
                </a:solidFill>
                <a:latin typeface="Times New Roman" panose="02020603050405020304" pitchFamily="18" charset="0"/>
                <a:sym typeface="Wingdings" panose="05000000000000000000" pitchFamily="2" charset="2"/>
              </a:rPr>
              <a:t> </a:t>
            </a:r>
            <a:r>
              <a:rPr lang="en-US" altLang="en-US" spc="-120" dirty="0" err="1">
                <a:solidFill>
                  <a:srgbClr val="000099"/>
                </a:solidFill>
                <a:latin typeface="Times New Roman" panose="02020603050405020304" pitchFamily="18" charset="0"/>
                <a:sym typeface="Wingdings" panose="05000000000000000000" pitchFamily="2" charset="2"/>
              </a:rPr>
              <a:t>cũng</a:t>
            </a:r>
            <a:r>
              <a:rPr lang="en-US" altLang="en-US" spc="-120" dirty="0">
                <a:solidFill>
                  <a:srgbClr val="000099"/>
                </a:solidFill>
                <a:latin typeface="Times New Roman" panose="02020603050405020304" pitchFamily="18" charset="0"/>
                <a:sym typeface="Wingdings" panose="05000000000000000000" pitchFamily="2" charset="2"/>
              </a:rPr>
              <a:t> </a:t>
            </a:r>
            <a:r>
              <a:rPr lang="en-US" altLang="en-US" spc="-120" dirty="0" err="1">
                <a:solidFill>
                  <a:srgbClr val="000099"/>
                </a:solidFill>
                <a:latin typeface="Times New Roman" panose="02020603050405020304" pitchFamily="18" charset="0"/>
                <a:sym typeface="Wingdings" panose="05000000000000000000" pitchFamily="2" charset="2"/>
              </a:rPr>
              <a:t>có</a:t>
            </a:r>
            <a:r>
              <a:rPr lang="en-US" altLang="en-US" spc="-120" dirty="0">
                <a:solidFill>
                  <a:srgbClr val="000099"/>
                </a:solidFill>
                <a:latin typeface="Times New Roman" panose="02020603050405020304" pitchFamily="18" charset="0"/>
                <a:sym typeface="Wingdings" panose="05000000000000000000" pitchFamily="2" charset="2"/>
              </a:rPr>
              <a:t> </a:t>
            </a:r>
            <a:r>
              <a:rPr lang="en-US" altLang="en-US" spc="-120" dirty="0" err="1">
                <a:solidFill>
                  <a:srgbClr val="000099"/>
                </a:solidFill>
                <a:latin typeface="Times New Roman" panose="02020603050405020304" pitchFamily="18" charset="0"/>
                <a:sym typeface="Wingdings" panose="05000000000000000000" pitchFamily="2" charset="2"/>
              </a:rPr>
              <a:t>thể</a:t>
            </a:r>
            <a:r>
              <a:rPr lang="en-US" altLang="en-US" spc="-120" dirty="0">
                <a:solidFill>
                  <a:srgbClr val="000099"/>
                </a:solidFill>
                <a:latin typeface="Times New Roman" panose="02020603050405020304" pitchFamily="18" charset="0"/>
                <a:sym typeface="Wingdings" panose="05000000000000000000" pitchFamily="2" charset="2"/>
              </a:rPr>
              <a:t> </a:t>
            </a:r>
            <a:r>
              <a:rPr lang="en-US" altLang="en-US" spc="-120" dirty="0" err="1">
                <a:solidFill>
                  <a:srgbClr val="000099"/>
                </a:solidFill>
                <a:latin typeface="Times New Roman" panose="02020603050405020304" pitchFamily="18" charset="0"/>
                <a:sym typeface="Wingdings" panose="05000000000000000000" pitchFamily="2" charset="2"/>
              </a:rPr>
              <a:t>bị</a:t>
            </a:r>
            <a:r>
              <a:rPr lang="en-US" altLang="en-US" spc="-120" dirty="0">
                <a:solidFill>
                  <a:srgbClr val="000099"/>
                </a:solidFill>
                <a:latin typeface="Times New Roman" panose="02020603050405020304" pitchFamily="18" charset="0"/>
                <a:sym typeface="Wingdings" panose="05000000000000000000" pitchFamily="2" charset="2"/>
              </a:rPr>
              <a:t> </a:t>
            </a:r>
            <a:r>
              <a:rPr lang="en-US" altLang="en-US" spc="-120" dirty="0" err="1">
                <a:solidFill>
                  <a:srgbClr val="000099"/>
                </a:solidFill>
                <a:latin typeface="Times New Roman" panose="02020603050405020304" pitchFamily="18" charset="0"/>
                <a:sym typeface="Wingdings" panose="05000000000000000000" pitchFamily="2" charset="2"/>
              </a:rPr>
              <a:t>thay</a:t>
            </a:r>
            <a:r>
              <a:rPr lang="en-US" altLang="en-US" spc="-120" dirty="0">
                <a:solidFill>
                  <a:srgbClr val="000099"/>
                </a:solidFill>
                <a:latin typeface="Times New Roman" panose="02020603050405020304" pitchFamily="18" charset="0"/>
                <a:sym typeface="Wingdings" panose="05000000000000000000" pitchFamily="2" charset="2"/>
              </a:rPr>
              <a:t> </a:t>
            </a:r>
            <a:r>
              <a:rPr lang="en-US" altLang="en-US" spc="-120" dirty="0" err="1">
                <a:solidFill>
                  <a:srgbClr val="000099"/>
                </a:solidFill>
                <a:latin typeface="Times New Roman" panose="02020603050405020304" pitchFamily="18" charset="0"/>
                <a:sym typeface="Wingdings" panose="05000000000000000000" pitchFamily="2" charset="2"/>
              </a:rPr>
              <a:t>thế</a:t>
            </a:r>
            <a:r>
              <a:rPr lang="en-US" altLang="en-US" spc="-120" dirty="0">
                <a:solidFill>
                  <a:srgbClr val="000099"/>
                </a:solidFill>
                <a:latin typeface="Times New Roman" panose="02020603050405020304" pitchFamily="18" charset="0"/>
                <a:sym typeface="Wingdings" panose="05000000000000000000" pitchFamily="2" charset="2"/>
              </a:rPr>
              <a:t>.</a:t>
            </a:r>
          </a:p>
        </p:txBody>
      </p:sp>
      <p:sp>
        <p:nvSpPr>
          <p:cNvPr id="18" name="Text Box 7"/>
          <p:cNvSpPr txBox="1">
            <a:spLocks noChangeArrowheads="1"/>
          </p:cNvSpPr>
          <p:nvPr/>
        </p:nvSpPr>
        <p:spPr bwMode="auto">
          <a:xfrm>
            <a:off x="1878795" y="3948767"/>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dirty="0">
                <a:solidFill>
                  <a:srgbClr val="000099"/>
                </a:solidFill>
                <a:latin typeface="Times New Roman" panose="02020603050405020304" pitchFamily="18" charset="0"/>
                <a:sym typeface="Wingdings" panose="05000000000000000000" pitchFamily="2" charset="2"/>
              </a:rPr>
              <a:t>- </a:t>
            </a:r>
            <a:r>
              <a:rPr lang="en-US" altLang="en-US" dirty="0" err="1">
                <a:solidFill>
                  <a:srgbClr val="000099"/>
                </a:solidFill>
                <a:latin typeface="Times New Roman" panose="02020603050405020304" pitchFamily="18" charset="0"/>
                <a:sym typeface="Wingdings" panose="05000000000000000000" pitchFamily="2" charset="2"/>
              </a:rPr>
              <a:t>Nhóm</a:t>
            </a:r>
            <a:r>
              <a:rPr lang="en-US" altLang="en-US" dirty="0">
                <a:solidFill>
                  <a:srgbClr val="000099"/>
                </a:solidFill>
                <a:latin typeface="Times New Roman" panose="02020603050405020304" pitchFamily="18" charset="0"/>
                <a:sym typeface="Wingdings" panose="05000000000000000000" pitchFamily="2" charset="2"/>
              </a:rPr>
              <a:t> C=O </a:t>
            </a:r>
            <a:r>
              <a:rPr lang="en-US" altLang="en-US" dirty="0" err="1">
                <a:solidFill>
                  <a:srgbClr val="000099"/>
                </a:solidFill>
                <a:latin typeface="Times New Roman" panose="02020603050405020304" pitchFamily="18" charset="0"/>
                <a:sym typeface="Wingdings" panose="05000000000000000000" pitchFamily="2" charset="2"/>
              </a:rPr>
              <a:t>không</a:t>
            </a:r>
            <a:r>
              <a:rPr lang="en-US" altLang="en-US" dirty="0">
                <a:solidFill>
                  <a:srgbClr val="000099"/>
                </a:solidFill>
                <a:latin typeface="Times New Roman" panose="02020603050405020304" pitchFamily="18" charset="0"/>
                <a:sym typeface="Wingdings" panose="05000000000000000000" pitchFamily="2" charset="2"/>
              </a:rPr>
              <a:t> </a:t>
            </a:r>
            <a:r>
              <a:rPr lang="en-US" altLang="en-US" dirty="0" err="1">
                <a:solidFill>
                  <a:srgbClr val="000099"/>
                </a:solidFill>
                <a:latin typeface="Times New Roman" panose="02020603050405020304" pitchFamily="18" charset="0"/>
                <a:sym typeface="Wingdings" panose="05000000000000000000" pitchFamily="2" charset="2"/>
              </a:rPr>
              <a:t>giống</a:t>
            </a:r>
            <a:r>
              <a:rPr lang="en-US" altLang="en-US" dirty="0">
                <a:solidFill>
                  <a:srgbClr val="000099"/>
                </a:solidFill>
                <a:latin typeface="Times New Roman" panose="02020603050405020304" pitchFamily="18" charset="0"/>
                <a:sym typeface="Wingdings" panose="05000000000000000000" pitchFamily="2" charset="2"/>
              </a:rPr>
              <a:t> </a:t>
            </a:r>
            <a:r>
              <a:rPr lang="en-US" altLang="en-US" dirty="0" err="1">
                <a:solidFill>
                  <a:srgbClr val="000099"/>
                </a:solidFill>
                <a:latin typeface="Times New Roman" panose="02020603050405020304" pitchFamily="18" charset="0"/>
                <a:sym typeface="Wingdings" panose="05000000000000000000" pitchFamily="2" charset="2"/>
              </a:rPr>
              <a:t>trong</a:t>
            </a:r>
            <a:r>
              <a:rPr lang="en-US" altLang="en-US" dirty="0">
                <a:solidFill>
                  <a:srgbClr val="000099"/>
                </a:solidFill>
                <a:latin typeface="Times New Roman" panose="02020603050405020304" pitchFamily="18" charset="0"/>
                <a:sym typeface="Wingdings" panose="05000000000000000000" pitchFamily="2" charset="2"/>
              </a:rPr>
              <a:t> </a:t>
            </a:r>
            <a:r>
              <a:rPr lang="en-US" altLang="en-US" dirty="0" err="1">
                <a:solidFill>
                  <a:srgbClr val="000099"/>
                </a:solidFill>
                <a:latin typeface="Times New Roman" panose="02020603050405020304" pitchFamily="18" charset="0"/>
                <a:sym typeface="Wingdings" panose="05000000000000000000" pitchFamily="2" charset="2"/>
              </a:rPr>
              <a:t>anđehit</a:t>
            </a:r>
            <a:r>
              <a:rPr lang="en-US" altLang="en-US" dirty="0">
                <a:solidFill>
                  <a:srgbClr val="000099"/>
                </a:solidFill>
                <a:latin typeface="Times New Roman" panose="02020603050405020304" pitchFamily="18" charset="0"/>
                <a:sym typeface="Wingdings" panose="05000000000000000000" pitchFamily="2" charset="2"/>
              </a:rPr>
              <a:t> </a:t>
            </a:r>
            <a:r>
              <a:rPr lang="en-US" altLang="en-US" dirty="0" err="1">
                <a:solidFill>
                  <a:srgbClr val="000099"/>
                </a:solidFill>
                <a:latin typeface="Times New Roman" panose="02020603050405020304" pitchFamily="18" charset="0"/>
                <a:sym typeface="Wingdings" panose="05000000000000000000" pitchFamily="2" charset="2"/>
              </a:rPr>
              <a:t>và</a:t>
            </a:r>
            <a:r>
              <a:rPr lang="en-US" altLang="en-US" dirty="0">
                <a:solidFill>
                  <a:srgbClr val="000099"/>
                </a:solidFill>
                <a:latin typeface="Times New Roman" panose="02020603050405020304" pitchFamily="18" charset="0"/>
                <a:sym typeface="Wingdings" panose="05000000000000000000" pitchFamily="2" charset="2"/>
              </a:rPr>
              <a:t> </a:t>
            </a:r>
            <a:r>
              <a:rPr lang="en-US" altLang="en-US" dirty="0" err="1">
                <a:solidFill>
                  <a:srgbClr val="000099"/>
                </a:solidFill>
                <a:latin typeface="Times New Roman" panose="02020603050405020304" pitchFamily="18" charset="0"/>
                <a:sym typeface="Wingdings" panose="05000000000000000000" pitchFamily="2" charset="2"/>
              </a:rPr>
              <a:t>xeton</a:t>
            </a:r>
            <a:r>
              <a:rPr lang="en-US" altLang="en-US" dirty="0">
                <a:solidFill>
                  <a:srgbClr val="000099"/>
                </a:solidFill>
                <a:latin typeface="Times New Roman" panose="02020603050405020304" pitchFamily="18" charset="0"/>
                <a:sym typeface="Wingdings" panose="05000000000000000000" pitchFamily="2" charset="2"/>
              </a:rPr>
              <a:t>.</a:t>
            </a:r>
            <a:endParaRPr lang="en-US" altLang="en-US" dirty="0">
              <a:solidFill>
                <a:srgbClr val="000099"/>
              </a:solidFill>
              <a:latin typeface="Times New Roman" panose="02020603050405020304" pitchFamily="18" charset="0"/>
            </a:endParaRPr>
          </a:p>
        </p:txBody>
      </p:sp>
    </p:spTree>
    <p:extLst>
      <p:ext uri="{BB962C8B-B14F-4D97-AF65-F5344CB8AC3E}">
        <p14:creationId xmlns:p14="http://schemas.microsoft.com/office/powerpoint/2010/main" val="382682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repeatCount="indefinite"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right)">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repeatCount="indefinite"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childTnLst>
                          </p:cTn>
                        </p:par>
                        <p:par>
                          <p:cTn id="18" fill="hold">
                            <p:stCondLst>
                              <p:cond delay="500"/>
                            </p:stCondLst>
                            <p:childTnLst>
                              <p:par>
                                <p:cTn id="19" presetID="22" presetClass="entr" presetSubtype="4" repeatCount="indefinite"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down)">
                                      <p:cBhvr>
                                        <p:cTn id="21" dur="500"/>
                                        <p:tgtEl>
                                          <p:spTgt spid="37"/>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up)">
                                      <p:cBhvr>
                                        <p:cTn id="25" dur="500"/>
                                        <p:tgtEl>
                                          <p:spTgt spid="38"/>
                                        </p:tgtEl>
                                      </p:cBhvr>
                                    </p:animEffect>
                                  </p:childTnLst>
                                </p:cTn>
                              </p:par>
                              <p:par>
                                <p:cTn id="26" presetID="22" presetClass="entr" presetSubtype="1"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up)">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C:\Users\Cuong\Desktop\Add Your Title.bmp"/>
          <p:cNvPicPr>
            <a:picLocks noChangeAspect="1" noChangeArrowheads="1"/>
          </p:cNvPicPr>
          <p:nvPr/>
        </p:nvPicPr>
        <p:blipFill>
          <a:blip r:embed="rId3" cstate="print"/>
          <a:srcRect/>
          <a:stretch>
            <a:fillRect/>
          </a:stretch>
        </p:blipFill>
        <p:spPr bwMode="auto">
          <a:xfrm>
            <a:off x="3032761" y="0"/>
            <a:ext cx="9142413" cy="6856413"/>
          </a:xfrm>
          <a:prstGeom prst="rect">
            <a:avLst/>
          </a:prstGeom>
          <a:noFill/>
          <a:ln w="9525">
            <a:noFill/>
            <a:miter lim="800000"/>
            <a:headEnd/>
            <a:tailEnd/>
          </a:ln>
        </p:spPr>
      </p:pic>
      <p:pic>
        <p:nvPicPr>
          <p:cNvPr id="5122" name="Picture 4" descr="C:\Users\Cuong\Desktop\Add Your Title.bmp"/>
          <p:cNvPicPr>
            <a:picLocks noChangeAspect="1" noChangeArrowheads="1"/>
          </p:cNvPicPr>
          <p:nvPr/>
        </p:nvPicPr>
        <p:blipFill>
          <a:blip r:embed="rId3" cstate="print"/>
          <a:srcRect/>
          <a:stretch>
            <a:fillRect/>
          </a:stretch>
        </p:blipFill>
        <p:spPr bwMode="auto">
          <a:xfrm>
            <a:off x="0" y="1587"/>
            <a:ext cx="9142413" cy="6856413"/>
          </a:xfrm>
          <a:prstGeom prst="rect">
            <a:avLst/>
          </a:prstGeom>
          <a:noFill/>
          <a:ln w="9525">
            <a:noFill/>
            <a:miter lim="800000"/>
            <a:headEnd/>
            <a:tailEnd/>
          </a:ln>
        </p:spPr>
      </p:pic>
      <p:sp>
        <p:nvSpPr>
          <p:cNvPr id="17" name="TextBox 16">
            <a:extLst>
              <a:ext uri="{FF2B5EF4-FFF2-40B4-BE49-F238E27FC236}">
                <a16:creationId xmlns:a16="http://schemas.microsoft.com/office/drawing/2014/main" id="{C2171DB4-FBA6-4C2C-8B10-2FE189740EE0}"/>
              </a:ext>
            </a:extLst>
          </p:cNvPr>
          <p:cNvSpPr txBox="1"/>
          <p:nvPr/>
        </p:nvSpPr>
        <p:spPr>
          <a:xfrm>
            <a:off x="1469105" y="292964"/>
            <a:ext cx="1385379" cy="369332"/>
          </a:xfrm>
          <a:prstGeom prst="rect">
            <a:avLst/>
          </a:prstGeom>
          <a:noFill/>
          <a:ln>
            <a:solidFill>
              <a:srgbClr val="FF0000"/>
            </a:solidFill>
          </a:ln>
        </p:spPr>
        <p:txBody>
          <a:bodyPr wrap="none" rtlCol="0">
            <a:spAutoFit/>
          </a:bodyPr>
          <a:lstStyle/>
          <a:p>
            <a:r>
              <a:rPr lang="en-US" b="1" dirty="0"/>
              <a:t>HÓA HỌC 11</a:t>
            </a:r>
            <a:endParaRPr lang="vi-VN" b="1" dirty="0"/>
          </a:p>
        </p:txBody>
      </p:sp>
      <p:sp>
        <p:nvSpPr>
          <p:cNvPr id="21" name="TextBox 20">
            <a:extLst>
              <a:ext uri="{FF2B5EF4-FFF2-40B4-BE49-F238E27FC236}">
                <a16:creationId xmlns:a16="http://schemas.microsoft.com/office/drawing/2014/main" id="{3C8DD836-3A0B-4E42-9030-5171F4A94EF3}"/>
              </a:ext>
            </a:extLst>
          </p:cNvPr>
          <p:cNvSpPr txBox="1"/>
          <p:nvPr/>
        </p:nvSpPr>
        <p:spPr>
          <a:xfrm>
            <a:off x="3233821" y="154464"/>
            <a:ext cx="6688434" cy="584775"/>
          </a:xfrm>
          <a:prstGeom prst="rect">
            <a:avLst/>
          </a:prstGeom>
          <a:noFill/>
        </p:spPr>
        <p:txBody>
          <a:bodyPr wrap="none" rtlCol="0">
            <a:spAutoFit/>
          </a:bodyPr>
          <a:lstStyle/>
          <a:p>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45: AXIT CACBOXYLIC (</a:t>
            </a:r>
            <a:r>
              <a:rPr lang="en-US" sz="3200" b="1" dirty="0" err="1">
                <a:latin typeface="Times New Roman" panose="02020603050405020304" pitchFamily="18" charset="0"/>
                <a:cs typeface="Times New Roman" panose="02020603050405020304" pitchFamily="18" charset="0"/>
              </a:rPr>
              <a:t>tiết</a:t>
            </a:r>
            <a:r>
              <a:rPr lang="en-US" sz="3200" b="1" dirty="0">
                <a:latin typeface="Times New Roman" panose="02020603050405020304" pitchFamily="18" charset="0"/>
                <a:cs typeface="Times New Roman" panose="02020603050405020304" pitchFamily="18" charset="0"/>
              </a:rPr>
              <a:t> 1)</a:t>
            </a:r>
            <a:endParaRPr lang="vi-VN" sz="3200" b="1" dirty="0">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931E0F6B-06CA-4CC8-8414-29554C3F3F06}"/>
              </a:ext>
            </a:extLst>
          </p:cNvPr>
          <p:cNvCxnSpPr>
            <a:cxnSpLocks/>
          </p:cNvCxnSpPr>
          <p:nvPr/>
        </p:nvCxnSpPr>
        <p:spPr>
          <a:xfrm>
            <a:off x="3308362" y="676809"/>
            <a:ext cx="6440801"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23" name="Rectangle 164"/>
          <p:cNvSpPr>
            <a:spLocks noChangeArrowheads="1"/>
          </p:cNvSpPr>
          <p:nvPr/>
        </p:nvSpPr>
        <p:spPr bwMode="auto">
          <a:xfrm>
            <a:off x="1402896" y="842484"/>
            <a:ext cx="964213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dirty="0">
                <a:solidFill>
                  <a:srgbClr val="2006BA"/>
                </a:solidFill>
                <a:latin typeface="Times New Roman" panose="02020603050405020304" pitchFamily="18" charset="0"/>
              </a:rPr>
              <a:t>III. TÍNH CHẤT VẬT LÍ</a:t>
            </a:r>
          </a:p>
        </p:txBody>
      </p:sp>
      <p:sp>
        <p:nvSpPr>
          <p:cNvPr id="24" name="Text Box 7"/>
          <p:cNvSpPr txBox="1">
            <a:spLocks noChangeArrowheads="1"/>
          </p:cNvSpPr>
          <p:nvPr/>
        </p:nvSpPr>
        <p:spPr bwMode="auto">
          <a:xfrm>
            <a:off x="1626798" y="1727685"/>
            <a:ext cx="10795832" cy="553998"/>
          </a:xfrm>
          <a:prstGeom prst="rect">
            <a:avLst/>
          </a:prstGeom>
          <a:noFill/>
          <a:ln w="9525">
            <a:noFill/>
            <a:miter lim="800000"/>
            <a:headEnd/>
            <a:tailEnd/>
          </a:ln>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50000"/>
              </a:spcBef>
              <a:spcAft>
                <a:spcPct val="0"/>
              </a:spcAft>
            </a:pPr>
            <a:r>
              <a:rPr lang="en-US" altLang="en-US" sz="3000" spc="-100" dirty="0" err="1">
                <a:solidFill>
                  <a:srgbClr val="2006BA"/>
                </a:solidFill>
                <a:latin typeface="Times New Roman" panose="02020603050405020304" pitchFamily="18" charset="0"/>
                <a:cs typeface="Times New Roman" panose="02020603050405020304" pitchFamily="18" charset="0"/>
              </a:rPr>
              <a:t>Trạng</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thái</a:t>
            </a:r>
            <a:r>
              <a:rPr lang="en-US" altLang="en-US" sz="3000" spc="-100" dirty="0">
                <a:solidFill>
                  <a:srgbClr val="2006BA"/>
                </a:solidFill>
                <a:latin typeface="Times New Roman" panose="02020603050405020304" pitchFamily="18" charset="0"/>
                <a:cs typeface="Times New Roman" panose="02020603050405020304" pitchFamily="18" charset="0"/>
              </a:rPr>
              <a:t>: ở </a:t>
            </a:r>
            <a:r>
              <a:rPr lang="en-US" altLang="en-US" sz="3000" spc="-100" dirty="0" err="1">
                <a:solidFill>
                  <a:srgbClr val="2006BA"/>
                </a:solidFill>
                <a:latin typeface="Times New Roman" panose="02020603050405020304" pitchFamily="18" charset="0"/>
                <a:cs typeface="Times New Roman" panose="02020603050405020304" pitchFamily="18" charset="0"/>
              </a:rPr>
              <a:t>điều</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kiện</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thường</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axit</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cacboxylic</a:t>
            </a:r>
            <a:r>
              <a:rPr lang="en-US" altLang="en-US" sz="3000" spc="-100" dirty="0">
                <a:solidFill>
                  <a:srgbClr val="2006BA"/>
                </a:solidFill>
                <a:latin typeface="Times New Roman" panose="02020603050405020304" pitchFamily="18" charset="0"/>
                <a:cs typeface="Times New Roman" panose="02020603050405020304" pitchFamily="18" charset="0"/>
              </a:rPr>
              <a:t> ở </a:t>
            </a:r>
            <a:r>
              <a:rPr lang="en-US" altLang="en-US" sz="3000" spc="-100" dirty="0" err="1">
                <a:solidFill>
                  <a:srgbClr val="2006BA"/>
                </a:solidFill>
                <a:latin typeface="Times New Roman" panose="02020603050405020304" pitchFamily="18" charset="0"/>
                <a:cs typeface="Times New Roman" panose="02020603050405020304" pitchFamily="18" charset="0"/>
              </a:rPr>
              <a:t>trạng</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thái</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lỏng</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hoặc</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rắn</a:t>
            </a:r>
            <a:r>
              <a:rPr lang="en-US" altLang="en-US" sz="3000" spc="-100" dirty="0">
                <a:solidFill>
                  <a:srgbClr val="2006BA"/>
                </a:solidFill>
                <a:latin typeface="Times New Roman" panose="02020603050405020304" pitchFamily="18" charset="0"/>
                <a:cs typeface="Times New Roman" panose="02020603050405020304" pitchFamily="18" charset="0"/>
              </a:rPr>
              <a:t>.</a:t>
            </a:r>
          </a:p>
        </p:txBody>
      </p:sp>
      <p:sp>
        <p:nvSpPr>
          <p:cNvPr id="25" name="Text Box 8"/>
          <p:cNvSpPr txBox="1">
            <a:spLocks noChangeArrowheads="1"/>
          </p:cNvSpPr>
          <p:nvPr/>
        </p:nvSpPr>
        <p:spPr bwMode="auto">
          <a:xfrm>
            <a:off x="1656134" y="2410270"/>
            <a:ext cx="10879454" cy="553998"/>
          </a:xfrm>
          <a:prstGeom prst="rect">
            <a:avLst/>
          </a:prstGeom>
          <a:noFill/>
          <a:ln w="9525">
            <a:noFill/>
            <a:miter lim="800000"/>
            <a:headEnd/>
            <a:tailEnd/>
          </a:ln>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50000"/>
              </a:spcBef>
              <a:spcAft>
                <a:spcPct val="0"/>
              </a:spcAft>
            </a:pPr>
            <a:r>
              <a:rPr lang="en-US" altLang="en-US" sz="3000" spc="-100" dirty="0" err="1">
                <a:solidFill>
                  <a:srgbClr val="2006BA"/>
                </a:solidFill>
                <a:latin typeface="Times New Roman" panose="02020603050405020304" pitchFamily="18" charset="0"/>
                <a:cs typeface="Times New Roman" panose="02020603050405020304" pitchFamily="18" charset="0"/>
              </a:rPr>
              <a:t>Nhiệt</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độ</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sôi</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cao</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hơn</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anđehit</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xeton</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và</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ancol</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tương</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ứng</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có</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cùng</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số</a:t>
            </a:r>
            <a:r>
              <a:rPr lang="en-US" altLang="en-US" sz="3000" spc="-100" dirty="0">
                <a:solidFill>
                  <a:srgbClr val="2006BA"/>
                </a:solidFill>
                <a:latin typeface="Times New Roman" panose="02020603050405020304" pitchFamily="18" charset="0"/>
                <a:cs typeface="Times New Roman" panose="02020603050405020304" pitchFamily="18" charset="0"/>
              </a:rPr>
              <a:t> C.</a:t>
            </a:r>
          </a:p>
        </p:txBody>
      </p:sp>
      <p:sp>
        <p:nvSpPr>
          <p:cNvPr id="26" name="Text Box 9"/>
          <p:cNvSpPr txBox="1">
            <a:spLocks noChangeArrowheads="1"/>
          </p:cNvSpPr>
          <p:nvPr/>
        </p:nvSpPr>
        <p:spPr bwMode="auto">
          <a:xfrm>
            <a:off x="1684709" y="3092855"/>
            <a:ext cx="10696810" cy="553998"/>
          </a:xfrm>
          <a:prstGeom prst="rect">
            <a:avLst/>
          </a:prstGeom>
          <a:noFill/>
          <a:ln w="9525">
            <a:noFill/>
            <a:miter lim="800000"/>
            <a:headEnd/>
            <a:tailEnd/>
          </a:ln>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50000"/>
              </a:spcBef>
              <a:spcAft>
                <a:spcPct val="0"/>
              </a:spcAft>
            </a:pPr>
            <a:r>
              <a:rPr lang="en-US" altLang="en-US" sz="3000" spc="-100" dirty="0" err="1">
                <a:solidFill>
                  <a:srgbClr val="2006BA"/>
                </a:solidFill>
                <a:latin typeface="Times New Roman" panose="02020603050405020304" pitchFamily="18" charset="0"/>
                <a:cs typeface="Times New Roman" panose="02020603050405020304" pitchFamily="18" charset="0"/>
              </a:rPr>
              <a:t>Tính</a:t>
            </a:r>
            <a:r>
              <a:rPr lang="en-US" altLang="en-US" sz="3000" spc="-100" dirty="0">
                <a:solidFill>
                  <a:srgbClr val="2006BA"/>
                </a:solidFill>
                <a:latin typeface="Times New Roman" panose="02020603050405020304" pitchFamily="18" charset="0"/>
                <a:cs typeface="Times New Roman" panose="02020603050405020304" pitchFamily="18" charset="0"/>
              </a:rPr>
              <a:t> tan: do </a:t>
            </a:r>
            <a:r>
              <a:rPr lang="en-US" altLang="en-US" sz="3000" spc="-100" dirty="0" err="1">
                <a:solidFill>
                  <a:srgbClr val="2006BA"/>
                </a:solidFill>
                <a:latin typeface="Times New Roman" panose="02020603050405020304" pitchFamily="18" charset="0"/>
                <a:cs typeface="Times New Roman" panose="02020603050405020304" pitchFamily="18" charset="0"/>
              </a:rPr>
              <a:t>có</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liên</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kết</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hiđro</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với</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nước</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các</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axit</a:t>
            </a:r>
            <a:r>
              <a:rPr lang="en-US" altLang="en-US" sz="3000" spc="-100" dirty="0">
                <a:solidFill>
                  <a:srgbClr val="2006BA"/>
                </a:solidFill>
                <a:latin typeface="Times New Roman" panose="02020603050405020304" pitchFamily="18" charset="0"/>
                <a:cs typeface="Times New Roman" panose="02020603050405020304" pitchFamily="18" charset="0"/>
              </a:rPr>
              <a:t> tan </a:t>
            </a:r>
            <a:r>
              <a:rPr lang="en-US" altLang="en-US" sz="3000" spc="-100" dirty="0" err="1">
                <a:solidFill>
                  <a:srgbClr val="2006BA"/>
                </a:solidFill>
                <a:latin typeface="Times New Roman" panose="02020603050405020304" pitchFamily="18" charset="0"/>
                <a:cs typeface="Times New Roman" panose="02020603050405020304" pitchFamily="18" charset="0"/>
              </a:rPr>
              <a:t>được</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trong</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nước</a:t>
            </a:r>
            <a:r>
              <a:rPr lang="en-US" altLang="en-US" sz="3000" spc="-100" dirty="0">
                <a:solidFill>
                  <a:srgbClr val="2006BA"/>
                </a:solidFill>
                <a:latin typeface="Times New Roman" panose="02020603050405020304" pitchFamily="18" charset="0"/>
                <a:cs typeface="Times New Roman" panose="02020603050405020304" pitchFamily="18" charset="0"/>
              </a:rPr>
              <a:t>. </a:t>
            </a:r>
          </a:p>
        </p:txBody>
      </p:sp>
      <p:sp>
        <p:nvSpPr>
          <p:cNvPr id="27" name="Text Box 10"/>
          <p:cNvSpPr txBox="1">
            <a:spLocks noChangeArrowheads="1"/>
          </p:cNvSpPr>
          <p:nvPr/>
        </p:nvSpPr>
        <p:spPr bwMode="auto">
          <a:xfrm>
            <a:off x="1698080" y="3646853"/>
            <a:ext cx="5050233" cy="553998"/>
          </a:xfrm>
          <a:prstGeom prst="rect">
            <a:avLst/>
          </a:prstGeom>
          <a:noFill/>
          <a:ln w="9525">
            <a:noFill/>
            <a:miter lim="800000"/>
            <a:headEnd/>
            <a:tailEnd/>
          </a:ln>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50000"/>
              </a:spcBef>
              <a:spcAft>
                <a:spcPct val="0"/>
              </a:spcAft>
            </a:pPr>
            <a:r>
              <a:rPr lang="en-US" altLang="en-US" sz="3000" spc="-100" dirty="0" err="1">
                <a:solidFill>
                  <a:srgbClr val="2006BA"/>
                </a:solidFill>
                <a:latin typeface="Times New Roman" panose="02020603050405020304" pitchFamily="18" charset="0"/>
                <a:cs typeface="Times New Roman" panose="02020603050405020304" pitchFamily="18" charset="0"/>
              </a:rPr>
              <a:t>Axit</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có</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vị</a:t>
            </a:r>
            <a:r>
              <a:rPr lang="en-US" altLang="en-US" sz="3000" spc="-100" dirty="0">
                <a:solidFill>
                  <a:srgbClr val="2006BA"/>
                </a:solidFill>
                <a:latin typeface="Times New Roman" panose="02020603050405020304" pitchFamily="18" charset="0"/>
                <a:cs typeface="Times New Roman" panose="02020603050405020304" pitchFamily="18" charset="0"/>
              </a:rPr>
              <a:t> </a:t>
            </a:r>
            <a:r>
              <a:rPr lang="en-US" altLang="en-US" sz="3000" spc="-100" dirty="0" err="1">
                <a:solidFill>
                  <a:srgbClr val="2006BA"/>
                </a:solidFill>
                <a:latin typeface="Times New Roman" panose="02020603050405020304" pitchFamily="18" charset="0"/>
                <a:cs typeface="Times New Roman" panose="02020603050405020304" pitchFamily="18" charset="0"/>
              </a:rPr>
              <a:t>chua</a:t>
            </a:r>
            <a:r>
              <a:rPr lang="en-US" altLang="en-US" sz="3000" spc="-100" dirty="0">
                <a:solidFill>
                  <a:srgbClr val="2006BA"/>
                </a:solidFill>
                <a:latin typeface="Times New Roman" panose="02020603050405020304" pitchFamily="18" charset="0"/>
                <a:cs typeface="Times New Roman" panose="02020603050405020304" pitchFamily="18" charset="0"/>
              </a:rPr>
              <a:t>.</a:t>
            </a:r>
          </a:p>
        </p:txBody>
      </p:sp>
      <p:sp>
        <p:nvSpPr>
          <p:cNvPr id="28" name="Quad Arrow 27"/>
          <p:cNvSpPr/>
          <p:nvPr/>
        </p:nvSpPr>
        <p:spPr>
          <a:xfrm>
            <a:off x="1402896" y="1856272"/>
            <a:ext cx="223040" cy="25985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spcBef>
                <a:spcPct val="0"/>
              </a:spcBef>
              <a:spcAft>
                <a:spcPct val="0"/>
              </a:spcAft>
              <a:defRPr/>
            </a:pPr>
            <a:endParaRPr lang="en-US" sz="3000" spc="-100">
              <a:solidFill>
                <a:srgbClr val="2006BA"/>
              </a:solidFill>
              <a:latin typeface="Times New Roman" panose="02020603050405020304" pitchFamily="18" charset="0"/>
              <a:cs typeface="Times New Roman" panose="02020603050405020304" pitchFamily="18" charset="0"/>
            </a:endParaRPr>
          </a:p>
        </p:txBody>
      </p:sp>
      <p:sp>
        <p:nvSpPr>
          <p:cNvPr id="29" name="Quad Arrow 28"/>
          <p:cNvSpPr/>
          <p:nvPr/>
        </p:nvSpPr>
        <p:spPr>
          <a:xfrm>
            <a:off x="1402896" y="2543620"/>
            <a:ext cx="223040" cy="25985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spcBef>
                <a:spcPct val="0"/>
              </a:spcBef>
              <a:spcAft>
                <a:spcPct val="0"/>
              </a:spcAft>
              <a:defRPr/>
            </a:pPr>
            <a:endParaRPr lang="en-US" sz="3000" spc="-100">
              <a:solidFill>
                <a:srgbClr val="2006BA"/>
              </a:solidFill>
              <a:latin typeface="Times New Roman" panose="02020603050405020304" pitchFamily="18" charset="0"/>
              <a:cs typeface="Times New Roman" panose="02020603050405020304" pitchFamily="18" charset="0"/>
            </a:endParaRPr>
          </a:p>
        </p:txBody>
      </p:sp>
      <p:sp>
        <p:nvSpPr>
          <p:cNvPr id="30" name="Quad Arrow 29"/>
          <p:cNvSpPr/>
          <p:nvPr/>
        </p:nvSpPr>
        <p:spPr>
          <a:xfrm>
            <a:off x="1419316" y="3226207"/>
            <a:ext cx="223041" cy="25985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spcBef>
                <a:spcPct val="0"/>
              </a:spcBef>
              <a:spcAft>
                <a:spcPct val="0"/>
              </a:spcAft>
              <a:defRPr/>
            </a:pPr>
            <a:endParaRPr lang="en-US" sz="3000" spc="-100">
              <a:solidFill>
                <a:srgbClr val="2006BA"/>
              </a:solidFill>
              <a:latin typeface="Times New Roman" panose="02020603050405020304" pitchFamily="18" charset="0"/>
              <a:cs typeface="Times New Roman" panose="02020603050405020304" pitchFamily="18" charset="0"/>
            </a:endParaRPr>
          </a:p>
        </p:txBody>
      </p:sp>
      <p:sp>
        <p:nvSpPr>
          <p:cNvPr id="31" name="Quad Arrow 30"/>
          <p:cNvSpPr/>
          <p:nvPr/>
        </p:nvSpPr>
        <p:spPr>
          <a:xfrm>
            <a:off x="1419316" y="3797668"/>
            <a:ext cx="223040" cy="25985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spcBef>
                <a:spcPct val="0"/>
              </a:spcBef>
              <a:spcAft>
                <a:spcPct val="0"/>
              </a:spcAft>
              <a:defRPr/>
            </a:pPr>
            <a:endParaRPr lang="en-US" sz="3000" spc="-100">
              <a:solidFill>
                <a:srgbClr val="2006BA"/>
              </a:solidFill>
              <a:latin typeface="Times New Roman" panose="02020603050405020304" pitchFamily="18" charset="0"/>
              <a:cs typeface="Times New Roman" panose="02020603050405020304" pitchFamily="18" charset="0"/>
            </a:endParaRPr>
          </a:p>
        </p:txBody>
      </p:sp>
      <p:graphicFrame>
        <p:nvGraphicFramePr>
          <p:cNvPr id="32" name="Object 6"/>
          <p:cNvGraphicFramePr>
            <a:graphicFrameLocks noChangeAspect="1"/>
          </p:cNvGraphicFramePr>
          <p:nvPr>
            <p:extLst>
              <p:ext uri="{D42A27DB-BD31-4B8C-83A1-F6EECF244321}">
                <p14:modId xmlns:p14="http://schemas.microsoft.com/office/powerpoint/2010/main" val="3820652704"/>
              </p:ext>
            </p:extLst>
          </p:nvPr>
        </p:nvGraphicFramePr>
        <p:xfrm>
          <a:off x="3207324" y="4680255"/>
          <a:ext cx="2232025" cy="1350962"/>
        </p:xfrm>
        <a:graphic>
          <a:graphicData uri="http://schemas.openxmlformats.org/presentationml/2006/ole">
            <mc:AlternateContent xmlns:mc="http://schemas.openxmlformats.org/markup-compatibility/2006">
              <mc:Choice xmlns:v="urn:schemas-microsoft-com:vml" Requires="v">
                <p:oleObj name="CS ChemDraw Drawing" r:id="rId4" imgW="1465737" imgH="887919" progId="ChemDraw.Document.6.0">
                  <p:embed/>
                </p:oleObj>
              </mc:Choice>
              <mc:Fallback>
                <p:oleObj name="CS ChemDraw Drawing" r:id="rId4" imgW="1465737" imgH="887919" progId="ChemDraw.Document.6.0">
                  <p:embed/>
                  <p:pic>
                    <p:nvPicPr>
                      <p:cNvPr id="1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7324" y="4680255"/>
                        <a:ext cx="2232025" cy="1350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 name="Object 13"/>
          <p:cNvGraphicFramePr>
            <a:graphicFrameLocks noChangeAspect="1"/>
          </p:cNvGraphicFramePr>
          <p:nvPr>
            <p:extLst>
              <p:ext uri="{D42A27DB-BD31-4B8C-83A1-F6EECF244321}">
                <p14:modId xmlns:p14="http://schemas.microsoft.com/office/powerpoint/2010/main" val="2203947262"/>
              </p:ext>
            </p:extLst>
          </p:nvPr>
        </p:nvGraphicFramePr>
        <p:xfrm>
          <a:off x="6014024" y="4691685"/>
          <a:ext cx="2232025" cy="1314450"/>
        </p:xfrm>
        <a:graphic>
          <a:graphicData uri="http://schemas.openxmlformats.org/presentationml/2006/ole">
            <mc:AlternateContent xmlns:mc="http://schemas.openxmlformats.org/markup-compatibility/2006">
              <mc:Choice xmlns:v="urn:schemas-microsoft-com:vml" Requires="v">
                <p:oleObj name="CS ChemDraw Drawing" r:id="rId6" imgW="1514290" imgH="892783" progId="ChemDraw.Document.6.0">
                  <p:embed/>
                </p:oleObj>
              </mc:Choice>
              <mc:Fallback>
                <p:oleObj name="CS ChemDraw Drawing" r:id="rId6" imgW="1514290" imgH="892783" progId="ChemDraw.Document.6.0">
                  <p:embed/>
                  <p:pic>
                    <p:nvPicPr>
                      <p:cNvPr id="19"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4024" y="4691685"/>
                        <a:ext cx="2232025" cy="1314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 name="Object 14"/>
          <p:cNvGraphicFramePr>
            <a:graphicFrameLocks noChangeAspect="1"/>
          </p:cNvGraphicFramePr>
          <p:nvPr>
            <p:extLst>
              <p:ext uri="{D42A27DB-BD31-4B8C-83A1-F6EECF244321}">
                <p14:modId xmlns:p14="http://schemas.microsoft.com/office/powerpoint/2010/main" val="3770222090"/>
              </p:ext>
            </p:extLst>
          </p:nvPr>
        </p:nvGraphicFramePr>
        <p:xfrm>
          <a:off x="5139311" y="4378947"/>
          <a:ext cx="417513" cy="292100"/>
        </p:xfrm>
        <a:graphic>
          <a:graphicData uri="http://schemas.openxmlformats.org/presentationml/2006/ole">
            <mc:AlternateContent xmlns:mc="http://schemas.openxmlformats.org/markup-compatibility/2006">
              <mc:Choice xmlns:v="urn:schemas-microsoft-com:vml" Requires="v">
                <p:oleObj name="Equation" r:id="rId8" imgW="253800" imgH="177480" progId="Equation.DSMT4">
                  <p:embed/>
                </p:oleObj>
              </mc:Choice>
              <mc:Fallback>
                <p:oleObj name="Equation" r:id="rId8" imgW="253800" imgH="177480" progId="Equation.DSMT4">
                  <p:embed/>
                  <p:pic>
                    <p:nvPicPr>
                      <p:cNvPr id="2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9311" y="4378947"/>
                        <a:ext cx="417513"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 name="Object 15"/>
          <p:cNvGraphicFramePr>
            <a:graphicFrameLocks noChangeAspect="1"/>
          </p:cNvGraphicFramePr>
          <p:nvPr>
            <p:extLst>
              <p:ext uri="{D42A27DB-BD31-4B8C-83A1-F6EECF244321}">
                <p14:modId xmlns:p14="http://schemas.microsoft.com/office/powerpoint/2010/main" val="3665195167"/>
              </p:ext>
            </p:extLst>
          </p:nvPr>
        </p:nvGraphicFramePr>
        <p:xfrm>
          <a:off x="6029898" y="4378947"/>
          <a:ext cx="412750" cy="327025"/>
        </p:xfrm>
        <a:graphic>
          <a:graphicData uri="http://schemas.openxmlformats.org/presentationml/2006/ole">
            <mc:AlternateContent xmlns:mc="http://schemas.openxmlformats.org/markup-compatibility/2006">
              <mc:Choice xmlns:v="urn:schemas-microsoft-com:vml" Requires="v">
                <p:oleObj name="Equation" r:id="rId10" imgW="241200" imgH="177480" progId="Equation.DSMT4">
                  <p:embed/>
                </p:oleObj>
              </mc:Choice>
              <mc:Fallback>
                <p:oleObj name="Equation" r:id="rId10" imgW="241200" imgH="177480" progId="Equation.DSMT4">
                  <p:embed/>
                  <p:pic>
                    <p:nvPicPr>
                      <p:cNvPr id="25"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29898" y="4378947"/>
                        <a:ext cx="412750" cy="327025"/>
                      </a:xfrm>
                      <a:prstGeom prst="rect">
                        <a:avLst/>
                      </a:prstGeom>
                      <a:noFill/>
                      <a:ln>
                        <a:noFill/>
                      </a:ln>
                      <a:effectLst/>
                    </p:spPr>
                  </p:pic>
                </p:oleObj>
              </mc:Fallback>
            </mc:AlternateContent>
          </a:graphicData>
        </a:graphic>
      </p:graphicFrame>
      <p:graphicFrame>
        <p:nvGraphicFramePr>
          <p:cNvPr id="43" name="Object 18"/>
          <p:cNvGraphicFramePr>
            <a:graphicFrameLocks noChangeAspect="1"/>
          </p:cNvGraphicFramePr>
          <p:nvPr>
            <p:extLst>
              <p:ext uri="{D42A27DB-BD31-4B8C-83A1-F6EECF244321}">
                <p14:modId xmlns:p14="http://schemas.microsoft.com/office/powerpoint/2010/main" val="4138995054"/>
              </p:ext>
            </p:extLst>
          </p:nvPr>
        </p:nvGraphicFramePr>
        <p:xfrm>
          <a:off x="8834996" y="4680254"/>
          <a:ext cx="2232025" cy="1350963"/>
        </p:xfrm>
        <a:graphic>
          <a:graphicData uri="http://schemas.openxmlformats.org/presentationml/2006/ole">
            <mc:AlternateContent xmlns:mc="http://schemas.openxmlformats.org/markup-compatibility/2006">
              <mc:Choice xmlns:v="urn:schemas-microsoft-com:vml" Requires="v">
                <p:oleObj name="CS ChemDraw Drawing" r:id="rId12" imgW="1465737" imgH="887919" progId="ChemDraw.Document.6.0">
                  <p:embed/>
                </p:oleObj>
              </mc:Choice>
              <mc:Fallback>
                <p:oleObj name="CS ChemDraw Drawing" r:id="rId12" imgW="1465737" imgH="887919" progId="ChemDraw.Document.6.0">
                  <p:embed/>
                  <p:pic>
                    <p:nvPicPr>
                      <p:cNvPr id="26"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4996" y="4680254"/>
                        <a:ext cx="2232025" cy="1350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 name="Object 19"/>
          <p:cNvGraphicFramePr>
            <a:graphicFrameLocks noChangeAspect="1"/>
          </p:cNvGraphicFramePr>
          <p:nvPr>
            <p:extLst>
              <p:ext uri="{D42A27DB-BD31-4B8C-83A1-F6EECF244321}">
                <p14:modId xmlns:p14="http://schemas.microsoft.com/office/powerpoint/2010/main" val="2014572772"/>
              </p:ext>
            </p:extLst>
          </p:nvPr>
        </p:nvGraphicFramePr>
        <p:xfrm>
          <a:off x="7941249" y="4378947"/>
          <a:ext cx="417512" cy="292100"/>
        </p:xfrm>
        <a:graphic>
          <a:graphicData uri="http://schemas.openxmlformats.org/presentationml/2006/ole">
            <mc:AlternateContent xmlns:mc="http://schemas.openxmlformats.org/markup-compatibility/2006">
              <mc:Choice xmlns:v="urn:schemas-microsoft-com:vml" Requires="v">
                <p:oleObj name="Equation" r:id="rId13" imgW="253800" imgH="177480" progId="Equation.DSMT4">
                  <p:embed/>
                </p:oleObj>
              </mc:Choice>
              <mc:Fallback>
                <p:oleObj name="Equation" r:id="rId13" imgW="253800" imgH="177480" progId="Equation.DSMT4">
                  <p:embed/>
                  <p:pic>
                    <p:nvPicPr>
                      <p:cNvPr id="27"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41249" y="4378947"/>
                        <a:ext cx="417512"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 name="Object 20"/>
          <p:cNvGraphicFramePr>
            <a:graphicFrameLocks noChangeAspect="1"/>
          </p:cNvGraphicFramePr>
          <p:nvPr>
            <p:extLst>
              <p:ext uri="{D42A27DB-BD31-4B8C-83A1-F6EECF244321}">
                <p14:modId xmlns:p14="http://schemas.microsoft.com/office/powerpoint/2010/main" val="2530314834"/>
              </p:ext>
            </p:extLst>
          </p:nvPr>
        </p:nvGraphicFramePr>
        <p:xfrm>
          <a:off x="8836011" y="4345610"/>
          <a:ext cx="412750" cy="303212"/>
        </p:xfrm>
        <a:graphic>
          <a:graphicData uri="http://schemas.openxmlformats.org/presentationml/2006/ole">
            <mc:AlternateContent xmlns:mc="http://schemas.openxmlformats.org/markup-compatibility/2006">
              <mc:Choice xmlns:v="urn:schemas-microsoft-com:vml" Requires="v">
                <p:oleObj name="Equation" r:id="rId14" imgW="241200" imgH="177480" progId="Equation.DSMT4">
                  <p:embed/>
                </p:oleObj>
              </mc:Choice>
              <mc:Fallback>
                <p:oleObj name="Equation" r:id="rId14" imgW="241200" imgH="177480" progId="Equation.DSMT4">
                  <p:embed/>
                  <p:pic>
                    <p:nvPicPr>
                      <p:cNvPr id="28"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36011" y="4345610"/>
                        <a:ext cx="412750" cy="30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6" name="Group 24"/>
          <p:cNvGrpSpPr>
            <a:grpSpLocks/>
          </p:cNvGrpSpPr>
          <p:nvPr/>
        </p:nvGrpSpPr>
        <p:grpSpPr bwMode="auto">
          <a:xfrm>
            <a:off x="5523485" y="4836147"/>
            <a:ext cx="349250" cy="69850"/>
            <a:chOff x="1610" y="2024"/>
            <a:chExt cx="254" cy="45"/>
          </a:xfrm>
        </p:grpSpPr>
        <p:sp>
          <p:nvSpPr>
            <p:cNvPr id="47" name="Oval 21"/>
            <p:cNvSpPr>
              <a:spLocks noChangeArrowheads="1"/>
            </p:cNvSpPr>
            <p:nvPr/>
          </p:nvSpPr>
          <p:spPr bwMode="auto">
            <a:xfrm>
              <a:off x="1610" y="2024"/>
              <a:ext cx="45" cy="45"/>
            </a:xfrm>
            <a:prstGeom prst="ellipse">
              <a:avLst/>
            </a:prstGeom>
            <a:solidFill>
              <a:srgbClr val="FF000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b="1">
                <a:solidFill>
                  <a:srgbClr val="2006BA"/>
                </a:solidFill>
                <a:latin typeface="Calibri" pitchFamily="34" charset="0"/>
                <a:cs typeface="Arial" charset="0"/>
              </a:endParaRPr>
            </a:p>
          </p:txBody>
        </p:sp>
        <p:sp>
          <p:nvSpPr>
            <p:cNvPr id="48" name="Oval 22"/>
            <p:cNvSpPr>
              <a:spLocks noChangeArrowheads="1"/>
            </p:cNvSpPr>
            <p:nvPr/>
          </p:nvSpPr>
          <p:spPr bwMode="auto">
            <a:xfrm>
              <a:off x="1701" y="2024"/>
              <a:ext cx="45" cy="45"/>
            </a:xfrm>
            <a:prstGeom prst="ellipse">
              <a:avLst/>
            </a:prstGeom>
            <a:solidFill>
              <a:srgbClr val="FF000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b="1">
                <a:solidFill>
                  <a:srgbClr val="2006BA"/>
                </a:solidFill>
                <a:latin typeface="Calibri" pitchFamily="34" charset="0"/>
                <a:cs typeface="Arial" charset="0"/>
              </a:endParaRPr>
            </a:p>
          </p:txBody>
        </p:sp>
        <p:sp>
          <p:nvSpPr>
            <p:cNvPr id="49" name="Oval 23"/>
            <p:cNvSpPr>
              <a:spLocks noChangeArrowheads="1"/>
            </p:cNvSpPr>
            <p:nvPr/>
          </p:nvSpPr>
          <p:spPr bwMode="auto">
            <a:xfrm>
              <a:off x="1819" y="2024"/>
              <a:ext cx="45" cy="45"/>
            </a:xfrm>
            <a:prstGeom prst="ellipse">
              <a:avLst/>
            </a:prstGeom>
            <a:solidFill>
              <a:srgbClr val="FF000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b="1">
                <a:solidFill>
                  <a:srgbClr val="2006BA"/>
                </a:solidFill>
                <a:latin typeface="Calibri" pitchFamily="34" charset="0"/>
                <a:cs typeface="Arial" charset="0"/>
              </a:endParaRPr>
            </a:p>
          </p:txBody>
        </p:sp>
      </p:grpSp>
      <p:grpSp>
        <p:nvGrpSpPr>
          <p:cNvPr id="50" name="Group 25"/>
          <p:cNvGrpSpPr>
            <a:grpSpLocks/>
          </p:cNvGrpSpPr>
          <p:nvPr/>
        </p:nvGrpSpPr>
        <p:grpSpPr bwMode="auto">
          <a:xfrm>
            <a:off x="8390510" y="4836147"/>
            <a:ext cx="349250" cy="69850"/>
            <a:chOff x="1610" y="2024"/>
            <a:chExt cx="254" cy="45"/>
          </a:xfrm>
        </p:grpSpPr>
        <p:sp>
          <p:nvSpPr>
            <p:cNvPr id="51" name="Oval 26"/>
            <p:cNvSpPr>
              <a:spLocks noChangeArrowheads="1"/>
            </p:cNvSpPr>
            <p:nvPr/>
          </p:nvSpPr>
          <p:spPr bwMode="auto">
            <a:xfrm>
              <a:off x="1610" y="2024"/>
              <a:ext cx="45" cy="45"/>
            </a:xfrm>
            <a:prstGeom prst="ellipse">
              <a:avLst/>
            </a:prstGeom>
            <a:solidFill>
              <a:srgbClr val="FF000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b="1">
                <a:solidFill>
                  <a:srgbClr val="2006BA"/>
                </a:solidFill>
                <a:latin typeface="Calibri" pitchFamily="34" charset="0"/>
                <a:cs typeface="Arial" charset="0"/>
              </a:endParaRPr>
            </a:p>
          </p:txBody>
        </p:sp>
        <p:sp>
          <p:nvSpPr>
            <p:cNvPr id="52" name="Oval 27"/>
            <p:cNvSpPr>
              <a:spLocks noChangeArrowheads="1"/>
            </p:cNvSpPr>
            <p:nvPr/>
          </p:nvSpPr>
          <p:spPr bwMode="auto">
            <a:xfrm>
              <a:off x="1701" y="2024"/>
              <a:ext cx="45" cy="45"/>
            </a:xfrm>
            <a:prstGeom prst="ellipse">
              <a:avLst/>
            </a:prstGeom>
            <a:solidFill>
              <a:srgbClr val="FF000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b="1">
                <a:solidFill>
                  <a:srgbClr val="2006BA"/>
                </a:solidFill>
                <a:latin typeface="Calibri" pitchFamily="34" charset="0"/>
                <a:cs typeface="Arial" charset="0"/>
              </a:endParaRPr>
            </a:p>
          </p:txBody>
        </p:sp>
        <p:sp>
          <p:nvSpPr>
            <p:cNvPr id="53" name="Oval 28"/>
            <p:cNvSpPr>
              <a:spLocks noChangeArrowheads="1"/>
            </p:cNvSpPr>
            <p:nvPr/>
          </p:nvSpPr>
          <p:spPr bwMode="auto">
            <a:xfrm>
              <a:off x="1819" y="2024"/>
              <a:ext cx="45" cy="45"/>
            </a:xfrm>
            <a:prstGeom prst="ellipse">
              <a:avLst/>
            </a:prstGeom>
            <a:solidFill>
              <a:srgbClr val="FF000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b="1">
                <a:solidFill>
                  <a:srgbClr val="2006BA"/>
                </a:solidFill>
                <a:latin typeface="Calibri" pitchFamily="34" charset="0"/>
                <a:cs typeface="Arial" charset="0"/>
              </a:endParaRPr>
            </a:p>
          </p:txBody>
        </p:sp>
      </p:grpSp>
      <p:grpSp>
        <p:nvGrpSpPr>
          <p:cNvPr id="54" name="Group 33"/>
          <p:cNvGrpSpPr>
            <a:grpSpLocks/>
          </p:cNvGrpSpPr>
          <p:nvPr/>
        </p:nvGrpSpPr>
        <p:grpSpPr bwMode="auto">
          <a:xfrm>
            <a:off x="2740598" y="4801857"/>
            <a:ext cx="349250" cy="69850"/>
            <a:chOff x="1610" y="2024"/>
            <a:chExt cx="254" cy="45"/>
          </a:xfrm>
        </p:grpSpPr>
        <p:sp>
          <p:nvSpPr>
            <p:cNvPr id="55" name="Oval 34"/>
            <p:cNvSpPr>
              <a:spLocks noChangeArrowheads="1"/>
            </p:cNvSpPr>
            <p:nvPr/>
          </p:nvSpPr>
          <p:spPr bwMode="auto">
            <a:xfrm>
              <a:off x="1610" y="2024"/>
              <a:ext cx="45" cy="45"/>
            </a:xfrm>
            <a:prstGeom prst="ellipse">
              <a:avLst/>
            </a:prstGeom>
            <a:solidFill>
              <a:srgbClr val="FF000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b="1">
                <a:solidFill>
                  <a:srgbClr val="2006BA"/>
                </a:solidFill>
                <a:latin typeface="Calibri" pitchFamily="34" charset="0"/>
                <a:cs typeface="Arial" charset="0"/>
              </a:endParaRPr>
            </a:p>
          </p:txBody>
        </p:sp>
        <p:sp>
          <p:nvSpPr>
            <p:cNvPr id="56" name="Oval 35"/>
            <p:cNvSpPr>
              <a:spLocks noChangeArrowheads="1"/>
            </p:cNvSpPr>
            <p:nvPr/>
          </p:nvSpPr>
          <p:spPr bwMode="auto">
            <a:xfrm>
              <a:off x="1701" y="2024"/>
              <a:ext cx="45" cy="45"/>
            </a:xfrm>
            <a:prstGeom prst="ellipse">
              <a:avLst/>
            </a:prstGeom>
            <a:solidFill>
              <a:srgbClr val="FF000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b="1">
                <a:solidFill>
                  <a:srgbClr val="2006BA"/>
                </a:solidFill>
                <a:latin typeface="Calibri" pitchFamily="34" charset="0"/>
                <a:cs typeface="Arial" charset="0"/>
              </a:endParaRPr>
            </a:p>
          </p:txBody>
        </p:sp>
        <p:sp>
          <p:nvSpPr>
            <p:cNvPr id="57" name="Oval 36"/>
            <p:cNvSpPr>
              <a:spLocks noChangeArrowheads="1"/>
            </p:cNvSpPr>
            <p:nvPr/>
          </p:nvSpPr>
          <p:spPr bwMode="auto">
            <a:xfrm>
              <a:off x="1819" y="2024"/>
              <a:ext cx="45" cy="45"/>
            </a:xfrm>
            <a:prstGeom prst="ellipse">
              <a:avLst/>
            </a:prstGeom>
            <a:solidFill>
              <a:srgbClr val="FF000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b="1">
                <a:solidFill>
                  <a:srgbClr val="2006BA"/>
                </a:solidFill>
                <a:latin typeface="Calibri" pitchFamily="34" charset="0"/>
                <a:cs typeface="Arial" charset="0"/>
              </a:endParaRPr>
            </a:p>
          </p:txBody>
        </p:sp>
      </p:grpSp>
      <p:grpSp>
        <p:nvGrpSpPr>
          <p:cNvPr id="58" name="Group 37"/>
          <p:cNvGrpSpPr>
            <a:grpSpLocks/>
          </p:cNvGrpSpPr>
          <p:nvPr/>
        </p:nvGrpSpPr>
        <p:grpSpPr bwMode="auto">
          <a:xfrm>
            <a:off x="11140060" y="4837735"/>
            <a:ext cx="349250" cy="69850"/>
            <a:chOff x="1610" y="2024"/>
            <a:chExt cx="254" cy="45"/>
          </a:xfrm>
        </p:grpSpPr>
        <p:sp>
          <p:nvSpPr>
            <p:cNvPr id="59" name="Oval 38"/>
            <p:cNvSpPr>
              <a:spLocks noChangeArrowheads="1"/>
            </p:cNvSpPr>
            <p:nvPr/>
          </p:nvSpPr>
          <p:spPr bwMode="auto">
            <a:xfrm>
              <a:off x="1610" y="2024"/>
              <a:ext cx="45" cy="45"/>
            </a:xfrm>
            <a:prstGeom prst="ellipse">
              <a:avLst/>
            </a:prstGeom>
            <a:solidFill>
              <a:srgbClr val="FF000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b="1">
                <a:solidFill>
                  <a:srgbClr val="2006BA"/>
                </a:solidFill>
                <a:latin typeface="Calibri" pitchFamily="34" charset="0"/>
                <a:cs typeface="Arial" charset="0"/>
              </a:endParaRPr>
            </a:p>
          </p:txBody>
        </p:sp>
        <p:sp>
          <p:nvSpPr>
            <p:cNvPr id="60" name="Oval 39"/>
            <p:cNvSpPr>
              <a:spLocks noChangeArrowheads="1"/>
            </p:cNvSpPr>
            <p:nvPr/>
          </p:nvSpPr>
          <p:spPr bwMode="auto">
            <a:xfrm>
              <a:off x="1701" y="2024"/>
              <a:ext cx="45" cy="45"/>
            </a:xfrm>
            <a:prstGeom prst="ellipse">
              <a:avLst/>
            </a:prstGeom>
            <a:solidFill>
              <a:srgbClr val="FF000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b="1">
                <a:solidFill>
                  <a:srgbClr val="2006BA"/>
                </a:solidFill>
                <a:latin typeface="Calibri" pitchFamily="34" charset="0"/>
                <a:cs typeface="Arial" charset="0"/>
              </a:endParaRPr>
            </a:p>
          </p:txBody>
        </p:sp>
        <p:sp>
          <p:nvSpPr>
            <p:cNvPr id="61" name="Oval 40"/>
            <p:cNvSpPr>
              <a:spLocks noChangeArrowheads="1"/>
            </p:cNvSpPr>
            <p:nvPr/>
          </p:nvSpPr>
          <p:spPr bwMode="auto">
            <a:xfrm>
              <a:off x="1819" y="2024"/>
              <a:ext cx="45" cy="45"/>
            </a:xfrm>
            <a:prstGeom prst="ellipse">
              <a:avLst/>
            </a:prstGeom>
            <a:solidFill>
              <a:srgbClr val="FF000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b="1">
                <a:solidFill>
                  <a:srgbClr val="2006BA"/>
                </a:solidFill>
                <a:latin typeface="Calibri" pitchFamily="34" charset="0"/>
                <a:cs typeface="Arial" charset="0"/>
              </a:endParaRPr>
            </a:p>
          </p:txBody>
        </p:sp>
      </p:grpSp>
      <p:graphicFrame>
        <p:nvGraphicFramePr>
          <p:cNvPr id="62" name="Object 41"/>
          <p:cNvGraphicFramePr>
            <a:graphicFrameLocks noChangeAspect="1"/>
          </p:cNvGraphicFramePr>
          <p:nvPr>
            <p:extLst>
              <p:ext uri="{D42A27DB-BD31-4B8C-83A1-F6EECF244321}">
                <p14:modId xmlns:p14="http://schemas.microsoft.com/office/powerpoint/2010/main" val="3415842657"/>
              </p:ext>
            </p:extLst>
          </p:nvPr>
        </p:nvGraphicFramePr>
        <p:xfrm>
          <a:off x="10695781" y="4345610"/>
          <a:ext cx="417513" cy="292100"/>
        </p:xfrm>
        <a:graphic>
          <a:graphicData uri="http://schemas.openxmlformats.org/presentationml/2006/ole">
            <mc:AlternateContent xmlns:mc="http://schemas.openxmlformats.org/markup-compatibility/2006">
              <mc:Choice xmlns:v="urn:schemas-microsoft-com:vml" Requires="v">
                <p:oleObj name="Equation" r:id="rId15" imgW="253800" imgH="177480" progId="Equation.DSMT4">
                  <p:embed/>
                </p:oleObj>
              </mc:Choice>
              <mc:Fallback>
                <p:oleObj name="Equation" r:id="rId15" imgW="253800" imgH="177480" progId="Equation.DSMT4">
                  <p:embed/>
                  <p:pic>
                    <p:nvPicPr>
                      <p:cNvPr id="49" name="Object 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95781" y="4345610"/>
                        <a:ext cx="417513"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 name="Object 42"/>
          <p:cNvGraphicFramePr>
            <a:graphicFrameLocks noChangeAspect="1"/>
          </p:cNvGraphicFramePr>
          <p:nvPr>
            <p:extLst>
              <p:ext uri="{D42A27DB-BD31-4B8C-83A1-F6EECF244321}">
                <p14:modId xmlns:p14="http://schemas.microsoft.com/office/powerpoint/2010/main" val="2404194365"/>
              </p:ext>
            </p:extLst>
          </p:nvPr>
        </p:nvGraphicFramePr>
        <p:xfrm>
          <a:off x="3207324" y="4345610"/>
          <a:ext cx="412750" cy="303212"/>
        </p:xfrm>
        <a:graphic>
          <a:graphicData uri="http://schemas.openxmlformats.org/presentationml/2006/ole">
            <mc:AlternateContent xmlns:mc="http://schemas.openxmlformats.org/markup-compatibility/2006">
              <mc:Choice xmlns:v="urn:schemas-microsoft-com:vml" Requires="v">
                <p:oleObj name="Equation" r:id="rId16" imgW="241200" imgH="177480" progId="Equation.DSMT4">
                  <p:embed/>
                </p:oleObj>
              </mc:Choice>
              <mc:Fallback>
                <p:oleObj name="Equation" r:id="rId16" imgW="241200" imgH="177480" progId="Equation.DSMT4">
                  <p:embed/>
                  <p:pic>
                    <p:nvPicPr>
                      <p:cNvPr id="50" name="Object 4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7324" y="4345610"/>
                        <a:ext cx="412750" cy="30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 name="TextBox 59"/>
          <p:cNvSpPr txBox="1">
            <a:spLocks noChangeArrowheads="1"/>
          </p:cNvSpPr>
          <p:nvPr/>
        </p:nvSpPr>
        <p:spPr bwMode="auto">
          <a:xfrm>
            <a:off x="5815586" y="6137898"/>
            <a:ext cx="1928813"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1800" b="1">
                <a:solidFill>
                  <a:srgbClr val="2006BA"/>
                </a:solidFill>
              </a:rPr>
              <a:t>DẠNG POLIME</a:t>
            </a:r>
          </a:p>
        </p:txBody>
      </p:sp>
    </p:spTree>
    <p:extLst>
      <p:ext uri="{BB962C8B-B14F-4D97-AF65-F5344CB8AC3E}">
        <p14:creationId xmlns:p14="http://schemas.microsoft.com/office/powerpoint/2010/main" val="356729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up)">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up)">
                                      <p:cBhvr>
                                        <p:cTn id="23" dur="500"/>
                                        <p:tgtEl>
                                          <p:spTgt spid="30"/>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up)">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500"/>
                                        <p:tgtEl>
                                          <p:spTgt spid="32"/>
                                        </p:tgtEl>
                                      </p:cBhvr>
                                    </p:animEffect>
                                  </p:childTnLst>
                                </p:cTn>
                              </p:par>
                              <p:par>
                                <p:cTn id="32" presetID="22" presetClass="entr" presetSubtype="1"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up)">
                                      <p:cBhvr>
                                        <p:cTn id="34" dur="500"/>
                                        <p:tgtEl>
                                          <p:spTgt spid="40"/>
                                        </p:tgtEl>
                                      </p:cBhvr>
                                    </p:animEffect>
                                  </p:childTnLst>
                                </p:cTn>
                              </p:par>
                              <p:par>
                                <p:cTn id="35" presetID="22" presetClass="entr" presetSubtype="1"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par>
                                <p:cTn id="38" presetID="22" presetClass="entr" presetSubtype="1"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up)">
                                      <p:cBhvr>
                                        <p:cTn id="40" dur="500"/>
                                        <p:tgtEl>
                                          <p:spTgt spid="44"/>
                                        </p:tgtEl>
                                      </p:cBhvr>
                                    </p:animEffect>
                                  </p:childTnLst>
                                </p:cTn>
                              </p:par>
                              <p:par>
                                <p:cTn id="41" presetID="22" presetClass="entr" presetSubtype="1"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up)">
                                      <p:cBhvr>
                                        <p:cTn id="43" dur="500"/>
                                        <p:tgtEl>
                                          <p:spTgt spid="41"/>
                                        </p:tgtEl>
                                      </p:cBhvr>
                                    </p:animEffect>
                                  </p:childTnLst>
                                </p:cTn>
                              </p:par>
                              <p:par>
                                <p:cTn id="44" presetID="22" presetClass="entr" presetSubtype="1" fill="hold"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up)">
                                      <p:cBhvr>
                                        <p:cTn id="46" dur="500"/>
                                        <p:tgtEl>
                                          <p:spTgt spid="46"/>
                                        </p:tgtEl>
                                      </p:cBhvr>
                                    </p:animEffect>
                                  </p:childTnLst>
                                </p:cTn>
                              </p:par>
                              <p:par>
                                <p:cTn id="47" presetID="22" presetClass="entr" presetSubtype="1"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par>
                                <p:cTn id="50" presetID="22" presetClass="entr" presetSubtype="1" fill="hold"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up)">
                                      <p:cBhvr>
                                        <p:cTn id="52" dur="500"/>
                                        <p:tgtEl>
                                          <p:spTgt spid="43"/>
                                        </p:tgtEl>
                                      </p:cBhvr>
                                    </p:animEffect>
                                  </p:childTnLst>
                                </p:cTn>
                              </p:par>
                              <p:par>
                                <p:cTn id="53" presetID="22" presetClass="entr" presetSubtype="4"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down)">
                                      <p:cBhvr>
                                        <p:cTn id="55" dur="500"/>
                                        <p:tgtEl>
                                          <p:spTgt spid="45"/>
                                        </p:tgtEl>
                                      </p:cBhvr>
                                    </p:animEffect>
                                  </p:childTnLst>
                                </p:cTn>
                              </p:par>
                              <p:par>
                                <p:cTn id="56" presetID="22" presetClass="entr" presetSubtype="1" fill="hold" nodeType="with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up)">
                                      <p:cBhvr>
                                        <p:cTn id="58" dur="500"/>
                                        <p:tgtEl>
                                          <p:spTgt spid="62"/>
                                        </p:tgtEl>
                                      </p:cBhvr>
                                    </p:animEffect>
                                  </p:childTnLst>
                                </p:cTn>
                              </p:par>
                              <p:par>
                                <p:cTn id="59" presetID="22" presetClass="entr" presetSubtype="1" fill="hold" nodeType="with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wipe(up)">
                                      <p:cBhvr>
                                        <p:cTn id="61" dur="500"/>
                                        <p:tgtEl>
                                          <p:spTgt spid="54"/>
                                        </p:tgtEl>
                                      </p:cBhvr>
                                    </p:animEffect>
                                  </p:childTnLst>
                                </p:cTn>
                              </p:par>
                              <p:par>
                                <p:cTn id="62" presetID="22" presetClass="entr" presetSubtype="1" fill="hold" nodeType="with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par>
                                <p:cTn id="65" presetID="22" presetClass="entr" presetSubtype="1" fill="hold" nodeType="with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up)">
                                      <p:cBhvr>
                                        <p:cTn id="67" dur="500"/>
                                        <p:tgtEl>
                                          <p:spTgt spid="63"/>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wipe(down)">
                                      <p:cBhvr>
                                        <p:cTn id="70" dur="500"/>
                                        <p:tgtEl>
                                          <p:spTgt spid="6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up)">
                                      <p:cBhvr>
                                        <p:cTn id="75" dur="500"/>
                                        <p:tgtEl>
                                          <p:spTgt spid="31"/>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wipe(up)">
                                      <p:cBhvr>
                                        <p:cTn id="7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animBg="1"/>
      <p:bldP spid="29" grpId="0" animBg="1"/>
      <p:bldP spid="30" grpId="0" animBg="1"/>
      <p:bldP spid="31" grpId="0" animBg="1"/>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C2171DB4-FBA6-4C2C-8B10-2FE189740EE0}"/>
              </a:ext>
            </a:extLst>
          </p:cNvPr>
          <p:cNvSpPr txBox="1"/>
          <p:nvPr/>
        </p:nvSpPr>
        <p:spPr>
          <a:xfrm>
            <a:off x="204185" y="292964"/>
            <a:ext cx="1573957" cy="369332"/>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a:ea typeface="+mn-ea"/>
                <a:cs typeface="+mn-cs"/>
              </a:rPr>
              <a:t>HÓA HỌC 11</a:t>
            </a:r>
            <a:endParaRPr kumimoji="0" lang="vi-VN" sz="1800" b="1" i="0" u="none" strike="noStrike" kern="1200" cap="none" spc="0" normalizeH="0" baseline="0" noProof="0" dirty="0">
              <a:ln>
                <a:noFill/>
              </a:ln>
              <a:solidFill>
                <a:srgbClr val="FFFF00"/>
              </a:solidFill>
              <a:effectLst/>
              <a:uLnTx/>
              <a:uFillTx/>
              <a:latin typeface="Arial"/>
              <a:ea typeface="+mn-ea"/>
              <a:cs typeface="+mn-cs"/>
            </a:endParaRPr>
          </a:p>
        </p:txBody>
      </p:sp>
      <p:sp>
        <p:nvSpPr>
          <p:cNvPr id="36" name="TextBox 35">
            <a:extLst>
              <a:ext uri="{FF2B5EF4-FFF2-40B4-BE49-F238E27FC236}">
                <a16:creationId xmlns:a16="http://schemas.microsoft.com/office/drawing/2014/main" id="{3C8DD836-3A0B-4E42-9030-5171F4A94EF3}"/>
              </a:ext>
            </a:extLst>
          </p:cNvPr>
          <p:cNvSpPr txBox="1"/>
          <p:nvPr/>
        </p:nvSpPr>
        <p:spPr>
          <a:xfrm>
            <a:off x="1968901" y="154464"/>
            <a:ext cx="668843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45: AXIT CACBOXYLIC (</a:t>
            </a: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tiết</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1)</a:t>
            </a:r>
            <a:endParaRPr kumimoji="0" lang="vi-VN"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31E0F6B-06CA-4CC8-8414-29554C3F3F06}"/>
              </a:ext>
            </a:extLst>
          </p:cNvPr>
          <p:cNvCxnSpPr>
            <a:cxnSpLocks/>
          </p:cNvCxnSpPr>
          <p:nvPr/>
        </p:nvCxnSpPr>
        <p:spPr>
          <a:xfrm>
            <a:off x="2043442" y="661569"/>
            <a:ext cx="6440801"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32" name="Rectangle 164"/>
          <p:cNvSpPr>
            <a:spLocks noChangeArrowheads="1"/>
          </p:cNvSpPr>
          <p:nvPr/>
        </p:nvSpPr>
        <p:spPr bwMode="auto">
          <a:xfrm>
            <a:off x="442776" y="979644"/>
            <a:ext cx="964213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III. TÍNH CHẤT VẬT LÍ</a:t>
            </a:r>
          </a:p>
        </p:txBody>
      </p:sp>
      <p:sp>
        <p:nvSpPr>
          <p:cNvPr id="10" name="Text Box 7"/>
          <p:cNvSpPr txBox="1">
            <a:spLocks noChangeArrowheads="1"/>
          </p:cNvSpPr>
          <p:nvPr/>
        </p:nvSpPr>
        <p:spPr bwMode="auto">
          <a:xfrm>
            <a:off x="2638166" y="1968740"/>
            <a:ext cx="9237284"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CH</a:t>
            </a:r>
            <a:r>
              <a:rPr kumimoji="0" lang="en-US" altLang="en-US" sz="3200" b="0" i="0" u="none" strike="noStrike" kern="1200" cap="none" spc="0" normalizeH="0" baseline="-25000" noProof="0" dirty="0">
                <a:ln>
                  <a:noFill/>
                </a:ln>
                <a:solidFill>
                  <a:srgbClr val="FFFFFF"/>
                </a:solidFill>
                <a:effectLst/>
                <a:uLnTx/>
                <a:uFillTx/>
                <a:latin typeface="Times New Roman" panose="02020603050405020304" pitchFamily="18" charset="0"/>
                <a:ea typeface="+mn-ea"/>
                <a:cs typeface="Arial" panose="020B0604020202020204" pitchFamily="34" charset="0"/>
              </a:rPr>
              <a:t>3</a:t>
            </a:r>
            <a:r>
              <a:rPr kumimoji="0" lang="en-US" altLang="en-US" sz="3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COOH, C</a:t>
            </a:r>
            <a:r>
              <a:rPr kumimoji="0" lang="en-US" altLang="en-US" sz="3200" b="0" i="0" u="none" strike="noStrike" kern="1200" cap="none" spc="0" normalizeH="0" baseline="-25000" noProof="0" dirty="0">
                <a:ln>
                  <a:noFill/>
                </a:ln>
                <a:solidFill>
                  <a:srgbClr val="FFFFFF"/>
                </a:solidFill>
                <a:effectLst/>
                <a:uLnTx/>
                <a:uFillTx/>
                <a:latin typeface="Times New Roman" panose="02020603050405020304" pitchFamily="18" charset="0"/>
                <a:ea typeface="+mn-ea"/>
                <a:cs typeface="Arial" panose="020B0604020202020204" pitchFamily="34" charset="0"/>
              </a:rPr>
              <a:t>2</a:t>
            </a:r>
            <a:r>
              <a:rPr kumimoji="0" lang="en-US" altLang="en-US" sz="3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H</a:t>
            </a:r>
            <a:r>
              <a:rPr kumimoji="0" lang="en-US" altLang="en-US" sz="3200" b="0" i="0" u="none" strike="noStrike" kern="1200" cap="none" spc="0" normalizeH="0" baseline="-25000" noProof="0" dirty="0">
                <a:ln>
                  <a:noFill/>
                </a:ln>
                <a:solidFill>
                  <a:srgbClr val="FFFFFF"/>
                </a:solidFill>
                <a:effectLst/>
                <a:uLnTx/>
                <a:uFillTx/>
                <a:latin typeface="Times New Roman" panose="02020603050405020304" pitchFamily="18" charset="0"/>
                <a:ea typeface="+mn-ea"/>
                <a:cs typeface="Arial" panose="020B0604020202020204" pitchFamily="34" charset="0"/>
              </a:rPr>
              <a:t>5</a:t>
            </a:r>
            <a:r>
              <a:rPr kumimoji="0" lang="en-US" altLang="en-US" sz="3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OH, CH</a:t>
            </a:r>
            <a:r>
              <a:rPr kumimoji="0" lang="en-US" altLang="en-US" sz="3200" b="0" i="0" u="none" strike="noStrike" kern="1200" cap="none" spc="0" normalizeH="0" baseline="-25000" noProof="0" dirty="0">
                <a:ln>
                  <a:noFill/>
                </a:ln>
                <a:solidFill>
                  <a:srgbClr val="FFFFFF"/>
                </a:solidFill>
                <a:effectLst/>
                <a:uLnTx/>
                <a:uFillTx/>
                <a:latin typeface="Times New Roman" panose="02020603050405020304" pitchFamily="18" charset="0"/>
                <a:ea typeface="+mn-ea"/>
                <a:cs typeface="Arial" panose="020B0604020202020204" pitchFamily="34" charset="0"/>
              </a:rPr>
              <a:t>3</a:t>
            </a:r>
            <a:r>
              <a:rPr kumimoji="0" lang="en-US" altLang="en-US" sz="3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CHO</a:t>
            </a:r>
          </a:p>
        </p:txBody>
      </p:sp>
      <p:sp>
        <p:nvSpPr>
          <p:cNvPr id="11" name="Text Box 6"/>
          <p:cNvSpPr txBox="1">
            <a:spLocks noChangeArrowheads="1"/>
          </p:cNvSpPr>
          <p:nvPr/>
        </p:nvSpPr>
        <p:spPr bwMode="auto">
          <a:xfrm>
            <a:off x="986868" y="1430831"/>
            <a:ext cx="961856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vi-VN" altLang="en-US" sz="3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So sánh nhiệt độ sôi của các chất lỏng sau</a:t>
            </a:r>
            <a:r>
              <a:rPr kumimoji="0" lang="en-US" altLang="en-US" sz="3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32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Giải</a:t>
            </a:r>
            <a:r>
              <a:rPr kumimoji="0" lang="en-US" altLang="en-US" sz="3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32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thích</a:t>
            </a:r>
            <a:r>
              <a:rPr kumimoji="0" lang="en-US" altLang="en-US" sz="3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a:t>
            </a:r>
            <a:endParaRPr kumimoji="0" lang="vi-VN" altLang="en-US" sz="3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12" name="Text Box 7"/>
          <p:cNvSpPr txBox="1">
            <a:spLocks noChangeArrowheads="1"/>
          </p:cNvSpPr>
          <p:nvPr/>
        </p:nvSpPr>
        <p:spPr bwMode="auto">
          <a:xfrm>
            <a:off x="2114242" y="5944188"/>
            <a:ext cx="85067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Arial" panose="020B0604020202020204" pitchFamily="34" charset="0"/>
              </a:rPr>
              <a:t>CH</a:t>
            </a:r>
            <a:r>
              <a:rPr kumimoji="0" lang="en-US" altLang="en-US" sz="2800" b="0" i="0" u="none" strike="noStrike" kern="1200" cap="none" spc="0" normalizeH="0" baseline="-25000" noProof="0" dirty="0">
                <a:ln>
                  <a:noFill/>
                </a:ln>
                <a:solidFill>
                  <a:srgbClr val="FFFF00"/>
                </a:solidFill>
                <a:effectLst/>
                <a:uLnTx/>
                <a:uFillTx/>
                <a:latin typeface="Times New Roman" panose="02020603050405020304" pitchFamily="18" charset="0"/>
                <a:ea typeface="+mn-ea"/>
                <a:cs typeface="Arial" panose="020B0604020202020204" pitchFamily="34" charset="0"/>
              </a:rPr>
              <a:t>3</a:t>
            </a:r>
            <a:r>
              <a:rPr kumimoji="0" lang="en-US" alt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Arial" panose="020B0604020202020204" pitchFamily="34" charset="0"/>
              </a:rPr>
              <a:t>COOH  &gt;   C</a:t>
            </a:r>
            <a:r>
              <a:rPr kumimoji="0" lang="en-US" altLang="en-US" sz="2800" b="0" i="0" u="none" strike="noStrike" kern="1200" cap="none" spc="0" normalizeH="0" baseline="-25000" noProof="0" dirty="0">
                <a:ln>
                  <a:noFill/>
                </a:ln>
                <a:solidFill>
                  <a:srgbClr val="FFFF00"/>
                </a:solidFill>
                <a:effectLst/>
                <a:uLnTx/>
                <a:uFillTx/>
                <a:latin typeface="Times New Roman" panose="02020603050405020304" pitchFamily="18" charset="0"/>
                <a:ea typeface="+mn-ea"/>
                <a:cs typeface="Arial" panose="020B0604020202020204" pitchFamily="34" charset="0"/>
              </a:rPr>
              <a:t>2</a:t>
            </a:r>
            <a:r>
              <a:rPr kumimoji="0" lang="en-US" alt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Arial" panose="020B0604020202020204" pitchFamily="34" charset="0"/>
              </a:rPr>
              <a:t>H</a:t>
            </a:r>
            <a:r>
              <a:rPr kumimoji="0" lang="en-US" altLang="en-US" sz="2800" b="0" i="0" u="none" strike="noStrike" kern="1200" cap="none" spc="0" normalizeH="0" baseline="-25000" noProof="0" dirty="0">
                <a:ln>
                  <a:noFill/>
                </a:ln>
                <a:solidFill>
                  <a:srgbClr val="FFFF00"/>
                </a:solidFill>
                <a:effectLst/>
                <a:uLnTx/>
                <a:uFillTx/>
                <a:latin typeface="Times New Roman" panose="02020603050405020304" pitchFamily="18" charset="0"/>
                <a:ea typeface="+mn-ea"/>
                <a:cs typeface="Arial" panose="020B0604020202020204" pitchFamily="34" charset="0"/>
              </a:rPr>
              <a:t>5</a:t>
            </a:r>
            <a:r>
              <a:rPr kumimoji="0" lang="en-US" alt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Arial" panose="020B0604020202020204" pitchFamily="34" charset="0"/>
              </a:rPr>
              <a:t>OH  &gt;  CH</a:t>
            </a:r>
            <a:r>
              <a:rPr kumimoji="0" lang="en-US" altLang="en-US" sz="2800" b="0" i="0" u="none" strike="noStrike" kern="1200" cap="none" spc="0" normalizeH="0" baseline="-25000" noProof="0" dirty="0">
                <a:ln>
                  <a:noFill/>
                </a:ln>
                <a:solidFill>
                  <a:srgbClr val="FFFF00"/>
                </a:solidFill>
                <a:effectLst/>
                <a:uLnTx/>
                <a:uFillTx/>
                <a:latin typeface="Times New Roman" panose="02020603050405020304" pitchFamily="18" charset="0"/>
                <a:ea typeface="+mn-ea"/>
                <a:cs typeface="Arial" panose="020B0604020202020204" pitchFamily="34" charset="0"/>
              </a:rPr>
              <a:t>3</a:t>
            </a:r>
            <a:r>
              <a:rPr kumimoji="0" lang="en-US" alt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Arial" panose="020B0604020202020204" pitchFamily="34" charset="0"/>
              </a:rPr>
              <a:t>CHO</a:t>
            </a:r>
          </a:p>
        </p:txBody>
      </p:sp>
      <p:sp>
        <p:nvSpPr>
          <p:cNvPr id="13" name="TextBox 23"/>
          <p:cNvSpPr txBox="1">
            <a:spLocks noChangeArrowheads="1"/>
          </p:cNvSpPr>
          <p:nvPr/>
        </p:nvSpPr>
        <p:spPr bwMode="auto">
          <a:xfrm>
            <a:off x="1047492" y="3703629"/>
            <a:ext cx="9924590" cy="519112"/>
          </a:xfrm>
          <a:prstGeom prst="rect">
            <a:avLst/>
          </a:prstGeom>
          <a:noFill/>
          <a:ln w="9525">
            <a:noFill/>
            <a:miter lim="800000"/>
            <a:headEnd/>
            <a:tailEnd/>
          </a:ln>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Giữa</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các</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phân</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tử</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axit</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có</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liên</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kết</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hiđro</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p>
        </p:txBody>
      </p:sp>
      <p:sp>
        <p:nvSpPr>
          <p:cNvPr id="14" name="TextBox 13"/>
          <p:cNvSpPr txBox="1">
            <a:spLocks noChangeArrowheads="1"/>
          </p:cNvSpPr>
          <p:nvPr/>
        </p:nvSpPr>
        <p:spPr bwMode="auto">
          <a:xfrm>
            <a:off x="1000768" y="4792830"/>
            <a:ext cx="10733694"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Giữa</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các</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phân</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tử</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anđehit</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không</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có</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liên</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kết</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hiđro</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a:t>
            </a:r>
          </a:p>
        </p:txBody>
      </p:sp>
      <p:sp>
        <p:nvSpPr>
          <p:cNvPr id="15" name="TextBox 13"/>
          <p:cNvSpPr txBox="1">
            <a:spLocks noChangeArrowheads="1"/>
          </p:cNvSpPr>
          <p:nvPr/>
        </p:nvSpPr>
        <p:spPr bwMode="auto">
          <a:xfrm>
            <a:off x="1012567" y="4256255"/>
            <a:ext cx="1037481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Giữa</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các</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phân</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tử</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lang="en-US" altLang="en-US" dirty="0" err="1">
                <a:solidFill>
                  <a:srgbClr val="FFFFFF"/>
                </a:solidFill>
                <a:latin typeface="Times New Roman" panose="02020603050405020304" pitchFamily="18" charset="0"/>
              </a:rPr>
              <a:t>ancol</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cũng</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có</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liên</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kết</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hiđro</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a:t>
            </a:r>
          </a:p>
        </p:txBody>
      </p:sp>
      <p:sp>
        <p:nvSpPr>
          <p:cNvPr id="16" name="TextBox 13"/>
          <p:cNvSpPr txBox="1">
            <a:spLocks noChangeArrowheads="1"/>
          </p:cNvSpPr>
          <p:nvPr/>
        </p:nvSpPr>
        <p:spPr bwMode="auto">
          <a:xfrm>
            <a:off x="1012224" y="5348033"/>
            <a:ext cx="110555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Liên</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kết</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H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giữa</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các</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phân</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tử</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axit</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bền</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hơn</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liên</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kết</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H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giữa</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các</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phân</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tử</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Arial" panose="020B0604020202020204" pitchFamily="34" charset="0"/>
              </a:rPr>
              <a:t>ancol</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panose="020B0604020202020204" pitchFamily="34" charset="0"/>
              </a:rPr>
              <a:t>.</a:t>
            </a:r>
          </a:p>
        </p:txBody>
      </p:sp>
      <p:sp>
        <p:nvSpPr>
          <p:cNvPr id="17" name="TextBox 19"/>
          <p:cNvSpPr txBox="1">
            <a:spLocks noChangeArrowheads="1"/>
          </p:cNvSpPr>
          <p:nvPr/>
        </p:nvSpPr>
        <p:spPr bwMode="auto">
          <a:xfrm>
            <a:off x="766774" y="3139985"/>
            <a:ext cx="2520123" cy="553998"/>
          </a:xfrm>
          <a:prstGeom prst="rect">
            <a:avLst/>
          </a:prstGeom>
          <a:noFill/>
          <a:ln>
            <a:noFill/>
          </a:ln>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Hướng</a:t>
            </a:r>
            <a:r>
              <a:rPr kumimoji="0" lang="en-US" altLang="en-US" sz="30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dẫn</a:t>
            </a:r>
            <a:endParaRPr kumimoji="0" lang="en-US" altLang="en-US" sz="30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8" name="Quad Arrow 17"/>
          <p:cNvSpPr/>
          <p:nvPr/>
        </p:nvSpPr>
        <p:spPr>
          <a:xfrm>
            <a:off x="774265" y="3835568"/>
            <a:ext cx="293626" cy="285750"/>
          </a:xfrm>
          <a:prstGeom prst="quadArrow">
            <a:avLst/>
          </a:prstGeom>
          <a:solidFill>
            <a:srgbClr val="FF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Quad Arrow 18"/>
          <p:cNvSpPr/>
          <p:nvPr/>
        </p:nvSpPr>
        <p:spPr>
          <a:xfrm>
            <a:off x="761909" y="5470692"/>
            <a:ext cx="293628" cy="285750"/>
          </a:xfrm>
          <a:prstGeom prst="quadArrow">
            <a:avLst/>
          </a:prstGeom>
          <a:solidFill>
            <a:srgbClr val="FF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0" name="Quad Arrow 19"/>
          <p:cNvSpPr/>
          <p:nvPr/>
        </p:nvSpPr>
        <p:spPr>
          <a:xfrm>
            <a:off x="760497" y="4899192"/>
            <a:ext cx="293626" cy="285750"/>
          </a:xfrm>
          <a:prstGeom prst="quadArrow">
            <a:avLst/>
          </a:prstGeom>
          <a:solidFill>
            <a:srgbClr val="FF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5" name="Quad Arrow 24"/>
          <p:cNvSpPr/>
          <p:nvPr/>
        </p:nvSpPr>
        <p:spPr>
          <a:xfrm>
            <a:off x="761742" y="4327692"/>
            <a:ext cx="293628" cy="285750"/>
          </a:xfrm>
          <a:prstGeom prst="quadArrow">
            <a:avLst/>
          </a:prstGeom>
          <a:solidFill>
            <a:srgbClr val="FF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27" name="Picture 2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7070" y="1581213"/>
            <a:ext cx="473686" cy="649473"/>
          </a:xfrm>
          <a:prstGeom prst="rect">
            <a:avLst/>
          </a:prstGeom>
        </p:spPr>
      </p:pic>
      <p:sp>
        <p:nvSpPr>
          <p:cNvPr id="21" name="Text Box 7"/>
          <p:cNvSpPr txBox="1">
            <a:spLocks noChangeArrowheads="1"/>
          </p:cNvSpPr>
          <p:nvPr/>
        </p:nvSpPr>
        <p:spPr bwMode="auto">
          <a:xfrm>
            <a:off x="270724" y="2465955"/>
            <a:ext cx="85067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Times New Roman" pitchFamily="18" charset="0"/>
                <a:ea typeface="+mn-ea"/>
                <a:cs typeface="Times New Roman" pitchFamily="18" charset="0"/>
              </a:rPr>
              <a:t>Nhiệt</a:t>
            </a:r>
            <a:r>
              <a:rPr kumimoji="0" lang="en-US" sz="2800" b="0" i="0" u="none" strike="noStrike" kern="1200" cap="none" spc="0" normalizeH="0" noProof="0" dirty="0">
                <a:ln>
                  <a:noFill/>
                </a:ln>
                <a:solidFill>
                  <a:srgbClr val="FFFFFF"/>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srgbClr val="FFFFFF"/>
                </a:solidFill>
                <a:effectLst/>
                <a:uLnTx/>
                <a:uFillTx/>
                <a:latin typeface="Times New Roman" pitchFamily="18" charset="0"/>
                <a:ea typeface="+mn-ea"/>
                <a:cs typeface="Times New Roman" pitchFamily="18" charset="0"/>
              </a:rPr>
              <a:t>độ</a:t>
            </a:r>
            <a:r>
              <a:rPr kumimoji="0" lang="en-US" sz="2800" b="0" i="0" u="none" strike="noStrike" kern="1200" cap="none" spc="0" normalizeH="0" noProof="0" dirty="0">
                <a:ln>
                  <a:noFill/>
                </a:ln>
                <a:solidFill>
                  <a:srgbClr val="FFFFFF"/>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srgbClr val="FFFFFF"/>
                </a:solidFill>
                <a:effectLst/>
                <a:uLnTx/>
                <a:uFillTx/>
                <a:latin typeface="Times New Roman" pitchFamily="18" charset="0"/>
                <a:ea typeface="+mn-ea"/>
                <a:cs typeface="Times New Roman" pitchFamily="18" charset="0"/>
              </a:rPr>
              <a:t>sôi</a:t>
            </a:r>
            <a:r>
              <a:rPr kumimoji="0" lang="en-US" sz="2800" b="0" i="0" u="none" strike="noStrike" kern="1200" cap="none" spc="0" normalizeH="0" noProof="0" dirty="0">
                <a:ln>
                  <a:noFill/>
                </a:ln>
                <a:solidFill>
                  <a:srgbClr val="FFFFFF"/>
                </a:solidFill>
                <a:effectLst/>
                <a:uLnTx/>
                <a:uFillTx/>
                <a:latin typeface="Times New Roman" pitchFamily="18" charset="0"/>
                <a:ea typeface="+mn-ea"/>
                <a:cs typeface="Times New Roman" pitchFamily="18" charset="0"/>
              </a:rPr>
              <a:t> (t</a:t>
            </a:r>
            <a:r>
              <a:rPr kumimoji="0" lang="en-US" sz="2800" b="0" i="0" u="none" strike="noStrike" kern="1200" cap="none" spc="0" normalizeH="0" baseline="30000" noProof="0" dirty="0">
                <a:ln>
                  <a:noFill/>
                </a:ln>
                <a:solidFill>
                  <a:srgbClr val="FFFFFF"/>
                </a:solidFill>
                <a:effectLst/>
                <a:uLnTx/>
                <a:uFillTx/>
                <a:latin typeface="Times New Roman" pitchFamily="18" charset="0"/>
                <a:ea typeface="+mn-ea"/>
                <a:cs typeface="Times New Roman" pitchFamily="18" charset="0"/>
              </a:rPr>
              <a:t>o</a:t>
            </a:r>
            <a:r>
              <a:rPr kumimoji="0" lang="en-US" sz="2800" b="0" i="0" u="none" strike="noStrike" kern="1200" cap="none" spc="0" normalizeH="0" noProof="0" dirty="0">
                <a:ln>
                  <a:noFill/>
                </a:ln>
                <a:solidFill>
                  <a:srgbClr val="FFFFFF"/>
                </a:solidFill>
                <a:effectLst/>
                <a:uLnTx/>
                <a:uFillTx/>
                <a:latin typeface="Times New Roman" pitchFamily="18" charset="0"/>
                <a:ea typeface="+mn-ea"/>
                <a:cs typeface="Times New Roman" pitchFamily="18" charset="0"/>
              </a:rPr>
              <a:t>):       </a:t>
            </a:r>
            <a:r>
              <a:rPr kumimoji="0" lang="en-US" sz="2800" b="1" i="0" u="none" strike="noStrike" kern="1200" cap="none" spc="0" normalizeH="0" noProof="0" dirty="0">
                <a:ln>
                  <a:noFill/>
                </a:ln>
                <a:solidFill>
                  <a:srgbClr val="FFFF00"/>
                </a:solidFill>
                <a:effectLst/>
                <a:uLnTx/>
                <a:uFillTx/>
                <a:latin typeface="Times New Roman" pitchFamily="18" charset="0"/>
                <a:ea typeface="+mn-ea"/>
                <a:cs typeface="Times New Roman" pitchFamily="18" charset="0"/>
              </a:rPr>
              <a:t>118,0            78,3            21,0</a:t>
            </a:r>
            <a:r>
              <a:rPr kumimoji="0" lang="en-US" sz="2800" b="0" i="0" u="none" strike="noStrike" kern="1200" cap="none" spc="0" normalizeH="0" noProof="0" dirty="0">
                <a:ln>
                  <a:noFill/>
                </a:ln>
                <a:solidFill>
                  <a:srgbClr val="FFFFFF"/>
                </a:solidFill>
                <a:effectLst/>
                <a:uLnTx/>
                <a:uFillTx/>
                <a:latin typeface="Times New Roman" pitchFamily="18" charset="0"/>
                <a:ea typeface="+mn-ea"/>
                <a:cs typeface="Times New Roman" pitchFamily="18" charset="0"/>
              </a:rPr>
              <a:t>  </a:t>
            </a:r>
            <a:endParaRPr kumimoji="0" lang="en-US" alt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92404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par>
                                <p:cTn id="37" presetID="22" presetClass="entr" presetSubtype="4" fill="hold" nodeType="with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Effect transition="in" filter="wipe(down)">
                                      <p:cBhvr>
                                        <p:cTn id="39" dur="500"/>
                                        <p:tgtEl>
                                          <p:spTgt spid="1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p:bldP spid="18" grpId="0" animBg="1"/>
      <p:bldP spid="19" grpId="0" animBg="1"/>
      <p:bldP spid="20"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C2171DB4-FBA6-4C2C-8B10-2FE189740EE0}"/>
              </a:ext>
            </a:extLst>
          </p:cNvPr>
          <p:cNvSpPr txBox="1"/>
          <p:nvPr/>
        </p:nvSpPr>
        <p:spPr>
          <a:xfrm>
            <a:off x="204185" y="292964"/>
            <a:ext cx="1573957" cy="369332"/>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a:ea typeface="+mn-ea"/>
                <a:cs typeface="+mn-cs"/>
              </a:rPr>
              <a:t>HÓA HỌC 11</a:t>
            </a:r>
            <a:endParaRPr kumimoji="0" lang="vi-VN" sz="1800" b="1" i="0" u="none" strike="noStrike" kern="1200" cap="none" spc="0" normalizeH="0" baseline="0" noProof="0" dirty="0">
              <a:ln>
                <a:noFill/>
              </a:ln>
              <a:solidFill>
                <a:srgbClr val="FFFF00"/>
              </a:solidFill>
              <a:effectLst/>
              <a:uLnTx/>
              <a:uFillTx/>
              <a:latin typeface="Arial"/>
              <a:ea typeface="+mn-ea"/>
              <a:cs typeface="+mn-cs"/>
            </a:endParaRPr>
          </a:p>
        </p:txBody>
      </p:sp>
      <p:sp>
        <p:nvSpPr>
          <p:cNvPr id="36" name="TextBox 35">
            <a:extLst>
              <a:ext uri="{FF2B5EF4-FFF2-40B4-BE49-F238E27FC236}">
                <a16:creationId xmlns:a16="http://schemas.microsoft.com/office/drawing/2014/main" id="{3C8DD836-3A0B-4E42-9030-5171F4A94EF3}"/>
              </a:ext>
            </a:extLst>
          </p:cNvPr>
          <p:cNvSpPr txBox="1"/>
          <p:nvPr/>
        </p:nvSpPr>
        <p:spPr>
          <a:xfrm>
            <a:off x="1968901" y="154464"/>
            <a:ext cx="668843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45: AXIT CACBOXYLIC (</a:t>
            </a: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tiết</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1)</a:t>
            </a:r>
            <a:endParaRPr kumimoji="0" lang="vi-VN"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31E0F6B-06CA-4CC8-8414-29554C3F3F06}"/>
              </a:ext>
            </a:extLst>
          </p:cNvPr>
          <p:cNvCxnSpPr>
            <a:cxnSpLocks/>
          </p:cNvCxnSpPr>
          <p:nvPr/>
        </p:nvCxnSpPr>
        <p:spPr>
          <a:xfrm>
            <a:off x="2043442" y="661569"/>
            <a:ext cx="6440801"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32" name="Rectangle 164"/>
          <p:cNvSpPr>
            <a:spLocks noChangeArrowheads="1"/>
          </p:cNvSpPr>
          <p:nvPr/>
        </p:nvSpPr>
        <p:spPr bwMode="auto">
          <a:xfrm>
            <a:off x="442776" y="979644"/>
            <a:ext cx="964213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b="1" dirty="0">
                <a:solidFill>
                  <a:srgbClr val="FFFF00"/>
                </a:solidFill>
                <a:latin typeface="Times New Roman" panose="02020603050405020304" pitchFamily="18" charset="0"/>
              </a:rPr>
              <a:t>BÀI TẬP CỦNG CỐ</a:t>
            </a:r>
            <a:endParaRPr kumimoji="0" lang="en-US" altLang="en-US" b="1" i="0" u="none" strike="noStrike" kern="1200" cap="none" spc="0" normalizeH="0" baseline="0" noProof="0" dirty="0">
              <a:ln>
                <a:noFill/>
              </a:ln>
              <a:solidFill>
                <a:srgbClr val="FFFF00"/>
              </a:solidFill>
              <a:effectLst/>
              <a:uLnTx/>
              <a:uFillTx/>
              <a:latin typeface="Times New Roman" panose="02020603050405020304" pitchFamily="18" charset="0"/>
            </a:endParaRPr>
          </a:p>
        </p:txBody>
      </p:sp>
      <p:sp>
        <p:nvSpPr>
          <p:cNvPr id="28" name="TextBox 4"/>
          <p:cNvSpPr txBox="1">
            <a:spLocks noChangeArrowheads="1"/>
          </p:cNvSpPr>
          <p:nvPr/>
        </p:nvSpPr>
        <p:spPr bwMode="auto">
          <a:xfrm>
            <a:off x="1472423" y="1678016"/>
            <a:ext cx="83415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Những</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nhận</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định</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nào</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sau</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đây</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là</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đúng</a:t>
            </a:r>
            <a:r>
              <a:rPr lang="en-US" altLang="en-US" dirty="0">
                <a:solidFill>
                  <a:schemeClr val="bg1"/>
                </a:solidFill>
                <a:latin typeface="Times New Roman" panose="02020603050405020304" pitchFamily="18" charset="0"/>
              </a:rPr>
              <a:t>?</a:t>
            </a:r>
          </a:p>
        </p:txBody>
      </p:sp>
      <p:sp>
        <p:nvSpPr>
          <p:cNvPr id="29" name="TextBox 7"/>
          <p:cNvSpPr txBox="1">
            <a:spLocks noChangeArrowheads="1"/>
          </p:cNvSpPr>
          <p:nvPr/>
        </p:nvSpPr>
        <p:spPr bwMode="auto">
          <a:xfrm>
            <a:off x="331912" y="1678016"/>
            <a:ext cx="2048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b="1" u="sng" dirty="0" err="1">
                <a:solidFill>
                  <a:schemeClr val="bg1"/>
                </a:solidFill>
                <a:latin typeface="Times New Roman" panose="02020603050405020304" pitchFamily="18" charset="0"/>
              </a:rPr>
              <a:t>Câu</a:t>
            </a:r>
            <a:r>
              <a:rPr lang="en-US" altLang="en-US" b="1" u="sng" dirty="0">
                <a:solidFill>
                  <a:schemeClr val="bg1"/>
                </a:solidFill>
                <a:latin typeface="Times New Roman" panose="02020603050405020304" pitchFamily="18" charset="0"/>
              </a:rPr>
              <a:t> 1: </a:t>
            </a:r>
          </a:p>
        </p:txBody>
      </p:sp>
      <p:sp>
        <p:nvSpPr>
          <p:cNvPr id="30" name="TextBox 9"/>
          <p:cNvSpPr txBox="1">
            <a:spLocks noChangeArrowheads="1"/>
          </p:cNvSpPr>
          <p:nvPr/>
        </p:nvSpPr>
        <p:spPr bwMode="auto">
          <a:xfrm>
            <a:off x="287460" y="3112314"/>
            <a:ext cx="91946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en-US" altLang="en-US" b="1" dirty="0">
                <a:solidFill>
                  <a:schemeClr val="bg1"/>
                </a:solidFill>
                <a:latin typeface="Times New Roman" panose="02020603050405020304" pitchFamily="18" charset="0"/>
              </a:rPr>
              <a:t>2)</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Những</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hợp</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chất</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mà</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trong</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phân</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tử</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có</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nhóm</a:t>
            </a:r>
            <a:r>
              <a:rPr lang="en-US" altLang="en-US" dirty="0">
                <a:solidFill>
                  <a:schemeClr val="bg1"/>
                </a:solidFill>
                <a:latin typeface="Times New Roman" panose="02020603050405020304" pitchFamily="18" charset="0"/>
              </a:rPr>
              <a:t> –COOH </a:t>
            </a:r>
            <a:r>
              <a:rPr lang="en-US" altLang="en-US" dirty="0" err="1">
                <a:solidFill>
                  <a:schemeClr val="bg1"/>
                </a:solidFill>
                <a:latin typeface="Times New Roman" panose="02020603050405020304" pitchFamily="18" charset="0"/>
              </a:rPr>
              <a:t>là</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axit</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cacboxylic</a:t>
            </a:r>
            <a:r>
              <a:rPr lang="en-US" altLang="en-US" dirty="0">
                <a:solidFill>
                  <a:schemeClr val="bg1"/>
                </a:solidFill>
                <a:latin typeface="Times New Roman" panose="02020603050405020304" pitchFamily="18" charset="0"/>
              </a:rPr>
              <a:t>.</a:t>
            </a:r>
          </a:p>
        </p:txBody>
      </p:sp>
      <p:sp>
        <p:nvSpPr>
          <p:cNvPr id="31" name="TextBox 10"/>
          <p:cNvSpPr txBox="1">
            <a:spLocks noChangeArrowheads="1"/>
          </p:cNvSpPr>
          <p:nvPr/>
        </p:nvSpPr>
        <p:spPr bwMode="auto">
          <a:xfrm>
            <a:off x="287460" y="4231393"/>
            <a:ext cx="924457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en-US" altLang="en-US" b="1" dirty="0">
                <a:solidFill>
                  <a:schemeClr val="bg1"/>
                </a:solidFill>
                <a:latin typeface="Times New Roman" panose="02020603050405020304" pitchFamily="18" charset="0"/>
              </a:rPr>
              <a:t>3)</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Axit</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cacboxylic</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là</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những</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hợp</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chất</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hữu</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cơ</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mà</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phân</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tử</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có</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nhóm</a:t>
            </a:r>
            <a:r>
              <a:rPr lang="en-US" altLang="en-US" dirty="0">
                <a:solidFill>
                  <a:schemeClr val="bg1"/>
                </a:solidFill>
                <a:latin typeface="Times New Roman" panose="02020603050405020304" pitchFamily="18" charset="0"/>
              </a:rPr>
              <a:t> –COOH </a:t>
            </a:r>
            <a:r>
              <a:rPr lang="en-US" altLang="en-US" dirty="0" err="1">
                <a:solidFill>
                  <a:schemeClr val="bg1"/>
                </a:solidFill>
                <a:latin typeface="Times New Roman" panose="02020603050405020304" pitchFamily="18" charset="0"/>
              </a:rPr>
              <a:t>liên</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kết</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trực</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tiếp</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với</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nguyên</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tử</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cacbon</a:t>
            </a:r>
            <a:r>
              <a:rPr lang="en-US" altLang="en-US" dirty="0">
                <a:solidFill>
                  <a:schemeClr val="bg1"/>
                </a:solidFill>
                <a:latin typeface="Times New Roman" panose="02020603050405020304" pitchFamily="18" charset="0"/>
              </a:rPr>
              <a:t>.</a:t>
            </a:r>
          </a:p>
        </p:txBody>
      </p:sp>
      <p:sp>
        <p:nvSpPr>
          <p:cNvPr id="33" name="TextBox 11"/>
          <p:cNvSpPr txBox="1">
            <a:spLocks noChangeArrowheads="1"/>
          </p:cNvSpPr>
          <p:nvPr/>
        </p:nvSpPr>
        <p:spPr bwMode="auto">
          <a:xfrm>
            <a:off x="292225" y="5350472"/>
            <a:ext cx="923980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en-US" altLang="en-US" b="1" dirty="0">
                <a:solidFill>
                  <a:schemeClr val="bg1"/>
                </a:solidFill>
                <a:latin typeface="Times New Roman" panose="02020603050405020304" pitchFamily="18" charset="0"/>
              </a:rPr>
              <a:t>4)</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Axit</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cacboxylic</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là</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những</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hợp</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chất</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hữu</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cơ</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mà</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phân</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tử</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có</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nhóm</a:t>
            </a:r>
            <a:r>
              <a:rPr lang="en-US" altLang="en-US" dirty="0">
                <a:solidFill>
                  <a:schemeClr val="bg1"/>
                </a:solidFill>
                <a:latin typeface="Times New Roman" panose="02020603050405020304" pitchFamily="18" charset="0"/>
              </a:rPr>
              <a:t> –COOH </a:t>
            </a:r>
            <a:r>
              <a:rPr lang="en-US" altLang="en-US" dirty="0" err="1">
                <a:solidFill>
                  <a:schemeClr val="bg1"/>
                </a:solidFill>
                <a:latin typeface="Times New Roman" panose="02020603050405020304" pitchFamily="18" charset="0"/>
              </a:rPr>
              <a:t>liên</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kết</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trực</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tiếp</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với</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nguyên</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tử</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cacbon</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hoặc</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nguyên</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tử</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hiđro</a:t>
            </a:r>
            <a:r>
              <a:rPr lang="en-US" altLang="en-US" dirty="0">
                <a:solidFill>
                  <a:schemeClr val="bg1"/>
                </a:solidFill>
                <a:latin typeface="Times New Roman" panose="02020603050405020304" pitchFamily="18" charset="0"/>
              </a:rPr>
              <a:t>.</a:t>
            </a:r>
          </a:p>
        </p:txBody>
      </p:sp>
      <p:sp>
        <p:nvSpPr>
          <p:cNvPr id="34" name="TextBox 12"/>
          <p:cNvSpPr txBox="1">
            <a:spLocks noChangeArrowheads="1"/>
          </p:cNvSpPr>
          <p:nvPr/>
        </p:nvSpPr>
        <p:spPr bwMode="auto">
          <a:xfrm>
            <a:off x="287460" y="2424122"/>
            <a:ext cx="10604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en-US" altLang="en-US" b="1" dirty="0">
                <a:solidFill>
                  <a:schemeClr val="bg1"/>
                </a:solidFill>
                <a:latin typeface="Times New Roman" panose="02020603050405020304" pitchFamily="18" charset="0"/>
              </a:rPr>
              <a:t>1)</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Tất</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cả</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các</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axit</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cacboxylic</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đều</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có</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nhóm</a:t>
            </a:r>
            <a:r>
              <a:rPr lang="en-US" altLang="en-US" dirty="0">
                <a:solidFill>
                  <a:schemeClr val="bg1"/>
                </a:solidFill>
                <a:latin typeface="Times New Roman" panose="02020603050405020304" pitchFamily="18" charset="0"/>
              </a:rPr>
              <a:t> –CHO </a:t>
            </a:r>
            <a:r>
              <a:rPr lang="en-US" altLang="en-US" dirty="0" err="1">
                <a:solidFill>
                  <a:schemeClr val="bg1"/>
                </a:solidFill>
                <a:latin typeface="Times New Roman" panose="02020603050405020304" pitchFamily="18" charset="0"/>
              </a:rPr>
              <a:t>trong</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phân</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tử</a:t>
            </a:r>
            <a:r>
              <a:rPr lang="en-US" altLang="en-US" dirty="0">
                <a:solidFill>
                  <a:schemeClr val="bg1"/>
                </a:solidFill>
                <a:latin typeface="Times New Roman" panose="02020603050405020304" pitchFamily="18" charset="0"/>
              </a:rPr>
              <a:t>.</a:t>
            </a:r>
          </a:p>
        </p:txBody>
      </p:sp>
      <p:pic>
        <p:nvPicPr>
          <p:cNvPr id="12" name="Picture 3" descr="E:\chibinhbo\yoghurt_SuaChu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2107" y="2576194"/>
            <a:ext cx="1968877" cy="14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p:nvGrpSpPr>
        <p:grpSpPr>
          <a:xfrm>
            <a:off x="9732837" y="4155040"/>
            <a:ext cx="2866294" cy="899248"/>
            <a:chOff x="2676956" y="2994156"/>
            <a:chExt cx="2694113" cy="899248"/>
          </a:xfrm>
          <a:noFill/>
        </p:grpSpPr>
        <p:sp>
          <p:nvSpPr>
            <p:cNvPr id="14" name="Text Box 5"/>
            <p:cNvSpPr txBox="1">
              <a:spLocks noChangeArrowheads="1"/>
            </p:cNvSpPr>
            <p:nvPr/>
          </p:nvSpPr>
          <p:spPr bwMode="auto">
            <a:xfrm>
              <a:off x="2676956" y="2994156"/>
              <a:ext cx="2694113"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b="1" dirty="0">
                  <a:solidFill>
                    <a:srgbClr val="FFFF00"/>
                  </a:solidFill>
                  <a:latin typeface="Times New Roman" panose="02020603050405020304" pitchFamily="18" charset="0"/>
                  <a:cs typeface="Times New Roman" panose="02020603050405020304" pitchFamily="18" charset="0"/>
                </a:rPr>
                <a:t>CH</a:t>
              </a:r>
              <a:r>
                <a:rPr lang="en-US" altLang="en-US" sz="2400" b="1" baseline="-25000" dirty="0">
                  <a:solidFill>
                    <a:srgbClr val="FFFF00"/>
                  </a:solidFill>
                  <a:latin typeface="Times New Roman" panose="02020603050405020304" pitchFamily="18" charset="0"/>
                  <a:cs typeface="Times New Roman" panose="02020603050405020304" pitchFamily="18" charset="0"/>
                </a:rPr>
                <a:t>3</a:t>
              </a:r>
              <a:r>
                <a:rPr lang="en-US" altLang="en-US" sz="2400" b="1" dirty="0">
                  <a:solidFill>
                    <a:srgbClr val="FFFF00"/>
                  </a:solidFill>
                  <a:latin typeface="Times New Roman" panose="02020603050405020304" pitchFamily="18" charset="0"/>
                  <a:cs typeface="Times New Roman" panose="02020603050405020304" pitchFamily="18" charset="0"/>
                </a:rPr>
                <a:t>–CH–COOH </a:t>
              </a:r>
            </a:p>
          </p:txBody>
        </p:sp>
        <p:sp>
          <p:nvSpPr>
            <p:cNvPr id="15" name="Text Box 5"/>
            <p:cNvSpPr txBox="1">
              <a:spLocks noChangeArrowheads="1"/>
            </p:cNvSpPr>
            <p:nvPr/>
          </p:nvSpPr>
          <p:spPr bwMode="auto">
            <a:xfrm>
              <a:off x="3364249" y="3431739"/>
              <a:ext cx="937139"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b="1" dirty="0">
                  <a:solidFill>
                    <a:srgbClr val="FFFF00"/>
                  </a:solidFill>
                  <a:latin typeface="Times New Roman" panose="02020603050405020304" pitchFamily="18" charset="0"/>
                  <a:cs typeface="Times New Roman" panose="02020603050405020304" pitchFamily="18" charset="0"/>
                </a:rPr>
                <a:t>OH  </a:t>
              </a:r>
            </a:p>
          </p:txBody>
        </p:sp>
        <p:cxnSp>
          <p:nvCxnSpPr>
            <p:cNvPr id="16" name="Straight Connector 15"/>
            <p:cNvCxnSpPr/>
            <p:nvPr/>
          </p:nvCxnSpPr>
          <p:spPr>
            <a:xfrm>
              <a:off x="3553510" y="3376119"/>
              <a:ext cx="0" cy="137160"/>
            </a:xfrm>
            <a:prstGeom prst="line">
              <a:avLst/>
            </a:prstGeom>
            <a:grpFill/>
            <a:ln w="22225">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1" name="TextBox 4"/>
          <p:cNvSpPr txBox="1">
            <a:spLocks noChangeArrowheads="1"/>
          </p:cNvSpPr>
          <p:nvPr/>
        </p:nvSpPr>
        <p:spPr bwMode="auto">
          <a:xfrm>
            <a:off x="9829228" y="4938171"/>
            <a:ext cx="2154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dirty="0">
                <a:solidFill>
                  <a:srgbClr val="FFFF00"/>
                </a:solidFill>
                <a:latin typeface="Times New Roman" panose="02020603050405020304" pitchFamily="18" charset="0"/>
              </a:rPr>
              <a:t> </a:t>
            </a:r>
            <a:r>
              <a:rPr lang="en-US" altLang="en-US" dirty="0" err="1">
                <a:solidFill>
                  <a:srgbClr val="FFFF00"/>
                </a:solidFill>
                <a:latin typeface="Times New Roman" panose="02020603050405020304" pitchFamily="18" charset="0"/>
              </a:rPr>
              <a:t>Axit</a:t>
            </a:r>
            <a:r>
              <a:rPr lang="en-US" altLang="en-US" dirty="0">
                <a:solidFill>
                  <a:srgbClr val="FFFF00"/>
                </a:solidFill>
                <a:latin typeface="Times New Roman" panose="02020603050405020304" pitchFamily="18" charset="0"/>
              </a:rPr>
              <a:t> lactic</a:t>
            </a:r>
          </a:p>
        </p:txBody>
      </p:sp>
    </p:spTree>
    <p:extLst>
      <p:ext uri="{BB962C8B-B14F-4D97-AF65-F5344CB8AC3E}">
        <p14:creationId xmlns:p14="http://schemas.microsoft.com/office/powerpoint/2010/main" val="120218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ox(in)">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ox(in)">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ox(in)">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ox(in)">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box(in)">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grpId="1" nodeType="clickEffect">
                                  <p:stCondLst>
                                    <p:cond delay="0"/>
                                  </p:stCondLst>
                                  <p:childTnLst>
                                    <p:animClr clrSpc="rgb" dir="cw">
                                      <p:cBhvr override="childStyle">
                                        <p:cTn id="34" dur="1000" fill="hold"/>
                                        <p:tgtEl>
                                          <p:spTgt spid="30"/>
                                        </p:tgtEl>
                                        <p:attrNameLst>
                                          <p:attrName>style.color</p:attrName>
                                        </p:attrNameLst>
                                      </p:cBhvr>
                                      <p:to>
                                        <a:srgbClr val="FFFF66"/>
                                      </p:to>
                                    </p:animClr>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par>
                                <p:cTn id="42" presetID="1"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3" presetClass="emph" presetSubtype="2" fill="hold" grpId="1" nodeType="clickEffect">
                                  <p:stCondLst>
                                    <p:cond delay="0"/>
                                  </p:stCondLst>
                                  <p:childTnLst>
                                    <p:animClr clrSpc="rgb" dir="cw">
                                      <p:cBhvr override="childStyle">
                                        <p:cTn id="49" dur="1000" fill="hold"/>
                                        <p:tgtEl>
                                          <p:spTgt spid="33"/>
                                        </p:tgtEl>
                                        <p:attrNameLst>
                                          <p:attrName>style.color</p:attrName>
                                        </p:attrNameLst>
                                      </p:cBhvr>
                                      <p:to>
                                        <a:srgbClr val="FFFF6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0" grpId="1"/>
      <p:bldP spid="31" grpId="0"/>
      <p:bldP spid="33" grpId="0"/>
      <p:bldP spid="33" grpId="1"/>
      <p:bldP spid="34"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C2171DB4-FBA6-4C2C-8B10-2FE189740EE0}"/>
              </a:ext>
            </a:extLst>
          </p:cNvPr>
          <p:cNvSpPr txBox="1"/>
          <p:nvPr/>
        </p:nvSpPr>
        <p:spPr>
          <a:xfrm>
            <a:off x="204185" y="292964"/>
            <a:ext cx="1573957" cy="369332"/>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a:ea typeface="+mn-ea"/>
                <a:cs typeface="+mn-cs"/>
              </a:rPr>
              <a:t>HÓA HỌC 11</a:t>
            </a:r>
            <a:endParaRPr kumimoji="0" lang="vi-VN" sz="1800" b="1" i="0" u="none" strike="noStrike" kern="1200" cap="none" spc="0" normalizeH="0" baseline="0" noProof="0" dirty="0">
              <a:ln>
                <a:noFill/>
              </a:ln>
              <a:solidFill>
                <a:srgbClr val="FFFF00"/>
              </a:solidFill>
              <a:effectLst/>
              <a:uLnTx/>
              <a:uFillTx/>
              <a:latin typeface="Arial"/>
              <a:ea typeface="+mn-ea"/>
              <a:cs typeface="+mn-cs"/>
            </a:endParaRPr>
          </a:p>
        </p:txBody>
      </p:sp>
      <p:sp>
        <p:nvSpPr>
          <p:cNvPr id="36" name="TextBox 35">
            <a:extLst>
              <a:ext uri="{FF2B5EF4-FFF2-40B4-BE49-F238E27FC236}">
                <a16:creationId xmlns:a16="http://schemas.microsoft.com/office/drawing/2014/main" id="{3C8DD836-3A0B-4E42-9030-5171F4A94EF3}"/>
              </a:ext>
            </a:extLst>
          </p:cNvPr>
          <p:cNvSpPr txBox="1"/>
          <p:nvPr/>
        </p:nvSpPr>
        <p:spPr>
          <a:xfrm>
            <a:off x="1968901" y="154464"/>
            <a:ext cx="668843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45: AXIT CACBOXYLIC (</a:t>
            </a: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tiết</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1)</a:t>
            </a:r>
            <a:endParaRPr kumimoji="0" lang="vi-VN"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31E0F6B-06CA-4CC8-8414-29554C3F3F06}"/>
              </a:ext>
            </a:extLst>
          </p:cNvPr>
          <p:cNvCxnSpPr>
            <a:cxnSpLocks/>
          </p:cNvCxnSpPr>
          <p:nvPr/>
        </p:nvCxnSpPr>
        <p:spPr>
          <a:xfrm>
            <a:off x="2043442" y="661569"/>
            <a:ext cx="6440801"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32" name="Rectangle 164"/>
          <p:cNvSpPr>
            <a:spLocks noChangeArrowheads="1"/>
          </p:cNvSpPr>
          <p:nvPr/>
        </p:nvSpPr>
        <p:spPr bwMode="auto">
          <a:xfrm>
            <a:off x="442776" y="979644"/>
            <a:ext cx="964213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3000" b="1" dirty="0">
                <a:solidFill>
                  <a:srgbClr val="FFFF00"/>
                </a:solidFill>
                <a:latin typeface="Times New Roman" panose="02020603050405020304" pitchFamily="18" charset="0"/>
              </a:rPr>
              <a:t>BÀI TẬP CỦNG CỐ</a:t>
            </a:r>
            <a:endParaRPr kumimoji="0" lang="en-US" altLang="en-US" sz="3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endParaRPr>
          </a:p>
        </p:txBody>
      </p:sp>
      <p:sp>
        <p:nvSpPr>
          <p:cNvPr id="6" name="TextBox 5"/>
          <p:cNvSpPr txBox="1">
            <a:spLocks noChangeArrowheads="1"/>
          </p:cNvSpPr>
          <p:nvPr/>
        </p:nvSpPr>
        <p:spPr bwMode="auto">
          <a:xfrm>
            <a:off x="1045793" y="1631125"/>
            <a:ext cx="1013802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fontAlgn="base" hangingPunct="1">
              <a:lnSpc>
                <a:spcPct val="120000"/>
              </a:lnSpc>
              <a:spcBef>
                <a:spcPct val="0"/>
              </a:spcBef>
              <a:spcAft>
                <a:spcPct val="0"/>
              </a:spcAft>
            </a:pPr>
            <a:r>
              <a:rPr lang="en-US" altLang="en-US" sz="3000" i="1" dirty="0">
                <a:solidFill>
                  <a:schemeClr val="bg1"/>
                </a:solidFill>
                <a:latin typeface="Times New Roman" panose="02020603050405020304" pitchFamily="18" charset="0"/>
                <a:cs typeface="Times New Roman" panose="02020603050405020304" pitchFamily="18" charset="0"/>
              </a:rPr>
              <a:t>	   </a:t>
            </a:r>
            <a:r>
              <a:rPr lang="en-US" altLang="en-US" sz="3000" dirty="0">
                <a:solidFill>
                  <a:schemeClr val="bg1"/>
                </a:solidFill>
                <a:latin typeface="Times New Roman" panose="02020603050405020304" pitchFamily="18" charset="0"/>
                <a:cs typeface="Times New Roman" panose="02020603050405020304" pitchFamily="18" charset="0"/>
              </a:rPr>
              <a:t>Cho </a:t>
            </a:r>
            <a:r>
              <a:rPr lang="en-US" altLang="en-US" sz="3000" dirty="0" err="1">
                <a:solidFill>
                  <a:schemeClr val="bg1"/>
                </a:solidFill>
                <a:latin typeface="Times New Roman" panose="02020603050405020304" pitchFamily="18" charset="0"/>
                <a:cs typeface="Times New Roman" panose="02020603050405020304" pitchFamily="18" charset="0"/>
              </a:rPr>
              <a:t>các</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chất</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sau</a:t>
            </a:r>
            <a:r>
              <a:rPr lang="en-US" altLang="en-US" sz="3000" dirty="0">
                <a:solidFill>
                  <a:schemeClr val="bg1"/>
                </a:solidFill>
                <a:latin typeface="Times New Roman" panose="02020603050405020304" pitchFamily="18" charset="0"/>
                <a:cs typeface="Times New Roman" panose="02020603050405020304" pitchFamily="18" charset="0"/>
              </a:rPr>
              <a:t>: </a:t>
            </a:r>
          </a:p>
          <a:p>
            <a:pPr algn="just" eaLnBrk="1" fontAlgn="base" hangingPunct="1">
              <a:lnSpc>
                <a:spcPct val="120000"/>
              </a:lnSpc>
              <a:spcBef>
                <a:spcPct val="0"/>
              </a:spcBef>
              <a:spcAft>
                <a:spcPct val="0"/>
              </a:spcAft>
            </a:pPr>
            <a:r>
              <a:rPr lang="en-US" altLang="en-US" sz="3000" dirty="0">
                <a:solidFill>
                  <a:schemeClr val="bg1"/>
                </a:solidFill>
                <a:latin typeface="Times New Roman" panose="02020603050405020304" pitchFamily="18" charset="0"/>
                <a:cs typeface="Times New Roman" panose="02020603050405020304" pitchFamily="18" charset="0"/>
              </a:rPr>
              <a:t>     	CH</a:t>
            </a:r>
            <a:r>
              <a:rPr lang="en-US" altLang="en-US" sz="3000" baseline="-25000" dirty="0">
                <a:solidFill>
                  <a:schemeClr val="bg1"/>
                </a:solidFill>
                <a:latin typeface="Times New Roman" panose="02020603050405020304" pitchFamily="18" charset="0"/>
                <a:cs typeface="Times New Roman" panose="02020603050405020304" pitchFamily="18" charset="0"/>
              </a:rPr>
              <a:t>3</a:t>
            </a:r>
            <a:r>
              <a:rPr lang="en-US" altLang="en-US" sz="3000" dirty="0">
                <a:solidFill>
                  <a:schemeClr val="bg1"/>
                </a:solidFill>
                <a:latin typeface="Times New Roman" panose="02020603050405020304" pitchFamily="18" charset="0"/>
                <a:cs typeface="Times New Roman" panose="02020603050405020304" pitchFamily="18" charset="0"/>
              </a:rPr>
              <a:t>-CH</a:t>
            </a:r>
            <a:r>
              <a:rPr lang="en-US" altLang="en-US" sz="3000" baseline="-25000" dirty="0">
                <a:solidFill>
                  <a:schemeClr val="bg1"/>
                </a:solidFill>
                <a:latin typeface="Times New Roman" panose="02020603050405020304" pitchFamily="18" charset="0"/>
                <a:cs typeface="Times New Roman" panose="02020603050405020304" pitchFamily="18" charset="0"/>
              </a:rPr>
              <a:t>2</a:t>
            </a:r>
            <a:r>
              <a:rPr lang="en-US" altLang="en-US" sz="3000" dirty="0">
                <a:solidFill>
                  <a:schemeClr val="bg1"/>
                </a:solidFill>
                <a:latin typeface="Times New Roman" panose="02020603050405020304" pitchFamily="18" charset="0"/>
                <a:cs typeface="Times New Roman" panose="02020603050405020304" pitchFamily="18" charset="0"/>
              </a:rPr>
              <a:t>-CHO</a:t>
            </a:r>
            <a:r>
              <a:rPr lang="en-US" altLang="en-US" sz="3000" baseline="-25000" dirty="0">
                <a:solidFill>
                  <a:schemeClr val="bg1"/>
                </a:solidFill>
                <a:latin typeface="Times New Roman" panose="02020603050405020304" pitchFamily="18" charset="0"/>
                <a:cs typeface="Times New Roman" panose="02020603050405020304" pitchFamily="18" charset="0"/>
              </a:rPr>
              <a:t> </a:t>
            </a:r>
            <a:r>
              <a:rPr lang="en-US" altLang="en-US" sz="3000" dirty="0">
                <a:solidFill>
                  <a:schemeClr val="bg1"/>
                </a:solidFill>
                <a:latin typeface="Times New Roman" panose="02020603050405020304" pitchFamily="18" charset="0"/>
                <a:cs typeface="Times New Roman" panose="02020603050405020304" pitchFamily="18" charset="0"/>
              </a:rPr>
              <a:t>(I) 			CH</a:t>
            </a:r>
            <a:r>
              <a:rPr lang="en-US" altLang="en-US" sz="3000" baseline="-25000" dirty="0">
                <a:solidFill>
                  <a:schemeClr val="bg1"/>
                </a:solidFill>
                <a:latin typeface="Times New Roman" panose="02020603050405020304" pitchFamily="18" charset="0"/>
                <a:cs typeface="Times New Roman" panose="02020603050405020304" pitchFamily="18" charset="0"/>
              </a:rPr>
              <a:t>3</a:t>
            </a:r>
            <a:r>
              <a:rPr lang="en-US" altLang="en-US" sz="3000" dirty="0">
                <a:solidFill>
                  <a:schemeClr val="bg1"/>
                </a:solidFill>
                <a:latin typeface="Times New Roman" panose="02020603050405020304" pitchFamily="18" charset="0"/>
                <a:cs typeface="Times New Roman" panose="02020603050405020304" pitchFamily="18" charset="0"/>
              </a:rPr>
              <a:t>-CH</a:t>
            </a:r>
            <a:r>
              <a:rPr lang="en-US" altLang="en-US" sz="3000" baseline="-25000" dirty="0">
                <a:solidFill>
                  <a:schemeClr val="bg1"/>
                </a:solidFill>
                <a:latin typeface="Times New Roman" panose="02020603050405020304" pitchFamily="18" charset="0"/>
                <a:cs typeface="Times New Roman" panose="02020603050405020304" pitchFamily="18" charset="0"/>
              </a:rPr>
              <a:t>2</a:t>
            </a:r>
            <a:r>
              <a:rPr lang="en-US" altLang="en-US" sz="3000" dirty="0">
                <a:solidFill>
                  <a:schemeClr val="bg1"/>
                </a:solidFill>
                <a:latin typeface="Times New Roman" panose="02020603050405020304" pitchFamily="18" charset="0"/>
                <a:cs typeface="Times New Roman" panose="02020603050405020304" pitchFamily="18" charset="0"/>
              </a:rPr>
              <a:t>-CH</a:t>
            </a:r>
            <a:r>
              <a:rPr lang="en-US" altLang="en-US" sz="3000" baseline="-25000" dirty="0">
                <a:solidFill>
                  <a:schemeClr val="bg1"/>
                </a:solidFill>
                <a:latin typeface="Times New Roman" panose="02020603050405020304" pitchFamily="18" charset="0"/>
                <a:cs typeface="Times New Roman" panose="02020603050405020304" pitchFamily="18" charset="0"/>
              </a:rPr>
              <a:t>3 </a:t>
            </a:r>
            <a:r>
              <a:rPr lang="en-US" altLang="en-US" sz="3000" dirty="0">
                <a:solidFill>
                  <a:schemeClr val="bg1"/>
                </a:solidFill>
                <a:latin typeface="Times New Roman" panose="02020603050405020304" pitchFamily="18" charset="0"/>
                <a:cs typeface="Times New Roman" panose="02020603050405020304" pitchFamily="18" charset="0"/>
              </a:rPr>
              <a:t>(II) </a:t>
            </a:r>
          </a:p>
          <a:p>
            <a:pPr algn="just" eaLnBrk="1" fontAlgn="base" hangingPunct="1">
              <a:lnSpc>
                <a:spcPct val="120000"/>
              </a:lnSpc>
              <a:spcBef>
                <a:spcPct val="0"/>
              </a:spcBef>
              <a:spcAft>
                <a:spcPct val="0"/>
              </a:spcAft>
            </a:pPr>
            <a:r>
              <a:rPr lang="en-US" altLang="en-US" sz="3000" dirty="0">
                <a:solidFill>
                  <a:schemeClr val="bg1"/>
                </a:solidFill>
                <a:latin typeface="Times New Roman" panose="02020603050405020304" pitchFamily="18" charset="0"/>
                <a:cs typeface="Times New Roman" panose="02020603050405020304" pitchFamily="18" charset="0"/>
              </a:rPr>
              <a:t>	CH</a:t>
            </a:r>
            <a:r>
              <a:rPr lang="en-US" altLang="en-US" sz="3000" baseline="-25000" dirty="0">
                <a:solidFill>
                  <a:schemeClr val="bg1"/>
                </a:solidFill>
                <a:latin typeface="Times New Roman" panose="02020603050405020304" pitchFamily="18" charset="0"/>
                <a:cs typeface="Times New Roman" panose="02020603050405020304" pitchFamily="18" charset="0"/>
              </a:rPr>
              <a:t>3</a:t>
            </a:r>
            <a:r>
              <a:rPr lang="en-US" altLang="en-US" sz="3000" dirty="0">
                <a:solidFill>
                  <a:schemeClr val="bg1"/>
                </a:solidFill>
                <a:latin typeface="Times New Roman" panose="02020603050405020304" pitchFamily="18" charset="0"/>
                <a:cs typeface="Times New Roman" panose="02020603050405020304" pitchFamily="18" charset="0"/>
              </a:rPr>
              <a:t>-CH</a:t>
            </a:r>
            <a:r>
              <a:rPr lang="en-US" altLang="en-US" sz="3000" baseline="-25000" dirty="0">
                <a:solidFill>
                  <a:schemeClr val="bg1"/>
                </a:solidFill>
                <a:latin typeface="Times New Roman" panose="02020603050405020304" pitchFamily="18" charset="0"/>
                <a:cs typeface="Times New Roman" panose="02020603050405020304" pitchFamily="18" charset="0"/>
              </a:rPr>
              <a:t>2</a:t>
            </a:r>
            <a:r>
              <a:rPr lang="en-US" altLang="en-US" sz="3000" dirty="0">
                <a:solidFill>
                  <a:schemeClr val="bg1"/>
                </a:solidFill>
                <a:latin typeface="Times New Roman" panose="02020603050405020304" pitchFamily="18" charset="0"/>
                <a:cs typeface="Times New Roman" panose="02020603050405020304" pitchFamily="18" charset="0"/>
              </a:rPr>
              <a:t>-CH</a:t>
            </a:r>
            <a:r>
              <a:rPr lang="en-US" altLang="en-US" sz="3000" baseline="-25000" dirty="0">
                <a:solidFill>
                  <a:schemeClr val="bg1"/>
                </a:solidFill>
                <a:latin typeface="Times New Roman" panose="02020603050405020304" pitchFamily="18" charset="0"/>
                <a:cs typeface="Times New Roman" panose="02020603050405020304" pitchFamily="18" charset="0"/>
              </a:rPr>
              <a:t>2­</a:t>
            </a:r>
            <a:r>
              <a:rPr lang="en-US" altLang="en-US" sz="3000" dirty="0">
                <a:solidFill>
                  <a:schemeClr val="bg1"/>
                </a:solidFill>
                <a:latin typeface="Times New Roman" panose="02020603050405020304" pitchFamily="18" charset="0"/>
                <a:cs typeface="Times New Roman" panose="02020603050405020304" pitchFamily="18" charset="0"/>
              </a:rPr>
              <a:t>-OH (III) 		CH</a:t>
            </a:r>
            <a:r>
              <a:rPr lang="en-US" altLang="en-US" sz="3000" baseline="-25000" dirty="0">
                <a:solidFill>
                  <a:schemeClr val="bg1"/>
                </a:solidFill>
                <a:latin typeface="Times New Roman" panose="02020603050405020304" pitchFamily="18" charset="0"/>
                <a:cs typeface="Times New Roman" panose="02020603050405020304" pitchFamily="18" charset="0"/>
              </a:rPr>
              <a:t>3</a:t>
            </a:r>
            <a:r>
              <a:rPr lang="en-US" altLang="en-US" sz="3000" dirty="0">
                <a:solidFill>
                  <a:schemeClr val="bg1"/>
                </a:solidFill>
                <a:latin typeface="Times New Roman" panose="02020603050405020304" pitchFamily="18" charset="0"/>
                <a:cs typeface="Times New Roman" panose="02020603050405020304" pitchFamily="18" charset="0"/>
              </a:rPr>
              <a:t>-CH</a:t>
            </a:r>
            <a:r>
              <a:rPr lang="en-US" altLang="en-US" sz="3000" baseline="-25000" dirty="0">
                <a:solidFill>
                  <a:schemeClr val="bg1"/>
                </a:solidFill>
                <a:latin typeface="Times New Roman" panose="02020603050405020304" pitchFamily="18" charset="0"/>
                <a:cs typeface="Times New Roman" panose="02020603050405020304" pitchFamily="18" charset="0"/>
              </a:rPr>
              <a:t>2</a:t>
            </a:r>
            <a:r>
              <a:rPr lang="en-US" altLang="en-US" sz="3000" dirty="0">
                <a:solidFill>
                  <a:schemeClr val="bg1"/>
                </a:solidFill>
                <a:latin typeface="Times New Roman" panose="02020603050405020304" pitchFamily="18" charset="0"/>
                <a:cs typeface="Times New Roman" panose="02020603050405020304" pitchFamily="18" charset="0"/>
              </a:rPr>
              <a:t>-COOH (IV)</a:t>
            </a:r>
          </a:p>
          <a:p>
            <a:pPr algn="just" eaLnBrk="1" fontAlgn="base" hangingPunct="1">
              <a:lnSpc>
                <a:spcPct val="120000"/>
              </a:lnSpc>
              <a:spcBef>
                <a:spcPct val="0"/>
              </a:spcBef>
              <a:spcAft>
                <a:spcPct val="0"/>
              </a:spcAft>
            </a:pPr>
            <a:r>
              <a:rPr lang="en-US" altLang="en-US" sz="3000" dirty="0" err="1">
                <a:solidFill>
                  <a:schemeClr val="bg1"/>
                </a:solidFill>
                <a:latin typeface="Times New Roman" panose="02020603050405020304" pitchFamily="18" charset="0"/>
                <a:cs typeface="Times New Roman" panose="02020603050405020304" pitchFamily="18" charset="0"/>
              </a:rPr>
              <a:t>Thứ</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tự</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sắp</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xếp</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nhiệt</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độ</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sôi</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tăng</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dần</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là</a:t>
            </a:r>
            <a:endParaRPr lang="en-US" altLang="en-US" sz="3000" dirty="0">
              <a:solidFill>
                <a:schemeClr val="bg1"/>
              </a:solidFill>
              <a:latin typeface="Times New Roman" panose="02020603050405020304" pitchFamily="18" charset="0"/>
              <a:cs typeface="Times New Roman" panose="02020603050405020304" pitchFamily="18" charset="0"/>
            </a:endParaRPr>
          </a:p>
        </p:txBody>
      </p:sp>
      <p:sp>
        <p:nvSpPr>
          <p:cNvPr id="7" name="TextBox 4"/>
          <p:cNvSpPr txBox="1">
            <a:spLocks noChangeArrowheads="1"/>
          </p:cNvSpPr>
          <p:nvPr/>
        </p:nvSpPr>
        <p:spPr bwMode="auto">
          <a:xfrm>
            <a:off x="981316" y="1607679"/>
            <a:ext cx="14763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000" b="1" u="sng" dirty="0" err="1">
                <a:solidFill>
                  <a:schemeClr val="bg1"/>
                </a:solidFill>
                <a:latin typeface="Times New Roman" panose="02020603050405020304" pitchFamily="18" charset="0"/>
                <a:cs typeface="Times New Roman" panose="02020603050405020304" pitchFamily="18" charset="0"/>
              </a:rPr>
              <a:t>Câu</a:t>
            </a:r>
            <a:r>
              <a:rPr lang="en-US" altLang="en-US" sz="3000" b="1" u="sng" dirty="0">
                <a:solidFill>
                  <a:schemeClr val="bg1"/>
                </a:solidFill>
                <a:latin typeface="Times New Roman" panose="02020603050405020304" pitchFamily="18" charset="0"/>
                <a:cs typeface="Times New Roman" panose="02020603050405020304" pitchFamily="18" charset="0"/>
              </a:rPr>
              <a:t> 2: </a:t>
            </a:r>
          </a:p>
        </p:txBody>
      </p:sp>
      <p:sp>
        <p:nvSpPr>
          <p:cNvPr id="8" name="TextBox 6"/>
          <p:cNvSpPr txBox="1">
            <a:spLocks noChangeArrowheads="1"/>
          </p:cNvSpPr>
          <p:nvPr/>
        </p:nvSpPr>
        <p:spPr bwMode="auto">
          <a:xfrm>
            <a:off x="2602277" y="4620753"/>
            <a:ext cx="38639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000" dirty="0">
                <a:solidFill>
                  <a:schemeClr val="bg1"/>
                </a:solidFill>
                <a:latin typeface="Times New Roman" panose="02020603050405020304" pitchFamily="18" charset="0"/>
                <a:cs typeface="Times New Roman" panose="02020603050405020304" pitchFamily="18" charset="0"/>
              </a:rPr>
              <a:t>(I) &lt; (III) &lt; (II) &lt; (IV)</a:t>
            </a:r>
          </a:p>
        </p:txBody>
      </p:sp>
      <p:sp>
        <p:nvSpPr>
          <p:cNvPr id="9" name="TextBox 7"/>
          <p:cNvSpPr txBox="1">
            <a:spLocks noChangeArrowheads="1"/>
          </p:cNvSpPr>
          <p:nvPr/>
        </p:nvSpPr>
        <p:spPr bwMode="auto">
          <a:xfrm>
            <a:off x="2602276" y="6049503"/>
            <a:ext cx="39354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eaLnBrk="0" hangingPunct="0">
              <a:defRPr sz="2800">
                <a:solidFill>
                  <a:schemeClr val="tx1"/>
                </a:solidFill>
                <a:latin typeface="Arial" panose="020B0604020202020204" pitchFamily="34" charset="0"/>
                <a:cs typeface="Arial" panose="020B0604020202020204" pitchFamily="34" charset="0"/>
              </a:defRPr>
            </a:lvl1pPr>
            <a:lvl2pPr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marL="0" lvl="1" eaLnBrk="1" fontAlgn="base" hangingPunct="1">
              <a:spcBef>
                <a:spcPct val="0"/>
              </a:spcBef>
              <a:spcAft>
                <a:spcPct val="0"/>
              </a:spcAft>
            </a:pPr>
            <a:r>
              <a:rPr lang="en-US" altLang="en-US" sz="3000">
                <a:solidFill>
                  <a:schemeClr val="bg1"/>
                </a:solidFill>
                <a:latin typeface="Times New Roman" panose="02020603050405020304" pitchFamily="18" charset="0"/>
                <a:cs typeface="Times New Roman" panose="02020603050405020304" pitchFamily="18" charset="0"/>
              </a:rPr>
              <a:t>(II) &lt; (I) &lt; (IV) &lt; (III)</a:t>
            </a:r>
          </a:p>
        </p:txBody>
      </p:sp>
      <p:sp>
        <p:nvSpPr>
          <p:cNvPr id="10" name="TextBox 8"/>
          <p:cNvSpPr txBox="1">
            <a:spLocks noChangeArrowheads="1"/>
          </p:cNvSpPr>
          <p:nvPr/>
        </p:nvSpPr>
        <p:spPr bwMode="auto">
          <a:xfrm>
            <a:off x="2602276" y="5335128"/>
            <a:ext cx="39354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000" dirty="0">
                <a:solidFill>
                  <a:schemeClr val="bg1"/>
                </a:solidFill>
                <a:latin typeface="Times New Roman" panose="02020603050405020304" pitchFamily="18" charset="0"/>
                <a:cs typeface="Times New Roman" panose="02020603050405020304" pitchFamily="18" charset="0"/>
              </a:rPr>
              <a:t>(II) &lt; (I) &lt; (III) &lt; (IV)</a:t>
            </a:r>
          </a:p>
        </p:txBody>
      </p:sp>
      <p:sp>
        <p:nvSpPr>
          <p:cNvPr id="11" name="TextBox 9"/>
          <p:cNvSpPr txBox="1">
            <a:spLocks noChangeArrowheads="1"/>
          </p:cNvSpPr>
          <p:nvPr/>
        </p:nvSpPr>
        <p:spPr bwMode="auto">
          <a:xfrm>
            <a:off x="2602276" y="3906378"/>
            <a:ext cx="45069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eaLnBrk="0" hangingPunct="0">
              <a:defRPr sz="2800">
                <a:solidFill>
                  <a:schemeClr val="tx1"/>
                </a:solidFill>
                <a:latin typeface="Arial" panose="020B0604020202020204" pitchFamily="34" charset="0"/>
                <a:cs typeface="Arial" panose="020B0604020202020204" pitchFamily="34" charset="0"/>
              </a:defRPr>
            </a:lvl1pPr>
            <a:lvl2pPr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marL="0" lvl="1" eaLnBrk="1" fontAlgn="base" hangingPunct="1">
              <a:spcBef>
                <a:spcPct val="0"/>
              </a:spcBef>
              <a:spcAft>
                <a:spcPct val="0"/>
              </a:spcAft>
            </a:pPr>
            <a:r>
              <a:rPr lang="en-US" altLang="en-US" sz="3000">
                <a:solidFill>
                  <a:schemeClr val="bg1"/>
                </a:solidFill>
                <a:latin typeface="Times New Roman" panose="02020603050405020304" pitchFamily="18" charset="0"/>
                <a:cs typeface="Times New Roman" panose="02020603050405020304" pitchFamily="18" charset="0"/>
              </a:rPr>
              <a:t>(I) &lt; (II) &lt; (III) &lt; (IV)</a:t>
            </a:r>
          </a:p>
        </p:txBody>
      </p:sp>
      <p:sp>
        <p:nvSpPr>
          <p:cNvPr id="12" name="TextBox 10"/>
          <p:cNvSpPr txBox="1">
            <a:spLocks noChangeArrowheads="1"/>
          </p:cNvSpPr>
          <p:nvPr/>
        </p:nvSpPr>
        <p:spPr bwMode="auto">
          <a:xfrm>
            <a:off x="2151427" y="3930190"/>
            <a:ext cx="6429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000" b="1">
                <a:solidFill>
                  <a:schemeClr val="bg1"/>
                </a:solidFill>
                <a:latin typeface="Times New Roman" panose="02020603050405020304" pitchFamily="18" charset="0"/>
                <a:cs typeface="Times New Roman" panose="02020603050405020304" pitchFamily="18" charset="0"/>
              </a:rPr>
              <a:t>A.</a:t>
            </a:r>
          </a:p>
        </p:txBody>
      </p:sp>
      <p:sp>
        <p:nvSpPr>
          <p:cNvPr id="13" name="TextBox 11"/>
          <p:cNvSpPr txBox="1">
            <a:spLocks noChangeArrowheads="1"/>
          </p:cNvSpPr>
          <p:nvPr/>
        </p:nvSpPr>
        <p:spPr bwMode="auto">
          <a:xfrm>
            <a:off x="2151427" y="4657265"/>
            <a:ext cx="6429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000" b="1">
                <a:solidFill>
                  <a:schemeClr val="bg1"/>
                </a:solidFill>
                <a:latin typeface="Times New Roman" panose="02020603050405020304" pitchFamily="18" charset="0"/>
                <a:cs typeface="Times New Roman" panose="02020603050405020304" pitchFamily="18" charset="0"/>
              </a:rPr>
              <a:t>B.</a:t>
            </a:r>
          </a:p>
        </p:txBody>
      </p:sp>
      <p:sp>
        <p:nvSpPr>
          <p:cNvPr id="14" name="TextBox 12"/>
          <p:cNvSpPr txBox="1">
            <a:spLocks noChangeArrowheads="1"/>
          </p:cNvSpPr>
          <p:nvPr/>
        </p:nvSpPr>
        <p:spPr bwMode="auto">
          <a:xfrm>
            <a:off x="2156188" y="5355765"/>
            <a:ext cx="6429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000" b="1">
                <a:solidFill>
                  <a:schemeClr val="bg1"/>
                </a:solidFill>
                <a:latin typeface="Times New Roman" panose="02020603050405020304" pitchFamily="18" charset="0"/>
                <a:cs typeface="Times New Roman" panose="02020603050405020304" pitchFamily="18" charset="0"/>
              </a:rPr>
              <a:t>C.</a:t>
            </a:r>
          </a:p>
        </p:txBody>
      </p:sp>
      <p:sp>
        <p:nvSpPr>
          <p:cNvPr id="15" name="TextBox 13"/>
          <p:cNvSpPr txBox="1">
            <a:spLocks noChangeArrowheads="1"/>
          </p:cNvSpPr>
          <p:nvPr/>
        </p:nvSpPr>
        <p:spPr bwMode="auto">
          <a:xfrm>
            <a:off x="2151427" y="6076490"/>
            <a:ext cx="6429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000" b="1">
                <a:solidFill>
                  <a:schemeClr val="bg1"/>
                </a:solidFill>
                <a:latin typeface="Times New Roman" panose="02020603050405020304" pitchFamily="18" charset="0"/>
                <a:cs typeface="Times New Roman" panose="02020603050405020304" pitchFamily="18" charset="0"/>
              </a:rPr>
              <a:t>D.</a:t>
            </a:r>
          </a:p>
        </p:txBody>
      </p:sp>
    </p:spTree>
    <p:extLst>
      <p:ext uri="{BB962C8B-B14F-4D97-AF65-F5344CB8AC3E}">
        <p14:creationId xmlns:p14="http://schemas.microsoft.com/office/powerpoint/2010/main" val="61074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par>
                                <p:cTn id="25" presetID="2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22" presetClass="entr" presetSubtype="4"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par>
                                <p:cTn id="31" presetID="2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par>
                                <p:cTn id="34" presetID="22" presetClass="entr" presetSubtype="4"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mph" presetSubtype="2" fill="hold" grpId="0" nodeType="clickEffect">
                                  <p:stCondLst>
                                    <p:cond delay="0"/>
                                  </p:stCondLst>
                                  <p:childTnLst>
                                    <p:animClr clrSpc="rgb" dir="cw">
                                      <p:cBhvr override="childStyle">
                                        <p:cTn id="40" dur="1000" fill="hold"/>
                                        <p:tgtEl>
                                          <p:spTgt spid="14"/>
                                        </p:tgtEl>
                                        <p:attrNameLst>
                                          <p:attrName>style.color</p:attrName>
                                        </p:attrNameLst>
                                      </p:cBhvr>
                                      <p:to>
                                        <a:srgbClr val="FFFF66"/>
                                      </p:to>
                                    </p:animClr>
                                  </p:childTnLst>
                                </p:cTn>
                              </p:par>
                              <p:par>
                                <p:cTn id="41" presetID="3" presetClass="emph" presetSubtype="2" fill="hold" grpId="0" nodeType="withEffect">
                                  <p:stCondLst>
                                    <p:cond delay="0"/>
                                  </p:stCondLst>
                                  <p:childTnLst>
                                    <p:animClr clrSpc="rgb" dir="cw">
                                      <p:cBhvr override="childStyle">
                                        <p:cTn id="42" dur="1000" fill="hold"/>
                                        <p:tgtEl>
                                          <p:spTgt spid="10"/>
                                        </p:tgtEl>
                                        <p:attrNameLst>
                                          <p:attrName>style.color</p:attrName>
                                        </p:attrNameLst>
                                      </p:cBhvr>
                                      <p:to>
                                        <a:srgbClr val="FFFF6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Cuong\Desktop\Add Your Title.bmp"/>
          <p:cNvPicPr>
            <a:picLocks noChangeAspect="1" noChangeArrowheads="1"/>
          </p:cNvPicPr>
          <p:nvPr/>
        </p:nvPicPr>
        <p:blipFill>
          <a:blip r:embed="rId2" cstate="print"/>
          <a:srcRect/>
          <a:stretch>
            <a:fillRect/>
          </a:stretch>
        </p:blipFill>
        <p:spPr bwMode="auto">
          <a:xfrm>
            <a:off x="2116668" y="1587"/>
            <a:ext cx="10075332" cy="6856413"/>
          </a:xfrm>
          <a:prstGeom prst="rect">
            <a:avLst/>
          </a:prstGeom>
          <a:noFill/>
          <a:ln w="9525">
            <a:noFill/>
            <a:miter lim="800000"/>
            <a:headEnd/>
            <a:tailEnd/>
          </a:ln>
        </p:spPr>
      </p:pic>
      <p:pic>
        <p:nvPicPr>
          <p:cNvPr id="5122" name="Picture 4" descr="C:\Users\Cuong\Desktop\Add Your Title.bmp"/>
          <p:cNvPicPr>
            <a:picLocks noChangeAspect="1" noChangeArrowheads="1"/>
          </p:cNvPicPr>
          <p:nvPr/>
        </p:nvPicPr>
        <p:blipFill>
          <a:blip r:embed="rId2" cstate="print"/>
          <a:srcRect/>
          <a:stretch>
            <a:fillRect/>
          </a:stretch>
        </p:blipFill>
        <p:spPr bwMode="auto">
          <a:xfrm>
            <a:off x="1" y="0"/>
            <a:ext cx="11445239" cy="6856413"/>
          </a:xfrm>
          <a:prstGeom prst="rect">
            <a:avLst/>
          </a:prstGeom>
          <a:noFill/>
          <a:ln w="9525">
            <a:noFill/>
            <a:miter lim="800000"/>
            <a:headEnd/>
            <a:tailEnd/>
          </a:ln>
        </p:spPr>
      </p:pic>
      <p:sp>
        <p:nvSpPr>
          <p:cNvPr id="4" name="TextBox 3"/>
          <p:cNvSpPr txBox="1"/>
          <p:nvPr/>
        </p:nvSpPr>
        <p:spPr>
          <a:xfrm>
            <a:off x="1112521" y="177226"/>
            <a:ext cx="3474349" cy="646331"/>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en-US" sz="36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rPr>
              <a:t>KIỂM TRA BÀI CŨ</a:t>
            </a:r>
          </a:p>
        </p:txBody>
      </p:sp>
      <p:sp>
        <p:nvSpPr>
          <p:cNvPr id="7" name="Rectangle 6"/>
          <p:cNvSpPr/>
          <p:nvPr/>
        </p:nvSpPr>
        <p:spPr>
          <a:xfrm>
            <a:off x="1798320" y="1351976"/>
            <a:ext cx="9646920" cy="1308820"/>
          </a:xfrm>
          <a:prstGeom prst="rect">
            <a:avLst/>
          </a:prstGeom>
        </p:spPr>
        <p:txBody>
          <a:bodyPr wrap="square">
            <a:spAutoFit/>
          </a:bodyPr>
          <a:lstStyle/>
          <a:p>
            <a:pPr algn="just" fontAlgn="base">
              <a:lnSpc>
                <a:spcPct val="130000"/>
              </a:lnSpc>
              <a:spcBef>
                <a:spcPct val="0"/>
              </a:spcBef>
              <a:spcAft>
                <a:spcPct val="0"/>
              </a:spcAft>
            </a:pPr>
            <a:r>
              <a:rPr lang="en-US" sz="3200" b="1" dirty="0">
                <a:solidFill>
                  <a:srgbClr val="C00000"/>
                </a:solidFill>
                <a:latin typeface="Times New Roman" panose="02020603050405020304" pitchFamily="18" charset="0"/>
                <a:cs typeface="Times New Roman" panose="02020603050405020304" pitchFamily="18" charset="0"/>
              </a:rPr>
              <a:t>   </a:t>
            </a:r>
            <a:r>
              <a:rPr lang="en-US" sz="3200" b="1" u="sng" spc="-100" dirty="0" err="1">
                <a:solidFill>
                  <a:srgbClr val="C00000"/>
                </a:solidFill>
                <a:latin typeface="Times New Roman" panose="02020603050405020304" pitchFamily="18" charset="0"/>
                <a:cs typeface="Times New Roman" panose="02020603050405020304" pitchFamily="18" charset="0"/>
              </a:rPr>
              <a:t>Câu</a:t>
            </a:r>
            <a:r>
              <a:rPr lang="en-US" sz="3200" b="1" u="sng" spc="-100" dirty="0">
                <a:solidFill>
                  <a:srgbClr val="C00000"/>
                </a:solidFill>
                <a:latin typeface="Times New Roman" panose="02020603050405020304" pitchFamily="18" charset="0"/>
                <a:cs typeface="Times New Roman" panose="02020603050405020304" pitchFamily="18" charset="0"/>
              </a:rPr>
              <a:t> 1:</a:t>
            </a:r>
            <a:r>
              <a:rPr lang="en-US" sz="3200" b="1" spc="-100" dirty="0">
                <a:solidFill>
                  <a:srgbClr val="C00000"/>
                </a:solidFill>
                <a:latin typeface="Times New Roman" panose="02020603050405020304" pitchFamily="18" charset="0"/>
                <a:cs typeface="Times New Roman" panose="02020603050405020304" pitchFamily="18" charset="0"/>
              </a:rPr>
              <a:t> </a:t>
            </a:r>
            <a:r>
              <a:rPr lang="en-US" sz="3200" b="1" spc="-100" dirty="0" err="1">
                <a:solidFill>
                  <a:srgbClr val="002060"/>
                </a:solidFill>
                <a:latin typeface="Times New Roman" panose="02020603050405020304" pitchFamily="18" charset="0"/>
                <a:cs typeface="Times New Roman" panose="02020603050405020304" pitchFamily="18" charset="0"/>
              </a:rPr>
              <a:t>Viết</a:t>
            </a:r>
            <a:r>
              <a:rPr lang="en-US" sz="3200" b="1" spc="-100" dirty="0">
                <a:solidFill>
                  <a:srgbClr val="002060"/>
                </a:solidFill>
                <a:latin typeface="Times New Roman" panose="02020603050405020304" pitchFamily="18" charset="0"/>
                <a:cs typeface="Times New Roman" panose="02020603050405020304" pitchFamily="18" charset="0"/>
              </a:rPr>
              <a:t> </a:t>
            </a:r>
            <a:r>
              <a:rPr lang="en-US" sz="3200" b="1" spc="-100" dirty="0" err="1">
                <a:solidFill>
                  <a:srgbClr val="002060"/>
                </a:solidFill>
                <a:latin typeface="Times New Roman" panose="02020603050405020304" pitchFamily="18" charset="0"/>
                <a:cs typeface="Times New Roman" panose="02020603050405020304" pitchFamily="18" charset="0"/>
              </a:rPr>
              <a:t>các</a:t>
            </a:r>
            <a:r>
              <a:rPr lang="en-US" sz="3200" b="1" spc="-100" dirty="0">
                <a:solidFill>
                  <a:srgbClr val="002060"/>
                </a:solidFill>
                <a:latin typeface="Times New Roman" panose="02020603050405020304" pitchFamily="18" charset="0"/>
                <a:cs typeface="Times New Roman" panose="02020603050405020304" pitchFamily="18" charset="0"/>
              </a:rPr>
              <a:t> </a:t>
            </a:r>
            <a:r>
              <a:rPr lang="en-US" sz="3200" b="1" spc="-100" dirty="0" err="1">
                <a:solidFill>
                  <a:srgbClr val="002060"/>
                </a:solidFill>
                <a:latin typeface="Times New Roman" panose="02020603050405020304" pitchFamily="18" charset="0"/>
                <a:cs typeface="Times New Roman" panose="02020603050405020304" pitchFamily="18" charset="0"/>
              </a:rPr>
              <a:t>phương</a:t>
            </a:r>
            <a:r>
              <a:rPr lang="en-US" sz="3200" b="1" spc="-100" dirty="0">
                <a:solidFill>
                  <a:srgbClr val="002060"/>
                </a:solidFill>
                <a:latin typeface="Times New Roman" panose="02020603050405020304" pitchFamily="18" charset="0"/>
                <a:cs typeface="Times New Roman" panose="02020603050405020304" pitchFamily="18" charset="0"/>
              </a:rPr>
              <a:t> </a:t>
            </a:r>
            <a:r>
              <a:rPr lang="en-US" sz="3200" b="1" spc="-100" dirty="0" err="1">
                <a:solidFill>
                  <a:srgbClr val="002060"/>
                </a:solidFill>
                <a:latin typeface="Times New Roman" panose="02020603050405020304" pitchFamily="18" charset="0"/>
                <a:cs typeface="Times New Roman" panose="02020603050405020304" pitchFamily="18" charset="0"/>
              </a:rPr>
              <a:t>trình</a:t>
            </a:r>
            <a:r>
              <a:rPr lang="en-US" sz="3200" b="1" spc="-100" dirty="0">
                <a:solidFill>
                  <a:srgbClr val="002060"/>
                </a:solidFill>
                <a:latin typeface="Times New Roman" panose="02020603050405020304" pitchFamily="18" charset="0"/>
                <a:cs typeface="Times New Roman" panose="02020603050405020304" pitchFamily="18" charset="0"/>
              </a:rPr>
              <a:t> </a:t>
            </a:r>
            <a:r>
              <a:rPr lang="en-US" sz="3200" b="1" spc="-100" dirty="0" err="1">
                <a:solidFill>
                  <a:srgbClr val="002060"/>
                </a:solidFill>
                <a:latin typeface="Times New Roman" panose="02020603050405020304" pitchFamily="18" charset="0"/>
                <a:cs typeface="Times New Roman" panose="02020603050405020304" pitchFamily="18" charset="0"/>
              </a:rPr>
              <a:t>hóa</a:t>
            </a:r>
            <a:r>
              <a:rPr lang="en-US" sz="3200" b="1" spc="-100" dirty="0">
                <a:solidFill>
                  <a:srgbClr val="002060"/>
                </a:solidFill>
                <a:latin typeface="Times New Roman" panose="02020603050405020304" pitchFamily="18" charset="0"/>
                <a:cs typeface="Times New Roman" panose="02020603050405020304" pitchFamily="18" charset="0"/>
              </a:rPr>
              <a:t> </a:t>
            </a:r>
            <a:r>
              <a:rPr lang="en-US" sz="3200" b="1" spc="-100" dirty="0" err="1">
                <a:solidFill>
                  <a:srgbClr val="002060"/>
                </a:solidFill>
                <a:latin typeface="Times New Roman" panose="02020603050405020304" pitchFamily="18" charset="0"/>
                <a:cs typeface="Times New Roman" panose="02020603050405020304" pitchFamily="18" charset="0"/>
              </a:rPr>
              <a:t>học</a:t>
            </a:r>
            <a:r>
              <a:rPr lang="en-US" sz="3200" b="1" spc="-100" dirty="0">
                <a:solidFill>
                  <a:srgbClr val="002060"/>
                </a:solidFill>
                <a:latin typeface="Times New Roman" panose="02020603050405020304" pitchFamily="18" charset="0"/>
                <a:cs typeface="Times New Roman" panose="02020603050405020304" pitchFamily="18" charset="0"/>
              </a:rPr>
              <a:t> </a:t>
            </a:r>
            <a:r>
              <a:rPr lang="en-US" sz="3200" b="1" spc="-100" dirty="0" err="1">
                <a:solidFill>
                  <a:srgbClr val="002060"/>
                </a:solidFill>
                <a:latin typeface="Times New Roman" panose="02020603050405020304" pitchFamily="18" charset="0"/>
                <a:cs typeface="Times New Roman" panose="02020603050405020304" pitchFamily="18" charset="0"/>
              </a:rPr>
              <a:t>dạng</a:t>
            </a:r>
            <a:r>
              <a:rPr lang="en-US" sz="3200" b="1" spc="-100" dirty="0">
                <a:solidFill>
                  <a:srgbClr val="002060"/>
                </a:solidFill>
                <a:latin typeface="Times New Roman" panose="02020603050405020304" pitchFamily="18" charset="0"/>
                <a:cs typeface="Times New Roman" panose="02020603050405020304" pitchFamily="18" charset="0"/>
              </a:rPr>
              <a:t> </a:t>
            </a:r>
            <a:r>
              <a:rPr lang="en-US" sz="3200" b="1" spc="-100" dirty="0" err="1">
                <a:solidFill>
                  <a:srgbClr val="002060"/>
                </a:solidFill>
                <a:latin typeface="Times New Roman" panose="02020603050405020304" pitchFamily="18" charset="0"/>
                <a:cs typeface="Times New Roman" panose="02020603050405020304" pitchFamily="18" charset="0"/>
              </a:rPr>
              <a:t>tổng</a:t>
            </a:r>
            <a:r>
              <a:rPr lang="en-US" sz="3200" b="1" spc="-100" dirty="0">
                <a:solidFill>
                  <a:srgbClr val="002060"/>
                </a:solidFill>
                <a:latin typeface="Times New Roman" panose="02020603050405020304" pitchFamily="18" charset="0"/>
                <a:cs typeface="Times New Roman" panose="02020603050405020304" pitchFamily="18" charset="0"/>
              </a:rPr>
              <a:t> </a:t>
            </a:r>
            <a:r>
              <a:rPr lang="en-US" sz="3200" b="1" spc="-100" dirty="0" err="1">
                <a:solidFill>
                  <a:srgbClr val="002060"/>
                </a:solidFill>
                <a:latin typeface="Times New Roman" panose="02020603050405020304" pitchFamily="18" charset="0"/>
                <a:cs typeface="Times New Roman" panose="02020603050405020304" pitchFamily="18" charset="0"/>
              </a:rPr>
              <a:t>quát</a:t>
            </a:r>
            <a:r>
              <a:rPr lang="en-US" sz="3200" b="1" spc="-100" dirty="0">
                <a:solidFill>
                  <a:srgbClr val="002060"/>
                </a:solidFill>
                <a:latin typeface="Times New Roman" panose="02020603050405020304" pitchFamily="18" charset="0"/>
                <a:cs typeface="Times New Roman" panose="02020603050405020304" pitchFamily="18" charset="0"/>
              </a:rPr>
              <a:t> </a:t>
            </a:r>
            <a:r>
              <a:rPr lang="en-US" sz="3200" b="1" spc="-100" dirty="0" err="1">
                <a:solidFill>
                  <a:srgbClr val="002060"/>
                </a:solidFill>
                <a:latin typeface="Times New Roman" panose="02020603050405020304" pitchFamily="18" charset="0"/>
                <a:cs typeface="Times New Roman" panose="02020603050405020304" pitchFamily="18" charset="0"/>
              </a:rPr>
              <a:t>để</a:t>
            </a:r>
            <a:r>
              <a:rPr lang="en-US" sz="3200" b="1" spc="-100" dirty="0">
                <a:solidFill>
                  <a:srgbClr val="002060"/>
                </a:solidFill>
                <a:latin typeface="Times New Roman" panose="02020603050405020304" pitchFamily="18" charset="0"/>
                <a:cs typeface="Times New Roman" panose="02020603050405020304" pitchFamily="18" charset="0"/>
              </a:rPr>
              <a:t> </a:t>
            </a:r>
            <a:r>
              <a:rPr lang="en-US" sz="3200" b="1" spc="-100" dirty="0" err="1">
                <a:solidFill>
                  <a:srgbClr val="002060"/>
                </a:solidFill>
                <a:latin typeface="Times New Roman" panose="02020603050405020304" pitchFamily="18" charset="0"/>
                <a:cs typeface="Times New Roman" panose="02020603050405020304" pitchFamily="18" charset="0"/>
              </a:rPr>
              <a:t>chứng</a:t>
            </a:r>
            <a:r>
              <a:rPr lang="en-US" sz="3200" b="1" spc="-100" dirty="0">
                <a:solidFill>
                  <a:srgbClr val="002060"/>
                </a:solidFill>
                <a:latin typeface="Times New Roman" panose="02020603050405020304" pitchFamily="18" charset="0"/>
                <a:cs typeface="Times New Roman" panose="02020603050405020304" pitchFamily="18" charset="0"/>
              </a:rPr>
              <a:t> minh </a:t>
            </a:r>
            <a:r>
              <a:rPr lang="en-US" sz="3200" b="1" spc="-100" dirty="0" err="1">
                <a:solidFill>
                  <a:srgbClr val="002060"/>
                </a:solidFill>
                <a:latin typeface="Times New Roman" panose="02020603050405020304" pitchFamily="18" charset="0"/>
                <a:cs typeface="Times New Roman" panose="02020603050405020304" pitchFamily="18" charset="0"/>
              </a:rPr>
              <a:t>anđehit</a:t>
            </a:r>
            <a:r>
              <a:rPr lang="en-US" sz="3200" b="1" spc="-100" dirty="0">
                <a:solidFill>
                  <a:srgbClr val="002060"/>
                </a:solidFill>
                <a:latin typeface="Times New Roman" panose="02020603050405020304" pitchFamily="18" charset="0"/>
                <a:cs typeface="Times New Roman" panose="02020603050405020304" pitchFamily="18" charset="0"/>
              </a:rPr>
              <a:t> </a:t>
            </a:r>
            <a:r>
              <a:rPr lang="en-US" sz="3200" b="1" spc="-100" dirty="0" err="1">
                <a:solidFill>
                  <a:srgbClr val="002060"/>
                </a:solidFill>
                <a:latin typeface="Times New Roman" panose="02020603050405020304" pitchFamily="18" charset="0"/>
                <a:cs typeface="Times New Roman" panose="02020603050405020304" pitchFamily="18" charset="0"/>
              </a:rPr>
              <a:t>vừa</a:t>
            </a:r>
            <a:r>
              <a:rPr lang="en-US" sz="3200" b="1" spc="-100" dirty="0">
                <a:solidFill>
                  <a:srgbClr val="002060"/>
                </a:solidFill>
                <a:latin typeface="Times New Roman" panose="02020603050405020304" pitchFamily="18" charset="0"/>
                <a:cs typeface="Times New Roman" panose="02020603050405020304" pitchFamily="18" charset="0"/>
              </a:rPr>
              <a:t> </a:t>
            </a:r>
            <a:r>
              <a:rPr lang="en-US" sz="3200" b="1" spc="-100" dirty="0" err="1">
                <a:solidFill>
                  <a:srgbClr val="002060"/>
                </a:solidFill>
                <a:latin typeface="Times New Roman" panose="02020603050405020304" pitchFamily="18" charset="0"/>
                <a:cs typeface="Times New Roman" panose="02020603050405020304" pitchFamily="18" charset="0"/>
              </a:rPr>
              <a:t>có</a:t>
            </a:r>
            <a:r>
              <a:rPr lang="en-US" sz="3200" b="1" spc="-100" dirty="0">
                <a:solidFill>
                  <a:srgbClr val="002060"/>
                </a:solidFill>
                <a:latin typeface="Times New Roman" panose="02020603050405020304" pitchFamily="18" charset="0"/>
                <a:cs typeface="Times New Roman" panose="02020603050405020304" pitchFamily="18" charset="0"/>
              </a:rPr>
              <a:t> </a:t>
            </a:r>
            <a:r>
              <a:rPr lang="en-US" sz="3200" b="1" spc="-100" dirty="0" err="1">
                <a:solidFill>
                  <a:srgbClr val="002060"/>
                </a:solidFill>
                <a:latin typeface="Times New Roman" panose="02020603050405020304" pitchFamily="18" charset="0"/>
                <a:cs typeface="Times New Roman" panose="02020603050405020304" pitchFamily="18" charset="0"/>
              </a:rPr>
              <a:t>tính</a:t>
            </a:r>
            <a:r>
              <a:rPr lang="en-US" sz="3200" b="1" spc="-100" dirty="0">
                <a:solidFill>
                  <a:srgbClr val="002060"/>
                </a:solidFill>
                <a:latin typeface="Times New Roman" panose="02020603050405020304" pitchFamily="18" charset="0"/>
                <a:cs typeface="Times New Roman" panose="02020603050405020304" pitchFamily="18" charset="0"/>
              </a:rPr>
              <a:t> </a:t>
            </a:r>
            <a:r>
              <a:rPr lang="en-US" sz="3200" b="1" spc="-100" dirty="0" err="1">
                <a:solidFill>
                  <a:srgbClr val="002060"/>
                </a:solidFill>
                <a:latin typeface="Times New Roman" panose="02020603050405020304" pitchFamily="18" charset="0"/>
                <a:cs typeface="Times New Roman" panose="02020603050405020304" pitchFamily="18" charset="0"/>
              </a:rPr>
              <a:t>oxi</a:t>
            </a:r>
            <a:r>
              <a:rPr lang="en-US" sz="3200" b="1" spc="-100" dirty="0">
                <a:solidFill>
                  <a:srgbClr val="002060"/>
                </a:solidFill>
                <a:latin typeface="Times New Roman" panose="02020603050405020304" pitchFamily="18" charset="0"/>
                <a:cs typeface="Times New Roman" panose="02020603050405020304" pitchFamily="18" charset="0"/>
              </a:rPr>
              <a:t> </a:t>
            </a:r>
            <a:r>
              <a:rPr lang="en-US" sz="3200" b="1" spc="-100" dirty="0" err="1">
                <a:solidFill>
                  <a:srgbClr val="002060"/>
                </a:solidFill>
                <a:latin typeface="Times New Roman" panose="02020603050405020304" pitchFamily="18" charset="0"/>
                <a:cs typeface="Times New Roman" panose="02020603050405020304" pitchFamily="18" charset="0"/>
              </a:rPr>
              <a:t>hóa</a:t>
            </a:r>
            <a:r>
              <a:rPr lang="en-US" sz="3200" b="1" spc="-100" dirty="0">
                <a:solidFill>
                  <a:srgbClr val="002060"/>
                </a:solidFill>
                <a:latin typeface="Times New Roman" panose="02020603050405020304" pitchFamily="18" charset="0"/>
                <a:cs typeface="Times New Roman" panose="02020603050405020304" pitchFamily="18" charset="0"/>
              </a:rPr>
              <a:t> </a:t>
            </a:r>
            <a:r>
              <a:rPr lang="en-US" sz="3200" b="1" spc="-100" dirty="0" err="1">
                <a:solidFill>
                  <a:srgbClr val="002060"/>
                </a:solidFill>
                <a:latin typeface="Times New Roman" panose="02020603050405020304" pitchFamily="18" charset="0"/>
                <a:cs typeface="Times New Roman" panose="02020603050405020304" pitchFamily="18" charset="0"/>
              </a:rPr>
              <a:t>vừa</a:t>
            </a:r>
            <a:r>
              <a:rPr lang="en-US" sz="3200" b="1" spc="-100" dirty="0">
                <a:solidFill>
                  <a:srgbClr val="002060"/>
                </a:solidFill>
                <a:latin typeface="Times New Roman" panose="02020603050405020304" pitchFamily="18" charset="0"/>
                <a:cs typeface="Times New Roman" panose="02020603050405020304" pitchFamily="18" charset="0"/>
              </a:rPr>
              <a:t> </a:t>
            </a:r>
            <a:r>
              <a:rPr lang="en-US" sz="3200" b="1" spc="-100" dirty="0" err="1">
                <a:solidFill>
                  <a:srgbClr val="002060"/>
                </a:solidFill>
                <a:latin typeface="Times New Roman" panose="02020603050405020304" pitchFamily="18" charset="0"/>
                <a:cs typeface="Times New Roman" panose="02020603050405020304" pitchFamily="18" charset="0"/>
              </a:rPr>
              <a:t>có</a:t>
            </a:r>
            <a:r>
              <a:rPr lang="en-US" sz="3200" b="1" spc="-100" dirty="0">
                <a:solidFill>
                  <a:srgbClr val="002060"/>
                </a:solidFill>
                <a:latin typeface="Times New Roman" panose="02020603050405020304" pitchFamily="18" charset="0"/>
                <a:cs typeface="Times New Roman" panose="02020603050405020304" pitchFamily="18" charset="0"/>
              </a:rPr>
              <a:t> </a:t>
            </a:r>
            <a:r>
              <a:rPr lang="en-US" sz="3200" b="1" spc="-100" dirty="0" err="1">
                <a:solidFill>
                  <a:srgbClr val="002060"/>
                </a:solidFill>
                <a:latin typeface="Times New Roman" panose="02020603050405020304" pitchFamily="18" charset="0"/>
                <a:cs typeface="Times New Roman" panose="02020603050405020304" pitchFamily="18" charset="0"/>
              </a:rPr>
              <a:t>tính</a:t>
            </a:r>
            <a:r>
              <a:rPr lang="en-US" sz="3200" b="1" spc="-100" dirty="0">
                <a:solidFill>
                  <a:srgbClr val="002060"/>
                </a:solidFill>
                <a:latin typeface="Times New Roman" panose="02020603050405020304" pitchFamily="18" charset="0"/>
                <a:cs typeface="Times New Roman" panose="02020603050405020304" pitchFamily="18" charset="0"/>
              </a:rPr>
              <a:t> </a:t>
            </a:r>
            <a:r>
              <a:rPr lang="en-US" sz="3200" b="1" spc="-100" dirty="0" err="1">
                <a:solidFill>
                  <a:srgbClr val="002060"/>
                </a:solidFill>
                <a:latin typeface="Times New Roman" panose="02020603050405020304" pitchFamily="18" charset="0"/>
                <a:cs typeface="Times New Roman" panose="02020603050405020304" pitchFamily="18" charset="0"/>
              </a:rPr>
              <a:t>khử</a:t>
            </a:r>
            <a:r>
              <a:rPr lang="en-US" sz="3200" b="1" spc="-100" dirty="0">
                <a:solidFill>
                  <a:srgbClr val="002060"/>
                </a:solidFill>
                <a:latin typeface="Times New Roman" panose="02020603050405020304" pitchFamily="18" charset="0"/>
                <a:cs typeface="Times New Roman" panose="02020603050405020304" pitchFamily="18" charset="0"/>
              </a:rPr>
              <a:t>? </a:t>
            </a:r>
            <a:endParaRPr lang="vi-VN" sz="3200" b="1" spc="-100" dirty="0">
              <a:solidFill>
                <a:srgbClr val="00206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1662393" y="2853936"/>
                <a:ext cx="9646920" cy="3493713"/>
              </a:xfrm>
              <a:prstGeom prst="rect">
                <a:avLst/>
              </a:prstGeom>
            </p:spPr>
            <p:txBody>
              <a:bodyPr wrap="square">
                <a:spAutoFit/>
              </a:bodyPr>
              <a:lstStyle/>
              <a:p>
                <a:pPr algn="just" fontAlgn="base">
                  <a:lnSpc>
                    <a:spcPct val="130000"/>
                  </a:lnSpc>
                  <a:spcBef>
                    <a:spcPct val="0"/>
                  </a:spcBef>
                  <a:spcAft>
                    <a:spcPct val="0"/>
                  </a:spcAft>
                </a:pPr>
                <a:r>
                  <a:rPr lang="en-US" sz="3200" b="1" dirty="0">
                    <a:solidFill>
                      <a:srgbClr val="2006BA"/>
                    </a:solidFill>
                    <a:latin typeface="Times New Roman" panose="02020603050405020304" pitchFamily="18" charset="0"/>
                    <a:cs typeface="Times New Roman" panose="02020603050405020304" pitchFamily="18" charset="0"/>
                  </a:rPr>
                  <a:t>- </a:t>
                </a:r>
                <a:r>
                  <a:rPr lang="en-US" sz="3200" b="1" dirty="0" err="1">
                    <a:solidFill>
                      <a:srgbClr val="2006BA"/>
                    </a:solidFill>
                    <a:latin typeface="Times New Roman" panose="02020603050405020304" pitchFamily="18" charset="0"/>
                    <a:cs typeface="Times New Roman" panose="02020603050405020304" pitchFamily="18" charset="0"/>
                  </a:rPr>
                  <a:t>Phản</a:t>
                </a:r>
                <a:r>
                  <a:rPr lang="en-US" sz="3200" b="1" dirty="0">
                    <a:solidFill>
                      <a:srgbClr val="2006BA"/>
                    </a:solidFill>
                    <a:latin typeface="Times New Roman" panose="02020603050405020304" pitchFamily="18" charset="0"/>
                    <a:cs typeface="Times New Roman" panose="02020603050405020304" pitchFamily="18" charset="0"/>
                  </a:rPr>
                  <a:t> </a:t>
                </a:r>
                <a:r>
                  <a:rPr lang="en-US" sz="3200" b="1" dirty="0" err="1">
                    <a:solidFill>
                      <a:srgbClr val="2006BA"/>
                    </a:solidFill>
                    <a:latin typeface="Times New Roman" panose="02020603050405020304" pitchFamily="18" charset="0"/>
                    <a:cs typeface="Times New Roman" panose="02020603050405020304" pitchFamily="18" charset="0"/>
                  </a:rPr>
                  <a:t>ứng</a:t>
                </a:r>
                <a:r>
                  <a:rPr lang="en-US" sz="3200" b="1" dirty="0">
                    <a:solidFill>
                      <a:srgbClr val="2006BA"/>
                    </a:solidFill>
                    <a:latin typeface="Times New Roman" panose="02020603050405020304" pitchFamily="18" charset="0"/>
                    <a:cs typeface="Times New Roman" panose="02020603050405020304" pitchFamily="18" charset="0"/>
                  </a:rPr>
                  <a:t> </a:t>
                </a:r>
                <a:r>
                  <a:rPr lang="en-US" sz="3200" b="1" dirty="0" err="1">
                    <a:solidFill>
                      <a:srgbClr val="2006BA"/>
                    </a:solidFill>
                    <a:latin typeface="Times New Roman" panose="02020603050405020304" pitchFamily="18" charset="0"/>
                    <a:cs typeface="Times New Roman" panose="02020603050405020304" pitchFamily="18" charset="0"/>
                  </a:rPr>
                  <a:t>cộng</a:t>
                </a:r>
                <a:r>
                  <a:rPr lang="en-US" sz="3200" b="1" dirty="0">
                    <a:solidFill>
                      <a:srgbClr val="2006BA"/>
                    </a:solidFill>
                    <a:latin typeface="Times New Roman" panose="02020603050405020304" pitchFamily="18" charset="0"/>
                    <a:cs typeface="Times New Roman" panose="02020603050405020304" pitchFamily="18" charset="0"/>
                  </a:rPr>
                  <a:t> </a:t>
                </a:r>
                <a:r>
                  <a:rPr lang="en-US" sz="3200" b="1" dirty="0" err="1">
                    <a:solidFill>
                      <a:srgbClr val="2006BA"/>
                    </a:solidFill>
                    <a:latin typeface="Times New Roman" panose="02020603050405020304" pitchFamily="18" charset="0"/>
                    <a:cs typeface="Times New Roman" panose="02020603050405020304" pitchFamily="18" charset="0"/>
                  </a:rPr>
                  <a:t>với</a:t>
                </a:r>
                <a:r>
                  <a:rPr lang="en-US" sz="3200" b="1" dirty="0">
                    <a:solidFill>
                      <a:srgbClr val="2006BA"/>
                    </a:solidFill>
                    <a:latin typeface="Times New Roman" panose="02020603050405020304" pitchFamily="18" charset="0"/>
                    <a:cs typeface="Times New Roman" panose="02020603050405020304" pitchFamily="18" charset="0"/>
                  </a:rPr>
                  <a:t> </a:t>
                </a:r>
                <a:r>
                  <a:rPr lang="en-US" sz="3200" b="1" dirty="0" err="1">
                    <a:solidFill>
                      <a:srgbClr val="2006BA"/>
                    </a:solidFill>
                    <a:latin typeface="Times New Roman" panose="02020603050405020304" pitchFamily="18" charset="0"/>
                    <a:cs typeface="Times New Roman" panose="02020603050405020304" pitchFamily="18" charset="0"/>
                  </a:rPr>
                  <a:t>hiđro</a:t>
                </a:r>
                <a:r>
                  <a:rPr lang="en-US" sz="3200" b="1" dirty="0">
                    <a:solidFill>
                      <a:srgbClr val="2006BA"/>
                    </a:solidFill>
                    <a:latin typeface="Times New Roman" panose="02020603050405020304" pitchFamily="18" charset="0"/>
                    <a:cs typeface="Times New Roman" panose="02020603050405020304" pitchFamily="18" charset="0"/>
                  </a:rPr>
                  <a:t>: </a:t>
                </a:r>
              </a:p>
              <a:p>
                <a:pPr algn="just" fontAlgn="base">
                  <a:lnSpc>
                    <a:spcPct val="130000"/>
                  </a:lnSpc>
                  <a:spcBef>
                    <a:spcPct val="0"/>
                  </a:spcBef>
                  <a:spcAft>
                    <a:spcPct val="0"/>
                  </a:spcAft>
                </a:pPr>
                <a:r>
                  <a:rPr lang="pt-BR" sz="3200" kern="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	 RCH = O + H</a:t>
                </a:r>
                <a:r>
                  <a:rPr lang="pt-BR" sz="3200" kern="0" baseline="-2500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2</a:t>
                </a:r>
                <a:r>
                  <a:rPr lang="pt-BR" sz="3200" kern="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groupChr>
                      <m:groupChrPr>
                        <m:chr m:val="→"/>
                        <m:vertJc m:val="bot"/>
                        <m:ctrlPr>
                          <a:rPr lang="en-US" sz="3200" i="1" kern="0">
                            <a:solidFill>
                              <a:srgbClr val="2006BA"/>
                            </a:solidFill>
                            <a:latin typeface="Cambria Math" panose="02040503050406030204" pitchFamily="18" charset="0"/>
                            <a:ea typeface="Times New Roman" panose="02020603050405020304" pitchFamily="18" charset="0"/>
                            <a:cs typeface="Times New Roman" panose="02020603050405020304" pitchFamily="18" charset="0"/>
                          </a:rPr>
                        </m:ctrlPr>
                      </m:groupChrPr>
                      <m:e>
                        <m:sSup>
                          <m:sSupPr>
                            <m:ctrlPr>
                              <a:rPr lang="en-US" sz="3200" i="1" kern="0">
                                <a:solidFill>
                                  <a:srgbClr val="2006BA"/>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b="0" i="1" kern="0" smtClean="0">
                                <a:solidFill>
                                  <a:srgbClr val="2006BA"/>
                                </a:solidFill>
                                <a:latin typeface="Cambria Math" panose="02040503050406030204" pitchFamily="18" charset="0"/>
                                <a:ea typeface="Times New Roman" panose="02020603050405020304" pitchFamily="18" charset="0"/>
                                <a:cs typeface="Times New Roman" panose="02020603050405020304" pitchFamily="18" charset="0"/>
                              </a:rPr>
                              <m:t>  </m:t>
                            </m:r>
                            <m:r>
                              <a:rPr lang="en-US" sz="3200" b="0" i="1" kern="0" smtClean="0">
                                <a:solidFill>
                                  <a:srgbClr val="2006BA"/>
                                </a:solidFill>
                                <a:latin typeface="Cambria Math" panose="02040503050406030204" pitchFamily="18" charset="0"/>
                                <a:ea typeface="Times New Roman" panose="02020603050405020304" pitchFamily="18" charset="0"/>
                                <a:cs typeface="Times New Roman" panose="02020603050405020304" pitchFamily="18" charset="0"/>
                              </a:rPr>
                              <m:t>𝑁𝑖</m:t>
                            </m:r>
                            <m:r>
                              <a:rPr lang="pt-BR" sz="3200" i="1" kern="0">
                                <a:solidFill>
                                  <a:srgbClr val="2006BA"/>
                                </a:solidFill>
                                <a:latin typeface="Cambria Math" panose="02040503050406030204" pitchFamily="18" charset="0"/>
                                <a:ea typeface="Times New Roman" panose="02020603050405020304" pitchFamily="18" charset="0"/>
                                <a:cs typeface="Times New Roman" panose="02020603050405020304" pitchFamily="18" charset="0"/>
                              </a:rPr>
                              <m:t>,</m:t>
                            </m:r>
                            <m:r>
                              <a:rPr lang="pt-BR" sz="3200" i="1" kern="0">
                                <a:solidFill>
                                  <a:srgbClr val="2006BA"/>
                                </a:solidFill>
                                <a:latin typeface="Cambria Math" panose="02040503050406030204" pitchFamily="18" charset="0"/>
                                <a:ea typeface="Times New Roman" panose="02020603050405020304" pitchFamily="18" charset="0"/>
                                <a:cs typeface="Times New Roman" panose="02020603050405020304" pitchFamily="18" charset="0"/>
                              </a:rPr>
                              <m:t>𝑡</m:t>
                            </m:r>
                          </m:e>
                          <m:sup>
                            <m:r>
                              <a:rPr lang="pt-BR" sz="3200" i="1" kern="0">
                                <a:solidFill>
                                  <a:srgbClr val="2006BA"/>
                                </a:solidFill>
                                <a:latin typeface="Cambria Math" panose="02040503050406030204" pitchFamily="18" charset="0"/>
                                <a:ea typeface="Times New Roman" panose="02020603050405020304" pitchFamily="18" charset="0"/>
                                <a:cs typeface="Times New Roman" panose="02020603050405020304" pitchFamily="18" charset="0"/>
                              </a:rPr>
                              <m:t>𝑜</m:t>
                            </m:r>
                          </m:sup>
                        </m:sSup>
                        <m:r>
                          <a:rPr lang="en-US" sz="3200" b="0" i="1" kern="0" smtClean="0">
                            <a:solidFill>
                              <a:srgbClr val="2006BA"/>
                            </a:solidFill>
                            <a:latin typeface="Cambria Math" panose="02040503050406030204" pitchFamily="18" charset="0"/>
                            <a:ea typeface="Times New Roman" panose="02020603050405020304" pitchFamily="18" charset="0"/>
                            <a:cs typeface="Times New Roman" panose="02020603050405020304" pitchFamily="18" charset="0"/>
                          </a:rPr>
                          <m:t> </m:t>
                        </m:r>
                      </m:e>
                    </m:groupChr>
                  </m:oMath>
                </a14:m>
                <a:r>
                  <a:rPr lang="pt-BR" sz="3200" kern="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 RCH</a:t>
                </a:r>
                <a:r>
                  <a:rPr lang="pt-BR" sz="3200" kern="0" baseline="-2500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2</a:t>
                </a:r>
                <a:r>
                  <a:rPr lang="pt-BR" sz="3200" kern="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OH</a:t>
                </a:r>
              </a:p>
              <a:p>
                <a:pPr algn="just" fontAlgn="base">
                  <a:lnSpc>
                    <a:spcPct val="130000"/>
                  </a:lnSpc>
                  <a:spcBef>
                    <a:spcPct val="0"/>
                  </a:spcBef>
                  <a:spcAft>
                    <a:spcPct val="0"/>
                  </a:spcAft>
                </a:pPr>
                <a:r>
                  <a:rPr lang="en-US" sz="3200" b="1" dirty="0">
                    <a:solidFill>
                      <a:srgbClr val="2006BA"/>
                    </a:solidFill>
                    <a:latin typeface="Times New Roman" panose="02020603050405020304" pitchFamily="18" charset="0"/>
                    <a:cs typeface="Times New Roman" panose="02020603050405020304" pitchFamily="18" charset="0"/>
                  </a:rPr>
                  <a:t>- </a:t>
                </a:r>
                <a:r>
                  <a:rPr lang="en-US" sz="3200" b="1" dirty="0" err="1">
                    <a:solidFill>
                      <a:srgbClr val="2006BA"/>
                    </a:solidFill>
                    <a:latin typeface="Times New Roman" panose="02020603050405020304" pitchFamily="18" charset="0"/>
                    <a:cs typeface="Times New Roman" panose="02020603050405020304" pitchFamily="18" charset="0"/>
                  </a:rPr>
                  <a:t>Phản</a:t>
                </a:r>
                <a:r>
                  <a:rPr lang="en-US" sz="3200" b="1" dirty="0">
                    <a:solidFill>
                      <a:srgbClr val="2006BA"/>
                    </a:solidFill>
                    <a:latin typeface="Times New Roman" panose="02020603050405020304" pitchFamily="18" charset="0"/>
                    <a:cs typeface="Times New Roman" panose="02020603050405020304" pitchFamily="18" charset="0"/>
                  </a:rPr>
                  <a:t> </a:t>
                </a:r>
                <a:r>
                  <a:rPr lang="en-US" sz="3200" b="1" dirty="0" err="1">
                    <a:solidFill>
                      <a:srgbClr val="2006BA"/>
                    </a:solidFill>
                    <a:latin typeface="Times New Roman" panose="02020603050405020304" pitchFamily="18" charset="0"/>
                    <a:cs typeface="Times New Roman" panose="02020603050405020304" pitchFamily="18" charset="0"/>
                  </a:rPr>
                  <a:t>ứng</a:t>
                </a:r>
                <a:r>
                  <a:rPr lang="en-US" sz="3200" b="1" dirty="0">
                    <a:solidFill>
                      <a:srgbClr val="2006BA"/>
                    </a:solidFill>
                    <a:latin typeface="Times New Roman" panose="02020603050405020304" pitchFamily="18" charset="0"/>
                    <a:cs typeface="Times New Roman" panose="02020603050405020304" pitchFamily="18" charset="0"/>
                  </a:rPr>
                  <a:t> </a:t>
                </a:r>
                <a:r>
                  <a:rPr lang="en-US" sz="3200" b="1" dirty="0" err="1">
                    <a:solidFill>
                      <a:srgbClr val="2006BA"/>
                    </a:solidFill>
                    <a:latin typeface="Times New Roman" panose="02020603050405020304" pitchFamily="18" charset="0"/>
                    <a:cs typeface="Times New Roman" panose="02020603050405020304" pitchFamily="18" charset="0"/>
                  </a:rPr>
                  <a:t>oxi</a:t>
                </a:r>
                <a:r>
                  <a:rPr lang="en-US" sz="3200" b="1" dirty="0">
                    <a:solidFill>
                      <a:srgbClr val="2006BA"/>
                    </a:solidFill>
                    <a:latin typeface="Times New Roman" panose="02020603050405020304" pitchFamily="18" charset="0"/>
                    <a:cs typeface="Times New Roman" panose="02020603050405020304" pitchFamily="18" charset="0"/>
                  </a:rPr>
                  <a:t> </a:t>
                </a:r>
                <a:r>
                  <a:rPr lang="en-US" sz="3200" b="1" dirty="0" err="1">
                    <a:solidFill>
                      <a:srgbClr val="2006BA"/>
                    </a:solidFill>
                    <a:latin typeface="Times New Roman" panose="02020603050405020304" pitchFamily="18" charset="0"/>
                    <a:cs typeface="Times New Roman" panose="02020603050405020304" pitchFamily="18" charset="0"/>
                  </a:rPr>
                  <a:t>hóa</a:t>
                </a:r>
                <a:r>
                  <a:rPr lang="en-US" sz="3200" b="1" dirty="0">
                    <a:solidFill>
                      <a:srgbClr val="2006BA"/>
                    </a:solidFill>
                    <a:latin typeface="Times New Roman" panose="02020603050405020304" pitchFamily="18" charset="0"/>
                    <a:cs typeface="Times New Roman" panose="02020603050405020304" pitchFamily="18" charset="0"/>
                  </a:rPr>
                  <a:t> </a:t>
                </a:r>
                <a:r>
                  <a:rPr lang="en-US" sz="3200" b="1" dirty="0" err="1">
                    <a:solidFill>
                      <a:srgbClr val="2006BA"/>
                    </a:solidFill>
                    <a:latin typeface="Times New Roman" panose="02020603050405020304" pitchFamily="18" charset="0"/>
                    <a:cs typeface="Times New Roman" panose="02020603050405020304" pitchFamily="18" charset="0"/>
                  </a:rPr>
                  <a:t>không</a:t>
                </a:r>
                <a:r>
                  <a:rPr lang="en-US" sz="3200" b="1" dirty="0">
                    <a:solidFill>
                      <a:srgbClr val="2006BA"/>
                    </a:solidFill>
                    <a:latin typeface="Times New Roman" panose="02020603050405020304" pitchFamily="18" charset="0"/>
                    <a:cs typeface="Times New Roman" panose="02020603050405020304" pitchFamily="18" charset="0"/>
                  </a:rPr>
                  <a:t> </a:t>
                </a:r>
                <a:r>
                  <a:rPr lang="en-US" sz="3200" b="1" dirty="0" err="1">
                    <a:solidFill>
                      <a:srgbClr val="2006BA"/>
                    </a:solidFill>
                    <a:latin typeface="Times New Roman" panose="02020603050405020304" pitchFamily="18" charset="0"/>
                    <a:cs typeface="Times New Roman" panose="02020603050405020304" pitchFamily="18" charset="0"/>
                  </a:rPr>
                  <a:t>hoàn</a:t>
                </a:r>
                <a:r>
                  <a:rPr lang="en-US" sz="3200" b="1" dirty="0">
                    <a:solidFill>
                      <a:srgbClr val="2006BA"/>
                    </a:solidFill>
                    <a:latin typeface="Times New Roman" panose="02020603050405020304" pitchFamily="18" charset="0"/>
                    <a:cs typeface="Times New Roman" panose="02020603050405020304" pitchFamily="18" charset="0"/>
                  </a:rPr>
                  <a:t> </a:t>
                </a:r>
                <a:r>
                  <a:rPr lang="en-US" sz="3200" b="1" dirty="0" err="1">
                    <a:solidFill>
                      <a:srgbClr val="2006BA"/>
                    </a:solidFill>
                    <a:latin typeface="Times New Roman" panose="02020603050405020304" pitchFamily="18" charset="0"/>
                    <a:cs typeface="Times New Roman" panose="02020603050405020304" pitchFamily="18" charset="0"/>
                  </a:rPr>
                  <a:t>toàn</a:t>
                </a:r>
                <a:r>
                  <a:rPr lang="en-US" sz="3200" b="1" dirty="0">
                    <a:solidFill>
                      <a:srgbClr val="2006BA"/>
                    </a:solidFill>
                    <a:latin typeface="Times New Roman" panose="02020603050405020304" pitchFamily="18" charset="0"/>
                    <a:cs typeface="Times New Roman" panose="02020603050405020304" pitchFamily="18" charset="0"/>
                  </a:rPr>
                  <a:t>:</a:t>
                </a:r>
              </a:p>
              <a:p>
                <a:pPr algn="just" fontAlgn="base">
                  <a:spcBef>
                    <a:spcPct val="0"/>
                  </a:spcBef>
                  <a:spcAft>
                    <a:spcPct val="0"/>
                  </a:spcAft>
                </a:pPr>
                <a:r>
                  <a:rPr lang="pt-BR" sz="3200" kern="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	 R </a:t>
                </a:r>
                <a:r>
                  <a:rPr lang="en-US" sz="3200" b="1" dirty="0">
                    <a:solidFill>
                      <a:srgbClr val="2006BA"/>
                    </a:solidFill>
                    <a:latin typeface="Times New Roman" pitchFamily="18" charset="0"/>
                  </a:rPr>
                  <a:t>–</a:t>
                </a:r>
                <a:r>
                  <a:rPr lang="en-US" sz="3200" b="1" dirty="0">
                    <a:solidFill>
                      <a:schemeClr val="bg1">
                        <a:lumMod val="95000"/>
                      </a:schemeClr>
                    </a:solidFill>
                    <a:latin typeface="Times New Roman" pitchFamily="18" charset="0"/>
                  </a:rPr>
                  <a:t> </a:t>
                </a:r>
                <a:r>
                  <a:rPr lang="pt-BR" sz="3200" kern="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CH = O + 2AgNO</a:t>
                </a:r>
                <a:r>
                  <a:rPr lang="pt-BR" sz="3200" kern="0" baseline="-2500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3</a:t>
                </a:r>
                <a:r>
                  <a:rPr lang="pt-BR" sz="3200" kern="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 + H</a:t>
                </a:r>
                <a:r>
                  <a:rPr lang="pt-BR" sz="3200" kern="0" baseline="-2500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2</a:t>
                </a:r>
                <a:r>
                  <a:rPr lang="pt-BR" sz="3200" kern="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O + 3NH</a:t>
                </a:r>
                <a:r>
                  <a:rPr lang="pt-BR" sz="3200" kern="0" baseline="-2500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3</a:t>
                </a:r>
                <a:r>
                  <a:rPr lang="pt-BR" sz="3200" kern="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i="1" kern="0" dirty="0">
                  <a:solidFill>
                    <a:srgbClr val="2006BA"/>
                  </a:solidFill>
                  <a:latin typeface="Cambria Math" panose="02040503050406030204" pitchFamily="18" charset="0"/>
                  <a:ea typeface="Times New Roman" panose="02020603050405020304" pitchFamily="18" charset="0"/>
                  <a:cs typeface="Times New Roman" panose="02020603050405020304" pitchFamily="18" charset="0"/>
                </a:endParaRPr>
              </a:p>
              <a:p>
                <a:pPr algn="just" fontAlgn="base">
                  <a:spcBef>
                    <a:spcPct val="0"/>
                  </a:spcBef>
                  <a:spcAft>
                    <a:spcPct val="0"/>
                  </a:spcAft>
                </a:pPr>
                <a14:m>
                  <m:oMath xmlns:m="http://schemas.openxmlformats.org/officeDocument/2006/math">
                    <m:r>
                      <a:rPr lang="en-US" sz="3200" b="0" i="1" kern="0" smtClean="0">
                        <a:solidFill>
                          <a:srgbClr val="2006BA"/>
                        </a:solidFill>
                        <a:latin typeface="Cambria Math" panose="02040503050406030204" pitchFamily="18" charset="0"/>
                        <a:ea typeface="Times New Roman" panose="02020603050405020304" pitchFamily="18" charset="0"/>
                        <a:cs typeface="Times New Roman" panose="02020603050405020304" pitchFamily="18" charset="0"/>
                      </a:rPr>
                      <m:t>                           </m:t>
                    </m:r>
                    <m:groupChr>
                      <m:groupChrPr>
                        <m:chr m:val="→"/>
                        <m:vertJc m:val="bot"/>
                        <m:ctrlPr>
                          <a:rPr lang="en-US" sz="3200" i="1" kern="0">
                            <a:solidFill>
                              <a:srgbClr val="2006BA"/>
                            </a:solidFill>
                            <a:latin typeface="Cambria Math" panose="02040503050406030204" pitchFamily="18" charset="0"/>
                            <a:ea typeface="Times New Roman" panose="02020603050405020304" pitchFamily="18" charset="0"/>
                            <a:cs typeface="Times New Roman" panose="02020603050405020304" pitchFamily="18" charset="0"/>
                          </a:rPr>
                        </m:ctrlPr>
                      </m:groupChrPr>
                      <m:e>
                        <m:sSup>
                          <m:sSupPr>
                            <m:ctrlPr>
                              <a:rPr lang="en-US" sz="3200" i="1" kern="0">
                                <a:solidFill>
                                  <a:srgbClr val="2006BA"/>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b="0" i="1" kern="0" smtClean="0">
                                <a:solidFill>
                                  <a:srgbClr val="2006BA"/>
                                </a:solidFill>
                                <a:latin typeface="Cambria Math" panose="02040503050406030204" pitchFamily="18" charset="0"/>
                                <a:ea typeface="Times New Roman" panose="02020603050405020304" pitchFamily="18" charset="0"/>
                                <a:cs typeface="Times New Roman" panose="02020603050405020304" pitchFamily="18" charset="0"/>
                              </a:rPr>
                              <m:t>  </m:t>
                            </m:r>
                            <m:r>
                              <a:rPr lang="pt-BR" sz="3200" i="1" kern="0">
                                <a:solidFill>
                                  <a:srgbClr val="2006BA"/>
                                </a:solidFill>
                                <a:latin typeface="Cambria Math" panose="02040503050406030204" pitchFamily="18" charset="0"/>
                                <a:ea typeface="Times New Roman" panose="02020603050405020304" pitchFamily="18" charset="0"/>
                                <a:cs typeface="Times New Roman" panose="02020603050405020304" pitchFamily="18" charset="0"/>
                              </a:rPr>
                              <m:t>𝑡</m:t>
                            </m:r>
                          </m:e>
                          <m:sup>
                            <m:r>
                              <a:rPr lang="pt-BR" sz="3200" i="1" kern="0">
                                <a:solidFill>
                                  <a:srgbClr val="2006BA"/>
                                </a:solidFill>
                                <a:latin typeface="Cambria Math" panose="02040503050406030204" pitchFamily="18" charset="0"/>
                                <a:ea typeface="Times New Roman" panose="02020603050405020304" pitchFamily="18" charset="0"/>
                                <a:cs typeface="Times New Roman" panose="02020603050405020304" pitchFamily="18" charset="0"/>
                              </a:rPr>
                              <m:t>𝑜</m:t>
                            </m:r>
                          </m:sup>
                        </m:sSup>
                        <m:r>
                          <a:rPr lang="en-US" sz="3200" b="0" i="1" kern="0" smtClean="0">
                            <a:solidFill>
                              <a:srgbClr val="2006BA"/>
                            </a:solidFill>
                            <a:latin typeface="Cambria Math" panose="02040503050406030204" pitchFamily="18" charset="0"/>
                            <a:ea typeface="Times New Roman" panose="02020603050405020304" pitchFamily="18" charset="0"/>
                            <a:cs typeface="Times New Roman" panose="02020603050405020304" pitchFamily="18" charset="0"/>
                          </a:rPr>
                          <m:t> </m:t>
                        </m:r>
                      </m:e>
                    </m:groupChr>
                  </m:oMath>
                </a14:m>
                <a:r>
                  <a:rPr lang="pt-BR" sz="3200" kern="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 R </a:t>
                </a:r>
                <a:r>
                  <a:rPr lang="en-US" sz="3200" b="1" dirty="0">
                    <a:solidFill>
                      <a:srgbClr val="2006BA"/>
                    </a:solidFill>
                    <a:latin typeface="Times New Roman" pitchFamily="18" charset="0"/>
                  </a:rPr>
                  <a:t>–</a:t>
                </a:r>
                <a:r>
                  <a:rPr lang="en-US" sz="3200" b="1" dirty="0">
                    <a:solidFill>
                      <a:srgbClr val="0070C0"/>
                    </a:solidFill>
                    <a:latin typeface="Times New Roman" pitchFamily="18" charset="0"/>
                  </a:rPr>
                  <a:t> </a:t>
                </a:r>
                <a:r>
                  <a:rPr lang="pt-BR" sz="3200" kern="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COONH</a:t>
                </a:r>
                <a:r>
                  <a:rPr lang="pt-BR" sz="3200" kern="0" baseline="-2500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4</a:t>
                </a:r>
                <a:r>
                  <a:rPr lang="pt-BR" sz="3200" kern="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 + 2NH</a:t>
                </a:r>
                <a:r>
                  <a:rPr lang="pt-BR" sz="3200" kern="0" baseline="-2500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4</a:t>
                </a:r>
                <a:r>
                  <a:rPr lang="pt-BR" sz="3200" kern="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NO</a:t>
                </a:r>
                <a:r>
                  <a:rPr lang="pt-BR" sz="3200" kern="0" baseline="-2500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3</a:t>
                </a:r>
                <a:r>
                  <a:rPr lang="pt-BR" sz="3200" kern="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 + 2Ag↓</a:t>
                </a:r>
                <a:endParaRPr lang="vi-VN" sz="3200" b="1" dirty="0">
                  <a:solidFill>
                    <a:srgbClr val="2006BA"/>
                  </a:solidFill>
                  <a:latin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662393" y="2853936"/>
                <a:ext cx="9646920" cy="3493713"/>
              </a:xfrm>
              <a:prstGeom prst="rect">
                <a:avLst/>
              </a:prstGeom>
              <a:blipFill>
                <a:blip r:embed="rId3"/>
                <a:stretch>
                  <a:fillRect l="-1643" b="-4712"/>
                </a:stretch>
              </a:blipFill>
            </p:spPr>
            <p:txBody>
              <a:bodyPr/>
              <a:lstStyle/>
              <a:p>
                <a:r>
                  <a:rPr lang="en-US">
                    <a:noFill/>
                  </a:rPr>
                  <a:t> </a:t>
                </a:r>
              </a:p>
            </p:txBody>
          </p:sp>
        </mc:Fallback>
      </mc:AlternateContent>
      <p:sp>
        <p:nvSpPr>
          <p:cNvPr id="9" name="Rectangle 8"/>
          <p:cNvSpPr/>
          <p:nvPr/>
        </p:nvSpPr>
        <p:spPr>
          <a:xfrm>
            <a:off x="6164545" y="2861077"/>
            <a:ext cx="5176520" cy="668645"/>
          </a:xfrm>
          <a:prstGeom prst="rect">
            <a:avLst/>
          </a:prstGeom>
        </p:spPr>
        <p:txBody>
          <a:bodyPr wrap="square">
            <a:spAutoFit/>
          </a:bodyPr>
          <a:lstStyle/>
          <a:p>
            <a:pPr algn="just" fontAlgn="base">
              <a:lnSpc>
                <a:spcPct val="130000"/>
              </a:lnSpc>
              <a:spcBef>
                <a:spcPct val="0"/>
              </a:spcBef>
              <a:spcAft>
                <a:spcPct val="0"/>
              </a:spcAft>
            </a:pPr>
            <a:r>
              <a:rPr lang="en-US" sz="3200" b="1" dirty="0">
                <a:solidFill>
                  <a:srgbClr val="C00000"/>
                </a:solidFill>
                <a:latin typeface="Times New Roman" panose="02020603050405020304" pitchFamily="18" charset="0"/>
                <a:cs typeface="Times New Roman" panose="02020603050405020304" pitchFamily="18" charset="0"/>
              </a:rPr>
              <a:t>   </a:t>
            </a:r>
            <a:r>
              <a:rPr lang="en-US" sz="3200" b="1" spc="-100" dirty="0" err="1">
                <a:solidFill>
                  <a:srgbClr val="C00000"/>
                </a:solidFill>
                <a:latin typeface="Times New Roman" panose="02020603050405020304" pitchFamily="18" charset="0"/>
                <a:cs typeface="Times New Roman" panose="02020603050405020304" pitchFamily="18" charset="0"/>
              </a:rPr>
              <a:t>Thể</a:t>
            </a:r>
            <a:r>
              <a:rPr lang="en-US" sz="3200" b="1" spc="-100" dirty="0">
                <a:solidFill>
                  <a:srgbClr val="C00000"/>
                </a:solidFill>
                <a:latin typeface="Times New Roman" panose="02020603050405020304" pitchFamily="18" charset="0"/>
                <a:cs typeface="Times New Roman" panose="02020603050405020304" pitchFamily="18" charset="0"/>
              </a:rPr>
              <a:t> </a:t>
            </a:r>
            <a:r>
              <a:rPr lang="en-US" sz="3200" b="1" spc="-100" dirty="0" err="1">
                <a:solidFill>
                  <a:srgbClr val="C00000"/>
                </a:solidFill>
                <a:latin typeface="Times New Roman" panose="02020603050405020304" pitchFamily="18" charset="0"/>
                <a:cs typeface="Times New Roman" panose="02020603050405020304" pitchFamily="18" charset="0"/>
              </a:rPr>
              <a:t>hiện</a:t>
            </a:r>
            <a:r>
              <a:rPr lang="en-US" sz="3200" b="1" spc="-100" dirty="0">
                <a:solidFill>
                  <a:srgbClr val="C00000"/>
                </a:solidFill>
                <a:latin typeface="Times New Roman" panose="02020603050405020304" pitchFamily="18" charset="0"/>
                <a:cs typeface="Times New Roman" panose="02020603050405020304" pitchFamily="18" charset="0"/>
              </a:rPr>
              <a:t> </a:t>
            </a:r>
            <a:r>
              <a:rPr lang="en-US" sz="3200" b="1" spc="-100" dirty="0" err="1">
                <a:solidFill>
                  <a:srgbClr val="C00000"/>
                </a:solidFill>
                <a:latin typeface="Times New Roman" panose="02020603050405020304" pitchFamily="18" charset="0"/>
                <a:cs typeface="Times New Roman" panose="02020603050405020304" pitchFamily="18" charset="0"/>
              </a:rPr>
              <a:t>tính</a:t>
            </a:r>
            <a:r>
              <a:rPr lang="en-US" sz="3200" b="1" spc="-100" dirty="0">
                <a:solidFill>
                  <a:srgbClr val="C00000"/>
                </a:solidFill>
                <a:latin typeface="Times New Roman" panose="02020603050405020304" pitchFamily="18" charset="0"/>
                <a:cs typeface="Times New Roman" panose="02020603050405020304" pitchFamily="18" charset="0"/>
              </a:rPr>
              <a:t> </a:t>
            </a:r>
            <a:r>
              <a:rPr lang="en-US" sz="3200" b="1" spc="-100" dirty="0" err="1">
                <a:solidFill>
                  <a:srgbClr val="C00000"/>
                </a:solidFill>
                <a:latin typeface="Times New Roman" panose="02020603050405020304" pitchFamily="18" charset="0"/>
                <a:cs typeface="Times New Roman" panose="02020603050405020304" pitchFamily="18" charset="0"/>
              </a:rPr>
              <a:t>oxi</a:t>
            </a:r>
            <a:r>
              <a:rPr lang="en-US" sz="3200" b="1" spc="-100" dirty="0">
                <a:solidFill>
                  <a:srgbClr val="C00000"/>
                </a:solidFill>
                <a:latin typeface="Times New Roman" panose="02020603050405020304" pitchFamily="18" charset="0"/>
                <a:cs typeface="Times New Roman" panose="02020603050405020304" pitchFamily="18" charset="0"/>
              </a:rPr>
              <a:t> </a:t>
            </a:r>
            <a:r>
              <a:rPr lang="en-US" sz="3200" b="1" spc="-100" dirty="0" err="1">
                <a:solidFill>
                  <a:srgbClr val="C00000"/>
                </a:solidFill>
                <a:latin typeface="Times New Roman" panose="02020603050405020304" pitchFamily="18" charset="0"/>
                <a:cs typeface="Times New Roman" panose="02020603050405020304" pitchFamily="18" charset="0"/>
              </a:rPr>
              <a:t>hóa</a:t>
            </a:r>
            <a:r>
              <a:rPr lang="en-US" sz="3200" b="1" spc="-100" dirty="0">
                <a:solidFill>
                  <a:srgbClr val="002060"/>
                </a:solidFill>
                <a:latin typeface="Times New Roman" panose="02020603050405020304" pitchFamily="18" charset="0"/>
                <a:cs typeface="Times New Roman" panose="02020603050405020304" pitchFamily="18" charset="0"/>
              </a:rPr>
              <a:t> </a:t>
            </a:r>
            <a:endParaRPr lang="vi-VN" sz="3200" b="1" spc="-100" dirty="0">
              <a:solidFill>
                <a:srgbClr val="00206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7895275" y="4397434"/>
            <a:ext cx="5176520" cy="732508"/>
          </a:xfrm>
          <a:prstGeom prst="rect">
            <a:avLst/>
          </a:prstGeom>
        </p:spPr>
        <p:txBody>
          <a:bodyPr wrap="square">
            <a:spAutoFit/>
          </a:bodyPr>
          <a:lstStyle/>
          <a:p>
            <a:pPr algn="just" fontAlgn="base">
              <a:lnSpc>
                <a:spcPct val="130000"/>
              </a:lnSpc>
              <a:spcBef>
                <a:spcPct val="0"/>
              </a:spcBef>
              <a:spcAft>
                <a:spcPct val="0"/>
              </a:spcAft>
            </a:pPr>
            <a:r>
              <a:rPr lang="en-US" sz="3200" b="1" dirty="0">
                <a:solidFill>
                  <a:srgbClr val="C00000"/>
                </a:solidFill>
                <a:latin typeface="Times New Roman" panose="02020603050405020304" pitchFamily="18" charset="0"/>
                <a:cs typeface="Times New Roman" panose="02020603050405020304" pitchFamily="18" charset="0"/>
              </a:rPr>
              <a:t>   </a:t>
            </a:r>
            <a:r>
              <a:rPr lang="en-US" sz="3200" b="1" spc="-100" dirty="0" err="1">
                <a:solidFill>
                  <a:srgbClr val="C00000"/>
                </a:solidFill>
                <a:latin typeface="Times New Roman" panose="02020603050405020304" pitchFamily="18" charset="0"/>
                <a:cs typeface="Times New Roman" panose="02020603050405020304" pitchFamily="18" charset="0"/>
              </a:rPr>
              <a:t>Thể</a:t>
            </a:r>
            <a:r>
              <a:rPr lang="en-US" sz="3200" b="1" spc="-100" dirty="0">
                <a:solidFill>
                  <a:srgbClr val="C00000"/>
                </a:solidFill>
                <a:latin typeface="Times New Roman" panose="02020603050405020304" pitchFamily="18" charset="0"/>
                <a:cs typeface="Times New Roman" panose="02020603050405020304" pitchFamily="18" charset="0"/>
              </a:rPr>
              <a:t> </a:t>
            </a:r>
            <a:r>
              <a:rPr lang="en-US" sz="3200" b="1" spc="-100" dirty="0" err="1">
                <a:solidFill>
                  <a:srgbClr val="C00000"/>
                </a:solidFill>
                <a:latin typeface="Times New Roman" panose="02020603050405020304" pitchFamily="18" charset="0"/>
                <a:cs typeface="Times New Roman" panose="02020603050405020304" pitchFamily="18" charset="0"/>
              </a:rPr>
              <a:t>hiện</a:t>
            </a:r>
            <a:r>
              <a:rPr lang="en-US" sz="3200" b="1" spc="-100" dirty="0">
                <a:solidFill>
                  <a:srgbClr val="C00000"/>
                </a:solidFill>
                <a:latin typeface="Times New Roman" panose="02020603050405020304" pitchFamily="18" charset="0"/>
                <a:cs typeface="Times New Roman" panose="02020603050405020304" pitchFamily="18" charset="0"/>
              </a:rPr>
              <a:t> </a:t>
            </a:r>
            <a:r>
              <a:rPr lang="en-US" sz="3200" b="1" spc="-100" dirty="0" err="1">
                <a:solidFill>
                  <a:srgbClr val="C00000"/>
                </a:solidFill>
                <a:latin typeface="Times New Roman" panose="02020603050405020304" pitchFamily="18" charset="0"/>
                <a:cs typeface="Times New Roman" panose="02020603050405020304" pitchFamily="18" charset="0"/>
              </a:rPr>
              <a:t>tính</a:t>
            </a:r>
            <a:r>
              <a:rPr lang="en-US" sz="3200" b="1" spc="-100" dirty="0">
                <a:solidFill>
                  <a:srgbClr val="C00000"/>
                </a:solidFill>
                <a:latin typeface="Times New Roman" panose="02020603050405020304" pitchFamily="18" charset="0"/>
                <a:cs typeface="Times New Roman" panose="02020603050405020304" pitchFamily="18" charset="0"/>
              </a:rPr>
              <a:t> </a:t>
            </a:r>
            <a:r>
              <a:rPr lang="en-US" sz="3200" b="1" spc="-100" dirty="0" err="1">
                <a:solidFill>
                  <a:srgbClr val="C00000"/>
                </a:solidFill>
                <a:latin typeface="Times New Roman" panose="02020603050405020304" pitchFamily="18" charset="0"/>
                <a:cs typeface="Times New Roman" panose="02020603050405020304" pitchFamily="18" charset="0"/>
              </a:rPr>
              <a:t>khử</a:t>
            </a:r>
            <a:endParaRPr lang="vi-VN" sz="3200" b="1" spc="-1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204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C2171DB4-FBA6-4C2C-8B10-2FE189740EE0}"/>
              </a:ext>
            </a:extLst>
          </p:cNvPr>
          <p:cNvSpPr txBox="1"/>
          <p:nvPr/>
        </p:nvSpPr>
        <p:spPr>
          <a:xfrm>
            <a:off x="204185" y="292964"/>
            <a:ext cx="1573957" cy="369332"/>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a:ea typeface="+mn-ea"/>
                <a:cs typeface="+mn-cs"/>
              </a:rPr>
              <a:t>HÓA HỌC 11</a:t>
            </a:r>
            <a:endParaRPr kumimoji="0" lang="vi-VN" sz="1800" b="1" i="0" u="none" strike="noStrike" kern="1200" cap="none" spc="0" normalizeH="0" baseline="0" noProof="0" dirty="0">
              <a:ln>
                <a:noFill/>
              </a:ln>
              <a:solidFill>
                <a:srgbClr val="FFFF00"/>
              </a:solidFill>
              <a:effectLst/>
              <a:uLnTx/>
              <a:uFillTx/>
              <a:latin typeface="Arial"/>
              <a:ea typeface="+mn-ea"/>
              <a:cs typeface="+mn-cs"/>
            </a:endParaRPr>
          </a:p>
        </p:txBody>
      </p:sp>
      <p:sp>
        <p:nvSpPr>
          <p:cNvPr id="36" name="TextBox 35">
            <a:extLst>
              <a:ext uri="{FF2B5EF4-FFF2-40B4-BE49-F238E27FC236}">
                <a16:creationId xmlns:a16="http://schemas.microsoft.com/office/drawing/2014/main" id="{3C8DD836-3A0B-4E42-9030-5171F4A94EF3}"/>
              </a:ext>
            </a:extLst>
          </p:cNvPr>
          <p:cNvSpPr txBox="1"/>
          <p:nvPr/>
        </p:nvSpPr>
        <p:spPr>
          <a:xfrm>
            <a:off x="1968901" y="154464"/>
            <a:ext cx="668843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45: AXIT CACBOXYLIC (</a:t>
            </a: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tiết</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1)</a:t>
            </a:r>
            <a:endParaRPr kumimoji="0" lang="vi-VN"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31E0F6B-06CA-4CC8-8414-29554C3F3F06}"/>
              </a:ext>
            </a:extLst>
          </p:cNvPr>
          <p:cNvCxnSpPr>
            <a:cxnSpLocks/>
          </p:cNvCxnSpPr>
          <p:nvPr/>
        </p:nvCxnSpPr>
        <p:spPr>
          <a:xfrm>
            <a:off x="2043442" y="661569"/>
            <a:ext cx="6440801"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32" name="Rectangle 164"/>
          <p:cNvSpPr>
            <a:spLocks noChangeArrowheads="1"/>
          </p:cNvSpPr>
          <p:nvPr/>
        </p:nvSpPr>
        <p:spPr bwMode="auto">
          <a:xfrm>
            <a:off x="442776" y="979644"/>
            <a:ext cx="964213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3000" b="1" dirty="0">
                <a:solidFill>
                  <a:srgbClr val="FFFF00"/>
                </a:solidFill>
                <a:latin typeface="Times New Roman" panose="02020603050405020304" pitchFamily="18" charset="0"/>
              </a:rPr>
              <a:t>BÀI TẬP CỦNG CỐ</a:t>
            </a:r>
            <a:endParaRPr kumimoji="0" lang="en-US" altLang="en-US" sz="3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endParaRPr>
          </a:p>
        </p:txBody>
      </p:sp>
      <p:sp>
        <p:nvSpPr>
          <p:cNvPr id="6" name="TextBox 6"/>
          <p:cNvSpPr txBox="1">
            <a:spLocks noChangeArrowheads="1"/>
          </p:cNvSpPr>
          <p:nvPr/>
        </p:nvSpPr>
        <p:spPr bwMode="auto">
          <a:xfrm>
            <a:off x="962722" y="1641100"/>
            <a:ext cx="1010038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en-US" altLang="en-US" sz="3000" i="1"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Công</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thức</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tổng</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quát</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của</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axit</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ankenoic</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axit</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cacboxylic</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đơn</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chức</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mạch</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hở</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có</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một</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liên</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kết</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đôi</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trong</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phân</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tử</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là</a:t>
            </a:r>
            <a:endParaRPr lang="en-US" altLang="en-US" sz="3000" dirty="0">
              <a:solidFill>
                <a:schemeClr val="bg1"/>
              </a:solidFill>
              <a:latin typeface="Times New Roman" panose="02020603050405020304" pitchFamily="18" charset="0"/>
              <a:cs typeface="Times New Roman" panose="02020603050405020304" pitchFamily="18" charset="0"/>
            </a:endParaRPr>
          </a:p>
        </p:txBody>
      </p:sp>
      <p:sp>
        <p:nvSpPr>
          <p:cNvPr id="7" name="TextBox 5"/>
          <p:cNvSpPr txBox="1">
            <a:spLocks noChangeArrowheads="1"/>
          </p:cNvSpPr>
          <p:nvPr/>
        </p:nvSpPr>
        <p:spPr bwMode="auto">
          <a:xfrm>
            <a:off x="686496" y="1631124"/>
            <a:ext cx="236625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en-US" altLang="en-US" sz="3000" b="1" u="sng" dirty="0" err="1">
                <a:solidFill>
                  <a:schemeClr val="bg1"/>
                </a:solidFill>
                <a:latin typeface="Times New Roman" panose="02020603050405020304" pitchFamily="18" charset="0"/>
                <a:cs typeface="Times New Roman" panose="02020603050405020304" pitchFamily="18" charset="0"/>
              </a:rPr>
              <a:t>Câu</a:t>
            </a:r>
            <a:r>
              <a:rPr lang="en-US" altLang="en-US" sz="3000" b="1" u="sng" dirty="0">
                <a:solidFill>
                  <a:schemeClr val="bg1"/>
                </a:solidFill>
                <a:latin typeface="Times New Roman" panose="02020603050405020304" pitchFamily="18" charset="0"/>
                <a:cs typeface="Times New Roman" panose="02020603050405020304" pitchFamily="18" charset="0"/>
              </a:rPr>
              <a:t> 3:  </a:t>
            </a:r>
          </a:p>
        </p:txBody>
      </p:sp>
      <p:sp>
        <p:nvSpPr>
          <p:cNvPr id="8" name="TextBox 7"/>
          <p:cNvSpPr txBox="1">
            <a:spLocks noChangeArrowheads="1"/>
          </p:cNvSpPr>
          <p:nvPr/>
        </p:nvSpPr>
        <p:spPr bwMode="auto">
          <a:xfrm>
            <a:off x="2342259" y="3575278"/>
            <a:ext cx="52342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en-US" altLang="en-US" sz="3000" dirty="0">
                <a:solidFill>
                  <a:schemeClr val="bg1"/>
                </a:solidFill>
                <a:latin typeface="Times New Roman" panose="02020603050405020304" pitchFamily="18" charset="0"/>
                <a:cs typeface="Times New Roman" panose="02020603050405020304" pitchFamily="18" charset="0"/>
              </a:rPr>
              <a:t>C</a:t>
            </a:r>
            <a:r>
              <a:rPr lang="en-US" altLang="en-US" sz="3000" baseline="-25000" dirty="0">
                <a:solidFill>
                  <a:schemeClr val="bg1"/>
                </a:solidFill>
                <a:latin typeface="Times New Roman" panose="02020603050405020304" pitchFamily="18" charset="0"/>
                <a:cs typeface="Times New Roman" panose="02020603050405020304" pitchFamily="18" charset="0"/>
              </a:rPr>
              <a:t>n</a:t>
            </a:r>
            <a:r>
              <a:rPr lang="en-US" altLang="en-US" sz="3000" dirty="0">
                <a:solidFill>
                  <a:schemeClr val="bg1"/>
                </a:solidFill>
                <a:latin typeface="Times New Roman" panose="02020603050405020304" pitchFamily="18" charset="0"/>
                <a:cs typeface="Times New Roman" panose="02020603050405020304" pitchFamily="18" charset="0"/>
              </a:rPr>
              <a:t>H</a:t>
            </a:r>
            <a:r>
              <a:rPr lang="en-US" altLang="en-US" sz="3000" baseline="-25000" dirty="0">
                <a:solidFill>
                  <a:schemeClr val="bg1"/>
                </a:solidFill>
                <a:latin typeface="Times New Roman" panose="02020603050405020304" pitchFamily="18" charset="0"/>
                <a:cs typeface="Times New Roman" panose="02020603050405020304" pitchFamily="18" charset="0"/>
              </a:rPr>
              <a:t>2n</a:t>
            </a:r>
            <a:r>
              <a:rPr lang="en-US" altLang="en-US" sz="3000" dirty="0">
                <a:solidFill>
                  <a:schemeClr val="bg1"/>
                </a:solidFill>
                <a:latin typeface="Times New Roman" panose="02020603050405020304" pitchFamily="18" charset="0"/>
                <a:cs typeface="Times New Roman" panose="02020603050405020304" pitchFamily="18" charset="0"/>
              </a:rPr>
              <a:t>COOH, n </a:t>
            </a:r>
            <a:r>
              <a:rPr lang="en-US" altLang="en-US" sz="3000" dirty="0">
                <a:solidFill>
                  <a:schemeClr val="bg1"/>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3000" dirty="0">
                <a:solidFill>
                  <a:schemeClr val="bg1"/>
                </a:solidFill>
                <a:latin typeface="Times New Roman" panose="02020603050405020304" pitchFamily="18" charset="0"/>
                <a:cs typeface="Times New Roman" panose="02020603050405020304" pitchFamily="18" charset="0"/>
              </a:rPr>
              <a:t> 2.</a:t>
            </a:r>
          </a:p>
        </p:txBody>
      </p:sp>
      <p:sp>
        <p:nvSpPr>
          <p:cNvPr id="9" name="TextBox 8"/>
          <p:cNvSpPr txBox="1">
            <a:spLocks noChangeArrowheads="1"/>
          </p:cNvSpPr>
          <p:nvPr/>
        </p:nvSpPr>
        <p:spPr bwMode="auto">
          <a:xfrm>
            <a:off x="2372739" y="5006567"/>
            <a:ext cx="651597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en-US" altLang="en-US" sz="3000" dirty="0">
                <a:solidFill>
                  <a:schemeClr val="bg1"/>
                </a:solidFill>
                <a:latin typeface="Times New Roman" panose="02020603050405020304" pitchFamily="18" charset="0"/>
                <a:cs typeface="Times New Roman" panose="02020603050405020304" pitchFamily="18" charset="0"/>
              </a:rPr>
              <a:t>C</a:t>
            </a:r>
            <a:r>
              <a:rPr lang="en-US" altLang="en-US" sz="3000" baseline="-25000" dirty="0">
                <a:solidFill>
                  <a:schemeClr val="bg1"/>
                </a:solidFill>
                <a:latin typeface="Times New Roman" panose="02020603050405020304" pitchFamily="18" charset="0"/>
                <a:cs typeface="Times New Roman" panose="02020603050405020304" pitchFamily="18" charset="0"/>
              </a:rPr>
              <a:t>n</a:t>
            </a:r>
            <a:r>
              <a:rPr lang="en-US" altLang="en-US" sz="3000" dirty="0">
                <a:solidFill>
                  <a:schemeClr val="bg1"/>
                </a:solidFill>
                <a:latin typeface="Times New Roman" panose="02020603050405020304" pitchFamily="18" charset="0"/>
                <a:cs typeface="Times New Roman" panose="02020603050405020304" pitchFamily="18" charset="0"/>
              </a:rPr>
              <a:t>H</a:t>
            </a:r>
            <a:r>
              <a:rPr lang="en-US" altLang="en-US" sz="3000" baseline="-25000" dirty="0">
                <a:solidFill>
                  <a:schemeClr val="bg1"/>
                </a:solidFill>
                <a:latin typeface="Times New Roman" panose="02020603050405020304" pitchFamily="18" charset="0"/>
                <a:cs typeface="Times New Roman" panose="02020603050405020304" pitchFamily="18" charset="0"/>
              </a:rPr>
              <a:t>2n–1</a:t>
            </a:r>
            <a:r>
              <a:rPr lang="en-US" altLang="en-US" sz="3000" dirty="0">
                <a:solidFill>
                  <a:schemeClr val="bg1"/>
                </a:solidFill>
                <a:latin typeface="Times New Roman" panose="02020603050405020304" pitchFamily="18" charset="0"/>
                <a:cs typeface="Times New Roman" panose="02020603050405020304" pitchFamily="18" charset="0"/>
              </a:rPr>
              <a:t>COOH, n </a:t>
            </a:r>
            <a:r>
              <a:rPr lang="en-US" altLang="en-US" sz="3000" dirty="0">
                <a:solidFill>
                  <a:schemeClr val="bg1"/>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3000" dirty="0">
                <a:solidFill>
                  <a:schemeClr val="bg1"/>
                </a:solidFill>
                <a:latin typeface="Times New Roman" panose="02020603050405020304" pitchFamily="18" charset="0"/>
                <a:cs typeface="Times New Roman" panose="02020603050405020304" pitchFamily="18" charset="0"/>
              </a:rPr>
              <a:t> 1.</a:t>
            </a:r>
          </a:p>
        </p:txBody>
      </p:sp>
      <p:sp>
        <p:nvSpPr>
          <p:cNvPr id="10" name="TextBox 9"/>
          <p:cNvSpPr txBox="1">
            <a:spLocks noChangeArrowheads="1"/>
          </p:cNvSpPr>
          <p:nvPr/>
        </p:nvSpPr>
        <p:spPr bwMode="auto">
          <a:xfrm>
            <a:off x="2342259" y="4278159"/>
            <a:ext cx="72061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en-US" altLang="en-US" sz="3000" dirty="0">
                <a:solidFill>
                  <a:schemeClr val="bg1"/>
                </a:solidFill>
                <a:latin typeface="Times New Roman" panose="02020603050405020304" pitchFamily="18" charset="0"/>
                <a:cs typeface="Times New Roman" panose="02020603050405020304" pitchFamily="18" charset="0"/>
              </a:rPr>
              <a:t>C</a:t>
            </a:r>
            <a:r>
              <a:rPr lang="en-US" altLang="en-US" sz="3000" baseline="-25000" dirty="0">
                <a:solidFill>
                  <a:schemeClr val="bg1"/>
                </a:solidFill>
                <a:latin typeface="Times New Roman" panose="02020603050405020304" pitchFamily="18" charset="0"/>
                <a:cs typeface="Times New Roman" panose="02020603050405020304" pitchFamily="18" charset="0"/>
              </a:rPr>
              <a:t>n</a:t>
            </a:r>
            <a:r>
              <a:rPr lang="en-US" altLang="en-US" sz="3000" dirty="0">
                <a:solidFill>
                  <a:schemeClr val="bg1"/>
                </a:solidFill>
                <a:latin typeface="Times New Roman" panose="02020603050405020304" pitchFamily="18" charset="0"/>
                <a:cs typeface="Times New Roman" panose="02020603050405020304" pitchFamily="18" charset="0"/>
              </a:rPr>
              <a:t>H</a:t>
            </a:r>
            <a:r>
              <a:rPr lang="en-US" altLang="en-US" sz="3000" baseline="-25000" dirty="0">
                <a:solidFill>
                  <a:schemeClr val="bg1"/>
                </a:solidFill>
                <a:latin typeface="Times New Roman" panose="02020603050405020304" pitchFamily="18" charset="0"/>
                <a:cs typeface="Times New Roman" panose="02020603050405020304" pitchFamily="18" charset="0"/>
              </a:rPr>
              <a:t>2n–1</a:t>
            </a:r>
            <a:r>
              <a:rPr lang="en-US" altLang="en-US" sz="3000" dirty="0">
                <a:solidFill>
                  <a:schemeClr val="bg1"/>
                </a:solidFill>
                <a:latin typeface="Times New Roman" panose="02020603050405020304" pitchFamily="18" charset="0"/>
                <a:cs typeface="Times New Roman" panose="02020603050405020304" pitchFamily="18" charset="0"/>
              </a:rPr>
              <a:t>COOH, n </a:t>
            </a:r>
            <a:r>
              <a:rPr lang="en-US" altLang="en-US" sz="3000" dirty="0">
                <a:solidFill>
                  <a:schemeClr val="bg1"/>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3000" dirty="0">
                <a:solidFill>
                  <a:schemeClr val="bg1"/>
                </a:solidFill>
                <a:latin typeface="Times New Roman" panose="02020603050405020304" pitchFamily="18" charset="0"/>
                <a:cs typeface="Times New Roman" panose="02020603050405020304" pitchFamily="18" charset="0"/>
              </a:rPr>
              <a:t> 2.</a:t>
            </a:r>
          </a:p>
        </p:txBody>
      </p:sp>
      <p:sp>
        <p:nvSpPr>
          <p:cNvPr id="11" name="TextBox 10"/>
          <p:cNvSpPr txBox="1">
            <a:spLocks noChangeArrowheads="1"/>
          </p:cNvSpPr>
          <p:nvPr/>
        </p:nvSpPr>
        <p:spPr bwMode="auto">
          <a:xfrm>
            <a:off x="2348355" y="2830359"/>
            <a:ext cx="681175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eaLnBrk="0" hangingPunct="0">
              <a:defRPr sz="2800">
                <a:solidFill>
                  <a:schemeClr val="tx1"/>
                </a:solidFill>
                <a:latin typeface="Arial" panose="020B0604020202020204" pitchFamily="34" charset="0"/>
                <a:cs typeface="Arial" panose="020B0604020202020204" pitchFamily="34" charset="0"/>
              </a:defRPr>
            </a:lvl1pPr>
            <a:lvl2pPr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marL="0" lvl="1" algn="just" eaLnBrk="1" fontAlgn="base" hangingPunct="1">
              <a:spcBef>
                <a:spcPct val="0"/>
              </a:spcBef>
              <a:spcAft>
                <a:spcPct val="0"/>
              </a:spcAft>
            </a:pPr>
            <a:r>
              <a:rPr lang="en-US" altLang="en-US" sz="3000" dirty="0">
                <a:solidFill>
                  <a:schemeClr val="bg1"/>
                </a:solidFill>
                <a:latin typeface="Times New Roman" panose="02020603050405020304" pitchFamily="18" charset="0"/>
                <a:cs typeface="Times New Roman" panose="02020603050405020304" pitchFamily="18" charset="0"/>
              </a:rPr>
              <a:t>C</a:t>
            </a:r>
            <a:r>
              <a:rPr lang="en-US" altLang="en-US" sz="3000" baseline="-25000" dirty="0">
                <a:solidFill>
                  <a:schemeClr val="bg1"/>
                </a:solidFill>
                <a:latin typeface="Times New Roman" panose="02020603050405020304" pitchFamily="18" charset="0"/>
                <a:cs typeface="Times New Roman" panose="02020603050405020304" pitchFamily="18" charset="0"/>
              </a:rPr>
              <a:t>n</a:t>
            </a:r>
            <a:r>
              <a:rPr lang="en-US" altLang="en-US" sz="3000" dirty="0">
                <a:solidFill>
                  <a:schemeClr val="bg1"/>
                </a:solidFill>
                <a:latin typeface="Times New Roman" panose="02020603050405020304" pitchFamily="18" charset="0"/>
                <a:cs typeface="Times New Roman" panose="02020603050405020304" pitchFamily="18" charset="0"/>
              </a:rPr>
              <a:t>H</a:t>
            </a:r>
            <a:r>
              <a:rPr lang="en-US" altLang="en-US" sz="3000" baseline="-25000" dirty="0">
                <a:solidFill>
                  <a:schemeClr val="bg1"/>
                </a:solidFill>
                <a:latin typeface="Times New Roman" panose="02020603050405020304" pitchFamily="18" charset="0"/>
                <a:cs typeface="Times New Roman" panose="02020603050405020304" pitchFamily="18" charset="0"/>
              </a:rPr>
              <a:t>2n+1</a:t>
            </a:r>
            <a:r>
              <a:rPr lang="en-US" altLang="en-US" sz="3000" dirty="0">
                <a:solidFill>
                  <a:schemeClr val="bg1"/>
                </a:solidFill>
                <a:latin typeface="Times New Roman" panose="02020603050405020304" pitchFamily="18" charset="0"/>
                <a:cs typeface="Times New Roman" panose="02020603050405020304" pitchFamily="18" charset="0"/>
              </a:rPr>
              <a:t>COOH, n </a:t>
            </a:r>
            <a:r>
              <a:rPr lang="en-US" altLang="en-US" sz="3000" dirty="0">
                <a:solidFill>
                  <a:schemeClr val="bg1"/>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3000" dirty="0">
                <a:solidFill>
                  <a:schemeClr val="bg1"/>
                </a:solidFill>
                <a:latin typeface="Times New Roman" panose="02020603050405020304" pitchFamily="18" charset="0"/>
                <a:cs typeface="Times New Roman" panose="02020603050405020304" pitchFamily="18" charset="0"/>
              </a:rPr>
              <a:t> 0.</a:t>
            </a:r>
          </a:p>
        </p:txBody>
      </p:sp>
      <p:sp>
        <p:nvSpPr>
          <p:cNvPr id="12" name="TextBox 11"/>
          <p:cNvSpPr txBox="1">
            <a:spLocks noChangeArrowheads="1"/>
          </p:cNvSpPr>
          <p:nvPr/>
        </p:nvSpPr>
        <p:spPr bwMode="auto">
          <a:xfrm>
            <a:off x="1891409" y="2836240"/>
            <a:ext cx="8873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en-US" altLang="en-US" sz="3000" b="1">
                <a:solidFill>
                  <a:schemeClr val="bg1"/>
                </a:solidFill>
                <a:latin typeface="Times New Roman" panose="02020603050405020304" pitchFamily="18" charset="0"/>
                <a:cs typeface="Times New Roman" panose="02020603050405020304" pitchFamily="18" charset="0"/>
              </a:rPr>
              <a:t>A.</a:t>
            </a:r>
          </a:p>
        </p:txBody>
      </p:sp>
      <p:sp>
        <p:nvSpPr>
          <p:cNvPr id="13" name="TextBox 12"/>
          <p:cNvSpPr txBox="1">
            <a:spLocks noChangeArrowheads="1"/>
          </p:cNvSpPr>
          <p:nvPr/>
        </p:nvSpPr>
        <p:spPr bwMode="auto">
          <a:xfrm>
            <a:off x="1891409" y="3563315"/>
            <a:ext cx="8873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en-US" altLang="en-US" sz="3000" b="1">
                <a:solidFill>
                  <a:schemeClr val="bg1"/>
                </a:solidFill>
                <a:latin typeface="Times New Roman" panose="02020603050405020304" pitchFamily="18" charset="0"/>
                <a:cs typeface="Times New Roman" panose="02020603050405020304" pitchFamily="18" charset="0"/>
              </a:rPr>
              <a:t>B.</a:t>
            </a:r>
          </a:p>
        </p:txBody>
      </p:sp>
      <p:sp>
        <p:nvSpPr>
          <p:cNvPr id="14" name="TextBox 13"/>
          <p:cNvSpPr txBox="1">
            <a:spLocks noChangeArrowheads="1"/>
          </p:cNvSpPr>
          <p:nvPr/>
        </p:nvSpPr>
        <p:spPr bwMode="auto">
          <a:xfrm>
            <a:off x="1900934" y="4271340"/>
            <a:ext cx="8873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en-US" altLang="en-US" sz="3000" b="1" dirty="0">
                <a:solidFill>
                  <a:schemeClr val="bg1"/>
                </a:solidFill>
                <a:latin typeface="Times New Roman" panose="02020603050405020304" pitchFamily="18" charset="0"/>
                <a:cs typeface="Times New Roman" panose="02020603050405020304" pitchFamily="18" charset="0"/>
              </a:rPr>
              <a:t>C.</a:t>
            </a:r>
          </a:p>
        </p:txBody>
      </p:sp>
      <p:sp>
        <p:nvSpPr>
          <p:cNvPr id="15" name="TextBox 14"/>
          <p:cNvSpPr txBox="1">
            <a:spLocks noChangeArrowheads="1"/>
          </p:cNvSpPr>
          <p:nvPr/>
        </p:nvSpPr>
        <p:spPr bwMode="auto">
          <a:xfrm>
            <a:off x="1891409" y="5011115"/>
            <a:ext cx="8873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en-US" altLang="en-US" sz="3000" b="1">
                <a:solidFill>
                  <a:schemeClr val="bg1"/>
                </a:solidFill>
                <a:latin typeface="Times New Roman" panose="02020603050405020304" pitchFamily="18" charset="0"/>
                <a:cs typeface="Times New Roman" panose="02020603050405020304" pitchFamily="18" charset="0"/>
              </a:rPr>
              <a:t>D.</a:t>
            </a:r>
          </a:p>
        </p:txBody>
      </p:sp>
    </p:spTree>
    <p:extLst>
      <p:ext uri="{BB962C8B-B14F-4D97-AF65-F5344CB8AC3E}">
        <p14:creationId xmlns:p14="http://schemas.microsoft.com/office/powerpoint/2010/main" val="407288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grpId="1" nodeType="clickEffect">
                                  <p:stCondLst>
                                    <p:cond delay="0"/>
                                  </p:stCondLst>
                                  <p:childTnLst>
                                    <p:animClr clrSpc="rgb" dir="cw">
                                      <p:cBhvr override="childStyle">
                                        <p:cTn id="32" dur="1000" fill="hold"/>
                                        <p:tgtEl>
                                          <p:spTgt spid="14"/>
                                        </p:tgtEl>
                                        <p:attrNameLst>
                                          <p:attrName>style.color</p:attrName>
                                        </p:attrNameLst>
                                      </p:cBhvr>
                                      <p:to>
                                        <a:srgbClr val="FFFF66"/>
                                      </p:to>
                                    </p:animClr>
                                  </p:childTnLst>
                                </p:cTn>
                              </p:par>
                              <p:par>
                                <p:cTn id="33" presetID="3" presetClass="emph" presetSubtype="2" fill="hold" grpId="1" nodeType="withEffect">
                                  <p:stCondLst>
                                    <p:cond delay="0"/>
                                  </p:stCondLst>
                                  <p:childTnLst>
                                    <p:animClr clrSpc="rgb" dir="cw">
                                      <p:cBhvr override="childStyle">
                                        <p:cTn id="34" dur="1000" fill="hold"/>
                                        <p:tgtEl>
                                          <p:spTgt spid="10"/>
                                        </p:tgtEl>
                                        <p:attrNameLst>
                                          <p:attrName>style.color</p:attrName>
                                        </p:attrNameLst>
                                      </p:cBhvr>
                                      <p:to>
                                        <a:srgbClr val="FFFF6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0" grpId="1"/>
      <p:bldP spid="11" grpId="0"/>
      <p:bldP spid="12" grpId="0"/>
      <p:bldP spid="13" grpId="0"/>
      <p:bldP spid="14" grpId="0"/>
      <p:bldP spid="14" grpId="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6387054" y="2487349"/>
            <a:ext cx="33487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200" dirty="0">
                <a:solidFill>
                  <a:schemeClr val="bg1"/>
                </a:solidFill>
                <a:latin typeface="Times New Roman" panose="02020603050405020304" pitchFamily="18" charset="0"/>
                <a:cs typeface="Times New Roman" panose="02020603050405020304" pitchFamily="18" charset="0"/>
              </a:rPr>
              <a:t>3.</a:t>
            </a:r>
          </a:p>
        </p:txBody>
      </p:sp>
      <p:sp>
        <p:nvSpPr>
          <p:cNvPr id="11" name="TextBox 10"/>
          <p:cNvSpPr txBox="1">
            <a:spLocks noChangeArrowheads="1"/>
          </p:cNvSpPr>
          <p:nvPr/>
        </p:nvSpPr>
        <p:spPr bwMode="auto">
          <a:xfrm>
            <a:off x="3121959" y="2498261"/>
            <a:ext cx="38720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eaLnBrk="0" hangingPunct="0">
              <a:defRPr sz="2800">
                <a:solidFill>
                  <a:schemeClr val="tx1"/>
                </a:solidFill>
                <a:latin typeface="Arial" panose="020B0604020202020204" pitchFamily="34" charset="0"/>
                <a:cs typeface="Arial" panose="020B0604020202020204" pitchFamily="34" charset="0"/>
              </a:defRPr>
            </a:lvl1pPr>
            <a:lvl2pPr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marL="0" lvl="1" eaLnBrk="1" fontAlgn="base" hangingPunct="1">
              <a:spcBef>
                <a:spcPct val="0"/>
              </a:spcBef>
              <a:spcAft>
                <a:spcPct val="0"/>
              </a:spcAft>
            </a:pPr>
            <a:r>
              <a:rPr lang="en-US" altLang="en-US" sz="3200" dirty="0">
                <a:solidFill>
                  <a:schemeClr val="bg1"/>
                </a:solidFill>
                <a:latin typeface="Times New Roman" panose="02020603050405020304" pitchFamily="18" charset="0"/>
                <a:cs typeface="Times New Roman" panose="02020603050405020304" pitchFamily="18" charset="0"/>
              </a:rPr>
              <a:t>1.</a:t>
            </a:r>
          </a:p>
        </p:txBody>
      </p:sp>
      <p:sp>
        <p:nvSpPr>
          <p:cNvPr id="13" name="TextBox 12"/>
          <p:cNvSpPr txBox="1">
            <a:spLocks noChangeArrowheads="1"/>
          </p:cNvSpPr>
          <p:nvPr/>
        </p:nvSpPr>
        <p:spPr bwMode="auto">
          <a:xfrm>
            <a:off x="4211544" y="2494136"/>
            <a:ext cx="11538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200" b="1" dirty="0">
                <a:solidFill>
                  <a:schemeClr val="bg1"/>
                </a:solidFill>
                <a:latin typeface="Times New Roman" panose="02020603050405020304" pitchFamily="18" charset="0"/>
                <a:cs typeface="Times New Roman" panose="02020603050405020304" pitchFamily="18" charset="0"/>
              </a:rPr>
              <a:t>B.</a:t>
            </a:r>
          </a:p>
        </p:txBody>
      </p:sp>
      <p:sp>
        <p:nvSpPr>
          <p:cNvPr id="35" name="TextBox 34">
            <a:extLst>
              <a:ext uri="{FF2B5EF4-FFF2-40B4-BE49-F238E27FC236}">
                <a16:creationId xmlns:a16="http://schemas.microsoft.com/office/drawing/2014/main" id="{C2171DB4-FBA6-4C2C-8B10-2FE189740EE0}"/>
              </a:ext>
            </a:extLst>
          </p:cNvPr>
          <p:cNvSpPr txBox="1"/>
          <p:nvPr/>
        </p:nvSpPr>
        <p:spPr>
          <a:xfrm>
            <a:off x="204185" y="292964"/>
            <a:ext cx="1573957" cy="369332"/>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a:ea typeface="+mn-ea"/>
                <a:cs typeface="+mn-cs"/>
              </a:rPr>
              <a:t>HÓA HỌC 11</a:t>
            </a:r>
            <a:endParaRPr kumimoji="0" lang="vi-VN" sz="1800" b="1" i="0" u="none" strike="noStrike" kern="1200" cap="none" spc="0" normalizeH="0" baseline="0" noProof="0" dirty="0">
              <a:ln>
                <a:noFill/>
              </a:ln>
              <a:solidFill>
                <a:srgbClr val="FFFF00"/>
              </a:solidFill>
              <a:effectLst/>
              <a:uLnTx/>
              <a:uFillTx/>
              <a:latin typeface="Arial"/>
              <a:ea typeface="+mn-ea"/>
              <a:cs typeface="+mn-cs"/>
            </a:endParaRPr>
          </a:p>
        </p:txBody>
      </p:sp>
      <p:sp>
        <p:nvSpPr>
          <p:cNvPr id="36" name="TextBox 35">
            <a:extLst>
              <a:ext uri="{FF2B5EF4-FFF2-40B4-BE49-F238E27FC236}">
                <a16:creationId xmlns:a16="http://schemas.microsoft.com/office/drawing/2014/main" id="{3C8DD836-3A0B-4E42-9030-5171F4A94EF3}"/>
              </a:ext>
            </a:extLst>
          </p:cNvPr>
          <p:cNvSpPr txBox="1"/>
          <p:nvPr/>
        </p:nvSpPr>
        <p:spPr>
          <a:xfrm>
            <a:off x="1968901" y="154464"/>
            <a:ext cx="668843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45: AXIT CACBOXYLIC (</a:t>
            </a: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tiết</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1)</a:t>
            </a:r>
            <a:endParaRPr kumimoji="0" lang="vi-VN"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31E0F6B-06CA-4CC8-8414-29554C3F3F06}"/>
              </a:ext>
            </a:extLst>
          </p:cNvPr>
          <p:cNvCxnSpPr>
            <a:cxnSpLocks/>
          </p:cNvCxnSpPr>
          <p:nvPr/>
        </p:nvCxnSpPr>
        <p:spPr>
          <a:xfrm>
            <a:off x="2043442" y="661569"/>
            <a:ext cx="6440801"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32" name="Rectangle 164"/>
          <p:cNvSpPr>
            <a:spLocks noChangeArrowheads="1"/>
          </p:cNvSpPr>
          <p:nvPr/>
        </p:nvSpPr>
        <p:spPr bwMode="auto">
          <a:xfrm>
            <a:off x="442776" y="979644"/>
            <a:ext cx="964213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3000" b="1" dirty="0">
                <a:solidFill>
                  <a:srgbClr val="FFFF00"/>
                </a:solidFill>
                <a:latin typeface="Times New Roman" panose="02020603050405020304" pitchFamily="18" charset="0"/>
              </a:rPr>
              <a:t>BÀI TẬP CỦNG CỐ</a:t>
            </a:r>
            <a:endParaRPr kumimoji="0" lang="en-US" altLang="en-US" sz="3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endParaRPr>
          </a:p>
        </p:txBody>
      </p:sp>
      <p:sp>
        <p:nvSpPr>
          <p:cNvPr id="6" name="TextBox 7"/>
          <p:cNvSpPr txBox="1">
            <a:spLocks noChangeArrowheads="1"/>
          </p:cNvSpPr>
          <p:nvPr/>
        </p:nvSpPr>
        <p:spPr bwMode="auto">
          <a:xfrm>
            <a:off x="1828225" y="1830392"/>
            <a:ext cx="99417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200" dirty="0" err="1">
                <a:solidFill>
                  <a:schemeClr val="bg1"/>
                </a:solidFill>
                <a:latin typeface="Times New Roman" panose="02020603050405020304" pitchFamily="18" charset="0"/>
                <a:cs typeface="Times New Roman" panose="02020603050405020304" pitchFamily="18" charset="0"/>
              </a:rPr>
              <a:t>Số</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đồng</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phân</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axit</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ứng</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với</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công</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thức</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phân</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tử</a:t>
            </a:r>
            <a:r>
              <a:rPr lang="en-US" altLang="en-US" sz="3200" dirty="0">
                <a:solidFill>
                  <a:schemeClr val="bg1"/>
                </a:solidFill>
                <a:latin typeface="Times New Roman" panose="02020603050405020304" pitchFamily="18" charset="0"/>
                <a:cs typeface="Times New Roman" panose="02020603050405020304" pitchFamily="18" charset="0"/>
              </a:rPr>
              <a:t> C</a:t>
            </a:r>
            <a:r>
              <a:rPr lang="en-US" altLang="en-US" sz="3200" baseline="-25000" dirty="0">
                <a:solidFill>
                  <a:schemeClr val="bg1"/>
                </a:solidFill>
                <a:latin typeface="Times New Roman" panose="02020603050405020304" pitchFamily="18" charset="0"/>
                <a:cs typeface="Times New Roman" panose="02020603050405020304" pitchFamily="18" charset="0"/>
              </a:rPr>
              <a:t>4</a:t>
            </a:r>
            <a:r>
              <a:rPr lang="en-US" altLang="en-US" sz="3200" dirty="0">
                <a:solidFill>
                  <a:schemeClr val="bg1"/>
                </a:solidFill>
                <a:latin typeface="Times New Roman" panose="02020603050405020304" pitchFamily="18" charset="0"/>
                <a:cs typeface="Times New Roman" panose="02020603050405020304" pitchFamily="18" charset="0"/>
              </a:rPr>
              <a:t>H</a:t>
            </a:r>
            <a:r>
              <a:rPr lang="en-US" altLang="en-US" sz="3200" baseline="-25000" dirty="0">
                <a:solidFill>
                  <a:schemeClr val="bg1"/>
                </a:solidFill>
                <a:latin typeface="Times New Roman" panose="02020603050405020304" pitchFamily="18" charset="0"/>
                <a:cs typeface="Times New Roman" panose="02020603050405020304" pitchFamily="18" charset="0"/>
              </a:rPr>
              <a:t>8</a:t>
            </a:r>
            <a:r>
              <a:rPr lang="en-US" altLang="en-US" sz="3200" dirty="0">
                <a:solidFill>
                  <a:schemeClr val="bg1"/>
                </a:solidFill>
                <a:latin typeface="Times New Roman" panose="02020603050405020304" pitchFamily="18" charset="0"/>
                <a:cs typeface="Times New Roman" panose="02020603050405020304" pitchFamily="18" charset="0"/>
              </a:rPr>
              <a:t>O</a:t>
            </a:r>
            <a:r>
              <a:rPr lang="en-US" altLang="en-US" sz="3200" baseline="-25000" dirty="0">
                <a:solidFill>
                  <a:schemeClr val="bg1"/>
                </a:solidFill>
                <a:latin typeface="Times New Roman" panose="02020603050405020304" pitchFamily="18" charset="0"/>
                <a:cs typeface="Times New Roman" panose="02020603050405020304" pitchFamily="18" charset="0"/>
              </a:rPr>
              <a:t>2</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là</a:t>
            </a:r>
            <a:endParaRPr lang="en-US"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583998" y="1830391"/>
            <a:ext cx="21883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200" b="1" u="sng" dirty="0" err="1">
                <a:solidFill>
                  <a:schemeClr val="bg1"/>
                </a:solidFill>
                <a:latin typeface="Times New Roman" panose="02020603050405020304" pitchFamily="18" charset="0"/>
                <a:cs typeface="Times New Roman" panose="02020603050405020304" pitchFamily="18" charset="0"/>
              </a:rPr>
              <a:t>Câu</a:t>
            </a:r>
            <a:r>
              <a:rPr lang="en-US" altLang="en-US" sz="3200" b="1" u="sng" dirty="0">
                <a:solidFill>
                  <a:schemeClr val="bg1"/>
                </a:solidFill>
                <a:latin typeface="Times New Roman" panose="02020603050405020304" pitchFamily="18" charset="0"/>
                <a:cs typeface="Times New Roman" panose="02020603050405020304" pitchFamily="18" charset="0"/>
              </a:rPr>
              <a:t> 4: </a:t>
            </a:r>
          </a:p>
        </p:txBody>
      </p:sp>
      <p:sp>
        <p:nvSpPr>
          <p:cNvPr id="8" name="TextBox 7"/>
          <p:cNvSpPr txBox="1">
            <a:spLocks noChangeArrowheads="1"/>
          </p:cNvSpPr>
          <p:nvPr/>
        </p:nvSpPr>
        <p:spPr bwMode="auto">
          <a:xfrm>
            <a:off x="4747273" y="2496169"/>
            <a:ext cx="29487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eaLnBrk="0" hangingPunct="0">
              <a:defRPr sz="2800">
                <a:solidFill>
                  <a:schemeClr val="tx1"/>
                </a:solidFill>
                <a:latin typeface="Arial" panose="020B0604020202020204" pitchFamily="34" charset="0"/>
                <a:cs typeface="Arial" panose="020B0604020202020204" pitchFamily="34" charset="0"/>
              </a:defRPr>
            </a:lvl1pPr>
            <a:lvl2pPr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marL="0" lvl="1" eaLnBrk="1" fontAlgn="base" hangingPunct="1">
              <a:spcBef>
                <a:spcPct val="0"/>
              </a:spcBef>
              <a:spcAft>
                <a:spcPct val="0"/>
              </a:spcAft>
            </a:pPr>
            <a:r>
              <a:rPr lang="en-US" altLang="en-US" sz="3200" dirty="0">
                <a:solidFill>
                  <a:schemeClr val="bg1"/>
                </a:solidFill>
                <a:latin typeface="Times New Roman" panose="02020603050405020304" pitchFamily="18" charset="0"/>
                <a:cs typeface="Times New Roman" panose="02020603050405020304" pitchFamily="18" charset="0"/>
              </a:rPr>
              <a:t>2.</a:t>
            </a:r>
          </a:p>
        </p:txBody>
      </p:sp>
      <p:sp>
        <p:nvSpPr>
          <p:cNvPr id="9" name="TextBox 8"/>
          <p:cNvSpPr txBox="1">
            <a:spLocks noChangeArrowheads="1"/>
          </p:cNvSpPr>
          <p:nvPr/>
        </p:nvSpPr>
        <p:spPr bwMode="auto">
          <a:xfrm>
            <a:off x="8217814" y="2498234"/>
            <a:ext cx="27208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eaLnBrk="0" hangingPunct="0">
              <a:defRPr sz="2800">
                <a:solidFill>
                  <a:schemeClr val="tx1"/>
                </a:solidFill>
                <a:latin typeface="Arial" panose="020B0604020202020204" pitchFamily="34" charset="0"/>
                <a:cs typeface="Arial" panose="020B0604020202020204" pitchFamily="34" charset="0"/>
              </a:defRPr>
            </a:lvl1pPr>
            <a:lvl2pPr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marL="0" lvl="1" eaLnBrk="1" fontAlgn="base" hangingPunct="1">
              <a:spcBef>
                <a:spcPct val="0"/>
              </a:spcBef>
              <a:spcAft>
                <a:spcPct val="0"/>
              </a:spcAft>
            </a:pPr>
            <a:r>
              <a:rPr lang="en-US" altLang="en-US" sz="3200" dirty="0">
                <a:solidFill>
                  <a:schemeClr val="bg1"/>
                </a:solidFill>
                <a:latin typeface="Times New Roman" panose="02020603050405020304" pitchFamily="18" charset="0"/>
                <a:cs typeface="Times New Roman" panose="02020603050405020304" pitchFamily="18" charset="0"/>
              </a:rPr>
              <a:t>4.</a:t>
            </a:r>
          </a:p>
        </p:txBody>
      </p:sp>
      <p:sp>
        <p:nvSpPr>
          <p:cNvPr id="12" name="TextBox 11"/>
          <p:cNvSpPr txBox="1">
            <a:spLocks noChangeArrowheads="1"/>
          </p:cNvSpPr>
          <p:nvPr/>
        </p:nvSpPr>
        <p:spPr bwMode="auto">
          <a:xfrm>
            <a:off x="2581617" y="2498261"/>
            <a:ext cx="9418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200" b="1">
                <a:solidFill>
                  <a:schemeClr val="bg1"/>
                </a:solidFill>
                <a:latin typeface="Times New Roman" panose="02020603050405020304" pitchFamily="18" charset="0"/>
                <a:cs typeface="Times New Roman" panose="02020603050405020304" pitchFamily="18" charset="0"/>
              </a:rPr>
              <a:t>A.</a:t>
            </a:r>
          </a:p>
        </p:txBody>
      </p:sp>
      <p:sp>
        <p:nvSpPr>
          <p:cNvPr id="14" name="TextBox 13"/>
          <p:cNvSpPr txBox="1">
            <a:spLocks noChangeArrowheads="1"/>
          </p:cNvSpPr>
          <p:nvPr/>
        </p:nvSpPr>
        <p:spPr bwMode="auto">
          <a:xfrm>
            <a:off x="5846712" y="2487028"/>
            <a:ext cx="9418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200" b="1" dirty="0">
                <a:solidFill>
                  <a:schemeClr val="bg1"/>
                </a:solidFill>
                <a:latin typeface="Times New Roman" panose="02020603050405020304" pitchFamily="18" charset="0"/>
                <a:cs typeface="Times New Roman" panose="02020603050405020304" pitchFamily="18" charset="0"/>
              </a:rPr>
              <a:t>C.</a:t>
            </a:r>
          </a:p>
        </p:txBody>
      </p:sp>
      <p:sp>
        <p:nvSpPr>
          <p:cNvPr id="15" name="TextBox 14"/>
          <p:cNvSpPr txBox="1">
            <a:spLocks noChangeArrowheads="1"/>
          </p:cNvSpPr>
          <p:nvPr/>
        </p:nvSpPr>
        <p:spPr bwMode="auto">
          <a:xfrm>
            <a:off x="7668079" y="2498261"/>
            <a:ext cx="9418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200" b="1" dirty="0">
                <a:solidFill>
                  <a:schemeClr val="bg1"/>
                </a:solidFill>
                <a:latin typeface="Times New Roman" panose="02020603050405020304" pitchFamily="18" charset="0"/>
                <a:cs typeface="Times New Roman" panose="02020603050405020304" pitchFamily="18" charset="0"/>
              </a:rPr>
              <a:t>D.</a:t>
            </a:r>
          </a:p>
        </p:txBody>
      </p:sp>
      <p:sp>
        <p:nvSpPr>
          <p:cNvPr id="16" name="Text Box 5"/>
          <p:cNvSpPr txBox="1">
            <a:spLocks noChangeArrowheads="1"/>
          </p:cNvSpPr>
          <p:nvPr/>
        </p:nvSpPr>
        <p:spPr bwMode="auto">
          <a:xfrm>
            <a:off x="1633323" y="3415273"/>
            <a:ext cx="5715000" cy="461962"/>
          </a:xfrm>
          <a:prstGeom prst="rect">
            <a:avLst/>
          </a:prstGeom>
          <a:noFill/>
          <a:ln>
            <a:noFill/>
          </a:ln>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a:solidFill>
                  <a:schemeClr val="bg1"/>
                </a:solidFill>
                <a:latin typeface="Times New Roman" panose="02020603050405020304" pitchFamily="18" charset="0"/>
                <a:cs typeface="Times New Roman" panose="02020603050405020304" pitchFamily="18" charset="0"/>
              </a:rPr>
              <a:t>CH</a:t>
            </a:r>
            <a:r>
              <a:rPr lang="en-US" altLang="en-US" sz="2400" b="1" baseline="-25000" dirty="0">
                <a:solidFill>
                  <a:schemeClr val="bg1"/>
                </a:solidFill>
                <a:latin typeface="Times New Roman" panose="02020603050405020304" pitchFamily="18" charset="0"/>
                <a:cs typeface="Times New Roman" panose="02020603050405020304" pitchFamily="18" charset="0"/>
              </a:rPr>
              <a:t>3</a:t>
            </a:r>
            <a:r>
              <a:rPr lang="en-US" altLang="en-US" sz="2400" b="1" dirty="0">
                <a:solidFill>
                  <a:schemeClr val="bg1"/>
                </a:solidFill>
                <a:latin typeface="Times New Roman" panose="02020603050405020304" pitchFamily="18" charset="0"/>
                <a:cs typeface="Times New Roman" panose="02020603050405020304" pitchFamily="18" charset="0"/>
              </a:rPr>
              <a:t>–CH</a:t>
            </a:r>
            <a:r>
              <a:rPr lang="en-US" altLang="en-US" sz="2400" b="1" baseline="-25000" dirty="0">
                <a:solidFill>
                  <a:schemeClr val="bg1"/>
                </a:solidFill>
                <a:latin typeface="Times New Roman" panose="02020603050405020304" pitchFamily="18" charset="0"/>
                <a:cs typeface="Times New Roman" panose="02020603050405020304" pitchFamily="18" charset="0"/>
              </a:rPr>
              <a:t>2</a:t>
            </a:r>
            <a:r>
              <a:rPr lang="en-US" altLang="en-US" sz="2400" b="1" dirty="0">
                <a:solidFill>
                  <a:schemeClr val="bg1"/>
                </a:solidFill>
                <a:latin typeface="Times New Roman" panose="02020603050405020304" pitchFamily="18" charset="0"/>
                <a:cs typeface="Times New Roman" panose="02020603050405020304" pitchFamily="18" charset="0"/>
              </a:rPr>
              <a:t>–CH</a:t>
            </a:r>
            <a:r>
              <a:rPr lang="en-US" altLang="en-US" sz="2400" b="1" baseline="-25000" dirty="0">
                <a:solidFill>
                  <a:schemeClr val="bg1"/>
                </a:solidFill>
                <a:latin typeface="Times New Roman" panose="02020603050405020304" pitchFamily="18" charset="0"/>
                <a:cs typeface="Times New Roman" panose="02020603050405020304" pitchFamily="18" charset="0"/>
              </a:rPr>
              <a:t>2</a:t>
            </a:r>
            <a:r>
              <a:rPr lang="en-US" altLang="en-US" sz="2400" b="1" dirty="0">
                <a:solidFill>
                  <a:schemeClr val="bg1"/>
                </a:solidFill>
                <a:latin typeface="Times New Roman" panose="02020603050405020304" pitchFamily="18" charset="0"/>
                <a:cs typeface="Times New Roman" panose="02020603050405020304" pitchFamily="18" charset="0"/>
              </a:rPr>
              <a:t>–COOH </a:t>
            </a:r>
          </a:p>
        </p:txBody>
      </p:sp>
      <p:grpSp>
        <p:nvGrpSpPr>
          <p:cNvPr id="17" name="Group 10"/>
          <p:cNvGrpSpPr>
            <a:grpSpLocks/>
          </p:cNvGrpSpPr>
          <p:nvPr/>
        </p:nvGrpSpPr>
        <p:grpSpPr bwMode="auto">
          <a:xfrm>
            <a:off x="1633323" y="4037257"/>
            <a:ext cx="7313612" cy="943373"/>
            <a:chOff x="1258915" y="4786322"/>
            <a:chExt cx="7313639" cy="943784"/>
          </a:xfrm>
          <a:noFill/>
        </p:grpSpPr>
        <p:sp>
          <p:nvSpPr>
            <p:cNvPr id="18" name="Text Box 5"/>
            <p:cNvSpPr txBox="1">
              <a:spLocks noChangeArrowheads="1"/>
            </p:cNvSpPr>
            <p:nvPr/>
          </p:nvSpPr>
          <p:spPr bwMode="auto">
            <a:xfrm>
              <a:off x="1258915" y="4786322"/>
              <a:ext cx="7313639" cy="4618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a:solidFill>
                    <a:schemeClr val="bg1"/>
                  </a:solidFill>
                  <a:latin typeface="Times New Roman" panose="02020603050405020304" pitchFamily="18" charset="0"/>
                  <a:cs typeface="Times New Roman" panose="02020603050405020304" pitchFamily="18" charset="0"/>
                </a:rPr>
                <a:t>CH</a:t>
              </a:r>
              <a:r>
                <a:rPr lang="en-US" altLang="en-US" sz="2400" b="1" baseline="-25000" dirty="0">
                  <a:solidFill>
                    <a:schemeClr val="bg1"/>
                  </a:solidFill>
                  <a:latin typeface="Times New Roman" panose="02020603050405020304" pitchFamily="18" charset="0"/>
                  <a:cs typeface="Times New Roman" panose="02020603050405020304" pitchFamily="18" charset="0"/>
                </a:rPr>
                <a:t>3</a:t>
              </a:r>
              <a:r>
                <a:rPr lang="en-US" altLang="en-US" sz="2400" b="1" dirty="0">
                  <a:solidFill>
                    <a:schemeClr val="bg1"/>
                  </a:solidFill>
                  <a:latin typeface="Times New Roman" panose="02020603050405020304" pitchFamily="18" charset="0"/>
                  <a:cs typeface="Times New Roman" panose="02020603050405020304" pitchFamily="18" charset="0"/>
                </a:rPr>
                <a:t>–CH–COOH </a:t>
              </a:r>
            </a:p>
          </p:txBody>
        </p:sp>
        <p:cxnSp>
          <p:nvCxnSpPr>
            <p:cNvPr id="19" name="Straight Connector 18"/>
            <p:cNvCxnSpPr/>
            <p:nvPr/>
          </p:nvCxnSpPr>
          <p:spPr>
            <a:xfrm>
              <a:off x="2170343" y="5166826"/>
              <a:ext cx="0" cy="164664"/>
            </a:xfrm>
            <a:prstGeom prst="line">
              <a:avLst/>
            </a:prstGeom>
            <a:grpFill/>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Box 5"/>
            <p:cNvSpPr txBox="1">
              <a:spLocks noChangeArrowheads="1"/>
            </p:cNvSpPr>
            <p:nvPr/>
          </p:nvSpPr>
          <p:spPr bwMode="auto">
            <a:xfrm>
              <a:off x="1987341" y="5268245"/>
              <a:ext cx="928694" cy="4618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a:solidFill>
                    <a:schemeClr val="bg1"/>
                  </a:solidFill>
                  <a:latin typeface="Times New Roman" panose="02020603050405020304" pitchFamily="18" charset="0"/>
                  <a:cs typeface="Times New Roman" panose="02020603050405020304" pitchFamily="18" charset="0"/>
                </a:rPr>
                <a:t>CH</a:t>
              </a:r>
              <a:r>
                <a:rPr lang="en-US" altLang="en-US" sz="2400" b="1" baseline="-25000" dirty="0">
                  <a:solidFill>
                    <a:schemeClr val="bg1"/>
                  </a:solidFill>
                  <a:latin typeface="Times New Roman" panose="02020603050405020304" pitchFamily="18" charset="0"/>
                  <a:cs typeface="Times New Roman" panose="02020603050405020304" pitchFamily="18" charset="0"/>
                </a:rPr>
                <a:t>3</a:t>
              </a:r>
              <a:r>
                <a:rPr lang="en-US" altLang="en-US" sz="2400" b="1" dirty="0">
                  <a:solidFill>
                    <a:schemeClr val="bg1"/>
                  </a:solidFill>
                  <a:latin typeface="Times New Roman" panose="02020603050405020304" pitchFamily="18" charset="0"/>
                  <a:cs typeface="Times New Roman" panose="02020603050405020304" pitchFamily="18" charset="0"/>
                </a:rPr>
                <a:t>  </a:t>
              </a:r>
            </a:p>
          </p:txBody>
        </p:sp>
      </p:grpSp>
      <p:sp>
        <p:nvSpPr>
          <p:cNvPr id="21" name="TextBox 21"/>
          <p:cNvSpPr txBox="1">
            <a:spLocks noChangeArrowheads="1"/>
          </p:cNvSpPr>
          <p:nvPr/>
        </p:nvSpPr>
        <p:spPr bwMode="auto">
          <a:xfrm>
            <a:off x="7126497" y="3354622"/>
            <a:ext cx="2781300" cy="523220"/>
          </a:xfrm>
          <a:prstGeom prst="rect">
            <a:avLst/>
          </a:prstGeom>
          <a:noFill/>
          <a:ln>
            <a:noFill/>
          </a:ln>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dirty="0" err="1">
                <a:solidFill>
                  <a:srgbClr val="FFFF00"/>
                </a:solidFill>
                <a:latin typeface="Times New Roman" panose="02020603050405020304" pitchFamily="18" charset="0"/>
                <a:cs typeface="Times New Roman" panose="02020603050405020304" pitchFamily="18" charset="0"/>
              </a:rPr>
              <a:t>Axit</a:t>
            </a: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dirty="0" err="1">
                <a:solidFill>
                  <a:srgbClr val="FFFF00"/>
                </a:solidFill>
                <a:latin typeface="Times New Roman" panose="02020603050405020304" pitchFamily="18" charset="0"/>
                <a:cs typeface="Times New Roman" panose="02020603050405020304" pitchFamily="18" charset="0"/>
              </a:rPr>
              <a:t>butanoic</a:t>
            </a:r>
            <a:endParaRPr lang="en-US" altLang="en-US" dirty="0">
              <a:solidFill>
                <a:srgbClr val="FFFF00"/>
              </a:solidFill>
              <a:latin typeface="Times New Roman" panose="02020603050405020304" pitchFamily="18" charset="0"/>
              <a:cs typeface="Times New Roman" panose="02020603050405020304" pitchFamily="18" charset="0"/>
            </a:endParaRPr>
          </a:p>
        </p:txBody>
      </p:sp>
      <p:sp>
        <p:nvSpPr>
          <p:cNvPr id="22" name="TextBox 23"/>
          <p:cNvSpPr txBox="1">
            <a:spLocks noChangeArrowheads="1"/>
          </p:cNvSpPr>
          <p:nvPr/>
        </p:nvSpPr>
        <p:spPr bwMode="auto">
          <a:xfrm>
            <a:off x="5590177" y="3994304"/>
            <a:ext cx="4211638" cy="523220"/>
          </a:xfrm>
          <a:prstGeom prst="rect">
            <a:avLst/>
          </a:prstGeom>
          <a:noFill/>
          <a:ln>
            <a:noFill/>
          </a:ln>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dirty="0" err="1">
                <a:solidFill>
                  <a:srgbClr val="FFFF00"/>
                </a:solidFill>
                <a:latin typeface="Times New Roman" panose="02020603050405020304" pitchFamily="18" charset="0"/>
                <a:cs typeface="Times New Roman" panose="02020603050405020304" pitchFamily="18" charset="0"/>
              </a:rPr>
              <a:t>Axit</a:t>
            </a:r>
            <a:r>
              <a:rPr lang="en-US" altLang="en-US" dirty="0">
                <a:solidFill>
                  <a:srgbClr val="FFFF00"/>
                </a:solidFill>
                <a:latin typeface="Times New Roman" panose="02020603050405020304" pitchFamily="18" charset="0"/>
                <a:cs typeface="Times New Roman" panose="02020603050405020304" pitchFamily="18" charset="0"/>
              </a:rPr>
              <a:t>  2-metylpropanoic</a:t>
            </a:r>
          </a:p>
        </p:txBody>
      </p:sp>
      <p:sp>
        <p:nvSpPr>
          <p:cNvPr id="23" name="Text Box 12"/>
          <p:cNvSpPr txBox="1">
            <a:spLocks noChangeArrowheads="1"/>
          </p:cNvSpPr>
          <p:nvPr/>
        </p:nvSpPr>
        <p:spPr bwMode="auto">
          <a:xfrm>
            <a:off x="1685455" y="3825771"/>
            <a:ext cx="30498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b="1" dirty="0">
                <a:solidFill>
                  <a:srgbClr val="FFFF00"/>
                </a:solidFill>
                <a:latin typeface="Times New Roman" panose="02020603050405020304" pitchFamily="18" charset="0"/>
              </a:rPr>
              <a:t>3         2        1</a:t>
            </a:r>
          </a:p>
        </p:txBody>
      </p:sp>
    </p:spTree>
    <p:extLst>
      <p:ext uri="{BB962C8B-B14F-4D97-AF65-F5344CB8AC3E}">
        <p14:creationId xmlns:p14="http://schemas.microsoft.com/office/powerpoint/2010/main" val="410331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grpId="1" nodeType="clickEffect">
                                  <p:stCondLst>
                                    <p:cond delay="0"/>
                                  </p:stCondLst>
                                  <p:childTnLst>
                                    <p:animClr clrSpc="rgb" dir="cw">
                                      <p:cBhvr override="childStyle">
                                        <p:cTn id="32" dur="1000" fill="hold"/>
                                        <p:tgtEl>
                                          <p:spTgt spid="13"/>
                                        </p:tgtEl>
                                        <p:attrNameLst>
                                          <p:attrName>style.color</p:attrName>
                                        </p:attrNameLst>
                                      </p:cBhvr>
                                      <p:to>
                                        <a:srgbClr val="FFFF66"/>
                                      </p:to>
                                    </p:animClr>
                                  </p:childTnLst>
                                </p:cTn>
                              </p:par>
                              <p:par>
                                <p:cTn id="33" presetID="3" presetClass="emph" presetSubtype="2" fill="hold" grpId="1" nodeType="withEffect">
                                  <p:stCondLst>
                                    <p:cond delay="0"/>
                                  </p:stCondLst>
                                  <p:childTnLst>
                                    <p:animClr clrSpc="rgb" dir="cw">
                                      <p:cBhvr override="childStyle">
                                        <p:cTn id="34" dur="1000" fill="hold"/>
                                        <p:tgtEl>
                                          <p:spTgt spid="8"/>
                                        </p:tgtEl>
                                        <p:attrNameLst>
                                          <p:attrName>style.color</p:attrName>
                                        </p:attrNameLst>
                                      </p:cBhvr>
                                      <p:to>
                                        <a:srgbClr val="FFFF66"/>
                                      </p:to>
                                    </p:animClr>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up)">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up)">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up)">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3" grpId="1"/>
      <p:bldP spid="8" grpId="0"/>
      <p:bldP spid="8" grpId="1"/>
      <p:bldP spid="9" grpId="0"/>
      <p:bldP spid="12" grpId="0"/>
      <p:bldP spid="14" grpId="0"/>
      <p:bldP spid="15" grpId="0"/>
      <p:bldP spid="16" grpId="0"/>
      <p:bldP spid="21"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C2171DB4-FBA6-4C2C-8B10-2FE189740EE0}"/>
              </a:ext>
            </a:extLst>
          </p:cNvPr>
          <p:cNvSpPr txBox="1"/>
          <p:nvPr/>
        </p:nvSpPr>
        <p:spPr>
          <a:xfrm>
            <a:off x="204185" y="292964"/>
            <a:ext cx="1573957" cy="369332"/>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a:ea typeface="+mn-ea"/>
                <a:cs typeface="+mn-cs"/>
              </a:rPr>
              <a:t>HÓA HỌC 11</a:t>
            </a:r>
            <a:endParaRPr kumimoji="0" lang="vi-VN" sz="1800" b="1" i="0" u="none" strike="noStrike" kern="1200" cap="none" spc="0" normalizeH="0" baseline="0" noProof="0" dirty="0">
              <a:ln>
                <a:noFill/>
              </a:ln>
              <a:solidFill>
                <a:srgbClr val="FFFF00"/>
              </a:solidFill>
              <a:effectLst/>
              <a:uLnTx/>
              <a:uFillTx/>
              <a:latin typeface="Arial"/>
              <a:ea typeface="+mn-ea"/>
              <a:cs typeface="+mn-cs"/>
            </a:endParaRPr>
          </a:p>
        </p:txBody>
      </p:sp>
      <p:sp>
        <p:nvSpPr>
          <p:cNvPr id="36" name="TextBox 35">
            <a:extLst>
              <a:ext uri="{FF2B5EF4-FFF2-40B4-BE49-F238E27FC236}">
                <a16:creationId xmlns:a16="http://schemas.microsoft.com/office/drawing/2014/main" id="{3C8DD836-3A0B-4E42-9030-5171F4A94EF3}"/>
              </a:ext>
            </a:extLst>
          </p:cNvPr>
          <p:cNvSpPr txBox="1"/>
          <p:nvPr/>
        </p:nvSpPr>
        <p:spPr>
          <a:xfrm>
            <a:off x="1968901" y="154464"/>
            <a:ext cx="668843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45: AXIT CACBOXYLIC (</a:t>
            </a: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tiết</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1)</a:t>
            </a:r>
            <a:endParaRPr kumimoji="0" lang="vi-VN"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31E0F6B-06CA-4CC8-8414-29554C3F3F06}"/>
              </a:ext>
            </a:extLst>
          </p:cNvPr>
          <p:cNvCxnSpPr>
            <a:cxnSpLocks/>
          </p:cNvCxnSpPr>
          <p:nvPr/>
        </p:nvCxnSpPr>
        <p:spPr>
          <a:xfrm>
            <a:off x="2043442" y="661569"/>
            <a:ext cx="6440801"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32" name="Rectangle 164"/>
          <p:cNvSpPr>
            <a:spLocks noChangeArrowheads="1"/>
          </p:cNvSpPr>
          <p:nvPr/>
        </p:nvSpPr>
        <p:spPr bwMode="auto">
          <a:xfrm>
            <a:off x="442776" y="979644"/>
            <a:ext cx="964213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3000" b="1" dirty="0">
                <a:solidFill>
                  <a:srgbClr val="FFFF00"/>
                </a:solidFill>
                <a:latin typeface="Times New Roman" panose="02020603050405020304" pitchFamily="18" charset="0"/>
              </a:rPr>
              <a:t>BÀI TẬP CỦNG CỐ</a:t>
            </a:r>
            <a:endParaRPr kumimoji="0" lang="en-US" altLang="en-US" sz="3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endParaRPr>
          </a:p>
        </p:txBody>
      </p:sp>
      <p:sp>
        <p:nvSpPr>
          <p:cNvPr id="6" name="TextBox 7"/>
          <p:cNvSpPr txBox="1">
            <a:spLocks noChangeArrowheads="1"/>
          </p:cNvSpPr>
          <p:nvPr/>
        </p:nvSpPr>
        <p:spPr bwMode="auto">
          <a:xfrm>
            <a:off x="1828225" y="1830392"/>
            <a:ext cx="99417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200" dirty="0" err="1">
                <a:solidFill>
                  <a:schemeClr val="bg1"/>
                </a:solidFill>
                <a:latin typeface="Times New Roman" panose="02020603050405020304" pitchFamily="18" charset="0"/>
                <a:cs typeface="Times New Roman" panose="02020603050405020304" pitchFamily="18" charset="0"/>
              </a:rPr>
              <a:t>Gọi</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tên</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theo</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danh</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pháp</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thay</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thế</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cho</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các</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chất</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sau</a:t>
            </a:r>
            <a:r>
              <a:rPr lang="en-US" altLang="en-US" sz="3200" dirty="0">
                <a:solidFill>
                  <a:schemeClr val="bg1"/>
                </a:solidFill>
                <a:latin typeface="Times New Roman" panose="02020603050405020304" pitchFamily="18" charset="0"/>
                <a:cs typeface="Times New Roman" panose="02020603050405020304" pitchFamily="18" charset="0"/>
              </a:rPr>
              <a:t>:</a:t>
            </a:r>
          </a:p>
        </p:txBody>
      </p:sp>
      <p:sp>
        <p:nvSpPr>
          <p:cNvPr id="7" name="TextBox 6"/>
          <p:cNvSpPr txBox="1">
            <a:spLocks noChangeArrowheads="1"/>
          </p:cNvSpPr>
          <p:nvPr/>
        </p:nvSpPr>
        <p:spPr bwMode="auto">
          <a:xfrm>
            <a:off x="583998" y="1830391"/>
            <a:ext cx="21883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200" b="1" u="sng" dirty="0" err="1">
                <a:solidFill>
                  <a:schemeClr val="bg1"/>
                </a:solidFill>
                <a:latin typeface="Times New Roman" panose="02020603050405020304" pitchFamily="18" charset="0"/>
                <a:cs typeface="Times New Roman" panose="02020603050405020304" pitchFamily="18" charset="0"/>
              </a:rPr>
              <a:t>Câu</a:t>
            </a:r>
            <a:r>
              <a:rPr lang="en-US" altLang="en-US" sz="3200" b="1" u="sng" dirty="0">
                <a:solidFill>
                  <a:schemeClr val="bg1"/>
                </a:solidFill>
                <a:latin typeface="Times New Roman" panose="02020603050405020304" pitchFamily="18" charset="0"/>
                <a:cs typeface="Times New Roman" panose="02020603050405020304" pitchFamily="18" charset="0"/>
              </a:rPr>
              <a:t> 5: </a:t>
            </a:r>
          </a:p>
        </p:txBody>
      </p:sp>
      <p:sp>
        <p:nvSpPr>
          <p:cNvPr id="12" name="TextBox 11"/>
          <p:cNvSpPr txBox="1">
            <a:spLocks noChangeArrowheads="1"/>
          </p:cNvSpPr>
          <p:nvPr/>
        </p:nvSpPr>
        <p:spPr bwMode="auto">
          <a:xfrm>
            <a:off x="886376" y="2786735"/>
            <a:ext cx="58039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200" b="1" dirty="0">
                <a:solidFill>
                  <a:schemeClr val="bg1"/>
                </a:solidFill>
                <a:latin typeface="Times New Roman" panose="02020603050405020304" pitchFamily="18" charset="0"/>
                <a:cs typeface="Times New Roman" panose="02020603050405020304" pitchFamily="18" charset="0"/>
              </a:rPr>
              <a:t>1)</a:t>
            </a:r>
          </a:p>
        </p:txBody>
      </p:sp>
      <p:grpSp>
        <p:nvGrpSpPr>
          <p:cNvPr id="16" name="Group 15"/>
          <p:cNvGrpSpPr/>
          <p:nvPr/>
        </p:nvGrpSpPr>
        <p:grpSpPr>
          <a:xfrm>
            <a:off x="1487996" y="2843830"/>
            <a:ext cx="3952683" cy="899248"/>
            <a:chOff x="2676956" y="2994156"/>
            <a:chExt cx="2694113" cy="899248"/>
          </a:xfrm>
          <a:noFill/>
        </p:grpSpPr>
        <p:sp>
          <p:nvSpPr>
            <p:cNvPr id="17" name="Text Box 5"/>
            <p:cNvSpPr txBox="1">
              <a:spLocks noChangeArrowheads="1"/>
            </p:cNvSpPr>
            <p:nvPr/>
          </p:nvSpPr>
          <p:spPr bwMode="auto">
            <a:xfrm>
              <a:off x="2676956" y="2994156"/>
              <a:ext cx="2694113"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b="1" dirty="0">
                  <a:solidFill>
                    <a:schemeClr val="bg1"/>
                  </a:solidFill>
                  <a:latin typeface="Times New Roman" panose="02020603050405020304" pitchFamily="18" charset="0"/>
                  <a:cs typeface="Times New Roman" panose="02020603050405020304" pitchFamily="18" charset="0"/>
                </a:rPr>
                <a:t>HOOC–CH–CH</a:t>
              </a:r>
              <a:r>
                <a:rPr lang="en-US" altLang="en-US" sz="2400" b="1" baseline="-25000" dirty="0">
                  <a:solidFill>
                    <a:schemeClr val="bg1"/>
                  </a:solidFill>
                  <a:latin typeface="Times New Roman" panose="02020603050405020304" pitchFamily="18" charset="0"/>
                  <a:cs typeface="Times New Roman" panose="02020603050405020304" pitchFamily="18" charset="0"/>
                </a:rPr>
                <a:t>2</a:t>
              </a:r>
              <a:r>
                <a:rPr lang="en-US" altLang="en-US" sz="2400" b="1" dirty="0">
                  <a:solidFill>
                    <a:schemeClr val="bg1"/>
                  </a:solidFill>
                  <a:latin typeface="Times New Roman" panose="02020603050405020304" pitchFamily="18" charset="0"/>
                  <a:cs typeface="Times New Roman" panose="02020603050405020304" pitchFamily="18" charset="0"/>
                </a:rPr>
                <a:t>–COOH </a:t>
              </a:r>
            </a:p>
          </p:txBody>
        </p:sp>
        <p:sp>
          <p:nvSpPr>
            <p:cNvPr id="18" name="Text Box 5"/>
            <p:cNvSpPr txBox="1">
              <a:spLocks noChangeArrowheads="1"/>
            </p:cNvSpPr>
            <p:nvPr/>
          </p:nvSpPr>
          <p:spPr bwMode="auto">
            <a:xfrm>
              <a:off x="3416188" y="3431739"/>
              <a:ext cx="937139"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b="1" dirty="0">
                  <a:solidFill>
                    <a:schemeClr val="bg1"/>
                  </a:solidFill>
                  <a:latin typeface="Times New Roman" panose="02020603050405020304" pitchFamily="18" charset="0"/>
                  <a:cs typeface="Times New Roman" panose="02020603050405020304" pitchFamily="18" charset="0"/>
                </a:rPr>
                <a:t>OH  </a:t>
              </a:r>
            </a:p>
          </p:txBody>
        </p:sp>
        <p:cxnSp>
          <p:nvCxnSpPr>
            <p:cNvPr id="19" name="Straight Connector 18"/>
            <p:cNvCxnSpPr/>
            <p:nvPr/>
          </p:nvCxnSpPr>
          <p:spPr>
            <a:xfrm>
              <a:off x="3553510" y="3376119"/>
              <a:ext cx="0" cy="137160"/>
            </a:xfrm>
            <a:prstGeom prst="line">
              <a:avLst/>
            </a:prstGeom>
            <a:grpFill/>
            <a:ln w="222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TextBox 4"/>
          <p:cNvSpPr txBox="1">
            <a:spLocks noChangeArrowheads="1"/>
          </p:cNvSpPr>
          <p:nvPr/>
        </p:nvSpPr>
        <p:spPr bwMode="auto">
          <a:xfrm>
            <a:off x="6330118" y="5942843"/>
            <a:ext cx="2154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Axit</a:t>
            </a:r>
            <a:r>
              <a:rPr lang="en-US" altLang="en-US" dirty="0">
                <a:solidFill>
                  <a:schemeClr val="bg1"/>
                </a:solidFill>
                <a:latin typeface="Times New Roman" panose="02020603050405020304" pitchFamily="18" charset="0"/>
              </a:rPr>
              <a:t> malic</a:t>
            </a:r>
          </a:p>
        </p:txBody>
      </p:sp>
      <p:pic>
        <p:nvPicPr>
          <p:cNvPr id="21" name="Picture 4" descr="apple-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596" y="2843830"/>
            <a:ext cx="3491880" cy="302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4"/>
          <p:cNvSpPr txBox="1">
            <a:spLocks noChangeArrowheads="1"/>
          </p:cNvSpPr>
          <p:nvPr/>
        </p:nvSpPr>
        <p:spPr bwMode="auto">
          <a:xfrm>
            <a:off x="961749" y="3758657"/>
            <a:ext cx="45398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dirty="0">
                <a:solidFill>
                  <a:srgbClr val="FFFF00"/>
                </a:solidFill>
                <a:latin typeface="Times New Roman" panose="02020603050405020304" pitchFamily="18" charset="0"/>
              </a:rPr>
              <a:t> </a:t>
            </a:r>
            <a:r>
              <a:rPr lang="en-US" altLang="en-US" dirty="0" err="1">
                <a:solidFill>
                  <a:srgbClr val="FFFF00"/>
                </a:solidFill>
                <a:latin typeface="Times New Roman" panose="02020603050405020304" pitchFamily="18" charset="0"/>
              </a:rPr>
              <a:t>Axit</a:t>
            </a:r>
            <a:r>
              <a:rPr lang="en-US" altLang="en-US" dirty="0">
                <a:solidFill>
                  <a:srgbClr val="FFFF00"/>
                </a:solidFill>
                <a:latin typeface="Times New Roman" panose="02020603050405020304" pitchFamily="18" charset="0"/>
              </a:rPr>
              <a:t> 2-hiđroxibutanđioic</a:t>
            </a:r>
          </a:p>
        </p:txBody>
      </p:sp>
    </p:spTree>
    <p:extLst>
      <p:ext uri="{BB962C8B-B14F-4D97-AF65-F5344CB8AC3E}">
        <p14:creationId xmlns:p14="http://schemas.microsoft.com/office/powerpoint/2010/main" val="298763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1"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C2171DB4-FBA6-4C2C-8B10-2FE189740EE0}"/>
              </a:ext>
            </a:extLst>
          </p:cNvPr>
          <p:cNvSpPr txBox="1"/>
          <p:nvPr/>
        </p:nvSpPr>
        <p:spPr>
          <a:xfrm>
            <a:off x="204185" y="292964"/>
            <a:ext cx="1573957" cy="369332"/>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a:ea typeface="+mn-ea"/>
                <a:cs typeface="+mn-cs"/>
              </a:rPr>
              <a:t>HÓA HỌC 11</a:t>
            </a:r>
            <a:endParaRPr kumimoji="0" lang="vi-VN" sz="1800" b="1" i="0" u="none" strike="noStrike" kern="1200" cap="none" spc="0" normalizeH="0" baseline="0" noProof="0" dirty="0">
              <a:ln>
                <a:noFill/>
              </a:ln>
              <a:solidFill>
                <a:srgbClr val="FFFF00"/>
              </a:solidFill>
              <a:effectLst/>
              <a:uLnTx/>
              <a:uFillTx/>
              <a:latin typeface="Arial"/>
              <a:ea typeface="+mn-ea"/>
              <a:cs typeface="+mn-cs"/>
            </a:endParaRPr>
          </a:p>
        </p:txBody>
      </p:sp>
      <p:sp>
        <p:nvSpPr>
          <p:cNvPr id="36" name="TextBox 35">
            <a:extLst>
              <a:ext uri="{FF2B5EF4-FFF2-40B4-BE49-F238E27FC236}">
                <a16:creationId xmlns:a16="http://schemas.microsoft.com/office/drawing/2014/main" id="{3C8DD836-3A0B-4E42-9030-5171F4A94EF3}"/>
              </a:ext>
            </a:extLst>
          </p:cNvPr>
          <p:cNvSpPr txBox="1"/>
          <p:nvPr/>
        </p:nvSpPr>
        <p:spPr>
          <a:xfrm>
            <a:off x="1968901" y="154464"/>
            <a:ext cx="668843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45: AXIT CACBOXYLIC (</a:t>
            </a: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tiết</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1)</a:t>
            </a:r>
            <a:endParaRPr kumimoji="0" lang="vi-VN"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31E0F6B-06CA-4CC8-8414-29554C3F3F06}"/>
              </a:ext>
            </a:extLst>
          </p:cNvPr>
          <p:cNvCxnSpPr>
            <a:cxnSpLocks/>
          </p:cNvCxnSpPr>
          <p:nvPr/>
        </p:nvCxnSpPr>
        <p:spPr>
          <a:xfrm>
            <a:off x="2043442" y="661569"/>
            <a:ext cx="6440801"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32" name="Rectangle 164"/>
          <p:cNvSpPr>
            <a:spLocks noChangeArrowheads="1"/>
          </p:cNvSpPr>
          <p:nvPr/>
        </p:nvSpPr>
        <p:spPr bwMode="auto">
          <a:xfrm>
            <a:off x="442776" y="979644"/>
            <a:ext cx="964213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3000" b="1" dirty="0">
                <a:solidFill>
                  <a:srgbClr val="FFFF00"/>
                </a:solidFill>
                <a:latin typeface="Times New Roman" panose="02020603050405020304" pitchFamily="18" charset="0"/>
              </a:rPr>
              <a:t>BÀI TẬP CỦNG CỐ</a:t>
            </a:r>
            <a:endParaRPr kumimoji="0" lang="en-US" altLang="en-US" sz="3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endParaRPr>
          </a:p>
        </p:txBody>
      </p:sp>
      <p:sp>
        <p:nvSpPr>
          <p:cNvPr id="6" name="TextBox 7"/>
          <p:cNvSpPr txBox="1">
            <a:spLocks noChangeArrowheads="1"/>
          </p:cNvSpPr>
          <p:nvPr/>
        </p:nvSpPr>
        <p:spPr bwMode="auto">
          <a:xfrm>
            <a:off x="1828225" y="1830392"/>
            <a:ext cx="99417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200" dirty="0" err="1">
                <a:solidFill>
                  <a:schemeClr val="bg1"/>
                </a:solidFill>
                <a:latin typeface="Times New Roman" panose="02020603050405020304" pitchFamily="18" charset="0"/>
                <a:cs typeface="Times New Roman" panose="02020603050405020304" pitchFamily="18" charset="0"/>
              </a:rPr>
              <a:t>Gọi</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tên</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theo</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danh</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pháp</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thay</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thế</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cho</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các</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chất</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sau</a:t>
            </a:r>
            <a:r>
              <a:rPr lang="en-US" altLang="en-US" sz="3200" dirty="0">
                <a:solidFill>
                  <a:schemeClr val="bg1"/>
                </a:solidFill>
                <a:latin typeface="Times New Roman" panose="02020603050405020304" pitchFamily="18" charset="0"/>
                <a:cs typeface="Times New Roman" panose="02020603050405020304" pitchFamily="18" charset="0"/>
              </a:rPr>
              <a:t>:</a:t>
            </a:r>
          </a:p>
        </p:txBody>
      </p:sp>
      <p:sp>
        <p:nvSpPr>
          <p:cNvPr id="7" name="TextBox 6"/>
          <p:cNvSpPr txBox="1">
            <a:spLocks noChangeArrowheads="1"/>
          </p:cNvSpPr>
          <p:nvPr/>
        </p:nvSpPr>
        <p:spPr bwMode="auto">
          <a:xfrm>
            <a:off x="583998" y="1830391"/>
            <a:ext cx="21883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200" b="1" u="sng" dirty="0" err="1">
                <a:solidFill>
                  <a:schemeClr val="bg1"/>
                </a:solidFill>
                <a:latin typeface="Times New Roman" panose="02020603050405020304" pitchFamily="18" charset="0"/>
                <a:cs typeface="Times New Roman" panose="02020603050405020304" pitchFamily="18" charset="0"/>
              </a:rPr>
              <a:t>Câu</a:t>
            </a:r>
            <a:r>
              <a:rPr lang="en-US" altLang="en-US" sz="3200" b="1" u="sng" dirty="0">
                <a:solidFill>
                  <a:schemeClr val="bg1"/>
                </a:solidFill>
                <a:latin typeface="Times New Roman" panose="02020603050405020304" pitchFamily="18" charset="0"/>
                <a:cs typeface="Times New Roman" panose="02020603050405020304" pitchFamily="18" charset="0"/>
              </a:rPr>
              <a:t> 5: </a:t>
            </a:r>
          </a:p>
        </p:txBody>
      </p:sp>
      <p:sp>
        <p:nvSpPr>
          <p:cNvPr id="12" name="TextBox 11"/>
          <p:cNvSpPr txBox="1">
            <a:spLocks noChangeArrowheads="1"/>
          </p:cNvSpPr>
          <p:nvPr/>
        </p:nvSpPr>
        <p:spPr bwMode="auto">
          <a:xfrm>
            <a:off x="886376" y="2786735"/>
            <a:ext cx="58039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200" b="1" dirty="0">
                <a:solidFill>
                  <a:schemeClr val="bg1"/>
                </a:solidFill>
                <a:latin typeface="Times New Roman" panose="02020603050405020304" pitchFamily="18" charset="0"/>
                <a:cs typeface="Times New Roman" panose="02020603050405020304" pitchFamily="18" charset="0"/>
              </a:rPr>
              <a:t>2)</a:t>
            </a:r>
          </a:p>
        </p:txBody>
      </p:sp>
      <p:grpSp>
        <p:nvGrpSpPr>
          <p:cNvPr id="16" name="Group 15"/>
          <p:cNvGrpSpPr/>
          <p:nvPr/>
        </p:nvGrpSpPr>
        <p:grpSpPr>
          <a:xfrm>
            <a:off x="1487996" y="2843830"/>
            <a:ext cx="3952683" cy="899248"/>
            <a:chOff x="2676956" y="2994156"/>
            <a:chExt cx="2694113" cy="899248"/>
          </a:xfrm>
          <a:noFill/>
        </p:grpSpPr>
        <p:sp>
          <p:nvSpPr>
            <p:cNvPr id="17" name="Text Box 5"/>
            <p:cNvSpPr txBox="1">
              <a:spLocks noChangeArrowheads="1"/>
            </p:cNvSpPr>
            <p:nvPr/>
          </p:nvSpPr>
          <p:spPr bwMode="auto">
            <a:xfrm>
              <a:off x="2676956" y="2994156"/>
              <a:ext cx="2694113"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b="1" dirty="0">
                  <a:solidFill>
                    <a:schemeClr val="bg1"/>
                  </a:solidFill>
                  <a:latin typeface="Times New Roman" panose="02020603050405020304" pitchFamily="18" charset="0"/>
                  <a:cs typeface="Times New Roman" panose="02020603050405020304" pitchFamily="18" charset="0"/>
                </a:rPr>
                <a:t>HOOC–CH–CH–COOH </a:t>
              </a:r>
            </a:p>
          </p:txBody>
        </p:sp>
        <p:sp>
          <p:nvSpPr>
            <p:cNvPr id="18" name="Text Box 5"/>
            <p:cNvSpPr txBox="1">
              <a:spLocks noChangeArrowheads="1"/>
            </p:cNvSpPr>
            <p:nvPr/>
          </p:nvSpPr>
          <p:spPr bwMode="auto">
            <a:xfrm>
              <a:off x="3416188" y="3431739"/>
              <a:ext cx="937139"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b="1" dirty="0">
                  <a:solidFill>
                    <a:schemeClr val="bg1"/>
                  </a:solidFill>
                  <a:latin typeface="Times New Roman" panose="02020603050405020304" pitchFamily="18" charset="0"/>
                  <a:cs typeface="Times New Roman" panose="02020603050405020304" pitchFamily="18" charset="0"/>
                </a:rPr>
                <a:t>OH  </a:t>
              </a:r>
              <a:r>
                <a:rPr lang="en-US" altLang="en-US" sz="2400" b="1" dirty="0" err="1">
                  <a:solidFill>
                    <a:schemeClr val="bg1"/>
                  </a:solidFill>
                  <a:latin typeface="Times New Roman" panose="02020603050405020304" pitchFamily="18" charset="0"/>
                  <a:cs typeface="Times New Roman" panose="02020603050405020304" pitchFamily="18" charset="0"/>
                </a:rPr>
                <a:t>OH</a:t>
              </a:r>
              <a:r>
                <a:rPr lang="en-US" altLang="en-US" sz="2400" b="1" dirty="0">
                  <a:solidFill>
                    <a:schemeClr val="bg1"/>
                  </a:solidFill>
                  <a:latin typeface="Times New Roman" panose="02020603050405020304" pitchFamily="18" charset="0"/>
                  <a:cs typeface="Times New Roman" panose="02020603050405020304" pitchFamily="18" charset="0"/>
                </a:rPr>
                <a:t>  </a:t>
              </a:r>
            </a:p>
          </p:txBody>
        </p:sp>
        <p:cxnSp>
          <p:nvCxnSpPr>
            <p:cNvPr id="19" name="Straight Connector 18"/>
            <p:cNvCxnSpPr/>
            <p:nvPr/>
          </p:nvCxnSpPr>
          <p:spPr>
            <a:xfrm>
              <a:off x="3553510" y="3376119"/>
              <a:ext cx="0" cy="137160"/>
            </a:xfrm>
            <a:prstGeom prst="line">
              <a:avLst/>
            </a:prstGeom>
            <a:grpFill/>
            <a:ln w="222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TextBox 4"/>
          <p:cNvSpPr txBox="1">
            <a:spLocks noChangeArrowheads="1"/>
          </p:cNvSpPr>
          <p:nvPr/>
        </p:nvSpPr>
        <p:spPr bwMode="auto">
          <a:xfrm>
            <a:off x="7330980" y="5681233"/>
            <a:ext cx="2154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Axit</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tactric</a:t>
            </a:r>
            <a:endParaRPr lang="en-US" altLang="en-US" dirty="0">
              <a:solidFill>
                <a:schemeClr val="bg1"/>
              </a:solidFill>
              <a:latin typeface="Times New Roman" panose="02020603050405020304" pitchFamily="18" charset="0"/>
            </a:endParaRPr>
          </a:p>
        </p:txBody>
      </p:sp>
      <p:sp>
        <p:nvSpPr>
          <p:cNvPr id="22" name="TextBox 4"/>
          <p:cNvSpPr txBox="1">
            <a:spLocks noChangeArrowheads="1"/>
          </p:cNvSpPr>
          <p:nvPr/>
        </p:nvSpPr>
        <p:spPr bwMode="auto">
          <a:xfrm>
            <a:off x="961749" y="3758657"/>
            <a:ext cx="45398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dirty="0">
                <a:solidFill>
                  <a:srgbClr val="FFFF00"/>
                </a:solidFill>
                <a:latin typeface="Times New Roman" panose="02020603050405020304" pitchFamily="18" charset="0"/>
              </a:rPr>
              <a:t> </a:t>
            </a:r>
            <a:r>
              <a:rPr lang="en-US" altLang="en-US" dirty="0" err="1">
                <a:solidFill>
                  <a:srgbClr val="FFFF00"/>
                </a:solidFill>
                <a:latin typeface="Times New Roman" panose="02020603050405020304" pitchFamily="18" charset="0"/>
              </a:rPr>
              <a:t>Axit</a:t>
            </a:r>
            <a:r>
              <a:rPr lang="en-US" altLang="en-US" dirty="0">
                <a:solidFill>
                  <a:srgbClr val="FFFF00"/>
                </a:solidFill>
                <a:latin typeface="Times New Roman" panose="02020603050405020304" pitchFamily="18" charset="0"/>
              </a:rPr>
              <a:t> 2,3-đihiđroxibutanđioic</a:t>
            </a:r>
          </a:p>
        </p:txBody>
      </p:sp>
      <p:cxnSp>
        <p:nvCxnSpPr>
          <p:cNvPr id="23" name="Straight Connector 22"/>
          <p:cNvCxnSpPr/>
          <p:nvPr/>
        </p:nvCxnSpPr>
        <p:spPr>
          <a:xfrm>
            <a:off x="3383637" y="3225793"/>
            <a:ext cx="0" cy="137160"/>
          </a:xfrm>
          <a:prstGeom prst="line">
            <a:avLst/>
          </a:prstGeom>
          <a:noFill/>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5348" y="2841446"/>
            <a:ext cx="4042400" cy="2675118"/>
          </a:xfrm>
          <a:prstGeom prst="rect">
            <a:avLst/>
          </a:prstGeom>
        </p:spPr>
      </p:pic>
    </p:spTree>
    <p:extLst>
      <p:ext uri="{BB962C8B-B14F-4D97-AF65-F5344CB8AC3E}">
        <p14:creationId xmlns:p14="http://schemas.microsoft.com/office/powerpoint/2010/main" val="108959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C2171DB4-FBA6-4C2C-8B10-2FE189740EE0}"/>
              </a:ext>
            </a:extLst>
          </p:cNvPr>
          <p:cNvSpPr txBox="1"/>
          <p:nvPr/>
        </p:nvSpPr>
        <p:spPr>
          <a:xfrm>
            <a:off x="204185" y="292964"/>
            <a:ext cx="1573957" cy="369332"/>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a:ea typeface="+mn-ea"/>
                <a:cs typeface="+mn-cs"/>
              </a:rPr>
              <a:t>HÓA HỌC 11</a:t>
            </a:r>
            <a:endParaRPr kumimoji="0" lang="vi-VN" sz="1800" b="1" i="0" u="none" strike="noStrike" kern="1200" cap="none" spc="0" normalizeH="0" baseline="0" noProof="0" dirty="0">
              <a:ln>
                <a:noFill/>
              </a:ln>
              <a:solidFill>
                <a:srgbClr val="FFFF00"/>
              </a:solidFill>
              <a:effectLst/>
              <a:uLnTx/>
              <a:uFillTx/>
              <a:latin typeface="Arial"/>
              <a:ea typeface="+mn-ea"/>
              <a:cs typeface="+mn-cs"/>
            </a:endParaRPr>
          </a:p>
        </p:txBody>
      </p:sp>
      <p:sp>
        <p:nvSpPr>
          <p:cNvPr id="36" name="TextBox 35">
            <a:extLst>
              <a:ext uri="{FF2B5EF4-FFF2-40B4-BE49-F238E27FC236}">
                <a16:creationId xmlns:a16="http://schemas.microsoft.com/office/drawing/2014/main" id="{3C8DD836-3A0B-4E42-9030-5171F4A94EF3}"/>
              </a:ext>
            </a:extLst>
          </p:cNvPr>
          <p:cNvSpPr txBox="1"/>
          <p:nvPr/>
        </p:nvSpPr>
        <p:spPr>
          <a:xfrm>
            <a:off x="1968901" y="154464"/>
            <a:ext cx="668843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45: AXIT CACBOXYLIC (</a:t>
            </a: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tiết</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1)</a:t>
            </a:r>
            <a:endParaRPr kumimoji="0" lang="vi-VN"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31E0F6B-06CA-4CC8-8414-29554C3F3F06}"/>
              </a:ext>
            </a:extLst>
          </p:cNvPr>
          <p:cNvCxnSpPr>
            <a:cxnSpLocks/>
          </p:cNvCxnSpPr>
          <p:nvPr/>
        </p:nvCxnSpPr>
        <p:spPr>
          <a:xfrm>
            <a:off x="2043442" y="661569"/>
            <a:ext cx="6440801"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32" name="Rectangle 164"/>
          <p:cNvSpPr>
            <a:spLocks noChangeArrowheads="1"/>
          </p:cNvSpPr>
          <p:nvPr/>
        </p:nvSpPr>
        <p:spPr bwMode="auto">
          <a:xfrm>
            <a:off x="442776" y="979644"/>
            <a:ext cx="964213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3000" b="1" dirty="0">
                <a:solidFill>
                  <a:srgbClr val="FFFF00"/>
                </a:solidFill>
                <a:latin typeface="Times New Roman" panose="02020603050405020304" pitchFamily="18" charset="0"/>
              </a:rPr>
              <a:t>BÀI TẬP CỦNG CỐ</a:t>
            </a:r>
            <a:endParaRPr kumimoji="0" lang="en-US" altLang="en-US" sz="3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endParaRPr>
          </a:p>
        </p:txBody>
      </p:sp>
      <p:sp>
        <p:nvSpPr>
          <p:cNvPr id="6" name="TextBox 8"/>
          <p:cNvSpPr txBox="1">
            <a:spLocks noChangeArrowheads="1"/>
          </p:cNvSpPr>
          <p:nvPr/>
        </p:nvSpPr>
        <p:spPr bwMode="auto">
          <a:xfrm>
            <a:off x="1547446" y="1526635"/>
            <a:ext cx="10128739"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fontAlgn="base" hangingPunct="1">
              <a:lnSpc>
                <a:spcPct val="130000"/>
              </a:lnSpc>
              <a:spcBef>
                <a:spcPct val="0"/>
              </a:spcBef>
              <a:spcAft>
                <a:spcPct val="0"/>
              </a:spcAft>
            </a:pPr>
            <a:r>
              <a:rPr lang="en-US" altLang="en-US" sz="3000" dirty="0">
                <a:solidFill>
                  <a:schemeClr val="bg1"/>
                </a:solidFill>
                <a:latin typeface="Times New Roman" panose="02020603050405020304" pitchFamily="18" charset="0"/>
                <a:cs typeface="Times New Roman" panose="02020603050405020304" pitchFamily="18" charset="0"/>
              </a:rPr>
              <a:t>Cho </a:t>
            </a:r>
            <a:r>
              <a:rPr lang="en-US" altLang="en-US" sz="3000" dirty="0" err="1">
                <a:solidFill>
                  <a:schemeClr val="bg1"/>
                </a:solidFill>
                <a:latin typeface="Times New Roman" panose="02020603050405020304" pitchFamily="18" charset="0"/>
                <a:cs typeface="Times New Roman" panose="02020603050405020304" pitchFamily="18" charset="0"/>
              </a:rPr>
              <a:t>các</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chất</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sau</a:t>
            </a:r>
            <a:r>
              <a:rPr lang="en-US" altLang="en-US" sz="3000" dirty="0">
                <a:solidFill>
                  <a:schemeClr val="bg1"/>
                </a:solidFill>
                <a:latin typeface="Times New Roman" panose="02020603050405020304" pitchFamily="18" charset="0"/>
                <a:cs typeface="Times New Roman" panose="02020603050405020304" pitchFamily="18" charset="0"/>
              </a:rPr>
              <a:t>: C</a:t>
            </a:r>
            <a:r>
              <a:rPr lang="en-US" altLang="en-US" sz="3000" baseline="-25000" dirty="0">
                <a:solidFill>
                  <a:schemeClr val="bg1"/>
                </a:solidFill>
                <a:latin typeface="Times New Roman" panose="02020603050405020304" pitchFamily="18" charset="0"/>
                <a:cs typeface="Times New Roman" panose="02020603050405020304" pitchFamily="18" charset="0"/>
              </a:rPr>
              <a:t>2</a:t>
            </a:r>
            <a:r>
              <a:rPr lang="en-US" altLang="en-US" sz="3000" dirty="0">
                <a:solidFill>
                  <a:schemeClr val="bg1"/>
                </a:solidFill>
                <a:latin typeface="Times New Roman" panose="02020603050405020304" pitchFamily="18" charset="0"/>
                <a:cs typeface="Times New Roman" panose="02020603050405020304" pitchFamily="18" charset="0"/>
              </a:rPr>
              <a:t>H</a:t>
            </a:r>
            <a:r>
              <a:rPr lang="en-US" altLang="en-US" sz="3000" baseline="-25000" dirty="0">
                <a:solidFill>
                  <a:schemeClr val="bg1"/>
                </a:solidFill>
                <a:latin typeface="Times New Roman" panose="02020603050405020304" pitchFamily="18" charset="0"/>
                <a:cs typeface="Times New Roman" panose="02020603050405020304" pitchFamily="18" charset="0"/>
              </a:rPr>
              <a:t>5</a:t>
            </a:r>
            <a:r>
              <a:rPr lang="en-US" altLang="en-US" sz="3000" dirty="0">
                <a:solidFill>
                  <a:schemeClr val="bg1"/>
                </a:solidFill>
                <a:latin typeface="Times New Roman" panose="02020603050405020304" pitchFamily="18" charset="0"/>
                <a:cs typeface="Times New Roman" panose="02020603050405020304" pitchFamily="18" charset="0"/>
              </a:rPr>
              <a:t>-OH (I), C</a:t>
            </a:r>
            <a:r>
              <a:rPr lang="en-US" altLang="en-US" sz="3000" baseline="-25000" dirty="0">
                <a:solidFill>
                  <a:schemeClr val="bg1"/>
                </a:solidFill>
                <a:latin typeface="Times New Roman" panose="02020603050405020304" pitchFamily="18" charset="0"/>
                <a:cs typeface="Times New Roman" panose="02020603050405020304" pitchFamily="18" charset="0"/>
              </a:rPr>
              <a:t>6</a:t>
            </a:r>
            <a:r>
              <a:rPr lang="en-US" altLang="en-US" sz="3000" dirty="0">
                <a:solidFill>
                  <a:schemeClr val="bg1"/>
                </a:solidFill>
                <a:latin typeface="Times New Roman" panose="02020603050405020304" pitchFamily="18" charset="0"/>
                <a:cs typeface="Times New Roman" panose="02020603050405020304" pitchFamily="18" charset="0"/>
              </a:rPr>
              <a:t>H</a:t>
            </a:r>
            <a:r>
              <a:rPr lang="en-US" altLang="en-US" sz="3000" baseline="-25000" dirty="0">
                <a:solidFill>
                  <a:schemeClr val="bg1"/>
                </a:solidFill>
                <a:latin typeface="Times New Roman" panose="02020603050405020304" pitchFamily="18" charset="0"/>
                <a:cs typeface="Times New Roman" panose="02020603050405020304" pitchFamily="18" charset="0"/>
              </a:rPr>
              <a:t>5</a:t>
            </a:r>
            <a:r>
              <a:rPr lang="en-US" altLang="en-US" sz="3000" dirty="0">
                <a:solidFill>
                  <a:schemeClr val="bg1"/>
                </a:solidFill>
                <a:latin typeface="Times New Roman" panose="02020603050405020304" pitchFamily="18" charset="0"/>
                <a:cs typeface="Times New Roman" panose="02020603050405020304" pitchFamily="18" charset="0"/>
              </a:rPr>
              <a:t>-OH (II), CH</a:t>
            </a:r>
            <a:r>
              <a:rPr lang="en-US" altLang="en-US" sz="3000" baseline="-25000" dirty="0">
                <a:solidFill>
                  <a:schemeClr val="bg1"/>
                </a:solidFill>
                <a:latin typeface="Times New Roman" panose="02020603050405020304" pitchFamily="18" charset="0"/>
                <a:cs typeface="Times New Roman" panose="02020603050405020304" pitchFamily="18" charset="0"/>
              </a:rPr>
              <a:t>3</a:t>
            </a:r>
            <a:r>
              <a:rPr lang="en-US" altLang="en-US" sz="3000" dirty="0">
                <a:solidFill>
                  <a:schemeClr val="bg1"/>
                </a:solidFill>
                <a:latin typeface="Times New Roman" panose="02020603050405020304" pitchFamily="18" charset="0"/>
                <a:cs typeface="Times New Roman" panose="02020603050405020304" pitchFamily="18" charset="0"/>
              </a:rPr>
              <a:t>-COOH (III). </a:t>
            </a:r>
          </a:p>
          <a:p>
            <a:pPr algn="just" eaLnBrk="1" fontAlgn="base" hangingPunct="1">
              <a:lnSpc>
                <a:spcPct val="130000"/>
              </a:lnSpc>
              <a:spcBef>
                <a:spcPct val="0"/>
              </a:spcBef>
              <a:spcAft>
                <a:spcPct val="0"/>
              </a:spcAft>
            </a:pPr>
            <a:r>
              <a:rPr lang="en-US" altLang="en-US" sz="3000" dirty="0" err="1">
                <a:solidFill>
                  <a:schemeClr val="bg1"/>
                </a:solidFill>
                <a:latin typeface="Times New Roman" panose="02020603050405020304" pitchFamily="18" charset="0"/>
                <a:cs typeface="Times New Roman" panose="02020603050405020304" pitchFamily="18" charset="0"/>
              </a:rPr>
              <a:t>Thứ</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tự</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sắp</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xếp</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theo</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chiều</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giảm</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độ</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linh</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động</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của</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nguyên</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tử</a:t>
            </a:r>
            <a:r>
              <a:rPr lang="en-US" altLang="en-US" sz="3000" dirty="0">
                <a:solidFill>
                  <a:schemeClr val="bg1"/>
                </a:solidFill>
                <a:latin typeface="Times New Roman" panose="02020603050405020304" pitchFamily="18" charset="0"/>
                <a:cs typeface="Times New Roman" panose="02020603050405020304" pitchFamily="18" charset="0"/>
              </a:rPr>
              <a:t> H </a:t>
            </a:r>
            <a:r>
              <a:rPr lang="en-US" altLang="en-US" sz="3000" dirty="0" err="1">
                <a:solidFill>
                  <a:schemeClr val="bg1"/>
                </a:solidFill>
                <a:latin typeface="Times New Roman" panose="02020603050405020304" pitchFamily="18" charset="0"/>
                <a:cs typeface="Times New Roman" panose="02020603050405020304" pitchFamily="18" charset="0"/>
              </a:rPr>
              <a:t>trong</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nhóm</a:t>
            </a:r>
            <a:r>
              <a:rPr lang="en-US" altLang="en-US" sz="3000" dirty="0">
                <a:solidFill>
                  <a:schemeClr val="bg1"/>
                </a:solidFill>
                <a:latin typeface="Times New Roman" panose="02020603050405020304" pitchFamily="18" charset="0"/>
                <a:cs typeface="Times New Roman" panose="02020603050405020304" pitchFamily="18" charset="0"/>
              </a:rPr>
              <a:t> -OH  </a:t>
            </a:r>
            <a:r>
              <a:rPr lang="en-US" altLang="en-US" sz="3000" dirty="0" err="1">
                <a:solidFill>
                  <a:schemeClr val="bg1"/>
                </a:solidFill>
                <a:latin typeface="Times New Roman" panose="02020603050405020304" pitchFamily="18" charset="0"/>
                <a:cs typeface="Times New Roman" panose="02020603050405020304" pitchFamily="18" charset="0"/>
              </a:rPr>
              <a:t>của</a:t>
            </a:r>
            <a:r>
              <a:rPr lang="en-US" altLang="en-US" sz="3000" dirty="0">
                <a:solidFill>
                  <a:schemeClr val="bg1"/>
                </a:solidFill>
                <a:latin typeface="Times New Roman" panose="02020603050405020304" pitchFamily="18" charset="0"/>
                <a:cs typeface="Times New Roman" panose="02020603050405020304" pitchFamily="18" charset="0"/>
              </a:rPr>
              <a:t> 3 </a:t>
            </a:r>
            <a:r>
              <a:rPr lang="en-US" altLang="en-US" sz="3000" dirty="0" err="1">
                <a:solidFill>
                  <a:schemeClr val="bg1"/>
                </a:solidFill>
                <a:latin typeface="Times New Roman" panose="02020603050405020304" pitchFamily="18" charset="0"/>
                <a:cs typeface="Times New Roman" panose="02020603050405020304" pitchFamily="18" charset="0"/>
              </a:rPr>
              <a:t>chất</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trên</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là</a:t>
            </a:r>
            <a:endParaRPr lang="en-US" altLang="en-US" sz="3000" dirty="0">
              <a:solidFill>
                <a:schemeClr val="bg1"/>
              </a:solidFill>
              <a:latin typeface="Times New Roman" panose="02020603050405020304" pitchFamily="18" charset="0"/>
              <a:cs typeface="Times New Roman" panose="02020603050405020304" pitchFamily="18" charset="0"/>
            </a:endParaRPr>
          </a:p>
        </p:txBody>
      </p:sp>
      <p:sp>
        <p:nvSpPr>
          <p:cNvPr id="7" name="TextBox 4"/>
          <p:cNvSpPr txBox="1">
            <a:spLocks noChangeArrowheads="1"/>
          </p:cNvSpPr>
          <p:nvPr/>
        </p:nvSpPr>
        <p:spPr bwMode="auto">
          <a:xfrm>
            <a:off x="395884" y="1583382"/>
            <a:ext cx="20939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000" b="1" u="sng" dirty="0" err="1">
                <a:solidFill>
                  <a:schemeClr val="bg1"/>
                </a:solidFill>
                <a:latin typeface="Times New Roman" panose="02020603050405020304" pitchFamily="18" charset="0"/>
                <a:cs typeface="Times New Roman" panose="02020603050405020304" pitchFamily="18" charset="0"/>
              </a:rPr>
              <a:t>Câu</a:t>
            </a:r>
            <a:r>
              <a:rPr lang="en-US" altLang="en-US" sz="3000" b="1" u="sng" dirty="0">
                <a:solidFill>
                  <a:schemeClr val="bg1"/>
                </a:solidFill>
                <a:latin typeface="Times New Roman" panose="02020603050405020304" pitchFamily="18" charset="0"/>
                <a:cs typeface="Times New Roman" panose="02020603050405020304" pitchFamily="18" charset="0"/>
              </a:rPr>
              <a:t> 6:   </a:t>
            </a:r>
          </a:p>
        </p:txBody>
      </p:sp>
      <p:sp>
        <p:nvSpPr>
          <p:cNvPr id="8" name="TextBox 7"/>
          <p:cNvSpPr txBox="1">
            <a:spLocks noChangeArrowheads="1"/>
          </p:cNvSpPr>
          <p:nvPr/>
        </p:nvSpPr>
        <p:spPr bwMode="auto">
          <a:xfrm>
            <a:off x="4633776" y="4316840"/>
            <a:ext cx="33935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000" dirty="0">
                <a:solidFill>
                  <a:schemeClr val="bg1"/>
                </a:solidFill>
                <a:latin typeface="Times New Roman" panose="02020603050405020304" pitchFamily="18" charset="0"/>
                <a:cs typeface="Times New Roman" panose="02020603050405020304" pitchFamily="18" charset="0"/>
              </a:rPr>
              <a:t>(III) &gt; (II) &gt; (I)</a:t>
            </a:r>
          </a:p>
        </p:txBody>
      </p:sp>
      <p:sp>
        <p:nvSpPr>
          <p:cNvPr id="9" name="TextBox 8"/>
          <p:cNvSpPr txBox="1">
            <a:spLocks noChangeArrowheads="1"/>
          </p:cNvSpPr>
          <p:nvPr/>
        </p:nvSpPr>
        <p:spPr bwMode="auto">
          <a:xfrm>
            <a:off x="4633776" y="5745590"/>
            <a:ext cx="33935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000">
                <a:solidFill>
                  <a:schemeClr val="bg1"/>
                </a:solidFill>
                <a:latin typeface="Times New Roman" panose="02020603050405020304" pitchFamily="18" charset="0"/>
                <a:cs typeface="Times New Roman" panose="02020603050405020304" pitchFamily="18" charset="0"/>
              </a:rPr>
              <a:t>(II) &gt; (III) &gt; (I)</a:t>
            </a:r>
          </a:p>
        </p:txBody>
      </p:sp>
      <p:sp>
        <p:nvSpPr>
          <p:cNvPr id="10" name="TextBox 9"/>
          <p:cNvSpPr txBox="1">
            <a:spLocks noChangeArrowheads="1"/>
          </p:cNvSpPr>
          <p:nvPr/>
        </p:nvSpPr>
        <p:spPr bwMode="auto">
          <a:xfrm>
            <a:off x="4633776" y="5031215"/>
            <a:ext cx="41079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000">
                <a:solidFill>
                  <a:schemeClr val="bg1"/>
                </a:solidFill>
                <a:latin typeface="Times New Roman" panose="02020603050405020304" pitchFamily="18" charset="0"/>
                <a:cs typeface="Times New Roman" panose="02020603050405020304" pitchFamily="18" charset="0"/>
              </a:rPr>
              <a:t>(II)  &gt; (I) &gt; (III)</a:t>
            </a:r>
          </a:p>
        </p:txBody>
      </p:sp>
      <p:sp>
        <p:nvSpPr>
          <p:cNvPr id="11" name="TextBox 10"/>
          <p:cNvSpPr txBox="1">
            <a:spLocks noChangeArrowheads="1"/>
          </p:cNvSpPr>
          <p:nvPr/>
        </p:nvSpPr>
        <p:spPr bwMode="auto">
          <a:xfrm>
            <a:off x="4633775" y="3602465"/>
            <a:ext cx="42071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eaLnBrk="0" hangingPunct="0">
              <a:defRPr sz="2800">
                <a:solidFill>
                  <a:schemeClr val="tx1"/>
                </a:solidFill>
                <a:latin typeface="Arial" panose="020B0604020202020204" pitchFamily="34" charset="0"/>
                <a:cs typeface="Arial" panose="020B0604020202020204" pitchFamily="34" charset="0"/>
              </a:defRPr>
            </a:lvl1pPr>
            <a:lvl2pPr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marL="0" lvl="1" eaLnBrk="1" fontAlgn="base" hangingPunct="1">
              <a:spcBef>
                <a:spcPct val="0"/>
              </a:spcBef>
              <a:spcAft>
                <a:spcPct val="0"/>
              </a:spcAft>
            </a:pPr>
            <a:r>
              <a:rPr lang="en-US" altLang="en-US" sz="3000">
                <a:solidFill>
                  <a:schemeClr val="bg1"/>
                </a:solidFill>
                <a:latin typeface="Times New Roman" panose="02020603050405020304" pitchFamily="18" charset="0"/>
                <a:cs typeface="Times New Roman" panose="02020603050405020304" pitchFamily="18" charset="0"/>
              </a:rPr>
              <a:t>(I) &gt; (II) &gt; (III)</a:t>
            </a:r>
          </a:p>
        </p:txBody>
      </p:sp>
      <p:sp>
        <p:nvSpPr>
          <p:cNvPr id="12" name="TextBox 11"/>
          <p:cNvSpPr txBox="1">
            <a:spLocks noChangeArrowheads="1"/>
          </p:cNvSpPr>
          <p:nvPr/>
        </p:nvSpPr>
        <p:spPr bwMode="auto">
          <a:xfrm>
            <a:off x="4182926" y="3627865"/>
            <a:ext cx="80373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000" b="1" dirty="0">
                <a:solidFill>
                  <a:schemeClr val="bg1"/>
                </a:solidFill>
                <a:latin typeface="Times New Roman" panose="02020603050405020304" pitchFamily="18" charset="0"/>
                <a:cs typeface="Times New Roman" panose="02020603050405020304" pitchFamily="18" charset="0"/>
              </a:rPr>
              <a:t>A.</a:t>
            </a:r>
          </a:p>
        </p:txBody>
      </p:sp>
      <p:sp>
        <p:nvSpPr>
          <p:cNvPr id="13" name="TextBox 12"/>
          <p:cNvSpPr txBox="1">
            <a:spLocks noChangeArrowheads="1"/>
          </p:cNvSpPr>
          <p:nvPr/>
        </p:nvSpPr>
        <p:spPr bwMode="auto">
          <a:xfrm>
            <a:off x="4182926" y="4354940"/>
            <a:ext cx="80373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000" b="1" dirty="0">
                <a:solidFill>
                  <a:schemeClr val="bg1"/>
                </a:solidFill>
                <a:latin typeface="Times New Roman" panose="02020603050405020304" pitchFamily="18" charset="0"/>
                <a:cs typeface="Times New Roman" panose="02020603050405020304" pitchFamily="18" charset="0"/>
              </a:rPr>
              <a:t>B.</a:t>
            </a:r>
          </a:p>
        </p:txBody>
      </p:sp>
      <p:sp>
        <p:nvSpPr>
          <p:cNvPr id="14" name="TextBox 13"/>
          <p:cNvSpPr txBox="1">
            <a:spLocks noChangeArrowheads="1"/>
          </p:cNvSpPr>
          <p:nvPr/>
        </p:nvSpPr>
        <p:spPr bwMode="auto">
          <a:xfrm>
            <a:off x="4182926" y="5067727"/>
            <a:ext cx="80373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000" b="1">
                <a:solidFill>
                  <a:schemeClr val="bg1"/>
                </a:solidFill>
                <a:latin typeface="Times New Roman" panose="02020603050405020304" pitchFamily="18" charset="0"/>
                <a:cs typeface="Times New Roman" panose="02020603050405020304" pitchFamily="18" charset="0"/>
              </a:rPr>
              <a:t>C.</a:t>
            </a:r>
          </a:p>
        </p:txBody>
      </p:sp>
      <p:sp>
        <p:nvSpPr>
          <p:cNvPr id="15" name="TextBox 14"/>
          <p:cNvSpPr txBox="1">
            <a:spLocks noChangeArrowheads="1"/>
          </p:cNvSpPr>
          <p:nvPr/>
        </p:nvSpPr>
        <p:spPr bwMode="auto">
          <a:xfrm>
            <a:off x="4182926" y="5764640"/>
            <a:ext cx="80373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000" b="1">
                <a:solidFill>
                  <a:schemeClr val="bg1"/>
                </a:solidFill>
                <a:latin typeface="Times New Roman" panose="02020603050405020304" pitchFamily="18" charset="0"/>
                <a:cs typeface="Times New Roman" panose="02020603050405020304" pitchFamily="18" charset="0"/>
              </a:rPr>
              <a:t>D.</a:t>
            </a:r>
          </a:p>
        </p:txBody>
      </p:sp>
    </p:spTree>
    <p:extLst>
      <p:ext uri="{BB962C8B-B14F-4D97-AF65-F5344CB8AC3E}">
        <p14:creationId xmlns:p14="http://schemas.microsoft.com/office/powerpoint/2010/main" val="3241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grpId="1" nodeType="clickEffect">
                                  <p:stCondLst>
                                    <p:cond delay="0"/>
                                  </p:stCondLst>
                                  <p:childTnLst>
                                    <p:animClr clrSpc="rgb" dir="cw">
                                      <p:cBhvr override="childStyle">
                                        <p:cTn id="32" dur="1000" fill="hold"/>
                                        <p:tgtEl>
                                          <p:spTgt spid="13"/>
                                        </p:tgtEl>
                                        <p:attrNameLst>
                                          <p:attrName>style.color</p:attrName>
                                        </p:attrNameLst>
                                      </p:cBhvr>
                                      <p:to>
                                        <a:srgbClr val="FFFF66"/>
                                      </p:to>
                                    </p:animClr>
                                  </p:childTnLst>
                                </p:cTn>
                              </p:par>
                              <p:par>
                                <p:cTn id="33" presetID="3" presetClass="emph" presetSubtype="2" fill="hold" grpId="1" nodeType="withEffect">
                                  <p:stCondLst>
                                    <p:cond delay="0"/>
                                  </p:stCondLst>
                                  <p:childTnLst>
                                    <p:animClr clrSpc="rgb" dir="cw">
                                      <p:cBhvr override="childStyle">
                                        <p:cTn id="34" dur="1000" fill="hold"/>
                                        <p:tgtEl>
                                          <p:spTgt spid="8"/>
                                        </p:tgtEl>
                                        <p:attrNameLst>
                                          <p:attrName>style.color</p:attrName>
                                        </p:attrNameLst>
                                      </p:cBhvr>
                                      <p:to>
                                        <a:srgbClr val="FFFF6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10" grpId="0"/>
      <p:bldP spid="11" grpId="0"/>
      <p:bldP spid="12" grpId="0"/>
      <p:bldP spid="13" grpId="0"/>
      <p:bldP spid="13" grpId="1"/>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2B4A93-7343-4262-836B-D4156C3A2409}"/>
              </a:ext>
            </a:extLst>
          </p:cNvPr>
          <p:cNvSpPr/>
          <p:nvPr/>
        </p:nvSpPr>
        <p:spPr>
          <a:xfrm>
            <a:off x="719711" y="2802368"/>
            <a:ext cx="10612671" cy="1015663"/>
          </a:xfrm>
          <a:prstGeom prst="rect">
            <a:avLst/>
          </a:prstGeom>
          <a:noFill/>
          <a:ln>
            <a:noFill/>
          </a:ln>
          <a:effectLst>
            <a:glow rad="647700">
              <a:schemeClr val="accent1">
                <a:alpha val="61000"/>
              </a:schemeClr>
            </a:glow>
            <a:outerShdw blurRad="190500" dist="228600" dir="2700000" algn="ctr">
              <a:srgbClr val="000000">
                <a:alpha val="30000"/>
              </a:srgbClr>
            </a:outerShdw>
          </a:effectLst>
          <a:scene3d>
            <a:camera prst="obliqueTopLeft"/>
            <a:lightRig rig="glow" dir="t">
              <a:rot lat="0" lon="0" rev="7200000"/>
            </a:lightRig>
          </a:scene3d>
          <a:sp3d prstMaterial="matte">
            <a:bevelT w="127000" h="63500"/>
          </a:sp3d>
        </p:spPr>
        <p:txBody>
          <a:bodyPr wrap="square" lIns="91440" tIns="45720" rIns="91440" bIns="45720">
            <a:spAutoFit/>
            <a:sp3d contourW="127000">
              <a:bevelT w="0" h="0"/>
              <a:bevelB w="0" h="0"/>
            </a:sp3d>
          </a:bodyPr>
          <a:lstStyle/>
          <a:p>
            <a:pPr algn="ctr"/>
            <a:r>
              <a:rPr lang="en-US" sz="6000" b="1"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Xin </a:t>
            </a:r>
            <a:r>
              <a:rPr lang="en-US" sz="6000" b="1" dirty="0" err="1">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chào</a:t>
            </a:r>
            <a:r>
              <a:rPr lang="en-US" sz="6000" b="1"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6000" b="1" dirty="0" err="1">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và</a:t>
            </a:r>
            <a:r>
              <a:rPr lang="en-US" sz="6000" b="1"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6000" b="1" dirty="0" err="1">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hẹn</a:t>
            </a:r>
            <a:r>
              <a:rPr lang="en-US" sz="6000" b="1"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6000" b="1" dirty="0" err="1">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gặp</a:t>
            </a:r>
            <a:r>
              <a:rPr lang="en-US" sz="6000" b="1"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6000" b="1" dirty="0" err="1">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lại</a:t>
            </a:r>
            <a:r>
              <a:rPr lang="en-US" sz="6000" b="1"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6000" b="1" cap="none" spc="0" dirty="0" err="1">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các</a:t>
            </a:r>
            <a:r>
              <a:rPr lang="en-US" sz="6000" b="1"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6000" b="1" cap="none" spc="0" dirty="0" err="1">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em</a:t>
            </a:r>
            <a:r>
              <a:rPr lang="en-US" sz="6000" b="1"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a:t>
            </a:r>
            <a:endParaRPr lang="en-US" sz="6000" b="1"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242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C2171DB4-FBA6-4C2C-8B10-2FE189740EE0}"/>
              </a:ext>
            </a:extLst>
          </p:cNvPr>
          <p:cNvSpPr txBox="1"/>
          <p:nvPr/>
        </p:nvSpPr>
        <p:spPr>
          <a:xfrm>
            <a:off x="204185" y="292964"/>
            <a:ext cx="1573957" cy="369332"/>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a:ea typeface="+mn-ea"/>
                <a:cs typeface="+mn-cs"/>
              </a:rPr>
              <a:t>HÓA HỌC 11</a:t>
            </a:r>
            <a:endParaRPr kumimoji="0" lang="vi-VN" sz="1800" b="1" i="0" u="none" strike="noStrike" kern="1200" cap="none" spc="0" normalizeH="0" baseline="0" noProof="0" dirty="0">
              <a:ln>
                <a:noFill/>
              </a:ln>
              <a:solidFill>
                <a:srgbClr val="FFFF00"/>
              </a:solidFill>
              <a:effectLst/>
              <a:uLnTx/>
              <a:uFillTx/>
              <a:latin typeface="Arial"/>
              <a:ea typeface="+mn-ea"/>
              <a:cs typeface="+mn-cs"/>
            </a:endParaRPr>
          </a:p>
        </p:txBody>
      </p:sp>
      <p:sp>
        <p:nvSpPr>
          <p:cNvPr id="36" name="TextBox 35">
            <a:extLst>
              <a:ext uri="{FF2B5EF4-FFF2-40B4-BE49-F238E27FC236}">
                <a16:creationId xmlns:a16="http://schemas.microsoft.com/office/drawing/2014/main" id="{3C8DD836-3A0B-4E42-9030-5171F4A94EF3}"/>
              </a:ext>
            </a:extLst>
          </p:cNvPr>
          <p:cNvSpPr txBox="1"/>
          <p:nvPr/>
        </p:nvSpPr>
        <p:spPr>
          <a:xfrm>
            <a:off x="1968901" y="154464"/>
            <a:ext cx="668843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45: AXIT CACBOXYLIC (</a:t>
            </a: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tiết</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1)</a:t>
            </a:r>
            <a:endParaRPr kumimoji="0" lang="vi-VN"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31E0F6B-06CA-4CC8-8414-29554C3F3F06}"/>
              </a:ext>
            </a:extLst>
          </p:cNvPr>
          <p:cNvCxnSpPr>
            <a:cxnSpLocks/>
          </p:cNvCxnSpPr>
          <p:nvPr/>
        </p:nvCxnSpPr>
        <p:spPr>
          <a:xfrm>
            <a:off x="2043442" y="661569"/>
            <a:ext cx="6440801"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32" name="Rectangle 164"/>
          <p:cNvSpPr>
            <a:spLocks noChangeArrowheads="1"/>
          </p:cNvSpPr>
          <p:nvPr/>
        </p:nvSpPr>
        <p:spPr bwMode="auto">
          <a:xfrm>
            <a:off x="442776" y="979644"/>
            <a:ext cx="964213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3000" b="1" dirty="0">
                <a:solidFill>
                  <a:srgbClr val="FFFF00"/>
                </a:solidFill>
                <a:latin typeface="Times New Roman" panose="02020603050405020304" pitchFamily="18" charset="0"/>
              </a:rPr>
              <a:t>BÀI TẬP CỦNG CỐ</a:t>
            </a:r>
            <a:endParaRPr kumimoji="0" lang="en-US" altLang="en-US" sz="3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endParaRPr>
          </a:p>
        </p:txBody>
      </p:sp>
      <p:sp>
        <p:nvSpPr>
          <p:cNvPr id="6" name="TextBox 7"/>
          <p:cNvSpPr txBox="1">
            <a:spLocks noChangeArrowheads="1"/>
          </p:cNvSpPr>
          <p:nvPr/>
        </p:nvSpPr>
        <p:spPr bwMode="auto">
          <a:xfrm>
            <a:off x="1828225" y="1830392"/>
            <a:ext cx="99417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200" dirty="0" err="1">
                <a:solidFill>
                  <a:schemeClr val="bg1"/>
                </a:solidFill>
                <a:latin typeface="Times New Roman" panose="02020603050405020304" pitchFamily="18" charset="0"/>
                <a:cs typeface="Times New Roman" panose="02020603050405020304" pitchFamily="18" charset="0"/>
              </a:rPr>
              <a:t>Gọi</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tên</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theo</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danh</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pháp</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thay</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thế</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cho</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các</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chất</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sau</a:t>
            </a:r>
            <a:r>
              <a:rPr lang="en-US" altLang="en-US" sz="3200" dirty="0">
                <a:solidFill>
                  <a:schemeClr val="bg1"/>
                </a:solidFill>
                <a:latin typeface="Times New Roman" panose="02020603050405020304" pitchFamily="18" charset="0"/>
                <a:cs typeface="Times New Roman" panose="02020603050405020304" pitchFamily="18" charset="0"/>
              </a:rPr>
              <a:t>:</a:t>
            </a:r>
          </a:p>
        </p:txBody>
      </p:sp>
      <p:sp>
        <p:nvSpPr>
          <p:cNvPr id="7" name="TextBox 6"/>
          <p:cNvSpPr txBox="1">
            <a:spLocks noChangeArrowheads="1"/>
          </p:cNvSpPr>
          <p:nvPr/>
        </p:nvSpPr>
        <p:spPr bwMode="auto">
          <a:xfrm>
            <a:off x="583998" y="1830391"/>
            <a:ext cx="21883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200" b="1" u="sng" dirty="0" err="1">
                <a:solidFill>
                  <a:schemeClr val="bg1"/>
                </a:solidFill>
                <a:latin typeface="Times New Roman" panose="02020603050405020304" pitchFamily="18" charset="0"/>
                <a:cs typeface="Times New Roman" panose="02020603050405020304" pitchFamily="18" charset="0"/>
              </a:rPr>
              <a:t>Câu</a:t>
            </a:r>
            <a:r>
              <a:rPr lang="en-US" altLang="en-US" sz="3200" b="1" u="sng" dirty="0">
                <a:solidFill>
                  <a:schemeClr val="bg1"/>
                </a:solidFill>
                <a:latin typeface="Times New Roman" panose="02020603050405020304" pitchFamily="18" charset="0"/>
                <a:cs typeface="Times New Roman" panose="02020603050405020304" pitchFamily="18" charset="0"/>
              </a:rPr>
              <a:t> 5: </a:t>
            </a:r>
          </a:p>
        </p:txBody>
      </p:sp>
      <p:sp>
        <p:nvSpPr>
          <p:cNvPr id="12" name="TextBox 11"/>
          <p:cNvSpPr txBox="1">
            <a:spLocks noChangeArrowheads="1"/>
          </p:cNvSpPr>
          <p:nvPr/>
        </p:nvSpPr>
        <p:spPr bwMode="auto">
          <a:xfrm>
            <a:off x="886376" y="2786735"/>
            <a:ext cx="58039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200" b="1" dirty="0">
                <a:solidFill>
                  <a:schemeClr val="bg1"/>
                </a:solidFill>
                <a:latin typeface="Times New Roman" panose="02020603050405020304" pitchFamily="18" charset="0"/>
                <a:cs typeface="Times New Roman" panose="02020603050405020304" pitchFamily="18" charset="0"/>
              </a:rPr>
              <a:t>2)</a:t>
            </a:r>
          </a:p>
        </p:txBody>
      </p:sp>
      <p:grpSp>
        <p:nvGrpSpPr>
          <p:cNvPr id="16" name="Group 15"/>
          <p:cNvGrpSpPr/>
          <p:nvPr/>
        </p:nvGrpSpPr>
        <p:grpSpPr>
          <a:xfrm>
            <a:off x="1320367" y="3483910"/>
            <a:ext cx="5049964" cy="885846"/>
            <a:chOff x="2587526" y="2994156"/>
            <a:chExt cx="2694113" cy="885846"/>
          </a:xfrm>
          <a:noFill/>
        </p:grpSpPr>
        <p:sp>
          <p:nvSpPr>
            <p:cNvPr id="17" name="Text Box 5"/>
            <p:cNvSpPr txBox="1">
              <a:spLocks noChangeArrowheads="1"/>
            </p:cNvSpPr>
            <p:nvPr/>
          </p:nvSpPr>
          <p:spPr bwMode="auto">
            <a:xfrm>
              <a:off x="2587526" y="2994156"/>
              <a:ext cx="2694113"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b="1" dirty="0">
                  <a:solidFill>
                    <a:schemeClr val="bg1"/>
                  </a:solidFill>
                  <a:latin typeface="Times New Roman" panose="02020603050405020304" pitchFamily="18" charset="0"/>
                  <a:cs typeface="Times New Roman" panose="02020603050405020304" pitchFamily="18" charset="0"/>
                </a:rPr>
                <a:t>HOOC–CH</a:t>
              </a:r>
              <a:r>
                <a:rPr lang="en-US" altLang="en-US" sz="2400" b="1" baseline="-25000" dirty="0">
                  <a:solidFill>
                    <a:schemeClr val="bg1"/>
                  </a:solidFill>
                  <a:latin typeface="Times New Roman" panose="02020603050405020304" pitchFamily="18" charset="0"/>
                  <a:cs typeface="Times New Roman" panose="02020603050405020304" pitchFamily="18" charset="0"/>
                </a:rPr>
                <a:t>2</a:t>
              </a:r>
              <a:r>
                <a:rPr lang="en-US" altLang="en-US" sz="2400" b="1" dirty="0">
                  <a:solidFill>
                    <a:schemeClr val="bg1"/>
                  </a:solidFill>
                  <a:latin typeface="Times New Roman" panose="02020603050405020304" pitchFamily="18" charset="0"/>
                  <a:cs typeface="Times New Roman" panose="02020603050405020304" pitchFamily="18" charset="0"/>
                </a:rPr>
                <a:t> –C–CH</a:t>
              </a:r>
              <a:r>
                <a:rPr lang="en-US" altLang="en-US" sz="2400" b="1" baseline="-25000" dirty="0">
                  <a:solidFill>
                    <a:schemeClr val="bg1"/>
                  </a:solidFill>
                  <a:latin typeface="Times New Roman" panose="02020603050405020304" pitchFamily="18" charset="0"/>
                  <a:cs typeface="Times New Roman" panose="02020603050405020304" pitchFamily="18" charset="0"/>
                </a:rPr>
                <a:t>2</a:t>
              </a:r>
              <a:r>
                <a:rPr lang="en-US" altLang="en-US" sz="2400" b="1" dirty="0">
                  <a:solidFill>
                    <a:schemeClr val="bg1"/>
                  </a:solidFill>
                  <a:latin typeface="Times New Roman" panose="02020603050405020304" pitchFamily="18" charset="0"/>
                  <a:cs typeface="Times New Roman" panose="02020603050405020304" pitchFamily="18" charset="0"/>
                </a:rPr>
                <a:t>–COOH </a:t>
              </a:r>
            </a:p>
          </p:txBody>
        </p:sp>
        <p:sp>
          <p:nvSpPr>
            <p:cNvPr id="18" name="Text Box 5"/>
            <p:cNvSpPr txBox="1">
              <a:spLocks noChangeArrowheads="1"/>
            </p:cNvSpPr>
            <p:nvPr/>
          </p:nvSpPr>
          <p:spPr bwMode="auto">
            <a:xfrm>
              <a:off x="3253581" y="3418337"/>
              <a:ext cx="937139"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b="1" dirty="0">
                  <a:solidFill>
                    <a:schemeClr val="bg1"/>
                  </a:solidFill>
                  <a:latin typeface="Times New Roman" panose="02020603050405020304" pitchFamily="18" charset="0"/>
                  <a:cs typeface="Times New Roman" panose="02020603050405020304" pitchFamily="18" charset="0"/>
                </a:rPr>
                <a:t>        OH    </a:t>
              </a:r>
            </a:p>
          </p:txBody>
        </p:sp>
      </p:grpSp>
      <p:sp>
        <p:nvSpPr>
          <p:cNvPr id="20" name="TextBox 4"/>
          <p:cNvSpPr txBox="1">
            <a:spLocks noChangeArrowheads="1"/>
          </p:cNvSpPr>
          <p:nvPr/>
        </p:nvSpPr>
        <p:spPr bwMode="auto">
          <a:xfrm>
            <a:off x="6263651" y="5620273"/>
            <a:ext cx="423670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Axit</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xitric</a:t>
            </a:r>
            <a:endParaRPr lang="en-US" altLang="en-US" dirty="0">
              <a:solidFill>
                <a:schemeClr val="bg1"/>
              </a:solidFill>
              <a:latin typeface="Times New Roman" panose="02020603050405020304" pitchFamily="18" charset="0"/>
            </a:endParaRPr>
          </a:p>
          <a:p>
            <a:pPr algn="ctr" eaLnBrk="1" fontAlgn="base" hangingPunct="1">
              <a:spcBef>
                <a:spcPct val="0"/>
              </a:spcBef>
              <a:spcAft>
                <a:spcPct val="0"/>
              </a:spcAft>
            </a:pPr>
            <a:r>
              <a:rPr lang="en-US" altLang="en-US" dirty="0">
                <a:solidFill>
                  <a:schemeClr val="bg1"/>
                </a:solidFill>
                <a:latin typeface="Times New Roman" panose="02020603050405020304" pitchFamily="18" charset="0"/>
              </a:rPr>
              <a:t>(</a:t>
            </a:r>
            <a:r>
              <a:rPr lang="en-US" altLang="en-US" dirty="0" err="1">
                <a:solidFill>
                  <a:schemeClr val="bg1"/>
                </a:solidFill>
                <a:latin typeface="Times New Roman" panose="02020603050405020304" pitchFamily="18" charset="0"/>
              </a:rPr>
              <a:t>còn</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gọi</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là</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axit</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limonic</a:t>
            </a:r>
            <a:r>
              <a:rPr lang="en-US" altLang="en-US" dirty="0">
                <a:solidFill>
                  <a:schemeClr val="bg1"/>
                </a:solidFill>
                <a:latin typeface="Times New Roman" panose="02020603050405020304" pitchFamily="18" charset="0"/>
              </a:rPr>
              <a:t>)</a:t>
            </a:r>
          </a:p>
        </p:txBody>
      </p:sp>
      <p:sp>
        <p:nvSpPr>
          <p:cNvPr id="22" name="TextBox 4"/>
          <p:cNvSpPr txBox="1">
            <a:spLocks noChangeArrowheads="1"/>
          </p:cNvSpPr>
          <p:nvPr/>
        </p:nvSpPr>
        <p:spPr bwMode="auto">
          <a:xfrm>
            <a:off x="463265" y="4413977"/>
            <a:ext cx="52974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dirty="0">
                <a:solidFill>
                  <a:srgbClr val="FFFF00"/>
                </a:solidFill>
                <a:latin typeface="Times New Roman" panose="02020603050405020304" pitchFamily="18" charset="0"/>
              </a:rPr>
              <a:t> </a:t>
            </a:r>
            <a:r>
              <a:rPr lang="en-US" altLang="en-US" dirty="0" err="1">
                <a:solidFill>
                  <a:srgbClr val="FFFF00"/>
                </a:solidFill>
                <a:latin typeface="Times New Roman" panose="02020603050405020304" pitchFamily="18" charset="0"/>
              </a:rPr>
              <a:t>Axit</a:t>
            </a:r>
            <a:r>
              <a:rPr lang="en-US" altLang="en-US" dirty="0">
                <a:solidFill>
                  <a:srgbClr val="FFFF00"/>
                </a:solidFill>
                <a:latin typeface="Times New Roman" panose="02020603050405020304" pitchFamily="18" charset="0"/>
              </a:rPr>
              <a:t> 3-hiđroxi-1,3,5-pentanđioic</a:t>
            </a:r>
          </a:p>
        </p:txBody>
      </p:sp>
      <p:cxnSp>
        <p:nvCxnSpPr>
          <p:cNvPr id="23" name="Straight Connector 22"/>
          <p:cNvCxnSpPr/>
          <p:nvPr/>
        </p:nvCxnSpPr>
        <p:spPr>
          <a:xfrm>
            <a:off x="3368397" y="3850633"/>
            <a:ext cx="0" cy="137160"/>
          </a:xfrm>
          <a:prstGeom prst="line">
            <a:avLst/>
          </a:prstGeom>
          <a:noFill/>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 Box 5"/>
          <p:cNvSpPr txBox="1">
            <a:spLocks noChangeArrowheads="1"/>
          </p:cNvSpPr>
          <p:nvPr/>
        </p:nvSpPr>
        <p:spPr bwMode="auto">
          <a:xfrm>
            <a:off x="3208926" y="3105449"/>
            <a:ext cx="1756615" cy="4616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b="1" dirty="0">
                <a:solidFill>
                  <a:schemeClr val="bg1"/>
                </a:solidFill>
                <a:latin typeface="Times New Roman" panose="02020603050405020304" pitchFamily="18" charset="0"/>
                <a:cs typeface="Times New Roman" panose="02020603050405020304" pitchFamily="18" charset="0"/>
              </a:rPr>
              <a:t>COOH  </a:t>
            </a:r>
          </a:p>
        </p:txBody>
      </p:sp>
      <p:cxnSp>
        <p:nvCxnSpPr>
          <p:cNvPr id="26" name="Straight Connector 25"/>
          <p:cNvCxnSpPr/>
          <p:nvPr/>
        </p:nvCxnSpPr>
        <p:spPr>
          <a:xfrm>
            <a:off x="3368397" y="3454393"/>
            <a:ext cx="0" cy="137160"/>
          </a:xfrm>
          <a:prstGeom prst="line">
            <a:avLst/>
          </a:prstGeom>
          <a:noFill/>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27"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70331" y="2681985"/>
            <a:ext cx="3888431" cy="281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16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22"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Cuong\Desktop\Add Your Title.bmp"/>
          <p:cNvPicPr>
            <a:picLocks noChangeAspect="1" noChangeArrowheads="1"/>
          </p:cNvPicPr>
          <p:nvPr/>
        </p:nvPicPr>
        <p:blipFill>
          <a:blip r:embed="rId2" cstate="print"/>
          <a:srcRect/>
          <a:stretch>
            <a:fillRect/>
          </a:stretch>
        </p:blipFill>
        <p:spPr bwMode="auto">
          <a:xfrm>
            <a:off x="2116668" y="1587"/>
            <a:ext cx="10075332" cy="6856413"/>
          </a:xfrm>
          <a:prstGeom prst="rect">
            <a:avLst/>
          </a:prstGeom>
          <a:noFill/>
          <a:ln w="9525">
            <a:noFill/>
            <a:miter lim="800000"/>
            <a:headEnd/>
            <a:tailEnd/>
          </a:ln>
        </p:spPr>
      </p:pic>
      <p:pic>
        <p:nvPicPr>
          <p:cNvPr id="5122" name="Picture 4" descr="C:\Users\Cuong\Desktop\Add Your Title.bmp"/>
          <p:cNvPicPr>
            <a:picLocks noChangeAspect="1" noChangeArrowheads="1"/>
          </p:cNvPicPr>
          <p:nvPr/>
        </p:nvPicPr>
        <p:blipFill>
          <a:blip r:embed="rId2" cstate="print"/>
          <a:srcRect/>
          <a:stretch>
            <a:fillRect/>
          </a:stretch>
        </p:blipFill>
        <p:spPr bwMode="auto">
          <a:xfrm>
            <a:off x="1" y="0"/>
            <a:ext cx="11445239" cy="6856413"/>
          </a:xfrm>
          <a:prstGeom prst="rect">
            <a:avLst/>
          </a:prstGeom>
          <a:noFill/>
          <a:ln w="9525">
            <a:noFill/>
            <a:miter lim="800000"/>
            <a:headEnd/>
            <a:tailEnd/>
          </a:ln>
        </p:spPr>
      </p:pic>
      <p:sp>
        <p:nvSpPr>
          <p:cNvPr id="4" name="TextBox 3"/>
          <p:cNvSpPr txBox="1"/>
          <p:nvPr/>
        </p:nvSpPr>
        <p:spPr>
          <a:xfrm>
            <a:off x="1112521" y="177226"/>
            <a:ext cx="3474349" cy="646331"/>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en-US" sz="36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rPr>
              <a:t>KIỂM TRA BÀI CŨ</a:t>
            </a:r>
          </a:p>
        </p:txBody>
      </p:sp>
      <p:sp>
        <p:nvSpPr>
          <p:cNvPr id="7" name="Rectangle 6"/>
          <p:cNvSpPr/>
          <p:nvPr/>
        </p:nvSpPr>
        <p:spPr>
          <a:xfrm>
            <a:off x="1798320" y="1351976"/>
            <a:ext cx="9646920" cy="1372683"/>
          </a:xfrm>
          <a:prstGeom prst="rect">
            <a:avLst/>
          </a:prstGeom>
        </p:spPr>
        <p:txBody>
          <a:bodyPr wrap="square">
            <a:spAutoFit/>
          </a:bodyPr>
          <a:lstStyle/>
          <a:p>
            <a:pPr algn="just" fontAlgn="base">
              <a:lnSpc>
                <a:spcPct val="130000"/>
              </a:lnSpc>
              <a:spcBef>
                <a:spcPct val="0"/>
              </a:spcBef>
              <a:spcAft>
                <a:spcPct val="0"/>
              </a:spcAft>
            </a:pPr>
            <a:r>
              <a:rPr lang="en-US" sz="3200" b="1" dirty="0">
                <a:solidFill>
                  <a:srgbClr val="C00000"/>
                </a:solidFill>
                <a:latin typeface="Times New Roman" panose="02020603050405020304" pitchFamily="18" charset="0"/>
                <a:cs typeface="Times New Roman" panose="02020603050405020304" pitchFamily="18" charset="0"/>
              </a:rPr>
              <a:t>   </a:t>
            </a:r>
            <a:r>
              <a:rPr lang="en-US" sz="3200" b="1" u="sng" spc="-100" dirty="0" err="1">
                <a:solidFill>
                  <a:srgbClr val="C00000"/>
                </a:solidFill>
                <a:latin typeface="Times New Roman" panose="02020603050405020304" pitchFamily="18" charset="0"/>
                <a:cs typeface="Times New Roman" panose="02020603050405020304" pitchFamily="18" charset="0"/>
              </a:rPr>
              <a:t>Câu</a:t>
            </a:r>
            <a:r>
              <a:rPr lang="en-US" sz="3200" b="1" u="sng" spc="-100" dirty="0">
                <a:solidFill>
                  <a:srgbClr val="C00000"/>
                </a:solidFill>
                <a:latin typeface="Times New Roman" panose="02020603050405020304" pitchFamily="18" charset="0"/>
                <a:cs typeface="Times New Roman" panose="02020603050405020304" pitchFamily="18" charset="0"/>
              </a:rPr>
              <a:t> 2:</a:t>
            </a:r>
            <a:r>
              <a:rPr lang="en-US" sz="3200" b="1" spc="-100"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Viết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phương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điều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chế</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anđehit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axetic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từ</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etanol</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từ</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etilen</a:t>
            </a:r>
            <a:r>
              <a:rPr lang="en-US" sz="3200" b="1" dirty="0">
                <a:solidFill>
                  <a:srgbClr val="002060"/>
                </a:solidFill>
                <a:latin typeface="Times New Roman" panose="02020603050405020304" pitchFamily="18" charset="0"/>
                <a:cs typeface="Times New Roman" panose="02020603050405020304" pitchFamily="18" charset="0"/>
              </a:rPr>
              <a:t>.</a:t>
            </a:r>
            <a:r>
              <a:rPr lang="en-US" sz="3200" b="1" spc="-100" dirty="0">
                <a:solidFill>
                  <a:srgbClr val="002060"/>
                </a:solidFill>
                <a:latin typeface="Times New Roman" panose="02020603050405020304" pitchFamily="18" charset="0"/>
                <a:cs typeface="Times New Roman" panose="02020603050405020304" pitchFamily="18" charset="0"/>
              </a:rPr>
              <a:t> </a:t>
            </a:r>
            <a:endParaRPr lang="vi-VN" sz="3200" b="1" spc="-100" dirty="0">
              <a:solidFill>
                <a:srgbClr val="00206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1662393" y="2853936"/>
                <a:ext cx="9646920" cy="3001271"/>
              </a:xfrm>
              <a:prstGeom prst="rect">
                <a:avLst/>
              </a:prstGeom>
            </p:spPr>
            <p:txBody>
              <a:bodyPr wrap="square">
                <a:spAutoFit/>
              </a:bodyPr>
              <a:lstStyle/>
              <a:p>
                <a:pPr algn="just" fontAlgn="base">
                  <a:lnSpc>
                    <a:spcPct val="130000"/>
                  </a:lnSpc>
                  <a:spcBef>
                    <a:spcPct val="0"/>
                  </a:spcBef>
                  <a:spcAft>
                    <a:spcPct val="0"/>
                  </a:spcAft>
                </a:pPr>
                <a:r>
                  <a:rPr lang="en-US" sz="3200" b="1" dirty="0">
                    <a:solidFill>
                      <a:srgbClr val="2006BA"/>
                    </a:solidFill>
                    <a:latin typeface="Times New Roman" panose="02020603050405020304" pitchFamily="18" charset="0"/>
                    <a:cs typeface="Times New Roman" panose="02020603050405020304" pitchFamily="18" charset="0"/>
                  </a:rPr>
                  <a:t>- </a:t>
                </a:r>
                <a:r>
                  <a:rPr lang="en-US" sz="3200" b="1" dirty="0" err="1">
                    <a:solidFill>
                      <a:srgbClr val="2006BA"/>
                    </a:solidFill>
                    <a:latin typeface="Times New Roman" panose="02020603050405020304" pitchFamily="18" charset="0"/>
                    <a:cs typeface="Times New Roman" panose="02020603050405020304" pitchFamily="18" charset="0"/>
                  </a:rPr>
                  <a:t>Từ</a:t>
                </a:r>
                <a:r>
                  <a:rPr lang="en-US" sz="3200" b="1" dirty="0">
                    <a:solidFill>
                      <a:srgbClr val="2006BA"/>
                    </a:solidFill>
                    <a:latin typeface="Times New Roman" panose="02020603050405020304" pitchFamily="18" charset="0"/>
                    <a:cs typeface="Times New Roman" panose="02020603050405020304" pitchFamily="18" charset="0"/>
                  </a:rPr>
                  <a:t> </a:t>
                </a:r>
                <a:r>
                  <a:rPr lang="en-US" sz="3200" b="1" dirty="0" err="1">
                    <a:solidFill>
                      <a:srgbClr val="2006BA"/>
                    </a:solidFill>
                    <a:latin typeface="Times New Roman" panose="02020603050405020304" pitchFamily="18" charset="0"/>
                    <a:cs typeface="Times New Roman" panose="02020603050405020304" pitchFamily="18" charset="0"/>
                  </a:rPr>
                  <a:t>ancol</a:t>
                </a:r>
                <a:r>
                  <a:rPr lang="en-US" sz="3200" b="1" dirty="0">
                    <a:solidFill>
                      <a:srgbClr val="2006BA"/>
                    </a:solidFill>
                    <a:latin typeface="Times New Roman" panose="02020603050405020304" pitchFamily="18" charset="0"/>
                    <a:cs typeface="Times New Roman" panose="02020603050405020304" pitchFamily="18" charset="0"/>
                  </a:rPr>
                  <a:t>: </a:t>
                </a:r>
              </a:p>
              <a:p>
                <a:pPr algn="just" fontAlgn="base">
                  <a:lnSpc>
                    <a:spcPct val="130000"/>
                  </a:lnSpc>
                  <a:spcBef>
                    <a:spcPct val="0"/>
                  </a:spcBef>
                  <a:spcAft>
                    <a:spcPct val="0"/>
                  </a:spcAft>
                </a:pPr>
                <a:r>
                  <a:rPr lang="pt-BR" sz="3200" kern="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	 CH</a:t>
                </a:r>
                <a:r>
                  <a:rPr lang="pt-BR" sz="3200" kern="0" baseline="-2500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3200" dirty="0">
                    <a:solidFill>
                      <a:srgbClr val="2006BA"/>
                    </a:solidFill>
                    <a:latin typeface="Times New Roman" pitchFamily="18" charset="0"/>
                  </a:rPr>
                  <a:t>–CH</a:t>
                </a:r>
                <a:r>
                  <a:rPr lang="en-US" sz="3200" baseline="-25000" dirty="0">
                    <a:solidFill>
                      <a:srgbClr val="2006BA"/>
                    </a:solidFill>
                    <a:latin typeface="Times New Roman" pitchFamily="18" charset="0"/>
                  </a:rPr>
                  <a:t>2</a:t>
                </a:r>
                <a:r>
                  <a:rPr lang="pt-BR" sz="3200" kern="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OH + CuO </a:t>
                </a:r>
                <a14:m>
                  <m:oMath xmlns:m="http://schemas.openxmlformats.org/officeDocument/2006/math">
                    <m:groupChr>
                      <m:groupChrPr>
                        <m:chr m:val="→"/>
                        <m:vertJc m:val="bot"/>
                        <m:ctrlPr>
                          <a:rPr lang="en-US" sz="3200" i="1" kern="0">
                            <a:solidFill>
                              <a:srgbClr val="2006BA"/>
                            </a:solidFill>
                            <a:latin typeface="Cambria Math" panose="02040503050406030204" pitchFamily="18" charset="0"/>
                            <a:ea typeface="Times New Roman" panose="02020603050405020304" pitchFamily="18" charset="0"/>
                            <a:cs typeface="Times New Roman" panose="02020603050405020304" pitchFamily="18" charset="0"/>
                          </a:rPr>
                        </m:ctrlPr>
                      </m:groupChrPr>
                      <m:e>
                        <m:sSup>
                          <m:sSupPr>
                            <m:ctrlPr>
                              <a:rPr lang="en-US" sz="3200" i="1" kern="0">
                                <a:solidFill>
                                  <a:srgbClr val="2006BA"/>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b="0" i="1" kern="0" smtClean="0">
                                <a:solidFill>
                                  <a:srgbClr val="2006BA"/>
                                </a:solidFill>
                                <a:latin typeface="Cambria Math" panose="02040503050406030204" pitchFamily="18" charset="0"/>
                                <a:ea typeface="Times New Roman" panose="02020603050405020304" pitchFamily="18" charset="0"/>
                                <a:cs typeface="Times New Roman" panose="02020603050405020304" pitchFamily="18" charset="0"/>
                              </a:rPr>
                              <m:t>  </m:t>
                            </m:r>
                            <m:r>
                              <a:rPr lang="pt-BR" sz="3200" b="0" i="1" kern="0">
                                <a:solidFill>
                                  <a:srgbClr val="2006BA"/>
                                </a:solidFill>
                                <a:latin typeface="Cambria Math" panose="02040503050406030204" pitchFamily="18" charset="0"/>
                                <a:ea typeface="Times New Roman" panose="02020603050405020304" pitchFamily="18" charset="0"/>
                                <a:cs typeface="Times New Roman" panose="02020603050405020304" pitchFamily="18" charset="0"/>
                              </a:rPr>
                              <m:t>𝑡</m:t>
                            </m:r>
                          </m:e>
                          <m:sup>
                            <m:r>
                              <a:rPr lang="pt-BR" sz="3200" b="0" i="1" kern="0">
                                <a:solidFill>
                                  <a:srgbClr val="2006BA"/>
                                </a:solidFill>
                                <a:latin typeface="Cambria Math" panose="02040503050406030204" pitchFamily="18" charset="0"/>
                                <a:ea typeface="Times New Roman" panose="02020603050405020304" pitchFamily="18" charset="0"/>
                                <a:cs typeface="Times New Roman" panose="02020603050405020304" pitchFamily="18" charset="0"/>
                              </a:rPr>
                              <m:t>𝑜</m:t>
                            </m:r>
                          </m:sup>
                        </m:sSup>
                        <m:r>
                          <a:rPr lang="en-US" sz="3200" b="0" i="1" kern="0">
                            <a:solidFill>
                              <a:srgbClr val="2006BA"/>
                            </a:solidFill>
                            <a:latin typeface="Cambria Math" panose="02040503050406030204" pitchFamily="18" charset="0"/>
                            <a:ea typeface="Times New Roman" panose="02020603050405020304" pitchFamily="18" charset="0"/>
                            <a:cs typeface="Times New Roman" panose="02020603050405020304" pitchFamily="18" charset="0"/>
                          </a:rPr>
                          <m:t> </m:t>
                        </m:r>
                        <m:r>
                          <a:rPr lang="en-US" sz="3200" b="0" i="1" kern="0" smtClean="0">
                            <a:solidFill>
                              <a:srgbClr val="2006BA"/>
                            </a:solidFill>
                            <a:latin typeface="Cambria Math" panose="02040503050406030204" pitchFamily="18" charset="0"/>
                            <a:ea typeface="Times New Roman" panose="02020603050405020304" pitchFamily="18" charset="0"/>
                            <a:cs typeface="Times New Roman" panose="02020603050405020304" pitchFamily="18" charset="0"/>
                          </a:rPr>
                          <m:t> </m:t>
                        </m:r>
                      </m:e>
                    </m:groupChr>
                  </m:oMath>
                </a14:m>
                <a:r>
                  <a:rPr lang="pt-BR" sz="3200" kern="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 CH</a:t>
                </a:r>
                <a:r>
                  <a:rPr lang="pt-BR" sz="3200" kern="0" baseline="-2500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3200" dirty="0">
                    <a:solidFill>
                      <a:srgbClr val="2006BA"/>
                    </a:solidFill>
                    <a:latin typeface="Times New Roman" pitchFamily="18" charset="0"/>
                  </a:rPr>
                  <a:t>–CH</a:t>
                </a:r>
                <a:r>
                  <a:rPr lang="pt-BR" sz="3200" kern="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O + H</a:t>
                </a:r>
                <a:r>
                  <a:rPr lang="pt-BR" sz="3200" kern="0" baseline="-2500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2</a:t>
                </a:r>
                <a:r>
                  <a:rPr lang="pt-BR" sz="3200" kern="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O + Cu</a:t>
                </a:r>
                <a:r>
                  <a:rPr lang="pt-BR" sz="3200" kern="0" baseline="-2500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 </a:t>
                </a:r>
                <a:endParaRPr lang="pt-BR" sz="3200" kern="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lnSpc>
                    <a:spcPct val="130000"/>
                  </a:lnSpc>
                  <a:spcBef>
                    <a:spcPct val="0"/>
                  </a:spcBef>
                  <a:spcAft>
                    <a:spcPct val="0"/>
                  </a:spcAft>
                </a:pPr>
                <a:r>
                  <a:rPr lang="en-US" sz="3200" b="1" dirty="0">
                    <a:solidFill>
                      <a:srgbClr val="2006BA"/>
                    </a:solidFill>
                    <a:latin typeface="Times New Roman" panose="02020603050405020304" pitchFamily="18" charset="0"/>
                    <a:cs typeface="Times New Roman" panose="02020603050405020304" pitchFamily="18" charset="0"/>
                  </a:rPr>
                  <a:t>- </a:t>
                </a:r>
                <a:r>
                  <a:rPr lang="en-US" sz="3200" b="1" dirty="0" err="1">
                    <a:solidFill>
                      <a:srgbClr val="2006BA"/>
                    </a:solidFill>
                    <a:latin typeface="Times New Roman" panose="02020603050405020304" pitchFamily="18" charset="0"/>
                    <a:cs typeface="Times New Roman" panose="02020603050405020304" pitchFamily="18" charset="0"/>
                  </a:rPr>
                  <a:t>Từ</a:t>
                </a:r>
                <a:r>
                  <a:rPr lang="en-US" sz="3200" b="1" dirty="0">
                    <a:solidFill>
                      <a:srgbClr val="2006BA"/>
                    </a:solidFill>
                    <a:latin typeface="Times New Roman" panose="02020603050405020304" pitchFamily="18" charset="0"/>
                    <a:cs typeface="Times New Roman" panose="02020603050405020304" pitchFamily="18" charset="0"/>
                  </a:rPr>
                  <a:t> </a:t>
                </a:r>
                <a:r>
                  <a:rPr lang="en-US" sz="3200" b="1" dirty="0" err="1">
                    <a:solidFill>
                      <a:srgbClr val="2006BA"/>
                    </a:solidFill>
                    <a:latin typeface="Times New Roman" panose="02020603050405020304" pitchFamily="18" charset="0"/>
                    <a:cs typeface="Times New Roman" panose="02020603050405020304" pitchFamily="18" charset="0"/>
                  </a:rPr>
                  <a:t>hiđrocacbon</a:t>
                </a:r>
                <a:r>
                  <a:rPr lang="en-US" sz="3200" b="1" dirty="0">
                    <a:solidFill>
                      <a:srgbClr val="2006BA"/>
                    </a:solidFill>
                    <a:latin typeface="Times New Roman" panose="02020603050405020304" pitchFamily="18" charset="0"/>
                    <a:cs typeface="Times New Roman" panose="02020603050405020304" pitchFamily="18" charset="0"/>
                  </a:rPr>
                  <a:t>:</a:t>
                </a:r>
              </a:p>
              <a:p>
                <a:pPr algn="just" fontAlgn="base">
                  <a:spcBef>
                    <a:spcPct val="0"/>
                  </a:spcBef>
                  <a:spcAft>
                    <a:spcPct val="0"/>
                  </a:spcAft>
                </a:pPr>
                <a:r>
                  <a:rPr lang="pt-BR" sz="3200" kern="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	 2CH</a:t>
                </a:r>
                <a:r>
                  <a:rPr lang="pt-BR" sz="3200" kern="0" baseline="-2500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2</a:t>
                </a:r>
                <a:r>
                  <a:rPr lang="pt-BR" sz="3200" kern="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=CH</a:t>
                </a:r>
                <a:r>
                  <a:rPr lang="pt-BR" sz="3200" kern="0" baseline="-2500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2</a:t>
                </a:r>
                <a:r>
                  <a:rPr lang="pt-BR" sz="3200" kern="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 + O</a:t>
                </a:r>
                <a:r>
                  <a:rPr lang="pt-BR" sz="3200" kern="0" baseline="-2500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2</a:t>
                </a:r>
                <a:r>
                  <a:rPr lang="pt-BR" sz="3200" kern="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groupChr>
                      <m:groupChrPr>
                        <m:chr m:val="→"/>
                        <m:vertJc m:val="bot"/>
                        <m:ctrlPr>
                          <a:rPr lang="en-US" sz="3200" i="1" kern="0">
                            <a:solidFill>
                              <a:srgbClr val="2006BA"/>
                            </a:solidFill>
                            <a:latin typeface="Cambria Math" panose="02040503050406030204" pitchFamily="18" charset="0"/>
                            <a:ea typeface="Times New Roman" panose="02020603050405020304" pitchFamily="18" charset="0"/>
                            <a:cs typeface="Times New Roman" panose="02020603050405020304" pitchFamily="18" charset="0"/>
                          </a:rPr>
                        </m:ctrlPr>
                      </m:groupChrPr>
                      <m:e>
                        <m:sSup>
                          <m:sSupPr>
                            <m:ctrlPr>
                              <a:rPr lang="en-US" sz="3200" i="1" kern="0">
                                <a:solidFill>
                                  <a:srgbClr val="2006BA"/>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b="0" i="1" kern="0" smtClean="0">
                                <a:solidFill>
                                  <a:srgbClr val="2006BA"/>
                                </a:solidFill>
                                <a:latin typeface="Cambria Math" panose="02040503050406030204" pitchFamily="18" charset="0"/>
                                <a:ea typeface="Times New Roman" panose="02020603050405020304" pitchFamily="18" charset="0"/>
                                <a:cs typeface="Times New Roman" panose="02020603050405020304" pitchFamily="18" charset="0"/>
                              </a:rPr>
                              <m:t> </m:t>
                            </m:r>
                            <m:r>
                              <a:rPr lang="en-US" sz="3200" b="0" i="1" kern="0" smtClean="0">
                                <a:solidFill>
                                  <a:srgbClr val="2006BA"/>
                                </a:solidFill>
                                <a:latin typeface="Cambria Math" panose="02040503050406030204" pitchFamily="18" charset="0"/>
                                <a:ea typeface="Times New Roman" panose="02020603050405020304" pitchFamily="18" charset="0"/>
                                <a:cs typeface="Times New Roman" panose="02020603050405020304" pitchFamily="18" charset="0"/>
                              </a:rPr>
                              <m:t>𝑥𝑡</m:t>
                            </m:r>
                            <m:r>
                              <a:rPr lang="en-US" sz="3200" b="0" i="1" kern="0" smtClean="0">
                                <a:solidFill>
                                  <a:srgbClr val="2006BA"/>
                                </a:solidFill>
                                <a:latin typeface="Cambria Math" panose="02040503050406030204" pitchFamily="18" charset="0"/>
                                <a:ea typeface="Times New Roman" panose="02020603050405020304" pitchFamily="18" charset="0"/>
                                <a:cs typeface="Times New Roman" panose="02020603050405020304" pitchFamily="18" charset="0"/>
                              </a:rPr>
                              <m:t>,   </m:t>
                            </m:r>
                            <m:r>
                              <a:rPr lang="pt-BR" sz="3200" i="1" kern="0">
                                <a:solidFill>
                                  <a:srgbClr val="2006BA"/>
                                </a:solidFill>
                                <a:latin typeface="Cambria Math" panose="02040503050406030204" pitchFamily="18" charset="0"/>
                                <a:ea typeface="Times New Roman" panose="02020603050405020304" pitchFamily="18" charset="0"/>
                                <a:cs typeface="Times New Roman" panose="02020603050405020304" pitchFamily="18" charset="0"/>
                              </a:rPr>
                              <m:t>𝑡</m:t>
                            </m:r>
                          </m:e>
                          <m:sup>
                            <m:r>
                              <a:rPr lang="pt-BR" sz="3200" i="1" kern="0">
                                <a:solidFill>
                                  <a:srgbClr val="2006BA"/>
                                </a:solidFill>
                                <a:latin typeface="Cambria Math" panose="02040503050406030204" pitchFamily="18" charset="0"/>
                                <a:ea typeface="Times New Roman" panose="02020603050405020304" pitchFamily="18" charset="0"/>
                                <a:cs typeface="Times New Roman" panose="02020603050405020304" pitchFamily="18" charset="0"/>
                              </a:rPr>
                              <m:t>𝑜</m:t>
                            </m:r>
                          </m:sup>
                        </m:sSup>
                        <m:r>
                          <a:rPr lang="en-US" sz="3200" b="0" i="1" kern="0" smtClean="0">
                            <a:solidFill>
                              <a:srgbClr val="2006BA"/>
                            </a:solidFill>
                            <a:latin typeface="Cambria Math" panose="02040503050406030204" pitchFamily="18" charset="0"/>
                            <a:ea typeface="Times New Roman" panose="02020603050405020304" pitchFamily="18" charset="0"/>
                            <a:cs typeface="Times New Roman" panose="02020603050405020304" pitchFamily="18" charset="0"/>
                          </a:rPr>
                          <m:t> </m:t>
                        </m:r>
                      </m:e>
                    </m:groupChr>
                  </m:oMath>
                </a14:m>
                <a:r>
                  <a:rPr lang="pt-BR" sz="3200" kern="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 2CH</a:t>
                </a:r>
                <a:r>
                  <a:rPr lang="pt-BR" sz="3200" kern="0" baseline="-2500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3200" b="1" dirty="0">
                    <a:solidFill>
                      <a:srgbClr val="0070C0"/>
                    </a:solidFill>
                    <a:latin typeface="Times New Roman" pitchFamily="18" charset="0"/>
                  </a:rPr>
                  <a:t>–</a:t>
                </a:r>
                <a:r>
                  <a:rPr lang="pt-BR" sz="3200" kern="0" dirty="0">
                    <a:solidFill>
                      <a:srgbClr val="2006BA"/>
                    </a:solidFill>
                    <a:latin typeface="Times New Roman" panose="02020603050405020304" pitchFamily="18" charset="0"/>
                    <a:ea typeface="Times New Roman" panose="02020603050405020304" pitchFamily="18" charset="0"/>
                    <a:cs typeface="Times New Roman" panose="02020603050405020304" pitchFamily="18" charset="0"/>
                  </a:rPr>
                  <a:t>CHO</a:t>
                </a:r>
                <a:endParaRPr lang="vi-VN" sz="3200" b="1" dirty="0">
                  <a:solidFill>
                    <a:srgbClr val="2006BA"/>
                  </a:solidFill>
                  <a:latin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662393" y="2853936"/>
                <a:ext cx="9646920" cy="3001271"/>
              </a:xfrm>
              <a:prstGeom prst="rect">
                <a:avLst/>
              </a:prstGeom>
              <a:blipFill>
                <a:blip r:embed="rId3"/>
                <a:stretch>
                  <a:fillRect l="-1643" b="-5691"/>
                </a:stretch>
              </a:blipFill>
            </p:spPr>
            <p:txBody>
              <a:bodyPr/>
              <a:lstStyle/>
              <a:p>
                <a:r>
                  <a:rPr lang="en-US">
                    <a:noFill/>
                  </a:rPr>
                  <a:t> </a:t>
                </a:r>
              </a:p>
            </p:txBody>
          </p:sp>
        </mc:Fallback>
      </mc:AlternateContent>
      <p:sp>
        <p:nvSpPr>
          <p:cNvPr id="9" name="Rectangle 8"/>
          <p:cNvSpPr/>
          <p:nvPr/>
        </p:nvSpPr>
        <p:spPr>
          <a:xfrm>
            <a:off x="3406988" y="2875499"/>
            <a:ext cx="5176520" cy="732508"/>
          </a:xfrm>
          <a:prstGeom prst="rect">
            <a:avLst/>
          </a:prstGeom>
        </p:spPr>
        <p:txBody>
          <a:bodyPr wrap="square">
            <a:spAutoFit/>
          </a:bodyPr>
          <a:lstStyle/>
          <a:p>
            <a:pPr algn="just" fontAlgn="base">
              <a:lnSpc>
                <a:spcPct val="130000"/>
              </a:lnSpc>
              <a:spcBef>
                <a:spcPct val="0"/>
              </a:spcBef>
              <a:spcAft>
                <a:spcPct val="0"/>
              </a:spcAft>
            </a:pPr>
            <a:r>
              <a:rPr lang="en-US" sz="3200" b="1" dirty="0">
                <a:solidFill>
                  <a:srgbClr val="C00000"/>
                </a:solidFill>
                <a:latin typeface="Times New Roman" panose="02020603050405020304" pitchFamily="18" charset="0"/>
                <a:cs typeface="Times New Roman" panose="02020603050405020304" pitchFamily="18" charset="0"/>
              </a:rPr>
              <a:t>   </a:t>
            </a:r>
            <a:r>
              <a:rPr lang="en-US" sz="3200" b="1" spc="-100" dirty="0" err="1">
                <a:solidFill>
                  <a:srgbClr val="C00000"/>
                </a:solidFill>
                <a:latin typeface="Times New Roman" panose="02020603050405020304" pitchFamily="18" charset="0"/>
                <a:cs typeface="Times New Roman" panose="02020603050405020304" pitchFamily="18" charset="0"/>
              </a:rPr>
              <a:t>Oxi</a:t>
            </a:r>
            <a:r>
              <a:rPr lang="en-US" sz="3200" b="1" spc="-100" dirty="0">
                <a:solidFill>
                  <a:srgbClr val="C00000"/>
                </a:solidFill>
                <a:latin typeface="Times New Roman" panose="02020603050405020304" pitchFamily="18" charset="0"/>
                <a:cs typeface="Times New Roman" panose="02020603050405020304" pitchFamily="18" charset="0"/>
              </a:rPr>
              <a:t> </a:t>
            </a:r>
            <a:r>
              <a:rPr lang="en-US" sz="3200" b="1" spc="-100" dirty="0" err="1">
                <a:solidFill>
                  <a:srgbClr val="C00000"/>
                </a:solidFill>
                <a:latin typeface="Times New Roman" panose="02020603050405020304" pitchFamily="18" charset="0"/>
                <a:cs typeface="Times New Roman" panose="02020603050405020304" pitchFamily="18" charset="0"/>
              </a:rPr>
              <a:t>hóa</a:t>
            </a:r>
            <a:r>
              <a:rPr lang="en-US" sz="3200" b="1" spc="-100" dirty="0">
                <a:solidFill>
                  <a:srgbClr val="C00000"/>
                </a:solidFill>
                <a:latin typeface="Times New Roman" panose="02020603050405020304" pitchFamily="18" charset="0"/>
                <a:cs typeface="Times New Roman" panose="02020603050405020304" pitchFamily="18" charset="0"/>
              </a:rPr>
              <a:t> </a:t>
            </a:r>
            <a:r>
              <a:rPr lang="en-US" sz="3200" b="1" spc="-100" dirty="0" err="1">
                <a:solidFill>
                  <a:srgbClr val="C00000"/>
                </a:solidFill>
                <a:latin typeface="Times New Roman" panose="02020603050405020304" pitchFamily="18" charset="0"/>
                <a:cs typeface="Times New Roman" panose="02020603050405020304" pitchFamily="18" charset="0"/>
              </a:rPr>
              <a:t>etanol</a:t>
            </a:r>
            <a:r>
              <a:rPr lang="en-US" sz="3200" b="1" spc="-100" dirty="0">
                <a:solidFill>
                  <a:srgbClr val="002060"/>
                </a:solidFill>
                <a:latin typeface="Times New Roman" panose="02020603050405020304" pitchFamily="18" charset="0"/>
                <a:cs typeface="Times New Roman" panose="02020603050405020304" pitchFamily="18" charset="0"/>
              </a:rPr>
              <a:t> </a:t>
            </a:r>
            <a:endParaRPr lang="vi-VN" sz="3200" b="1" spc="-100" dirty="0">
              <a:solidFill>
                <a:srgbClr val="00206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4631506" y="4411934"/>
            <a:ext cx="5698685" cy="732508"/>
          </a:xfrm>
          <a:prstGeom prst="rect">
            <a:avLst/>
          </a:prstGeom>
        </p:spPr>
        <p:txBody>
          <a:bodyPr wrap="square">
            <a:spAutoFit/>
          </a:bodyPr>
          <a:lstStyle/>
          <a:p>
            <a:pPr algn="just" fontAlgn="base">
              <a:lnSpc>
                <a:spcPct val="130000"/>
              </a:lnSpc>
              <a:spcBef>
                <a:spcPct val="0"/>
              </a:spcBef>
              <a:spcAft>
                <a:spcPct val="0"/>
              </a:spcAft>
            </a:pPr>
            <a:r>
              <a:rPr lang="en-US" sz="3200" b="1" dirty="0">
                <a:solidFill>
                  <a:srgbClr val="C00000"/>
                </a:solidFill>
                <a:latin typeface="Times New Roman" panose="02020603050405020304" pitchFamily="18" charset="0"/>
                <a:cs typeface="Times New Roman" panose="02020603050405020304" pitchFamily="18" charset="0"/>
              </a:rPr>
              <a:t>   </a:t>
            </a:r>
            <a:r>
              <a:rPr lang="en-US" sz="3200" b="1" spc="-100" dirty="0" err="1">
                <a:solidFill>
                  <a:srgbClr val="C00000"/>
                </a:solidFill>
                <a:latin typeface="Times New Roman" panose="02020603050405020304" pitchFamily="18" charset="0"/>
                <a:cs typeface="Times New Roman" panose="02020603050405020304" pitchFamily="18" charset="0"/>
              </a:rPr>
              <a:t>Oxi</a:t>
            </a:r>
            <a:r>
              <a:rPr lang="en-US" sz="3200" b="1" spc="-100" dirty="0">
                <a:solidFill>
                  <a:srgbClr val="C00000"/>
                </a:solidFill>
                <a:latin typeface="Times New Roman" panose="02020603050405020304" pitchFamily="18" charset="0"/>
                <a:cs typeface="Times New Roman" panose="02020603050405020304" pitchFamily="18" charset="0"/>
              </a:rPr>
              <a:t> </a:t>
            </a:r>
            <a:r>
              <a:rPr lang="en-US" sz="3200" b="1" spc="-100" dirty="0" err="1">
                <a:solidFill>
                  <a:srgbClr val="C00000"/>
                </a:solidFill>
                <a:latin typeface="Times New Roman" panose="02020603050405020304" pitchFamily="18" charset="0"/>
                <a:cs typeface="Times New Roman" panose="02020603050405020304" pitchFamily="18" charset="0"/>
              </a:rPr>
              <a:t>hóa</a:t>
            </a:r>
            <a:r>
              <a:rPr lang="en-US" sz="3200" b="1" spc="-100" dirty="0">
                <a:solidFill>
                  <a:srgbClr val="C00000"/>
                </a:solidFill>
                <a:latin typeface="Times New Roman" panose="02020603050405020304" pitchFamily="18" charset="0"/>
                <a:cs typeface="Times New Roman" panose="02020603050405020304" pitchFamily="18" charset="0"/>
              </a:rPr>
              <a:t> </a:t>
            </a:r>
            <a:r>
              <a:rPr lang="en-US" sz="3200" b="1" spc="-100" dirty="0" err="1">
                <a:solidFill>
                  <a:srgbClr val="C00000"/>
                </a:solidFill>
                <a:latin typeface="Times New Roman" panose="02020603050405020304" pitchFamily="18" charset="0"/>
                <a:cs typeface="Times New Roman" panose="02020603050405020304" pitchFamily="18" charset="0"/>
              </a:rPr>
              <a:t>không</a:t>
            </a:r>
            <a:r>
              <a:rPr lang="en-US" sz="3200" b="1" spc="-100" dirty="0">
                <a:solidFill>
                  <a:srgbClr val="C00000"/>
                </a:solidFill>
                <a:latin typeface="Times New Roman" panose="02020603050405020304" pitchFamily="18" charset="0"/>
                <a:cs typeface="Times New Roman" panose="02020603050405020304" pitchFamily="18" charset="0"/>
              </a:rPr>
              <a:t> </a:t>
            </a:r>
            <a:r>
              <a:rPr lang="en-US" sz="3200" b="1" spc="-100" dirty="0" err="1">
                <a:solidFill>
                  <a:srgbClr val="C00000"/>
                </a:solidFill>
                <a:latin typeface="Times New Roman" panose="02020603050405020304" pitchFamily="18" charset="0"/>
                <a:cs typeface="Times New Roman" panose="02020603050405020304" pitchFamily="18" charset="0"/>
              </a:rPr>
              <a:t>hoàn</a:t>
            </a:r>
            <a:r>
              <a:rPr lang="en-US" sz="3200" b="1" spc="-100" dirty="0">
                <a:solidFill>
                  <a:srgbClr val="C00000"/>
                </a:solidFill>
                <a:latin typeface="Times New Roman" panose="02020603050405020304" pitchFamily="18" charset="0"/>
                <a:cs typeface="Times New Roman" panose="02020603050405020304" pitchFamily="18" charset="0"/>
              </a:rPr>
              <a:t> </a:t>
            </a:r>
            <a:r>
              <a:rPr lang="en-US" sz="3200" b="1" spc="-100" dirty="0" err="1">
                <a:solidFill>
                  <a:srgbClr val="C00000"/>
                </a:solidFill>
                <a:latin typeface="Times New Roman" panose="02020603050405020304" pitchFamily="18" charset="0"/>
                <a:cs typeface="Times New Roman" panose="02020603050405020304" pitchFamily="18" charset="0"/>
              </a:rPr>
              <a:t>toàn</a:t>
            </a:r>
            <a:r>
              <a:rPr lang="en-US" sz="3200" b="1" spc="-100" dirty="0">
                <a:solidFill>
                  <a:srgbClr val="C00000"/>
                </a:solidFill>
                <a:latin typeface="Times New Roman" panose="02020603050405020304" pitchFamily="18" charset="0"/>
                <a:cs typeface="Times New Roman" panose="02020603050405020304" pitchFamily="18" charset="0"/>
              </a:rPr>
              <a:t> </a:t>
            </a:r>
            <a:r>
              <a:rPr lang="en-US" sz="3200" b="1" spc="-100" dirty="0" err="1">
                <a:solidFill>
                  <a:srgbClr val="C00000"/>
                </a:solidFill>
                <a:latin typeface="Times New Roman" panose="02020603050405020304" pitchFamily="18" charset="0"/>
                <a:cs typeface="Times New Roman" panose="02020603050405020304" pitchFamily="18" charset="0"/>
              </a:rPr>
              <a:t>etilen</a:t>
            </a:r>
            <a:endParaRPr lang="vi-VN" sz="3200" b="1" spc="-1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968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Cuong\Desktop\Add Your Title.bmp"/>
          <p:cNvPicPr>
            <a:picLocks noChangeAspect="1" noChangeArrowheads="1"/>
          </p:cNvPicPr>
          <p:nvPr/>
        </p:nvPicPr>
        <p:blipFill>
          <a:blip r:embed="rId2" cstate="print"/>
          <a:srcRect/>
          <a:stretch>
            <a:fillRect/>
          </a:stretch>
        </p:blipFill>
        <p:spPr bwMode="auto">
          <a:xfrm>
            <a:off x="2116668" y="1587"/>
            <a:ext cx="10075332" cy="6856413"/>
          </a:xfrm>
          <a:prstGeom prst="rect">
            <a:avLst/>
          </a:prstGeom>
          <a:noFill/>
          <a:ln w="9525">
            <a:noFill/>
            <a:miter lim="800000"/>
            <a:headEnd/>
            <a:tailEnd/>
          </a:ln>
        </p:spPr>
      </p:pic>
      <p:pic>
        <p:nvPicPr>
          <p:cNvPr id="5122" name="Picture 4" descr="C:\Users\Cuong\Desktop\Add Your Title.bmp"/>
          <p:cNvPicPr>
            <a:picLocks noChangeAspect="1" noChangeArrowheads="1"/>
          </p:cNvPicPr>
          <p:nvPr/>
        </p:nvPicPr>
        <p:blipFill>
          <a:blip r:embed="rId2" cstate="print"/>
          <a:srcRect/>
          <a:stretch>
            <a:fillRect/>
          </a:stretch>
        </p:blipFill>
        <p:spPr bwMode="auto">
          <a:xfrm>
            <a:off x="1" y="0"/>
            <a:ext cx="11445239" cy="6856413"/>
          </a:xfrm>
          <a:prstGeom prst="rect">
            <a:avLst/>
          </a:prstGeom>
          <a:noFill/>
          <a:ln w="9525">
            <a:noFill/>
            <a:miter lim="800000"/>
            <a:headEnd/>
            <a:tailEnd/>
          </a:ln>
        </p:spPr>
      </p:pic>
      <p:sp>
        <p:nvSpPr>
          <p:cNvPr id="4" name="TextBox 3"/>
          <p:cNvSpPr txBox="1"/>
          <p:nvPr/>
        </p:nvSpPr>
        <p:spPr>
          <a:xfrm>
            <a:off x="1112521" y="177226"/>
            <a:ext cx="3474349" cy="646331"/>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en-US" sz="36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rPr>
              <a:t>KIỂM TRA BÀI CŨ</a:t>
            </a:r>
          </a:p>
        </p:txBody>
      </p:sp>
      <p:sp>
        <p:nvSpPr>
          <p:cNvPr id="11" name="Text Box 5"/>
          <p:cNvSpPr txBox="1">
            <a:spLocks noChangeArrowheads="1"/>
          </p:cNvSpPr>
          <p:nvPr/>
        </p:nvSpPr>
        <p:spPr bwMode="auto">
          <a:xfrm>
            <a:off x="1713960" y="1180459"/>
            <a:ext cx="9467369" cy="1107996"/>
          </a:xfrm>
          <a:prstGeom prst="rect">
            <a:avLst/>
          </a:prstGeom>
          <a:noFill/>
          <a:ln>
            <a:noFill/>
          </a:ln>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400" dirty="0">
                <a:solidFill>
                  <a:srgbClr val="2006BA"/>
                </a:solidFill>
                <a:latin typeface="Times New Roman" panose="02020603050405020304" pitchFamily="18" charset="0"/>
                <a:cs typeface="Times New Roman" panose="02020603050405020304" pitchFamily="18" charset="0"/>
              </a:rPr>
              <a:t>     </a:t>
            </a:r>
            <a:r>
              <a:rPr lang="en-US" altLang="en-US" sz="3400" b="1" u="sng" dirty="0" err="1">
                <a:solidFill>
                  <a:srgbClr val="FF0000"/>
                </a:solidFill>
                <a:latin typeface="Times New Roman" panose="02020603050405020304" pitchFamily="18" charset="0"/>
                <a:cs typeface="Times New Roman" panose="02020603050405020304" pitchFamily="18" charset="0"/>
              </a:rPr>
              <a:t>Câu</a:t>
            </a:r>
            <a:r>
              <a:rPr lang="en-US" altLang="en-US" sz="3400" b="1" u="sng" dirty="0">
                <a:solidFill>
                  <a:srgbClr val="FF0000"/>
                </a:solidFill>
                <a:latin typeface="Times New Roman" panose="02020603050405020304" pitchFamily="18" charset="0"/>
                <a:cs typeface="Times New Roman" panose="02020603050405020304" pitchFamily="18" charset="0"/>
              </a:rPr>
              <a:t> 2:</a:t>
            </a:r>
            <a:r>
              <a:rPr lang="en-US" altLang="en-US" sz="3400" b="1" dirty="0">
                <a:solidFill>
                  <a:srgbClr val="2006BA"/>
                </a:solidFill>
                <a:latin typeface="Times New Roman" panose="02020603050405020304" pitchFamily="18" charset="0"/>
                <a:cs typeface="Times New Roman" panose="02020603050405020304" pitchFamily="18" charset="0"/>
              </a:rPr>
              <a:t> </a:t>
            </a:r>
            <a:r>
              <a:rPr lang="en-US" altLang="en-US" sz="3200" b="1" dirty="0" err="1">
                <a:solidFill>
                  <a:srgbClr val="2006BA"/>
                </a:solidFill>
                <a:latin typeface="Times New Roman" panose="02020603050405020304" pitchFamily="18" charset="0"/>
                <a:cs typeface="Times New Roman" panose="02020603050405020304" pitchFamily="18" charset="0"/>
              </a:rPr>
              <a:t>Viết</a:t>
            </a:r>
            <a:r>
              <a:rPr lang="en-US" altLang="en-US" sz="3200" b="1" dirty="0">
                <a:solidFill>
                  <a:srgbClr val="2006BA"/>
                </a:solidFill>
                <a:latin typeface="Times New Roman" panose="02020603050405020304" pitchFamily="18" charset="0"/>
                <a:cs typeface="Times New Roman" panose="02020603050405020304" pitchFamily="18" charset="0"/>
              </a:rPr>
              <a:t> </a:t>
            </a:r>
            <a:r>
              <a:rPr lang="en-US" altLang="en-US" sz="3200" b="1" dirty="0" err="1">
                <a:solidFill>
                  <a:srgbClr val="2006BA"/>
                </a:solidFill>
                <a:latin typeface="Times New Roman" panose="02020603050405020304" pitchFamily="18" charset="0"/>
                <a:cs typeface="Times New Roman" panose="02020603050405020304" pitchFamily="18" charset="0"/>
              </a:rPr>
              <a:t>công</a:t>
            </a:r>
            <a:r>
              <a:rPr lang="en-US" altLang="en-US" sz="3200" b="1" dirty="0">
                <a:solidFill>
                  <a:srgbClr val="2006BA"/>
                </a:solidFill>
                <a:latin typeface="Times New Roman" panose="02020603050405020304" pitchFamily="18" charset="0"/>
                <a:cs typeface="Times New Roman" panose="02020603050405020304" pitchFamily="18" charset="0"/>
              </a:rPr>
              <a:t> </a:t>
            </a:r>
            <a:r>
              <a:rPr lang="en-US" altLang="en-US" sz="3200" b="1" dirty="0" err="1">
                <a:solidFill>
                  <a:srgbClr val="2006BA"/>
                </a:solidFill>
                <a:latin typeface="Times New Roman" panose="02020603050405020304" pitchFamily="18" charset="0"/>
                <a:cs typeface="Times New Roman" panose="02020603050405020304" pitchFamily="18" charset="0"/>
              </a:rPr>
              <a:t>thức</a:t>
            </a:r>
            <a:r>
              <a:rPr lang="en-US" altLang="en-US" sz="3200" b="1" dirty="0">
                <a:solidFill>
                  <a:srgbClr val="2006BA"/>
                </a:solidFill>
                <a:latin typeface="Times New Roman" panose="02020603050405020304" pitchFamily="18" charset="0"/>
                <a:cs typeface="Times New Roman" panose="02020603050405020304" pitchFamily="18" charset="0"/>
              </a:rPr>
              <a:t> </a:t>
            </a:r>
            <a:r>
              <a:rPr lang="en-US" altLang="en-US" sz="3200" b="1" dirty="0" err="1">
                <a:solidFill>
                  <a:srgbClr val="2006BA"/>
                </a:solidFill>
                <a:latin typeface="Times New Roman" panose="02020603050405020304" pitchFamily="18" charset="0"/>
                <a:cs typeface="Times New Roman" panose="02020603050405020304" pitchFamily="18" charset="0"/>
              </a:rPr>
              <a:t>cấu</a:t>
            </a:r>
            <a:r>
              <a:rPr lang="en-US" altLang="en-US" sz="3200" b="1" dirty="0">
                <a:solidFill>
                  <a:srgbClr val="2006BA"/>
                </a:solidFill>
                <a:latin typeface="Times New Roman" panose="02020603050405020304" pitchFamily="18" charset="0"/>
                <a:cs typeface="Times New Roman" panose="02020603050405020304" pitchFamily="18" charset="0"/>
              </a:rPr>
              <a:t> </a:t>
            </a:r>
            <a:r>
              <a:rPr lang="en-US" altLang="en-US" sz="3200" b="1" dirty="0" err="1">
                <a:solidFill>
                  <a:srgbClr val="2006BA"/>
                </a:solidFill>
                <a:latin typeface="Times New Roman" panose="02020603050405020304" pitchFamily="18" charset="0"/>
                <a:cs typeface="Times New Roman" panose="02020603050405020304" pitchFamily="18" charset="0"/>
              </a:rPr>
              <a:t>tạo</a:t>
            </a:r>
            <a:r>
              <a:rPr lang="en-US" altLang="en-US" sz="3200" b="1" dirty="0">
                <a:solidFill>
                  <a:srgbClr val="2006BA"/>
                </a:solidFill>
                <a:latin typeface="Times New Roman" panose="02020603050405020304" pitchFamily="18" charset="0"/>
                <a:cs typeface="Times New Roman" panose="02020603050405020304" pitchFamily="18" charset="0"/>
              </a:rPr>
              <a:t> </a:t>
            </a:r>
            <a:r>
              <a:rPr lang="en-US" altLang="en-US" sz="3200" b="1" dirty="0" err="1">
                <a:solidFill>
                  <a:srgbClr val="2006BA"/>
                </a:solidFill>
                <a:latin typeface="Times New Roman" panose="02020603050405020304" pitchFamily="18" charset="0"/>
                <a:cs typeface="Times New Roman" panose="02020603050405020304" pitchFamily="18" charset="0"/>
              </a:rPr>
              <a:t>và</a:t>
            </a:r>
            <a:r>
              <a:rPr lang="en-US" altLang="en-US" sz="3200" b="1" dirty="0">
                <a:solidFill>
                  <a:srgbClr val="2006BA"/>
                </a:solidFill>
                <a:latin typeface="Times New Roman" panose="02020603050405020304" pitchFamily="18" charset="0"/>
                <a:cs typeface="Times New Roman" panose="02020603050405020304" pitchFamily="18" charset="0"/>
              </a:rPr>
              <a:t> </a:t>
            </a:r>
            <a:r>
              <a:rPr lang="en-US" altLang="en-US" sz="3200" b="1" dirty="0" err="1">
                <a:solidFill>
                  <a:srgbClr val="2006BA"/>
                </a:solidFill>
                <a:latin typeface="Times New Roman" panose="02020603050405020304" pitchFamily="18" charset="0"/>
                <a:cs typeface="Times New Roman" panose="02020603050405020304" pitchFamily="18" charset="0"/>
              </a:rPr>
              <a:t>gọi</a:t>
            </a:r>
            <a:r>
              <a:rPr lang="en-US" altLang="en-US" sz="3200" b="1" dirty="0">
                <a:solidFill>
                  <a:srgbClr val="2006BA"/>
                </a:solidFill>
                <a:latin typeface="Times New Roman" panose="02020603050405020304" pitchFamily="18" charset="0"/>
                <a:cs typeface="Times New Roman" panose="02020603050405020304" pitchFamily="18" charset="0"/>
              </a:rPr>
              <a:t> </a:t>
            </a:r>
            <a:r>
              <a:rPr lang="en-US" altLang="en-US" sz="3200" b="1" dirty="0" err="1">
                <a:solidFill>
                  <a:srgbClr val="2006BA"/>
                </a:solidFill>
                <a:latin typeface="Times New Roman" panose="02020603050405020304" pitchFamily="18" charset="0"/>
                <a:cs typeface="Times New Roman" panose="02020603050405020304" pitchFamily="18" charset="0"/>
              </a:rPr>
              <a:t>tên</a:t>
            </a:r>
            <a:r>
              <a:rPr lang="en-US" altLang="en-US" sz="3200" b="1" dirty="0">
                <a:solidFill>
                  <a:srgbClr val="2006BA"/>
                </a:solidFill>
                <a:latin typeface="Times New Roman" panose="02020603050405020304" pitchFamily="18" charset="0"/>
                <a:cs typeface="Times New Roman" panose="02020603050405020304" pitchFamily="18" charset="0"/>
              </a:rPr>
              <a:t> </a:t>
            </a:r>
            <a:r>
              <a:rPr lang="en-US" altLang="en-US" sz="3200" b="1" dirty="0" err="1">
                <a:solidFill>
                  <a:srgbClr val="2006BA"/>
                </a:solidFill>
                <a:latin typeface="Times New Roman" panose="02020603050405020304" pitchFamily="18" charset="0"/>
                <a:cs typeface="Times New Roman" panose="02020603050405020304" pitchFamily="18" charset="0"/>
              </a:rPr>
              <a:t>thay</a:t>
            </a:r>
            <a:r>
              <a:rPr lang="en-US" altLang="en-US" sz="3200" b="1" dirty="0">
                <a:solidFill>
                  <a:srgbClr val="2006BA"/>
                </a:solidFill>
                <a:latin typeface="Times New Roman" panose="02020603050405020304" pitchFamily="18" charset="0"/>
                <a:cs typeface="Times New Roman" panose="02020603050405020304" pitchFamily="18" charset="0"/>
              </a:rPr>
              <a:t> </a:t>
            </a:r>
            <a:r>
              <a:rPr lang="en-US" altLang="en-US" sz="3200" b="1" dirty="0" err="1">
                <a:solidFill>
                  <a:srgbClr val="2006BA"/>
                </a:solidFill>
                <a:latin typeface="Times New Roman" panose="02020603050405020304" pitchFamily="18" charset="0"/>
                <a:cs typeface="Times New Roman" panose="02020603050405020304" pitchFamily="18" charset="0"/>
              </a:rPr>
              <a:t>thế</a:t>
            </a:r>
            <a:r>
              <a:rPr lang="en-US" altLang="en-US" sz="3200" b="1" dirty="0">
                <a:solidFill>
                  <a:srgbClr val="2006BA"/>
                </a:solidFill>
                <a:latin typeface="Times New Roman" panose="02020603050405020304" pitchFamily="18" charset="0"/>
                <a:cs typeface="Times New Roman" panose="02020603050405020304" pitchFamily="18" charset="0"/>
              </a:rPr>
              <a:t> </a:t>
            </a:r>
            <a:r>
              <a:rPr lang="en-US" altLang="en-US" sz="3200" b="1" dirty="0" err="1">
                <a:solidFill>
                  <a:srgbClr val="2006BA"/>
                </a:solidFill>
                <a:latin typeface="Times New Roman" panose="02020603050405020304" pitchFamily="18" charset="0"/>
                <a:cs typeface="Times New Roman" panose="02020603050405020304" pitchFamily="18" charset="0"/>
              </a:rPr>
              <a:t>của</a:t>
            </a:r>
            <a:r>
              <a:rPr lang="en-US" altLang="en-US" sz="3200" b="1" dirty="0">
                <a:solidFill>
                  <a:srgbClr val="2006BA"/>
                </a:solidFill>
                <a:latin typeface="Times New Roman" panose="02020603050405020304" pitchFamily="18" charset="0"/>
                <a:cs typeface="Times New Roman" panose="02020603050405020304" pitchFamily="18" charset="0"/>
              </a:rPr>
              <a:t> </a:t>
            </a:r>
            <a:r>
              <a:rPr lang="en-US" altLang="en-US" sz="3200" b="1" dirty="0" err="1">
                <a:solidFill>
                  <a:srgbClr val="2006BA"/>
                </a:solidFill>
                <a:latin typeface="Times New Roman" panose="02020603050405020304" pitchFamily="18" charset="0"/>
                <a:cs typeface="Times New Roman" panose="02020603050405020304" pitchFamily="18" charset="0"/>
              </a:rPr>
              <a:t>các</a:t>
            </a:r>
            <a:r>
              <a:rPr lang="en-US" altLang="en-US" sz="3200" b="1" dirty="0">
                <a:solidFill>
                  <a:srgbClr val="2006BA"/>
                </a:solidFill>
                <a:latin typeface="Times New Roman" panose="02020603050405020304" pitchFamily="18" charset="0"/>
                <a:cs typeface="Times New Roman" panose="02020603050405020304" pitchFamily="18" charset="0"/>
              </a:rPr>
              <a:t> </a:t>
            </a:r>
            <a:r>
              <a:rPr lang="en-US" altLang="en-US" sz="3200" b="1" dirty="0" err="1">
                <a:solidFill>
                  <a:srgbClr val="2006BA"/>
                </a:solidFill>
                <a:latin typeface="Times New Roman" panose="02020603050405020304" pitchFamily="18" charset="0"/>
                <a:cs typeface="Times New Roman" panose="02020603050405020304" pitchFamily="18" charset="0"/>
              </a:rPr>
              <a:t>anđehit</a:t>
            </a:r>
            <a:r>
              <a:rPr lang="en-US" altLang="en-US" sz="3200" b="1" dirty="0">
                <a:solidFill>
                  <a:srgbClr val="2006BA"/>
                </a:solidFill>
                <a:latin typeface="Times New Roman" panose="02020603050405020304" pitchFamily="18" charset="0"/>
                <a:cs typeface="Times New Roman" panose="02020603050405020304" pitchFamily="18" charset="0"/>
              </a:rPr>
              <a:t> </a:t>
            </a:r>
            <a:r>
              <a:rPr lang="en-US" altLang="en-US" sz="3200" b="1" dirty="0" err="1">
                <a:solidFill>
                  <a:srgbClr val="2006BA"/>
                </a:solidFill>
                <a:latin typeface="Times New Roman" panose="02020603050405020304" pitchFamily="18" charset="0"/>
                <a:cs typeface="Times New Roman" panose="02020603050405020304" pitchFamily="18" charset="0"/>
              </a:rPr>
              <a:t>có</a:t>
            </a:r>
            <a:r>
              <a:rPr lang="en-US" altLang="en-US" sz="3200" b="1" dirty="0">
                <a:solidFill>
                  <a:srgbClr val="2006BA"/>
                </a:solidFill>
                <a:latin typeface="Times New Roman" panose="02020603050405020304" pitchFamily="18" charset="0"/>
                <a:cs typeface="Times New Roman" panose="02020603050405020304" pitchFamily="18" charset="0"/>
              </a:rPr>
              <a:t> </a:t>
            </a:r>
            <a:r>
              <a:rPr lang="en-US" altLang="en-US" sz="3200" b="1" dirty="0" err="1">
                <a:solidFill>
                  <a:srgbClr val="2006BA"/>
                </a:solidFill>
                <a:latin typeface="Times New Roman" panose="02020603050405020304" pitchFamily="18" charset="0"/>
                <a:cs typeface="Times New Roman" panose="02020603050405020304" pitchFamily="18" charset="0"/>
              </a:rPr>
              <a:t>công</a:t>
            </a:r>
            <a:r>
              <a:rPr lang="en-US" altLang="en-US" sz="3200" b="1" dirty="0">
                <a:solidFill>
                  <a:srgbClr val="2006BA"/>
                </a:solidFill>
                <a:latin typeface="Times New Roman" panose="02020603050405020304" pitchFamily="18" charset="0"/>
                <a:cs typeface="Times New Roman" panose="02020603050405020304" pitchFamily="18" charset="0"/>
              </a:rPr>
              <a:t> </a:t>
            </a:r>
            <a:r>
              <a:rPr lang="en-US" altLang="en-US" sz="3200" b="1" dirty="0" err="1">
                <a:solidFill>
                  <a:srgbClr val="2006BA"/>
                </a:solidFill>
                <a:latin typeface="Times New Roman" panose="02020603050405020304" pitchFamily="18" charset="0"/>
                <a:cs typeface="Times New Roman" panose="02020603050405020304" pitchFamily="18" charset="0"/>
              </a:rPr>
              <a:t>thức</a:t>
            </a:r>
            <a:r>
              <a:rPr lang="en-US" altLang="en-US" sz="3200" b="1" dirty="0">
                <a:solidFill>
                  <a:srgbClr val="2006BA"/>
                </a:solidFill>
                <a:latin typeface="Times New Roman" panose="02020603050405020304" pitchFamily="18" charset="0"/>
                <a:cs typeface="Times New Roman" panose="02020603050405020304" pitchFamily="18" charset="0"/>
              </a:rPr>
              <a:t> </a:t>
            </a:r>
            <a:r>
              <a:rPr lang="en-US" altLang="en-US" sz="3200" b="1" dirty="0" err="1">
                <a:solidFill>
                  <a:srgbClr val="2006BA"/>
                </a:solidFill>
                <a:latin typeface="Times New Roman" panose="02020603050405020304" pitchFamily="18" charset="0"/>
                <a:cs typeface="Times New Roman" panose="02020603050405020304" pitchFamily="18" charset="0"/>
              </a:rPr>
              <a:t>phân</a:t>
            </a:r>
            <a:r>
              <a:rPr lang="en-US" altLang="en-US" sz="3200" b="1" dirty="0">
                <a:solidFill>
                  <a:srgbClr val="2006BA"/>
                </a:solidFill>
                <a:latin typeface="Times New Roman" panose="02020603050405020304" pitchFamily="18" charset="0"/>
                <a:cs typeface="Times New Roman" panose="02020603050405020304" pitchFamily="18" charset="0"/>
              </a:rPr>
              <a:t> </a:t>
            </a:r>
            <a:r>
              <a:rPr lang="en-US" altLang="en-US" sz="3200" b="1" dirty="0" err="1">
                <a:solidFill>
                  <a:srgbClr val="2006BA"/>
                </a:solidFill>
                <a:latin typeface="Times New Roman" panose="02020603050405020304" pitchFamily="18" charset="0"/>
                <a:cs typeface="Times New Roman" panose="02020603050405020304" pitchFamily="18" charset="0"/>
              </a:rPr>
              <a:t>tử</a:t>
            </a:r>
            <a:r>
              <a:rPr lang="en-US" altLang="en-US" sz="3200" b="1" dirty="0">
                <a:solidFill>
                  <a:srgbClr val="2006BA"/>
                </a:solidFill>
                <a:latin typeface="Times New Roman" panose="02020603050405020304" pitchFamily="18" charset="0"/>
                <a:cs typeface="Times New Roman" panose="02020603050405020304" pitchFamily="18" charset="0"/>
              </a:rPr>
              <a:t> C</a:t>
            </a:r>
            <a:r>
              <a:rPr lang="en-US" altLang="en-US" sz="3200" b="1" baseline="-25000" dirty="0">
                <a:solidFill>
                  <a:srgbClr val="2006BA"/>
                </a:solidFill>
                <a:latin typeface="Times New Roman" panose="02020603050405020304" pitchFamily="18" charset="0"/>
                <a:cs typeface="Times New Roman" panose="02020603050405020304" pitchFamily="18" charset="0"/>
              </a:rPr>
              <a:t>4</a:t>
            </a:r>
            <a:r>
              <a:rPr lang="en-US" altLang="en-US" sz="3200" b="1" dirty="0">
                <a:solidFill>
                  <a:srgbClr val="2006BA"/>
                </a:solidFill>
                <a:latin typeface="Times New Roman" panose="02020603050405020304" pitchFamily="18" charset="0"/>
                <a:cs typeface="Times New Roman" panose="02020603050405020304" pitchFamily="18" charset="0"/>
              </a:rPr>
              <a:t>H</a:t>
            </a:r>
            <a:r>
              <a:rPr lang="en-US" altLang="en-US" sz="3200" b="1" baseline="-25000" dirty="0">
                <a:solidFill>
                  <a:srgbClr val="2006BA"/>
                </a:solidFill>
                <a:latin typeface="Times New Roman" panose="02020603050405020304" pitchFamily="18" charset="0"/>
                <a:cs typeface="Times New Roman" panose="02020603050405020304" pitchFamily="18" charset="0"/>
              </a:rPr>
              <a:t>8</a:t>
            </a:r>
            <a:r>
              <a:rPr lang="en-US" altLang="en-US" sz="3200" b="1" dirty="0">
                <a:solidFill>
                  <a:srgbClr val="2006BA"/>
                </a:solidFill>
                <a:latin typeface="Times New Roman" panose="02020603050405020304" pitchFamily="18" charset="0"/>
                <a:cs typeface="Times New Roman" panose="02020603050405020304" pitchFamily="18" charset="0"/>
              </a:rPr>
              <a:t>O.</a:t>
            </a:r>
          </a:p>
        </p:txBody>
      </p:sp>
      <p:sp>
        <p:nvSpPr>
          <p:cNvPr id="16" name="Text Box 5"/>
          <p:cNvSpPr txBox="1">
            <a:spLocks noChangeArrowheads="1"/>
          </p:cNvSpPr>
          <p:nvPr/>
        </p:nvSpPr>
        <p:spPr bwMode="auto">
          <a:xfrm>
            <a:off x="3518811" y="2689841"/>
            <a:ext cx="5715000" cy="461962"/>
          </a:xfrm>
          <a:prstGeom prst="rect">
            <a:avLst/>
          </a:prstGeom>
          <a:noFill/>
          <a:ln>
            <a:noFill/>
          </a:ln>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a:solidFill>
                  <a:srgbClr val="2006BA"/>
                </a:solidFill>
                <a:latin typeface="Times New Roman" panose="02020603050405020304" pitchFamily="18" charset="0"/>
                <a:cs typeface="Times New Roman" panose="02020603050405020304" pitchFamily="18" charset="0"/>
              </a:rPr>
              <a:t>CH</a:t>
            </a:r>
            <a:r>
              <a:rPr lang="en-US" altLang="en-US" sz="2400" b="1" baseline="-25000" dirty="0">
                <a:solidFill>
                  <a:srgbClr val="2006BA"/>
                </a:solidFill>
                <a:latin typeface="Times New Roman" panose="02020603050405020304" pitchFamily="18" charset="0"/>
                <a:cs typeface="Times New Roman" panose="02020603050405020304" pitchFamily="18" charset="0"/>
              </a:rPr>
              <a:t>3</a:t>
            </a:r>
            <a:r>
              <a:rPr lang="en-US" altLang="en-US" sz="2400" b="1" dirty="0">
                <a:solidFill>
                  <a:srgbClr val="2006BA"/>
                </a:solidFill>
                <a:latin typeface="Times New Roman" panose="02020603050405020304" pitchFamily="18" charset="0"/>
                <a:cs typeface="Times New Roman" panose="02020603050405020304" pitchFamily="18" charset="0"/>
              </a:rPr>
              <a:t>–CH</a:t>
            </a:r>
            <a:r>
              <a:rPr lang="en-US" altLang="en-US" sz="2400" b="1" baseline="-25000" dirty="0">
                <a:solidFill>
                  <a:srgbClr val="2006BA"/>
                </a:solidFill>
                <a:latin typeface="Times New Roman" panose="02020603050405020304" pitchFamily="18" charset="0"/>
                <a:cs typeface="Times New Roman" panose="02020603050405020304" pitchFamily="18" charset="0"/>
              </a:rPr>
              <a:t>2</a:t>
            </a:r>
            <a:r>
              <a:rPr lang="en-US" altLang="en-US" sz="2400" b="1" dirty="0">
                <a:solidFill>
                  <a:srgbClr val="2006BA"/>
                </a:solidFill>
                <a:latin typeface="Times New Roman" panose="02020603050405020304" pitchFamily="18" charset="0"/>
                <a:cs typeface="Times New Roman" panose="02020603050405020304" pitchFamily="18" charset="0"/>
              </a:rPr>
              <a:t>–CH</a:t>
            </a:r>
            <a:r>
              <a:rPr lang="en-US" altLang="en-US" sz="2400" b="1" baseline="-25000" dirty="0">
                <a:solidFill>
                  <a:srgbClr val="2006BA"/>
                </a:solidFill>
                <a:latin typeface="Times New Roman" panose="02020603050405020304" pitchFamily="18" charset="0"/>
                <a:cs typeface="Times New Roman" panose="02020603050405020304" pitchFamily="18" charset="0"/>
              </a:rPr>
              <a:t>2</a:t>
            </a:r>
            <a:r>
              <a:rPr lang="en-US" altLang="en-US" sz="2400" b="1" dirty="0">
                <a:solidFill>
                  <a:srgbClr val="2006BA"/>
                </a:solidFill>
                <a:latin typeface="Times New Roman" panose="02020603050405020304" pitchFamily="18" charset="0"/>
                <a:cs typeface="Times New Roman" panose="02020603050405020304" pitchFamily="18" charset="0"/>
              </a:rPr>
              <a:t>–CHO </a:t>
            </a:r>
          </a:p>
        </p:txBody>
      </p:sp>
      <p:grpSp>
        <p:nvGrpSpPr>
          <p:cNvPr id="17" name="Group 10"/>
          <p:cNvGrpSpPr>
            <a:grpSpLocks/>
          </p:cNvGrpSpPr>
          <p:nvPr/>
        </p:nvGrpSpPr>
        <p:grpSpPr bwMode="auto">
          <a:xfrm>
            <a:off x="3518811" y="3311826"/>
            <a:ext cx="7313612" cy="879421"/>
            <a:chOff x="1258915" y="4786322"/>
            <a:chExt cx="7313639" cy="879804"/>
          </a:xfrm>
          <a:noFill/>
        </p:grpSpPr>
        <p:sp>
          <p:nvSpPr>
            <p:cNvPr id="18" name="Text Box 5"/>
            <p:cNvSpPr txBox="1">
              <a:spLocks noChangeArrowheads="1"/>
            </p:cNvSpPr>
            <p:nvPr/>
          </p:nvSpPr>
          <p:spPr bwMode="auto">
            <a:xfrm>
              <a:off x="1258915" y="4786322"/>
              <a:ext cx="7313639" cy="4618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a:solidFill>
                    <a:srgbClr val="2006BA"/>
                  </a:solidFill>
                  <a:latin typeface="Times New Roman" panose="02020603050405020304" pitchFamily="18" charset="0"/>
                  <a:cs typeface="Times New Roman" panose="02020603050405020304" pitchFamily="18" charset="0"/>
                </a:rPr>
                <a:t>CH</a:t>
              </a:r>
              <a:r>
                <a:rPr lang="en-US" altLang="en-US" sz="2400" b="1" baseline="-25000" dirty="0">
                  <a:solidFill>
                    <a:srgbClr val="2006BA"/>
                  </a:solidFill>
                  <a:latin typeface="Times New Roman" panose="02020603050405020304" pitchFamily="18" charset="0"/>
                  <a:cs typeface="Times New Roman" panose="02020603050405020304" pitchFamily="18" charset="0"/>
                </a:rPr>
                <a:t>3</a:t>
              </a:r>
              <a:r>
                <a:rPr lang="en-US" altLang="en-US" sz="2400" b="1" dirty="0">
                  <a:solidFill>
                    <a:srgbClr val="2006BA"/>
                  </a:solidFill>
                  <a:latin typeface="Times New Roman" panose="02020603050405020304" pitchFamily="18" charset="0"/>
                  <a:cs typeface="Times New Roman" panose="02020603050405020304" pitchFamily="18" charset="0"/>
                </a:rPr>
                <a:t>–CH–CHO </a:t>
              </a:r>
            </a:p>
          </p:txBody>
        </p:sp>
        <p:cxnSp>
          <p:nvCxnSpPr>
            <p:cNvPr id="19" name="Straight Connector 18"/>
            <p:cNvCxnSpPr/>
            <p:nvPr/>
          </p:nvCxnSpPr>
          <p:spPr>
            <a:xfrm>
              <a:off x="2183678" y="5136332"/>
              <a:ext cx="0" cy="164664"/>
            </a:xfrm>
            <a:prstGeom prst="line">
              <a:avLst/>
            </a:prstGeom>
            <a:grpFill/>
            <a:ln w="25400">
              <a:solidFill>
                <a:srgbClr val="2006BA"/>
              </a:solidFill>
            </a:ln>
          </p:spPr>
          <p:style>
            <a:lnRef idx="1">
              <a:schemeClr val="accent1"/>
            </a:lnRef>
            <a:fillRef idx="0">
              <a:schemeClr val="accent1"/>
            </a:fillRef>
            <a:effectRef idx="0">
              <a:schemeClr val="accent1"/>
            </a:effectRef>
            <a:fontRef idx="minor">
              <a:schemeClr val="tx1"/>
            </a:fontRef>
          </p:style>
        </p:cxnSp>
        <p:sp>
          <p:nvSpPr>
            <p:cNvPr id="20" name="Text Box 5"/>
            <p:cNvSpPr txBox="1">
              <a:spLocks noChangeArrowheads="1"/>
            </p:cNvSpPr>
            <p:nvPr/>
          </p:nvSpPr>
          <p:spPr bwMode="auto">
            <a:xfrm>
              <a:off x="1963996" y="5204265"/>
              <a:ext cx="928694" cy="4618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a:solidFill>
                    <a:srgbClr val="2006BA"/>
                  </a:solidFill>
                  <a:latin typeface="Times New Roman" panose="02020603050405020304" pitchFamily="18" charset="0"/>
                  <a:cs typeface="Times New Roman" panose="02020603050405020304" pitchFamily="18" charset="0"/>
                </a:rPr>
                <a:t>CH</a:t>
              </a:r>
              <a:r>
                <a:rPr lang="en-US" altLang="en-US" sz="2400" b="1" baseline="-25000" dirty="0">
                  <a:solidFill>
                    <a:srgbClr val="2006BA"/>
                  </a:solidFill>
                  <a:latin typeface="Times New Roman" panose="02020603050405020304" pitchFamily="18" charset="0"/>
                  <a:cs typeface="Times New Roman" panose="02020603050405020304" pitchFamily="18" charset="0"/>
                </a:rPr>
                <a:t>3</a:t>
              </a:r>
              <a:r>
                <a:rPr lang="en-US" altLang="en-US" sz="2400" b="1" dirty="0">
                  <a:solidFill>
                    <a:srgbClr val="2006BA"/>
                  </a:solidFill>
                  <a:latin typeface="Times New Roman" panose="02020603050405020304" pitchFamily="18" charset="0"/>
                  <a:cs typeface="Times New Roman" panose="02020603050405020304" pitchFamily="18" charset="0"/>
                </a:rPr>
                <a:t>  </a:t>
              </a:r>
            </a:p>
          </p:txBody>
        </p:sp>
      </p:grpSp>
      <p:sp>
        <p:nvSpPr>
          <p:cNvPr id="28" name="TextBox 21"/>
          <p:cNvSpPr txBox="1">
            <a:spLocks noChangeArrowheads="1"/>
          </p:cNvSpPr>
          <p:nvPr/>
        </p:nvSpPr>
        <p:spPr bwMode="auto">
          <a:xfrm>
            <a:off x="8006145" y="2629190"/>
            <a:ext cx="2781300" cy="523220"/>
          </a:xfrm>
          <a:prstGeom prst="rect">
            <a:avLst/>
          </a:prstGeom>
          <a:noFill/>
          <a:ln>
            <a:noFill/>
          </a:ln>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dirty="0" err="1">
                <a:solidFill>
                  <a:srgbClr val="2006BA"/>
                </a:solidFill>
                <a:latin typeface="Times New Roman" panose="02020603050405020304" pitchFamily="18" charset="0"/>
                <a:cs typeface="Times New Roman" panose="02020603050405020304" pitchFamily="18" charset="0"/>
              </a:rPr>
              <a:t>butanal</a:t>
            </a:r>
            <a:endParaRPr lang="en-US" altLang="en-US" dirty="0">
              <a:solidFill>
                <a:srgbClr val="2006BA"/>
              </a:solidFill>
              <a:latin typeface="Times New Roman" panose="02020603050405020304" pitchFamily="18" charset="0"/>
              <a:cs typeface="Times New Roman" panose="02020603050405020304" pitchFamily="18" charset="0"/>
            </a:endParaRPr>
          </a:p>
        </p:txBody>
      </p:sp>
      <p:sp>
        <p:nvSpPr>
          <p:cNvPr id="30" name="TextBox 23"/>
          <p:cNvSpPr txBox="1">
            <a:spLocks noChangeArrowheads="1"/>
          </p:cNvSpPr>
          <p:nvPr/>
        </p:nvSpPr>
        <p:spPr bwMode="auto">
          <a:xfrm>
            <a:off x="7789990" y="3268872"/>
            <a:ext cx="4211638" cy="523220"/>
          </a:xfrm>
          <a:prstGeom prst="rect">
            <a:avLst/>
          </a:prstGeom>
          <a:noFill/>
          <a:ln>
            <a:noFill/>
          </a:ln>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rgbClr val="2006BA"/>
                </a:solidFill>
                <a:latin typeface="Times New Roman" panose="02020603050405020304" pitchFamily="18" charset="0"/>
                <a:cs typeface="Times New Roman" panose="02020603050405020304" pitchFamily="18" charset="0"/>
              </a:rPr>
              <a:t>  2-metylpropanal</a:t>
            </a:r>
          </a:p>
        </p:txBody>
      </p:sp>
    </p:spTree>
    <p:extLst>
      <p:ext uri="{BB962C8B-B14F-4D97-AF65-F5344CB8AC3E}">
        <p14:creationId xmlns:p14="http://schemas.microsoft.com/office/powerpoint/2010/main" val="385419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up)">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8"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4"/>
          <p:cNvSpPr>
            <a:spLocks noChangeArrowheads="1"/>
          </p:cNvSpPr>
          <p:nvPr/>
        </p:nvSpPr>
        <p:spPr bwMode="gray">
          <a:xfrm>
            <a:off x="3383914" y="1466512"/>
            <a:ext cx="7090565" cy="741173"/>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u="none" strike="noStrike" kern="0" cap="none" spc="0" normalizeH="0" baseline="0" noProof="0">
              <a:ln>
                <a:noFill/>
              </a:ln>
              <a:solidFill>
                <a:srgbClr val="000000"/>
              </a:solidFill>
              <a:effectLst/>
              <a:uLnTx/>
              <a:uFillTx/>
              <a:latin typeface="Times New Roman" panose="02020603050405020304" pitchFamily="18" charset="0"/>
              <a:ea typeface="ＭＳ Ｐゴシック" charset="-128"/>
              <a:cs typeface="Times New Roman" panose="02020603050405020304" pitchFamily="18" charset="0"/>
            </a:endParaRPr>
          </a:p>
        </p:txBody>
      </p:sp>
      <p:sp>
        <p:nvSpPr>
          <p:cNvPr id="3" name="AutoShape 76"/>
          <p:cNvSpPr>
            <a:spLocks noChangeArrowheads="1"/>
          </p:cNvSpPr>
          <p:nvPr/>
        </p:nvSpPr>
        <p:spPr bwMode="gray">
          <a:xfrm>
            <a:off x="3395028" y="2395453"/>
            <a:ext cx="7077436" cy="661079"/>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prstTxWarp prst="textNoShape">
              <a:avLst/>
            </a:prstTxWarp>
          </a:bodyPr>
          <a:lstStyle/>
          <a:p>
            <a:pPr lvl="0"/>
            <a:r>
              <a:rPr lang="en-US" sz="2800" b="1" dirty="0">
                <a:latin typeface="Times New Roman" panose="02020603050405020304" pitchFamily="18" charset="0"/>
                <a:cs typeface="Times New Roman" panose="02020603050405020304" pitchFamily="18" charset="0"/>
              </a:rPr>
              <a:t>ĐẶC ĐIỂM CẤU TẠO</a:t>
            </a:r>
            <a:endParaRPr kumimoji="0" lang="en-US" sz="2800" b="1" u="none" strike="noStrike" kern="1200" cap="none" spc="0" normalizeH="0" baseline="0" noProof="0" dirty="0">
              <a:ln>
                <a:noFill/>
              </a:ln>
              <a:solidFill>
                <a:srgbClr val="000000"/>
              </a:solidFill>
              <a:effectLst/>
              <a:uLnTx/>
              <a:uFillTx/>
              <a:latin typeface="Times New Roman" panose="02020603050405020304" pitchFamily="18" charset="0"/>
              <a:ea typeface="Arial" charset="0"/>
              <a:cs typeface="Times New Roman" panose="02020603050405020304" pitchFamily="18" charset="0"/>
            </a:endParaRPr>
          </a:p>
        </p:txBody>
      </p:sp>
      <p:sp>
        <p:nvSpPr>
          <p:cNvPr id="4" name="AutoShape 78"/>
          <p:cNvSpPr>
            <a:spLocks noChangeArrowheads="1"/>
          </p:cNvSpPr>
          <p:nvPr/>
        </p:nvSpPr>
        <p:spPr bwMode="gray">
          <a:xfrm>
            <a:off x="3395027" y="3272134"/>
            <a:ext cx="7080062" cy="713678"/>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u="none" strike="noStrike" kern="0" cap="none" spc="0" normalizeH="0" baseline="0" noProof="0">
              <a:ln>
                <a:noFill/>
              </a:ln>
              <a:solidFill>
                <a:srgbClr val="000000"/>
              </a:solidFill>
              <a:effectLst/>
              <a:uLnTx/>
              <a:uFillTx/>
              <a:latin typeface="Times New Roman" panose="02020603050405020304" pitchFamily="18" charset="0"/>
              <a:ea typeface="ＭＳ Ｐゴシック" charset="-128"/>
              <a:cs typeface="Times New Roman" panose="02020603050405020304" pitchFamily="18" charset="0"/>
            </a:endParaRPr>
          </a:p>
        </p:txBody>
      </p:sp>
      <p:sp>
        <p:nvSpPr>
          <p:cNvPr id="5" name="AutoShape 83"/>
          <p:cNvSpPr>
            <a:spLocks noChangeArrowheads="1"/>
          </p:cNvSpPr>
          <p:nvPr/>
        </p:nvSpPr>
        <p:spPr bwMode="gray">
          <a:xfrm>
            <a:off x="3383914" y="4187677"/>
            <a:ext cx="7093192" cy="750737"/>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u="none" strike="noStrike" kern="0" cap="none" spc="0" normalizeH="0" baseline="0" noProof="0">
              <a:ln>
                <a:noFill/>
              </a:ln>
              <a:solidFill>
                <a:srgbClr val="000000"/>
              </a:solidFill>
              <a:effectLst/>
              <a:uLnTx/>
              <a:uFillTx/>
              <a:latin typeface="Times New Roman" panose="02020603050405020304" pitchFamily="18" charset="0"/>
              <a:ea typeface="ＭＳ Ｐゴシック" charset="-128"/>
              <a:cs typeface="Times New Roman" panose="02020603050405020304" pitchFamily="18" charset="0"/>
            </a:endParaRPr>
          </a:p>
        </p:txBody>
      </p:sp>
      <p:grpSp>
        <p:nvGrpSpPr>
          <p:cNvPr id="6" name="Group 5"/>
          <p:cNvGrpSpPr>
            <a:grpSpLocks/>
          </p:cNvGrpSpPr>
          <p:nvPr/>
        </p:nvGrpSpPr>
        <p:grpSpPr bwMode="auto">
          <a:xfrm>
            <a:off x="3387089" y="5151925"/>
            <a:ext cx="7089441" cy="745955"/>
            <a:chOff x="3840163" y="5043488"/>
            <a:chExt cx="4922837" cy="671512"/>
          </a:xfrm>
        </p:grpSpPr>
        <p:sp>
          <p:nvSpPr>
            <p:cNvPr id="7" name="AutoShape 86"/>
            <p:cNvSpPr>
              <a:spLocks noChangeArrowheads="1"/>
            </p:cNvSpPr>
            <p:nvPr/>
          </p:nvSpPr>
          <p:spPr bwMode="gray">
            <a:xfrm>
              <a:off x="3840163" y="5043488"/>
              <a:ext cx="4922837" cy="671512"/>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u="none" strike="noStrike" kern="0" cap="none" spc="0" normalizeH="0" baseline="0" noProof="0">
                <a:ln>
                  <a:noFill/>
                </a:ln>
                <a:solidFill>
                  <a:srgbClr val="000000"/>
                </a:solidFill>
                <a:effectLst/>
                <a:uLnTx/>
                <a:uFillTx/>
                <a:latin typeface="Times New Roman" panose="02020603050405020304" pitchFamily="18" charset="0"/>
                <a:ea typeface="ＭＳ Ｐゴシック" charset="-128"/>
                <a:cs typeface="Times New Roman" panose="02020603050405020304" pitchFamily="18" charset="0"/>
              </a:endParaRPr>
            </a:p>
          </p:txBody>
        </p:sp>
        <p:sp>
          <p:nvSpPr>
            <p:cNvPr id="8" name="Rectangle 87"/>
            <p:cNvSpPr>
              <a:spLocks noChangeArrowheads="1"/>
            </p:cNvSpPr>
            <p:nvPr/>
          </p:nvSpPr>
          <p:spPr bwMode="auto">
            <a:xfrm>
              <a:off x="4162951" y="5113437"/>
              <a:ext cx="4344134" cy="471005"/>
            </a:xfrm>
            <a:prstGeom prst="rect">
              <a:avLst/>
            </a:prstGeom>
            <a:noFill/>
            <a:ln>
              <a:noFill/>
            </a:ln>
            <a:effectLst/>
          </p:spPr>
          <p:txBody>
            <a:bodyPr>
              <a:spAutoFit/>
            </a:bodyPr>
            <a:lstStyle/>
            <a:p>
              <a:pPr marL="0" marR="0" lvl="0" indent="0" algn="just" defTabSz="914400" rtl="0" eaLnBrk="0" fontAlgn="auto" latinLnBrk="0" hangingPunct="0">
                <a:lnSpc>
                  <a:spcPct val="100000"/>
                </a:lnSpc>
                <a:spcBef>
                  <a:spcPts val="0"/>
                </a:spcBef>
                <a:spcAft>
                  <a:spcPts val="0"/>
                </a:spcAft>
                <a:buClrTx/>
                <a:buSzTx/>
                <a:buFontTx/>
                <a:buNone/>
                <a:tabLst/>
                <a:defRPr/>
              </a:pPr>
              <a:endParaRPr kumimoji="0" lang="en-US" sz="2800" b="1" u="none" strike="noStrike" kern="0" cap="none" spc="0" normalizeH="0" baseline="0" noProof="0">
                <a:ln>
                  <a:noFill/>
                </a:ln>
                <a:solidFill>
                  <a:srgbClr val="000000"/>
                </a:solidFill>
                <a:effectLst/>
                <a:uLnTx/>
                <a:uFillTx/>
                <a:latin typeface="Times New Roman" panose="02020603050405020304" pitchFamily="18" charset="0"/>
                <a:ea typeface="ＭＳ Ｐゴシック" charset="-128"/>
                <a:cs typeface="Times New Roman" panose="02020603050405020304" pitchFamily="18" charset="0"/>
              </a:endParaRPr>
            </a:p>
          </p:txBody>
        </p:sp>
      </p:grpSp>
      <p:grpSp>
        <p:nvGrpSpPr>
          <p:cNvPr id="10" name="Group 99"/>
          <p:cNvGrpSpPr>
            <a:grpSpLocks/>
          </p:cNvGrpSpPr>
          <p:nvPr/>
        </p:nvGrpSpPr>
        <p:grpSpPr bwMode="auto">
          <a:xfrm>
            <a:off x="1671001" y="1815345"/>
            <a:ext cx="1600175" cy="3720915"/>
            <a:chOff x="1283" y="1698"/>
            <a:chExt cx="951" cy="1929"/>
          </a:xfrm>
        </p:grpSpPr>
        <p:sp>
          <p:nvSpPr>
            <p:cNvPr id="16" name="Line 65"/>
            <p:cNvSpPr>
              <a:spLocks noChangeShapeType="1"/>
            </p:cNvSpPr>
            <p:nvPr/>
          </p:nvSpPr>
          <p:spPr bwMode="auto">
            <a:xfrm flipV="1">
              <a:off x="1635" y="2187"/>
              <a:ext cx="579" cy="0"/>
            </a:xfrm>
            <a:prstGeom prst="line">
              <a:avLst/>
            </a:prstGeom>
            <a:noFill/>
            <a:ln w="25400">
              <a:solidFill>
                <a:schemeClr val="accent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Text" lastClr="000000"/>
                </a:solidFill>
                <a:effectLst/>
                <a:uLnTx/>
                <a:uFillTx/>
                <a:latin typeface="Times New Roman" panose="02020603050405020304" pitchFamily="18" charset="0"/>
                <a:ea typeface="ＭＳ Ｐゴシック" charset="-128"/>
                <a:cs typeface="Times New Roman" panose="02020603050405020304" pitchFamily="18" charset="0"/>
              </a:endParaRPr>
            </a:p>
          </p:txBody>
        </p:sp>
        <p:sp>
          <p:nvSpPr>
            <p:cNvPr id="17" name="Line 66"/>
            <p:cNvSpPr>
              <a:spLocks noChangeShapeType="1"/>
            </p:cNvSpPr>
            <p:nvPr/>
          </p:nvSpPr>
          <p:spPr bwMode="auto">
            <a:xfrm>
              <a:off x="1748" y="2661"/>
              <a:ext cx="470" cy="0"/>
            </a:xfrm>
            <a:prstGeom prst="line">
              <a:avLst/>
            </a:prstGeom>
            <a:noFill/>
            <a:ln w="25400">
              <a:solidFill>
                <a:schemeClr val="accent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Text" lastClr="000000"/>
                </a:solidFill>
                <a:effectLst/>
                <a:uLnTx/>
                <a:uFillTx/>
                <a:latin typeface="Times New Roman" panose="02020603050405020304" pitchFamily="18" charset="0"/>
                <a:ea typeface="ＭＳ Ｐゴシック" charset="-128"/>
                <a:cs typeface="Times New Roman" panose="02020603050405020304" pitchFamily="18" charset="0"/>
              </a:endParaRPr>
            </a:p>
          </p:txBody>
        </p:sp>
        <p:sp>
          <p:nvSpPr>
            <p:cNvPr id="18" name="Line 67"/>
            <p:cNvSpPr>
              <a:spLocks noChangeShapeType="1"/>
            </p:cNvSpPr>
            <p:nvPr/>
          </p:nvSpPr>
          <p:spPr bwMode="auto">
            <a:xfrm flipV="1">
              <a:off x="1283" y="3131"/>
              <a:ext cx="951" cy="0"/>
            </a:xfrm>
            <a:prstGeom prst="line">
              <a:avLst/>
            </a:prstGeom>
            <a:noFill/>
            <a:ln w="25400">
              <a:solidFill>
                <a:schemeClr val="accent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Text" lastClr="000000"/>
                </a:solidFill>
                <a:effectLst/>
                <a:uLnTx/>
                <a:uFillTx/>
                <a:latin typeface="Times New Roman" panose="02020603050405020304" pitchFamily="18" charset="0"/>
                <a:ea typeface="ＭＳ Ｐゴシック" charset="-128"/>
                <a:cs typeface="Times New Roman" panose="02020603050405020304" pitchFamily="18" charset="0"/>
              </a:endParaRPr>
            </a:p>
          </p:txBody>
        </p:sp>
        <p:grpSp>
          <p:nvGrpSpPr>
            <p:cNvPr id="19" name="Group 68"/>
            <p:cNvGrpSpPr>
              <a:grpSpLocks/>
            </p:cNvGrpSpPr>
            <p:nvPr/>
          </p:nvGrpSpPr>
          <p:grpSpPr bwMode="auto">
            <a:xfrm>
              <a:off x="1484" y="1698"/>
              <a:ext cx="709" cy="412"/>
              <a:chOff x="1399" y="1538"/>
              <a:chExt cx="717" cy="351"/>
            </a:xfrm>
          </p:grpSpPr>
          <p:sp>
            <p:nvSpPr>
              <p:cNvPr id="23" name="Line 69"/>
              <p:cNvSpPr>
                <a:spLocks noChangeShapeType="1"/>
              </p:cNvSpPr>
              <p:nvPr/>
            </p:nvSpPr>
            <p:spPr bwMode="auto">
              <a:xfrm>
                <a:off x="1732" y="1538"/>
                <a:ext cx="385" cy="0"/>
              </a:xfrm>
              <a:prstGeom prst="line">
                <a:avLst/>
              </a:prstGeom>
              <a:noFill/>
              <a:ln w="25400">
                <a:solidFill>
                  <a:schemeClr val="accent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Text" lastClr="000000"/>
                  </a:solidFill>
                  <a:effectLst/>
                  <a:uLnTx/>
                  <a:uFillTx/>
                  <a:latin typeface="Times New Roman" panose="02020603050405020304" pitchFamily="18" charset="0"/>
                  <a:ea typeface="ＭＳ Ｐゴシック" charset="-128"/>
                  <a:cs typeface="Times New Roman" panose="02020603050405020304" pitchFamily="18" charset="0"/>
                </a:endParaRPr>
              </a:p>
            </p:txBody>
          </p:sp>
          <p:sp>
            <p:nvSpPr>
              <p:cNvPr id="24" name="Line 70"/>
              <p:cNvSpPr>
                <a:spLocks noChangeShapeType="1"/>
              </p:cNvSpPr>
              <p:nvPr/>
            </p:nvSpPr>
            <p:spPr bwMode="auto">
              <a:xfrm flipV="1">
                <a:off x="1399" y="1538"/>
                <a:ext cx="333" cy="351"/>
              </a:xfrm>
              <a:prstGeom prst="line">
                <a:avLst/>
              </a:prstGeom>
              <a:noFill/>
              <a:ln w="25400">
                <a:solidFill>
                  <a:schemeClr val="accent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Text" lastClr="000000"/>
                  </a:solidFill>
                  <a:effectLst/>
                  <a:uLnTx/>
                  <a:uFillTx/>
                  <a:latin typeface="Times New Roman" panose="02020603050405020304" pitchFamily="18" charset="0"/>
                  <a:ea typeface="ＭＳ Ｐゴシック" charset="-128"/>
                  <a:cs typeface="Times New Roman" panose="02020603050405020304" pitchFamily="18" charset="0"/>
                </a:endParaRPr>
              </a:p>
            </p:txBody>
          </p:sp>
        </p:grpSp>
        <p:grpSp>
          <p:nvGrpSpPr>
            <p:cNvPr id="20" name="Group 71"/>
            <p:cNvGrpSpPr>
              <a:grpSpLocks/>
            </p:cNvGrpSpPr>
            <p:nvPr/>
          </p:nvGrpSpPr>
          <p:grpSpPr bwMode="auto">
            <a:xfrm>
              <a:off x="1356" y="3136"/>
              <a:ext cx="833" cy="491"/>
              <a:chOff x="1322" y="3174"/>
              <a:chExt cx="794" cy="267"/>
            </a:xfrm>
          </p:grpSpPr>
          <p:sp>
            <p:nvSpPr>
              <p:cNvPr id="21" name="Line 72"/>
              <p:cNvSpPr>
                <a:spLocks noChangeShapeType="1"/>
              </p:cNvSpPr>
              <p:nvPr/>
            </p:nvSpPr>
            <p:spPr bwMode="auto">
              <a:xfrm>
                <a:off x="1732" y="3441"/>
                <a:ext cx="384" cy="0"/>
              </a:xfrm>
              <a:prstGeom prst="line">
                <a:avLst/>
              </a:prstGeom>
              <a:noFill/>
              <a:ln w="25400">
                <a:solidFill>
                  <a:schemeClr val="accent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Text" lastClr="000000"/>
                  </a:solidFill>
                  <a:effectLst/>
                  <a:uLnTx/>
                  <a:uFillTx/>
                  <a:latin typeface="Times New Roman" panose="02020603050405020304" pitchFamily="18" charset="0"/>
                  <a:ea typeface="ＭＳ Ｐゴシック" charset="-128"/>
                  <a:cs typeface="Times New Roman" panose="02020603050405020304" pitchFamily="18" charset="0"/>
                </a:endParaRPr>
              </a:p>
            </p:txBody>
          </p:sp>
          <p:sp>
            <p:nvSpPr>
              <p:cNvPr id="22" name="Line 73"/>
              <p:cNvSpPr>
                <a:spLocks noChangeShapeType="1"/>
              </p:cNvSpPr>
              <p:nvPr/>
            </p:nvSpPr>
            <p:spPr bwMode="auto">
              <a:xfrm>
                <a:off x="1322" y="3174"/>
                <a:ext cx="410" cy="267"/>
              </a:xfrm>
              <a:prstGeom prst="line">
                <a:avLst/>
              </a:prstGeom>
              <a:noFill/>
              <a:ln w="25400">
                <a:solidFill>
                  <a:schemeClr val="accent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Text" lastClr="000000"/>
                  </a:solidFill>
                  <a:effectLst/>
                  <a:uLnTx/>
                  <a:uFillTx/>
                  <a:latin typeface="Times New Roman" panose="02020603050405020304" pitchFamily="18" charset="0"/>
                  <a:ea typeface="ＭＳ Ｐゴシック" charset="-128"/>
                  <a:cs typeface="Times New Roman" panose="02020603050405020304" pitchFamily="18" charset="0"/>
                </a:endParaRPr>
              </a:p>
            </p:txBody>
          </p:sp>
        </p:grpSp>
      </p:grpSp>
      <p:sp>
        <p:nvSpPr>
          <p:cNvPr id="11" name="Oval 80"/>
          <p:cNvSpPr>
            <a:spLocks noChangeArrowheads="1"/>
          </p:cNvSpPr>
          <p:nvPr/>
        </p:nvSpPr>
        <p:spPr bwMode="gray">
          <a:xfrm>
            <a:off x="3155078" y="1684178"/>
            <a:ext cx="230360" cy="248833"/>
          </a:xfrm>
          <a:prstGeom prst="ellipse">
            <a:avLst/>
          </a:prstGeom>
          <a:gradFill rotWithShape="1">
            <a:gsLst>
              <a:gs pos="0">
                <a:srgbClr val="2DA2BF"/>
              </a:gs>
              <a:gs pos="100000">
                <a:srgbClr val="2DA2BF">
                  <a:gamma/>
                  <a:shade val="66667"/>
                  <a:invGamma/>
                </a:srgbClr>
              </a:gs>
            </a:gsLst>
            <a:path path="shape">
              <a:fillToRect l="50000" t="50000" r="50000" b="50000"/>
            </a:path>
          </a:gradFill>
          <a:ln w="19050">
            <a:solidFill>
              <a:srgbClr val="FFFFFF"/>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u="none" strike="noStrike" kern="0" cap="none" spc="0" normalizeH="0" baseline="0" noProof="0">
              <a:ln>
                <a:noFill/>
              </a:ln>
              <a:solidFill>
                <a:srgbClr val="000000"/>
              </a:solidFill>
              <a:effectLst/>
              <a:uLnTx/>
              <a:uFillTx/>
              <a:latin typeface="Times New Roman" panose="02020603050405020304" pitchFamily="18" charset="0"/>
              <a:ea typeface="ＭＳ Ｐゴシック" charset="-128"/>
              <a:cs typeface="Times New Roman" panose="02020603050405020304" pitchFamily="18" charset="0"/>
            </a:endParaRPr>
          </a:p>
        </p:txBody>
      </p:sp>
      <p:sp>
        <p:nvSpPr>
          <p:cNvPr id="12" name="Oval 81"/>
          <p:cNvSpPr>
            <a:spLocks noChangeArrowheads="1"/>
          </p:cNvSpPr>
          <p:nvPr/>
        </p:nvSpPr>
        <p:spPr bwMode="gray">
          <a:xfrm>
            <a:off x="3168538" y="2613925"/>
            <a:ext cx="234017" cy="248833"/>
          </a:xfrm>
          <a:prstGeom prst="ellipse">
            <a:avLst/>
          </a:prstGeom>
          <a:gradFill rotWithShape="1">
            <a:gsLst>
              <a:gs pos="0">
                <a:srgbClr val="DA1F28"/>
              </a:gs>
              <a:gs pos="100000">
                <a:srgbClr val="DA1F28">
                  <a:gamma/>
                  <a:shade val="66667"/>
                  <a:invGamma/>
                </a:srgbClr>
              </a:gs>
            </a:gsLst>
            <a:path path="shape">
              <a:fillToRect l="50000" t="50000" r="50000" b="50000"/>
            </a:path>
          </a:gradFill>
          <a:ln w="19050">
            <a:solidFill>
              <a:srgbClr val="FFFFFF"/>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u="none" strike="noStrike" kern="0" cap="none" spc="0" normalizeH="0" baseline="0" noProof="0">
              <a:ln>
                <a:noFill/>
              </a:ln>
              <a:solidFill>
                <a:srgbClr val="000000"/>
              </a:solidFill>
              <a:effectLst/>
              <a:uLnTx/>
              <a:uFillTx/>
              <a:latin typeface="Times New Roman" panose="02020603050405020304" pitchFamily="18" charset="0"/>
              <a:ea typeface="ＭＳ Ｐゴシック" charset="-128"/>
              <a:cs typeface="Times New Roman" panose="02020603050405020304" pitchFamily="18" charset="0"/>
            </a:endParaRPr>
          </a:p>
        </p:txBody>
      </p:sp>
      <p:sp>
        <p:nvSpPr>
          <p:cNvPr id="13" name="Oval 82"/>
          <p:cNvSpPr>
            <a:spLocks noChangeArrowheads="1"/>
          </p:cNvSpPr>
          <p:nvPr/>
        </p:nvSpPr>
        <p:spPr bwMode="gray">
          <a:xfrm>
            <a:off x="3168538" y="3532098"/>
            <a:ext cx="234017" cy="248833"/>
          </a:xfrm>
          <a:prstGeom prst="ellipse">
            <a:avLst/>
          </a:prstGeom>
          <a:gradFill rotWithShape="1">
            <a:gsLst>
              <a:gs pos="0">
                <a:srgbClr val="2DA2BF"/>
              </a:gs>
              <a:gs pos="100000">
                <a:srgbClr val="2DA2BF">
                  <a:gamma/>
                  <a:shade val="66667"/>
                  <a:invGamma/>
                </a:srgbClr>
              </a:gs>
            </a:gsLst>
            <a:path path="shape">
              <a:fillToRect l="50000" t="50000" r="50000" b="50000"/>
            </a:path>
          </a:gradFill>
          <a:ln w="19050">
            <a:solidFill>
              <a:srgbClr val="FFFFFF"/>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u="none" strike="noStrike" kern="0" cap="none" spc="0" normalizeH="0" baseline="0" noProof="0">
              <a:ln>
                <a:noFill/>
              </a:ln>
              <a:solidFill>
                <a:srgbClr val="000000"/>
              </a:solidFill>
              <a:effectLst/>
              <a:uLnTx/>
              <a:uFillTx/>
              <a:latin typeface="Times New Roman" panose="02020603050405020304" pitchFamily="18" charset="0"/>
              <a:ea typeface="ＭＳ Ｐゴシック" charset="-128"/>
              <a:cs typeface="Times New Roman" panose="02020603050405020304" pitchFamily="18" charset="0"/>
            </a:endParaRPr>
          </a:p>
        </p:txBody>
      </p:sp>
      <p:sp>
        <p:nvSpPr>
          <p:cNvPr id="14" name="Oval 85"/>
          <p:cNvSpPr>
            <a:spLocks noChangeArrowheads="1"/>
          </p:cNvSpPr>
          <p:nvPr/>
        </p:nvSpPr>
        <p:spPr bwMode="gray">
          <a:xfrm>
            <a:off x="3155078" y="4411692"/>
            <a:ext cx="230360" cy="246904"/>
          </a:xfrm>
          <a:prstGeom prst="ellipse">
            <a:avLst/>
          </a:prstGeom>
          <a:gradFill rotWithShape="1">
            <a:gsLst>
              <a:gs pos="0">
                <a:srgbClr val="DA1F28"/>
              </a:gs>
              <a:gs pos="100000">
                <a:srgbClr val="DA1F28">
                  <a:gamma/>
                  <a:shade val="66667"/>
                  <a:invGamma/>
                </a:srgbClr>
              </a:gs>
            </a:gsLst>
            <a:path path="shape">
              <a:fillToRect l="50000" t="50000" r="50000" b="50000"/>
            </a:path>
          </a:gradFill>
          <a:ln w="19050">
            <a:solidFill>
              <a:srgbClr val="FFFFFF"/>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u="none" strike="noStrike" kern="0" cap="none" spc="0" normalizeH="0" baseline="0" noProof="0">
              <a:ln>
                <a:noFill/>
              </a:ln>
              <a:solidFill>
                <a:srgbClr val="000000"/>
              </a:solidFill>
              <a:effectLst/>
              <a:uLnTx/>
              <a:uFillTx/>
              <a:latin typeface="Times New Roman" panose="02020603050405020304" pitchFamily="18" charset="0"/>
              <a:ea typeface="ＭＳ Ｐゴシック" charset="-128"/>
              <a:cs typeface="Times New Roman" panose="02020603050405020304" pitchFamily="18" charset="0"/>
            </a:endParaRPr>
          </a:p>
        </p:txBody>
      </p:sp>
      <p:sp>
        <p:nvSpPr>
          <p:cNvPr id="15" name="Oval 88"/>
          <p:cNvSpPr>
            <a:spLocks noChangeArrowheads="1"/>
          </p:cNvSpPr>
          <p:nvPr/>
        </p:nvSpPr>
        <p:spPr bwMode="gray">
          <a:xfrm>
            <a:off x="3168538" y="5426312"/>
            <a:ext cx="234017" cy="248833"/>
          </a:xfrm>
          <a:prstGeom prst="ellipse">
            <a:avLst/>
          </a:prstGeom>
          <a:gradFill rotWithShape="1">
            <a:gsLst>
              <a:gs pos="0">
                <a:srgbClr val="2DA2BF"/>
              </a:gs>
              <a:gs pos="100000">
                <a:srgbClr val="2DA2BF">
                  <a:gamma/>
                  <a:shade val="66667"/>
                  <a:invGamma/>
                </a:srgbClr>
              </a:gs>
            </a:gsLst>
            <a:path path="shape">
              <a:fillToRect l="50000" t="50000" r="50000" b="50000"/>
            </a:path>
          </a:gradFill>
          <a:ln w="19050">
            <a:solidFill>
              <a:srgbClr val="FFFFFF"/>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u="none" strike="noStrike" kern="0" cap="none" spc="0" normalizeH="0" baseline="0" noProof="0">
              <a:ln>
                <a:noFill/>
              </a:ln>
              <a:solidFill>
                <a:srgbClr val="000000"/>
              </a:solidFill>
              <a:effectLst/>
              <a:uLnTx/>
              <a:uFillTx/>
              <a:latin typeface="Times New Roman" panose="02020603050405020304" pitchFamily="18" charset="0"/>
              <a:ea typeface="ＭＳ Ｐゴシック" charset="-128"/>
              <a:cs typeface="Times New Roman" panose="02020603050405020304" pitchFamily="18" charset="0"/>
            </a:endParaRPr>
          </a:p>
        </p:txBody>
      </p:sp>
      <p:sp>
        <p:nvSpPr>
          <p:cNvPr id="25" name="Rectangle 84"/>
          <p:cNvSpPr>
            <a:spLocks noChangeArrowheads="1"/>
          </p:cNvSpPr>
          <p:nvPr/>
        </p:nvSpPr>
        <p:spPr bwMode="auto">
          <a:xfrm>
            <a:off x="3544126" y="5261653"/>
            <a:ext cx="6009542" cy="523220"/>
          </a:xfrm>
          <a:prstGeom prst="rect">
            <a:avLst/>
          </a:prstGeom>
          <a:noFill/>
          <a:ln>
            <a:noFill/>
          </a:ln>
          <a:effectLst/>
        </p:spPr>
        <p:txBody>
          <a:bodyPr wrap="square">
            <a:prstTxWarp prst="textNoShape">
              <a:avLst/>
            </a:prstTxWarp>
            <a:spAutoFit/>
          </a:bodyPr>
          <a:lstStyle/>
          <a:p>
            <a:pPr lvl="0" eaLnBrk="0" hangingPunct="0"/>
            <a:r>
              <a:rPr lang="en-US" sz="2800" b="1" noProof="0" dirty="0">
                <a:latin typeface="Times New Roman" panose="02020603050405020304" pitchFamily="18" charset="0"/>
                <a:cs typeface="Times New Roman" panose="02020603050405020304" pitchFamily="18" charset="0"/>
              </a:rPr>
              <a:t>ĐIỀU CHẾ</a:t>
            </a:r>
            <a:endParaRPr kumimoji="0" lang="en-US" sz="2800" b="1" u="none" strike="noStrike" kern="1200" cap="none" spc="0" normalizeH="0" baseline="0" noProof="0" dirty="0">
              <a:ln>
                <a:noFill/>
              </a:ln>
              <a:solidFill>
                <a:srgbClr val="000000"/>
              </a:solidFill>
              <a:effectLst/>
              <a:uLnTx/>
              <a:uFillTx/>
              <a:latin typeface="Times New Roman" panose="02020603050405020304" pitchFamily="18" charset="0"/>
              <a:ea typeface="Arial" charset="0"/>
              <a:cs typeface="Times New Roman" panose="02020603050405020304" pitchFamily="18" charset="0"/>
            </a:endParaRPr>
          </a:p>
        </p:txBody>
      </p:sp>
      <p:sp>
        <p:nvSpPr>
          <p:cNvPr id="26" name="Freeform 25"/>
          <p:cNvSpPr/>
          <p:nvPr/>
        </p:nvSpPr>
        <p:spPr>
          <a:xfrm>
            <a:off x="320040" y="2276581"/>
            <a:ext cx="2535238" cy="2514600"/>
          </a:xfrm>
          <a:custGeom>
            <a:avLst/>
            <a:gdLst>
              <a:gd name="connsiteX0" fmla="*/ 0 w 2184219"/>
              <a:gd name="connsiteY0" fmla="*/ 1092110 h 2184219"/>
              <a:gd name="connsiteX1" fmla="*/ 1092110 w 2184219"/>
              <a:gd name="connsiteY1" fmla="*/ 0 h 2184219"/>
              <a:gd name="connsiteX2" fmla="*/ 2184220 w 2184219"/>
              <a:gd name="connsiteY2" fmla="*/ 1092110 h 2184219"/>
              <a:gd name="connsiteX3" fmla="*/ 1092110 w 2184219"/>
              <a:gd name="connsiteY3" fmla="*/ 2184220 h 2184219"/>
              <a:gd name="connsiteX4" fmla="*/ 0 w 2184219"/>
              <a:gd name="connsiteY4" fmla="*/ 1092110 h 2184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4219" h="2184219">
                <a:moveTo>
                  <a:pt x="0" y="1092110"/>
                </a:moveTo>
                <a:cubicBezTo>
                  <a:pt x="0" y="488954"/>
                  <a:pt x="488954" y="0"/>
                  <a:pt x="1092110" y="0"/>
                </a:cubicBezTo>
                <a:cubicBezTo>
                  <a:pt x="1695266" y="0"/>
                  <a:pt x="2184220" y="488954"/>
                  <a:pt x="2184220" y="1092110"/>
                </a:cubicBezTo>
                <a:cubicBezTo>
                  <a:pt x="2184220" y="1695266"/>
                  <a:pt x="1695266" y="2184220"/>
                  <a:pt x="1092110" y="2184220"/>
                </a:cubicBezTo>
                <a:cubicBezTo>
                  <a:pt x="488954" y="2184220"/>
                  <a:pt x="0" y="1695266"/>
                  <a:pt x="0" y="1092110"/>
                </a:cubicBezTo>
                <a:close/>
              </a:path>
            </a:pathLst>
          </a:custGeom>
          <a:solidFill>
            <a:srgbClr val="A5B592">
              <a:hueOff val="0"/>
              <a:satOff val="0"/>
              <a:lumOff val="0"/>
              <a:alphaOff val="0"/>
            </a:srgbClr>
          </a:solidFill>
          <a:ln w="38100" cap="flat" cmpd="sng" algn="ctr">
            <a:solidFill>
              <a:sysClr val="window" lastClr="FFFFFF">
                <a:hueOff val="0"/>
                <a:satOff val="0"/>
                <a:lumOff val="0"/>
                <a:alphaOff val="0"/>
              </a:sysClr>
            </a:solidFill>
            <a:prstDash val="solid"/>
          </a:ln>
          <a:effectLst/>
        </p:spPr>
        <p:txBody>
          <a:bodyPr lIns="347176" tIns="347176" rIns="347176" bIns="347176" anchor="ctr">
            <a:prstTxWarp prst="textNoShape">
              <a:avLst/>
            </a:prstTxWarp>
          </a:bodyPr>
          <a:lstStyle/>
          <a:p>
            <a:pPr marL="0" marR="0" lvl="0" indent="0" algn="ctr" defTabSz="1911350" rtl="0" eaLnBrk="1" fontAlgn="base"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charset="0"/>
                <a:cs typeface="Times New Roman" panose="02020603050405020304" pitchFamily="18" charset="0"/>
              </a:rPr>
              <a:t>NỘI</a:t>
            </a:r>
            <a:r>
              <a:rPr kumimoji="0" lang="en-US" sz="3200" b="1" i="0" u="none" strike="noStrike" kern="1200" cap="none" spc="0" normalizeH="0" noProof="0" dirty="0">
                <a:ln>
                  <a:noFill/>
                </a:ln>
                <a:solidFill>
                  <a:srgbClr val="C00000"/>
                </a:solidFill>
                <a:effectLst/>
                <a:uLnTx/>
                <a:uFillTx/>
                <a:latin typeface="Times New Roman" panose="02020603050405020304" pitchFamily="18" charset="0"/>
                <a:ea typeface="Times New Roman" charset="0"/>
                <a:cs typeface="Times New Roman" panose="02020603050405020304" pitchFamily="18" charset="0"/>
              </a:rPr>
              <a:t> DUNG KIẾN THỨC</a:t>
            </a:r>
            <a:endPar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charset="0"/>
              <a:cs typeface="Times New Roman" panose="02020603050405020304" pitchFamily="18" charset="0"/>
            </a:endParaRPr>
          </a:p>
        </p:txBody>
      </p:sp>
      <p:sp>
        <p:nvSpPr>
          <p:cNvPr id="27" name="Rectangle 26"/>
          <p:cNvSpPr>
            <a:spLocks noChangeArrowheads="1"/>
          </p:cNvSpPr>
          <p:nvPr/>
        </p:nvSpPr>
        <p:spPr bwMode="auto">
          <a:xfrm>
            <a:off x="3486911" y="1547019"/>
            <a:ext cx="7167629" cy="523220"/>
          </a:xfrm>
          <a:prstGeom prst="rect">
            <a:avLst/>
          </a:prstGeom>
          <a:noFill/>
          <a:ln w="9525">
            <a:noFill/>
            <a:miter lim="800000"/>
            <a:headEnd/>
            <a:tailEnd/>
          </a:ln>
        </p:spPr>
        <p:txBody>
          <a:bodyPr wrap="square">
            <a:prstTxWarp prst="textNoShape">
              <a:avLst/>
            </a:prstTxWarp>
            <a:spAutoFit/>
          </a:bodyPr>
          <a:lstStyle/>
          <a:p>
            <a:pPr lvl="0"/>
            <a:r>
              <a:rPr lang="en-US" sz="2800" b="1" noProof="0" dirty="0">
                <a:latin typeface="Times New Roman" panose="02020603050405020304" pitchFamily="18" charset="0"/>
                <a:cs typeface="Times New Roman" panose="02020603050405020304" pitchFamily="18" charset="0"/>
              </a:rPr>
              <a:t>ĐỊNH NGHĨA, PHÂN LOẠI, DANH PHÁP</a:t>
            </a:r>
            <a:endParaRPr kumimoji="0" lang="en-US" sz="2800" b="1" u="none" strike="noStrike" kern="1200" cap="none" spc="0" normalizeH="0" baseline="0" noProof="0" dirty="0">
              <a:ln>
                <a:noFill/>
              </a:ln>
              <a:solidFill>
                <a:prstClr val="black"/>
              </a:solidFill>
              <a:effectLst/>
              <a:uLnTx/>
              <a:uFillTx/>
              <a:latin typeface="Times New Roman" panose="02020603050405020304" pitchFamily="18" charset="0"/>
              <a:ea typeface="Arial" charset="0"/>
              <a:cs typeface="Times New Roman" panose="02020603050405020304" pitchFamily="18" charset="0"/>
            </a:endParaRPr>
          </a:p>
        </p:txBody>
      </p:sp>
      <p:sp>
        <p:nvSpPr>
          <p:cNvPr id="28" name="Rectangle 27"/>
          <p:cNvSpPr>
            <a:spLocks noChangeArrowheads="1"/>
          </p:cNvSpPr>
          <p:nvPr/>
        </p:nvSpPr>
        <p:spPr bwMode="auto">
          <a:xfrm>
            <a:off x="3505200" y="3359171"/>
            <a:ext cx="6209630" cy="523220"/>
          </a:xfrm>
          <a:prstGeom prst="rect">
            <a:avLst/>
          </a:prstGeom>
          <a:noFill/>
          <a:ln w="9525">
            <a:noFill/>
            <a:miter lim="800000"/>
            <a:headEnd/>
            <a:tailEnd/>
          </a:ln>
        </p:spPr>
        <p:txBody>
          <a:bodyPr wrap="square">
            <a:prstTxWarp prst="textNoShape">
              <a:avLst/>
            </a:prstTxWarp>
            <a:spAutoFit/>
          </a:bodyPr>
          <a:lstStyle/>
          <a:p>
            <a:pPr lvl="0" algn="just"/>
            <a:r>
              <a:rPr lang="en-US" sz="2800" b="1" dirty="0">
                <a:latin typeface="Times New Roman" panose="02020603050405020304" pitchFamily="18" charset="0"/>
                <a:cs typeface="Times New Roman" panose="02020603050405020304" pitchFamily="18" charset="0"/>
              </a:rPr>
              <a:t>TÍNH CHẤT VẬT LÍ</a:t>
            </a:r>
            <a:endParaRPr kumimoji="0" lang="en-US" sz="2800" b="1" u="none" strike="noStrike" kern="1200" cap="none" spc="0" normalizeH="0" baseline="0" noProof="0" dirty="0">
              <a:ln>
                <a:noFill/>
              </a:ln>
              <a:solidFill>
                <a:prstClr val="black"/>
              </a:solidFill>
              <a:effectLst/>
              <a:uLnTx/>
              <a:uFillTx/>
              <a:latin typeface="Times New Roman" panose="02020603050405020304" pitchFamily="18" charset="0"/>
              <a:ea typeface="Arial" charset="0"/>
              <a:cs typeface="Times New Roman" panose="02020603050405020304" pitchFamily="18" charset="0"/>
            </a:endParaRPr>
          </a:p>
        </p:txBody>
      </p:sp>
      <p:sp>
        <p:nvSpPr>
          <p:cNvPr id="29" name="Rectangle 28"/>
          <p:cNvSpPr>
            <a:spLocks noChangeArrowheads="1"/>
          </p:cNvSpPr>
          <p:nvPr/>
        </p:nvSpPr>
        <p:spPr bwMode="auto">
          <a:xfrm>
            <a:off x="3509834" y="4310805"/>
            <a:ext cx="6797408" cy="523220"/>
          </a:xfrm>
          <a:prstGeom prst="rect">
            <a:avLst/>
          </a:prstGeom>
          <a:noFill/>
          <a:ln w="9525">
            <a:noFill/>
            <a:miter lim="800000"/>
            <a:headEnd/>
            <a:tailEnd/>
          </a:ln>
        </p:spPr>
        <p:txBody>
          <a:bodyPr wrap="square">
            <a:prstTxWarp prst="textNoShape">
              <a:avLst/>
            </a:prstTxWarp>
            <a:spAutoFit/>
          </a:bodyPr>
          <a:lstStyle/>
          <a:p>
            <a:pPr lvl="0"/>
            <a:r>
              <a:rPr lang="en-US" sz="2800" b="1" dirty="0">
                <a:latin typeface="Times New Roman" panose="02020603050405020304" pitchFamily="18" charset="0"/>
                <a:cs typeface="Times New Roman" panose="02020603050405020304" pitchFamily="18" charset="0"/>
              </a:rPr>
              <a:t>TÍNH CHẤT HÓA HỌC</a:t>
            </a:r>
            <a:endParaRPr kumimoji="0" lang="en-US" sz="2800" b="1" u="none" strike="noStrike" kern="1200" cap="none" spc="0" normalizeH="0" baseline="0" noProof="0" dirty="0">
              <a:ln>
                <a:noFill/>
              </a:ln>
              <a:solidFill>
                <a:prstClr val="black"/>
              </a:solidFill>
              <a:effectLst/>
              <a:uLnTx/>
              <a:uFillTx/>
              <a:latin typeface="Times New Roman" panose="02020603050405020304" pitchFamily="18" charset="0"/>
              <a:ea typeface="Arial" charset="0"/>
              <a:cs typeface="Times New Roman" panose="02020603050405020304" pitchFamily="18" charset="0"/>
            </a:endParaRPr>
          </a:p>
        </p:txBody>
      </p:sp>
      <p:sp>
        <p:nvSpPr>
          <p:cNvPr id="35" name="TextBox 34">
            <a:extLst>
              <a:ext uri="{FF2B5EF4-FFF2-40B4-BE49-F238E27FC236}">
                <a16:creationId xmlns:a16="http://schemas.microsoft.com/office/drawing/2014/main" id="{C2171DB4-FBA6-4C2C-8B10-2FE189740EE0}"/>
              </a:ext>
            </a:extLst>
          </p:cNvPr>
          <p:cNvSpPr txBox="1"/>
          <p:nvPr/>
        </p:nvSpPr>
        <p:spPr>
          <a:xfrm>
            <a:off x="204185" y="292964"/>
            <a:ext cx="1573957" cy="369332"/>
          </a:xfrm>
          <a:prstGeom prst="rect">
            <a:avLst/>
          </a:prstGeom>
          <a:noFill/>
          <a:ln>
            <a:solidFill>
              <a:srgbClr val="FF0000"/>
            </a:solidFill>
          </a:ln>
        </p:spPr>
        <p:txBody>
          <a:bodyPr wrap="none" rtlCol="0">
            <a:spAutoFit/>
          </a:bodyPr>
          <a:lstStyle/>
          <a:p>
            <a:r>
              <a:rPr lang="en-US" b="1" dirty="0">
                <a:solidFill>
                  <a:srgbClr val="FFFF00"/>
                </a:solidFill>
              </a:rPr>
              <a:t>HÓA HỌC 11</a:t>
            </a:r>
            <a:endParaRPr lang="vi-VN" b="1" dirty="0">
              <a:solidFill>
                <a:srgbClr val="FFFF00"/>
              </a:solidFill>
            </a:endParaRPr>
          </a:p>
        </p:txBody>
      </p:sp>
      <p:sp>
        <p:nvSpPr>
          <p:cNvPr id="36" name="TextBox 35">
            <a:extLst>
              <a:ext uri="{FF2B5EF4-FFF2-40B4-BE49-F238E27FC236}">
                <a16:creationId xmlns:a16="http://schemas.microsoft.com/office/drawing/2014/main" id="{3C8DD836-3A0B-4E42-9030-5171F4A94EF3}"/>
              </a:ext>
            </a:extLst>
          </p:cNvPr>
          <p:cNvSpPr txBox="1"/>
          <p:nvPr/>
        </p:nvSpPr>
        <p:spPr>
          <a:xfrm>
            <a:off x="1968901" y="154464"/>
            <a:ext cx="6688434" cy="584775"/>
          </a:xfrm>
          <a:prstGeom prst="rect">
            <a:avLst/>
          </a:prstGeom>
          <a:noFill/>
        </p:spPr>
        <p:txBody>
          <a:bodyPr wrap="none" rtlCol="0">
            <a:spAutoFit/>
          </a:bodyPr>
          <a:lstStyle/>
          <a:p>
            <a:r>
              <a:rPr lang="en-US" sz="3200" b="1" dirty="0" err="1">
                <a:solidFill>
                  <a:schemeClr val="bg1"/>
                </a:solidFill>
                <a:latin typeface="Times New Roman" panose="02020603050405020304" pitchFamily="18" charset="0"/>
                <a:cs typeface="Times New Roman" panose="02020603050405020304" pitchFamily="18" charset="0"/>
              </a:rPr>
              <a:t>Bài</a:t>
            </a:r>
            <a:r>
              <a:rPr lang="en-US" sz="3200" b="1" dirty="0">
                <a:solidFill>
                  <a:schemeClr val="bg1"/>
                </a:solidFill>
                <a:latin typeface="Times New Roman" panose="02020603050405020304" pitchFamily="18" charset="0"/>
                <a:cs typeface="Times New Roman" panose="02020603050405020304" pitchFamily="18" charset="0"/>
              </a:rPr>
              <a:t> 45: AXIT CACBOXYLIC (</a:t>
            </a:r>
            <a:r>
              <a:rPr lang="en-US" sz="3200" b="1" dirty="0" err="1">
                <a:solidFill>
                  <a:schemeClr val="bg1"/>
                </a:solidFill>
                <a:latin typeface="Times New Roman" panose="02020603050405020304" pitchFamily="18" charset="0"/>
                <a:cs typeface="Times New Roman" panose="02020603050405020304" pitchFamily="18" charset="0"/>
              </a:rPr>
              <a:t>tiết</a:t>
            </a:r>
            <a:r>
              <a:rPr lang="en-US" sz="3200" b="1" dirty="0">
                <a:solidFill>
                  <a:schemeClr val="bg1"/>
                </a:solidFill>
                <a:latin typeface="Times New Roman" panose="02020603050405020304" pitchFamily="18" charset="0"/>
                <a:cs typeface="Times New Roman" panose="02020603050405020304" pitchFamily="18" charset="0"/>
              </a:rPr>
              <a:t> 1)</a:t>
            </a:r>
            <a:endParaRPr lang="vi-VN" sz="3200" b="1" dirty="0">
              <a:solidFill>
                <a:schemeClr val="bg1"/>
              </a:solidFill>
              <a:latin typeface="Times New Roman" panose="02020603050405020304" pitchFamily="18"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31E0F6B-06CA-4CC8-8414-29554C3F3F06}"/>
              </a:ext>
            </a:extLst>
          </p:cNvPr>
          <p:cNvCxnSpPr>
            <a:cxnSpLocks/>
          </p:cNvCxnSpPr>
          <p:nvPr/>
        </p:nvCxnSpPr>
        <p:spPr>
          <a:xfrm>
            <a:off x="2043442" y="661569"/>
            <a:ext cx="6440801" cy="0"/>
          </a:xfrm>
          <a:prstGeom prst="line">
            <a:avLst/>
          </a:prstGeom>
          <a:ln w="444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67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250"/>
                                        <p:tgtEl>
                                          <p:spTgt spid="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dissolve">
                                      <p:cBhvr>
                                        <p:cTn id="28" dur="25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250"/>
                                        <p:tgtEl>
                                          <p:spTgt spid="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dissolve">
                                      <p:cBhvr>
                                        <p:cTn id="36" dur="25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mph" presetSubtype="2" fill="hold" nodeType="clickEffect">
                                  <p:stCondLst>
                                    <p:cond delay="0"/>
                                  </p:stCondLst>
                                  <p:childTnLst>
                                    <p:animClr clrSpc="rgb" dir="cw">
                                      <p:cBhvr override="childStyle">
                                        <p:cTn id="40" dur="1000" fill="hold"/>
                                        <p:tgtEl>
                                          <p:spTgt spid="27">
                                            <p:txEl>
                                              <p:pRg st="0" end="0"/>
                                            </p:txEl>
                                          </p:spTgt>
                                        </p:tgtEl>
                                        <p:attrNameLst>
                                          <p:attrName>style.color</p:attrName>
                                        </p:attrNameLst>
                                      </p:cBhvr>
                                      <p:to>
                                        <a:srgbClr val="FF3300"/>
                                      </p:to>
                                    </p:animClr>
                                  </p:childTnLst>
                                </p:cTn>
                              </p:par>
                              <p:par>
                                <p:cTn id="41" presetID="3" presetClass="emph" presetSubtype="2" fill="hold" nodeType="withEffect">
                                  <p:stCondLst>
                                    <p:cond delay="0"/>
                                  </p:stCondLst>
                                  <p:childTnLst>
                                    <p:animClr clrSpc="rgb" dir="cw">
                                      <p:cBhvr override="childStyle">
                                        <p:cTn id="42" dur="1000" fill="hold"/>
                                        <p:tgtEl>
                                          <p:spTgt spid="3">
                                            <p:txEl>
                                              <p:pRg st="0" end="0"/>
                                            </p:txEl>
                                          </p:spTgt>
                                        </p:tgtEl>
                                        <p:attrNameLst>
                                          <p:attrName>style.color</p:attrName>
                                        </p:attrNameLst>
                                      </p:cBhvr>
                                      <p:to>
                                        <a:srgbClr val="FF3300"/>
                                      </p:to>
                                    </p:animClr>
                                  </p:childTnLst>
                                </p:cTn>
                              </p:par>
                              <p:par>
                                <p:cTn id="43" presetID="3" presetClass="emph" presetSubtype="2" fill="hold" nodeType="withEffect">
                                  <p:stCondLst>
                                    <p:cond delay="0"/>
                                  </p:stCondLst>
                                  <p:childTnLst>
                                    <p:animClr clrSpc="rgb" dir="cw">
                                      <p:cBhvr override="childStyle">
                                        <p:cTn id="44" dur="1000" fill="hold"/>
                                        <p:tgtEl>
                                          <p:spTgt spid="28">
                                            <p:txEl>
                                              <p:pRg st="0" end="0"/>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allAtOnce" animBg="1"/>
      <p:bldP spid="4" grpId="0" animBg="1"/>
      <p:bldP spid="5" grpId="0" animBg="1"/>
      <p:bldP spid="25" grpId="0"/>
      <p:bldP spid="27" grpId="0" build="allAtOnce"/>
      <p:bldP spid="28" grpId="0" build="allAtOnce"/>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C2171DB4-FBA6-4C2C-8B10-2FE189740EE0}"/>
              </a:ext>
            </a:extLst>
          </p:cNvPr>
          <p:cNvSpPr txBox="1"/>
          <p:nvPr/>
        </p:nvSpPr>
        <p:spPr>
          <a:xfrm>
            <a:off x="204185" y="292964"/>
            <a:ext cx="1573957" cy="369332"/>
          </a:xfrm>
          <a:prstGeom prst="rect">
            <a:avLst/>
          </a:prstGeom>
          <a:noFill/>
          <a:ln>
            <a:solidFill>
              <a:srgbClr val="FF0000"/>
            </a:solidFill>
          </a:ln>
        </p:spPr>
        <p:txBody>
          <a:bodyPr wrap="none" rtlCol="0">
            <a:spAutoFit/>
          </a:bodyPr>
          <a:lstStyle/>
          <a:p>
            <a:r>
              <a:rPr lang="en-US" b="1" dirty="0">
                <a:solidFill>
                  <a:srgbClr val="FFFF00"/>
                </a:solidFill>
              </a:rPr>
              <a:t>HÓA HỌC 11</a:t>
            </a:r>
            <a:endParaRPr lang="vi-VN" b="1" dirty="0">
              <a:solidFill>
                <a:srgbClr val="FFFF00"/>
              </a:solidFill>
            </a:endParaRPr>
          </a:p>
        </p:txBody>
      </p:sp>
      <p:sp>
        <p:nvSpPr>
          <p:cNvPr id="36" name="TextBox 35">
            <a:extLst>
              <a:ext uri="{FF2B5EF4-FFF2-40B4-BE49-F238E27FC236}">
                <a16:creationId xmlns:a16="http://schemas.microsoft.com/office/drawing/2014/main" id="{3C8DD836-3A0B-4E42-9030-5171F4A94EF3}"/>
              </a:ext>
            </a:extLst>
          </p:cNvPr>
          <p:cNvSpPr txBox="1"/>
          <p:nvPr/>
        </p:nvSpPr>
        <p:spPr>
          <a:xfrm>
            <a:off x="1968901" y="154464"/>
            <a:ext cx="6688434" cy="584775"/>
          </a:xfrm>
          <a:prstGeom prst="rect">
            <a:avLst/>
          </a:prstGeom>
          <a:noFill/>
        </p:spPr>
        <p:txBody>
          <a:bodyPr wrap="none" rtlCol="0">
            <a:spAutoFit/>
          </a:bodyPr>
          <a:lstStyle/>
          <a:p>
            <a:r>
              <a:rPr lang="en-US" sz="3200" b="1" dirty="0" err="1">
                <a:solidFill>
                  <a:schemeClr val="bg1"/>
                </a:solidFill>
                <a:latin typeface="Times New Roman" panose="02020603050405020304" pitchFamily="18" charset="0"/>
                <a:cs typeface="Times New Roman" panose="02020603050405020304" pitchFamily="18" charset="0"/>
              </a:rPr>
              <a:t>Bài</a:t>
            </a:r>
            <a:r>
              <a:rPr lang="en-US" sz="3200" b="1" dirty="0">
                <a:solidFill>
                  <a:schemeClr val="bg1"/>
                </a:solidFill>
                <a:latin typeface="Times New Roman" panose="02020603050405020304" pitchFamily="18" charset="0"/>
                <a:cs typeface="Times New Roman" panose="02020603050405020304" pitchFamily="18" charset="0"/>
              </a:rPr>
              <a:t> 45: AXIT CACBOXYLIC (</a:t>
            </a:r>
            <a:r>
              <a:rPr lang="en-US" sz="3200" b="1" dirty="0" err="1">
                <a:solidFill>
                  <a:schemeClr val="bg1"/>
                </a:solidFill>
                <a:latin typeface="Times New Roman" panose="02020603050405020304" pitchFamily="18" charset="0"/>
                <a:cs typeface="Times New Roman" panose="02020603050405020304" pitchFamily="18" charset="0"/>
              </a:rPr>
              <a:t>tiết</a:t>
            </a:r>
            <a:r>
              <a:rPr lang="en-US" sz="3200" b="1" dirty="0">
                <a:solidFill>
                  <a:schemeClr val="bg1"/>
                </a:solidFill>
                <a:latin typeface="Times New Roman" panose="02020603050405020304" pitchFamily="18" charset="0"/>
                <a:cs typeface="Times New Roman" panose="02020603050405020304" pitchFamily="18" charset="0"/>
              </a:rPr>
              <a:t> 1)</a:t>
            </a:r>
            <a:endParaRPr lang="vi-VN" sz="3200" b="1" dirty="0">
              <a:solidFill>
                <a:schemeClr val="bg1"/>
              </a:solidFill>
              <a:latin typeface="Times New Roman" panose="02020603050405020304" pitchFamily="18"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31E0F6B-06CA-4CC8-8414-29554C3F3F06}"/>
              </a:ext>
            </a:extLst>
          </p:cNvPr>
          <p:cNvCxnSpPr>
            <a:cxnSpLocks/>
          </p:cNvCxnSpPr>
          <p:nvPr/>
        </p:nvCxnSpPr>
        <p:spPr>
          <a:xfrm>
            <a:off x="2043442" y="661569"/>
            <a:ext cx="6440801"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32" name="Rectangle 164"/>
          <p:cNvSpPr>
            <a:spLocks noChangeArrowheads="1"/>
          </p:cNvSpPr>
          <p:nvPr/>
        </p:nvSpPr>
        <p:spPr bwMode="auto">
          <a:xfrm>
            <a:off x="442776" y="979644"/>
            <a:ext cx="964213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dirty="0">
                <a:solidFill>
                  <a:srgbClr val="FFFF00"/>
                </a:solidFill>
                <a:latin typeface="Times New Roman" panose="02020603050405020304" pitchFamily="18" charset="0"/>
              </a:rPr>
              <a:t>I. ĐỊNH NGHĨA, PHÂN LOẠI, DANH PHÁP</a:t>
            </a:r>
          </a:p>
        </p:txBody>
      </p:sp>
      <p:sp>
        <p:nvSpPr>
          <p:cNvPr id="6" name="Text Box 5"/>
          <p:cNvSpPr txBox="1">
            <a:spLocks noChangeArrowheads="1"/>
          </p:cNvSpPr>
          <p:nvPr/>
        </p:nvSpPr>
        <p:spPr bwMode="auto">
          <a:xfrm>
            <a:off x="862888" y="2004110"/>
            <a:ext cx="9867499"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lnSpc>
                <a:spcPct val="110000"/>
              </a:lnSpc>
            </a:pP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Axit</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cacboxylic</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là</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những</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hợp</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chất</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hữu</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cơ</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mà</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phân</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tử</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có</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nhóm</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cacboxyl</a:t>
            </a:r>
            <a:r>
              <a:rPr lang="en-US" altLang="en-US" sz="3200" dirty="0">
                <a:solidFill>
                  <a:schemeClr val="bg1"/>
                </a:solidFill>
                <a:latin typeface="Times New Roman" panose="02020603050405020304" pitchFamily="18" charset="0"/>
              </a:rPr>
              <a:t> (</a:t>
            </a:r>
            <a:r>
              <a:rPr lang="en-US" sz="3200" b="1" dirty="0">
                <a:solidFill>
                  <a:schemeClr val="bg1"/>
                </a:solidFill>
                <a:latin typeface="Times New Roman" pitchFamily="18" charset="0"/>
              </a:rPr>
              <a:t>–</a:t>
            </a:r>
            <a:r>
              <a:rPr lang="en-US" altLang="en-US" sz="3200" dirty="0">
                <a:solidFill>
                  <a:schemeClr val="bg1"/>
                </a:solidFill>
                <a:latin typeface="Times New Roman" panose="02020603050405020304" pitchFamily="18" charset="0"/>
              </a:rPr>
              <a:t>COOH) </a:t>
            </a:r>
            <a:r>
              <a:rPr lang="en-US" altLang="en-US" sz="3200" dirty="0" err="1">
                <a:solidFill>
                  <a:schemeClr val="bg1"/>
                </a:solidFill>
                <a:latin typeface="Times New Roman" panose="02020603050405020304" pitchFamily="18" charset="0"/>
              </a:rPr>
              <a:t>liên</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kết</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trực</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tiếp</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với</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nguyên</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tử</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cacbon</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hoặc</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nguyên</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tử</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hiđro</a:t>
            </a:r>
            <a:r>
              <a:rPr lang="en-US" altLang="en-US" sz="3200" dirty="0">
                <a:solidFill>
                  <a:schemeClr val="bg1"/>
                </a:solidFill>
                <a:latin typeface="Times New Roman" panose="02020603050405020304" pitchFamily="18" charset="0"/>
              </a:rPr>
              <a:t>.</a:t>
            </a:r>
            <a:endParaRPr lang="vi-VN" altLang="en-US" sz="3200" dirty="0">
              <a:solidFill>
                <a:schemeClr val="bg1"/>
              </a:solidFill>
              <a:latin typeface="Times New Roman" panose="02020603050405020304" pitchFamily="18" charset="0"/>
            </a:endParaRPr>
          </a:p>
        </p:txBody>
      </p:sp>
      <p:sp>
        <p:nvSpPr>
          <p:cNvPr id="7" name="Rectangle 106"/>
          <p:cNvSpPr>
            <a:spLocks noChangeArrowheads="1"/>
          </p:cNvSpPr>
          <p:nvPr/>
        </p:nvSpPr>
        <p:spPr bwMode="auto">
          <a:xfrm>
            <a:off x="5489801" y="3728812"/>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tabLst>
                <a:tab pos="6400800" algn="l"/>
              </a:tabLst>
              <a:defRPr sz="2800">
                <a:solidFill>
                  <a:schemeClr val="tx1"/>
                </a:solidFill>
                <a:latin typeface="Arial" panose="020B0604020202020204" pitchFamily="34" charset="0"/>
                <a:cs typeface="Arial" panose="020B0604020202020204" pitchFamily="34" charset="0"/>
              </a:defRPr>
            </a:lvl1pPr>
            <a:lvl2pPr marL="742950" indent="-285750" algn="l" eaLnBrk="0" hangingPunct="0">
              <a:tabLst>
                <a:tab pos="6400800" algn="l"/>
              </a:tabLst>
              <a:defRPr sz="2800">
                <a:solidFill>
                  <a:schemeClr val="tx1"/>
                </a:solidFill>
                <a:latin typeface="Arial" panose="020B0604020202020204" pitchFamily="34" charset="0"/>
                <a:cs typeface="Arial" panose="020B0604020202020204" pitchFamily="34" charset="0"/>
              </a:defRPr>
            </a:lvl2pPr>
            <a:lvl3pPr marL="1143000" indent="-228600" algn="l" eaLnBrk="0" hangingPunct="0">
              <a:tabLst>
                <a:tab pos="6400800" algn="l"/>
              </a:tabLst>
              <a:defRPr sz="2800">
                <a:solidFill>
                  <a:schemeClr val="tx1"/>
                </a:solidFill>
                <a:latin typeface="Arial" panose="020B0604020202020204" pitchFamily="34" charset="0"/>
                <a:cs typeface="Arial" panose="020B0604020202020204" pitchFamily="34" charset="0"/>
              </a:defRPr>
            </a:lvl3pPr>
            <a:lvl4pPr marL="1600200" indent="-228600" algn="l" eaLnBrk="0" hangingPunct="0">
              <a:tabLst>
                <a:tab pos="6400800" algn="l"/>
              </a:tabLst>
              <a:defRPr sz="2800">
                <a:solidFill>
                  <a:schemeClr val="tx1"/>
                </a:solidFill>
                <a:latin typeface="Arial" panose="020B0604020202020204" pitchFamily="34" charset="0"/>
                <a:cs typeface="Arial" panose="020B0604020202020204" pitchFamily="34" charset="0"/>
              </a:defRPr>
            </a:lvl4pPr>
            <a:lvl5pPr marL="2057400" indent="-228600" algn="l" eaLnBrk="0" hangingPunct="0">
              <a:tabLst>
                <a:tab pos="6400800" algn="l"/>
              </a:tabLst>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6400800" algn="l"/>
              </a:tabLs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6400800" algn="l"/>
              </a:tabLs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6400800" algn="l"/>
              </a:tabLs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6400800" algn="l"/>
              </a:tabLst>
              <a:defRPr sz="28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Text Box 5"/>
          <p:cNvSpPr txBox="1">
            <a:spLocks noChangeArrowheads="1"/>
          </p:cNvSpPr>
          <p:nvPr/>
        </p:nvSpPr>
        <p:spPr bwMode="auto">
          <a:xfrm>
            <a:off x="5056613" y="5831462"/>
            <a:ext cx="4586941"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dirty="0">
                <a:solidFill>
                  <a:schemeClr val="bg1"/>
                </a:solidFill>
              </a:rPr>
              <a:t>  </a:t>
            </a:r>
            <a:r>
              <a:rPr lang="en-US" altLang="en-US" sz="3200" dirty="0" err="1">
                <a:solidFill>
                  <a:schemeClr val="bg1"/>
                </a:solidFill>
                <a:latin typeface="Times New Roman" panose="02020603050405020304" pitchFamily="18" charset="0"/>
              </a:rPr>
              <a:t>gọi</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là</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nhóm</a:t>
            </a:r>
            <a:r>
              <a:rPr lang="en-US" altLang="en-US" sz="3200" dirty="0">
                <a:solidFill>
                  <a:schemeClr val="bg1"/>
                </a:solidFill>
                <a:latin typeface="Times New Roman" panose="02020603050405020304" pitchFamily="18" charset="0"/>
              </a:rPr>
              <a:t> </a:t>
            </a:r>
            <a:r>
              <a:rPr lang="en-US" altLang="en-US" sz="3200" dirty="0" err="1">
                <a:solidFill>
                  <a:srgbClr val="FFFF00"/>
                </a:solidFill>
                <a:latin typeface="Times New Roman" panose="02020603050405020304" pitchFamily="18" charset="0"/>
              </a:rPr>
              <a:t>cacboxyl</a:t>
            </a:r>
            <a:endParaRPr lang="vi-VN" altLang="en-US" sz="3200" dirty="0">
              <a:solidFill>
                <a:srgbClr val="FFFF00"/>
              </a:solidFill>
              <a:latin typeface="Times New Roman" panose="02020603050405020304" pitchFamily="18" charset="0"/>
            </a:endParaRPr>
          </a:p>
        </p:txBody>
      </p:sp>
      <p:sp>
        <p:nvSpPr>
          <p:cNvPr id="9" name="Text Box 5"/>
          <p:cNvSpPr txBox="1">
            <a:spLocks noChangeArrowheads="1"/>
          </p:cNvSpPr>
          <p:nvPr/>
        </p:nvSpPr>
        <p:spPr bwMode="auto">
          <a:xfrm>
            <a:off x="5504602" y="3896748"/>
            <a:ext cx="23574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dirty="0">
                <a:solidFill>
                  <a:schemeClr val="bg1"/>
                </a:solidFill>
                <a:latin typeface="Times New Roman" pitchFamily="18" charset="0"/>
              </a:rPr>
              <a:t>–</a:t>
            </a:r>
            <a:r>
              <a:rPr lang="en-US" altLang="en-US" b="1" dirty="0">
                <a:solidFill>
                  <a:schemeClr val="bg1"/>
                </a:solidFill>
                <a:latin typeface="Times New Roman" panose="02020603050405020304" pitchFamily="18" charset="0"/>
              </a:rPr>
              <a:t> C </a:t>
            </a:r>
            <a:r>
              <a:rPr lang="en-US" b="1" dirty="0">
                <a:solidFill>
                  <a:schemeClr val="bg1"/>
                </a:solidFill>
                <a:latin typeface="Times New Roman" pitchFamily="18" charset="0"/>
              </a:rPr>
              <a:t>–</a:t>
            </a:r>
            <a:r>
              <a:rPr lang="en-US" altLang="en-US" b="1" dirty="0">
                <a:solidFill>
                  <a:schemeClr val="bg1"/>
                </a:solidFill>
                <a:latin typeface="Times New Roman" panose="02020603050405020304" pitchFamily="18" charset="0"/>
              </a:rPr>
              <a:t> OH</a:t>
            </a:r>
            <a:endParaRPr lang="vi-VN" altLang="en-US" b="1" dirty="0">
              <a:solidFill>
                <a:schemeClr val="bg1"/>
              </a:solidFill>
              <a:latin typeface="Times New Roman" panose="02020603050405020304" pitchFamily="18" charset="0"/>
            </a:endParaRPr>
          </a:p>
        </p:txBody>
      </p:sp>
      <p:sp>
        <p:nvSpPr>
          <p:cNvPr id="10" name="Text Box 5"/>
          <p:cNvSpPr txBox="1">
            <a:spLocks noChangeArrowheads="1"/>
          </p:cNvSpPr>
          <p:nvPr/>
        </p:nvSpPr>
        <p:spPr bwMode="auto">
          <a:xfrm>
            <a:off x="5456314" y="4452849"/>
            <a:ext cx="858183" cy="519113"/>
          </a:xfrm>
          <a:prstGeom prst="rect">
            <a:avLst/>
          </a:prstGeom>
          <a:noFill/>
          <a:ln>
            <a:noFill/>
          </a:ln>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dirty="0">
                <a:solidFill>
                  <a:schemeClr val="bg1"/>
                </a:solidFill>
              </a:rPr>
              <a:t>   </a:t>
            </a:r>
            <a:r>
              <a:rPr lang="en-US" altLang="en-US" b="1" dirty="0">
                <a:solidFill>
                  <a:schemeClr val="bg1"/>
                </a:solidFill>
                <a:latin typeface="Times New Roman" panose="02020603050405020304" pitchFamily="18" charset="0"/>
              </a:rPr>
              <a:t>O</a:t>
            </a:r>
            <a:endParaRPr lang="vi-VN" altLang="en-US" b="1" dirty="0">
              <a:solidFill>
                <a:schemeClr val="bg1"/>
              </a:solidFill>
              <a:latin typeface="Times New Roman" panose="02020603050405020304" pitchFamily="18" charset="0"/>
            </a:endParaRPr>
          </a:p>
        </p:txBody>
      </p:sp>
      <p:cxnSp>
        <p:nvCxnSpPr>
          <p:cNvPr id="11" name="Straight Connector 10"/>
          <p:cNvCxnSpPr/>
          <p:nvPr/>
        </p:nvCxnSpPr>
        <p:spPr bwMode="auto">
          <a:xfrm>
            <a:off x="6019864" y="4354955"/>
            <a:ext cx="0" cy="1828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Box 13"/>
          <p:cNvSpPr txBox="1">
            <a:spLocks noChangeArrowheads="1"/>
          </p:cNvSpPr>
          <p:nvPr/>
        </p:nvSpPr>
        <p:spPr bwMode="auto">
          <a:xfrm>
            <a:off x="3914682" y="3896748"/>
            <a:ext cx="1728787"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2800" b="1" dirty="0">
                <a:solidFill>
                  <a:schemeClr val="bg1"/>
                </a:solidFill>
                <a:latin typeface="Times New Roman" panose="02020603050405020304" pitchFamily="18" charset="0"/>
              </a:rPr>
              <a:t>NHÓM:</a:t>
            </a:r>
          </a:p>
        </p:txBody>
      </p:sp>
      <p:cxnSp>
        <p:nvCxnSpPr>
          <p:cNvPr id="13" name="Straight Connector 12"/>
          <p:cNvCxnSpPr/>
          <p:nvPr/>
        </p:nvCxnSpPr>
        <p:spPr bwMode="auto">
          <a:xfrm>
            <a:off x="5951451" y="4353431"/>
            <a:ext cx="0" cy="1828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714604" y="3918427"/>
            <a:ext cx="546964" cy="9860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Rectangle 14"/>
          <p:cNvSpPr/>
          <p:nvPr/>
        </p:nvSpPr>
        <p:spPr>
          <a:xfrm>
            <a:off x="6401318" y="3896748"/>
            <a:ext cx="700969" cy="52106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 Box 5"/>
          <p:cNvSpPr txBox="1">
            <a:spLocks noChangeArrowheads="1"/>
          </p:cNvSpPr>
          <p:nvPr/>
        </p:nvSpPr>
        <p:spPr bwMode="auto">
          <a:xfrm>
            <a:off x="5123633" y="4920023"/>
            <a:ext cx="1752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dirty="0" err="1">
                <a:solidFill>
                  <a:srgbClr val="FFFF00"/>
                </a:solidFill>
                <a:latin typeface="Times New Roman" panose="02020603050405020304" pitchFamily="18" charset="0"/>
              </a:rPr>
              <a:t>cacbo</a:t>
            </a:r>
            <a:r>
              <a:rPr lang="en-US" altLang="en-US" sz="3200" dirty="0" err="1">
                <a:solidFill>
                  <a:schemeClr val="bg1"/>
                </a:solidFill>
                <a:latin typeface="Times New Roman" panose="02020603050405020304" pitchFamily="18" charset="0"/>
              </a:rPr>
              <a:t>nyl</a:t>
            </a:r>
            <a:endParaRPr lang="vi-VN" altLang="en-US" sz="3200" dirty="0">
              <a:solidFill>
                <a:schemeClr val="bg1"/>
              </a:solidFill>
              <a:latin typeface="Times New Roman" panose="02020603050405020304" pitchFamily="18" charset="0"/>
            </a:endParaRPr>
          </a:p>
        </p:txBody>
      </p:sp>
      <p:sp>
        <p:nvSpPr>
          <p:cNvPr id="17" name="Text Box 5"/>
          <p:cNvSpPr txBox="1">
            <a:spLocks noChangeArrowheads="1"/>
          </p:cNvSpPr>
          <p:nvPr/>
        </p:nvSpPr>
        <p:spPr bwMode="auto">
          <a:xfrm>
            <a:off x="7222668" y="3865609"/>
            <a:ext cx="1752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dirty="0" err="1">
                <a:solidFill>
                  <a:schemeClr val="bg1"/>
                </a:solidFill>
                <a:latin typeface="Times New Roman" panose="02020603050405020304" pitchFamily="18" charset="0"/>
              </a:rPr>
              <a:t>hiđro</a:t>
            </a:r>
            <a:r>
              <a:rPr lang="en-US" altLang="en-US" sz="3200" dirty="0" err="1">
                <a:solidFill>
                  <a:srgbClr val="FFFF00"/>
                </a:solidFill>
                <a:latin typeface="Times New Roman" panose="02020603050405020304" pitchFamily="18" charset="0"/>
              </a:rPr>
              <a:t>xyl</a:t>
            </a:r>
            <a:endParaRPr lang="vi-VN" altLang="en-US" sz="3200" dirty="0">
              <a:solidFill>
                <a:srgbClr val="FFFF00"/>
              </a:solidFill>
              <a:latin typeface="Times New Roman" panose="02020603050405020304" pitchFamily="18" charset="0"/>
            </a:endParaRPr>
          </a:p>
        </p:txBody>
      </p:sp>
      <p:cxnSp>
        <p:nvCxnSpPr>
          <p:cNvPr id="20" name="Straight Arrow Connector 19"/>
          <p:cNvCxnSpPr/>
          <p:nvPr/>
        </p:nvCxnSpPr>
        <p:spPr>
          <a:xfrm>
            <a:off x="5643469" y="5430385"/>
            <a:ext cx="1790700" cy="576364"/>
          </a:xfrm>
          <a:prstGeom prst="straightConnector1">
            <a:avLst/>
          </a:prstGeom>
          <a:ln w="38100">
            <a:solidFill>
              <a:schemeClr val="bg1"/>
            </a:solidFill>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524894" y="4380346"/>
            <a:ext cx="9083" cy="1616826"/>
          </a:xfrm>
          <a:prstGeom prst="straightConnector1">
            <a:avLst/>
          </a:prstGeom>
          <a:ln w="38100">
            <a:solidFill>
              <a:schemeClr val="bg1"/>
            </a:solidFill>
            <a:tailEnd type="stealth"/>
          </a:ln>
        </p:spPr>
        <p:style>
          <a:lnRef idx="1">
            <a:schemeClr val="accent1"/>
          </a:lnRef>
          <a:fillRef idx="0">
            <a:schemeClr val="accent1"/>
          </a:fillRef>
          <a:effectRef idx="0">
            <a:schemeClr val="accent1"/>
          </a:effectRef>
          <a:fontRef idx="minor">
            <a:schemeClr val="tx1"/>
          </a:fontRef>
        </p:style>
      </p:cxnSp>
      <p:sp>
        <p:nvSpPr>
          <p:cNvPr id="22" name="Rectangle 164"/>
          <p:cNvSpPr>
            <a:spLocks noChangeArrowheads="1"/>
          </p:cNvSpPr>
          <p:nvPr/>
        </p:nvSpPr>
        <p:spPr bwMode="auto">
          <a:xfrm>
            <a:off x="781440" y="1470710"/>
            <a:ext cx="964213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dirty="0">
                <a:solidFill>
                  <a:srgbClr val="FFFF00"/>
                </a:solidFill>
                <a:latin typeface="Times New Roman" panose="02020603050405020304" pitchFamily="18" charset="0"/>
              </a:rPr>
              <a:t>1. </a:t>
            </a:r>
            <a:r>
              <a:rPr lang="en-US" altLang="en-US" sz="3000" b="1" dirty="0" err="1">
                <a:solidFill>
                  <a:srgbClr val="FFFF00"/>
                </a:solidFill>
                <a:latin typeface="Times New Roman" panose="02020603050405020304" pitchFamily="18" charset="0"/>
              </a:rPr>
              <a:t>Định</a:t>
            </a:r>
            <a:r>
              <a:rPr lang="en-US" altLang="en-US" sz="3000" b="1" dirty="0">
                <a:solidFill>
                  <a:srgbClr val="FFFF00"/>
                </a:solidFill>
                <a:latin typeface="Times New Roman" panose="02020603050405020304" pitchFamily="18" charset="0"/>
              </a:rPr>
              <a:t> </a:t>
            </a:r>
            <a:r>
              <a:rPr lang="en-US" altLang="en-US" sz="3000" b="1" dirty="0" err="1">
                <a:solidFill>
                  <a:srgbClr val="FFFF00"/>
                </a:solidFill>
                <a:latin typeface="Times New Roman" panose="02020603050405020304" pitchFamily="18" charset="0"/>
              </a:rPr>
              <a:t>nghĩa</a:t>
            </a:r>
            <a:endParaRPr lang="en-US" altLang="en-US" sz="3000" b="1" dirty="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391104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mph" presetSubtype="0" repeatCount="indefinite" fill="hold" grpId="1" nodeType="clickEffect">
                                  <p:stCondLst>
                                    <p:cond delay="0"/>
                                  </p:stCondLst>
                                  <p:endCondLst>
                                    <p:cond evt="onNext" delay="0">
                                      <p:tgtEl>
                                        <p:sldTgt/>
                                      </p:tgtEl>
                                    </p:cond>
                                  </p:endCondLst>
                                  <p:childTnLst>
                                    <p:animScale>
                                      <p:cBhvr>
                                        <p:cTn id="26" dur="1000" fill="hold"/>
                                        <p:tgtEl>
                                          <p:spTgt spid="14"/>
                                        </p:tgtEl>
                                      </p:cBhvr>
                                      <p:by x="125000" y="125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6" presetClass="emph" presetSubtype="0" repeatCount="indefinite" fill="hold" grpId="1" nodeType="withEffect">
                                  <p:stCondLst>
                                    <p:cond delay="0"/>
                                  </p:stCondLst>
                                  <p:endCondLst>
                                    <p:cond evt="onNext" delay="0">
                                      <p:tgtEl>
                                        <p:sldTgt/>
                                      </p:tgtEl>
                                    </p:cond>
                                  </p:endCondLst>
                                  <p:childTnLst>
                                    <p:animScale>
                                      <p:cBhvr>
                                        <p:cTn id="36" dur="1000" fill="hold"/>
                                        <p:tgtEl>
                                          <p:spTgt spid="15"/>
                                        </p:tgtEl>
                                      </p:cBhvr>
                                      <p:by x="125000" y="125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2" grpId="0"/>
      <p:bldP spid="14" grpId="0" animBg="1"/>
      <p:bldP spid="14" grpId="1" animBg="1"/>
      <p:bldP spid="15" grpId="0" animBg="1"/>
      <p:bldP spid="15" grpId="1"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C2171DB4-FBA6-4C2C-8B10-2FE189740EE0}"/>
              </a:ext>
            </a:extLst>
          </p:cNvPr>
          <p:cNvSpPr txBox="1"/>
          <p:nvPr/>
        </p:nvSpPr>
        <p:spPr>
          <a:xfrm>
            <a:off x="204185" y="292964"/>
            <a:ext cx="1573957" cy="369332"/>
          </a:xfrm>
          <a:prstGeom prst="rect">
            <a:avLst/>
          </a:prstGeom>
          <a:noFill/>
          <a:ln>
            <a:solidFill>
              <a:srgbClr val="FF0000"/>
            </a:solidFill>
          </a:ln>
        </p:spPr>
        <p:txBody>
          <a:bodyPr wrap="none" rtlCol="0">
            <a:spAutoFit/>
          </a:bodyPr>
          <a:lstStyle/>
          <a:p>
            <a:r>
              <a:rPr lang="en-US" b="1" dirty="0">
                <a:solidFill>
                  <a:srgbClr val="FFFF00"/>
                </a:solidFill>
              </a:rPr>
              <a:t>HÓA HỌC 11</a:t>
            </a:r>
            <a:endParaRPr lang="vi-VN" b="1" dirty="0">
              <a:solidFill>
                <a:srgbClr val="FFFF00"/>
              </a:solidFill>
            </a:endParaRPr>
          </a:p>
        </p:txBody>
      </p:sp>
      <p:sp>
        <p:nvSpPr>
          <p:cNvPr id="36" name="TextBox 35">
            <a:extLst>
              <a:ext uri="{FF2B5EF4-FFF2-40B4-BE49-F238E27FC236}">
                <a16:creationId xmlns:a16="http://schemas.microsoft.com/office/drawing/2014/main" id="{3C8DD836-3A0B-4E42-9030-5171F4A94EF3}"/>
              </a:ext>
            </a:extLst>
          </p:cNvPr>
          <p:cNvSpPr txBox="1"/>
          <p:nvPr/>
        </p:nvSpPr>
        <p:spPr>
          <a:xfrm>
            <a:off x="1968901" y="154464"/>
            <a:ext cx="6688434" cy="584775"/>
          </a:xfrm>
          <a:prstGeom prst="rect">
            <a:avLst/>
          </a:prstGeom>
          <a:noFill/>
        </p:spPr>
        <p:txBody>
          <a:bodyPr wrap="none" rtlCol="0">
            <a:spAutoFit/>
          </a:bodyPr>
          <a:lstStyle/>
          <a:p>
            <a:r>
              <a:rPr lang="en-US" sz="3200" b="1" dirty="0" err="1">
                <a:solidFill>
                  <a:schemeClr val="bg1"/>
                </a:solidFill>
                <a:latin typeface="Times New Roman" panose="02020603050405020304" pitchFamily="18" charset="0"/>
                <a:cs typeface="Times New Roman" panose="02020603050405020304" pitchFamily="18" charset="0"/>
              </a:rPr>
              <a:t>Bài</a:t>
            </a:r>
            <a:r>
              <a:rPr lang="en-US" sz="3200" b="1" dirty="0">
                <a:solidFill>
                  <a:schemeClr val="bg1"/>
                </a:solidFill>
                <a:latin typeface="Times New Roman" panose="02020603050405020304" pitchFamily="18" charset="0"/>
                <a:cs typeface="Times New Roman" panose="02020603050405020304" pitchFamily="18" charset="0"/>
              </a:rPr>
              <a:t> 45: AXIT CACBOXYLIC (</a:t>
            </a:r>
            <a:r>
              <a:rPr lang="en-US" sz="3200" b="1" dirty="0" err="1">
                <a:solidFill>
                  <a:schemeClr val="bg1"/>
                </a:solidFill>
                <a:latin typeface="Times New Roman" panose="02020603050405020304" pitchFamily="18" charset="0"/>
                <a:cs typeface="Times New Roman" panose="02020603050405020304" pitchFamily="18" charset="0"/>
              </a:rPr>
              <a:t>tiết</a:t>
            </a:r>
            <a:r>
              <a:rPr lang="en-US" sz="3200" b="1" dirty="0">
                <a:solidFill>
                  <a:schemeClr val="bg1"/>
                </a:solidFill>
                <a:latin typeface="Times New Roman" panose="02020603050405020304" pitchFamily="18" charset="0"/>
                <a:cs typeface="Times New Roman" panose="02020603050405020304" pitchFamily="18" charset="0"/>
              </a:rPr>
              <a:t> 1)</a:t>
            </a:r>
            <a:endParaRPr lang="vi-VN" sz="3200" b="1" dirty="0">
              <a:solidFill>
                <a:schemeClr val="bg1"/>
              </a:solidFill>
              <a:latin typeface="Times New Roman" panose="02020603050405020304" pitchFamily="18"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31E0F6B-06CA-4CC8-8414-29554C3F3F06}"/>
              </a:ext>
            </a:extLst>
          </p:cNvPr>
          <p:cNvCxnSpPr>
            <a:cxnSpLocks/>
          </p:cNvCxnSpPr>
          <p:nvPr/>
        </p:nvCxnSpPr>
        <p:spPr>
          <a:xfrm>
            <a:off x="2043442" y="661569"/>
            <a:ext cx="6440801"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32" name="Rectangle 164"/>
          <p:cNvSpPr>
            <a:spLocks noChangeArrowheads="1"/>
          </p:cNvSpPr>
          <p:nvPr/>
        </p:nvSpPr>
        <p:spPr bwMode="auto">
          <a:xfrm>
            <a:off x="442776" y="979644"/>
            <a:ext cx="964213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dirty="0">
                <a:solidFill>
                  <a:srgbClr val="FFFF00"/>
                </a:solidFill>
                <a:latin typeface="Times New Roman" panose="02020603050405020304" pitchFamily="18" charset="0"/>
              </a:rPr>
              <a:t>I. ĐỊNH NGHĨA, PHÂN LOẠI, DANH PHÁP</a:t>
            </a:r>
          </a:p>
        </p:txBody>
      </p:sp>
      <p:sp>
        <p:nvSpPr>
          <p:cNvPr id="22" name="Rectangle 164"/>
          <p:cNvSpPr>
            <a:spLocks noChangeArrowheads="1"/>
          </p:cNvSpPr>
          <p:nvPr/>
        </p:nvSpPr>
        <p:spPr bwMode="auto">
          <a:xfrm>
            <a:off x="781440" y="1470710"/>
            <a:ext cx="964213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dirty="0">
                <a:solidFill>
                  <a:srgbClr val="FFFF00"/>
                </a:solidFill>
                <a:latin typeface="Times New Roman" panose="02020603050405020304" pitchFamily="18" charset="0"/>
              </a:rPr>
              <a:t>2. </a:t>
            </a:r>
            <a:r>
              <a:rPr lang="en-US" altLang="en-US" sz="3000" b="1" dirty="0" err="1">
                <a:solidFill>
                  <a:srgbClr val="FFFF00"/>
                </a:solidFill>
                <a:latin typeface="Times New Roman" panose="02020603050405020304" pitchFamily="18" charset="0"/>
              </a:rPr>
              <a:t>Phân</a:t>
            </a:r>
            <a:r>
              <a:rPr lang="en-US" altLang="en-US" sz="3000" b="1" dirty="0">
                <a:solidFill>
                  <a:srgbClr val="FFFF00"/>
                </a:solidFill>
                <a:latin typeface="Times New Roman" panose="02020603050405020304" pitchFamily="18" charset="0"/>
              </a:rPr>
              <a:t> </a:t>
            </a:r>
            <a:r>
              <a:rPr lang="en-US" altLang="en-US" sz="3000" b="1" dirty="0" err="1">
                <a:solidFill>
                  <a:srgbClr val="FFFF00"/>
                </a:solidFill>
                <a:latin typeface="Times New Roman" panose="02020603050405020304" pitchFamily="18" charset="0"/>
              </a:rPr>
              <a:t>loại</a:t>
            </a:r>
            <a:endParaRPr lang="en-US" altLang="en-US" sz="3000" b="1" dirty="0">
              <a:solidFill>
                <a:srgbClr val="FFFF00"/>
              </a:solidFill>
              <a:latin typeface="Times New Roman" panose="02020603050405020304" pitchFamily="18" charset="0"/>
            </a:endParaRPr>
          </a:p>
        </p:txBody>
      </p:sp>
      <p:sp>
        <p:nvSpPr>
          <p:cNvPr id="23" name="Text Box 5"/>
          <p:cNvSpPr txBox="1">
            <a:spLocks noChangeArrowheads="1"/>
          </p:cNvSpPr>
          <p:nvPr/>
        </p:nvSpPr>
        <p:spPr bwMode="auto">
          <a:xfrm>
            <a:off x="767865" y="2199252"/>
            <a:ext cx="747553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000" b="1" dirty="0">
                <a:solidFill>
                  <a:schemeClr val="bg1"/>
                </a:solidFill>
                <a:latin typeface="Times New Roman" panose="02020603050405020304" pitchFamily="18" charset="0"/>
              </a:rPr>
              <a:t>   </a:t>
            </a:r>
            <a:r>
              <a:rPr lang="en-US" altLang="en-US" sz="3000" b="1" dirty="0" err="1">
                <a:solidFill>
                  <a:schemeClr val="bg1"/>
                </a:solidFill>
                <a:latin typeface="Times New Roman" panose="02020603050405020304" pitchFamily="18" charset="0"/>
              </a:rPr>
              <a:t>Tiêu</a:t>
            </a:r>
            <a:r>
              <a:rPr lang="en-US" altLang="en-US" sz="3000" b="1" dirty="0">
                <a:solidFill>
                  <a:schemeClr val="bg1"/>
                </a:solidFill>
                <a:latin typeface="Times New Roman" panose="02020603050405020304" pitchFamily="18" charset="0"/>
              </a:rPr>
              <a:t> </a:t>
            </a:r>
            <a:r>
              <a:rPr lang="en-US" altLang="en-US" sz="3000" b="1" dirty="0" err="1">
                <a:solidFill>
                  <a:schemeClr val="bg1"/>
                </a:solidFill>
                <a:latin typeface="Times New Roman" panose="02020603050405020304" pitchFamily="18" charset="0"/>
              </a:rPr>
              <a:t>chuẩn</a:t>
            </a:r>
            <a:r>
              <a:rPr lang="en-US" altLang="en-US" sz="3000" b="1" dirty="0">
                <a:solidFill>
                  <a:schemeClr val="bg1"/>
                </a:solidFill>
                <a:latin typeface="Times New Roman" panose="02020603050405020304" pitchFamily="18" charset="0"/>
              </a:rPr>
              <a:t> </a:t>
            </a:r>
            <a:r>
              <a:rPr lang="en-US" altLang="en-US" sz="3000" b="1" dirty="0" err="1">
                <a:solidFill>
                  <a:schemeClr val="bg1"/>
                </a:solidFill>
                <a:latin typeface="Times New Roman" panose="02020603050405020304" pitchFamily="18" charset="0"/>
              </a:rPr>
              <a:t>phân</a:t>
            </a:r>
            <a:r>
              <a:rPr lang="en-US" altLang="en-US" sz="3000" b="1" dirty="0">
                <a:solidFill>
                  <a:schemeClr val="bg1"/>
                </a:solidFill>
                <a:latin typeface="Times New Roman" panose="02020603050405020304" pitchFamily="18" charset="0"/>
              </a:rPr>
              <a:t> </a:t>
            </a:r>
            <a:r>
              <a:rPr lang="en-US" altLang="en-US" sz="3000" b="1" dirty="0" err="1">
                <a:solidFill>
                  <a:schemeClr val="bg1"/>
                </a:solidFill>
                <a:latin typeface="Times New Roman" panose="02020603050405020304" pitchFamily="18" charset="0"/>
              </a:rPr>
              <a:t>loại</a:t>
            </a:r>
            <a:r>
              <a:rPr lang="en-US" altLang="en-US" sz="3000" b="1" dirty="0">
                <a:solidFill>
                  <a:schemeClr val="bg1"/>
                </a:solidFill>
                <a:latin typeface="Times New Roman" panose="02020603050405020304" pitchFamily="18" charset="0"/>
              </a:rPr>
              <a:t>:</a:t>
            </a:r>
          </a:p>
          <a:p>
            <a:pPr algn="just" eaLnBrk="1" hangingPunct="1">
              <a:spcBef>
                <a:spcPct val="50000"/>
              </a:spcBef>
            </a:pPr>
            <a:r>
              <a:rPr lang="en-US" altLang="en-US" sz="3000" b="1" dirty="0">
                <a:solidFill>
                  <a:schemeClr val="bg1"/>
                </a:solidFill>
                <a:latin typeface="Times New Roman" panose="02020603050405020304" pitchFamily="18" charset="0"/>
              </a:rPr>
              <a:t>- Theo </a:t>
            </a:r>
            <a:r>
              <a:rPr lang="en-US" altLang="en-US" sz="3000" b="1" dirty="0" err="1">
                <a:solidFill>
                  <a:schemeClr val="bg1"/>
                </a:solidFill>
                <a:latin typeface="Times New Roman" panose="02020603050405020304" pitchFamily="18" charset="0"/>
              </a:rPr>
              <a:t>mạch</a:t>
            </a:r>
            <a:r>
              <a:rPr lang="en-US" altLang="en-US" sz="3000" b="1" dirty="0">
                <a:solidFill>
                  <a:schemeClr val="bg1"/>
                </a:solidFill>
                <a:latin typeface="Times New Roman" panose="02020603050405020304" pitchFamily="18" charset="0"/>
              </a:rPr>
              <a:t> C: no, </a:t>
            </a:r>
            <a:r>
              <a:rPr lang="en-US" altLang="en-US" sz="3000" b="1" dirty="0" err="1">
                <a:solidFill>
                  <a:schemeClr val="bg1"/>
                </a:solidFill>
                <a:latin typeface="Times New Roman" panose="02020603050405020304" pitchFamily="18" charset="0"/>
              </a:rPr>
              <a:t>không</a:t>
            </a:r>
            <a:r>
              <a:rPr lang="en-US" altLang="en-US" sz="3000" b="1" dirty="0">
                <a:solidFill>
                  <a:schemeClr val="bg1"/>
                </a:solidFill>
                <a:latin typeface="Times New Roman" panose="02020603050405020304" pitchFamily="18" charset="0"/>
              </a:rPr>
              <a:t> no, </a:t>
            </a:r>
            <a:r>
              <a:rPr lang="en-US" altLang="en-US" sz="3000" b="1" dirty="0" err="1">
                <a:solidFill>
                  <a:schemeClr val="bg1"/>
                </a:solidFill>
                <a:latin typeface="Times New Roman" panose="02020603050405020304" pitchFamily="18" charset="0"/>
              </a:rPr>
              <a:t>thơm</a:t>
            </a:r>
            <a:endParaRPr lang="en-US" altLang="en-US" sz="3000" dirty="0">
              <a:solidFill>
                <a:schemeClr val="bg1"/>
              </a:solidFill>
              <a:latin typeface="Times New Roman" panose="02020603050405020304" pitchFamily="18" charset="0"/>
            </a:endParaRPr>
          </a:p>
          <a:p>
            <a:pPr algn="just" eaLnBrk="1" hangingPunct="1">
              <a:spcBef>
                <a:spcPct val="50000"/>
              </a:spcBef>
            </a:pPr>
            <a:r>
              <a:rPr lang="en-US" altLang="en-US" sz="3000" b="1" dirty="0">
                <a:solidFill>
                  <a:schemeClr val="bg1"/>
                </a:solidFill>
                <a:latin typeface="Times New Roman" panose="02020603050405020304" pitchFamily="18" charset="0"/>
              </a:rPr>
              <a:t>- Theo </a:t>
            </a:r>
            <a:r>
              <a:rPr lang="en-US" altLang="en-US" sz="3000" b="1" dirty="0" err="1">
                <a:solidFill>
                  <a:schemeClr val="bg1"/>
                </a:solidFill>
                <a:latin typeface="Times New Roman" panose="02020603050405020304" pitchFamily="18" charset="0"/>
              </a:rPr>
              <a:t>số</a:t>
            </a:r>
            <a:r>
              <a:rPr lang="en-US" altLang="en-US" sz="3000" b="1" dirty="0">
                <a:solidFill>
                  <a:schemeClr val="bg1"/>
                </a:solidFill>
                <a:latin typeface="Times New Roman" panose="02020603050405020304" pitchFamily="18" charset="0"/>
              </a:rPr>
              <a:t> </a:t>
            </a:r>
            <a:r>
              <a:rPr lang="en-US" altLang="en-US" sz="3000" b="1" dirty="0" err="1">
                <a:solidFill>
                  <a:schemeClr val="bg1"/>
                </a:solidFill>
                <a:latin typeface="Times New Roman" panose="02020603050405020304" pitchFamily="18" charset="0"/>
              </a:rPr>
              <a:t>nhóm</a:t>
            </a:r>
            <a:r>
              <a:rPr lang="en-US" altLang="en-US" sz="3000" b="1" dirty="0">
                <a:solidFill>
                  <a:schemeClr val="bg1"/>
                </a:solidFill>
                <a:latin typeface="Times New Roman" panose="02020603050405020304" pitchFamily="18" charset="0"/>
              </a:rPr>
              <a:t> –COOH: </a:t>
            </a:r>
            <a:r>
              <a:rPr lang="en-US" altLang="en-US" sz="3000" b="1" dirty="0" err="1">
                <a:solidFill>
                  <a:schemeClr val="bg1"/>
                </a:solidFill>
                <a:latin typeface="Times New Roman" panose="02020603050405020304" pitchFamily="18" charset="0"/>
              </a:rPr>
              <a:t>đơn</a:t>
            </a:r>
            <a:r>
              <a:rPr lang="en-US" altLang="en-US" sz="3000" b="1" dirty="0">
                <a:solidFill>
                  <a:schemeClr val="bg1"/>
                </a:solidFill>
                <a:latin typeface="Times New Roman" panose="02020603050405020304" pitchFamily="18" charset="0"/>
              </a:rPr>
              <a:t> </a:t>
            </a:r>
            <a:r>
              <a:rPr lang="en-US" altLang="en-US" sz="3000" b="1" dirty="0" err="1">
                <a:solidFill>
                  <a:schemeClr val="bg1"/>
                </a:solidFill>
                <a:latin typeface="Times New Roman" panose="02020603050405020304" pitchFamily="18" charset="0"/>
              </a:rPr>
              <a:t>chức</a:t>
            </a:r>
            <a:r>
              <a:rPr lang="en-US" altLang="en-US" sz="3000" b="1" dirty="0">
                <a:solidFill>
                  <a:schemeClr val="bg1"/>
                </a:solidFill>
                <a:latin typeface="Times New Roman" panose="02020603050405020304" pitchFamily="18" charset="0"/>
              </a:rPr>
              <a:t>, </a:t>
            </a:r>
            <a:r>
              <a:rPr lang="en-US" altLang="en-US" sz="3000" b="1" dirty="0" err="1">
                <a:solidFill>
                  <a:schemeClr val="bg1"/>
                </a:solidFill>
                <a:latin typeface="Times New Roman" panose="02020603050405020304" pitchFamily="18" charset="0"/>
              </a:rPr>
              <a:t>đa</a:t>
            </a:r>
            <a:r>
              <a:rPr lang="en-US" altLang="en-US" sz="3000" b="1" dirty="0">
                <a:solidFill>
                  <a:schemeClr val="bg1"/>
                </a:solidFill>
                <a:latin typeface="Times New Roman" panose="02020603050405020304" pitchFamily="18" charset="0"/>
              </a:rPr>
              <a:t> </a:t>
            </a:r>
            <a:r>
              <a:rPr lang="en-US" altLang="en-US" sz="3000" b="1" dirty="0" err="1">
                <a:solidFill>
                  <a:schemeClr val="bg1"/>
                </a:solidFill>
                <a:latin typeface="Times New Roman" panose="02020603050405020304" pitchFamily="18" charset="0"/>
              </a:rPr>
              <a:t>chức</a:t>
            </a:r>
            <a:endParaRPr lang="en-US" altLang="en-US" sz="3000" b="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4149211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42182505"/>
              </p:ext>
            </p:extLst>
          </p:nvPr>
        </p:nvGraphicFramePr>
        <p:xfrm>
          <a:off x="3093720" y="2120997"/>
          <a:ext cx="8376791" cy="4419755"/>
        </p:xfrm>
        <a:graphic>
          <a:graphicData uri="http://schemas.openxmlformats.org/drawingml/2006/table">
            <a:tbl>
              <a:tblPr firstRow="1" bandRow="1">
                <a:tableStyleId>{5C22544A-7EE6-4342-B048-85BDC9FD1C3A}</a:tableStyleId>
              </a:tblPr>
              <a:tblGrid>
                <a:gridCol w="2971616">
                  <a:extLst>
                    <a:ext uri="{9D8B030D-6E8A-4147-A177-3AD203B41FA5}">
                      <a16:colId xmlns:a16="http://schemas.microsoft.com/office/drawing/2014/main" val="631584267"/>
                    </a:ext>
                  </a:extLst>
                </a:gridCol>
                <a:gridCol w="2474143">
                  <a:extLst>
                    <a:ext uri="{9D8B030D-6E8A-4147-A177-3AD203B41FA5}">
                      <a16:colId xmlns:a16="http://schemas.microsoft.com/office/drawing/2014/main" val="1413411928"/>
                    </a:ext>
                  </a:extLst>
                </a:gridCol>
                <a:gridCol w="2931032">
                  <a:extLst>
                    <a:ext uri="{9D8B030D-6E8A-4147-A177-3AD203B41FA5}">
                      <a16:colId xmlns:a16="http://schemas.microsoft.com/office/drawing/2014/main" val="2259183338"/>
                    </a:ext>
                  </a:extLst>
                </a:gridCol>
              </a:tblGrid>
              <a:tr h="640607">
                <a:tc>
                  <a:txBody>
                    <a:bodyPr/>
                    <a:lstStyle/>
                    <a:p>
                      <a:r>
                        <a:rPr lang="en-US" sz="2800" b="1" dirty="0" err="1">
                          <a:latin typeface="Times New Roman" panose="02020603050405020304" pitchFamily="18" charset="0"/>
                          <a:cs typeface="Times New Roman" panose="02020603050405020304" pitchFamily="18" charset="0"/>
                        </a:rPr>
                        <a:t>Đặc</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điểm</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phân</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tử</a:t>
                      </a:r>
                      <a:endParaRPr lang="en-US" sz="2800" b="1" dirty="0">
                        <a:latin typeface="Times New Roman" panose="02020603050405020304" pitchFamily="18" charset="0"/>
                        <a:cs typeface="Times New Roman" panose="02020603050405020304" pitchFamily="18" charset="0"/>
                      </a:endParaRPr>
                    </a:p>
                  </a:txBody>
                  <a:tcPr anchor="ctr" anchorCtr="1">
                    <a:noFill/>
                  </a:tcPr>
                </a:tc>
                <a:tc>
                  <a:txBody>
                    <a:bodyPr/>
                    <a:lstStyle/>
                    <a:p>
                      <a:r>
                        <a:rPr lang="en-US" sz="2800" b="1" dirty="0" err="1">
                          <a:latin typeface="Times New Roman" panose="02020603050405020304" pitchFamily="18" charset="0"/>
                          <a:cs typeface="Times New Roman" panose="02020603050405020304" pitchFamily="18" charset="0"/>
                        </a:rPr>
                        <a:t>Loại</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axit</a:t>
                      </a:r>
                      <a:endParaRPr lang="en-US" sz="2800" b="1" dirty="0">
                        <a:latin typeface="Times New Roman" panose="02020603050405020304" pitchFamily="18" charset="0"/>
                        <a:cs typeface="Times New Roman" panose="02020603050405020304" pitchFamily="18" charset="0"/>
                      </a:endParaRPr>
                    </a:p>
                  </a:txBody>
                  <a:tcPr anchor="ctr" anchorCtr="1">
                    <a:noFill/>
                  </a:tcPr>
                </a:tc>
                <a:tc>
                  <a:txBody>
                    <a:bodyPr/>
                    <a:lstStyle/>
                    <a:p>
                      <a:r>
                        <a:rPr lang="en-US" sz="2800" b="1" dirty="0" err="1">
                          <a:latin typeface="Times New Roman" panose="02020603050405020304" pitchFamily="18" charset="0"/>
                          <a:cs typeface="Times New Roman" panose="02020603050405020304" pitchFamily="18" charset="0"/>
                        </a:rPr>
                        <a:t>Ví</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dụ</a:t>
                      </a:r>
                      <a:endParaRPr lang="en-US" sz="2800" b="1" dirty="0">
                        <a:latin typeface="Times New Roman" panose="02020603050405020304" pitchFamily="18" charset="0"/>
                        <a:cs typeface="Times New Roman" panose="02020603050405020304" pitchFamily="18" charset="0"/>
                      </a:endParaRPr>
                    </a:p>
                  </a:txBody>
                  <a:tcPr anchor="ctr" anchorCtr="1">
                    <a:noFill/>
                  </a:tcPr>
                </a:tc>
                <a:extLst>
                  <a:ext uri="{0D108BD9-81ED-4DB2-BD59-A6C34878D82A}">
                    <a16:rowId xmlns:a16="http://schemas.microsoft.com/office/drawing/2014/main" val="2216624441"/>
                  </a:ext>
                </a:extLst>
              </a:tr>
              <a:tr h="956956">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2725261345"/>
                  </a:ext>
                </a:extLst>
              </a:tr>
              <a:tr h="914400">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2841027428"/>
                  </a:ext>
                </a:extLst>
              </a:tr>
              <a:tr h="902146">
                <a:tc>
                  <a:txBody>
                    <a:bodyPr/>
                    <a:lstStyle/>
                    <a:p>
                      <a:endParaRPr lang="en-US"/>
                    </a:p>
                  </a:txBody>
                  <a:tcPr>
                    <a:noFill/>
                  </a:tcPr>
                </a:tc>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2901920289"/>
                  </a:ext>
                </a:extLst>
              </a:tr>
              <a:tr h="1005646">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212103107"/>
                  </a:ext>
                </a:extLst>
              </a:tr>
            </a:tbl>
          </a:graphicData>
        </a:graphic>
      </p:graphicFrame>
      <p:sp>
        <p:nvSpPr>
          <p:cNvPr id="35" name="TextBox 34">
            <a:extLst>
              <a:ext uri="{FF2B5EF4-FFF2-40B4-BE49-F238E27FC236}">
                <a16:creationId xmlns:a16="http://schemas.microsoft.com/office/drawing/2014/main" id="{C2171DB4-FBA6-4C2C-8B10-2FE189740EE0}"/>
              </a:ext>
            </a:extLst>
          </p:cNvPr>
          <p:cNvSpPr txBox="1"/>
          <p:nvPr/>
        </p:nvSpPr>
        <p:spPr>
          <a:xfrm>
            <a:off x="204185" y="292964"/>
            <a:ext cx="1573957" cy="369332"/>
          </a:xfrm>
          <a:prstGeom prst="rect">
            <a:avLst/>
          </a:prstGeom>
          <a:noFill/>
          <a:ln>
            <a:solidFill>
              <a:srgbClr val="FF0000"/>
            </a:solidFill>
          </a:ln>
        </p:spPr>
        <p:txBody>
          <a:bodyPr wrap="none" rtlCol="0">
            <a:spAutoFit/>
          </a:bodyPr>
          <a:lstStyle/>
          <a:p>
            <a:r>
              <a:rPr lang="en-US" b="1" dirty="0">
                <a:solidFill>
                  <a:srgbClr val="FFFF00"/>
                </a:solidFill>
              </a:rPr>
              <a:t>HÓA HỌC 11</a:t>
            </a:r>
            <a:endParaRPr lang="vi-VN" b="1" dirty="0">
              <a:solidFill>
                <a:srgbClr val="FFFF00"/>
              </a:solidFill>
            </a:endParaRPr>
          </a:p>
        </p:txBody>
      </p:sp>
      <p:sp>
        <p:nvSpPr>
          <p:cNvPr id="36" name="TextBox 35">
            <a:extLst>
              <a:ext uri="{FF2B5EF4-FFF2-40B4-BE49-F238E27FC236}">
                <a16:creationId xmlns:a16="http://schemas.microsoft.com/office/drawing/2014/main" id="{3C8DD836-3A0B-4E42-9030-5171F4A94EF3}"/>
              </a:ext>
            </a:extLst>
          </p:cNvPr>
          <p:cNvSpPr txBox="1"/>
          <p:nvPr/>
        </p:nvSpPr>
        <p:spPr>
          <a:xfrm>
            <a:off x="1968901" y="154464"/>
            <a:ext cx="6688434" cy="584775"/>
          </a:xfrm>
          <a:prstGeom prst="rect">
            <a:avLst/>
          </a:prstGeom>
          <a:noFill/>
        </p:spPr>
        <p:txBody>
          <a:bodyPr wrap="none" rtlCol="0">
            <a:spAutoFit/>
          </a:bodyPr>
          <a:lstStyle/>
          <a:p>
            <a:r>
              <a:rPr lang="en-US" sz="3200" b="1" dirty="0" err="1">
                <a:solidFill>
                  <a:schemeClr val="bg1"/>
                </a:solidFill>
                <a:latin typeface="Times New Roman" panose="02020603050405020304" pitchFamily="18" charset="0"/>
                <a:cs typeface="Times New Roman" panose="02020603050405020304" pitchFamily="18" charset="0"/>
              </a:rPr>
              <a:t>Bài</a:t>
            </a:r>
            <a:r>
              <a:rPr lang="en-US" sz="3200" b="1" dirty="0">
                <a:solidFill>
                  <a:schemeClr val="bg1"/>
                </a:solidFill>
                <a:latin typeface="Times New Roman" panose="02020603050405020304" pitchFamily="18" charset="0"/>
                <a:cs typeface="Times New Roman" panose="02020603050405020304" pitchFamily="18" charset="0"/>
              </a:rPr>
              <a:t> 45: AXIT CACBOXYLIC (</a:t>
            </a:r>
            <a:r>
              <a:rPr lang="en-US" sz="3200" b="1" dirty="0" err="1">
                <a:solidFill>
                  <a:schemeClr val="bg1"/>
                </a:solidFill>
                <a:latin typeface="Times New Roman" panose="02020603050405020304" pitchFamily="18" charset="0"/>
                <a:cs typeface="Times New Roman" panose="02020603050405020304" pitchFamily="18" charset="0"/>
              </a:rPr>
              <a:t>tiết</a:t>
            </a:r>
            <a:r>
              <a:rPr lang="en-US" sz="3200" b="1" dirty="0">
                <a:solidFill>
                  <a:schemeClr val="bg1"/>
                </a:solidFill>
                <a:latin typeface="Times New Roman" panose="02020603050405020304" pitchFamily="18" charset="0"/>
                <a:cs typeface="Times New Roman" panose="02020603050405020304" pitchFamily="18" charset="0"/>
              </a:rPr>
              <a:t> 1)</a:t>
            </a:r>
            <a:endParaRPr lang="vi-VN" sz="3200" b="1" dirty="0">
              <a:solidFill>
                <a:schemeClr val="bg1"/>
              </a:solidFill>
              <a:latin typeface="Times New Roman" panose="02020603050405020304" pitchFamily="18"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31E0F6B-06CA-4CC8-8414-29554C3F3F06}"/>
              </a:ext>
            </a:extLst>
          </p:cNvPr>
          <p:cNvCxnSpPr>
            <a:cxnSpLocks/>
          </p:cNvCxnSpPr>
          <p:nvPr/>
        </p:nvCxnSpPr>
        <p:spPr>
          <a:xfrm>
            <a:off x="2043442" y="661569"/>
            <a:ext cx="6440801"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32" name="Rectangle 164"/>
          <p:cNvSpPr>
            <a:spLocks noChangeArrowheads="1"/>
          </p:cNvSpPr>
          <p:nvPr/>
        </p:nvSpPr>
        <p:spPr bwMode="auto">
          <a:xfrm>
            <a:off x="442776" y="979644"/>
            <a:ext cx="964213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dirty="0">
                <a:solidFill>
                  <a:srgbClr val="FFFF00"/>
                </a:solidFill>
                <a:latin typeface="Times New Roman" panose="02020603050405020304" pitchFamily="18" charset="0"/>
              </a:rPr>
              <a:t>I. ĐỊNH NGHĨA, PHÂN LOẠI, DANH PHÁP</a:t>
            </a:r>
          </a:p>
        </p:txBody>
      </p:sp>
      <p:sp>
        <p:nvSpPr>
          <p:cNvPr id="22" name="Rectangle 164"/>
          <p:cNvSpPr>
            <a:spLocks noChangeArrowheads="1"/>
          </p:cNvSpPr>
          <p:nvPr/>
        </p:nvSpPr>
        <p:spPr bwMode="auto">
          <a:xfrm>
            <a:off x="781440" y="1470710"/>
            <a:ext cx="964213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dirty="0">
                <a:solidFill>
                  <a:srgbClr val="FFFF00"/>
                </a:solidFill>
                <a:latin typeface="Times New Roman" panose="02020603050405020304" pitchFamily="18" charset="0"/>
              </a:rPr>
              <a:t>2. </a:t>
            </a:r>
            <a:r>
              <a:rPr lang="en-US" altLang="en-US" sz="3000" b="1" dirty="0" err="1">
                <a:solidFill>
                  <a:srgbClr val="FFFF00"/>
                </a:solidFill>
                <a:latin typeface="Times New Roman" panose="02020603050405020304" pitchFamily="18" charset="0"/>
              </a:rPr>
              <a:t>Phân</a:t>
            </a:r>
            <a:r>
              <a:rPr lang="en-US" altLang="en-US" sz="3000" b="1" dirty="0">
                <a:solidFill>
                  <a:srgbClr val="FFFF00"/>
                </a:solidFill>
                <a:latin typeface="Times New Roman" panose="02020603050405020304" pitchFamily="18" charset="0"/>
              </a:rPr>
              <a:t> </a:t>
            </a:r>
            <a:r>
              <a:rPr lang="en-US" altLang="en-US" sz="3000" b="1" dirty="0" err="1">
                <a:solidFill>
                  <a:srgbClr val="FFFF00"/>
                </a:solidFill>
                <a:latin typeface="Times New Roman" panose="02020603050405020304" pitchFamily="18" charset="0"/>
              </a:rPr>
              <a:t>loại</a:t>
            </a:r>
            <a:endParaRPr lang="en-US" altLang="en-US" sz="3000" b="1" dirty="0">
              <a:solidFill>
                <a:srgbClr val="FFFF00"/>
              </a:solidFill>
              <a:latin typeface="Times New Roman" panose="02020603050405020304" pitchFamily="18" charset="0"/>
            </a:endParaRPr>
          </a:p>
        </p:txBody>
      </p:sp>
      <p:sp>
        <p:nvSpPr>
          <p:cNvPr id="9" name="Text Box 37"/>
          <p:cNvSpPr txBox="1">
            <a:spLocks noChangeArrowheads="1"/>
          </p:cNvSpPr>
          <p:nvPr/>
        </p:nvSpPr>
        <p:spPr bwMode="auto">
          <a:xfrm>
            <a:off x="3337559" y="2813829"/>
            <a:ext cx="28082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sz="2400" b="1" i="1" dirty="0" err="1">
                <a:solidFill>
                  <a:schemeClr val="bg1"/>
                </a:solidFill>
                <a:latin typeface="Times New Roman" panose="02020603050405020304" pitchFamily="18" charset="0"/>
              </a:rPr>
              <a:t>Gốc</a:t>
            </a:r>
            <a:r>
              <a:rPr lang="en-US" altLang="en-US" sz="2400" b="1" i="1" dirty="0">
                <a:solidFill>
                  <a:schemeClr val="bg1"/>
                </a:solidFill>
                <a:latin typeface="Times New Roman" panose="02020603050405020304" pitchFamily="18" charset="0"/>
              </a:rPr>
              <a:t> </a:t>
            </a:r>
            <a:r>
              <a:rPr lang="en-US" altLang="en-US" sz="2400" b="1" i="1" dirty="0" err="1">
                <a:solidFill>
                  <a:schemeClr val="bg1"/>
                </a:solidFill>
                <a:latin typeface="Times New Roman" panose="02020603050405020304" pitchFamily="18" charset="0"/>
              </a:rPr>
              <a:t>ankyl</a:t>
            </a:r>
            <a:r>
              <a:rPr lang="en-US" altLang="en-US" sz="2400" b="1" i="1" dirty="0">
                <a:solidFill>
                  <a:schemeClr val="bg1"/>
                </a:solidFill>
                <a:latin typeface="Times New Roman" panose="02020603050405020304" pitchFamily="18" charset="0"/>
              </a:rPr>
              <a:t> </a:t>
            </a:r>
            <a:r>
              <a:rPr lang="en-US" altLang="en-US" sz="2400" b="1" i="1" dirty="0" err="1">
                <a:solidFill>
                  <a:schemeClr val="bg1"/>
                </a:solidFill>
                <a:latin typeface="Times New Roman" panose="02020603050405020304" pitchFamily="18" charset="0"/>
              </a:rPr>
              <a:t>hoặc</a:t>
            </a:r>
            <a:r>
              <a:rPr lang="en-US" altLang="en-US" sz="2400" b="1" i="1" dirty="0">
                <a:solidFill>
                  <a:schemeClr val="bg1"/>
                </a:solidFill>
                <a:latin typeface="Times New Roman" panose="02020603050405020304" pitchFamily="18" charset="0"/>
              </a:rPr>
              <a:t> </a:t>
            </a:r>
            <a:r>
              <a:rPr lang="en-US" altLang="en-US" sz="2400" b="1" i="1" dirty="0" err="1">
                <a:solidFill>
                  <a:schemeClr val="bg1"/>
                </a:solidFill>
                <a:latin typeface="Times New Roman" panose="02020603050405020304" pitchFamily="18" charset="0"/>
              </a:rPr>
              <a:t>nguyên</a:t>
            </a:r>
            <a:r>
              <a:rPr lang="en-US" altLang="en-US" sz="2400" b="1" i="1" dirty="0">
                <a:solidFill>
                  <a:schemeClr val="bg1"/>
                </a:solidFill>
                <a:latin typeface="Times New Roman" panose="02020603050405020304" pitchFamily="18" charset="0"/>
              </a:rPr>
              <a:t> </a:t>
            </a:r>
            <a:r>
              <a:rPr lang="en-US" altLang="en-US" sz="2400" b="1" i="1" dirty="0" err="1">
                <a:solidFill>
                  <a:schemeClr val="bg1"/>
                </a:solidFill>
                <a:latin typeface="Times New Roman" panose="02020603050405020304" pitchFamily="18" charset="0"/>
              </a:rPr>
              <a:t>tử</a:t>
            </a:r>
            <a:r>
              <a:rPr lang="en-US" altLang="en-US" sz="2400" b="1" i="1" dirty="0">
                <a:solidFill>
                  <a:schemeClr val="bg1"/>
                </a:solidFill>
                <a:latin typeface="Times New Roman" panose="02020603050405020304" pitchFamily="18" charset="0"/>
              </a:rPr>
              <a:t> H</a:t>
            </a:r>
          </a:p>
        </p:txBody>
      </p:sp>
      <p:sp>
        <p:nvSpPr>
          <p:cNvPr id="10" name="Text Box 38"/>
          <p:cNvSpPr txBox="1">
            <a:spLocks noChangeArrowheads="1"/>
          </p:cNvSpPr>
          <p:nvPr/>
        </p:nvSpPr>
        <p:spPr bwMode="auto">
          <a:xfrm>
            <a:off x="6080759" y="2983930"/>
            <a:ext cx="24108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err="1">
                <a:solidFill>
                  <a:schemeClr val="bg1"/>
                </a:solidFill>
                <a:latin typeface="Times New Roman" panose="02020603050405020304" pitchFamily="18" charset="0"/>
              </a:rPr>
              <a:t>Axit</a:t>
            </a:r>
            <a:r>
              <a:rPr lang="en-US" altLang="en-US" sz="2400" dirty="0">
                <a:solidFill>
                  <a:schemeClr val="bg1"/>
                </a:solidFill>
                <a:latin typeface="Times New Roman" panose="02020603050405020304" pitchFamily="18" charset="0"/>
              </a:rPr>
              <a:t> no, </a:t>
            </a:r>
            <a:r>
              <a:rPr lang="en-US" altLang="en-US" sz="2400" dirty="0" err="1">
                <a:solidFill>
                  <a:schemeClr val="bg1"/>
                </a:solidFill>
                <a:latin typeface="Times New Roman" panose="02020603050405020304" pitchFamily="18" charset="0"/>
              </a:rPr>
              <a:t>mạch</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hở</a:t>
            </a:r>
            <a:endParaRPr lang="en-US" altLang="en-US" sz="2400" dirty="0">
              <a:solidFill>
                <a:schemeClr val="bg1"/>
              </a:solidFill>
              <a:latin typeface="Times New Roman" panose="02020603050405020304" pitchFamily="18" charset="0"/>
            </a:endParaRPr>
          </a:p>
        </p:txBody>
      </p:sp>
      <p:sp>
        <p:nvSpPr>
          <p:cNvPr id="11" name="Text Box 39"/>
          <p:cNvSpPr txBox="1">
            <a:spLocks noChangeArrowheads="1"/>
          </p:cNvSpPr>
          <p:nvPr/>
        </p:nvSpPr>
        <p:spPr bwMode="auto">
          <a:xfrm>
            <a:off x="8625838" y="2821131"/>
            <a:ext cx="2558399"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400" b="1" dirty="0">
                <a:solidFill>
                  <a:schemeClr val="bg1"/>
                </a:solidFill>
                <a:latin typeface="Times New Roman" panose="02020603050405020304" pitchFamily="18" charset="0"/>
              </a:rPr>
              <a:t>H–COOH </a:t>
            </a:r>
          </a:p>
          <a:p>
            <a:pPr eaLnBrk="1" hangingPunct="1">
              <a:spcBef>
                <a:spcPct val="20000"/>
              </a:spcBef>
            </a:pPr>
            <a:r>
              <a:rPr lang="en-US" altLang="en-US" sz="2400" b="1" dirty="0">
                <a:solidFill>
                  <a:schemeClr val="bg1"/>
                </a:solidFill>
                <a:latin typeface="Times New Roman" panose="02020603050405020304" pitchFamily="18" charset="0"/>
              </a:rPr>
              <a:t>CH</a:t>
            </a:r>
            <a:r>
              <a:rPr lang="en-US" altLang="en-US" sz="2400" b="1" baseline="-25000" dirty="0">
                <a:solidFill>
                  <a:schemeClr val="bg1"/>
                </a:solidFill>
                <a:latin typeface="Times New Roman" panose="02020603050405020304" pitchFamily="18" charset="0"/>
              </a:rPr>
              <a:t>3</a:t>
            </a:r>
            <a:r>
              <a:rPr lang="en-US" altLang="en-US" sz="2400" b="1" dirty="0">
                <a:solidFill>
                  <a:schemeClr val="bg1"/>
                </a:solidFill>
                <a:latin typeface="Times New Roman" panose="02020603050405020304" pitchFamily="18" charset="0"/>
              </a:rPr>
              <a:t>–COOH</a:t>
            </a:r>
          </a:p>
        </p:txBody>
      </p:sp>
      <p:sp>
        <p:nvSpPr>
          <p:cNvPr id="12" name="Text Box 41"/>
          <p:cNvSpPr txBox="1">
            <a:spLocks noChangeArrowheads="1"/>
          </p:cNvSpPr>
          <p:nvPr/>
        </p:nvSpPr>
        <p:spPr bwMode="auto">
          <a:xfrm>
            <a:off x="3264217" y="3779981"/>
            <a:ext cx="26597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sz="2400" b="1" i="1" dirty="0" err="1">
                <a:solidFill>
                  <a:schemeClr val="bg1"/>
                </a:solidFill>
                <a:latin typeface="Times New Roman" panose="02020603050405020304" pitchFamily="18" charset="0"/>
              </a:rPr>
              <a:t>Gốc</a:t>
            </a:r>
            <a:r>
              <a:rPr lang="en-US" altLang="en-US" sz="2400" b="1" i="1" dirty="0">
                <a:solidFill>
                  <a:schemeClr val="bg1"/>
                </a:solidFill>
                <a:latin typeface="Times New Roman" panose="02020603050405020304" pitchFamily="18" charset="0"/>
              </a:rPr>
              <a:t> </a:t>
            </a:r>
            <a:r>
              <a:rPr lang="en-US" altLang="en-US" sz="2400" b="1" i="1" dirty="0" err="1">
                <a:solidFill>
                  <a:schemeClr val="bg1"/>
                </a:solidFill>
                <a:latin typeface="Times New Roman" panose="02020603050405020304" pitchFamily="18" charset="0"/>
              </a:rPr>
              <a:t>hiđrocacbon</a:t>
            </a:r>
            <a:r>
              <a:rPr lang="en-US" altLang="en-US" sz="2400" b="1" i="1" dirty="0">
                <a:solidFill>
                  <a:schemeClr val="bg1"/>
                </a:solidFill>
                <a:latin typeface="Times New Roman" panose="02020603050405020304" pitchFamily="18" charset="0"/>
              </a:rPr>
              <a:t> </a:t>
            </a:r>
          </a:p>
          <a:p>
            <a:pPr eaLnBrk="1" hangingPunct="1"/>
            <a:r>
              <a:rPr lang="en-US" altLang="en-US" sz="2400" b="1" i="1" dirty="0" err="1">
                <a:solidFill>
                  <a:schemeClr val="bg1"/>
                </a:solidFill>
                <a:latin typeface="Times New Roman" panose="02020603050405020304" pitchFamily="18" charset="0"/>
              </a:rPr>
              <a:t>không</a:t>
            </a:r>
            <a:r>
              <a:rPr lang="en-US" altLang="en-US" sz="2400" b="1" i="1" dirty="0">
                <a:solidFill>
                  <a:schemeClr val="bg1"/>
                </a:solidFill>
                <a:latin typeface="Times New Roman" panose="02020603050405020304" pitchFamily="18" charset="0"/>
              </a:rPr>
              <a:t> no, </a:t>
            </a:r>
            <a:r>
              <a:rPr lang="en-US" altLang="en-US" sz="2400" b="1" i="1" dirty="0" err="1">
                <a:solidFill>
                  <a:schemeClr val="bg1"/>
                </a:solidFill>
                <a:latin typeface="Times New Roman" panose="02020603050405020304" pitchFamily="18" charset="0"/>
              </a:rPr>
              <a:t>mạch</a:t>
            </a:r>
            <a:r>
              <a:rPr lang="en-US" altLang="en-US" sz="2400" b="1" i="1" dirty="0">
                <a:solidFill>
                  <a:schemeClr val="bg1"/>
                </a:solidFill>
                <a:latin typeface="Times New Roman" panose="02020603050405020304" pitchFamily="18" charset="0"/>
              </a:rPr>
              <a:t> </a:t>
            </a:r>
            <a:r>
              <a:rPr lang="en-US" altLang="en-US" sz="2400" b="1" i="1" dirty="0" err="1">
                <a:solidFill>
                  <a:schemeClr val="bg1"/>
                </a:solidFill>
                <a:latin typeface="Times New Roman" panose="02020603050405020304" pitchFamily="18" charset="0"/>
              </a:rPr>
              <a:t>hở</a:t>
            </a:r>
            <a:endParaRPr lang="en-US" altLang="en-US" sz="2400" b="1" i="1" dirty="0">
              <a:solidFill>
                <a:schemeClr val="bg1"/>
              </a:solidFill>
              <a:latin typeface="Times New Roman" panose="02020603050405020304" pitchFamily="18" charset="0"/>
            </a:endParaRPr>
          </a:p>
        </p:txBody>
      </p:sp>
      <p:sp>
        <p:nvSpPr>
          <p:cNvPr id="13" name="Text Box 42"/>
          <p:cNvSpPr txBox="1">
            <a:spLocks noChangeArrowheads="1"/>
          </p:cNvSpPr>
          <p:nvPr/>
        </p:nvSpPr>
        <p:spPr bwMode="auto">
          <a:xfrm>
            <a:off x="6316198" y="3935863"/>
            <a:ext cx="19623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err="1">
                <a:solidFill>
                  <a:schemeClr val="bg1"/>
                </a:solidFill>
                <a:latin typeface="Times New Roman" panose="02020603050405020304" pitchFamily="18" charset="0"/>
              </a:rPr>
              <a:t>Axit</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không</a:t>
            </a:r>
            <a:r>
              <a:rPr lang="en-US" altLang="en-US" sz="2400" dirty="0">
                <a:solidFill>
                  <a:schemeClr val="bg1"/>
                </a:solidFill>
                <a:latin typeface="Times New Roman" panose="02020603050405020304" pitchFamily="18" charset="0"/>
              </a:rPr>
              <a:t> no</a:t>
            </a:r>
          </a:p>
        </p:txBody>
      </p:sp>
      <p:sp>
        <p:nvSpPr>
          <p:cNvPr id="14" name="Text Box 46"/>
          <p:cNvSpPr txBox="1">
            <a:spLocks noChangeArrowheads="1"/>
          </p:cNvSpPr>
          <p:nvPr/>
        </p:nvSpPr>
        <p:spPr bwMode="auto">
          <a:xfrm>
            <a:off x="6567621" y="4799919"/>
            <a:ext cx="14494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err="1">
                <a:solidFill>
                  <a:schemeClr val="bg1"/>
                </a:solidFill>
                <a:latin typeface="Times New Roman" panose="02020603050405020304" pitchFamily="18" charset="0"/>
              </a:rPr>
              <a:t>Axit</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thơm</a:t>
            </a:r>
            <a:endParaRPr lang="en-US" altLang="en-US" sz="2400" dirty="0">
              <a:solidFill>
                <a:schemeClr val="bg1"/>
              </a:solidFill>
              <a:latin typeface="Times New Roman" panose="02020603050405020304" pitchFamily="18" charset="0"/>
            </a:endParaRPr>
          </a:p>
        </p:txBody>
      </p:sp>
      <p:sp>
        <p:nvSpPr>
          <p:cNvPr id="15" name="Text Box 47"/>
          <p:cNvSpPr txBox="1">
            <a:spLocks noChangeArrowheads="1"/>
          </p:cNvSpPr>
          <p:nvPr/>
        </p:nvSpPr>
        <p:spPr bwMode="auto">
          <a:xfrm>
            <a:off x="8656319" y="4836938"/>
            <a:ext cx="19447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400" b="1" dirty="0">
                <a:solidFill>
                  <a:schemeClr val="bg1"/>
                </a:solidFill>
                <a:latin typeface="Times New Roman" panose="02020603050405020304" pitchFamily="18" charset="0"/>
              </a:rPr>
              <a:t>C</a:t>
            </a:r>
            <a:r>
              <a:rPr lang="en-US" altLang="en-US" sz="2400" b="1" baseline="-25000" dirty="0">
                <a:solidFill>
                  <a:schemeClr val="bg1"/>
                </a:solidFill>
                <a:latin typeface="Times New Roman" panose="02020603050405020304" pitchFamily="18" charset="0"/>
              </a:rPr>
              <a:t>6</a:t>
            </a:r>
            <a:r>
              <a:rPr lang="en-US" altLang="en-US" sz="2400" b="1" dirty="0">
                <a:solidFill>
                  <a:schemeClr val="bg1"/>
                </a:solidFill>
                <a:latin typeface="Times New Roman" panose="02020603050405020304" pitchFamily="18" charset="0"/>
              </a:rPr>
              <a:t>H</a:t>
            </a:r>
            <a:r>
              <a:rPr lang="en-US" altLang="en-US" sz="2400" b="1" baseline="-25000" dirty="0">
                <a:solidFill>
                  <a:schemeClr val="bg1"/>
                </a:solidFill>
                <a:latin typeface="Times New Roman" panose="02020603050405020304" pitchFamily="18" charset="0"/>
              </a:rPr>
              <a:t>5</a:t>
            </a:r>
            <a:r>
              <a:rPr lang="en-US" altLang="en-US" sz="2400" b="1" dirty="0">
                <a:solidFill>
                  <a:schemeClr val="bg1"/>
                </a:solidFill>
                <a:latin typeface="Times New Roman" panose="02020603050405020304" pitchFamily="18" charset="0"/>
              </a:rPr>
              <a:t>–COOH</a:t>
            </a:r>
          </a:p>
          <a:p>
            <a:pPr eaLnBrk="1" hangingPunct="1"/>
            <a:endParaRPr lang="en-US" altLang="en-US" sz="2400" b="1" dirty="0">
              <a:solidFill>
                <a:schemeClr val="bg1"/>
              </a:solidFill>
              <a:latin typeface="Times New Roman" panose="02020603050405020304" pitchFamily="18" charset="0"/>
            </a:endParaRPr>
          </a:p>
        </p:txBody>
      </p:sp>
      <p:sp>
        <p:nvSpPr>
          <p:cNvPr id="16" name="Text Box 48"/>
          <p:cNvSpPr txBox="1">
            <a:spLocks noChangeArrowheads="1"/>
          </p:cNvSpPr>
          <p:nvPr/>
        </p:nvSpPr>
        <p:spPr bwMode="auto">
          <a:xfrm>
            <a:off x="3264217" y="5599256"/>
            <a:ext cx="2568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sz="2400" b="1" i="1" dirty="0" err="1">
                <a:solidFill>
                  <a:schemeClr val="bg1"/>
                </a:solidFill>
                <a:latin typeface="Times New Roman" panose="02020603050405020304" pitchFamily="18" charset="0"/>
              </a:rPr>
              <a:t>Có</a:t>
            </a:r>
            <a:r>
              <a:rPr lang="en-US" altLang="en-US" sz="2400" b="1" i="1" dirty="0">
                <a:solidFill>
                  <a:schemeClr val="bg1"/>
                </a:solidFill>
                <a:latin typeface="Times New Roman" panose="02020603050405020304" pitchFamily="18" charset="0"/>
              </a:rPr>
              <a:t> </a:t>
            </a:r>
            <a:r>
              <a:rPr lang="en-US" altLang="en-US" sz="2400" b="1" i="1" dirty="0" err="1">
                <a:solidFill>
                  <a:schemeClr val="bg1"/>
                </a:solidFill>
                <a:latin typeface="Times New Roman" panose="02020603050405020304" pitchFamily="18" charset="0"/>
              </a:rPr>
              <a:t>từ</a:t>
            </a:r>
            <a:r>
              <a:rPr lang="en-US" altLang="en-US" sz="2400" b="1" i="1" dirty="0">
                <a:solidFill>
                  <a:schemeClr val="bg1"/>
                </a:solidFill>
                <a:latin typeface="Times New Roman" panose="02020603050405020304" pitchFamily="18" charset="0"/>
              </a:rPr>
              <a:t> 2 </a:t>
            </a:r>
            <a:r>
              <a:rPr lang="en-US" altLang="en-US" sz="2400" b="1" i="1" dirty="0" err="1">
                <a:solidFill>
                  <a:schemeClr val="bg1"/>
                </a:solidFill>
                <a:latin typeface="Times New Roman" panose="02020603050405020304" pitchFamily="18" charset="0"/>
              </a:rPr>
              <a:t>nhóm</a:t>
            </a:r>
            <a:r>
              <a:rPr lang="en-US" altLang="en-US" sz="2400" b="1" i="1" dirty="0">
                <a:solidFill>
                  <a:schemeClr val="bg1"/>
                </a:solidFill>
                <a:latin typeface="Times New Roman" panose="02020603050405020304" pitchFamily="18" charset="0"/>
              </a:rPr>
              <a:t> </a:t>
            </a:r>
          </a:p>
          <a:p>
            <a:pPr eaLnBrk="1" hangingPunct="1"/>
            <a:r>
              <a:rPr lang="en-US" altLang="en-US" sz="2400" b="1" i="1" dirty="0">
                <a:solidFill>
                  <a:schemeClr val="bg1"/>
                </a:solidFill>
                <a:latin typeface="Times New Roman" panose="02020603050405020304" pitchFamily="18" charset="0"/>
              </a:rPr>
              <a:t>–COOH </a:t>
            </a:r>
            <a:r>
              <a:rPr lang="en-US" altLang="en-US" sz="2400" b="1" i="1" dirty="0" err="1">
                <a:solidFill>
                  <a:schemeClr val="bg1"/>
                </a:solidFill>
                <a:latin typeface="Times New Roman" panose="02020603050405020304" pitchFamily="18" charset="0"/>
              </a:rPr>
              <a:t>trở</a:t>
            </a:r>
            <a:r>
              <a:rPr lang="en-US" altLang="en-US" sz="2400" b="1" i="1" dirty="0">
                <a:solidFill>
                  <a:schemeClr val="bg1"/>
                </a:solidFill>
                <a:latin typeface="Times New Roman" panose="02020603050405020304" pitchFamily="18" charset="0"/>
              </a:rPr>
              <a:t> </a:t>
            </a:r>
            <a:r>
              <a:rPr lang="en-US" altLang="en-US" sz="2400" b="1" i="1" dirty="0" err="1">
                <a:solidFill>
                  <a:schemeClr val="bg1"/>
                </a:solidFill>
                <a:latin typeface="Times New Roman" panose="02020603050405020304" pitchFamily="18" charset="0"/>
              </a:rPr>
              <a:t>lên</a:t>
            </a:r>
            <a:endParaRPr lang="en-US" altLang="en-US" sz="2400" b="1" i="1" dirty="0">
              <a:solidFill>
                <a:schemeClr val="bg1"/>
              </a:solidFill>
              <a:latin typeface="Times New Roman" panose="02020603050405020304" pitchFamily="18" charset="0"/>
            </a:endParaRPr>
          </a:p>
        </p:txBody>
      </p:sp>
      <p:sp>
        <p:nvSpPr>
          <p:cNvPr id="17" name="Text Box 49"/>
          <p:cNvSpPr txBox="1">
            <a:spLocks noChangeArrowheads="1"/>
          </p:cNvSpPr>
          <p:nvPr/>
        </p:nvSpPr>
        <p:spPr bwMode="auto">
          <a:xfrm>
            <a:off x="6431873" y="5783921"/>
            <a:ext cx="17684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err="1">
                <a:solidFill>
                  <a:schemeClr val="bg1"/>
                </a:solidFill>
                <a:latin typeface="Times New Roman" panose="02020603050405020304" pitchFamily="18" charset="0"/>
              </a:rPr>
              <a:t>Axit</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đa</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chức</a:t>
            </a:r>
            <a:endParaRPr lang="en-US" altLang="en-US" sz="2400" dirty="0">
              <a:solidFill>
                <a:schemeClr val="bg1"/>
              </a:solidFill>
              <a:latin typeface="Times New Roman" panose="02020603050405020304" pitchFamily="18" charset="0"/>
            </a:endParaRPr>
          </a:p>
        </p:txBody>
      </p:sp>
      <p:sp>
        <p:nvSpPr>
          <p:cNvPr id="18" name="Text Box 50"/>
          <p:cNvSpPr txBox="1">
            <a:spLocks noChangeArrowheads="1"/>
          </p:cNvSpPr>
          <p:nvPr/>
        </p:nvSpPr>
        <p:spPr bwMode="auto">
          <a:xfrm>
            <a:off x="8616508" y="5553536"/>
            <a:ext cx="2935419"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400" b="1" dirty="0">
                <a:solidFill>
                  <a:schemeClr val="bg1"/>
                </a:solidFill>
                <a:latin typeface="Times New Roman" panose="02020603050405020304" pitchFamily="18" charset="0"/>
              </a:rPr>
              <a:t>HOOC–COOH</a:t>
            </a:r>
          </a:p>
          <a:p>
            <a:pPr eaLnBrk="1" hangingPunct="1">
              <a:spcBef>
                <a:spcPct val="20000"/>
              </a:spcBef>
            </a:pPr>
            <a:r>
              <a:rPr lang="en-US" altLang="en-US" sz="2400" b="1" dirty="0">
                <a:solidFill>
                  <a:schemeClr val="bg1"/>
                </a:solidFill>
                <a:latin typeface="Times New Roman" panose="02020603050405020304" pitchFamily="18" charset="0"/>
              </a:rPr>
              <a:t>HOOC–CH</a:t>
            </a:r>
            <a:r>
              <a:rPr lang="en-US" altLang="en-US" sz="2400" b="1" baseline="-25000" dirty="0">
                <a:solidFill>
                  <a:schemeClr val="bg1"/>
                </a:solidFill>
                <a:latin typeface="Times New Roman" panose="02020603050405020304" pitchFamily="18" charset="0"/>
              </a:rPr>
              <a:t>2</a:t>
            </a:r>
            <a:r>
              <a:rPr lang="en-US" altLang="en-US" sz="2400" b="1" dirty="0">
                <a:solidFill>
                  <a:schemeClr val="bg1"/>
                </a:solidFill>
                <a:latin typeface="Times New Roman" panose="02020603050405020304" pitchFamily="18" charset="0"/>
              </a:rPr>
              <a:t>–COOH</a:t>
            </a:r>
          </a:p>
        </p:txBody>
      </p:sp>
      <p:sp>
        <p:nvSpPr>
          <p:cNvPr id="19" name="TextBox 14"/>
          <p:cNvSpPr txBox="1">
            <a:spLocks noChangeArrowheads="1"/>
          </p:cNvSpPr>
          <p:nvPr/>
        </p:nvSpPr>
        <p:spPr bwMode="auto">
          <a:xfrm>
            <a:off x="3264217" y="4669467"/>
            <a:ext cx="2643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sz="2400" b="1" i="1" dirty="0" err="1">
                <a:solidFill>
                  <a:schemeClr val="bg1"/>
                </a:solidFill>
                <a:latin typeface="Times New Roman" panose="02020603050405020304" pitchFamily="18" charset="0"/>
              </a:rPr>
              <a:t>Gốc</a:t>
            </a:r>
            <a:r>
              <a:rPr lang="en-US" altLang="en-US" sz="2400" b="1" i="1" dirty="0">
                <a:solidFill>
                  <a:schemeClr val="bg1"/>
                </a:solidFill>
                <a:latin typeface="Times New Roman" panose="02020603050405020304" pitchFamily="18" charset="0"/>
              </a:rPr>
              <a:t> </a:t>
            </a:r>
            <a:r>
              <a:rPr lang="en-US" altLang="en-US" sz="2400" b="1" i="1" dirty="0" err="1">
                <a:solidFill>
                  <a:schemeClr val="bg1"/>
                </a:solidFill>
                <a:latin typeface="Times New Roman" panose="02020603050405020304" pitchFamily="18" charset="0"/>
              </a:rPr>
              <a:t>hiđrocacbon</a:t>
            </a:r>
            <a:r>
              <a:rPr lang="en-US" altLang="en-US" sz="2400" b="1" i="1" dirty="0">
                <a:solidFill>
                  <a:schemeClr val="bg1"/>
                </a:solidFill>
                <a:latin typeface="Times New Roman" panose="02020603050405020304" pitchFamily="18" charset="0"/>
              </a:rPr>
              <a:t> </a:t>
            </a:r>
            <a:r>
              <a:rPr lang="en-US" altLang="en-US" sz="2400" b="1" i="1" dirty="0" err="1">
                <a:solidFill>
                  <a:schemeClr val="bg1"/>
                </a:solidFill>
                <a:latin typeface="Times New Roman" panose="02020603050405020304" pitchFamily="18" charset="0"/>
              </a:rPr>
              <a:t>là</a:t>
            </a:r>
            <a:r>
              <a:rPr lang="en-US" altLang="en-US" sz="2400" b="1" i="1" dirty="0">
                <a:solidFill>
                  <a:schemeClr val="bg1"/>
                </a:solidFill>
                <a:latin typeface="Times New Roman" panose="02020603050405020304" pitchFamily="18" charset="0"/>
              </a:rPr>
              <a:t> </a:t>
            </a:r>
            <a:r>
              <a:rPr lang="en-US" altLang="en-US" sz="2400" b="1" i="1" dirty="0" err="1">
                <a:solidFill>
                  <a:schemeClr val="bg1"/>
                </a:solidFill>
                <a:latin typeface="Times New Roman" panose="02020603050405020304" pitchFamily="18" charset="0"/>
              </a:rPr>
              <a:t>vòng</a:t>
            </a:r>
            <a:r>
              <a:rPr lang="en-US" altLang="en-US" sz="2400" b="1" i="1" dirty="0">
                <a:solidFill>
                  <a:schemeClr val="bg1"/>
                </a:solidFill>
                <a:latin typeface="Times New Roman" panose="02020603050405020304" pitchFamily="18" charset="0"/>
              </a:rPr>
              <a:t> </a:t>
            </a:r>
            <a:r>
              <a:rPr lang="en-US" altLang="en-US" sz="2400" b="1" i="1" dirty="0" err="1">
                <a:solidFill>
                  <a:schemeClr val="bg1"/>
                </a:solidFill>
                <a:latin typeface="Times New Roman" panose="02020603050405020304" pitchFamily="18" charset="0"/>
              </a:rPr>
              <a:t>thơm</a:t>
            </a:r>
            <a:endParaRPr lang="en-US" altLang="en-US" sz="2400" b="1" dirty="0">
              <a:solidFill>
                <a:schemeClr val="bg1"/>
              </a:solidFill>
              <a:latin typeface="Times New Roman" panose="02020603050405020304" pitchFamily="18" charset="0"/>
            </a:endParaRPr>
          </a:p>
        </p:txBody>
      </p:sp>
      <p:sp>
        <p:nvSpPr>
          <p:cNvPr id="20" name="Text Box 43"/>
          <p:cNvSpPr txBox="1">
            <a:spLocks noChangeArrowheads="1"/>
          </p:cNvSpPr>
          <p:nvPr/>
        </p:nvSpPr>
        <p:spPr bwMode="auto">
          <a:xfrm>
            <a:off x="8616509" y="3711918"/>
            <a:ext cx="2854002"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400" b="1" dirty="0">
                <a:solidFill>
                  <a:schemeClr val="bg1"/>
                </a:solidFill>
                <a:latin typeface="Times New Roman" panose="02020603050405020304" pitchFamily="18" charset="0"/>
              </a:rPr>
              <a:t>CH</a:t>
            </a:r>
            <a:r>
              <a:rPr lang="en-US" altLang="en-US" sz="2400" b="1" baseline="-25000" dirty="0">
                <a:solidFill>
                  <a:schemeClr val="bg1"/>
                </a:solidFill>
                <a:latin typeface="Times New Roman" panose="02020603050405020304" pitchFamily="18" charset="0"/>
              </a:rPr>
              <a:t>2</a:t>
            </a:r>
            <a:r>
              <a:rPr lang="en-US" altLang="en-US" sz="2400" b="1" dirty="0">
                <a:solidFill>
                  <a:schemeClr val="bg1"/>
                </a:solidFill>
                <a:latin typeface="Times New Roman" panose="02020603050405020304" pitchFamily="18" charset="0"/>
              </a:rPr>
              <a:t>=CH–COOH </a:t>
            </a:r>
          </a:p>
          <a:p>
            <a:pPr eaLnBrk="1" hangingPunct="1">
              <a:spcBef>
                <a:spcPct val="20000"/>
              </a:spcBef>
            </a:pPr>
            <a:r>
              <a:rPr lang="en-US" altLang="en-US" sz="2400" b="1" dirty="0">
                <a:solidFill>
                  <a:schemeClr val="bg1"/>
                </a:solidFill>
                <a:latin typeface="Times New Roman" panose="02020603050405020304" pitchFamily="18" charset="0"/>
              </a:rPr>
              <a:t>CH≡C–COOH </a:t>
            </a:r>
          </a:p>
        </p:txBody>
      </p:sp>
    </p:spTree>
    <p:extLst>
      <p:ext uri="{BB962C8B-B14F-4D97-AF65-F5344CB8AC3E}">
        <p14:creationId xmlns:p14="http://schemas.microsoft.com/office/powerpoint/2010/main" val="383876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up)">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up)">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C2171DB4-FBA6-4C2C-8B10-2FE189740EE0}"/>
              </a:ext>
            </a:extLst>
          </p:cNvPr>
          <p:cNvSpPr txBox="1"/>
          <p:nvPr/>
        </p:nvSpPr>
        <p:spPr>
          <a:xfrm>
            <a:off x="204185" y="292964"/>
            <a:ext cx="1573957" cy="369332"/>
          </a:xfrm>
          <a:prstGeom prst="rect">
            <a:avLst/>
          </a:prstGeom>
          <a:noFill/>
          <a:ln>
            <a:solidFill>
              <a:srgbClr val="FF0000"/>
            </a:solidFill>
          </a:ln>
        </p:spPr>
        <p:txBody>
          <a:bodyPr wrap="none" rtlCol="0">
            <a:spAutoFit/>
          </a:bodyPr>
          <a:lstStyle/>
          <a:p>
            <a:r>
              <a:rPr lang="en-US" b="1" dirty="0">
                <a:solidFill>
                  <a:srgbClr val="FFFF00"/>
                </a:solidFill>
              </a:rPr>
              <a:t>HÓA HỌC 11</a:t>
            </a:r>
            <a:endParaRPr lang="vi-VN" b="1" dirty="0">
              <a:solidFill>
                <a:srgbClr val="FFFF00"/>
              </a:solidFill>
            </a:endParaRPr>
          </a:p>
        </p:txBody>
      </p:sp>
      <p:sp>
        <p:nvSpPr>
          <p:cNvPr id="36" name="TextBox 35">
            <a:extLst>
              <a:ext uri="{FF2B5EF4-FFF2-40B4-BE49-F238E27FC236}">
                <a16:creationId xmlns:a16="http://schemas.microsoft.com/office/drawing/2014/main" id="{3C8DD836-3A0B-4E42-9030-5171F4A94EF3}"/>
              </a:ext>
            </a:extLst>
          </p:cNvPr>
          <p:cNvSpPr txBox="1"/>
          <p:nvPr/>
        </p:nvSpPr>
        <p:spPr>
          <a:xfrm>
            <a:off x="1968901" y="154464"/>
            <a:ext cx="6688434" cy="584775"/>
          </a:xfrm>
          <a:prstGeom prst="rect">
            <a:avLst/>
          </a:prstGeom>
          <a:noFill/>
        </p:spPr>
        <p:txBody>
          <a:bodyPr wrap="none" rtlCol="0">
            <a:spAutoFit/>
          </a:bodyPr>
          <a:lstStyle/>
          <a:p>
            <a:r>
              <a:rPr lang="en-US" sz="3200" b="1" dirty="0" err="1">
                <a:solidFill>
                  <a:schemeClr val="bg1"/>
                </a:solidFill>
                <a:latin typeface="Times New Roman" panose="02020603050405020304" pitchFamily="18" charset="0"/>
                <a:cs typeface="Times New Roman" panose="02020603050405020304" pitchFamily="18" charset="0"/>
              </a:rPr>
              <a:t>Bài</a:t>
            </a:r>
            <a:r>
              <a:rPr lang="en-US" sz="3200" b="1" dirty="0">
                <a:solidFill>
                  <a:schemeClr val="bg1"/>
                </a:solidFill>
                <a:latin typeface="Times New Roman" panose="02020603050405020304" pitchFamily="18" charset="0"/>
                <a:cs typeface="Times New Roman" panose="02020603050405020304" pitchFamily="18" charset="0"/>
              </a:rPr>
              <a:t> 45: AXIT CACBOXYLIC (</a:t>
            </a:r>
            <a:r>
              <a:rPr lang="en-US" sz="3200" b="1" dirty="0" err="1">
                <a:solidFill>
                  <a:schemeClr val="bg1"/>
                </a:solidFill>
                <a:latin typeface="Times New Roman" panose="02020603050405020304" pitchFamily="18" charset="0"/>
                <a:cs typeface="Times New Roman" panose="02020603050405020304" pitchFamily="18" charset="0"/>
              </a:rPr>
              <a:t>tiết</a:t>
            </a:r>
            <a:r>
              <a:rPr lang="en-US" sz="3200" b="1" dirty="0">
                <a:solidFill>
                  <a:schemeClr val="bg1"/>
                </a:solidFill>
                <a:latin typeface="Times New Roman" panose="02020603050405020304" pitchFamily="18" charset="0"/>
                <a:cs typeface="Times New Roman" panose="02020603050405020304" pitchFamily="18" charset="0"/>
              </a:rPr>
              <a:t> 1)</a:t>
            </a:r>
            <a:endParaRPr lang="vi-VN" sz="3200" b="1" dirty="0">
              <a:solidFill>
                <a:schemeClr val="bg1"/>
              </a:solidFill>
              <a:latin typeface="Times New Roman" panose="02020603050405020304" pitchFamily="18"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31E0F6B-06CA-4CC8-8414-29554C3F3F06}"/>
              </a:ext>
            </a:extLst>
          </p:cNvPr>
          <p:cNvCxnSpPr>
            <a:cxnSpLocks/>
          </p:cNvCxnSpPr>
          <p:nvPr/>
        </p:nvCxnSpPr>
        <p:spPr>
          <a:xfrm>
            <a:off x="2043442" y="661569"/>
            <a:ext cx="6440801"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32" name="Rectangle 164"/>
          <p:cNvSpPr>
            <a:spLocks noChangeArrowheads="1"/>
          </p:cNvSpPr>
          <p:nvPr/>
        </p:nvSpPr>
        <p:spPr bwMode="auto">
          <a:xfrm>
            <a:off x="442776" y="979644"/>
            <a:ext cx="964213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dirty="0">
                <a:solidFill>
                  <a:srgbClr val="FFFF00"/>
                </a:solidFill>
                <a:latin typeface="Times New Roman" panose="02020603050405020304" pitchFamily="18" charset="0"/>
              </a:rPr>
              <a:t>I. ĐỊNH NGHĨA, PHÂN LOẠI, DANH PHÁP</a:t>
            </a:r>
          </a:p>
        </p:txBody>
      </p:sp>
      <p:sp>
        <p:nvSpPr>
          <p:cNvPr id="22" name="Rectangle 164"/>
          <p:cNvSpPr>
            <a:spLocks noChangeArrowheads="1"/>
          </p:cNvSpPr>
          <p:nvPr/>
        </p:nvSpPr>
        <p:spPr bwMode="auto">
          <a:xfrm>
            <a:off x="781440" y="1470710"/>
            <a:ext cx="964213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dirty="0">
                <a:solidFill>
                  <a:srgbClr val="FFFF00"/>
                </a:solidFill>
                <a:latin typeface="Times New Roman" panose="02020603050405020304" pitchFamily="18" charset="0"/>
              </a:rPr>
              <a:t>2. </a:t>
            </a:r>
            <a:r>
              <a:rPr lang="en-US" altLang="en-US" sz="3000" b="1" dirty="0" err="1">
                <a:solidFill>
                  <a:srgbClr val="FFFF00"/>
                </a:solidFill>
                <a:latin typeface="Times New Roman" panose="02020603050405020304" pitchFamily="18" charset="0"/>
              </a:rPr>
              <a:t>Phân</a:t>
            </a:r>
            <a:r>
              <a:rPr lang="en-US" altLang="en-US" sz="3000" b="1" dirty="0">
                <a:solidFill>
                  <a:srgbClr val="FFFF00"/>
                </a:solidFill>
                <a:latin typeface="Times New Roman" panose="02020603050405020304" pitchFamily="18" charset="0"/>
              </a:rPr>
              <a:t> </a:t>
            </a:r>
            <a:r>
              <a:rPr lang="en-US" altLang="en-US" sz="3000" b="1" dirty="0" err="1">
                <a:solidFill>
                  <a:srgbClr val="FFFF00"/>
                </a:solidFill>
                <a:latin typeface="Times New Roman" panose="02020603050405020304" pitchFamily="18" charset="0"/>
              </a:rPr>
              <a:t>loại</a:t>
            </a:r>
            <a:endParaRPr lang="en-US" altLang="en-US" sz="3000" b="1" dirty="0">
              <a:solidFill>
                <a:srgbClr val="FFFF00"/>
              </a:solidFill>
              <a:latin typeface="Times New Roman" panose="02020603050405020304" pitchFamily="18" charset="0"/>
            </a:endParaRPr>
          </a:p>
        </p:txBody>
      </p:sp>
      <p:sp>
        <p:nvSpPr>
          <p:cNvPr id="21" name="Text Box 10"/>
          <p:cNvSpPr txBox="1">
            <a:spLocks noChangeArrowheads="1"/>
          </p:cNvSpPr>
          <p:nvPr/>
        </p:nvSpPr>
        <p:spPr bwMode="auto">
          <a:xfrm>
            <a:off x="1805877" y="3798092"/>
            <a:ext cx="423085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sz="3200" dirty="0">
                <a:solidFill>
                  <a:schemeClr val="bg1"/>
                </a:solidFill>
                <a:latin typeface="Times New Roman" panose="02020603050405020304" pitchFamily="18" charset="0"/>
              </a:rPr>
              <a:t>1) C</a:t>
            </a:r>
            <a:r>
              <a:rPr lang="en-US" altLang="en-US" sz="3200" baseline="-25000" dirty="0">
                <a:solidFill>
                  <a:schemeClr val="bg1"/>
                </a:solidFill>
                <a:latin typeface="Times New Roman" panose="02020603050405020304" pitchFamily="18" charset="0"/>
              </a:rPr>
              <a:t>3</a:t>
            </a:r>
            <a:r>
              <a:rPr lang="en-US" altLang="en-US" sz="3200" dirty="0">
                <a:solidFill>
                  <a:schemeClr val="bg1"/>
                </a:solidFill>
                <a:latin typeface="Times New Roman" panose="02020603050405020304" pitchFamily="18" charset="0"/>
              </a:rPr>
              <a:t>H</a:t>
            </a:r>
            <a:r>
              <a:rPr lang="en-US" altLang="en-US" sz="3200" baseline="-25000" dirty="0">
                <a:solidFill>
                  <a:schemeClr val="bg1"/>
                </a:solidFill>
                <a:latin typeface="Times New Roman" panose="02020603050405020304" pitchFamily="18" charset="0"/>
              </a:rPr>
              <a:t>7</a:t>
            </a:r>
            <a:r>
              <a:rPr lang="en-US" altLang="en-US" sz="3200" dirty="0">
                <a:solidFill>
                  <a:schemeClr val="bg1"/>
                </a:solidFill>
                <a:latin typeface="Times New Roman" panose="02020603050405020304" pitchFamily="18" charset="0"/>
              </a:rPr>
              <a:t>COOH</a:t>
            </a:r>
          </a:p>
          <a:p>
            <a:pPr eaLnBrk="1" hangingPunct="1"/>
            <a:r>
              <a:rPr lang="en-US" altLang="en-US" sz="3200" dirty="0">
                <a:solidFill>
                  <a:schemeClr val="bg1"/>
                </a:solidFill>
                <a:latin typeface="Times New Roman" panose="02020603050405020304" pitchFamily="18" charset="0"/>
              </a:rPr>
              <a:t>2) C</a:t>
            </a:r>
            <a:r>
              <a:rPr lang="en-US" altLang="en-US" sz="3200" baseline="-25000" dirty="0">
                <a:solidFill>
                  <a:schemeClr val="bg1"/>
                </a:solidFill>
                <a:latin typeface="Times New Roman" panose="02020603050405020304" pitchFamily="18" charset="0"/>
              </a:rPr>
              <a:t>2</a:t>
            </a:r>
            <a:r>
              <a:rPr lang="en-US" altLang="en-US" sz="3200" dirty="0">
                <a:solidFill>
                  <a:schemeClr val="bg1"/>
                </a:solidFill>
                <a:latin typeface="Times New Roman" panose="02020603050405020304" pitchFamily="18" charset="0"/>
              </a:rPr>
              <a:t>H</a:t>
            </a:r>
            <a:r>
              <a:rPr lang="en-US" altLang="en-US" sz="3200" baseline="-25000" dirty="0">
                <a:solidFill>
                  <a:schemeClr val="bg1"/>
                </a:solidFill>
                <a:latin typeface="Times New Roman" panose="02020603050405020304" pitchFamily="18" charset="0"/>
              </a:rPr>
              <a:t>5</a:t>
            </a:r>
            <a:r>
              <a:rPr lang="en-US" altLang="en-US" sz="3200" dirty="0">
                <a:solidFill>
                  <a:schemeClr val="bg1"/>
                </a:solidFill>
                <a:latin typeface="Times New Roman" panose="02020603050405020304" pitchFamily="18" charset="0"/>
              </a:rPr>
              <a:t>COOH</a:t>
            </a:r>
          </a:p>
          <a:p>
            <a:pPr eaLnBrk="1" hangingPunct="1"/>
            <a:r>
              <a:rPr lang="en-US" altLang="en-US" sz="3200" dirty="0">
                <a:solidFill>
                  <a:schemeClr val="bg1"/>
                </a:solidFill>
                <a:latin typeface="Times New Roman" panose="02020603050405020304" pitchFamily="18" charset="0"/>
              </a:rPr>
              <a:t>3) C</a:t>
            </a:r>
            <a:r>
              <a:rPr lang="en-US" altLang="en-US" sz="3200" baseline="-25000" dirty="0">
                <a:solidFill>
                  <a:schemeClr val="bg1"/>
                </a:solidFill>
                <a:latin typeface="Times New Roman" panose="02020603050405020304" pitchFamily="18" charset="0"/>
              </a:rPr>
              <a:t>3</a:t>
            </a:r>
            <a:r>
              <a:rPr lang="en-US" altLang="en-US" sz="3200" dirty="0">
                <a:solidFill>
                  <a:schemeClr val="bg1"/>
                </a:solidFill>
                <a:latin typeface="Times New Roman" panose="02020603050405020304" pitchFamily="18" charset="0"/>
              </a:rPr>
              <a:t>H</a:t>
            </a:r>
            <a:r>
              <a:rPr lang="en-US" altLang="en-US" sz="3200" baseline="-25000" dirty="0">
                <a:solidFill>
                  <a:schemeClr val="bg1"/>
                </a:solidFill>
                <a:latin typeface="Times New Roman" panose="02020603050405020304" pitchFamily="18" charset="0"/>
              </a:rPr>
              <a:t>5</a:t>
            </a:r>
            <a:r>
              <a:rPr lang="en-US" altLang="en-US" sz="3200" dirty="0">
                <a:solidFill>
                  <a:schemeClr val="bg1"/>
                </a:solidFill>
                <a:latin typeface="Times New Roman" panose="02020603050405020304" pitchFamily="18" charset="0"/>
              </a:rPr>
              <a:t>COOH</a:t>
            </a:r>
          </a:p>
          <a:p>
            <a:pPr eaLnBrk="1" hangingPunct="1"/>
            <a:r>
              <a:rPr lang="en-US" altLang="en-US" sz="3200" dirty="0">
                <a:solidFill>
                  <a:schemeClr val="bg1"/>
                </a:solidFill>
                <a:latin typeface="Times New Roman" panose="02020603050405020304" pitchFamily="18" charset="0"/>
              </a:rPr>
              <a:t>4) HOOCC</a:t>
            </a:r>
            <a:r>
              <a:rPr lang="en-US" altLang="en-US" sz="3200" baseline="-25000" dirty="0">
                <a:solidFill>
                  <a:schemeClr val="bg1"/>
                </a:solidFill>
                <a:latin typeface="Times New Roman" panose="02020603050405020304" pitchFamily="18" charset="0"/>
              </a:rPr>
              <a:t>6</a:t>
            </a:r>
            <a:r>
              <a:rPr lang="en-US" altLang="en-US" sz="3200" dirty="0">
                <a:solidFill>
                  <a:schemeClr val="bg1"/>
                </a:solidFill>
                <a:latin typeface="Times New Roman" panose="02020603050405020304" pitchFamily="18" charset="0"/>
              </a:rPr>
              <a:t>H</a:t>
            </a:r>
            <a:r>
              <a:rPr lang="en-US" altLang="en-US" sz="3200" baseline="-25000" dirty="0">
                <a:solidFill>
                  <a:schemeClr val="bg1"/>
                </a:solidFill>
                <a:latin typeface="Times New Roman" panose="02020603050405020304" pitchFamily="18" charset="0"/>
              </a:rPr>
              <a:t>4</a:t>
            </a:r>
            <a:r>
              <a:rPr lang="en-US" altLang="en-US" sz="3200" dirty="0">
                <a:solidFill>
                  <a:schemeClr val="bg1"/>
                </a:solidFill>
                <a:latin typeface="Times New Roman" panose="02020603050405020304" pitchFamily="18" charset="0"/>
              </a:rPr>
              <a:t>COOH </a:t>
            </a:r>
          </a:p>
          <a:p>
            <a:pPr eaLnBrk="1" hangingPunct="1"/>
            <a:r>
              <a:rPr lang="en-US" altLang="en-US" sz="3200" dirty="0">
                <a:solidFill>
                  <a:schemeClr val="bg1"/>
                </a:solidFill>
                <a:latin typeface="Times New Roman" panose="02020603050405020304" pitchFamily="18" charset="0"/>
              </a:rPr>
              <a:t>5) C</a:t>
            </a:r>
            <a:r>
              <a:rPr lang="en-US" altLang="en-US" sz="3200" baseline="-25000" dirty="0">
                <a:solidFill>
                  <a:schemeClr val="bg1"/>
                </a:solidFill>
                <a:latin typeface="Times New Roman" panose="02020603050405020304" pitchFamily="18" charset="0"/>
              </a:rPr>
              <a:t>4</a:t>
            </a:r>
            <a:r>
              <a:rPr lang="en-US" altLang="en-US" sz="3200" dirty="0">
                <a:solidFill>
                  <a:schemeClr val="bg1"/>
                </a:solidFill>
                <a:latin typeface="Times New Roman" panose="02020603050405020304" pitchFamily="18" charset="0"/>
              </a:rPr>
              <a:t>H</a:t>
            </a:r>
            <a:r>
              <a:rPr lang="en-US" altLang="en-US" sz="3200" baseline="-25000" dirty="0">
                <a:solidFill>
                  <a:schemeClr val="bg1"/>
                </a:solidFill>
                <a:latin typeface="Times New Roman" panose="02020603050405020304" pitchFamily="18" charset="0"/>
              </a:rPr>
              <a:t>9</a:t>
            </a:r>
            <a:r>
              <a:rPr lang="en-US" altLang="en-US" sz="3200" dirty="0">
                <a:solidFill>
                  <a:schemeClr val="bg1"/>
                </a:solidFill>
                <a:latin typeface="Times New Roman" panose="02020603050405020304" pitchFamily="18" charset="0"/>
              </a:rPr>
              <a:t>COOH</a:t>
            </a:r>
            <a:r>
              <a:rPr lang="en-US" altLang="en-US" sz="3200" dirty="0">
                <a:solidFill>
                  <a:schemeClr val="bg1"/>
                </a:solidFill>
              </a:rPr>
              <a:t> </a:t>
            </a:r>
          </a:p>
        </p:txBody>
      </p:sp>
      <p:sp>
        <p:nvSpPr>
          <p:cNvPr id="23" name="Text Box 10"/>
          <p:cNvSpPr txBox="1">
            <a:spLocks noChangeArrowheads="1"/>
          </p:cNvSpPr>
          <p:nvPr/>
        </p:nvSpPr>
        <p:spPr bwMode="auto">
          <a:xfrm>
            <a:off x="579120" y="2008224"/>
            <a:ext cx="1065276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r>
              <a:rPr lang="en-US" altLang="en-US" sz="3600" dirty="0">
                <a:solidFill>
                  <a:schemeClr val="bg1"/>
                </a:solidFill>
                <a:latin typeface="Times New Roman" panose="02020603050405020304" pitchFamily="18" charset="0"/>
              </a:rPr>
              <a:t>	</a:t>
            </a:r>
            <a:r>
              <a:rPr lang="en-US" altLang="en-US" sz="3200" dirty="0">
                <a:solidFill>
                  <a:schemeClr val="bg1"/>
                </a:solidFill>
                <a:latin typeface="Times New Roman" panose="02020603050405020304" pitchFamily="18" charset="0"/>
              </a:rPr>
              <a:t>Cho </a:t>
            </a:r>
            <a:r>
              <a:rPr lang="en-US" altLang="en-US" sz="3200" dirty="0" err="1">
                <a:solidFill>
                  <a:schemeClr val="bg1"/>
                </a:solidFill>
                <a:latin typeface="Times New Roman" panose="02020603050405020304" pitchFamily="18" charset="0"/>
              </a:rPr>
              <a:t>biết</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trong</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số</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các</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axit</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cacboxylic</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sau</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chất</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nào</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thuộc</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loại</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axit</a:t>
            </a:r>
            <a:r>
              <a:rPr lang="en-US" altLang="en-US" sz="3200" dirty="0">
                <a:solidFill>
                  <a:schemeClr val="bg1"/>
                </a:solidFill>
                <a:latin typeface="Times New Roman" panose="02020603050405020304" pitchFamily="18" charset="0"/>
              </a:rPr>
              <a:t> no, </a:t>
            </a:r>
            <a:r>
              <a:rPr lang="en-US" altLang="en-US" sz="3200" dirty="0" err="1">
                <a:solidFill>
                  <a:schemeClr val="bg1"/>
                </a:solidFill>
                <a:latin typeface="Times New Roman" panose="02020603050405020304" pitchFamily="18" charset="0"/>
              </a:rPr>
              <a:t>đơn</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chức</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mạch</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hở</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Xây</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dựng</a:t>
            </a:r>
            <a:r>
              <a:rPr lang="en-US" altLang="en-US" sz="3200" dirty="0">
                <a:solidFill>
                  <a:schemeClr val="bg1"/>
                </a:solidFill>
                <a:latin typeface="Times New Roman" panose="02020603050405020304" pitchFamily="18" charset="0"/>
              </a:rPr>
              <a:t> CTPT, CTCT </a:t>
            </a:r>
            <a:r>
              <a:rPr lang="en-US" altLang="en-US" sz="3200" dirty="0" err="1">
                <a:solidFill>
                  <a:schemeClr val="bg1"/>
                </a:solidFill>
                <a:latin typeface="Times New Roman" panose="02020603050405020304" pitchFamily="18" charset="0"/>
              </a:rPr>
              <a:t>thu</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gọn</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dạng</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tổng</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quát</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của</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axit</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cacboxylic</a:t>
            </a:r>
            <a:r>
              <a:rPr lang="en-US" altLang="en-US" sz="3200" dirty="0">
                <a:solidFill>
                  <a:schemeClr val="bg1"/>
                </a:solidFill>
                <a:latin typeface="Times New Roman" panose="02020603050405020304" pitchFamily="18" charset="0"/>
              </a:rPr>
              <a:t> no, </a:t>
            </a:r>
            <a:r>
              <a:rPr lang="en-US" altLang="en-US" sz="3200" dirty="0" err="1">
                <a:solidFill>
                  <a:schemeClr val="bg1"/>
                </a:solidFill>
                <a:latin typeface="Times New Roman" panose="02020603050405020304" pitchFamily="18" charset="0"/>
              </a:rPr>
              <a:t>đơn</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chức</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mạch</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hở</a:t>
            </a:r>
            <a:r>
              <a:rPr lang="en-US" altLang="en-US" sz="3200" dirty="0">
                <a:solidFill>
                  <a:schemeClr val="bg1"/>
                </a:solidFill>
                <a:latin typeface="Times New Roman" panose="02020603050405020304" pitchFamily="18" charset="0"/>
              </a:rPr>
              <a:t>?</a:t>
            </a:r>
          </a:p>
        </p:txBody>
      </p:sp>
      <p:sp>
        <p:nvSpPr>
          <p:cNvPr id="24" name="Text Box 11"/>
          <p:cNvSpPr txBox="1">
            <a:spLocks noChangeArrowheads="1"/>
          </p:cNvSpPr>
          <p:nvPr/>
        </p:nvSpPr>
        <p:spPr bwMode="auto">
          <a:xfrm>
            <a:off x="6223382" y="3984935"/>
            <a:ext cx="5389498" cy="646331"/>
          </a:xfrm>
          <a:prstGeom prst="rect">
            <a:avLst/>
          </a:prstGeom>
          <a:noFill/>
          <a:ln>
            <a:solidFill>
              <a:srgbClr val="FFFF00"/>
            </a:solidFill>
          </a:ln>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Aft>
                <a:spcPts val="1800"/>
              </a:spcAft>
            </a:pPr>
            <a:r>
              <a:rPr lang="en-US" altLang="en-US" sz="3600" dirty="0">
                <a:solidFill>
                  <a:srgbClr val="FFFF00"/>
                </a:solidFill>
                <a:latin typeface="Times New Roman" panose="02020603050405020304" pitchFamily="18" charset="0"/>
              </a:rPr>
              <a:t>CTCT: C</a:t>
            </a:r>
            <a:r>
              <a:rPr lang="en-US" altLang="en-US" sz="3600" baseline="-25000" dirty="0">
                <a:solidFill>
                  <a:srgbClr val="FFFF00"/>
                </a:solidFill>
                <a:latin typeface="Times New Roman" panose="02020603050405020304" pitchFamily="18" charset="0"/>
              </a:rPr>
              <a:t>n</a:t>
            </a:r>
            <a:r>
              <a:rPr lang="en-US" altLang="en-US" sz="3600" dirty="0">
                <a:solidFill>
                  <a:srgbClr val="FFFF00"/>
                </a:solidFill>
                <a:latin typeface="Times New Roman" panose="02020603050405020304" pitchFamily="18" charset="0"/>
              </a:rPr>
              <a:t>H</a:t>
            </a:r>
            <a:r>
              <a:rPr lang="en-US" altLang="en-US" sz="3600" baseline="-25000" dirty="0">
                <a:solidFill>
                  <a:srgbClr val="FFFF00"/>
                </a:solidFill>
                <a:latin typeface="Times New Roman" panose="02020603050405020304" pitchFamily="18" charset="0"/>
              </a:rPr>
              <a:t>2n+1</a:t>
            </a:r>
            <a:r>
              <a:rPr lang="en-US" altLang="en-US" sz="3600" dirty="0">
                <a:solidFill>
                  <a:srgbClr val="FFFF00"/>
                </a:solidFill>
                <a:latin typeface="Times New Roman" panose="02020603050405020304" pitchFamily="18" charset="0"/>
              </a:rPr>
              <a:t>COOH</a:t>
            </a:r>
            <a:r>
              <a:rPr lang="en-US" altLang="en-US" dirty="0">
                <a:solidFill>
                  <a:srgbClr val="FFFF00"/>
                </a:solidFill>
                <a:latin typeface="Times New Roman" panose="02020603050405020304" pitchFamily="18" charset="0"/>
              </a:rPr>
              <a:t> (n ≥ 0)</a:t>
            </a:r>
            <a:endParaRPr lang="en-US" altLang="en-US" dirty="0">
              <a:solidFill>
                <a:srgbClr val="FFFF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9415" y="2004110"/>
            <a:ext cx="473686" cy="649473"/>
          </a:xfrm>
          <a:prstGeom prst="rect">
            <a:avLst/>
          </a:prstGeom>
        </p:spPr>
      </p:pic>
      <p:sp>
        <p:nvSpPr>
          <p:cNvPr id="11" name="Text Box 11"/>
          <p:cNvSpPr txBox="1">
            <a:spLocks noChangeArrowheads="1"/>
          </p:cNvSpPr>
          <p:nvPr/>
        </p:nvSpPr>
        <p:spPr bwMode="auto">
          <a:xfrm>
            <a:off x="6223382" y="5075364"/>
            <a:ext cx="5389497" cy="646331"/>
          </a:xfrm>
          <a:prstGeom prst="rect">
            <a:avLst/>
          </a:prstGeom>
          <a:noFill/>
          <a:ln>
            <a:solidFill>
              <a:srgbClr val="FFFF00"/>
            </a:solidFill>
          </a:ln>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spcAft>
                <a:spcPts val="1800"/>
              </a:spcAft>
            </a:pPr>
            <a:r>
              <a:rPr lang="en-US" altLang="en-US" sz="3600" dirty="0">
                <a:solidFill>
                  <a:srgbClr val="FFFF00"/>
                </a:solidFill>
                <a:latin typeface="Times New Roman" panose="02020603050405020304" pitchFamily="18" charset="0"/>
              </a:rPr>
              <a:t>CTPT: C</a:t>
            </a:r>
            <a:r>
              <a:rPr lang="en-US" altLang="en-US" sz="3600" baseline="-25000" dirty="0">
                <a:solidFill>
                  <a:srgbClr val="FFFF00"/>
                </a:solidFill>
                <a:latin typeface="Times New Roman" panose="02020603050405020304" pitchFamily="18" charset="0"/>
              </a:rPr>
              <a:t>m</a:t>
            </a:r>
            <a:r>
              <a:rPr lang="en-US" altLang="en-US" sz="3600" dirty="0">
                <a:solidFill>
                  <a:srgbClr val="FFFF00"/>
                </a:solidFill>
                <a:latin typeface="Times New Roman" panose="02020603050405020304" pitchFamily="18" charset="0"/>
              </a:rPr>
              <a:t>H</a:t>
            </a:r>
            <a:r>
              <a:rPr lang="en-US" altLang="en-US" sz="3600" baseline="-25000" dirty="0">
                <a:solidFill>
                  <a:srgbClr val="FFFF00"/>
                </a:solidFill>
                <a:latin typeface="Times New Roman" panose="02020603050405020304" pitchFamily="18" charset="0"/>
              </a:rPr>
              <a:t>2m</a:t>
            </a:r>
            <a:r>
              <a:rPr lang="en-US" altLang="en-US" sz="3600" dirty="0">
                <a:solidFill>
                  <a:srgbClr val="FFFF00"/>
                </a:solidFill>
                <a:latin typeface="Times New Roman" panose="02020603050405020304" pitchFamily="18" charset="0"/>
              </a:rPr>
              <a:t>O</a:t>
            </a:r>
            <a:r>
              <a:rPr lang="en-US" altLang="en-US" sz="3600" baseline="-25000" dirty="0">
                <a:solidFill>
                  <a:srgbClr val="FFFF00"/>
                </a:solidFill>
                <a:latin typeface="Times New Roman" panose="02020603050405020304" pitchFamily="18" charset="0"/>
              </a:rPr>
              <a:t>2</a:t>
            </a:r>
            <a:r>
              <a:rPr lang="en-US" altLang="en-US" dirty="0">
                <a:solidFill>
                  <a:srgbClr val="FFFF00"/>
                </a:solidFill>
                <a:latin typeface="Times New Roman" panose="02020603050405020304" pitchFamily="18" charset="0"/>
              </a:rPr>
              <a:t> (m ≥ 1)</a:t>
            </a:r>
            <a:endParaRPr lang="en-US" altLang="en-US"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626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21">
                                            <p:txEl>
                                              <p:pRg st="0" end="0"/>
                                            </p:txEl>
                                          </p:spTgt>
                                        </p:tgtEl>
                                        <p:attrNameLst>
                                          <p:attrName>style.color</p:attrName>
                                        </p:attrNameLst>
                                      </p:cBhvr>
                                      <p:to>
                                        <a:srgbClr val="FFFF66"/>
                                      </p:to>
                                    </p:animClr>
                                  </p:childTnLst>
                                </p:cTn>
                              </p:par>
                              <p:par>
                                <p:cTn id="7" presetID="3" presetClass="emph" presetSubtype="2" fill="hold" nodeType="withEffect">
                                  <p:stCondLst>
                                    <p:cond delay="0"/>
                                  </p:stCondLst>
                                  <p:childTnLst>
                                    <p:animClr clrSpc="rgb" dir="cw">
                                      <p:cBhvr override="childStyle">
                                        <p:cTn id="8" dur="1000" fill="hold"/>
                                        <p:tgtEl>
                                          <p:spTgt spid="21">
                                            <p:txEl>
                                              <p:pRg st="1" end="1"/>
                                            </p:txEl>
                                          </p:spTgt>
                                        </p:tgtEl>
                                        <p:attrNameLst>
                                          <p:attrName>style.color</p:attrName>
                                        </p:attrNameLst>
                                      </p:cBhvr>
                                      <p:to>
                                        <a:srgbClr val="FFFF66"/>
                                      </p:to>
                                    </p:animClr>
                                  </p:childTnLst>
                                </p:cTn>
                              </p:par>
                              <p:par>
                                <p:cTn id="9" presetID="3" presetClass="emph" presetSubtype="2" fill="hold" nodeType="withEffect">
                                  <p:stCondLst>
                                    <p:cond delay="0"/>
                                  </p:stCondLst>
                                  <p:childTnLst>
                                    <p:animClr clrSpc="rgb" dir="cw">
                                      <p:cBhvr override="childStyle">
                                        <p:cTn id="10" dur="1000" fill="hold"/>
                                        <p:tgtEl>
                                          <p:spTgt spid="21">
                                            <p:txEl>
                                              <p:pRg st="4" end="4"/>
                                            </p:txEl>
                                          </p:spTgt>
                                        </p:tgtEl>
                                        <p:attrNameLst>
                                          <p:attrName>style.color</p:attrName>
                                        </p:attrNameLst>
                                      </p:cBhvr>
                                      <p:to>
                                        <a:srgbClr val="FFFF66"/>
                                      </p:to>
                                    </p:animClr>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C2171DB4-FBA6-4C2C-8B10-2FE189740EE0}"/>
              </a:ext>
            </a:extLst>
          </p:cNvPr>
          <p:cNvSpPr txBox="1"/>
          <p:nvPr/>
        </p:nvSpPr>
        <p:spPr>
          <a:xfrm>
            <a:off x="204185" y="292964"/>
            <a:ext cx="1573957" cy="369332"/>
          </a:xfrm>
          <a:prstGeom prst="rect">
            <a:avLst/>
          </a:prstGeom>
          <a:noFill/>
          <a:ln>
            <a:solidFill>
              <a:srgbClr val="FF0000"/>
            </a:solidFill>
          </a:ln>
        </p:spPr>
        <p:txBody>
          <a:bodyPr wrap="none" rtlCol="0">
            <a:spAutoFit/>
          </a:bodyPr>
          <a:lstStyle/>
          <a:p>
            <a:r>
              <a:rPr lang="en-US" b="1" dirty="0">
                <a:solidFill>
                  <a:srgbClr val="FFFF00"/>
                </a:solidFill>
              </a:rPr>
              <a:t>HÓA HỌC 11</a:t>
            </a:r>
            <a:endParaRPr lang="vi-VN" b="1" dirty="0">
              <a:solidFill>
                <a:srgbClr val="FFFF00"/>
              </a:solidFill>
            </a:endParaRPr>
          </a:p>
        </p:txBody>
      </p:sp>
      <p:sp>
        <p:nvSpPr>
          <p:cNvPr id="36" name="TextBox 35">
            <a:extLst>
              <a:ext uri="{FF2B5EF4-FFF2-40B4-BE49-F238E27FC236}">
                <a16:creationId xmlns:a16="http://schemas.microsoft.com/office/drawing/2014/main" id="{3C8DD836-3A0B-4E42-9030-5171F4A94EF3}"/>
              </a:ext>
            </a:extLst>
          </p:cNvPr>
          <p:cNvSpPr txBox="1"/>
          <p:nvPr/>
        </p:nvSpPr>
        <p:spPr>
          <a:xfrm>
            <a:off x="1968901" y="154464"/>
            <a:ext cx="6688434" cy="584775"/>
          </a:xfrm>
          <a:prstGeom prst="rect">
            <a:avLst/>
          </a:prstGeom>
          <a:noFill/>
        </p:spPr>
        <p:txBody>
          <a:bodyPr wrap="none" rtlCol="0">
            <a:spAutoFit/>
          </a:bodyPr>
          <a:lstStyle/>
          <a:p>
            <a:r>
              <a:rPr lang="en-US" sz="3200" b="1" dirty="0" err="1">
                <a:solidFill>
                  <a:schemeClr val="bg1"/>
                </a:solidFill>
                <a:latin typeface="Times New Roman" panose="02020603050405020304" pitchFamily="18" charset="0"/>
                <a:cs typeface="Times New Roman" panose="02020603050405020304" pitchFamily="18" charset="0"/>
              </a:rPr>
              <a:t>Bài</a:t>
            </a:r>
            <a:r>
              <a:rPr lang="en-US" sz="3200" b="1" dirty="0">
                <a:solidFill>
                  <a:schemeClr val="bg1"/>
                </a:solidFill>
                <a:latin typeface="Times New Roman" panose="02020603050405020304" pitchFamily="18" charset="0"/>
                <a:cs typeface="Times New Roman" panose="02020603050405020304" pitchFamily="18" charset="0"/>
              </a:rPr>
              <a:t> 45: AXIT CACBOXYLIC (</a:t>
            </a:r>
            <a:r>
              <a:rPr lang="en-US" sz="3200" b="1" dirty="0" err="1">
                <a:solidFill>
                  <a:schemeClr val="bg1"/>
                </a:solidFill>
                <a:latin typeface="Times New Roman" panose="02020603050405020304" pitchFamily="18" charset="0"/>
                <a:cs typeface="Times New Roman" panose="02020603050405020304" pitchFamily="18" charset="0"/>
              </a:rPr>
              <a:t>tiết</a:t>
            </a:r>
            <a:r>
              <a:rPr lang="en-US" sz="3200" b="1" dirty="0">
                <a:solidFill>
                  <a:schemeClr val="bg1"/>
                </a:solidFill>
                <a:latin typeface="Times New Roman" panose="02020603050405020304" pitchFamily="18" charset="0"/>
                <a:cs typeface="Times New Roman" panose="02020603050405020304" pitchFamily="18" charset="0"/>
              </a:rPr>
              <a:t> 1)</a:t>
            </a:r>
            <a:endParaRPr lang="vi-VN" sz="3200" b="1" dirty="0">
              <a:solidFill>
                <a:schemeClr val="bg1"/>
              </a:solidFill>
              <a:latin typeface="Times New Roman" panose="02020603050405020304" pitchFamily="18"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31E0F6B-06CA-4CC8-8414-29554C3F3F06}"/>
              </a:ext>
            </a:extLst>
          </p:cNvPr>
          <p:cNvCxnSpPr>
            <a:cxnSpLocks/>
          </p:cNvCxnSpPr>
          <p:nvPr/>
        </p:nvCxnSpPr>
        <p:spPr>
          <a:xfrm>
            <a:off x="2043442" y="661569"/>
            <a:ext cx="6440801"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32" name="Rectangle 164"/>
          <p:cNvSpPr>
            <a:spLocks noChangeArrowheads="1"/>
          </p:cNvSpPr>
          <p:nvPr/>
        </p:nvSpPr>
        <p:spPr bwMode="auto">
          <a:xfrm>
            <a:off x="442776" y="979644"/>
            <a:ext cx="964213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dirty="0">
                <a:solidFill>
                  <a:srgbClr val="FFFF00"/>
                </a:solidFill>
                <a:latin typeface="Times New Roman" panose="02020603050405020304" pitchFamily="18" charset="0"/>
              </a:rPr>
              <a:t>I. ĐỊNH NGHĨA, PHÂN LOẠI, DANH PHÁP</a:t>
            </a:r>
          </a:p>
        </p:txBody>
      </p:sp>
      <p:sp>
        <p:nvSpPr>
          <p:cNvPr id="22" name="Rectangle 164"/>
          <p:cNvSpPr>
            <a:spLocks noChangeArrowheads="1"/>
          </p:cNvSpPr>
          <p:nvPr/>
        </p:nvSpPr>
        <p:spPr bwMode="auto">
          <a:xfrm>
            <a:off x="781440" y="1470710"/>
            <a:ext cx="964213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dirty="0">
                <a:solidFill>
                  <a:srgbClr val="FFFF00"/>
                </a:solidFill>
                <a:latin typeface="Times New Roman" panose="02020603050405020304" pitchFamily="18" charset="0"/>
              </a:rPr>
              <a:t>2. </a:t>
            </a:r>
            <a:r>
              <a:rPr lang="en-US" altLang="en-US" sz="3000" b="1" dirty="0" err="1">
                <a:solidFill>
                  <a:srgbClr val="FFFF00"/>
                </a:solidFill>
                <a:latin typeface="Times New Roman" panose="02020603050405020304" pitchFamily="18" charset="0"/>
              </a:rPr>
              <a:t>Phân</a:t>
            </a:r>
            <a:r>
              <a:rPr lang="en-US" altLang="en-US" sz="3000" b="1" dirty="0">
                <a:solidFill>
                  <a:srgbClr val="FFFF00"/>
                </a:solidFill>
                <a:latin typeface="Times New Roman" panose="02020603050405020304" pitchFamily="18" charset="0"/>
              </a:rPr>
              <a:t> </a:t>
            </a:r>
            <a:r>
              <a:rPr lang="en-US" altLang="en-US" sz="3000" b="1" dirty="0" err="1">
                <a:solidFill>
                  <a:srgbClr val="FFFF00"/>
                </a:solidFill>
                <a:latin typeface="Times New Roman" panose="02020603050405020304" pitchFamily="18" charset="0"/>
              </a:rPr>
              <a:t>loại</a:t>
            </a:r>
            <a:endParaRPr lang="en-US" altLang="en-US" sz="3000" b="1" dirty="0">
              <a:solidFill>
                <a:srgbClr val="FFFF00"/>
              </a:solidFill>
              <a:latin typeface="Times New Roman" panose="02020603050405020304" pitchFamily="18" charset="0"/>
            </a:endParaRPr>
          </a:p>
        </p:txBody>
      </p:sp>
      <p:sp>
        <p:nvSpPr>
          <p:cNvPr id="11" name="Text Box 12"/>
          <p:cNvSpPr txBox="1">
            <a:spLocks noChangeArrowheads="1"/>
          </p:cNvSpPr>
          <p:nvPr/>
        </p:nvSpPr>
        <p:spPr bwMode="auto">
          <a:xfrm>
            <a:off x="1055077" y="2176619"/>
            <a:ext cx="100232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Một</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axit</a:t>
            </a:r>
            <a:r>
              <a:rPr lang="en-US" altLang="en-US" sz="3000" dirty="0">
                <a:solidFill>
                  <a:schemeClr val="bg1"/>
                </a:solidFill>
                <a:latin typeface="Times New Roman" panose="02020603050405020304" pitchFamily="18" charset="0"/>
                <a:cs typeface="Times New Roman" panose="02020603050405020304" pitchFamily="18" charset="0"/>
              </a:rPr>
              <a:t> no, </a:t>
            </a:r>
            <a:r>
              <a:rPr lang="en-US" altLang="en-US" sz="3000" dirty="0" err="1">
                <a:solidFill>
                  <a:schemeClr val="bg1"/>
                </a:solidFill>
                <a:latin typeface="Times New Roman" panose="02020603050405020304" pitchFamily="18" charset="0"/>
                <a:cs typeface="Times New Roman" panose="02020603050405020304" pitchFamily="18" charset="0"/>
              </a:rPr>
              <a:t>đơn</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chức</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mạch</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hở</a:t>
            </a:r>
            <a:r>
              <a:rPr lang="en-US" altLang="en-US" sz="3000" dirty="0">
                <a:solidFill>
                  <a:schemeClr val="bg1"/>
                </a:solidFill>
                <a:latin typeface="Times New Roman" panose="02020603050405020304" pitchFamily="18" charset="0"/>
                <a:cs typeface="Times New Roman" panose="02020603050405020304" pitchFamily="18" charset="0"/>
              </a:rPr>
              <a:t> A </a:t>
            </a:r>
            <a:r>
              <a:rPr lang="en-US" altLang="en-US" sz="3000" dirty="0" err="1">
                <a:solidFill>
                  <a:schemeClr val="bg1"/>
                </a:solidFill>
                <a:latin typeface="Times New Roman" panose="02020603050405020304" pitchFamily="18" charset="0"/>
                <a:cs typeface="Times New Roman" panose="02020603050405020304" pitchFamily="18" charset="0"/>
              </a:rPr>
              <a:t>có</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tỉ</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khối</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hơi</a:t>
            </a:r>
            <a:r>
              <a:rPr lang="en-US" altLang="en-US" sz="3000" dirty="0">
                <a:solidFill>
                  <a:schemeClr val="bg1"/>
                </a:solidFill>
                <a:latin typeface="Times New Roman" panose="02020603050405020304" pitchFamily="18" charset="0"/>
                <a:cs typeface="Times New Roman" panose="02020603050405020304" pitchFamily="18" charset="0"/>
              </a:rPr>
              <a:t> so </a:t>
            </a:r>
            <a:r>
              <a:rPr lang="en-US" altLang="en-US" sz="3000" dirty="0" err="1">
                <a:solidFill>
                  <a:schemeClr val="bg1"/>
                </a:solidFill>
                <a:latin typeface="Times New Roman" panose="02020603050405020304" pitchFamily="18" charset="0"/>
                <a:cs typeface="Times New Roman" panose="02020603050405020304" pitchFamily="18" charset="0"/>
              </a:rPr>
              <a:t>với</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hiđro</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là</a:t>
            </a:r>
            <a:r>
              <a:rPr lang="en-US" altLang="en-US" sz="3000" dirty="0">
                <a:solidFill>
                  <a:schemeClr val="bg1"/>
                </a:solidFill>
                <a:latin typeface="Times New Roman" panose="02020603050405020304" pitchFamily="18" charset="0"/>
                <a:cs typeface="Times New Roman" panose="02020603050405020304" pitchFamily="18" charset="0"/>
              </a:rPr>
              <a:t> 30. </a:t>
            </a:r>
            <a:r>
              <a:rPr lang="en-US" altLang="en-US" sz="3000" dirty="0" err="1">
                <a:solidFill>
                  <a:schemeClr val="bg1"/>
                </a:solidFill>
                <a:latin typeface="Times New Roman" panose="02020603050405020304" pitchFamily="18" charset="0"/>
                <a:cs typeface="Times New Roman" panose="02020603050405020304" pitchFamily="18" charset="0"/>
              </a:rPr>
              <a:t>Tìm</a:t>
            </a:r>
            <a:r>
              <a:rPr lang="en-US" altLang="en-US" sz="3000" dirty="0">
                <a:solidFill>
                  <a:schemeClr val="bg1"/>
                </a:solidFill>
                <a:latin typeface="Times New Roman" panose="02020603050405020304" pitchFamily="18" charset="0"/>
                <a:cs typeface="Times New Roman" panose="02020603050405020304" pitchFamily="18" charset="0"/>
              </a:rPr>
              <a:t> CTCT </a:t>
            </a:r>
            <a:r>
              <a:rPr lang="en-US" altLang="en-US" sz="3000" dirty="0" err="1">
                <a:solidFill>
                  <a:schemeClr val="bg1"/>
                </a:solidFill>
                <a:latin typeface="Times New Roman" panose="02020603050405020304" pitchFamily="18" charset="0"/>
                <a:cs typeface="Times New Roman" panose="02020603050405020304" pitchFamily="18" charset="0"/>
              </a:rPr>
              <a:t>của</a:t>
            </a:r>
            <a:r>
              <a:rPr lang="en-US" altLang="en-US" sz="3000" dirty="0">
                <a:solidFill>
                  <a:schemeClr val="bg1"/>
                </a:solidFill>
                <a:latin typeface="Times New Roman" panose="02020603050405020304" pitchFamily="18" charset="0"/>
                <a:cs typeface="Times New Roman" panose="02020603050405020304" pitchFamily="18" charset="0"/>
              </a:rPr>
              <a:t> A? </a:t>
            </a:r>
          </a:p>
        </p:txBody>
      </p:sp>
      <p:sp>
        <p:nvSpPr>
          <p:cNvPr id="12" name="Text Box 11"/>
          <p:cNvSpPr txBox="1">
            <a:spLocks noChangeArrowheads="1"/>
          </p:cNvSpPr>
          <p:nvPr/>
        </p:nvSpPr>
        <p:spPr bwMode="auto">
          <a:xfrm>
            <a:off x="6519618" y="3762036"/>
            <a:ext cx="25603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r>
              <a:rPr lang="en-US" altLang="en-US" sz="3000" dirty="0">
                <a:solidFill>
                  <a:schemeClr val="bg1"/>
                </a:solidFill>
                <a:latin typeface="Times New Roman" panose="02020603050405020304" pitchFamily="18" charset="0"/>
                <a:cs typeface="Times New Roman" panose="02020603050405020304" pitchFamily="18" charset="0"/>
              </a:rPr>
              <a:t>C</a:t>
            </a:r>
            <a:r>
              <a:rPr lang="en-US" altLang="en-US" sz="3000" baseline="-25000" dirty="0">
                <a:solidFill>
                  <a:schemeClr val="bg1"/>
                </a:solidFill>
                <a:latin typeface="Times New Roman" panose="02020603050405020304" pitchFamily="18" charset="0"/>
                <a:cs typeface="Times New Roman" panose="02020603050405020304" pitchFamily="18" charset="0"/>
              </a:rPr>
              <a:t>n</a:t>
            </a:r>
            <a:r>
              <a:rPr lang="en-US" altLang="en-US" sz="3000" dirty="0">
                <a:solidFill>
                  <a:schemeClr val="bg1"/>
                </a:solidFill>
                <a:latin typeface="Times New Roman" panose="02020603050405020304" pitchFamily="18" charset="0"/>
                <a:cs typeface="Times New Roman" panose="02020603050405020304" pitchFamily="18" charset="0"/>
              </a:rPr>
              <a:t>H</a:t>
            </a:r>
            <a:r>
              <a:rPr lang="en-US" altLang="en-US" sz="3000" baseline="-25000" dirty="0">
                <a:solidFill>
                  <a:schemeClr val="bg1"/>
                </a:solidFill>
                <a:latin typeface="Times New Roman" panose="02020603050405020304" pitchFamily="18" charset="0"/>
                <a:cs typeface="Times New Roman" panose="02020603050405020304" pitchFamily="18" charset="0"/>
              </a:rPr>
              <a:t>2n+1</a:t>
            </a:r>
            <a:r>
              <a:rPr lang="en-US" altLang="en-US" sz="3000" dirty="0">
                <a:solidFill>
                  <a:schemeClr val="bg1"/>
                </a:solidFill>
                <a:latin typeface="Times New Roman" panose="02020603050405020304" pitchFamily="18" charset="0"/>
                <a:cs typeface="Times New Roman" panose="02020603050405020304" pitchFamily="18" charset="0"/>
              </a:rPr>
              <a:t>COOH </a:t>
            </a:r>
          </a:p>
        </p:txBody>
      </p:sp>
      <p:sp>
        <p:nvSpPr>
          <p:cNvPr id="13" name="Text Box 12"/>
          <p:cNvSpPr txBox="1">
            <a:spLocks noChangeArrowheads="1"/>
          </p:cNvSpPr>
          <p:nvPr/>
        </p:nvSpPr>
        <p:spPr bwMode="auto">
          <a:xfrm>
            <a:off x="2607457" y="4076218"/>
            <a:ext cx="79216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endParaRPr lang="en-US" altLang="en-US" sz="3000">
              <a:solidFill>
                <a:schemeClr val="bg1"/>
              </a:solidFill>
              <a:latin typeface="Times New Roman" panose="02020603050405020304" pitchFamily="18" charset="0"/>
              <a:cs typeface="Times New Roman" panose="02020603050405020304" pitchFamily="18" charset="0"/>
            </a:endParaRPr>
          </a:p>
        </p:txBody>
      </p:sp>
      <p:sp>
        <p:nvSpPr>
          <p:cNvPr id="14" name="Text Box 12"/>
          <p:cNvSpPr txBox="1">
            <a:spLocks noChangeArrowheads="1"/>
          </p:cNvSpPr>
          <p:nvPr/>
        </p:nvSpPr>
        <p:spPr bwMode="auto">
          <a:xfrm>
            <a:off x="3327481" y="5331828"/>
            <a:ext cx="49498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r>
              <a:rPr lang="en-US" altLang="en-US" sz="3000" dirty="0">
                <a:solidFill>
                  <a:schemeClr val="bg1"/>
                </a:solidFill>
                <a:latin typeface="Times New Roman" panose="02020603050405020304" pitchFamily="18" charset="0"/>
                <a:cs typeface="Times New Roman" panose="02020603050405020304" pitchFamily="18" charset="0"/>
              </a:rPr>
              <a:t>Ta </a:t>
            </a:r>
            <a:r>
              <a:rPr lang="en-US" altLang="en-US" sz="3000" dirty="0" err="1">
                <a:solidFill>
                  <a:schemeClr val="bg1"/>
                </a:solidFill>
                <a:latin typeface="Times New Roman" panose="02020603050405020304" pitchFamily="18" charset="0"/>
                <a:cs typeface="Times New Roman" panose="02020603050405020304" pitchFamily="18" charset="0"/>
              </a:rPr>
              <a:t>có</a:t>
            </a:r>
            <a:r>
              <a:rPr lang="en-US" altLang="en-US" sz="3000" dirty="0">
                <a:solidFill>
                  <a:schemeClr val="bg1"/>
                </a:solidFill>
                <a:latin typeface="Times New Roman" panose="02020603050405020304" pitchFamily="18" charset="0"/>
                <a:cs typeface="Times New Roman" panose="02020603050405020304" pitchFamily="18" charset="0"/>
              </a:rPr>
              <a:t>: 14n + 46 = 60</a:t>
            </a:r>
          </a:p>
        </p:txBody>
      </p:sp>
      <p:sp>
        <p:nvSpPr>
          <p:cNvPr id="15" name="Text Box 11"/>
          <p:cNvSpPr txBox="1">
            <a:spLocks noChangeArrowheads="1"/>
          </p:cNvSpPr>
          <p:nvPr/>
        </p:nvSpPr>
        <p:spPr bwMode="auto">
          <a:xfrm>
            <a:off x="4313561" y="6012288"/>
            <a:ext cx="3926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r>
              <a:rPr lang="en-US" altLang="en-US" sz="3000" dirty="0" err="1">
                <a:solidFill>
                  <a:schemeClr val="bg1"/>
                </a:solidFill>
                <a:latin typeface="Times New Roman" panose="02020603050405020304" pitchFamily="18" charset="0"/>
                <a:cs typeface="Times New Roman" panose="02020603050405020304" pitchFamily="18" charset="0"/>
              </a:rPr>
              <a:t>Vậy</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axit</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là</a:t>
            </a:r>
            <a:r>
              <a:rPr lang="en-US" altLang="en-US" sz="3000" dirty="0">
                <a:solidFill>
                  <a:schemeClr val="bg1"/>
                </a:solidFill>
                <a:latin typeface="Times New Roman" panose="02020603050405020304" pitchFamily="18" charset="0"/>
                <a:cs typeface="Times New Roman" panose="02020603050405020304" pitchFamily="18" charset="0"/>
              </a:rPr>
              <a:t> CH</a:t>
            </a:r>
            <a:r>
              <a:rPr lang="en-US" altLang="en-US" sz="3000" baseline="-25000" dirty="0">
                <a:solidFill>
                  <a:schemeClr val="bg1"/>
                </a:solidFill>
                <a:latin typeface="Times New Roman" panose="02020603050405020304" pitchFamily="18" charset="0"/>
                <a:cs typeface="Times New Roman" panose="02020603050405020304" pitchFamily="18" charset="0"/>
              </a:rPr>
              <a:t>3</a:t>
            </a:r>
            <a:r>
              <a:rPr lang="en-US" altLang="en-US" sz="3000" dirty="0">
                <a:solidFill>
                  <a:schemeClr val="bg1"/>
                </a:solidFill>
                <a:latin typeface="Times New Roman" panose="02020603050405020304" pitchFamily="18" charset="0"/>
                <a:cs typeface="Times New Roman" panose="02020603050405020304" pitchFamily="18" charset="0"/>
              </a:rPr>
              <a:t>COOH </a:t>
            </a:r>
          </a:p>
        </p:txBody>
      </p:sp>
      <p:sp>
        <p:nvSpPr>
          <p:cNvPr id="16" name="Text Box 11"/>
          <p:cNvSpPr txBox="1">
            <a:spLocks noChangeArrowheads="1"/>
          </p:cNvSpPr>
          <p:nvPr/>
        </p:nvSpPr>
        <p:spPr bwMode="auto">
          <a:xfrm>
            <a:off x="6832047" y="5327720"/>
            <a:ext cx="155523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r>
              <a:rPr lang="en-US" sz="3000" dirty="0">
                <a:solidFill>
                  <a:schemeClr val="bg1"/>
                </a:solidFill>
                <a:latin typeface="Times New Roman" pitchFamily="18" charset="0"/>
                <a:cs typeface="Times New Roman" pitchFamily="18" charset="0"/>
              </a:rPr>
              <a:t>→ </a:t>
            </a:r>
            <a:r>
              <a:rPr lang="en-US" altLang="en-US" sz="30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n = 1</a:t>
            </a:r>
            <a:endParaRPr lang="en-US" altLang="en-US" sz="3000" dirty="0">
              <a:solidFill>
                <a:schemeClr val="bg1"/>
              </a:solidFill>
              <a:latin typeface="Times New Roman" panose="02020603050405020304" pitchFamily="18" charset="0"/>
              <a:cs typeface="Times New Roman" panose="02020603050405020304" pitchFamily="18" charset="0"/>
            </a:endParaRPr>
          </a:p>
        </p:txBody>
      </p:sp>
      <p:sp>
        <p:nvSpPr>
          <p:cNvPr id="17" name="Rectangle 10"/>
          <p:cNvSpPr>
            <a:spLocks noChangeArrowheads="1"/>
          </p:cNvSpPr>
          <p:nvPr/>
        </p:nvSpPr>
        <p:spPr bwMode="auto">
          <a:xfrm>
            <a:off x="5492037" y="4485552"/>
            <a:ext cx="430624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r>
              <a:rPr lang="en-US" sz="3000" dirty="0">
                <a:solidFill>
                  <a:schemeClr val="bg1"/>
                </a:solidFill>
                <a:latin typeface="Times New Roman" pitchFamily="18" charset="0"/>
                <a:cs typeface="Times New Roman" pitchFamily="18" charset="0"/>
              </a:rPr>
              <a:t>→ </a:t>
            </a:r>
            <a:r>
              <a:rPr lang="en-US" altLang="en-US" sz="3000" dirty="0">
                <a:solidFill>
                  <a:schemeClr val="bg1"/>
                </a:solidFill>
                <a:latin typeface="Times New Roman" panose="02020603050405020304" pitchFamily="18" charset="0"/>
                <a:cs typeface="Times New Roman" panose="02020603050405020304" pitchFamily="18" charset="0"/>
              </a:rPr>
              <a:t>M</a:t>
            </a:r>
            <a:r>
              <a:rPr lang="en-US" altLang="en-US" sz="3000" baseline="-25000" dirty="0">
                <a:solidFill>
                  <a:schemeClr val="bg1"/>
                </a:solidFill>
                <a:latin typeface="Times New Roman" panose="02020603050405020304" pitchFamily="18" charset="0"/>
                <a:cs typeface="Times New Roman" panose="02020603050405020304" pitchFamily="18" charset="0"/>
              </a:rPr>
              <a:t>A</a:t>
            </a:r>
            <a:r>
              <a:rPr lang="en-US" altLang="en-US" sz="3000" dirty="0">
                <a:solidFill>
                  <a:schemeClr val="bg1"/>
                </a:solidFill>
                <a:latin typeface="Times New Roman" panose="02020603050405020304" pitchFamily="18" charset="0"/>
                <a:cs typeface="Times New Roman" panose="02020603050405020304" pitchFamily="18" charset="0"/>
              </a:rPr>
              <a:t> = 30.2 = 60 (g/</a:t>
            </a:r>
            <a:r>
              <a:rPr lang="en-US" altLang="en-US" sz="3000" dirty="0" err="1">
                <a:solidFill>
                  <a:schemeClr val="bg1"/>
                </a:solidFill>
                <a:latin typeface="Times New Roman" panose="02020603050405020304" pitchFamily="18" charset="0"/>
                <a:cs typeface="Times New Roman" panose="02020603050405020304" pitchFamily="18" charset="0"/>
              </a:rPr>
              <a:t>mol</a:t>
            </a:r>
            <a:r>
              <a:rPr lang="en-US" altLang="en-US" sz="3000" dirty="0">
                <a:solidFill>
                  <a:schemeClr val="bg1"/>
                </a:solidFill>
                <a:latin typeface="Times New Roman" panose="02020603050405020304" pitchFamily="18" charset="0"/>
                <a:cs typeface="Times New Roman" panose="02020603050405020304" pitchFamily="18" charset="0"/>
              </a:rPr>
              <a:t>)</a:t>
            </a:r>
          </a:p>
        </p:txBody>
      </p:sp>
      <p:grpSp>
        <p:nvGrpSpPr>
          <p:cNvPr id="18" name="Group 12"/>
          <p:cNvGrpSpPr>
            <a:grpSpLocks/>
          </p:cNvGrpSpPr>
          <p:nvPr/>
        </p:nvGrpSpPr>
        <p:grpSpPr bwMode="auto">
          <a:xfrm>
            <a:off x="3186798" y="4414114"/>
            <a:ext cx="1847143" cy="648548"/>
            <a:chOff x="4156996" y="2548590"/>
            <a:chExt cx="1846709" cy="648837"/>
          </a:xfrm>
        </p:grpSpPr>
        <p:sp>
          <p:nvSpPr>
            <p:cNvPr id="19" name="Rectangle 9"/>
            <p:cNvSpPr>
              <a:spLocks noChangeArrowheads="1"/>
            </p:cNvSpPr>
            <p:nvPr/>
          </p:nvSpPr>
          <p:spPr bwMode="auto">
            <a:xfrm>
              <a:off x="4392745" y="2643182"/>
              <a:ext cx="1610960" cy="55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dirty="0">
                  <a:solidFill>
                    <a:schemeClr val="bg1"/>
                  </a:solidFill>
                  <a:latin typeface="Times New Roman" panose="02020603050405020304" pitchFamily="18" charset="0"/>
                  <a:cs typeface="Times New Roman" panose="02020603050405020304" pitchFamily="18" charset="0"/>
                </a:rPr>
                <a:t>A/H</a:t>
              </a:r>
              <a:r>
                <a:rPr lang="en-US" altLang="en-US" sz="2400" baseline="-25000" dirty="0">
                  <a:solidFill>
                    <a:schemeClr val="bg1"/>
                  </a:solidFill>
                  <a:latin typeface="Times New Roman" panose="02020603050405020304" pitchFamily="18" charset="0"/>
                  <a:cs typeface="Times New Roman" panose="02020603050405020304" pitchFamily="18" charset="0"/>
                </a:rPr>
                <a:t>2</a:t>
              </a:r>
              <a:r>
                <a:rPr lang="en-US" altLang="en-US" sz="3000" dirty="0">
                  <a:solidFill>
                    <a:schemeClr val="bg1"/>
                  </a:solidFill>
                  <a:latin typeface="Times New Roman" panose="02020603050405020304" pitchFamily="18" charset="0"/>
                  <a:cs typeface="Times New Roman" panose="02020603050405020304" pitchFamily="18" charset="0"/>
                </a:rPr>
                <a:t> = 30</a:t>
              </a:r>
            </a:p>
          </p:txBody>
        </p:sp>
        <p:sp>
          <p:nvSpPr>
            <p:cNvPr id="20" name="Rectangle 11"/>
            <p:cNvSpPr>
              <a:spLocks noChangeArrowheads="1"/>
            </p:cNvSpPr>
            <p:nvPr/>
          </p:nvSpPr>
          <p:spPr bwMode="auto">
            <a:xfrm>
              <a:off x="4156996" y="2548590"/>
              <a:ext cx="376937" cy="55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r>
                <a:rPr lang="en-US" altLang="en-US" sz="3000" dirty="0">
                  <a:solidFill>
                    <a:schemeClr val="bg1"/>
                  </a:solidFill>
                  <a:latin typeface="Times New Roman" panose="02020603050405020304" pitchFamily="18" charset="0"/>
                  <a:cs typeface="Times New Roman" panose="02020603050405020304" pitchFamily="18" charset="0"/>
                </a:rPr>
                <a:t>d</a:t>
              </a:r>
            </a:p>
          </p:txBody>
        </p:sp>
      </p:grpSp>
      <p:sp>
        <p:nvSpPr>
          <p:cNvPr id="25" name="Text Box 11"/>
          <p:cNvSpPr txBox="1">
            <a:spLocks noChangeArrowheads="1"/>
          </p:cNvSpPr>
          <p:nvPr/>
        </p:nvSpPr>
        <p:spPr bwMode="auto">
          <a:xfrm>
            <a:off x="3438887" y="2817104"/>
            <a:ext cx="2808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r>
              <a:rPr lang="en-US" altLang="en-US" sz="3000">
                <a:solidFill>
                  <a:schemeClr val="bg1"/>
                </a:solidFill>
                <a:latin typeface="Times New Roman" panose="02020603050405020304" pitchFamily="18" charset="0"/>
                <a:cs typeface="Times New Roman" panose="02020603050405020304" pitchFamily="18" charset="0"/>
              </a:rPr>
              <a:t> </a:t>
            </a:r>
          </a:p>
        </p:txBody>
      </p:sp>
      <p:sp>
        <p:nvSpPr>
          <p:cNvPr id="26" name="Text Box 11"/>
          <p:cNvSpPr txBox="1">
            <a:spLocks noChangeArrowheads="1"/>
          </p:cNvSpPr>
          <p:nvPr/>
        </p:nvSpPr>
        <p:spPr bwMode="auto">
          <a:xfrm>
            <a:off x="3191426" y="3732998"/>
            <a:ext cx="3838741" cy="55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r>
              <a:rPr lang="en-US" altLang="en-US" sz="3000" dirty="0" err="1">
                <a:solidFill>
                  <a:schemeClr val="bg1"/>
                </a:solidFill>
                <a:latin typeface="Times New Roman" panose="02020603050405020304" pitchFamily="18" charset="0"/>
                <a:cs typeface="Times New Roman" panose="02020603050405020304" pitchFamily="18" charset="0"/>
              </a:rPr>
              <a:t>Công</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thức</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tổng</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quát</a:t>
            </a:r>
            <a:r>
              <a:rPr lang="en-US" altLang="en-US" sz="3000" dirty="0">
                <a:solidFill>
                  <a:schemeClr val="bg1"/>
                </a:solidFill>
                <a:latin typeface="Times New Roman" panose="02020603050405020304" pitchFamily="18" charset="0"/>
                <a:cs typeface="Times New Roman" panose="02020603050405020304" pitchFamily="18" charset="0"/>
              </a:rPr>
              <a:t>:</a:t>
            </a:r>
          </a:p>
        </p:txBody>
      </p:sp>
      <p:sp>
        <p:nvSpPr>
          <p:cNvPr id="27" name="Text Box 11"/>
          <p:cNvSpPr txBox="1">
            <a:spLocks noChangeArrowheads="1"/>
          </p:cNvSpPr>
          <p:nvPr/>
        </p:nvSpPr>
        <p:spPr bwMode="auto">
          <a:xfrm>
            <a:off x="1014227" y="3179000"/>
            <a:ext cx="217719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sz="2800">
                <a:solidFill>
                  <a:schemeClr val="tx1"/>
                </a:solidFill>
                <a:latin typeface="Arial" panose="020B0604020202020204" pitchFamily="34" charset="0"/>
                <a:cs typeface="Arial" panose="020B0604020202020204" pitchFamily="34" charset="0"/>
              </a:defRPr>
            </a:lvl1pPr>
            <a:lvl2pPr marL="742950" indent="-285750" algn="l" eaLnBrk="0" hangingPunct="0">
              <a:defRPr sz="2800">
                <a:solidFill>
                  <a:schemeClr val="tx1"/>
                </a:solidFill>
                <a:latin typeface="Arial" panose="020B0604020202020204" pitchFamily="34" charset="0"/>
                <a:cs typeface="Arial" panose="020B0604020202020204" pitchFamily="34" charset="0"/>
              </a:defRPr>
            </a:lvl2pPr>
            <a:lvl3pPr marL="1143000" indent="-228600" algn="l" eaLnBrk="0" hangingPunct="0">
              <a:defRPr sz="2800">
                <a:solidFill>
                  <a:schemeClr val="tx1"/>
                </a:solidFill>
                <a:latin typeface="Arial" panose="020B0604020202020204" pitchFamily="34" charset="0"/>
                <a:cs typeface="Arial" panose="020B0604020202020204" pitchFamily="34" charset="0"/>
              </a:defRPr>
            </a:lvl3pPr>
            <a:lvl4pPr marL="1600200" indent="-228600" algn="l" eaLnBrk="0" hangingPunct="0">
              <a:defRPr sz="2800">
                <a:solidFill>
                  <a:schemeClr val="tx1"/>
                </a:solidFill>
                <a:latin typeface="Arial" panose="020B0604020202020204" pitchFamily="34" charset="0"/>
                <a:cs typeface="Arial" panose="020B0604020202020204" pitchFamily="34" charset="0"/>
              </a:defRPr>
            </a:lvl4pPr>
            <a:lvl5pPr marL="2057400" indent="-228600" algn="l"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r>
              <a:rPr lang="en-US" altLang="en-US" sz="3000" b="1" u="sng" dirty="0" err="1">
                <a:solidFill>
                  <a:schemeClr val="bg1"/>
                </a:solidFill>
                <a:latin typeface="Times New Roman" panose="02020603050405020304" pitchFamily="18" charset="0"/>
                <a:cs typeface="Times New Roman" panose="02020603050405020304" pitchFamily="18" charset="0"/>
              </a:rPr>
              <a:t>Hướng</a:t>
            </a:r>
            <a:r>
              <a:rPr lang="en-US" altLang="en-US" sz="3000" b="1" u="sng" dirty="0">
                <a:solidFill>
                  <a:schemeClr val="bg1"/>
                </a:solidFill>
                <a:latin typeface="Times New Roman" panose="02020603050405020304" pitchFamily="18" charset="0"/>
                <a:cs typeface="Times New Roman" panose="02020603050405020304" pitchFamily="18" charset="0"/>
              </a:rPr>
              <a:t> </a:t>
            </a:r>
            <a:r>
              <a:rPr lang="en-US" altLang="en-US" sz="3000" b="1" u="sng" dirty="0" err="1">
                <a:solidFill>
                  <a:schemeClr val="bg1"/>
                </a:solidFill>
                <a:latin typeface="Times New Roman" panose="02020603050405020304" pitchFamily="18" charset="0"/>
                <a:cs typeface="Times New Roman" panose="02020603050405020304" pitchFamily="18" charset="0"/>
              </a:rPr>
              <a:t>dẫn</a:t>
            </a:r>
            <a:r>
              <a:rPr lang="en-US" altLang="en-US" sz="3000" b="1" u="sng" dirty="0">
                <a:solidFill>
                  <a:schemeClr val="bg1"/>
                </a:solidFill>
                <a:latin typeface="Times New Roman" panose="02020603050405020304" pitchFamily="18" charset="0"/>
                <a:cs typeface="Times New Roman" panose="02020603050405020304" pitchFamily="18" charset="0"/>
              </a:rPr>
              <a:t>:</a:t>
            </a:r>
          </a:p>
        </p:txBody>
      </p:sp>
      <p:pic>
        <p:nvPicPr>
          <p:cNvPr id="28" name="Picture 2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97339" y="2004110"/>
            <a:ext cx="473686" cy="649473"/>
          </a:xfrm>
          <a:prstGeom prst="rect">
            <a:avLst/>
          </a:prstGeom>
        </p:spPr>
      </p:pic>
    </p:spTree>
    <p:extLst>
      <p:ext uri="{BB962C8B-B14F-4D97-AF65-F5344CB8AC3E}">
        <p14:creationId xmlns:p14="http://schemas.microsoft.com/office/powerpoint/2010/main" val="73343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26" grpId="0"/>
      <p:bldP spid="2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eorgia Pro Cond Blac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2956</TotalTime>
  <Words>2272</Words>
  <Application>Microsoft Office PowerPoint</Application>
  <PresentationFormat>Widescreen</PresentationFormat>
  <Paragraphs>343</Paragraphs>
  <Slides>27</Slides>
  <Notes>6</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2</vt:i4>
      </vt:variant>
      <vt:variant>
        <vt:lpstr>Slide Titles</vt:lpstr>
      </vt:variant>
      <vt:variant>
        <vt:i4>27</vt:i4>
      </vt:variant>
    </vt:vector>
  </HeadingPairs>
  <TitlesOfParts>
    <vt:vector size="41" baseType="lpstr">
      <vt:lpstr>Arial</vt:lpstr>
      <vt:lpstr>Calibri</vt:lpstr>
      <vt:lpstr>Cambria Math</vt:lpstr>
      <vt:lpstr>Garamond</vt:lpstr>
      <vt:lpstr>Georgia Pro</vt:lpstr>
      <vt:lpstr>Georgia Pro Cond Black</vt:lpstr>
      <vt:lpstr>Times New Roman</vt:lpstr>
      <vt:lpstr>SavonVTI</vt:lpstr>
      <vt:lpstr>Default Design</vt:lpstr>
      <vt:lpstr>Office Theme</vt:lpstr>
      <vt:lpstr>1_Office Theme</vt:lpstr>
      <vt:lpstr>2_Office Theme</vt:lpstr>
      <vt:lpstr>CS ChemDraw Drawing</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Xuân Nhâm</dc:creator>
  <cp:lastModifiedBy>Nữ</cp:lastModifiedBy>
  <cp:revision>244</cp:revision>
  <dcterms:created xsi:type="dcterms:W3CDTF">2020-03-18T16:00:49Z</dcterms:created>
  <dcterms:modified xsi:type="dcterms:W3CDTF">2023-05-05T15:35:19Z</dcterms:modified>
</cp:coreProperties>
</file>