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27" r:id="rId2"/>
    <p:sldMasterId id="2147483741" r:id="rId3"/>
  </p:sldMasterIdLst>
  <p:notesMasterIdLst>
    <p:notesMasterId r:id="rId25"/>
  </p:notesMasterIdLst>
  <p:sldIdLst>
    <p:sldId id="327" r:id="rId4"/>
    <p:sldId id="329" r:id="rId5"/>
    <p:sldId id="325" r:id="rId6"/>
    <p:sldId id="326" r:id="rId7"/>
    <p:sldId id="332" r:id="rId8"/>
    <p:sldId id="333" r:id="rId9"/>
    <p:sldId id="334" r:id="rId10"/>
    <p:sldId id="336" r:id="rId11"/>
    <p:sldId id="335" r:id="rId12"/>
    <p:sldId id="339" r:id="rId13"/>
    <p:sldId id="337" r:id="rId14"/>
    <p:sldId id="340" r:id="rId15"/>
    <p:sldId id="341" r:id="rId16"/>
    <p:sldId id="342" r:id="rId17"/>
    <p:sldId id="343" r:id="rId18"/>
    <p:sldId id="345" r:id="rId19"/>
    <p:sldId id="347" r:id="rId20"/>
    <p:sldId id="349" r:id="rId21"/>
    <p:sldId id="350" r:id="rId22"/>
    <p:sldId id="344" r:id="rId23"/>
    <p:sldId id="338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006BA"/>
    <a:srgbClr val="EEEEE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85054" autoAdjust="0"/>
  </p:normalViewPr>
  <p:slideViewPr>
    <p:cSldViewPr snapToGrid="0">
      <p:cViewPr varScale="1">
        <p:scale>
          <a:sx n="54" d="100"/>
          <a:sy n="54" d="100"/>
        </p:scale>
        <p:origin x="9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E78B3-4057-4D14-A521-59FEE817A302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96F9E-F070-41DD-85BB-8896F638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6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96F9E-F070-41DD-85BB-8896F63808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1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1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103546-E627-41A0-A4E4-36E56CA0B9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1F1A30-889D-4503-BCB4-27F8A1E457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60B4E1-0F93-4AAE-B68A-CD62DF4EC1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C2AE0-7F70-446A-B9F2-6221E776C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8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47BB16-E3A3-469E-9308-169EAD58B0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CC587F-4D9E-4A42-8E1D-EDA4C078E2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A77B73-1B9E-4E2A-8850-EDD8E0F79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01D73-213A-45DB-A458-4BB8F8A5BF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061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A87E07-ABCA-4714-BF01-FCEE078A26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694E16-AE19-48C2-A68B-F7B13E4A1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692DDB-78A7-4052-B7F1-BEEC1097D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41855-66C2-4485-A603-0FAE4080F1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88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D0B025-3946-46F1-9A6F-FB01DAE707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FF492A-1DF8-416D-B220-63E88D01F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F79857-F2E3-4654-B126-A916E97851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1BD21-FB59-4D87-8BAC-CAAD6ECC7F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181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2"/>
            <a:ext cx="10972801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9BB314-3FE2-42E5-BF30-8D5A9EB8E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3D0848-6D06-47D1-A98E-5FA3C4824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2C025C-D841-4BDB-BC6A-48B008B84A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3F18-830C-4C8D-B9AA-DE487150A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551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F7FD-B268-4014-BF95-6116DFBFD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B1F54-BBCB-4495-9891-E44A11DB77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06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A4F6-608C-4740-BF67-F2953A4129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939C-15DD-45E8-B93A-0678191B8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98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26439-368A-4B0D-B98E-5FC232AF7E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FBDC4-2321-47BC-8EFC-0A67B1A90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37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D7F4-131F-471B-9A49-507E1A3979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C67D6-5DB2-4667-A269-D86BC2A126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1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3DA56-061C-4AE0-9459-147FFF3E8F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90D43-EE4D-4688-8072-65C487795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7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BC40ED-C360-41F5-AC28-25FB5917A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182FDB-85CF-4BEE-B5F9-BE5611D60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5B1B82-AEA6-4E03-874B-25E72B43D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C8B69B-D3C9-409B-B17B-B3B842505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205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9C3E1-CA51-4808-8958-0A7280A03B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2DA34-8238-4FD1-8C1B-E2CEDA2D09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9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D8CEC-2BE9-4025-8144-C783520CB6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A8BCB-2FBD-4501-8765-F670648D9A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70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E2941-9A7E-405E-B6CC-EB5DAFAE1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00064-00F4-490B-B91C-445DC35575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21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DD6E0-7B2F-4812-A501-2C8445D03C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16667-2E80-4223-B37A-CA27344C5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55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43AB-BCE2-4068-AEDF-35BCBBE967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574E5-80E4-46FC-8651-A3F774E13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95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02AFA-B925-448B-970B-75F5C1D80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EAC2B-4B34-4E85-97AA-E134543F4F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2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8C85A2-CACF-4196-95EC-024E1BE5B7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11D694-80FA-4A73-9A3C-6E061D345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B95C6E-0505-42B3-91DF-186AFC180A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BB5D7-E494-440D-8BAD-9EF03EF420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01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F18731-6804-474F-BFC7-87A5875E64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696EA1-34F4-40AC-B755-57D784A9F1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7D274A-C00A-4BDA-AAB5-51CDE446CD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119C3-10CB-40E3-8135-1B8D503543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52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0E103A-22D5-4E37-9B56-BA6000B749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75BE9B-8BA0-4D28-9F82-DA0C5F836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BCDD6D-3443-4A88-80A5-E9EF94D7A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18911E-CC8E-427F-9AE3-FF59961B3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853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85139F-C4FC-4331-8FDF-C3318E0CC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2AC61A9-1161-4F56-8609-F8A8C8E3BA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BC93BB8-F4BB-4161-AF23-A87B223A9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42E7F-F642-458E-9C8D-323D355BD4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46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BC3848-67B3-486D-912D-38EAC474ED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BD03738-F327-4156-9826-7C96E88F4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B868D3A-0347-40C2-9307-BD07BF93C4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8409E-66B7-4F05-85C8-713B3B3E6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98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E8BC36-4EAD-4643-8B9F-0C1485C737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6A8993-C130-4D4A-AE3E-8D5885AF55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50C207-EF07-4B18-9FB3-14F9C593B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9B255-C81A-4FC8-8CB7-4BF27A513B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38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A080DB-71E0-49A0-B4F0-F49DC1F1F9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7F714-DB53-4641-BF4A-0F9ED0B3FD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3F469F-333A-4A02-95B0-F11216FBFC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373B1-9B26-46DF-AC97-4A5585A249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37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5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800" i="1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20D47EA-BCE0-442D-AB54-4B00E5677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760" y="274638"/>
            <a:ext cx="1097248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ED83C3D-45AC-4A3E-8885-2AE94E6EC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60" y="1600201"/>
            <a:ext cx="109724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43C0F058-BE1D-48AC-AC67-0A04E9956A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59" y="6245225"/>
            <a:ext cx="284395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77538FBA-6912-4E6A-B173-556A3CCB76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98" y="6245225"/>
            <a:ext cx="38618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8F0424C9-73FF-4B8A-8185-9BDAC6857F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88" y="6245225"/>
            <a:ext cx="284395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A0C1F8-AFE8-443F-9134-A192735485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9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CFB2C2-4ADF-4B5F-9B3D-F58B68835A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D3B296-8D3B-4F79-97EA-608ECC0E5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uong\Desktop\Presentation25_00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64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127000">
              <a:schemeClr val="accent1"/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EF9587-C9A6-418A-819D-996583243301}"/>
              </a:ext>
            </a:extLst>
          </p:cNvPr>
          <p:cNvSpPr txBox="1"/>
          <p:nvPr/>
        </p:nvSpPr>
        <p:spPr>
          <a:xfrm>
            <a:off x="370024" y="365597"/>
            <a:ext cx="3547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HỌC LỚP 11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6372A-B460-455A-B8A5-7656B81CF59C}"/>
              </a:ext>
            </a:extLst>
          </p:cNvPr>
          <p:cNvSpPr txBox="1"/>
          <p:nvPr/>
        </p:nvSpPr>
        <p:spPr>
          <a:xfrm>
            <a:off x="881368" y="1315969"/>
            <a:ext cx="10427676" cy="3406269"/>
          </a:xfrm>
          <a:prstGeom prst="rect">
            <a:avLst/>
          </a:prstGeom>
          <a:ln w="127000" cmpd="dbl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just">
              <a:spcBef>
                <a:spcPct val="0"/>
              </a:spcBef>
            </a:pPr>
            <a:r>
              <a:rPr lang="en-US" sz="6200" b="1" cap="all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u="sng" cap="all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45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0" b="1" cap="all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cap="all" spc="-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8600" b="1" cap="all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cap="all" spc="-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cacboxylic</a:t>
            </a:r>
            <a:r>
              <a:rPr lang="en-US" sz="10000" b="1" cap="all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algn="ctr">
              <a:lnSpc>
                <a:spcPct val="110000"/>
              </a:lnSpc>
              <a:spcBef>
                <a:spcPct val="0"/>
              </a:spcBef>
            </a:pPr>
            <a:r>
              <a:rPr lang="en-US" sz="5200" b="1" cap="all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200" b="1" cap="all" spc="-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200" b="1" cap="all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7800" b="1" cap="all" spc="-1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reaction equip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024" y="4953777"/>
            <a:ext cx="5585299" cy="166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522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85772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IV. TÍNH CHẤT HÓA HỌC</a:t>
            </a:r>
          </a:p>
        </p:txBody>
      </p:sp>
      <p:sp>
        <p:nvSpPr>
          <p:cNvPr id="16" name="Rectangle 164"/>
          <p:cNvSpPr>
            <a:spLocks noChangeArrowheads="1"/>
          </p:cNvSpPr>
          <p:nvPr/>
        </p:nvSpPr>
        <p:spPr bwMode="auto">
          <a:xfrm>
            <a:off x="781440" y="1226870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–OH</a:t>
            </a:r>
            <a:endParaRPr lang="en-US" altLang="en-US" sz="3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81440" y="1705921"/>
            <a:ext cx="1056649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74760" y="2872610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GB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cacboxylic</a:t>
            </a:r>
            <a:r>
              <a:rPr lang="en-GB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GB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ancol</a:t>
            </a:r>
            <a:r>
              <a:rPr lang="en-GB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Este + H</a:t>
            </a:r>
            <a:r>
              <a:rPr lang="en-GB" altLang="en-US" sz="30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06773" y="2695208"/>
            <a:ext cx="1706880" cy="516558"/>
            <a:chOff x="4587240" y="2692048"/>
            <a:chExt cx="1706880" cy="516558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90758" y="3208606"/>
              <a:ext cx="914400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arrow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>
              <a:off x="4601308" y="3132406"/>
              <a:ext cx="914400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587240" y="2692048"/>
              <a:ext cx="17068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GB" altLang="en-US" sz="2400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GB" alt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</a:t>
              </a:r>
              <a:r>
                <a:rPr lang="en-GB" altLang="en-US" sz="2400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GB" alt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33379" y="3912627"/>
            <a:ext cx="108900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–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–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+ H</a:t>
            </a:r>
            <a:r>
              <a:rPr lang="en-US" altLang="en-US" sz="3200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–O–C</a:t>
            </a:r>
            <a:r>
              <a:rPr lang="en-US" altLang="en-US" sz="3200" spc="-120" baseline="-250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altLang="en-US" sz="3200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</a:t>
            </a:r>
            <a:r>
              <a:rPr lang="en-US" altLang="en-US" sz="3200" spc="-120" baseline="-250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5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–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–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200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–C</a:t>
            </a:r>
            <a:r>
              <a:rPr lang="en-US" altLang="en-US" sz="3200" spc="-120" baseline="-250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altLang="en-US" sz="3200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</a:t>
            </a:r>
            <a:r>
              <a:rPr lang="en-US" altLang="en-US" sz="3200" spc="-120" baseline="-250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5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272769" y="3752810"/>
            <a:ext cx="1706880" cy="516558"/>
            <a:chOff x="4587240" y="2692048"/>
            <a:chExt cx="1706880" cy="516558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590758" y="3208606"/>
              <a:ext cx="9144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arrow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601308" y="3132406"/>
              <a:ext cx="9144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4587240" y="2692048"/>
              <a:ext cx="17068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GB" altLang="en-US" sz="24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</a:t>
              </a:r>
              <a:r>
                <a:rPr lang="en-GB" altLang="en-US" sz="24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2992902" y="4390295"/>
            <a:ext cx="0" cy="1828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52702" y="4392220"/>
            <a:ext cx="0" cy="1828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2794441" y="4446175"/>
            <a:ext cx="4477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GB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8357382" y="4375055"/>
            <a:ext cx="0" cy="1828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417182" y="4376980"/>
            <a:ext cx="0" cy="1828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8158921" y="4430935"/>
            <a:ext cx="4477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GB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28121" y="3891821"/>
            <a:ext cx="1436518" cy="64530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85" y="3789133"/>
            <a:ext cx="2587100" cy="107230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84" y="3803546"/>
            <a:ext cx="1021502" cy="1072306"/>
          </a:xfrm>
          <a:prstGeom prst="rect">
            <a:avLst/>
          </a:prstGeom>
        </p:spPr>
      </p:pic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7481015" y="4755097"/>
            <a:ext cx="241060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Etyl</a:t>
            </a:r>
            <a:r>
              <a:rPr lang="en-GB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axetat</a:t>
            </a:r>
            <a:endParaRPr lang="en-GB" alt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5876536" y="5329869"/>
            <a:ext cx="42646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H3COOH tác dụng C2H5O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3081" y="2992771"/>
            <a:ext cx="4350650" cy="324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7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7" grpId="0"/>
      <p:bldP spid="18" grpId="0"/>
      <p:bldP spid="27" grpId="0"/>
      <p:bldP spid="38" grpId="0"/>
      <p:bldP spid="41" grpId="0"/>
      <p:bldP spid="12" grpId="0" animBg="1"/>
      <p:bldP spid="12" grpId="1" animBg="1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85772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IV. TÍNH CHẤT HÓA HỌC</a:t>
            </a:r>
          </a:p>
        </p:txBody>
      </p:sp>
      <p:sp>
        <p:nvSpPr>
          <p:cNvPr id="16" name="Rectangle 164"/>
          <p:cNvSpPr>
            <a:spLocks noChangeArrowheads="1"/>
          </p:cNvSpPr>
          <p:nvPr/>
        </p:nvSpPr>
        <p:spPr bwMode="auto">
          <a:xfrm>
            <a:off x="781440" y="1226870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–OH</a:t>
            </a:r>
            <a:endParaRPr lang="en-US" altLang="en-US" sz="3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81440" y="3055674"/>
            <a:ext cx="1056649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altLang="en-US" sz="3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GB" altLang="en-US" sz="3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457200" indent="-457200" algn="just">
              <a:spcBef>
                <a:spcPct val="50000"/>
              </a:spcBef>
              <a:buFontTx/>
              <a:buChar char="-"/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ancol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alt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GB" alt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GB" alt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ct val="50000"/>
              </a:spcBef>
              <a:buFontTx/>
              <a:buChar char="-"/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065138" y="2306818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RCOOH + R’OH               RCOOR’ + H</a:t>
            </a:r>
            <a:r>
              <a:rPr lang="en-GB" altLang="en-US" sz="30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800326" y="2129416"/>
            <a:ext cx="1706880" cy="516558"/>
            <a:chOff x="4587240" y="2692048"/>
            <a:chExt cx="1706880" cy="516558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590758" y="3208606"/>
              <a:ext cx="914400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arrow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601308" y="3132406"/>
              <a:ext cx="914400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4587240" y="2692048"/>
              <a:ext cx="17068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GB" altLang="en-US" sz="2400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GB" alt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</a:t>
              </a:r>
              <a:r>
                <a:rPr lang="en-GB" altLang="en-US" sz="2400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GB" alt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203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85772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V. ĐIỀU CHẾ</a:t>
            </a:r>
          </a:p>
        </p:txBody>
      </p:sp>
      <p:sp>
        <p:nvSpPr>
          <p:cNvPr id="16" name="Rectangle 164"/>
          <p:cNvSpPr>
            <a:spLocks noChangeArrowheads="1"/>
          </p:cNvSpPr>
          <p:nvPr/>
        </p:nvSpPr>
        <p:spPr bwMode="auto">
          <a:xfrm>
            <a:off x="781440" y="1226870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 men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giấm</a:t>
            </a:r>
            <a:endParaRPr lang="en-US" altLang="en-US" sz="30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871708" y="1896512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+ 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855918" y="1765812"/>
            <a:ext cx="1706880" cy="461665"/>
            <a:chOff x="3642832" y="2703580"/>
            <a:chExt cx="1706880" cy="461665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3642832" y="2703580"/>
              <a:ext cx="17068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men </a:t>
              </a:r>
              <a:r>
                <a:rPr lang="en-GB" alt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giấm</a:t>
              </a: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3642832" y="3146449"/>
              <a:ext cx="152173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64"/>
          <p:cNvSpPr>
            <a:spLocks noChangeArrowheads="1"/>
          </p:cNvSpPr>
          <p:nvPr/>
        </p:nvSpPr>
        <p:spPr bwMode="auto">
          <a:xfrm>
            <a:off x="816610" y="2528131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Oxi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anđehit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axetic</a:t>
            </a:r>
            <a:endParaRPr lang="en-US" altLang="en-US" sz="30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44174" y="3197773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+ 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891088" y="3067073"/>
            <a:ext cx="1706880" cy="461665"/>
            <a:chOff x="3642832" y="2703580"/>
            <a:chExt cx="1706880" cy="461665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3642832" y="2703580"/>
              <a:ext cx="17068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xt</a:t>
              </a: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642832" y="3146449"/>
              <a:ext cx="152173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164"/>
          <p:cNvSpPr>
            <a:spLocks noChangeArrowheads="1"/>
          </p:cNvSpPr>
          <p:nvPr/>
        </p:nvSpPr>
        <p:spPr bwMode="auto">
          <a:xfrm>
            <a:off x="830897" y="3707291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Oxi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ankan</a:t>
            </a:r>
            <a:endParaRPr lang="en-US" altLang="en-US" sz="30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64677" y="4376933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+ 5O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4CH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+ 2H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905375" y="4246233"/>
            <a:ext cx="1706880" cy="461665"/>
            <a:chOff x="3642832" y="2703580"/>
            <a:chExt cx="1706880" cy="461665"/>
          </a:xfrm>
        </p:grpSpPr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3642832" y="2703580"/>
              <a:ext cx="17068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xt</a:t>
              </a: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642832" y="3146449"/>
              <a:ext cx="152173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4356367" y="4667998"/>
            <a:ext cx="257285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en-GB" altLang="en-US" sz="2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50atm</a:t>
            </a:r>
          </a:p>
        </p:txBody>
      </p:sp>
      <p:sp>
        <p:nvSpPr>
          <p:cNvPr id="39" name="Rectangle 164"/>
          <p:cNvSpPr>
            <a:spLocks noChangeArrowheads="1"/>
          </p:cNvSpPr>
          <p:nvPr/>
        </p:nvSpPr>
        <p:spPr bwMode="auto">
          <a:xfrm>
            <a:off x="836399" y="5070740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metanol</a:t>
            </a:r>
            <a:endParaRPr lang="en-US" altLang="en-US" sz="30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434301" y="5740382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+ CO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910877" y="5609682"/>
            <a:ext cx="1706880" cy="461665"/>
            <a:chOff x="3642832" y="2703580"/>
            <a:chExt cx="1706880" cy="461665"/>
          </a:xfrm>
        </p:grpSpPr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3642832" y="2703580"/>
              <a:ext cx="17068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xt</a:t>
              </a: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</a:t>
              </a:r>
              <a:r>
                <a:rPr lang="en-GB" altLang="en-US" sz="24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3642832" y="3146449"/>
              <a:ext cx="152173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959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14" grpId="0"/>
      <p:bldP spid="15" grpId="0"/>
      <p:bldP spid="24" grpId="0"/>
      <p:bldP spid="2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 rot="21227367">
            <a:off x="1778142" y="2186177"/>
            <a:ext cx="8306766" cy="34617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85772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VI. ỨNG DỤNG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62" y="1192655"/>
            <a:ext cx="2643973" cy="15737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20" y="1646296"/>
            <a:ext cx="2305488" cy="1701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505" y="2545426"/>
            <a:ext cx="2526994" cy="1604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70" y="4714158"/>
            <a:ext cx="2189030" cy="1728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9" y="3723285"/>
            <a:ext cx="2093086" cy="1565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16" y="4505956"/>
            <a:ext cx="244201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9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HÓA HỌC 11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45: AXIT CACBOXYLIC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97964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BÀI TẬP CỦNG CỐ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945455" y="1361472"/>
            <a:ext cx="994174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Cho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axit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axetic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Na, Cu(OH)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, NH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, Ag, Na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CO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, C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CH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OH, C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OH. </a:t>
            </a:r>
          </a:p>
          <a:p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		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		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		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0523" y="1361472"/>
            <a:ext cx="2188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4654242" y="2859695"/>
            <a:ext cx="548640" cy="54864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131859" y="3669056"/>
            <a:ext cx="10755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+ 2Na </a:t>
            </a:r>
            <a:r>
              <a:rPr lang="en-US" sz="32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COONa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125994" y="4208316"/>
            <a:ext cx="10755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Cu(OH)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COO)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+ 2H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137714" y="4694827"/>
            <a:ext cx="10755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NH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COONH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120129" y="5187193"/>
            <a:ext cx="10755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Na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COONa + CO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131859" y="5978504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C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            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913939" y="5801102"/>
            <a:ext cx="1706880" cy="516558"/>
            <a:chOff x="4587240" y="2692048"/>
            <a:chExt cx="1706880" cy="516558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4590758" y="3208606"/>
              <a:ext cx="9144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arrow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4601308" y="3132406"/>
              <a:ext cx="9144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4587240" y="2692048"/>
              <a:ext cx="17068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GB" altLang="en-US" sz="24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</a:t>
              </a:r>
              <a:r>
                <a:rPr lang="en-GB" altLang="en-US" sz="24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GB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236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HÓA HỌC 11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45: AXIT CACBOXYLIC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97964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BÀI TẬP CỦNG CỐ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625" y="1420108"/>
            <a:ext cx="110840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spc="-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8,8 gam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cacboxylic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fomic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100ml dung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COOH.           	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COOH. 	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COOH.   	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COOH.</a:t>
            </a:r>
            <a:endParaRPr lang="en-US" sz="2800" spc="-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428625" y="3726341"/>
                <a:ext cx="11535142" cy="3382963"/>
              </a:xfrm>
            </p:spPr>
            <p:txBody>
              <a:bodyPr/>
              <a:lstStyle/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lang="en-US" alt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 baseline="-25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NaOH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0,1 × 1 = 0,1 (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2n+1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COOH (n ≥ 0)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pt-BR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2C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pt-BR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2n+1</a:t>
                </a:r>
                <a:r>
                  <a:rPr lang="pt-BR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COOH + 2NaOH 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 </a:t>
                </a:r>
                <a:r>
                  <a:rPr lang="pt-BR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pt-BR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2n+1</a:t>
                </a:r>
                <a:r>
                  <a:rPr lang="pt-BR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COONa + 2H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COOH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NaOH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mol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</m:t>
                        </m:r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OH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88 → 14n + 46 = 39  → n = 3		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→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COOH</a:t>
                </a:r>
              </a:p>
            </p:txBody>
          </p:sp>
        </mc:Choice>
        <mc:Fallback xmlns="">
          <p:sp>
            <p:nvSpPr>
              <p:cNvPr id="1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28625" y="3726341"/>
                <a:ext cx="11535142" cy="3382963"/>
              </a:xfrm>
              <a:blipFill>
                <a:blip r:embed="rId2"/>
                <a:stretch>
                  <a:fillRect l="-792" t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5873442" y="2692055"/>
            <a:ext cx="548640" cy="54864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3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HÓA HỌC 11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45: AXIT CACBOXYLIC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97964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BÀI TẬP CỦNG CỐ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625" y="1420108"/>
            <a:ext cx="110840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spc="-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4,6 gam X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6,0 gam 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2,24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đktc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    	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      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spc="-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428625" y="3726341"/>
                <a:ext cx="11535142" cy="3382963"/>
              </a:xfrm>
            </p:spPr>
            <p:txBody>
              <a:bodyPr/>
              <a:lstStyle/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lang="en-US" alt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2,24 : 22,4 = 0,1 (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		m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4,6 + 6,0 = 10,6 (gam)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</m:sub>
                    </m:sSub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acc>
                          <m:accPr>
                            <m:chr m:val="̅"/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COOH 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pt-BR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</m:sub>
                    </m:sSub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acc>
                          <m:accPr>
                            <m:chr m:val="̅"/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COOH + 2Na 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 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</m:sub>
                    </m:sSub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acc>
                          <m:accPr>
                            <m:chr m:val="̅"/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Na + H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 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</m:acc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</m:acc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OH</m:t>
                        </m:r>
                      </m:sub>
                    </m:sSub>
                    <m:r>
                      <a:rPr lang="en-US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mol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</m:acc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</m:acc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OH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 → 14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+ 46 = 53  →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0,5		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→ Hai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HCOOH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COOH</a:t>
                </a:r>
              </a:p>
            </p:txBody>
          </p:sp>
        </mc:Choice>
        <mc:Fallback xmlns="">
          <p:sp>
            <p:nvSpPr>
              <p:cNvPr id="1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28625" y="3726341"/>
                <a:ext cx="11535142" cy="3382963"/>
              </a:xfrm>
              <a:blipFill>
                <a:blip r:embed="rId2"/>
                <a:stretch>
                  <a:fillRect l="-792" t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1301442" y="2722535"/>
            <a:ext cx="548640" cy="54864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3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HÓA HỌC 11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45: AXIT CACBOXYLIC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97964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BÀI TẬP CỦNG CỐ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625" y="1420108"/>
            <a:ext cx="110840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spc="-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14,8 gam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2,24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đktc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23,2.		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21,2. 	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20,2.	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19,2.</a:t>
            </a:r>
            <a:endParaRPr lang="en-US" sz="2800" spc="-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428625" y="3345341"/>
                <a:ext cx="11535142" cy="3382963"/>
              </a:xfrm>
            </p:spPr>
            <p:txBody>
              <a:bodyPr/>
              <a:lstStyle/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lang="en-US" alt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2,24 : 22,4 = 0,1 (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		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COOH 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pt-BR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2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COOH + Na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 2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Na + CO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+ H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</a:t>
                </a:r>
                <a:endParaRPr lang="pt-BR" sz="2400" baseline="-250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        0,2	0,1	         0,2          0,1      0,1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R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Na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COO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-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</m:t>
                            </m:r>
                          </m:e>
                          <m:sub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= (14,8 + 0,1×106) – (0,1×44 + 0,1×18) = 19,2 (gam)  		</a:t>
                </a:r>
              </a:p>
            </p:txBody>
          </p:sp>
        </mc:Choice>
        <mc:Fallback xmlns="">
          <p:sp>
            <p:nvSpPr>
              <p:cNvPr id="1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28625" y="3345341"/>
                <a:ext cx="11535142" cy="3382963"/>
              </a:xfrm>
              <a:blipFill>
                <a:blip r:embed="rId2"/>
                <a:stretch>
                  <a:fillRect l="-792" t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9536268" y="2687350"/>
            <a:ext cx="548640" cy="54864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5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HÓA HỌC 11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45: AXIT CACBOXYLIC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97964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BÀI TẬP CỦNG CỐ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625" y="1420108"/>
            <a:ext cx="110840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spc="-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14,8 gam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2,24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đktc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23,2.		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21,2. 	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20,2.	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19,2.</a:t>
            </a:r>
            <a:endParaRPr lang="en-US" sz="2800" spc="-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428625" y="3345341"/>
                <a:ext cx="11535142" cy="3382963"/>
              </a:xfrm>
            </p:spPr>
            <p:txBody>
              <a:bodyPr/>
              <a:lstStyle/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lang="en-US" alt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pt-BR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2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COOH + Na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 2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Na + CO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+ H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</a:t>
                </a:r>
                <a:endParaRPr lang="pt-BR" sz="2400" baseline="-250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        0,2	0,1	         0,2          0,1      0,1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</a:t>
                </a:r>
                <a:r>
                  <a:rPr lang="en-US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</a:t>
                </a:r>
                <a:r>
                  <a:rPr lang="pt-BR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Na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                                 1                    23    	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→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23 – 1 = 22 (gam/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R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COONa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R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COO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×22 = 4,4	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R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COONa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14,8 + 4,4 = 19,2 (gam)</a:t>
                </a:r>
              </a:p>
            </p:txBody>
          </p:sp>
        </mc:Choice>
        <mc:Fallback xmlns="">
          <p:sp>
            <p:nvSpPr>
              <p:cNvPr id="1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28625" y="3345341"/>
                <a:ext cx="11535142" cy="3382963"/>
              </a:xfrm>
              <a:blipFill>
                <a:blip r:embed="rId2"/>
                <a:stretch>
                  <a:fillRect l="-792" t="-1441" b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9536268" y="2687350"/>
            <a:ext cx="548640" cy="54864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0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HÓA HỌC 11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45: AXIT CACBOXYLIC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8625" y="927742"/>
            <a:ext cx="110840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spc="-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spc="-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gam CH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1,76 gam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 = 50%).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4,2.		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2,2.		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2,4.		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2,8.</a:t>
            </a:r>
            <a:endParaRPr lang="en-US" sz="2800" spc="-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428625" y="2852975"/>
                <a:ext cx="11535142" cy="3382963"/>
              </a:xfrm>
            </p:spPr>
            <p:txBody>
              <a:bodyPr/>
              <a:lstStyle/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lang="en-US" alt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</m:sub>
                    </m:sSub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76</m:t>
                        </m:r>
                      </m:num>
                      <m:den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0,02 (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		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CH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</a:t>
                </a:r>
                <a:r>
                  <a:rPr lang="en-US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  CH</a:t>
                </a:r>
                <a:r>
                  <a:rPr lang="pt-BR" sz="24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</a:t>
                </a:r>
                <a:r>
                  <a:rPr lang="pt-BR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pt-BR" sz="2400" baseline="-250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pt-BR" sz="2400" baseline="-250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lang="pt-BR" sz="2400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                                     1                           29    	</a:t>
                </a: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→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29 – 1 = 28	(gam/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COOC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</m:sub>
                    </m:sSub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COOH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02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×28 = 0,56 (gam)	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COOH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ý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𝑢𝑦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ế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14,8 + 4,4 = 19,2 (gam) = 1,76 – 0,56 = 1,2 (gam)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COOH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ự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ế)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COOH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ý 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𝑢𝑦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ế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4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1,2×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en-US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num>
                      <m:den>
                        <m:r>
                          <a:rPr lang="en-US" sz="24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24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2,4 (gam)</a:t>
                </a:r>
              </a:p>
            </p:txBody>
          </p:sp>
        </mc:Choice>
        <mc:Fallback xmlns="">
          <p:sp>
            <p:nvSpPr>
              <p:cNvPr id="1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28625" y="2852975"/>
                <a:ext cx="11535142" cy="3382963"/>
              </a:xfrm>
              <a:blipFill>
                <a:blip r:embed="rId2"/>
                <a:stretch>
                  <a:fillRect l="-792" b="-5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863406" y="2195408"/>
            <a:ext cx="548640" cy="54864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2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Cuong\Desktop\Add Your Titl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668" y="1587"/>
            <a:ext cx="10075332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4" descr="C:\Users\Cuong\Desktop\Add Your Titl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1445239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2521" y="177226"/>
            <a:ext cx="347434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KIỂM TRA BÀI CŨ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9740" y="1415347"/>
            <a:ext cx="10088880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cacboxylic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cacboxyl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>
                <a:solidFill>
                  <a:srgbClr val="2006BA"/>
                </a:solidFill>
                <a:latin typeface="Times New Roman" pitchFamily="18" charset="0"/>
              </a:rPr>
              <a:t>–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COOH)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hiđroxyl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>
                <a:solidFill>
                  <a:srgbClr val="2006BA"/>
                </a:solidFill>
                <a:latin typeface="Times New Roman" pitchFamily="18" charset="0"/>
              </a:rPr>
              <a:t>–OH)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ancol</a:t>
            </a:r>
            <a:r>
              <a:rPr lang="en-US" sz="3200" b="1" spc="-100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spc="-100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2B4A93-7343-4262-836B-D4156C3A2409}"/>
              </a:ext>
            </a:extLst>
          </p:cNvPr>
          <p:cNvSpPr/>
          <p:nvPr/>
        </p:nvSpPr>
        <p:spPr>
          <a:xfrm>
            <a:off x="719711" y="2802368"/>
            <a:ext cx="10612671" cy="1015663"/>
          </a:xfrm>
          <a:prstGeom prst="rect">
            <a:avLst/>
          </a:prstGeom>
          <a:noFill/>
          <a:ln>
            <a:noFill/>
          </a:ln>
          <a:effectLst>
            <a:glow rad="647700">
              <a:schemeClr val="accent1">
                <a:alpha val="6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Left"/>
            <a:lightRig rig="glow" dir="t">
              <a:rot lat="0" lon="0" rev="72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  <a:sp3d contourW="127000">
              <a:bevelT w="0" h="0"/>
              <a:bevelB w="0" h="0"/>
            </a:sp3d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3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27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4"/>
          <p:cNvSpPr>
            <a:spLocks noChangeArrowheads="1"/>
          </p:cNvSpPr>
          <p:nvPr/>
        </p:nvSpPr>
        <p:spPr bwMode="gray">
          <a:xfrm>
            <a:off x="3383914" y="1466512"/>
            <a:ext cx="7090565" cy="74117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3" name="AutoShape 76"/>
          <p:cNvSpPr>
            <a:spLocks noChangeArrowheads="1"/>
          </p:cNvSpPr>
          <p:nvPr/>
        </p:nvSpPr>
        <p:spPr bwMode="gray">
          <a:xfrm>
            <a:off x="3395028" y="2395453"/>
            <a:ext cx="7077436" cy="66107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lvl="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CẤU TẠO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4" name="AutoShape 78"/>
          <p:cNvSpPr>
            <a:spLocks noChangeArrowheads="1"/>
          </p:cNvSpPr>
          <p:nvPr/>
        </p:nvSpPr>
        <p:spPr bwMode="gray">
          <a:xfrm>
            <a:off x="3395027" y="3272134"/>
            <a:ext cx="7080062" cy="71367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5" name="AutoShape 83"/>
          <p:cNvSpPr>
            <a:spLocks noChangeArrowheads="1"/>
          </p:cNvSpPr>
          <p:nvPr/>
        </p:nvSpPr>
        <p:spPr bwMode="gray">
          <a:xfrm>
            <a:off x="3383914" y="4187677"/>
            <a:ext cx="7093192" cy="75073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387089" y="5151925"/>
            <a:ext cx="7089441" cy="745955"/>
            <a:chOff x="3840163" y="5043488"/>
            <a:chExt cx="4922837" cy="671512"/>
          </a:xfrm>
        </p:grpSpPr>
        <p:sp>
          <p:nvSpPr>
            <p:cNvPr id="7" name="AutoShape 86"/>
            <p:cNvSpPr>
              <a:spLocks noChangeArrowheads="1"/>
            </p:cNvSpPr>
            <p:nvPr/>
          </p:nvSpPr>
          <p:spPr bwMode="gray">
            <a:xfrm>
              <a:off x="3840163" y="5043488"/>
              <a:ext cx="4922837" cy="67151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8F8"/>
                </a:gs>
                <a:gs pos="100000">
                  <a:srgbClr val="BEBEBE"/>
                </a:gs>
              </a:gsLst>
              <a:lin ang="5400000" scaled="1"/>
            </a:gradFill>
            <a:ln w="19050">
              <a:solidFill>
                <a:srgbClr val="C0C0C0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87"/>
            <p:cNvSpPr>
              <a:spLocks noChangeArrowheads="1"/>
            </p:cNvSpPr>
            <p:nvPr/>
          </p:nvSpPr>
          <p:spPr bwMode="auto">
            <a:xfrm>
              <a:off x="4162951" y="5113437"/>
              <a:ext cx="4344134" cy="47100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9"/>
          <p:cNvGrpSpPr>
            <a:grpSpLocks/>
          </p:cNvGrpSpPr>
          <p:nvPr/>
        </p:nvGrpSpPr>
        <p:grpSpPr bwMode="auto">
          <a:xfrm>
            <a:off x="1671001" y="1815345"/>
            <a:ext cx="1600175" cy="3720915"/>
            <a:chOff x="1283" y="1698"/>
            <a:chExt cx="951" cy="1929"/>
          </a:xfrm>
        </p:grpSpPr>
        <p:sp>
          <p:nvSpPr>
            <p:cNvPr id="16" name="Line 65"/>
            <p:cNvSpPr>
              <a:spLocks noChangeShapeType="1"/>
            </p:cNvSpPr>
            <p:nvPr/>
          </p:nvSpPr>
          <p:spPr bwMode="auto">
            <a:xfrm flipV="1">
              <a:off x="1635" y="2187"/>
              <a:ext cx="57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endParaRPr>
            </a:p>
          </p:txBody>
        </p:sp>
        <p:sp>
          <p:nvSpPr>
            <p:cNvPr id="17" name="Line 66"/>
            <p:cNvSpPr>
              <a:spLocks noChangeShapeType="1"/>
            </p:cNvSpPr>
            <p:nvPr/>
          </p:nvSpPr>
          <p:spPr bwMode="auto">
            <a:xfrm>
              <a:off x="1748" y="2661"/>
              <a:ext cx="47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endParaRPr>
            </a:p>
          </p:txBody>
        </p:sp>
        <p:sp>
          <p:nvSpPr>
            <p:cNvPr id="18" name="Line 67"/>
            <p:cNvSpPr>
              <a:spLocks noChangeShapeType="1"/>
            </p:cNvSpPr>
            <p:nvPr/>
          </p:nvSpPr>
          <p:spPr bwMode="auto">
            <a:xfrm flipV="1">
              <a:off x="1283" y="3131"/>
              <a:ext cx="95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68"/>
            <p:cNvGrpSpPr>
              <a:grpSpLocks/>
            </p:cNvGrpSpPr>
            <p:nvPr/>
          </p:nvGrpSpPr>
          <p:grpSpPr bwMode="auto">
            <a:xfrm>
              <a:off x="1484" y="1698"/>
              <a:ext cx="709" cy="412"/>
              <a:chOff x="1399" y="1538"/>
              <a:chExt cx="717" cy="351"/>
            </a:xfrm>
          </p:grpSpPr>
          <p:sp>
            <p:nvSpPr>
              <p:cNvPr id="23" name="Line 69"/>
              <p:cNvSpPr>
                <a:spLocks noChangeShapeType="1"/>
              </p:cNvSpPr>
              <p:nvPr/>
            </p:nvSpPr>
            <p:spPr bwMode="auto">
              <a:xfrm>
                <a:off x="1732" y="1538"/>
                <a:ext cx="385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Line 70"/>
              <p:cNvSpPr>
                <a:spLocks noChangeShapeType="1"/>
              </p:cNvSpPr>
              <p:nvPr/>
            </p:nvSpPr>
            <p:spPr bwMode="auto">
              <a:xfrm flipV="1">
                <a:off x="1399" y="1538"/>
                <a:ext cx="333" cy="35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Group 71"/>
            <p:cNvGrpSpPr>
              <a:grpSpLocks/>
            </p:cNvGrpSpPr>
            <p:nvPr/>
          </p:nvGrpSpPr>
          <p:grpSpPr bwMode="auto">
            <a:xfrm>
              <a:off x="1356" y="3136"/>
              <a:ext cx="833" cy="491"/>
              <a:chOff x="1322" y="3174"/>
              <a:chExt cx="794" cy="267"/>
            </a:xfrm>
          </p:grpSpPr>
          <p:sp>
            <p:nvSpPr>
              <p:cNvPr id="21" name="Line 72"/>
              <p:cNvSpPr>
                <a:spLocks noChangeShapeType="1"/>
              </p:cNvSpPr>
              <p:nvPr/>
            </p:nvSpPr>
            <p:spPr bwMode="auto">
              <a:xfrm>
                <a:off x="1732" y="3441"/>
                <a:ext cx="384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Line 73"/>
              <p:cNvSpPr>
                <a:spLocks noChangeShapeType="1"/>
              </p:cNvSpPr>
              <p:nvPr/>
            </p:nvSpPr>
            <p:spPr bwMode="auto">
              <a:xfrm>
                <a:off x="1322" y="3174"/>
                <a:ext cx="410" cy="26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" name="Oval 80"/>
          <p:cNvSpPr>
            <a:spLocks noChangeArrowheads="1"/>
          </p:cNvSpPr>
          <p:nvPr/>
        </p:nvSpPr>
        <p:spPr bwMode="gray">
          <a:xfrm>
            <a:off x="3155078" y="1684178"/>
            <a:ext cx="230360" cy="248833"/>
          </a:xfrm>
          <a:prstGeom prst="ellipse">
            <a:avLst/>
          </a:prstGeom>
          <a:gradFill rotWithShape="1">
            <a:gsLst>
              <a:gs pos="0">
                <a:srgbClr val="2DA2BF"/>
              </a:gs>
              <a:gs pos="100000">
                <a:srgbClr val="2DA2BF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12" name="Oval 81"/>
          <p:cNvSpPr>
            <a:spLocks noChangeArrowheads="1"/>
          </p:cNvSpPr>
          <p:nvPr/>
        </p:nvSpPr>
        <p:spPr bwMode="gray">
          <a:xfrm>
            <a:off x="3168538" y="2613925"/>
            <a:ext cx="234017" cy="248833"/>
          </a:xfrm>
          <a:prstGeom prst="ellipse">
            <a:avLst/>
          </a:prstGeom>
          <a:gradFill rotWithShape="1">
            <a:gsLst>
              <a:gs pos="0">
                <a:srgbClr val="DA1F28"/>
              </a:gs>
              <a:gs pos="100000">
                <a:srgbClr val="DA1F2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13" name="Oval 82"/>
          <p:cNvSpPr>
            <a:spLocks noChangeArrowheads="1"/>
          </p:cNvSpPr>
          <p:nvPr/>
        </p:nvSpPr>
        <p:spPr bwMode="gray">
          <a:xfrm>
            <a:off x="3168538" y="3532098"/>
            <a:ext cx="234017" cy="248833"/>
          </a:xfrm>
          <a:prstGeom prst="ellipse">
            <a:avLst/>
          </a:prstGeom>
          <a:gradFill rotWithShape="1">
            <a:gsLst>
              <a:gs pos="0">
                <a:srgbClr val="2DA2BF"/>
              </a:gs>
              <a:gs pos="100000">
                <a:srgbClr val="2DA2BF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14" name="Oval 85"/>
          <p:cNvSpPr>
            <a:spLocks noChangeArrowheads="1"/>
          </p:cNvSpPr>
          <p:nvPr/>
        </p:nvSpPr>
        <p:spPr bwMode="gray">
          <a:xfrm>
            <a:off x="3155078" y="4411692"/>
            <a:ext cx="230360" cy="246904"/>
          </a:xfrm>
          <a:prstGeom prst="ellipse">
            <a:avLst/>
          </a:prstGeom>
          <a:gradFill rotWithShape="1">
            <a:gsLst>
              <a:gs pos="0">
                <a:srgbClr val="DA1F28"/>
              </a:gs>
              <a:gs pos="100000">
                <a:srgbClr val="DA1F2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15" name="Oval 88"/>
          <p:cNvSpPr>
            <a:spLocks noChangeArrowheads="1"/>
          </p:cNvSpPr>
          <p:nvPr/>
        </p:nvSpPr>
        <p:spPr bwMode="gray">
          <a:xfrm>
            <a:off x="3168538" y="5426312"/>
            <a:ext cx="234017" cy="248833"/>
          </a:xfrm>
          <a:prstGeom prst="ellipse">
            <a:avLst/>
          </a:prstGeom>
          <a:gradFill rotWithShape="1">
            <a:gsLst>
              <a:gs pos="0">
                <a:srgbClr val="2DA2BF"/>
              </a:gs>
              <a:gs pos="100000">
                <a:srgbClr val="2DA2BF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sp>
        <p:nvSpPr>
          <p:cNvPr id="25" name="Rectangle 84"/>
          <p:cNvSpPr>
            <a:spLocks noChangeArrowheads="1"/>
          </p:cNvSpPr>
          <p:nvPr/>
        </p:nvSpPr>
        <p:spPr bwMode="auto">
          <a:xfrm>
            <a:off x="3544126" y="5261653"/>
            <a:ext cx="600954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CHẾ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20040" y="2276581"/>
            <a:ext cx="2535238" cy="2514600"/>
          </a:xfrm>
          <a:custGeom>
            <a:avLst/>
            <a:gdLst>
              <a:gd name="connsiteX0" fmla="*/ 0 w 2184219"/>
              <a:gd name="connsiteY0" fmla="*/ 1092110 h 2184219"/>
              <a:gd name="connsiteX1" fmla="*/ 1092110 w 2184219"/>
              <a:gd name="connsiteY1" fmla="*/ 0 h 2184219"/>
              <a:gd name="connsiteX2" fmla="*/ 2184220 w 2184219"/>
              <a:gd name="connsiteY2" fmla="*/ 1092110 h 2184219"/>
              <a:gd name="connsiteX3" fmla="*/ 1092110 w 2184219"/>
              <a:gd name="connsiteY3" fmla="*/ 2184220 h 2184219"/>
              <a:gd name="connsiteX4" fmla="*/ 0 w 2184219"/>
              <a:gd name="connsiteY4" fmla="*/ 1092110 h 21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219" h="2184219">
                <a:moveTo>
                  <a:pt x="0" y="1092110"/>
                </a:moveTo>
                <a:cubicBezTo>
                  <a:pt x="0" y="488954"/>
                  <a:pt x="488954" y="0"/>
                  <a:pt x="1092110" y="0"/>
                </a:cubicBezTo>
                <a:cubicBezTo>
                  <a:pt x="1695266" y="0"/>
                  <a:pt x="2184220" y="488954"/>
                  <a:pt x="2184220" y="1092110"/>
                </a:cubicBezTo>
                <a:cubicBezTo>
                  <a:pt x="2184220" y="1695266"/>
                  <a:pt x="1695266" y="2184220"/>
                  <a:pt x="1092110" y="2184220"/>
                </a:cubicBezTo>
                <a:cubicBezTo>
                  <a:pt x="488954" y="2184220"/>
                  <a:pt x="0" y="1695266"/>
                  <a:pt x="0" y="1092110"/>
                </a:cubicBezTo>
                <a:close/>
              </a:path>
            </a:pathLst>
          </a:custGeom>
          <a:solidFill>
            <a:srgbClr val="A5B592">
              <a:hueOff val="0"/>
              <a:satOff val="0"/>
              <a:lumOff val="0"/>
              <a:alphaOff val="0"/>
            </a:srgbClr>
          </a:solidFill>
          <a:ln w="381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lIns="347176" tIns="347176" rIns="347176" bIns="347176" anchor="ctr">
            <a:prstTxWarp prst="textNoShape">
              <a:avLst/>
            </a:prstTxWarp>
          </a:bodyPr>
          <a:lstStyle/>
          <a:p>
            <a:pPr marL="0" marR="0" lvl="0" indent="0" algn="ctr" defTabSz="19113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DUNG KIẾN 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86911" y="1547019"/>
            <a:ext cx="71676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/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NGHĨA, PHÂN LOẠI, DANH PHÁP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505200" y="3359171"/>
            <a:ext cx="62096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VẬT LÍ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509834" y="4310805"/>
            <a:ext cx="67974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HÓA HỌC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67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97964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IV. TÍNH CHẤT HÓA HỌC</a:t>
            </a:r>
          </a:p>
        </p:txBody>
      </p:sp>
      <p:sp>
        <p:nvSpPr>
          <p:cNvPr id="61" name="Rectangle 164"/>
          <p:cNvSpPr>
            <a:spLocks noChangeArrowheads="1"/>
          </p:cNvSpPr>
          <p:nvPr/>
        </p:nvSpPr>
        <p:spPr bwMode="auto">
          <a:xfrm>
            <a:off x="4495316" y="1800499"/>
            <a:ext cx="4162019" cy="142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O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C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O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H</a:t>
            </a: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786819" y="2022620"/>
            <a:ext cx="365760" cy="2286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5823471" y="2105570"/>
            <a:ext cx="365760" cy="2286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14214" y="2629323"/>
            <a:ext cx="365760" cy="2286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6589060" y="2971746"/>
            <a:ext cx="4114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936587" y="2452814"/>
            <a:ext cx="4114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Line 30"/>
          <p:cNvSpPr>
            <a:spLocks noChangeShapeType="1"/>
          </p:cNvSpPr>
          <p:nvPr/>
        </p:nvSpPr>
        <p:spPr bwMode="auto">
          <a:xfrm flipH="1">
            <a:off x="6682240" y="2971746"/>
            <a:ext cx="32004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8" name="Text Box 8"/>
          <p:cNvSpPr txBox="1">
            <a:spLocks noChangeArrowheads="1"/>
          </p:cNvSpPr>
          <p:nvPr/>
        </p:nvSpPr>
        <p:spPr bwMode="auto">
          <a:xfrm>
            <a:off x="1160844" y="3510368"/>
            <a:ext cx="977235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- Do </a:t>
            </a:r>
            <a:r>
              <a:rPr lang="en-US" altLang="en-US" spc="-10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mật</a:t>
            </a:r>
            <a:r>
              <a:rPr lang="en-US" altLang="en-US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0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altLang="en-US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electron ở </a:t>
            </a:r>
            <a:r>
              <a:rPr lang="en-US" altLang="en-US" spc="-10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lang="en-US" altLang="en-US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0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dịch</a:t>
            </a:r>
            <a:r>
              <a:rPr lang="en-US" altLang="en-US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0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lang="en-US" altLang="en-US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0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0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phía</a:t>
            </a:r>
            <a:r>
              <a:rPr lang="en-US" altLang="en-US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0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lang="en-US" altLang="en-US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C</a:t>
            </a:r>
            <a:r>
              <a:rPr lang="en-US" altLang="en-US" b="1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=</a:t>
            </a:r>
            <a:r>
              <a:rPr lang="en-US" altLang="en-US" spc="-10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O 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OH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pc="-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pc="-100" dirty="0">
              <a:solidFill>
                <a:schemeClr val="bg1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69" name="Text Box 8"/>
          <p:cNvSpPr txBox="1">
            <a:spLocks noChangeArrowheads="1"/>
          </p:cNvSpPr>
          <p:nvPr/>
        </p:nvSpPr>
        <p:spPr bwMode="auto">
          <a:xfrm>
            <a:off x="1160844" y="5416598"/>
            <a:ext cx="97723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C–OH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cacboxyl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cực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C–OH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ancol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phenol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OH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axit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cacboxylic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pc="-120" dirty="0" err="1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spc="-12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71" name="Line 30"/>
          <p:cNvSpPr>
            <a:spLocks noChangeShapeType="1"/>
          </p:cNvSpPr>
          <p:nvPr/>
        </p:nvSpPr>
        <p:spPr bwMode="auto">
          <a:xfrm flipH="1">
            <a:off x="5818963" y="2458100"/>
            <a:ext cx="442616" cy="561549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97964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IV. TÍNH CHẤT HÓA HỌC</a:t>
            </a:r>
          </a:p>
        </p:txBody>
      </p:sp>
      <p:sp>
        <p:nvSpPr>
          <p:cNvPr id="16" name="Rectangle 164"/>
          <p:cNvSpPr>
            <a:spLocks noChangeArrowheads="1"/>
          </p:cNvSpPr>
          <p:nvPr/>
        </p:nvSpPr>
        <p:spPr bwMode="auto">
          <a:xfrm>
            <a:off x="781440" y="1470710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axit</a:t>
            </a:r>
            <a:endParaRPr lang="en-US" altLang="en-US" sz="3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81440" y="2117401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cacboxylic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endParaRPr lang="en-GB" alt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785316" y="2902294"/>
            <a:ext cx="89530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GB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</a:t>
            </a:r>
            <a:r>
              <a:rPr lang="en-GB" altLang="en-US" sz="3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               CH</a:t>
            </a:r>
            <a:r>
              <a:rPr lang="en-GB" altLang="en-US" sz="3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  <a:r>
              <a:rPr lang="en-GB" altLang="en-US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GB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H</a:t>
            </a:r>
            <a:r>
              <a:rPr lang="en-GB" altLang="en-US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pSp>
        <p:nvGrpSpPr>
          <p:cNvPr id="21" name="Group 14"/>
          <p:cNvGrpSpPr>
            <a:grpSpLocks/>
          </p:cNvGrpSpPr>
          <p:nvPr/>
        </p:nvGrpSpPr>
        <p:grpSpPr bwMode="auto">
          <a:xfrm>
            <a:off x="4400235" y="3159943"/>
            <a:ext cx="863943" cy="45719"/>
            <a:chOff x="1746" y="3974"/>
            <a:chExt cx="635" cy="51"/>
          </a:xfrm>
        </p:grpSpPr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1746" y="3974"/>
              <a:ext cx="63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1746" y="4025"/>
              <a:ext cx="63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785316" y="3751385"/>
            <a:ext cx="89530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GB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GB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RCOOH               RCOO</a:t>
            </a:r>
            <a:r>
              <a:rPr lang="en-GB" altLang="en-US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GB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H</a:t>
            </a:r>
            <a:r>
              <a:rPr lang="en-GB" altLang="en-US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400235" y="4009034"/>
            <a:ext cx="863943" cy="45719"/>
            <a:chOff x="1746" y="3974"/>
            <a:chExt cx="635" cy="51"/>
          </a:xfrm>
        </p:grpSpPr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1746" y="3974"/>
              <a:ext cx="63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>
              <a:off x="1746" y="4025"/>
              <a:ext cx="63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781440" y="5242835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cacboxylic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097" y="2804003"/>
            <a:ext cx="2977662" cy="230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5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5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85772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IV. TÍNH CHẤT HÓA HỌC</a:t>
            </a:r>
          </a:p>
        </p:txBody>
      </p:sp>
      <p:sp>
        <p:nvSpPr>
          <p:cNvPr id="16" name="Rectangle 164"/>
          <p:cNvSpPr>
            <a:spLocks noChangeArrowheads="1"/>
          </p:cNvSpPr>
          <p:nvPr/>
        </p:nvSpPr>
        <p:spPr bwMode="auto">
          <a:xfrm>
            <a:off x="781440" y="1226870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axit</a:t>
            </a:r>
            <a:endParaRPr lang="en-US" altLang="en-US" sz="3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81440" y="1705921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cacboxylic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GB" alt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674760" y="2312250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74760" y="2860890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GB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131859" y="3434596"/>
            <a:ext cx="10755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COO)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GB" altLang="en-US" sz="30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1131859" y="4100807"/>
            <a:ext cx="104048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   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2RCOOH +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(RCOO)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GB" altLang="en-US" sz="30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4545619" y="2880598"/>
            <a:ext cx="48422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pc="-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GB" altLang="en-US" sz="30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GB" altLang="en-US" sz="30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74760" y="4736241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GB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131859" y="5309947"/>
            <a:ext cx="10755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COONa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GB" altLang="en-US" sz="30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131859" y="5976158"/>
            <a:ext cx="104048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ion: 	       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RCOOH + OH</a:t>
            </a:r>
            <a:r>
              <a:rPr lang="en-GB" altLang="en-US" sz="3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RCOO</a:t>
            </a:r>
            <a:r>
              <a:rPr lang="en-GB" altLang="en-US" sz="3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GB" altLang="en-US" sz="30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4545619" y="4755949"/>
            <a:ext cx="48422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pc="-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GB" altLang="en-US" sz="30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GB" altLang="en-US" sz="30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7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18" grpId="0"/>
      <p:bldP spid="24" grpId="0"/>
      <p:bldP spid="30" grpId="0"/>
      <p:bldP spid="31" grpId="0"/>
      <p:bldP spid="33" grpId="0"/>
      <p:bldP spid="34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85772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IV. TÍNH CHẤT HÓA HỌC</a:t>
            </a:r>
          </a:p>
        </p:txBody>
      </p:sp>
      <p:sp>
        <p:nvSpPr>
          <p:cNvPr id="16" name="Rectangle 164"/>
          <p:cNvSpPr>
            <a:spLocks noChangeArrowheads="1"/>
          </p:cNvSpPr>
          <p:nvPr/>
        </p:nvSpPr>
        <p:spPr bwMode="auto">
          <a:xfrm>
            <a:off x="781440" y="1226870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axit</a:t>
            </a:r>
            <a:endParaRPr lang="en-US" altLang="en-US" sz="3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81440" y="1705921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cacboxylic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GB" alt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74760" y="2525610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GB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781440" y="3119262"/>
            <a:ext cx="1018031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</a:p>
          <a:p>
            <a:pPr algn="ctr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CaCO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COO)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+ CO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en-GB" altLang="en-US" sz="30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4545619" y="2545318"/>
            <a:ext cx="48422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pc="-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altLang="en-US" sz="30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777241" y="4451578"/>
            <a:ext cx="1018031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ion: 	</a:t>
            </a:r>
          </a:p>
          <a:p>
            <a:pPr algn="ctr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CaCO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  <a:r>
              <a:rPr lang="en-GB" altLang="en-US" sz="3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Ca</a:t>
            </a:r>
            <a:r>
              <a:rPr lang="en-GB" altLang="en-US" sz="3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+ CO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en-GB" altLang="en-US" sz="30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3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31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85772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IV. TÍNH CHẤT HÓA HỌC</a:t>
            </a:r>
          </a:p>
        </p:txBody>
      </p:sp>
      <p:sp>
        <p:nvSpPr>
          <p:cNvPr id="16" name="Rectangle 164"/>
          <p:cNvSpPr>
            <a:spLocks noChangeArrowheads="1"/>
          </p:cNvSpPr>
          <p:nvPr/>
        </p:nvSpPr>
        <p:spPr bwMode="auto">
          <a:xfrm>
            <a:off x="781440" y="1226870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axit</a:t>
            </a:r>
            <a:endParaRPr lang="en-US" altLang="en-US" sz="3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9740" y="2382200"/>
            <a:ext cx="111057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781440" y="3454542"/>
            <a:ext cx="1018031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</a:p>
          <a:p>
            <a:pPr algn="ctr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en-GB" altLang="en-US" sz="30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COOH + NaHCO</a:t>
            </a:r>
            <a:r>
              <a:rPr lang="en-GB" altLang="en-US" sz="30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</a:t>
            </a:r>
            <a:r>
              <a:rPr lang="en-GB" altLang="en-US" sz="30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COONa + H</a:t>
            </a:r>
            <a:r>
              <a:rPr lang="en-GB" altLang="en-US" sz="30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 + CO</a:t>
            </a:r>
            <a:r>
              <a:rPr lang="en-GB" altLang="en-US" sz="30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↑</a:t>
            </a:r>
            <a:endParaRPr lang="en-GB" altLang="en-US" sz="3000" baseline="30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4545619" y="1755190"/>
            <a:ext cx="48422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pc="-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altLang="en-US" sz="30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777241" y="4786858"/>
                <a:ext cx="10180319" cy="1292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GB" alt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GB" alt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alt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ion: 	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GB" alt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GB" altLang="en-US" sz="30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GB" alt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COOH + Na</a:t>
                </a:r>
                <a:r>
                  <a:rPr lang="en-GB" altLang="en-US" sz="3000" baseline="30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GB" alt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altLang="en-US" sz="3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en-US" sz="3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HCO</m:t>
                        </m:r>
                      </m:e>
                      <m:sub>
                        <m:r>
                          <a:rPr lang="en-US" alt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GB" alt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1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→</a:t>
                </a:r>
                <a:r>
                  <a:rPr lang="en-GB" alt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CH</a:t>
                </a:r>
                <a:r>
                  <a:rPr lang="en-GB" altLang="en-US" sz="30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GB" alt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COO</a:t>
                </a:r>
                <a:r>
                  <a:rPr lang="en-GB" altLang="en-US" sz="3000" baseline="30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GB" alt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+ Na</a:t>
                </a:r>
                <a:r>
                  <a:rPr lang="en-GB" altLang="en-US" sz="3000" baseline="30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GB" alt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+ H</a:t>
                </a:r>
                <a:r>
                  <a:rPr lang="en-GB" altLang="en-US" sz="30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alt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 + CO</a:t>
                </a:r>
                <a:r>
                  <a:rPr lang="en-GB" altLang="en-US" sz="30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alt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↑</a:t>
                </a:r>
                <a:endParaRPr lang="en-GB" altLang="en-US" sz="3000" baseline="300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241" y="4786858"/>
                <a:ext cx="10180319" cy="1292662"/>
              </a:xfrm>
              <a:prstGeom prst="rect">
                <a:avLst/>
              </a:prstGeom>
              <a:blipFill>
                <a:blip r:embed="rId5"/>
                <a:stretch>
                  <a:fillRect l="-1437" t="-6132" b="-99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CH3COOH tác dụng NaHCO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5842" y="2996677"/>
            <a:ext cx="5155557" cy="3866668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827160" y="1748182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GB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0" y="2347204"/>
            <a:ext cx="473686" cy="6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  <p:bldP spid="2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2171DB4-FBA6-4C2C-8B10-2FE189740EE0}"/>
              </a:ext>
            </a:extLst>
          </p:cNvPr>
          <p:cNvSpPr txBox="1"/>
          <p:nvPr/>
        </p:nvSpPr>
        <p:spPr>
          <a:xfrm>
            <a:off x="204185" y="292964"/>
            <a:ext cx="15739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HÓA HỌC 11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8DD836-3A0B-4E42-9030-5171F4A94EF3}"/>
              </a:ext>
            </a:extLst>
          </p:cNvPr>
          <p:cNvSpPr txBox="1"/>
          <p:nvPr/>
        </p:nvSpPr>
        <p:spPr>
          <a:xfrm>
            <a:off x="1968901" y="154464"/>
            <a:ext cx="668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AXIT CACBOXYLIC 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1E0F6B-06CA-4CC8-8414-29554C3F3F06}"/>
              </a:ext>
            </a:extLst>
          </p:cNvPr>
          <p:cNvCxnSpPr>
            <a:cxnSpLocks/>
          </p:cNvCxnSpPr>
          <p:nvPr/>
        </p:nvCxnSpPr>
        <p:spPr>
          <a:xfrm>
            <a:off x="2043442" y="661569"/>
            <a:ext cx="64408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42776" y="857724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IV. TÍNH CHẤT HÓA HỌC</a:t>
            </a:r>
          </a:p>
        </p:txBody>
      </p:sp>
      <p:sp>
        <p:nvSpPr>
          <p:cNvPr id="16" name="Rectangle 164"/>
          <p:cNvSpPr>
            <a:spLocks noChangeArrowheads="1"/>
          </p:cNvSpPr>
          <p:nvPr/>
        </p:nvSpPr>
        <p:spPr bwMode="auto">
          <a:xfrm>
            <a:off x="781440" y="1226870"/>
            <a:ext cx="96421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axit</a:t>
            </a:r>
            <a:endParaRPr lang="en-US" altLang="en-US" sz="3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81440" y="1705921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cacboxylic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GB" alt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74760" y="2403690"/>
            <a:ext cx="10176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H)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781440" y="2997342"/>
            <a:ext cx="1018031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</a:p>
          <a:p>
            <a:pPr algn="ctr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Mg </a:t>
            </a:r>
            <a:r>
              <a:rPr lang="en-US" sz="32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COO)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en-GB" altLang="en-US" sz="30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5978179" y="2423398"/>
            <a:ext cx="48422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pc="-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GB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GB" altLang="en-US" sz="30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altLang="en-US" sz="30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777241" y="4329658"/>
            <a:ext cx="1018031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ion: 	</a:t>
            </a:r>
          </a:p>
          <a:p>
            <a:pPr algn="ctr">
              <a:spcBef>
                <a:spcPct val="50000"/>
              </a:spcBef>
            </a:pP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 + Mg </a:t>
            </a:r>
            <a:r>
              <a:rPr lang="en-US" sz="3200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2CH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  <a:r>
              <a:rPr lang="en-GB" altLang="en-US" sz="3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Mg</a:t>
            </a:r>
            <a:r>
              <a:rPr lang="en-GB" altLang="en-US" sz="3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GB" alt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en-GB" altLang="en-US" sz="30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3COOH  td M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0077" y="3101459"/>
            <a:ext cx="6761924" cy="38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  <p:bldP spid="24" grpId="0"/>
      <p:bldP spid="31" grpId="0"/>
      <p:bldP spid="1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eorgia Pro Cond Blac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3160</TotalTime>
  <Words>1961</Words>
  <Application>Microsoft Office PowerPoint</Application>
  <PresentationFormat>Widescreen</PresentationFormat>
  <Paragraphs>198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Cambria</vt:lpstr>
      <vt:lpstr>Cambria Math</vt:lpstr>
      <vt:lpstr>Garamond</vt:lpstr>
      <vt:lpstr>Georgia Pro</vt:lpstr>
      <vt:lpstr>Georgia Pro Cond Black</vt:lpstr>
      <vt:lpstr>Times New Roman</vt:lpstr>
      <vt:lpstr>SavonVTI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Xuân Nhâm</dc:creator>
  <cp:lastModifiedBy>Nữ</cp:lastModifiedBy>
  <cp:revision>296</cp:revision>
  <dcterms:created xsi:type="dcterms:W3CDTF">2020-03-18T16:00:49Z</dcterms:created>
  <dcterms:modified xsi:type="dcterms:W3CDTF">2023-05-05T15:35:49Z</dcterms:modified>
</cp:coreProperties>
</file>