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3" r:id="rId4"/>
    <p:sldId id="264" r:id="rId5"/>
    <p:sldId id="265" r:id="rId6"/>
    <p:sldId id="266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69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5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241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4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78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227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1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714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423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15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39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91EE5F-F6CE-4EC6-8B8A-7AB0D1BC0190}" type="datetimeFigureOut">
              <a:rPr lang="en-US" smtClean="0"/>
              <a:t>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7D8A3D-6629-40FD-BDA3-6EF97E4427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06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6" name="Group 5"/>
          <p:cNvGrpSpPr/>
          <p:nvPr/>
        </p:nvGrpSpPr>
        <p:grpSpPr>
          <a:xfrm>
            <a:off x="3680968" y="1916832"/>
            <a:ext cx="6863521" cy="880120"/>
            <a:chOff x="2235109" y="1916832"/>
            <a:chExt cx="6863521" cy="880120"/>
          </a:xfrm>
        </p:grpSpPr>
        <p:grpSp>
          <p:nvGrpSpPr>
            <p:cNvPr id="2" name="Group 1"/>
            <p:cNvGrpSpPr/>
            <p:nvPr/>
          </p:nvGrpSpPr>
          <p:grpSpPr>
            <a:xfrm>
              <a:off x="2235109" y="1916832"/>
              <a:ext cx="6863521" cy="880120"/>
              <a:chOff x="2235109" y="1916832"/>
              <a:chExt cx="6863521" cy="880120"/>
            </a:xfrm>
          </p:grpSpPr>
          <p:sp>
            <p:nvSpPr>
              <p:cNvPr id="46" name="Line 2"/>
              <p:cNvSpPr>
                <a:spLocks noChangeShapeType="1"/>
              </p:cNvSpPr>
              <p:nvPr/>
            </p:nvSpPr>
            <p:spPr bwMode="auto">
              <a:xfrm flipV="1">
                <a:off x="2235109" y="2276599"/>
                <a:ext cx="248660" cy="504329"/>
              </a:xfrm>
              <a:prstGeom prst="line">
                <a:avLst/>
              </a:prstGeom>
              <a:noFill/>
              <a:ln w="12700" cap="rnd">
                <a:solidFill>
                  <a:srgbClr val="0033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48" name="Line 4"/>
              <p:cNvSpPr>
                <a:spLocks noChangeShapeType="1"/>
              </p:cNvSpPr>
              <p:nvPr/>
            </p:nvSpPr>
            <p:spPr bwMode="auto">
              <a:xfrm>
                <a:off x="2483768" y="2276597"/>
                <a:ext cx="437691" cy="1"/>
              </a:xfrm>
              <a:prstGeom prst="line">
                <a:avLst/>
              </a:prstGeom>
              <a:noFill/>
              <a:ln w="12700" cap="rnd">
                <a:solidFill>
                  <a:srgbClr val="003366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51" name="AutoShape 20"/>
              <p:cNvSpPr>
                <a:spLocks noChangeArrowheads="1"/>
              </p:cNvSpPr>
              <p:nvPr/>
            </p:nvSpPr>
            <p:spPr bwMode="gray">
              <a:xfrm>
                <a:off x="3131840" y="1916832"/>
                <a:ext cx="5966790" cy="880120"/>
              </a:xfrm>
              <a:prstGeom prst="roundRect">
                <a:avLst>
                  <a:gd name="adj" fmla="val 50000"/>
                </a:avLst>
              </a:prstGeom>
              <a:ln>
                <a:headEnd/>
                <a:tailEnd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52" name="Rectangle 21"/>
              <p:cNvSpPr>
                <a:spLocks noChangeArrowheads="1"/>
              </p:cNvSpPr>
              <p:nvPr/>
            </p:nvSpPr>
            <p:spPr bwMode="auto">
              <a:xfrm>
                <a:off x="3342928" y="2132856"/>
                <a:ext cx="5328591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 Bản (đầu TK XIX - trước 1868)</a:t>
                </a:r>
              </a:p>
            </p:txBody>
          </p:sp>
        </p:grpSp>
        <p:sp>
          <p:nvSpPr>
            <p:cNvPr id="55" name="Oval 26"/>
            <p:cNvSpPr>
              <a:spLocks noChangeArrowheads="1"/>
            </p:cNvSpPr>
            <p:nvPr/>
          </p:nvSpPr>
          <p:spPr bwMode="gray">
            <a:xfrm>
              <a:off x="2915816" y="2162299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E96E29"/>
                </a:gs>
                <a:gs pos="100000">
                  <a:srgbClr val="E96E29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63500" dir="2212194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/>
            </a:p>
          </p:txBody>
        </p:sp>
      </p:grpSp>
      <p:pic>
        <p:nvPicPr>
          <p:cNvPr id="61" name="Picture 19" descr="YG_circl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2492897"/>
            <a:ext cx="2506662" cy="250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 Box 23"/>
          <p:cNvSpPr txBox="1">
            <a:spLocks noChangeArrowheads="1"/>
          </p:cNvSpPr>
          <p:nvPr/>
        </p:nvSpPr>
        <p:spPr bwMode="gray">
          <a:xfrm>
            <a:off x="1835106" y="3501009"/>
            <a:ext cx="209452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2400" b="1" dirty="0">
                <a:solidFill>
                  <a:srgbClr val="C00000"/>
                </a:solidFill>
              </a:rPr>
              <a:t>NHẬT BẢN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97578" y="4769357"/>
            <a:ext cx="7416824" cy="880120"/>
            <a:chOff x="2051720" y="4769357"/>
            <a:chExt cx="7416824" cy="880120"/>
          </a:xfrm>
        </p:grpSpPr>
        <p:sp>
          <p:nvSpPr>
            <p:cNvPr id="47" name="Line 3"/>
            <p:cNvSpPr>
              <a:spLocks noChangeShapeType="1"/>
            </p:cNvSpPr>
            <p:nvPr/>
          </p:nvSpPr>
          <p:spPr bwMode="auto">
            <a:xfrm>
              <a:off x="2051720" y="4797152"/>
              <a:ext cx="432049" cy="394097"/>
            </a:xfrm>
            <a:prstGeom prst="line">
              <a:avLst/>
            </a:prstGeom>
            <a:noFill/>
            <a:ln w="12700" cap="rnd">
              <a:solidFill>
                <a:srgbClr val="0033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49" name="Line 5"/>
            <p:cNvSpPr>
              <a:spLocks noChangeShapeType="1"/>
            </p:cNvSpPr>
            <p:nvPr/>
          </p:nvSpPr>
          <p:spPr bwMode="auto">
            <a:xfrm>
              <a:off x="2483770" y="5191250"/>
              <a:ext cx="437690" cy="0"/>
            </a:xfrm>
            <a:prstGeom prst="line">
              <a:avLst/>
            </a:prstGeom>
            <a:noFill/>
            <a:ln w="12700" cap="rnd">
              <a:solidFill>
                <a:srgbClr val="0033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9" name="Oval 34"/>
            <p:cNvSpPr>
              <a:spLocks noChangeArrowheads="1"/>
            </p:cNvSpPr>
            <p:nvPr/>
          </p:nvSpPr>
          <p:spPr bwMode="gray">
            <a:xfrm>
              <a:off x="2843808" y="5072608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rgbClr val="DCDC48"/>
                </a:gs>
                <a:gs pos="100000">
                  <a:srgbClr val="DCDC48">
                    <a:gamma/>
                    <a:shade val="66667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63500" dir="2212194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4" name="AutoShape 20"/>
            <p:cNvSpPr>
              <a:spLocks noChangeArrowheads="1"/>
            </p:cNvSpPr>
            <p:nvPr/>
          </p:nvSpPr>
          <p:spPr bwMode="gray">
            <a:xfrm>
              <a:off x="3072408" y="4769357"/>
              <a:ext cx="6026222" cy="880120"/>
            </a:xfrm>
            <a:prstGeom prst="roundRect">
              <a:avLst>
                <a:gd name="adj" fmla="val 50000"/>
              </a:avLst>
            </a:prstGeom>
            <a:solidFill>
              <a:srgbClr val="FFA74F"/>
            </a:solidFill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/>
            </a:p>
          </p:txBody>
        </p:sp>
        <p:sp>
          <p:nvSpPr>
            <p:cNvPr id="65" name="Rectangle 21"/>
            <p:cNvSpPr>
              <a:spLocks noChangeArrowheads="1"/>
            </p:cNvSpPr>
            <p:nvPr/>
          </p:nvSpPr>
          <p:spPr bwMode="auto">
            <a:xfrm>
              <a:off x="2627784" y="4983559"/>
              <a:ext cx="684076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Nhật Bản chuyển sang giai đoạn CNĐQ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138166" y="3452733"/>
            <a:ext cx="6406322" cy="880120"/>
            <a:chOff x="2692308" y="3412976"/>
            <a:chExt cx="6406322" cy="880120"/>
          </a:xfrm>
        </p:grpSpPr>
        <p:sp>
          <p:nvSpPr>
            <p:cNvPr id="50" name="Line 7"/>
            <p:cNvSpPr>
              <a:spLocks noChangeShapeType="1"/>
            </p:cNvSpPr>
            <p:nvPr/>
          </p:nvSpPr>
          <p:spPr bwMode="auto">
            <a:xfrm>
              <a:off x="2692308" y="3797424"/>
              <a:ext cx="337808" cy="0"/>
            </a:xfrm>
            <a:prstGeom prst="line">
              <a:avLst/>
            </a:prstGeom>
            <a:noFill/>
            <a:ln w="12700" cap="rnd">
              <a:solidFill>
                <a:srgbClr val="0033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56" name="Oval 28"/>
            <p:cNvSpPr>
              <a:spLocks noChangeArrowheads="1"/>
            </p:cNvSpPr>
            <p:nvPr/>
          </p:nvSpPr>
          <p:spPr bwMode="gray">
            <a:xfrm>
              <a:off x="2915816" y="3683124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63500" dir="2212194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vi-VN"/>
            </a:p>
          </p:txBody>
        </p:sp>
        <p:sp>
          <p:nvSpPr>
            <p:cNvPr id="66" name="AutoShape 20"/>
            <p:cNvSpPr>
              <a:spLocks noChangeArrowheads="1"/>
            </p:cNvSpPr>
            <p:nvPr/>
          </p:nvSpPr>
          <p:spPr bwMode="gray">
            <a:xfrm>
              <a:off x="3131840" y="3412976"/>
              <a:ext cx="5966790" cy="880120"/>
            </a:xfrm>
            <a:prstGeom prst="roundRect">
              <a:avLst>
                <a:gd name="adj" fmla="val 50000"/>
              </a:avLst>
            </a:prstGeom>
            <a:solidFill>
              <a:srgbClr val="FFA74F"/>
            </a:solidFill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/>
            </a:p>
          </p:txBody>
        </p:sp>
        <p:sp>
          <p:nvSpPr>
            <p:cNvPr id="67" name="Rectangle 21"/>
            <p:cNvSpPr>
              <a:spLocks noChangeArrowheads="1"/>
            </p:cNvSpPr>
            <p:nvPr/>
          </p:nvSpPr>
          <p:spPr bwMode="auto">
            <a:xfrm>
              <a:off x="3342928" y="3617168"/>
              <a:ext cx="532859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vi-VN" sz="2400" b="1" dirty="0">
                  <a:solidFill>
                    <a:srgbClr val="0000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Cuộc Duy Tân Minh Trị</a:t>
              </a:r>
            </a:p>
          </p:txBody>
        </p:sp>
      </p:grp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3385456" y="273149"/>
            <a:ext cx="7391400" cy="563562"/>
          </a:xfrm>
        </p:spPr>
        <p:txBody>
          <a:bodyPr>
            <a:normAutofit fontScale="90000"/>
          </a:bodyPr>
          <a:lstStyle/>
          <a:p>
            <a:r>
              <a:rPr lang="vi-VN" b="1" dirty="0" smtClean="0">
                <a:solidFill>
                  <a:srgbClr val="C00000"/>
                </a:solidFill>
              </a:rPr>
              <a:t>BÀI 1. NHẬT BẢN</a:t>
            </a:r>
            <a:endParaRPr lang="vi-VN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0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487488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Title 1"/>
          <p:cNvSpPr txBox="1">
            <a:spLocks/>
          </p:cNvSpPr>
          <p:nvPr/>
        </p:nvSpPr>
        <p:spPr bwMode="black">
          <a:xfrm>
            <a:off x="2063552" y="129134"/>
            <a:ext cx="73914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vi-VN"/>
              <a:t>BÀI 1. NHẬT BẢN</a:t>
            </a:r>
            <a:endParaRPr lang="vi-VN" dirty="0"/>
          </a:p>
        </p:txBody>
      </p:sp>
      <p:sp>
        <p:nvSpPr>
          <p:cNvPr id="18" name="Rectangle 17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 22"/>
          <p:cNvSpPr/>
          <p:nvPr/>
        </p:nvSpPr>
        <p:spPr>
          <a:xfrm>
            <a:off x="6816080" y="6237312"/>
            <a:ext cx="40324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Thiên hoàng Minh Trị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9172" y="169476"/>
            <a:ext cx="5058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Trị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088" y="907263"/>
            <a:ext cx="365415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462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3641726" y="4991101"/>
            <a:ext cx="5578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vi-VN" altLang="en-US">
              <a:latin typeface=".VnTime" pitchFamily="34" charset="0"/>
            </a:endParaRPr>
          </a:p>
        </p:txBody>
      </p:sp>
      <p:sp>
        <p:nvSpPr>
          <p:cNvPr id="314384" name="Text Box 16"/>
          <p:cNvSpPr txBox="1">
            <a:spLocks noChangeArrowheads="1"/>
          </p:cNvSpPr>
          <p:nvPr/>
        </p:nvSpPr>
        <p:spPr bwMode="auto">
          <a:xfrm>
            <a:off x="4724400" y="1219201"/>
            <a:ext cx="2438400" cy="519113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sp>
        <p:nvSpPr>
          <p:cNvPr id="314385" name="Line 17"/>
          <p:cNvSpPr>
            <a:spLocks noChangeShapeType="1"/>
          </p:cNvSpPr>
          <p:nvPr/>
        </p:nvSpPr>
        <p:spPr bwMode="auto">
          <a:xfrm flipH="1">
            <a:off x="5943600" y="1752600"/>
            <a:ext cx="0" cy="304800"/>
          </a:xfrm>
          <a:prstGeom prst="line">
            <a:avLst/>
          </a:prstGeom>
          <a:noFill/>
          <a:ln w="508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arrow" w="sm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4386" name="Line 18"/>
          <p:cNvSpPr>
            <a:spLocks noChangeShapeType="1"/>
          </p:cNvSpPr>
          <p:nvPr/>
        </p:nvSpPr>
        <p:spPr bwMode="auto">
          <a:xfrm>
            <a:off x="2438400" y="2057400"/>
            <a:ext cx="0" cy="457200"/>
          </a:xfrm>
          <a:prstGeom prst="line">
            <a:avLst/>
          </a:prstGeom>
          <a:noFill/>
          <a:ln w="508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4388" name="Text Box 20"/>
          <p:cNvSpPr txBox="1">
            <a:spLocks noChangeArrowheads="1"/>
          </p:cNvSpPr>
          <p:nvPr/>
        </p:nvSpPr>
        <p:spPr bwMode="auto">
          <a:xfrm>
            <a:off x="1676400" y="2514601"/>
            <a:ext cx="1828800" cy="498475"/>
          </a:xfrm>
          <a:prstGeom prst="rect">
            <a:avLst/>
          </a:prstGeom>
          <a:solidFill>
            <a:srgbClr val="003399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Chính trị</a:t>
            </a:r>
          </a:p>
        </p:txBody>
      </p:sp>
      <p:sp>
        <p:nvSpPr>
          <p:cNvPr id="314389" name="Text Box 21"/>
          <p:cNvSpPr txBox="1">
            <a:spLocks noChangeArrowheads="1"/>
          </p:cNvSpPr>
          <p:nvPr/>
        </p:nvSpPr>
        <p:spPr bwMode="auto">
          <a:xfrm>
            <a:off x="3810000" y="2514601"/>
            <a:ext cx="1905000" cy="498475"/>
          </a:xfrm>
          <a:prstGeom prst="rect">
            <a:avLst/>
          </a:prstGeom>
          <a:solidFill>
            <a:srgbClr val="003399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 tế</a:t>
            </a:r>
          </a:p>
        </p:txBody>
      </p:sp>
      <p:sp>
        <p:nvSpPr>
          <p:cNvPr id="314390" name="Text Box 22"/>
          <p:cNvSpPr txBox="1">
            <a:spLocks noChangeArrowheads="1"/>
          </p:cNvSpPr>
          <p:nvPr/>
        </p:nvSpPr>
        <p:spPr bwMode="auto">
          <a:xfrm>
            <a:off x="6096000" y="2514601"/>
            <a:ext cx="1981200" cy="498475"/>
          </a:xfrm>
          <a:prstGeom prst="rect">
            <a:avLst/>
          </a:prstGeom>
          <a:solidFill>
            <a:srgbClr val="003399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Quân sự</a:t>
            </a:r>
          </a:p>
        </p:txBody>
      </p:sp>
      <p:sp>
        <p:nvSpPr>
          <p:cNvPr id="314391" name="Text Box 23"/>
          <p:cNvSpPr txBox="1">
            <a:spLocks noChangeArrowheads="1"/>
          </p:cNvSpPr>
          <p:nvPr/>
        </p:nvSpPr>
        <p:spPr bwMode="auto">
          <a:xfrm>
            <a:off x="8382000" y="2514601"/>
            <a:ext cx="1981200" cy="498475"/>
          </a:xfrm>
          <a:prstGeom prst="rect">
            <a:avLst/>
          </a:prstGeom>
          <a:solidFill>
            <a:srgbClr val="003399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 dục</a:t>
            </a:r>
          </a:p>
        </p:txBody>
      </p:sp>
      <p:sp>
        <p:nvSpPr>
          <p:cNvPr id="314392" name="Line 24"/>
          <p:cNvSpPr>
            <a:spLocks noChangeShapeType="1"/>
          </p:cNvSpPr>
          <p:nvPr/>
        </p:nvSpPr>
        <p:spPr bwMode="auto">
          <a:xfrm>
            <a:off x="2438400" y="2057400"/>
            <a:ext cx="6858000" cy="0"/>
          </a:xfrm>
          <a:prstGeom prst="line">
            <a:avLst/>
          </a:prstGeom>
          <a:noFill/>
          <a:ln w="508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4393" name="Line 25"/>
          <p:cNvSpPr>
            <a:spLocks noChangeShapeType="1"/>
          </p:cNvSpPr>
          <p:nvPr/>
        </p:nvSpPr>
        <p:spPr bwMode="auto">
          <a:xfrm>
            <a:off x="4724400" y="2057400"/>
            <a:ext cx="0" cy="457200"/>
          </a:xfrm>
          <a:prstGeom prst="line">
            <a:avLst/>
          </a:prstGeom>
          <a:noFill/>
          <a:ln w="508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4394" name="Line 26"/>
          <p:cNvSpPr>
            <a:spLocks noChangeShapeType="1"/>
          </p:cNvSpPr>
          <p:nvPr/>
        </p:nvSpPr>
        <p:spPr bwMode="auto">
          <a:xfrm>
            <a:off x="7086600" y="2057400"/>
            <a:ext cx="0" cy="457200"/>
          </a:xfrm>
          <a:prstGeom prst="line">
            <a:avLst/>
          </a:prstGeom>
          <a:noFill/>
          <a:ln w="508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14395" name="Line 27"/>
          <p:cNvSpPr>
            <a:spLocks noChangeShapeType="1"/>
          </p:cNvSpPr>
          <p:nvPr/>
        </p:nvSpPr>
        <p:spPr bwMode="auto">
          <a:xfrm>
            <a:off x="9296400" y="2057400"/>
            <a:ext cx="0" cy="457200"/>
          </a:xfrm>
          <a:prstGeom prst="line">
            <a:avLst/>
          </a:prstGeom>
          <a:noFill/>
          <a:ln w="50800" cap="sq">
            <a:solidFill>
              <a:schemeClr val="tx1">
                <a:lumMod val="85000"/>
                <a:lumOff val="15000"/>
              </a:schemeClr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314424" name="Group 56"/>
          <p:cNvGraphicFramePr>
            <a:graphicFrameLocks noGrp="1"/>
          </p:cNvGraphicFramePr>
          <p:nvPr/>
        </p:nvGraphicFramePr>
        <p:xfrm>
          <a:off x="1752600" y="3276601"/>
          <a:ext cx="8686800" cy="3352801"/>
        </p:xfrm>
        <a:graphic>
          <a:graphicData uri="http://schemas.openxmlformats.org/drawingml/2006/table">
            <a:tbl>
              <a:tblPr/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9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15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9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082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4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14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14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314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3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1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3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14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314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14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14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4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84" grpId="0" animBg="1"/>
      <p:bldP spid="314388" grpId="0" animBg="1"/>
      <p:bldP spid="314389" grpId="0" animBg="1"/>
      <p:bldP spid="314390" grpId="0" animBg="1"/>
      <p:bldP spid="3143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3641726" y="4991101"/>
            <a:ext cx="5578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vi-VN" altLang="en-US">
              <a:latin typeface=".VnTime" pitchFamily="34" charset="0"/>
            </a:endParaRPr>
          </a:p>
        </p:txBody>
      </p:sp>
      <p:graphicFrame>
        <p:nvGraphicFramePr>
          <p:cNvPr id="341043" name="Group 51"/>
          <p:cNvGraphicFramePr>
            <a:graphicFrameLocks noGrp="1"/>
          </p:cNvGraphicFramePr>
          <p:nvPr/>
        </p:nvGraphicFramePr>
        <p:xfrm>
          <a:off x="1752600" y="1219200"/>
          <a:ext cx="8686800" cy="5486400"/>
        </p:xfrm>
        <a:graphic>
          <a:graphicData uri="http://schemas.openxmlformats.org/drawingml/2006/table">
            <a:tbl>
              <a:tblPr/>
              <a:tblGrid>
                <a:gridCol w="1752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4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29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8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trị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3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478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kumimoji="0" lang="en-US" alt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endParaRPr kumimoji="0" lang="en-US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EB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41038" name="Rectangle 46"/>
          <p:cNvSpPr>
            <a:spLocks noChangeArrowheads="1"/>
          </p:cNvSpPr>
          <p:nvPr/>
        </p:nvSpPr>
        <p:spPr bwMode="auto">
          <a:xfrm>
            <a:off x="3613151" y="1981201"/>
            <a:ext cx="6708775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vi-VN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Thủ tiêu chế độ Mạc phủ, thiết lập chế độ quân chủ lập hiến.</a:t>
            </a:r>
          </a:p>
        </p:txBody>
      </p:sp>
      <p:sp>
        <p:nvSpPr>
          <p:cNvPr id="341039" name="Rectangle 47"/>
          <p:cNvSpPr>
            <a:spLocks noChangeArrowheads="1"/>
          </p:cNvSpPr>
          <p:nvPr/>
        </p:nvSpPr>
        <p:spPr bwMode="auto">
          <a:xfrm>
            <a:off x="3670300" y="3200401"/>
            <a:ext cx="6464300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vi-VN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C</a:t>
            </a:r>
            <a:r>
              <a:rPr lang="en-US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hính sách thống nhất tiền tệ, thị trường</a:t>
            </a:r>
            <a:endParaRPr lang="vi-VN" altLang="en-US" sz="260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vi-VN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P</a:t>
            </a:r>
            <a:r>
              <a:rPr lang="en-US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hát triển kinh tế TBCN ở nông thôn….</a:t>
            </a:r>
          </a:p>
        </p:txBody>
      </p:sp>
      <p:sp>
        <p:nvSpPr>
          <p:cNvPr id="341041" name="Rectangle 49"/>
          <p:cNvSpPr>
            <a:spLocks noChangeArrowheads="1"/>
          </p:cNvSpPr>
          <p:nvPr/>
        </p:nvSpPr>
        <p:spPr bwMode="auto">
          <a:xfrm>
            <a:off x="3594100" y="4343401"/>
            <a:ext cx="6781800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vi-VN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Quân đội tổ chức theo kiểu phương Tây</a:t>
            </a:r>
          </a:p>
        </p:txBody>
      </p:sp>
      <p:sp>
        <p:nvSpPr>
          <p:cNvPr id="341042" name="Rectangle 50"/>
          <p:cNvSpPr>
            <a:spLocks noChangeArrowheads="1"/>
          </p:cNvSpPr>
          <p:nvPr/>
        </p:nvSpPr>
        <p:spPr bwMode="auto">
          <a:xfrm>
            <a:off x="3581400" y="5357814"/>
            <a:ext cx="6705600" cy="892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khoa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 eaLnBrk="1" hangingPunct="1">
              <a:defRPr/>
            </a:pP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HS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altLang="en-US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206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1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1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4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4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41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4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38" grpId="0" animBg="1"/>
      <p:bldP spid="341039" grpId="0" animBg="1"/>
      <p:bldP spid="341041" grpId="0" animBg="1"/>
      <p:bldP spid="3410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52400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6" name="Rectangle 35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" name="Group 1"/>
          <p:cNvGrpSpPr/>
          <p:nvPr/>
        </p:nvGrpSpPr>
        <p:grpSpPr>
          <a:xfrm>
            <a:off x="1444487" y="300423"/>
            <a:ext cx="8677253" cy="5904656"/>
            <a:chOff x="0" y="836712"/>
            <a:chExt cx="8677253" cy="5904656"/>
          </a:xfrm>
        </p:grpSpPr>
        <p:sp>
          <p:nvSpPr>
            <p:cNvPr id="21507" name="AutoShape 3"/>
            <p:cNvSpPr>
              <a:spLocks noChangeArrowheads="1"/>
            </p:cNvSpPr>
            <p:nvPr/>
          </p:nvSpPr>
          <p:spPr bwMode="gray">
            <a:xfrm>
              <a:off x="1764878" y="3429000"/>
              <a:ext cx="5759450" cy="2232431"/>
            </a:xfrm>
            <a:prstGeom prst="upArrow">
              <a:avLst>
                <a:gd name="adj1" fmla="val 56944"/>
                <a:gd name="adj2" fmla="val 50782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/>
              <a:endParaRPr lang="vi-VN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6781800" y="4974481"/>
              <a:ext cx="1544638" cy="1766887"/>
              <a:chOff x="4272" y="2823"/>
              <a:chExt cx="973" cy="1113"/>
            </a:xfrm>
          </p:grpSpPr>
          <p:sp>
            <p:nvSpPr>
              <p:cNvPr id="21532" name="Oval 7"/>
              <p:cNvSpPr>
                <a:spLocks noChangeArrowheads="1"/>
              </p:cNvSpPr>
              <p:nvPr/>
            </p:nvSpPr>
            <p:spPr bwMode="gray">
              <a:xfrm>
                <a:off x="4368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40" name="Oval 8"/>
              <p:cNvSpPr>
                <a:spLocks noChangeArrowheads="1"/>
              </p:cNvSpPr>
              <p:nvPr/>
            </p:nvSpPr>
            <p:spPr bwMode="gray">
              <a:xfrm>
                <a:off x="4272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41" name="Oval 9"/>
              <p:cNvSpPr>
                <a:spLocks noChangeArrowheads="1"/>
              </p:cNvSpPr>
              <p:nvPr/>
            </p:nvSpPr>
            <p:spPr bwMode="gray">
              <a:xfrm>
                <a:off x="4293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85001"/>
                    </a:schemeClr>
                  </a:gs>
                  <a:gs pos="100000">
                    <a:schemeClr val="folHlink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42" name="Oval 10"/>
              <p:cNvSpPr>
                <a:spLocks noChangeArrowheads="1"/>
              </p:cNvSpPr>
              <p:nvPr/>
            </p:nvSpPr>
            <p:spPr bwMode="gray">
              <a:xfrm>
                <a:off x="4329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1536" name="Picture 11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293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1" name="Group 13"/>
            <p:cNvGrpSpPr>
              <a:grpSpLocks/>
            </p:cNvGrpSpPr>
            <p:nvPr/>
          </p:nvGrpSpPr>
          <p:grpSpPr bwMode="auto">
            <a:xfrm>
              <a:off x="4800600" y="4974481"/>
              <a:ext cx="1544638" cy="1766887"/>
              <a:chOff x="3024" y="2823"/>
              <a:chExt cx="973" cy="1113"/>
            </a:xfrm>
          </p:grpSpPr>
          <p:sp>
            <p:nvSpPr>
              <p:cNvPr id="21526" name="Oval 14"/>
              <p:cNvSpPr>
                <a:spLocks noChangeArrowheads="1"/>
              </p:cNvSpPr>
              <p:nvPr/>
            </p:nvSpPr>
            <p:spPr bwMode="gray">
              <a:xfrm>
                <a:off x="3120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47" name="Oval 15"/>
              <p:cNvSpPr>
                <a:spLocks noChangeArrowheads="1"/>
              </p:cNvSpPr>
              <p:nvPr/>
            </p:nvSpPr>
            <p:spPr bwMode="gray">
              <a:xfrm>
                <a:off x="3024" y="2823"/>
                <a:ext cx="973" cy="97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48" name="Oval 16"/>
              <p:cNvSpPr>
                <a:spLocks noChangeArrowheads="1"/>
              </p:cNvSpPr>
              <p:nvPr/>
            </p:nvSpPr>
            <p:spPr bwMode="gray">
              <a:xfrm>
                <a:off x="3041" y="2846"/>
                <a:ext cx="928" cy="92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49" name="Oval 17"/>
              <p:cNvSpPr>
                <a:spLocks noChangeArrowheads="1"/>
              </p:cNvSpPr>
              <p:nvPr/>
            </p:nvSpPr>
            <p:spPr bwMode="gray">
              <a:xfrm>
                <a:off x="3107" y="2880"/>
                <a:ext cx="839" cy="83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1530" name="Picture 18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045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2" name="Group 20"/>
            <p:cNvGrpSpPr>
              <a:grpSpLocks/>
            </p:cNvGrpSpPr>
            <p:nvPr/>
          </p:nvGrpSpPr>
          <p:grpSpPr bwMode="auto">
            <a:xfrm>
              <a:off x="2819400" y="4974481"/>
              <a:ext cx="1544638" cy="1766887"/>
              <a:chOff x="1776" y="2823"/>
              <a:chExt cx="973" cy="1113"/>
            </a:xfrm>
          </p:grpSpPr>
          <p:sp>
            <p:nvSpPr>
              <p:cNvPr id="21520" name="Oval 21"/>
              <p:cNvSpPr>
                <a:spLocks noChangeArrowheads="1"/>
              </p:cNvSpPr>
              <p:nvPr/>
            </p:nvSpPr>
            <p:spPr bwMode="gray">
              <a:xfrm>
                <a:off x="1872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ECF0F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54" name="Oval 22"/>
              <p:cNvSpPr>
                <a:spLocks noChangeArrowheads="1"/>
              </p:cNvSpPr>
              <p:nvPr/>
            </p:nvSpPr>
            <p:spPr bwMode="gray">
              <a:xfrm>
                <a:off x="1776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55" name="Oval 23"/>
              <p:cNvSpPr>
                <a:spLocks noChangeArrowheads="1"/>
              </p:cNvSpPr>
              <p:nvPr/>
            </p:nvSpPr>
            <p:spPr bwMode="gray">
              <a:xfrm>
                <a:off x="1797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85001"/>
                    </a:schemeClr>
                  </a:gs>
                  <a:gs pos="100000">
                    <a:schemeClr val="hlink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56" name="Oval 24"/>
              <p:cNvSpPr>
                <a:spLocks noChangeArrowheads="1"/>
              </p:cNvSpPr>
              <p:nvPr/>
            </p:nvSpPr>
            <p:spPr bwMode="gray">
              <a:xfrm>
                <a:off x="1833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1524" name="Picture 25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797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3" name="Group 27"/>
            <p:cNvGrpSpPr>
              <a:grpSpLocks/>
            </p:cNvGrpSpPr>
            <p:nvPr/>
          </p:nvGrpSpPr>
          <p:grpSpPr bwMode="auto">
            <a:xfrm>
              <a:off x="881063" y="4974481"/>
              <a:ext cx="1544637" cy="1766887"/>
              <a:chOff x="555" y="2823"/>
              <a:chExt cx="973" cy="1113"/>
            </a:xfrm>
          </p:grpSpPr>
          <p:sp>
            <p:nvSpPr>
              <p:cNvPr id="21514" name="Oval 28"/>
              <p:cNvSpPr>
                <a:spLocks noChangeArrowheads="1"/>
              </p:cNvSpPr>
              <p:nvPr/>
            </p:nvSpPr>
            <p:spPr bwMode="gray">
              <a:xfrm>
                <a:off x="624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E8EDF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61" name="Oval 29"/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62" name="Oval 30"/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85001"/>
                    </a:schemeClr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9663" name="Oval 31"/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pic>
            <p:nvPicPr>
              <p:cNvPr id="21518" name="Picture 32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76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9" name="Straight Connector 38"/>
            <p:cNvCxnSpPr/>
            <p:nvPr/>
          </p:nvCxnSpPr>
          <p:spPr>
            <a:xfrm>
              <a:off x="0" y="836712"/>
              <a:ext cx="12596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53" name="Group 18"/>
            <p:cNvGrpSpPr>
              <a:grpSpLocks/>
            </p:cNvGrpSpPr>
            <p:nvPr/>
          </p:nvGrpSpPr>
          <p:grpSpPr bwMode="auto">
            <a:xfrm>
              <a:off x="467854" y="1196752"/>
              <a:ext cx="8209399" cy="3689993"/>
              <a:chOff x="1138" y="2934"/>
              <a:chExt cx="4347" cy="2003"/>
            </a:xfrm>
          </p:grpSpPr>
          <p:sp>
            <p:nvSpPr>
              <p:cNvPr id="54" name="AutoShape 19"/>
              <p:cNvSpPr>
                <a:spLocks noChangeArrowheads="1"/>
              </p:cNvSpPr>
              <p:nvPr/>
            </p:nvSpPr>
            <p:spPr bwMode="ltGray">
              <a:xfrm>
                <a:off x="1138" y="2934"/>
                <a:ext cx="4347" cy="1167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Rectangle 20"/>
              <p:cNvSpPr>
                <a:spLocks noChangeArrowheads="1"/>
              </p:cNvSpPr>
              <p:nvPr/>
            </p:nvSpPr>
            <p:spPr bwMode="auto">
              <a:xfrm>
                <a:off x="1783" y="3023"/>
                <a:ext cx="2961" cy="2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buClr>
                    <a:srgbClr val="D7181F"/>
                  </a:buClr>
                  <a:buFont typeface="Wingdings" pitchFamily="2" charset="2"/>
                  <a:buNone/>
                </a:pPr>
                <a:endParaRPr lang="en-US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Text Box 22"/>
              <p:cNvSpPr txBox="1">
                <a:spLocks noChangeArrowheads="1"/>
              </p:cNvSpPr>
              <p:nvPr/>
            </p:nvSpPr>
            <p:spPr bwMode="gray">
              <a:xfrm>
                <a:off x="2930" y="4419"/>
                <a:ext cx="868" cy="5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Vai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trò</a:t>
                </a: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algn="ctr" eaLnBrk="0" hangingPunct="0"/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ý </a:t>
                </a:r>
                <a:r>
                  <a:rPr lang="en-US" sz="2800" b="1" dirty="0" err="1">
                    <a:latin typeface="Times New Roman" pitchFamily="18" charset="0"/>
                    <a:cs typeface="Times New Roman" pitchFamily="18" charset="0"/>
                  </a:rPr>
                  <a:t>nghĩa</a:t>
                </a:r>
                <a:endParaRPr lang="en-US" sz="28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467544" y="1253186"/>
              <a:ext cx="8208912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Giữ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latin typeface="Times New Roman" pitchFamily="18" charset="0"/>
                  <a:cs typeface="Times New Roman" pitchFamily="18" charset="0"/>
                </a:rPr>
                <a:t>vững</a:t>
              </a: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độc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nghĩa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tư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phát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triển</a:t>
              </a:r>
              <a:r>
                <a:rPr lang="en-US" sz="30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3000" dirty="0">
                  <a:latin typeface="Times New Roman" pitchFamily="18" charset="0"/>
                  <a:cs typeface="Times New Roman" pitchFamily="18" charset="0"/>
                </a:rPr>
                <a:t>- CMDCTS.</a:t>
              </a:r>
              <a:endParaRPr lang="vi-VN" sz="3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9" name="Rectangle 9"/>
            <p:cNvSpPr>
              <a:spLocks noChangeArrowheads="1"/>
            </p:cNvSpPr>
            <p:nvPr/>
          </p:nvSpPr>
          <p:spPr bwMode="gray">
            <a:xfrm>
              <a:off x="702260" y="5549170"/>
              <a:ext cx="1847814" cy="4616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CHÍNH TRỊ</a:t>
              </a:r>
            </a:p>
          </p:txBody>
        </p:sp>
        <p:sp>
          <p:nvSpPr>
            <p:cNvPr id="60" name="Rectangle 16"/>
            <p:cNvSpPr>
              <a:spLocks noChangeArrowheads="1"/>
            </p:cNvSpPr>
            <p:nvPr/>
          </p:nvSpPr>
          <p:spPr bwMode="gray">
            <a:xfrm>
              <a:off x="2904521" y="5487615"/>
              <a:ext cx="1487138" cy="4616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KINH TẾ</a:t>
              </a:r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gray">
            <a:xfrm>
              <a:off x="4788024" y="5549170"/>
              <a:ext cx="1636988" cy="4616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QUÂN SỰ</a:t>
              </a:r>
            </a:p>
          </p:txBody>
        </p:sp>
        <p:sp>
          <p:nvSpPr>
            <p:cNvPr id="62" name="Rectangle 17"/>
            <p:cNvSpPr>
              <a:spLocks noChangeArrowheads="1"/>
            </p:cNvSpPr>
            <p:nvPr/>
          </p:nvSpPr>
          <p:spPr bwMode="gray">
            <a:xfrm>
              <a:off x="6723258" y="5549170"/>
              <a:ext cx="1750800" cy="461665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GIÁO DỤC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7033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gray">
          <a:xfrm>
            <a:off x="1156861" y="310847"/>
            <a:ext cx="8839797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Nhật Bản chuy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 sang giai đoạn 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ĐQCN</a:t>
            </a:r>
          </a:p>
          <a:p>
            <a:pPr marL="0" indent="0"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- 30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tk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XIX, CNĐQ NB</a:t>
            </a:r>
          </a:p>
          <a:p>
            <a:pPr marL="0" indent="0" algn="just">
              <a:lnSpc>
                <a:spcPct val="150000"/>
              </a:lnSpc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rgbClr val="02287E"/>
                </a:solidFill>
                <a:latin typeface="Times New Roman" pitchFamily="18" charset="0"/>
                <a:cs typeface="Times New Roman" pitchFamily="18" charset="0"/>
              </a:rPr>
              <a:t>- Kinh tế: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Các công ty độc quyền ra đời</a:t>
            </a:r>
          </a:p>
          <a:p>
            <a:pPr algn="just">
              <a:lnSpc>
                <a:spcPct val="150000"/>
              </a:lnSpc>
            </a:pPr>
            <a:endParaRPr lang="vi-VN" sz="3200" b="1" dirty="0">
              <a:solidFill>
                <a:srgbClr val="02287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94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524000" y="0"/>
            <a:ext cx="9144000" cy="14127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 10"/>
          <p:cNvSpPr/>
          <p:nvPr/>
        </p:nvSpPr>
        <p:spPr>
          <a:xfrm>
            <a:off x="1524000" y="6237312"/>
            <a:ext cx="9144000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736" y="21316"/>
            <a:ext cx="4752528" cy="599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3512" y="6093297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latin typeface="+mj-lt"/>
              </a:rPr>
              <a:t>Lược đồ sự bành trướng của Nhật Bản </a:t>
            </a:r>
          </a:p>
          <a:p>
            <a:pPr algn="ctr"/>
            <a:r>
              <a:rPr lang="vi-VN" sz="2400" b="1" dirty="0">
                <a:latin typeface="+mj-lt"/>
              </a:rPr>
              <a:t>cuối thế kỉ XIX đầu thế kỉ XX </a:t>
            </a:r>
            <a:endParaRPr lang="vi-VN" sz="2400" b="1" dirty="0">
              <a:solidFill>
                <a:schemeClr val="accent4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4216607" y="4446546"/>
            <a:ext cx="261937" cy="452438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pic>
        <p:nvPicPr>
          <p:cNvPr id="8" name="Picture 36" descr="N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5" y="4268746"/>
            <a:ext cx="528545" cy="74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niv2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450" y="60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5" descr="N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346" y="2321058"/>
            <a:ext cx="511257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083588" y="1771062"/>
            <a:ext cx="1191352" cy="1152128"/>
            <a:chOff x="4559588" y="1771062"/>
            <a:chExt cx="1191352" cy="1152128"/>
          </a:xfrm>
        </p:grpSpPr>
        <p:sp>
          <p:nvSpPr>
            <p:cNvPr id="16" name="Freeform 8"/>
            <p:cNvSpPr>
              <a:spLocks/>
            </p:cNvSpPr>
            <p:nvPr/>
          </p:nvSpPr>
          <p:spPr bwMode="auto">
            <a:xfrm rot="13481795">
              <a:off x="5062058" y="1771062"/>
              <a:ext cx="468669" cy="1152128"/>
            </a:xfrm>
            <a:custGeom>
              <a:avLst/>
              <a:gdLst>
                <a:gd name="T0" fmla="*/ 0 w 384"/>
                <a:gd name="T1" fmla="*/ 2147483647 h 480"/>
                <a:gd name="T2" fmla="*/ 2147483647 w 384"/>
                <a:gd name="T3" fmla="*/ 2147483647 h 480"/>
                <a:gd name="T4" fmla="*/ 2147483647 w 384"/>
                <a:gd name="T5" fmla="*/ 2147483647 h 480"/>
                <a:gd name="T6" fmla="*/ 2147483647 w 384"/>
                <a:gd name="T7" fmla="*/ 0 h 480"/>
                <a:gd name="T8" fmla="*/ 2147483647 w 384"/>
                <a:gd name="T9" fmla="*/ 2147483647 h 480"/>
                <a:gd name="T10" fmla="*/ 2147483647 w 384"/>
                <a:gd name="T11" fmla="*/ 2147483647 h 480"/>
                <a:gd name="T12" fmla="*/ 2147483647 w 384"/>
                <a:gd name="T13" fmla="*/ 2147483647 h 480"/>
                <a:gd name="T14" fmla="*/ 0 w 384"/>
                <a:gd name="T15" fmla="*/ 2147483647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4"/>
                <a:gd name="T25" fmla="*/ 0 h 480"/>
                <a:gd name="T26" fmla="*/ 384 w 384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4" h="480">
                  <a:moveTo>
                    <a:pt x="0" y="384"/>
                  </a:moveTo>
                  <a:lnTo>
                    <a:pt x="288" y="96"/>
                  </a:lnTo>
                  <a:lnTo>
                    <a:pt x="240" y="96"/>
                  </a:lnTo>
                  <a:lnTo>
                    <a:pt x="384" y="0"/>
                  </a:lnTo>
                  <a:lnTo>
                    <a:pt x="384" y="96"/>
                  </a:lnTo>
                  <a:lnTo>
                    <a:pt x="336" y="96"/>
                  </a:lnTo>
                  <a:lnTo>
                    <a:pt x="144" y="48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latin typeface="+mj-lt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19924064">
              <a:off x="4559588" y="1943177"/>
              <a:ext cx="1191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+mj-lt"/>
                </a:rPr>
                <a:t>1894-1895</a:t>
              </a:r>
              <a:endParaRPr lang="vi-VN" b="1" dirty="0">
                <a:latin typeface="+mj-lt"/>
              </a:endParaRPr>
            </a:p>
          </p:txBody>
        </p:sp>
      </p:grpSp>
      <p:grpSp>
        <p:nvGrpSpPr>
          <p:cNvPr id="1030" name="Group 1029"/>
          <p:cNvGrpSpPr/>
          <p:nvPr/>
        </p:nvGrpSpPr>
        <p:grpSpPr>
          <a:xfrm>
            <a:off x="4462070" y="3646602"/>
            <a:ext cx="1611677" cy="636957"/>
            <a:chOff x="2938069" y="3646601"/>
            <a:chExt cx="1611677" cy="636957"/>
          </a:xfrm>
        </p:grpSpPr>
        <p:sp>
          <p:nvSpPr>
            <p:cNvPr id="2" name="TextBox 1"/>
            <p:cNvSpPr txBox="1"/>
            <p:nvPr/>
          </p:nvSpPr>
          <p:spPr>
            <a:xfrm rot="19321159">
              <a:off x="3237375" y="3646601"/>
              <a:ext cx="11592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+mj-lt"/>
                </a:rPr>
                <a:t>Năm</a:t>
              </a:r>
              <a:r>
                <a:rPr lang="en-US" b="1" dirty="0">
                  <a:latin typeface="+mj-lt"/>
                </a:rPr>
                <a:t> 1874</a:t>
              </a:r>
              <a:endParaRPr lang="vi-VN" b="1" dirty="0">
                <a:latin typeface="+mj-lt"/>
              </a:endParaRPr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3947125">
              <a:off x="3516788" y="3250599"/>
              <a:ext cx="454240" cy="1611677"/>
            </a:xfrm>
            <a:custGeom>
              <a:avLst/>
              <a:gdLst>
                <a:gd name="T0" fmla="*/ 0 w 336"/>
                <a:gd name="T1" fmla="*/ 0 h 192"/>
                <a:gd name="T2" fmla="*/ 2147483647 w 336"/>
                <a:gd name="T3" fmla="*/ 0 h 192"/>
                <a:gd name="T4" fmla="*/ 2147483647 w 336"/>
                <a:gd name="T5" fmla="*/ 2147483647 h 192"/>
                <a:gd name="T6" fmla="*/ 2147483647 w 336"/>
                <a:gd name="T7" fmla="*/ 2147483647 h 192"/>
                <a:gd name="T8" fmla="*/ 2147483647 w 336"/>
                <a:gd name="T9" fmla="*/ 2147483647 h 192"/>
                <a:gd name="T10" fmla="*/ 2147483647 w 336"/>
                <a:gd name="T11" fmla="*/ 2147483647 h 192"/>
                <a:gd name="T12" fmla="*/ 2147483647 w 336"/>
                <a:gd name="T13" fmla="*/ 2147483647 h 192"/>
                <a:gd name="T14" fmla="*/ 0 w 336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192"/>
                <a:gd name="T26" fmla="*/ 336 w 336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192">
                  <a:moveTo>
                    <a:pt x="0" y="0"/>
                  </a:moveTo>
                  <a:lnTo>
                    <a:pt x="192" y="0"/>
                  </a:lnTo>
                  <a:lnTo>
                    <a:pt x="288" y="144"/>
                  </a:lnTo>
                  <a:lnTo>
                    <a:pt x="336" y="144"/>
                  </a:lnTo>
                  <a:lnTo>
                    <a:pt x="288" y="192"/>
                  </a:lnTo>
                  <a:lnTo>
                    <a:pt x="192" y="144"/>
                  </a:lnTo>
                  <a:lnTo>
                    <a:pt x="24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185336" y="692697"/>
            <a:ext cx="1494841" cy="799450"/>
            <a:chOff x="4499992" y="692697"/>
            <a:chExt cx="1494841" cy="799450"/>
          </a:xfrm>
        </p:grpSpPr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5508104" y="692697"/>
              <a:ext cx="486729" cy="799450"/>
            </a:xfrm>
            <a:custGeom>
              <a:avLst/>
              <a:gdLst>
                <a:gd name="T0" fmla="*/ 0 w 336"/>
                <a:gd name="T1" fmla="*/ 0 h 192"/>
                <a:gd name="T2" fmla="*/ 2147483647 w 336"/>
                <a:gd name="T3" fmla="*/ 0 h 192"/>
                <a:gd name="T4" fmla="*/ 2147483647 w 336"/>
                <a:gd name="T5" fmla="*/ 2147483647 h 192"/>
                <a:gd name="T6" fmla="*/ 2147483647 w 336"/>
                <a:gd name="T7" fmla="*/ 2147483647 h 192"/>
                <a:gd name="T8" fmla="*/ 2147483647 w 336"/>
                <a:gd name="T9" fmla="*/ 2147483647 h 192"/>
                <a:gd name="T10" fmla="*/ 2147483647 w 336"/>
                <a:gd name="T11" fmla="*/ 2147483647 h 192"/>
                <a:gd name="T12" fmla="*/ 2147483647 w 336"/>
                <a:gd name="T13" fmla="*/ 2147483647 h 192"/>
                <a:gd name="T14" fmla="*/ 0 w 336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192"/>
                <a:gd name="T26" fmla="*/ 336 w 336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192">
                  <a:moveTo>
                    <a:pt x="0" y="0"/>
                  </a:moveTo>
                  <a:lnTo>
                    <a:pt x="192" y="0"/>
                  </a:lnTo>
                  <a:lnTo>
                    <a:pt x="288" y="144"/>
                  </a:lnTo>
                  <a:lnTo>
                    <a:pt x="336" y="144"/>
                  </a:lnTo>
                  <a:lnTo>
                    <a:pt x="288" y="192"/>
                  </a:lnTo>
                  <a:lnTo>
                    <a:pt x="192" y="144"/>
                  </a:lnTo>
                  <a:lnTo>
                    <a:pt x="24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99992" y="980728"/>
              <a:ext cx="12961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+mj-lt"/>
                </a:rPr>
                <a:t>1904-1905</a:t>
              </a:r>
              <a:endParaRPr lang="vi-VN" b="1" dirty="0">
                <a:latin typeface="+mj-lt"/>
              </a:endParaRPr>
            </a:p>
          </p:txBody>
        </p:sp>
      </p:grpSp>
      <p:sp>
        <p:nvSpPr>
          <p:cNvPr id="1024" name="Rounded Rectangular Callout 1023"/>
          <p:cNvSpPr/>
          <p:nvPr/>
        </p:nvSpPr>
        <p:spPr>
          <a:xfrm>
            <a:off x="8544272" y="764705"/>
            <a:ext cx="2063750" cy="1188951"/>
          </a:xfrm>
          <a:prstGeom prst="wedgeRoundRectCallout">
            <a:avLst>
              <a:gd name="adj1" fmla="val -107303"/>
              <a:gd name="adj2" fmla="val -5125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grpSp>
        <p:nvGrpSpPr>
          <p:cNvPr id="1028" name="Group 1027"/>
          <p:cNvGrpSpPr/>
          <p:nvPr/>
        </p:nvGrpSpPr>
        <p:grpSpPr>
          <a:xfrm>
            <a:off x="1451992" y="4056438"/>
            <a:ext cx="2195736" cy="1172763"/>
            <a:chOff x="-72008" y="4056437"/>
            <a:chExt cx="2195736" cy="1172763"/>
          </a:xfrm>
        </p:grpSpPr>
        <p:sp>
          <p:nvSpPr>
            <p:cNvPr id="1027" name="Rounded Rectangular Callout 1026"/>
            <p:cNvSpPr/>
            <p:nvPr/>
          </p:nvSpPr>
          <p:spPr>
            <a:xfrm>
              <a:off x="0" y="4056437"/>
              <a:ext cx="2051720" cy="1172763"/>
            </a:xfrm>
            <a:prstGeom prst="wedgeRoundRectCallout">
              <a:avLst>
                <a:gd name="adj1" fmla="val 81901"/>
                <a:gd name="adj2" fmla="val 6039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28" name="TextBox 53"/>
            <p:cNvSpPr txBox="1">
              <a:spLocks noChangeArrowheads="1"/>
            </p:cNvSpPr>
            <p:nvPr/>
          </p:nvSpPr>
          <p:spPr bwMode="auto">
            <a:xfrm>
              <a:off x="-72008" y="4100879"/>
              <a:ext cx="2195736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Chiến</a:t>
              </a:r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tranh</a:t>
              </a:r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Đài</a:t>
              </a:r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 Loan 1874</a:t>
              </a:r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1524000" y="1508592"/>
            <a:ext cx="2195736" cy="1272337"/>
            <a:chOff x="0" y="1218804"/>
            <a:chExt cx="2195736" cy="1272337"/>
          </a:xfrm>
        </p:grpSpPr>
        <p:sp>
          <p:nvSpPr>
            <p:cNvPr id="1025" name="Rounded Rectangular Callout 1024"/>
            <p:cNvSpPr/>
            <p:nvPr/>
          </p:nvSpPr>
          <p:spPr>
            <a:xfrm>
              <a:off x="107504" y="1236436"/>
              <a:ext cx="2016224" cy="1254705"/>
            </a:xfrm>
            <a:prstGeom prst="wedgeRoundRectCallout">
              <a:avLst>
                <a:gd name="adj1" fmla="val 140865"/>
                <a:gd name="adj2" fmla="val 40335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>
                <a:latin typeface="+mj-lt"/>
              </a:endParaRPr>
            </a:p>
          </p:txBody>
        </p:sp>
        <p:sp>
          <p:nvSpPr>
            <p:cNvPr id="36" name="TextBox 53"/>
            <p:cNvSpPr txBox="1">
              <a:spLocks noChangeArrowheads="1"/>
            </p:cNvSpPr>
            <p:nvPr/>
          </p:nvSpPr>
          <p:spPr bwMode="auto">
            <a:xfrm>
              <a:off x="0" y="1218804"/>
              <a:ext cx="2195736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Chiến</a:t>
              </a:r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 </a:t>
              </a:r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tranh</a:t>
              </a:r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Trung</a:t>
              </a:r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 - </a:t>
              </a:r>
              <a:r>
                <a:rPr lang="en-US" sz="2400" b="1" dirty="0" err="1">
                  <a:solidFill>
                    <a:srgbClr val="02287E"/>
                  </a:solidFill>
                  <a:latin typeface="+mj-lt"/>
                </a:rPr>
                <a:t>Nhật</a:t>
              </a:r>
              <a:endParaRPr lang="en-US" sz="2400" b="1" dirty="0">
                <a:solidFill>
                  <a:srgbClr val="02287E"/>
                </a:solidFill>
                <a:latin typeface="+mj-lt"/>
              </a:endParaRPr>
            </a:p>
            <a:p>
              <a:pPr algn="ctr"/>
              <a:r>
                <a:rPr lang="en-US" sz="2400" b="1" dirty="0">
                  <a:solidFill>
                    <a:srgbClr val="02287E"/>
                  </a:solidFill>
                  <a:latin typeface="+mj-lt"/>
                </a:rPr>
                <a:t>1894-1895</a:t>
              </a:r>
            </a:p>
          </p:txBody>
        </p:sp>
      </p:grp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8544272" y="836713"/>
            <a:ext cx="219573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2287E"/>
                </a:solidFill>
                <a:latin typeface="+mj-lt"/>
              </a:rPr>
              <a:t>Chiến</a:t>
            </a:r>
            <a:r>
              <a:rPr lang="en-US" sz="2400" b="1" dirty="0">
                <a:solidFill>
                  <a:srgbClr val="02287E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02287E"/>
                </a:solidFill>
                <a:latin typeface="+mj-lt"/>
              </a:rPr>
              <a:t>tranh</a:t>
            </a:r>
            <a:r>
              <a:rPr lang="en-US" sz="2400" b="1" dirty="0">
                <a:solidFill>
                  <a:srgbClr val="02287E"/>
                </a:solidFill>
                <a:latin typeface="+mj-lt"/>
              </a:rPr>
              <a:t> </a:t>
            </a:r>
          </a:p>
          <a:p>
            <a:pPr algn="ctr"/>
            <a:r>
              <a:rPr lang="en-US" sz="2400" b="1" dirty="0" err="1">
                <a:solidFill>
                  <a:srgbClr val="02287E"/>
                </a:solidFill>
                <a:latin typeface="+mj-lt"/>
              </a:rPr>
              <a:t>Nga</a:t>
            </a:r>
            <a:r>
              <a:rPr lang="en-US" sz="2400" b="1" dirty="0">
                <a:solidFill>
                  <a:srgbClr val="02287E"/>
                </a:solidFill>
                <a:latin typeface="+mj-lt"/>
              </a:rPr>
              <a:t> - </a:t>
            </a:r>
            <a:r>
              <a:rPr lang="en-US" sz="2400" b="1" dirty="0" err="1">
                <a:solidFill>
                  <a:srgbClr val="02287E"/>
                </a:solidFill>
                <a:latin typeface="+mj-lt"/>
              </a:rPr>
              <a:t>Nhật</a:t>
            </a:r>
            <a:endParaRPr lang="en-US" sz="2400" b="1" dirty="0">
              <a:solidFill>
                <a:srgbClr val="02287E"/>
              </a:solidFill>
              <a:latin typeface="+mj-lt"/>
            </a:endParaRPr>
          </a:p>
          <a:p>
            <a:pPr algn="ctr"/>
            <a:r>
              <a:rPr lang="en-US" sz="2400" b="1" dirty="0">
                <a:solidFill>
                  <a:srgbClr val="02287E"/>
                </a:solidFill>
                <a:latin typeface="+mj-lt"/>
              </a:rPr>
              <a:t>1904-1905</a:t>
            </a:r>
          </a:p>
        </p:txBody>
      </p:sp>
      <p:pic>
        <p:nvPicPr>
          <p:cNvPr id="41" name="Picture 36" descr="No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424" y="188640"/>
            <a:ext cx="528545" cy="74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77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34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024" grpId="0" animBg="1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15"/>
          <p:cNvSpPr>
            <a:spLocks noChangeArrowheads="1"/>
          </p:cNvSpPr>
          <p:nvPr/>
        </p:nvSpPr>
        <p:spPr bwMode="auto">
          <a:xfrm>
            <a:off x="886650" y="302665"/>
            <a:ext cx="86808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đế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7" name="Rectangle 19"/>
          <p:cNvSpPr>
            <a:spLocks noChangeArrowheads="1"/>
          </p:cNvSpPr>
          <p:nvPr/>
        </p:nvSpPr>
        <p:spPr bwMode="auto">
          <a:xfrm>
            <a:off x="886650" y="1526459"/>
            <a:ext cx="106824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xâm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lược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  <a:hlinkClick r:id="rId2" action="ppaction://hlinksldjump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trướng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58" name="Rectangle 20"/>
          <p:cNvSpPr>
            <a:spLocks noChangeArrowheads="1"/>
          </p:cNvSpPr>
          <p:nvPr/>
        </p:nvSpPr>
        <p:spPr bwMode="auto">
          <a:xfrm>
            <a:off x="886650" y="2346337"/>
            <a:ext cx="988210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CN  </a:t>
            </a:r>
          </a:p>
        </p:txBody>
      </p:sp>
      <p:sp>
        <p:nvSpPr>
          <p:cNvPr id="23559" name="Rectangle 25"/>
          <p:cNvSpPr>
            <a:spLocks noChangeArrowheads="1"/>
          </p:cNvSpPr>
          <p:nvPr/>
        </p:nvSpPr>
        <p:spPr bwMode="auto">
          <a:xfrm>
            <a:off x="886650" y="3322217"/>
            <a:ext cx="10408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CNĐQ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phiệt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565" name="Rectangle 34"/>
          <p:cNvSpPr>
            <a:spLocks noChangeArrowheads="1"/>
          </p:cNvSpPr>
          <p:nvPr/>
        </p:nvSpPr>
        <p:spPr bwMode="auto">
          <a:xfrm>
            <a:off x="886650" y="922025"/>
            <a:ext cx="25066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8785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7" grpId="0"/>
      <p:bldP spid="23558" grpId="0"/>
      <p:bldP spid="23559" grpId="0"/>
      <p:bldP spid="2356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gray">
          <a:xfrm>
            <a:off x="968017" y="163082"/>
            <a:ext cx="8839797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 </a:t>
            </a:r>
            <a:r>
              <a:rPr lang="vi-VN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Bản từ đầu thế kỉ XIX đến trước </a:t>
            </a:r>
            <a:r>
              <a:rPr lang="vi-VN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1868</a:t>
            </a:r>
            <a:endParaRPr lang="en-US" sz="3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50000"/>
              </a:lnSpc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Chính trị: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khủng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hoảng</a:t>
            </a:r>
            <a:endParaRPr lang="vi-VN" sz="3600" b="1" dirty="0">
              <a:solidFill>
                <a:srgbClr val="02287E"/>
              </a:solidFill>
            </a:endParaRPr>
          </a:p>
          <a:p>
            <a:pPr marL="0" indent="0" algn="just">
              <a:lnSpc>
                <a:spcPct val="150000"/>
              </a:lnSpc>
            </a:pPr>
            <a:endParaRPr lang="vi-VN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6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2133600" y="2675782"/>
            <a:ext cx="7707540" cy="1165849"/>
            <a:chOff x="609600" y="2675781"/>
            <a:chExt cx="7707540" cy="1165849"/>
          </a:xfrm>
        </p:grpSpPr>
        <p:sp>
          <p:nvSpPr>
            <p:cNvPr id="235528" name="AutoShape 8"/>
            <p:cNvSpPr>
              <a:spLocks noChangeArrowheads="1"/>
            </p:cNvSpPr>
            <p:nvPr/>
          </p:nvSpPr>
          <p:spPr bwMode="gray">
            <a:xfrm>
              <a:off x="609600" y="2675781"/>
              <a:ext cx="3902338" cy="1165849"/>
            </a:xfrm>
            <a:prstGeom prst="rightArrow">
              <a:avLst>
                <a:gd name="adj1" fmla="val 54000"/>
                <a:gd name="adj2" fmla="val 68618"/>
              </a:avLst>
            </a:prstGeom>
            <a:ln>
              <a:headEnd/>
              <a:tailEnd/>
            </a:ln>
            <a:ex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/>
            </a:p>
          </p:txBody>
        </p:sp>
        <p:sp>
          <p:nvSpPr>
            <p:cNvPr id="235534" name="AutoShape 14"/>
            <p:cNvSpPr>
              <a:spLocks noChangeArrowheads="1"/>
            </p:cNvSpPr>
            <p:nvPr/>
          </p:nvSpPr>
          <p:spPr bwMode="gray">
            <a:xfrm flipH="1">
              <a:off x="4572000" y="2739277"/>
              <a:ext cx="3745140" cy="1022785"/>
            </a:xfrm>
            <a:prstGeom prst="rightArrow">
              <a:avLst>
                <a:gd name="adj1" fmla="val 62213"/>
                <a:gd name="adj2" fmla="val 69425"/>
              </a:avLst>
            </a:prstGeom>
            <a:ln>
              <a:headEnd/>
              <a:tailEnd/>
            </a:ln>
            <a:ex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228850" y="1306724"/>
            <a:ext cx="2744633" cy="3511211"/>
            <a:chOff x="704849" y="1306723"/>
            <a:chExt cx="2744633" cy="3511211"/>
          </a:xfrm>
        </p:grpSpPr>
        <p:grpSp>
          <p:nvGrpSpPr>
            <p:cNvPr id="235525" name="Group 5"/>
            <p:cNvGrpSpPr>
              <a:grpSpLocks/>
            </p:cNvGrpSpPr>
            <p:nvPr/>
          </p:nvGrpSpPr>
          <p:grpSpPr bwMode="auto">
            <a:xfrm>
              <a:off x="904875" y="1326443"/>
              <a:ext cx="2544607" cy="3456561"/>
              <a:chOff x="193" y="1350"/>
              <a:chExt cx="1310" cy="1780"/>
            </a:xfrm>
          </p:grpSpPr>
          <p:sp>
            <p:nvSpPr>
              <p:cNvPr id="235526" name="Freeform 6"/>
              <p:cNvSpPr>
                <a:spLocks/>
              </p:cNvSpPr>
              <p:nvPr/>
            </p:nvSpPr>
            <p:spPr bwMode="gray">
              <a:xfrm flipV="1">
                <a:off x="193" y="1350"/>
                <a:ext cx="1310" cy="749"/>
              </a:xfrm>
              <a:custGeom>
                <a:avLst/>
                <a:gdLst>
                  <a:gd name="T0" fmla="*/ 1113 w 1210"/>
                  <a:gd name="T1" fmla="*/ 97 h 97"/>
                  <a:gd name="T2" fmla="*/ 1210 w 1210"/>
                  <a:gd name="T3" fmla="*/ 0 h 97"/>
                  <a:gd name="T4" fmla="*/ 97 w 1210"/>
                  <a:gd name="T5" fmla="*/ 0 h 97"/>
                  <a:gd name="T6" fmla="*/ 0 w 1210"/>
                  <a:gd name="T7" fmla="*/ 97 h 97"/>
                  <a:gd name="T8" fmla="*/ 1113 w 1210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0" h="97">
                    <a:moveTo>
                      <a:pt x="1113" y="97"/>
                    </a:moveTo>
                    <a:lnTo>
                      <a:pt x="1210" y="0"/>
                    </a:lnTo>
                    <a:lnTo>
                      <a:pt x="97" y="0"/>
                    </a:lnTo>
                    <a:lnTo>
                      <a:pt x="0" y="97"/>
                    </a:lnTo>
                    <a:lnTo>
                      <a:pt x="1113" y="9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rgbClr val="C0C0C0">
                      <a:gamma/>
                      <a:shade val="70196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35527" name="Freeform 7"/>
              <p:cNvSpPr>
                <a:spLocks/>
              </p:cNvSpPr>
              <p:nvPr/>
            </p:nvSpPr>
            <p:spPr bwMode="gray">
              <a:xfrm>
                <a:off x="196" y="2381"/>
                <a:ext cx="1307" cy="749"/>
              </a:xfrm>
              <a:custGeom>
                <a:avLst/>
                <a:gdLst>
                  <a:gd name="T0" fmla="*/ 1113 w 1210"/>
                  <a:gd name="T1" fmla="*/ 97 h 97"/>
                  <a:gd name="T2" fmla="*/ 1210 w 1210"/>
                  <a:gd name="T3" fmla="*/ 0 h 97"/>
                  <a:gd name="T4" fmla="*/ 97 w 1210"/>
                  <a:gd name="T5" fmla="*/ 0 h 97"/>
                  <a:gd name="T6" fmla="*/ 0 w 1210"/>
                  <a:gd name="T7" fmla="*/ 97 h 97"/>
                  <a:gd name="T8" fmla="*/ 1113 w 1210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0" h="97">
                    <a:moveTo>
                      <a:pt x="1113" y="97"/>
                    </a:moveTo>
                    <a:lnTo>
                      <a:pt x="1210" y="0"/>
                    </a:lnTo>
                    <a:lnTo>
                      <a:pt x="97" y="0"/>
                    </a:lnTo>
                    <a:lnTo>
                      <a:pt x="0" y="97"/>
                    </a:lnTo>
                    <a:lnTo>
                      <a:pt x="1113" y="9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C0C0C0"/>
                  </a:gs>
                  <a:gs pos="100000">
                    <a:srgbClr val="C0C0C0">
                      <a:gamma/>
                      <a:shade val="69412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704849" y="1306723"/>
              <a:ext cx="2624339" cy="3511211"/>
              <a:chOff x="704849" y="1306723"/>
              <a:chExt cx="2624339" cy="3511211"/>
            </a:xfrm>
          </p:grpSpPr>
          <p:sp>
            <p:nvSpPr>
              <p:cNvPr id="235529" name="Rectangle 9"/>
              <p:cNvSpPr>
                <a:spLocks noChangeArrowheads="1"/>
              </p:cNvSpPr>
              <p:nvPr/>
            </p:nvSpPr>
            <p:spPr bwMode="gray">
              <a:xfrm>
                <a:off x="704849" y="1306723"/>
                <a:ext cx="2624339" cy="3511211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35537" name="Text Box 17"/>
              <p:cNvSpPr txBox="1">
                <a:spLocks noChangeArrowheads="1"/>
              </p:cNvSpPr>
              <p:nvPr/>
            </p:nvSpPr>
            <p:spPr bwMode="gray">
              <a:xfrm>
                <a:off x="755576" y="2078017"/>
                <a:ext cx="2313136" cy="15696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120650" indent="-12065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>
                  <a:buClr>
                    <a:schemeClr val="bg1"/>
                  </a:buClr>
                  <a:buFont typeface="Wingdings" pitchFamily="2" charset="2"/>
                  <a:buChar char="§"/>
                </a:pPr>
                <a:r>
                  <a:rPr lang="en-US" sz="3200" b="1" dirty="0" err="1">
                    <a:solidFill>
                      <a:srgbClr val="02287E"/>
                    </a:solidFill>
                  </a:rPr>
                  <a:t>Nông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nghiệp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</a:p>
              <a:p>
                <a:pPr algn="ctr">
                  <a:buClr>
                    <a:schemeClr val="bg1"/>
                  </a:buClr>
                  <a:buFont typeface="Wingdings" pitchFamily="2" charset="2"/>
                  <a:buChar char="§"/>
                </a:pPr>
                <a:r>
                  <a:rPr lang="en-US" sz="3200" b="1" dirty="0" err="1">
                    <a:solidFill>
                      <a:srgbClr val="02287E"/>
                    </a:solidFill>
                  </a:rPr>
                  <a:t>lạc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hậu</a:t>
                </a:r>
                <a:endParaRPr lang="en-US" sz="3200" b="1" dirty="0">
                  <a:solidFill>
                    <a:srgbClr val="02287E"/>
                  </a:solidFill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152400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7" name="Group 6"/>
          <p:cNvGrpSpPr/>
          <p:nvPr/>
        </p:nvGrpSpPr>
        <p:grpSpPr>
          <a:xfrm>
            <a:off x="7062304" y="1196753"/>
            <a:ext cx="2696287" cy="3489235"/>
            <a:chOff x="5538303" y="1196752"/>
            <a:chExt cx="2696287" cy="3489235"/>
          </a:xfrm>
        </p:grpSpPr>
        <p:grpSp>
          <p:nvGrpSpPr>
            <p:cNvPr id="235531" name="Group 11"/>
            <p:cNvGrpSpPr>
              <a:grpSpLocks/>
            </p:cNvGrpSpPr>
            <p:nvPr/>
          </p:nvGrpSpPr>
          <p:grpSpPr bwMode="auto">
            <a:xfrm>
              <a:off x="5538303" y="1217922"/>
              <a:ext cx="2548652" cy="3423615"/>
              <a:chOff x="4267" y="1389"/>
              <a:chExt cx="1344" cy="1774"/>
            </a:xfrm>
          </p:grpSpPr>
          <p:sp>
            <p:nvSpPr>
              <p:cNvPr id="235532" name="Freeform 12"/>
              <p:cNvSpPr>
                <a:spLocks/>
              </p:cNvSpPr>
              <p:nvPr/>
            </p:nvSpPr>
            <p:spPr bwMode="gray">
              <a:xfrm flipH="1" flipV="1">
                <a:off x="4267" y="1389"/>
                <a:ext cx="1344" cy="747"/>
              </a:xfrm>
              <a:custGeom>
                <a:avLst/>
                <a:gdLst>
                  <a:gd name="T0" fmla="*/ 1113 w 1210"/>
                  <a:gd name="T1" fmla="*/ 97 h 97"/>
                  <a:gd name="T2" fmla="*/ 1210 w 1210"/>
                  <a:gd name="T3" fmla="*/ 0 h 97"/>
                  <a:gd name="T4" fmla="*/ 97 w 1210"/>
                  <a:gd name="T5" fmla="*/ 0 h 97"/>
                  <a:gd name="T6" fmla="*/ 0 w 1210"/>
                  <a:gd name="T7" fmla="*/ 97 h 97"/>
                  <a:gd name="T8" fmla="*/ 1113 w 1210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0" h="97">
                    <a:moveTo>
                      <a:pt x="1113" y="97"/>
                    </a:moveTo>
                    <a:lnTo>
                      <a:pt x="1210" y="0"/>
                    </a:lnTo>
                    <a:lnTo>
                      <a:pt x="97" y="0"/>
                    </a:lnTo>
                    <a:lnTo>
                      <a:pt x="0" y="97"/>
                    </a:lnTo>
                    <a:lnTo>
                      <a:pt x="1113" y="9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59608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235533" name="Freeform 13"/>
              <p:cNvSpPr>
                <a:spLocks/>
              </p:cNvSpPr>
              <p:nvPr/>
            </p:nvSpPr>
            <p:spPr bwMode="gray">
              <a:xfrm flipH="1">
                <a:off x="4267" y="2416"/>
                <a:ext cx="1329" cy="747"/>
              </a:xfrm>
              <a:custGeom>
                <a:avLst/>
                <a:gdLst>
                  <a:gd name="T0" fmla="*/ 1113 w 1210"/>
                  <a:gd name="T1" fmla="*/ 97 h 97"/>
                  <a:gd name="T2" fmla="*/ 1210 w 1210"/>
                  <a:gd name="T3" fmla="*/ 0 h 97"/>
                  <a:gd name="T4" fmla="*/ 97 w 1210"/>
                  <a:gd name="T5" fmla="*/ 0 h 97"/>
                  <a:gd name="T6" fmla="*/ 0 w 1210"/>
                  <a:gd name="T7" fmla="*/ 97 h 97"/>
                  <a:gd name="T8" fmla="*/ 1113 w 1210"/>
                  <a:gd name="T9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0" h="97">
                    <a:moveTo>
                      <a:pt x="1113" y="97"/>
                    </a:moveTo>
                    <a:lnTo>
                      <a:pt x="1210" y="0"/>
                    </a:lnTo>
                    <a:lnTo>
                      <a:pt x="97" y="0"/>
                    </a:lnTo>
                    <a:lnTo>
                      <a:pt x="0" y="97"/>
                    </a:lnTo>
                    <a:lnTo>
                      <a:pt x="1113" y="97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DDDDD"/>
                  </a:gs>
                  <a:gs pos="100000">
                    <a:srgbClr val="DDDDDD">
                      <a:gamma/>
                      <a:shade val="59608"/>
                      <a:invGamma/>
                    </a:srgbClr>
                  </a:gs>
                </a:gsLst>
                <a:lin ang="5400000" scaled="1"/>
              </a:gradFill>
              <a:ln w="9525" cap="flat" cmpd="sng">
                <a:solidFill>
                  <a:srgbClr val="808080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/>
              </a:p>
            </p:txBody>
          </p:sp>
        </p:grpSp>
        <p:sp>
          <p:nvSpPr>
            <p:cNvPr id="235536" name="Rectangle 16"/>
            <p:cNvSpPr>
              <a:spLocks noChangeArrowheads="1"/>
            </p:cNvSpPr>
            <p:nvPr/>
          </p:nvSpPr>
          <p:spPr bwMode="gray">
            <a:xfrm>
              <a:off x="5742905" y="1327875"/>
              <a:ext cx="2344049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>
                  <a:solidFill>
                    <a:srgbClr val="1C1C1C"/>
                  </a:solidFill>
                </a:rPr>
                <a:t>Title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672594" y="1196752"/>
              <a:ext cx="2561996" cy="3489235"/>
              <a:chOff x="5672594" y="1196752"/>
              <a:chExt cx="2561996" cy="3489235"/>
            </a:xfrm>
          </p:grpSpPr>
          <p:sp>
            <p:nvSpPr>
              <p:cNvPr id="235538" name="Rectangle 18"/>
              <p:cNvSpPr>
                <a:spLocks noChangeArrowheads="1"/>
              </p:cNvSpPr>
              <p:nvPr/>
            </p:nvSpPr>
            <p:spPr bwMode="gray">
              <a:xfrm>
                <a:off x="5672594" y="1196752"/>
                <a:ext cx="2561996" cy="3489235"/>
              </a:xfrm>
              <a:prstGeom prst="rect">
                <a:avLst/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/>
              </a:p>
            </p:txBody>
          </p:sp>
          <p:sp>
            <p:nvSpPr>
              <p:cNvPr id="77" name="Text Box 17"/>
              <p:cNvSpPr txBox="1">
                <a:spLocks noChangeArrowheads="1"/>
              </p:cNvSpPr>
              <p:nvPr/>
            </p:nvSpPr>
            <p:spPr bwMode="gray">
              <a:xfrm>
                <a:off x="5796136" y="1627386"/>
                <a:ext cx="2313136" cy="25545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marL="120650" indent="-12065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/>
                <a:r>
                  <a:rPr lang="en-US" sz="3200" b="1" dirty="0" err="1">
                    <a:solidFill>
                      <a:srgbClr val="02287E"/>
                    </a:solidFill>
                  </a:rPr>
                  <a:t>Mầm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móng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kinh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tế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TBCN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phát</a:t>
                </a:r>
                <a:r>
                  <a:rPr lang="en-US" sz="3200" b="1" dirty="0">
                    <a:solidFill>
                      <a:srgbClr val="02287E"/>
                    </a:solidFill>
                  </a:rPr>
                  <a:t> </a:t>
                </a:r>
                <a:r>
                  <a:rPr lang="en-US" sz="3200" b="1" dirty="0" err="1">
                    <a:solidFill>
                      <a:srgbClr val="02287E"/>
                    </a:solidFill>
                  </a:rPr>
                  <a:t>triển</a:t>
                </a:r>
                <a:endParaRPr lang="vi-VN" sz="3200" b="1" dirty="0">
                  <a:solidFill>
                    <a:srgbClr val="02287E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207569" y="3468157"/>
            <a:ext cx="7862863" cy="2997582"/>
            <a:chOff x="683568" y="3468157"/>
            <a:chExt cx="7862863" cy="2997582"/>
          </a:xfrm>
        </p:grpSpPr>
        <p:sp>
          <p:nvSpPr>
            <p:cNvPr id="79" name="Oval 27"/>
            <p:cNvSpPr>
              <a:spLocks noChangeArrowheads="1"/>
            </p:cNvSpPr>
            <p:nvPr/>
          </p:nvSpPr>
          <p:spPr bwMode="gray">
            <a:xfrm>
              <a:off x="1115617" y="5013176"/>
              <a:ext cx="6971338" cy="1452563"/>
            </a:xfrm>
            <a:prstGeom prst="ellipse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/>
            </a:p>
          </p:txBody>
        </p:sp>
        <p:sp>
          <p:nvSpPr>
            <p:cNvPr id="80" name="Rectangle 40"/>
            <p:cNvSpPr>
              <a:spLocks noChangeArrowheads="1"/>
            </p:cNvSpPr>
            <p:nvPr/>
          </p:nvSpPr>
          <p:spPr bwMode="auto">
            <a:xfrm>
              <a:off x="683568" y="5426060"/>
              <a:ext cx="786286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en-US" sz="2800" b="1" dirty="0" err="1">
                  <a:solidFill>
                    <a:srgbClr val="C00000"/>
                  </a:solidFill>
                </a:rPr>
                <a:t>Quan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hệ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sản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xuất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phong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kiến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lỗi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thời</a:t>
              </a:r>
              <a:endPara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81" name="AutoShape 23"/>
            <p:cNvSpPr>
              <a:spLocks noChangeArrowheads="1"/>
            </p:cNvSpPr>
            <p:nvPr/>
          </p:nvSpPr>
          <p:spPr bwMode="gray">
            <a:xfrm flipV="1">
              <a:off x="3995936" y="3468157"/>
              <a:ext cx="1080120" cy="1473011"/>
            </a:xfrm>
            <a:prstGeom prst="upArrow">
              <a:avLst>
                <a:gd name="adj1" fmla="val 66602"/>
                <a:gd name="adj2" fmla="val 48259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336699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81028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gray">
          <a:xfrm>
            <a:off x="622323" y="376691"/>
            <a:ext cx="8839797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2287E"/>
                </a:solidFill>
                <a:latin typeface="Times New Roman" pitchFamily="18" charset="0"/>
                <a:cs typeface="Times New Roman" pitchFamily="18" charset="0"/>
              </a:rPr>
              <a:t>- Kinh tế: 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Nông nghiệp: lạc hậu.</a:t>
            </a:r>
          </a:p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TBCN phát triển nhanh chóng.</a:t>
            </a: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rgbClr val="02287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3200" dirty="0">
              <a:solidFill>
                <a:srgbClr val="02287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46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60478" cy="15585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2714625" y="1905001"/>
            <a:ext cx="419100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hlink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2714625" y="2622551"/>
            <a:ext cx="4267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accent2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gray">
          <a:xfrm>
            <a:off x="2714625" y="3451226"/>
            <a:ext cx="3810000" cy="8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hlink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2714625" y="4291014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accent2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gray">
          <a:xfrm>
            <a:off x="2714625" y="5129213"/>
            <a:ext cx="2514600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hlink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>
              <a:latin typeface="+mj-lt"/>
            </a:endParaRPr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2423593" y="332656"/>
            <a:ext cx="6686947" cy="5904656"/>
            <a:chOff x="1702" y="1253"/>
            <a:chExt cx="3855" cy="2825"/>
          </a:xfrm>
        </p:grpSpPr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4877" y="3211"/>
              <a:ext cx="680" cy="866"/>
            </a:xfrm>
            <a:custGeom>
              <a:avLst/>
              <a:gdLst>
                <a:gd name="T0" fmla="*/ 399 w 847"/>
                <a:gd name="T1" fmla="*/ 1078 h 1079"/>
                <a:gd name="T2" fmla="*/ 0 w 847"/>
                <a:gd name="T3" fmla="*/ 459 h 1079"/>
                <a:gd name="T4" fmla="*/ 374 w 847"/>
                <a:gd name="T5" fmla="*/ 0 h 1079"/>
                <a:gd name="T6" fmla="*/ 846 w 847"/>
                <a:gd name="T7" fmla="*/ 536 h 1079"/>
                <a:gd name="T8" fmla="*/ 399 w 847"/>
                <a:gd name="T9" fmla="*/ 1078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7" h="1079">
                  <a:moveTo>
                    <a:pt x="399" y="1078"/>
                  </a:moveTo>
                  <a:lnTo>
                    <a:pt x="0" y="459"/>
                  </a:lnTo>
                  <a:lnTo>
                    <a:pt x="374" y="0"/>
                  </a:lnTo>
                  <a:lnTo>
                    <a:pt x="846" y="536"/>
                  </a:lnTo>
                  <a:lnTo>
                    <a:pt x="399" y="1078"/>
                  </a:lnTo>
                </a:path>
              </a:pathLst>
            </a:custGeom>
            <a:gradFill rotWithShape="0">
              <a:gsLst>
                <a:gs pos="0">
                  <a:schemeClr val="hlink">
                    <a:gamma/>
                    <a:shade val="69804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2010" y="3211"/>
              <a:ext cx="3168" cy="369"/>
            </a:xfrm>
            <a:custGeom>
              <a:avLst/>
              <a:gdLst>
                <a:gd name="T0" fmla="*/ 0 w 3947"/>
                <a:gd name="T1" fmla="*/ 459 h 460"/>
                <a:gd name="T2" fmla="*/ 3573 w 3947"/>
                <a:gd name="T3" fmla="*/ 459 h 460"/>
                <a:gd name="T4" fmla="*/ 3946 w 3947"/>
                <a:gd name="T5" fmla="*/ 0 h 460"/>
                <a:gd name="T6" fmla="*/ 505 w 3947"/>
                <a:gd name="T7" fmla="*/ 0 h 460"/>
                <a:gd name="T8" fmla="*/ 0 w 3947"/>
                <a:gd name="T9" fmla="*/ 459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7" h="460">
                  <a:moveTo>
                    <a:pt x="0" y="459"/>
                  </a:moveTo>
                  <a:lnTo>
                    <a:pt x="3573" y="459"/>
                  </a:lnTo>
                  <a:lnTo>
                    <a:pt x="3946" y="0"/>
                  </a:lnTo>
                  <a:lnTo>
                    <a:pt x="505" y="0"/>
                  </a:lnTo>
                  <a:lnTo>
                    <a:pt x="0" y="459"/>
                  </a:lnTo>
                </a:path>
              </a:pathLst>
            </a:custGeom>
            <a:solidFill>
              <a:srgbClr val="0020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1702" y="3578"/>
              <a:ext cx="3497" cy="500"/>
            </a:xfrm>
            <a:custGeom>
              <a:avLst/>
              <a:gdLst>
                <a:gd name="T0" fmla="*/ 383 w 4357"/>
                <a:gd name="T1" fmla="*/ 0 h 623"/>
                <a:gd name="T2" fmla="*/ 3954 w 4357"/>
                <a:gd name="T3" fmla="*/ 0 h 623"/>
                <a:gd name="T4" fmla="*/ 4356 w 4357"/>
                <a:gd name="T5" fmla="*/ 622 h 623"/>
                <a:gd name="T6" fmla="*/ 0 w 4357"/>
                <a:gd name="T7" fmla="*/ 622 h 623"/>
                <a:gd name="T8" fmla="*/ 383 w 4357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7" h="623">
                  <a:moveTo>
                    <a:pt x="383" y="0"/>
                  </a:moveTo>
                  <a:lnTo>
                    <a:pt x="3954" y="0"/>
                  </a:lnTo>
                  <a:lnTo>
                    <a:pt x="4356" y="622"/>
                  </a:lnTo>
                  <a:lnTo>
                    <a:pt x="0" y="622"/>
                  </a:lnTo>
                  <a:lnTo>
                    <a:pt x="383" y="0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4522" y="2721"/>
              <a:ext cx="601" cy="784"/>
            </a:xfrm>
            <a:custGeom>
              <a:avLst/>
              <a:gdLst>
                <a:gd name="T0" fmla="*/ 382 w 749"/>
                <a:gd name="T1" fmla="*/ 976 h 977"/>
                <a:gd name="T2" fmla="*/ 0 w 749"/>
                <a:gd name="T3" fmla="*/ 342 h 977"/>
                <a:gd name="T4" fmla="*/ 280 w 749"/>
                <a:gd name="T5" fmla="*/ 0 h 977"/>
                <a:gd name="T6" fmla="*/ 748 w 749"/>
                <a:gd name="T7" fmla="*/ 538 h 977"/>
                <a:gd name="T8" fmla="*/ 382 w 749"/>
                <a:gd name="T9" fmla="*/ 976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9" h="977">
                  <a:moveTo>
                    <a:pt x="382" y="976"/>
                  </a:moveTo>
                  <a:lnTo>
                    <a:pt x="0" y="342"/>
                  </a:lnTo>
                  <a:lnTo>
                    <a:pt x="280" y="0"/>
                  </a:lnTo>
                  <a:lnTo>
                    <a:pt x="748" y="538"/>
                  </a:lnTo>
                  <a:lnTo>
                    <a:pt x="382" y="976"/>
                  </a:lnTo>
                </a:path>
              </a:pathLst>
            </a:cu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2370" y="2721"/>
              <a:ext cx="2380" cy="276"/>
            </a:xfrm>
            <a:custGeom>
              <a:avLst/>
              <a:gdLst>
                <a:gd name="T0" fmla="*/ 0 w 2964"/>
                <a:gd name="T1" fmla="*/ 343 h 344"/>
                <a:gd name="T2" fmla="*/ 2684 w 2964"/>
                <a:gd name="T3" fmla="*/ 343 h 344"/>
                <a:gd name="T4" fmla="*/ 2963 w 2964"/>
                <a:gd name="T5" fmla="*/ 0 h 344"/>
                <a:gd name="T6" fmla="*/ 531 w 2964"/>
                <a:gd name="T7" fmla="*/ 1 h 344"/>
                <a:gd name="T8" fmla="*/ 0 w 2964"/>
                <a:gd name="T9" fmla="*/ 34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2069" y="2996"/>
              <a:ext cx="2763" cy="509"/>
            </a:xfrm>
            <a:custGeom>
              <a:avLst/>
              <a:gdLst>
                <a:gd name="T0" fmla="*/ 0 w 3443"/>
                <a:gd name="T1" fmla="*/ 633 h 634"/>
                <a:gd name="T2" fmla="*/ 3442 w 3443"/>
                <a:gd name="T3" fmla="*/ 633 h 634"/>
                <a:gd name="T4" fmla="*/ 3060 w 3443"/>
                <a:gd name="T5" fmla="*/ 0 h 634"/>
                <a:gd name="T6" fmla="*/ 377 w 3443"/>
                <a:gd name="T7" fmla="*/ 0 h 634"/>
                <a:gd name="T8" fmla="*/ 0 w 3443"/>
                <a:gd name="T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3" h="634">
                  <a:moveTo>
                    <a:pt x="0" y="633"/>
                  </a:moveTo>
                  <a:lnTo>
                    <a:pt x="3442" y="633"/>
                  </a:lnTo>
                  <a:lnTo>
                    <a:pt x="3060" y="0"/>
                  </a:lnTo>
                  <a:lnTo>
                    <a:pt x="377" y="0"/>
                  </a:lnTo>
                  <a:lnTo>
                    <a:pt x="0" y="633"/>
                  </a:lnTo>
                </a:path>
              </a:pathLst>
            </a:cu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4167" y="2236"/>
              <a:ext cx="526" cy="681"/>
            </a:xfrm>
            <a:custGeom>
              <a:avLst/>
              <a:gdLst>
                <a:gd name="T0" fmla="*/ 0 w 655"/>
                <a:gd name="T1" fmla="*/ 230 h 849"/>
                <a:gd name="T2" fmla="*/ 387 w 655"/>
                <a:gd name="T3" fmla="*/ 848 h 849"/>
                <a:gd name="T4" fmla="*/ 654 w 655"/>
                <a:gd name="T5" fmla="*/ 531 h 849"/>
                <a:gd name="T6" fmla="*/ 188 w 655"/>
                <a:gd name="T7" fmla="*/ 0 h 849"/>
                <a:gd name="T8" fmla="*/ 0 w 655"/>
                <a:gd name="T9" fmla="*/ 23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2728" y="2236"/>
              <a:ext cx="1589" cy="184"/>
            </a:xfrm>
            <a:custGeom>
              <a:avLst/>
              <a:gdLst>
                <a:gd name="T0" fmla="*/ 0 w 1980"/>
                <a:gd name="T1" fmla="*/ 228 h 229"/>
                <a:gd name="T2" fmla="*/ 1791 w 1980"/>
                <a:gd name="T3" fmla="*/ 228 h 229"/>
                <a:gd name="T4" fmla="*/ 1979 w 1980"/>
                <a:gd name="T5" fmla="*/ 0 h 229"/>
                <a:gd name="T6" fmla="*/ 500 w 1980"/>
                <a:gd name="T7" fmla="*/ 0 h 229"/>
                <a:gd name="T8" fmla="*/ 0 w 1980"/>
                <a:gd name="T9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2422" y="2419"/>
              <a:ext cx="2056" cy="498"/>
            </a:xfrm>
            <a:custGeom>
              <a:avLst/>
              <a:gdLst>
                <a:gd name="T0" fmla="*/ 0 w 2561"/>
                <a:gd name="T1" fmla="*/ 620 h 621"/>
                <a:gd name="T2" fmla="*/ 2560 w 2561"/>
                <a:gd name="T3" fmla="*/ 620 h 621"/>
                <a:gd name="T4" fmla="*/ 2172 w 2561"/>
                <a:gd name="T5" fmla="*/ 0 h 621"/>
                <a:gd name="T6" fmla="*/ 382 w 2561"/>
                <a:gd name="T7" fmla="*/ 0 h 621"/>
                <a:gd name="T8" fmla="*/ 0 w 2561"/>
                <a:gd name="T9" fmla="*/ 62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3808" y="1744"/>
              <a:ext cx="453" cy="593"/>
            </a:xfrm>
            <a:custGeom>
              <a:avLst/>
              <a:gdLst>
                <a:gd name="T0" fmla="*/ 385 w 564"/>
                <a:gd name="T1" fmla="*/ 737 h 738"/>
                <a:gd name="T2" fmla="*/ 563 w 564"/>
                <a:gd name="T3" fmla="*/ 527 h 738"/>
                <a:gd name="T4" fmla="*/ 97 w 564"/>
                <a:gd name="T5" fmla="*/ 0 h 738"/>
                <a:gd name="T6" fmla="*/ 0 w 564"/>
                <a:gd name="T7" fmla="*/ 111 h 738"/>
                <a:gd name="T8" fmla="*/ 385 w 564"/>
                <a:gd name="T9" fmla="*/ 73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3092" y="1744"/>
              <a:ext cx="793" cy="89"/>
            </a:xfrm>
            <a:custGeom>
              <a:avLst/>
              <a:gdLst>
                <a:gd name="T0" fmla="*/ 0 w 987"/>
                <a:gd name="T1" fmla="*/ 109 h 110"/>
                <a:gd name="T2" fmla="*/ 889 w 987"/>
                <a:gd name="T3" fmla="*/ 109 h 110"/>
                <a:gd name="T4" fmla="*/ 986 w 987"/>
                <a:gd name="T5" fmla="*/ 0 h 110"/>
                <a:gd name="T6" fmla="*/ 308 w 987"/>
                <a:gd name="T7" fmla="*/ 0 h 110"/>
                <a:gd name="T8" fmla="*/ 0 w 987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2780" y="1832"/>
              <a:ext cx="1339" cy="505"/>
            </a:xfrm>
            <a:custGeom>
              <a:avLst/>
              <a:gdLst>
                <a:gd name="T0" fmla="*/ 0 w 1669"/>
                <a:gd name="T1" fmla="*/ 628 h 629"/>
                <a:gd name="T2" fmla="*/ 1668 w 1669"/>
                <a:gd name="T3" fmla="*/ 628 h 629"/>
                <a:gd name="T4" fmla="*/ 1281 w 1669"/>
                <a:gd name="T5" fmla="*/ 0 h 629"/>
                <a:gd name="T6" fmla="*/ 388 w 1669"/>
                <a:gd name="T7" fmla="*/ 0 h 629"/>
                <a:gd name="T8" fmla="*/ 0 w 1669"/>
                <a:gd name="T9" fmla="*/ 62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3446" y="1253"/>
              <a:ext cx="383" cy="502"/>
            </a:xfrm>
            <a:custGeom>
              <a:avLst/>
              <a:gdLst>
                <a:gd name="T0" fmla="*/ 387 w 477"/>
                <a:gd name="T1" fmla="*/ 624 h 625"/>
                <a:gd name="T2" fmla="*/ 476 w 477"/>
                <a:gd name="T3" fmla="*/ 527 h 625"/>
                <a:gd name="T4" fmla="*/ 0 w 477"/>
                <a:gd name="T5" fmla="*/ 0 h 625"/>
                <a:gd name="T6" fmla="*/ 387 w 477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3136" y="1253"/>
              <a:ext cx="621" cy="502"/>
            </a:xfrm>
            <a:custGeom>
              <a:avLst/>
              <a:gdLst>
                <a:gd name="T0" fmla="*/ 0 w 773"/>
                <a:gd name="T1" fmla="*/ 624 h 625"/>
                <a:gd name="T2" fmla="*/ 772 w 773"/>
                <a:gd name="T3" fmla="*/ 624 h 625"/>
                <a:gd name="T4" fmla="*/ 387 w 773"/>
                <a:gd name="T5" fmla="*/ 0 h 625"/>
                <a:gd name="T6" fmla="*/ 0 w 773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48" name="Rectangle 42"/>
          <p:cNvSpPr/>
          <p:nvPr/>
        </p:nvSpPr>
        <p:spPr bwMode="auto">
          <a:xfrm>
            <a:off x="5404730" y="260649"/>
            <a:ext cx="5263270" cy="1047021"/>
          </a:xfrm>
          <a:prstGeom prst="rect">
            <a:avLst/>
          </a:prstGeom>
          <a:gradFill flip="none" rotWithShape="1">
            <a:gsLst>
              <a:gs pos="26300">
                <a:srgbClr val="F7D1D5">
                  <a:alpha val="93000"/>
                </a:srgbClr>
              </a:gs>
              <a:gs pos="0">
                <a:srgbClr val="FFC9C9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>
              <a:latin typeface="+mj-lt"/>
            </a:endParaRPr>
          </a:p>
        </p:txBody>
      </p:sp>
      <p:sp>
        <p:nvSpPr>
          <p:cNvPr id="49" name="TextBox 53"/>
          <p:cNvSpPr txBox="1">
            <a:spLocks noChangeArrowheads="1"/>
          </p:cNvSpPr>
          <p:nvPr/>
        </p:nvSpPr>
        <p:spPr bwMode="auto">
          <a:xfrm>
            <a:off x="6616534" y="260650"/>
            <a:ext cx="4067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2"/>
          <p:cNvSpPr/>
          <p:nvPr/>
        </p:nvSpPr>
        <p:spPr bwMode="auto">
          <a:xfrm>
            <a:off x="1524000" y="1437113"/>
            <a:ext cx="3746514" cy="1177260"/>
          </a:xfrm>
          <a:prstGeom prst="rect">
            <a:avLst/>
          </a:prstGeom>
          <a:gradFill flip="none" rotWithShape="1">
            <a:gsLst>
              <a:gs pos="26300">
                <a:srgbClr val="F7D1D5">
                  <a:alpha val="93000"/>
                </a:srgbClr>
              </a:gs>
              <a:gs pos="0">
                <a:srgbClr val="FFC9C9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2" name="Rectangle 34"/>
          <p:cNvSpPr/>
          <p:nvPr/>
        </p:nvSpPr>
        <p:spPr bwMode="auto">
          <a:xfrm>
            <a:off x="6616534" y="2284226"/>
            <a:ext cx="4051466" cy="1144774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lumMod val="87000"/>
                </a:sysClr>
              </a:gs>
              <a:gs pos="0">
                <a:srgbClr val="4F81BD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7752184" y="2426203"/>
            <a:ext cx="282233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34"/>
          <p:cNvSpPr/>
          <p:nvPr/>
        </p:nvSpPr>
        <p:spPr bwMode="auto">
          <a:xfrm>
            <a:off x="1271465" y="3865694"/>
            <a:ext cx="3001647" cy="1147482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lumMod val="87000"/>
                </a:sysClr>
              </a:gs>
              <a:gs pos="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600" kern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5" name="TextBox 53"/>
          <p:cNvSpPr txBox="1"/>
          <p:nvPr/>
        </p:nvSpPr>
        <p:spPr bwMode="auto">
          <a:xfrm>
            <a:off x="1104599" y="4047469"/>
            <a:ext cx="24880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chèn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4549368" y="4221088"/>
            <a:ext cx="17107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DÂN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372618" y="5426060"/>
            <a:ext cx="2130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 DÂN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326642" y="4990208"/>
            <a:ext cx="2670528" cy="1247105"/>
            <a:chOff x="6802642" y="4990207"/>
            <a:chExt cx="2670528" cy="1247105"/>
          </a:xfrm>
        </p:grpSpPr>
        <p:sp>
          <p:nvSpPr>
            <p:cNvPr id="58" name="Rectangle 34"/>
            <p:cNvSpPr/>
            <p:nvPr/>
          </p:nvSpPr>
          <p:spPr bwMode="auto">
            <a:xfrm>
              <a:off x="6802642" y="4990207"/>
              <a:ext cx="2357836" cy="1247105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lumMod val="87000"/>
                  </a:sysClr>
                </a:gs>
                <a:gs pos="0">
                  <a:srgbClr val="4F81BD">
                    <a:tint val="23500"/>
                    <a:satMod val="160000"/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600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TextBox 53"/>
            <p:cNvSpPr txBox="1"/>
            <p:nvPr/>
          </p:nvSpPr>
          <p:spPr bwMode="auto">
            <a:xfrm>
              <a:off x="7164288" y="5036983"/>
              <a:ext cx="230888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quý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bóc</a:t>
              </a:r>
              <a:r>
                <a:rPr lang="en-US" sz="2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lột</a:t>
              </a:r>
              <a:endPara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4937810" y="989823"/>
            <a:ext cx="2316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000" b="1" kern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AIMYO</a:t>
            </a:r>
            <a:endParaRPr lang="en-US" sz="2000" b="1" kern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574596" y="1844824"/>
            <a:ext cx="19014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SAMURAI</a:t>
            </a:r>
          </a:p>
        </p:txBody>
      </p:sp>
      <p:sp>
        <p:nvSpPr>
          <p:cNvPr id="62" name="Rectangle 61"/>
          <p:cNvSpPr/>
          <p:nvPr/>
        </p:nvSpPr>
        <p:spPr>
          <a:xfrm>
            <a:off x="4723233" y="2996952"/>
            <a:ext cx="15183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SẢN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24000" y="6525344"/>
            <a:ext cx="9144000" cy="33265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6" name="TextBox 53"/>
          <p:cNvSpPr txBox="1">
            <a:spLocks noChangeArrowheads="1"/>
          </p:cNvSpPr>
          <p:nvPr/>
        </p:nvSpPr>
        <p:spPr bwMode="auto">
          <a:xfrm>
            <a:off x="1637543" y="1597410"/>
            <a:ext cx="406794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Qúy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49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2" grpId="0" animBg="1"/>
      <p:bldP spid="53" grpId="0"/>
      <p:bldP spid="54" grpId="0" animBg="1"/>
      <p:bldP spid="55" grpId="0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187" name="Group 3"/>
          <p:cNvGrpSpPr>
            <a:grpSpLocks/>
          </p:cNvGrpSpPr>
          <p:nvPr/>
        </p:nvGrpSpPr>
        <p:grpSpPr bwMode="auto">
          <a:xfrm>
            <a:off x="3505200" y="3675856"/>
            <a:ext cx="5334000" cy="1371600"/>
            <a:chOff x="1248" y="2640"/>
            <a:chExt cx="3360" cy="864"/>
          </a:xfrm>
        </p:grpSpPr>
        <p:grpSp>
          <p:nvGrpSpPr>
            <p:cNvPr id="221188" name="Group 4"/>
            <p:cNvGrpSpPr>
              <a:grpSpLocks/>
            </p:cNvGrpSpPr>
            <p:nvPr/>
          </p:nvGrpSpPr>
          <p:grpSpPr bwMode="auto">
            <a:xfrm>
              <a:off x="1248" y="2640"/>
              <a:ext cx="3360" cy="864"/>
              <a:chOff x="1248" y="2640"/>
              <a:chExt cx="3360" cy="864"/>
            </a:xfrm>
          </p:grpSpPr>
          <p:sp>
            <p:nvSpPr>
              <p:cNvPr id="221189" name="Freeform 5"/>
              <p:cNvSpPr>
                <a:spLocks/>
              </p:cNvSpPr>
              <p:nvPr/>
            </p:nvSpPr>
            <p:spPr bwMode="gray">
              <a:xfrm>
                <a:off x="1248" y="2832"/>
                <a:ext cx="3360" cy="672"/>
              </a:xfrm>
              <a:custGeom>
                <a:avLst/>
                <a:gdLst>
                  <a:gd name="T0" fmla="*/ 0 w 2202"/>
                  <a:gd name="T1" fmla="*/ 528 h 529"/>
                  <a:gd name="T2" fmla="*/ 717 w 2202"/>
                  <a:gd name="T3" fmla="*/ 1 h 529"/>
                  <a:gd name="T4" fmla="*/ 1440 w 2202"/>
                  <a:gd name="T5" fmla="*/ 0 h 529"/>
                  <a:gd name="T6" fmla="*/ 2202 w 2202"/>
                  <a:gd name="T7" fmla="*/ 529 h 529"/>
                  <a:gd name="T8" fmla="*/ 48 w 2202"/>
                  <a:gd name="T9" fmla="*/ 528 h 5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02" h="529">
                    <a:moveTo>
                      <a:pt x="0" y="528"/>
                    </a:moveTo>
                    <a:lnTo>
                      <a:pt x="717" y="1"/>
                    </a:lnTo>
                    <a:lnTo>
                      <a:pt x="1440" y="0"/>
                    </a:lnTo>
                    <a:lnTo>
                      <a:pt x="2202" y="529"/>
                    </a:lnTo>
                    <a:lnTo>
                      <a:pt x="48" y="528"/>
                    </a:lnTo>
                  </a:path>
                </a:pathLst>
              </a:custGeom>
              <a:gradFill rotWithShape="1">
                <a:gsLst>
                  <a:gs pos="0">
                    <a:srgbClr val="97CCF3">
                      <a:gamma/>
                      <a:tint val="0"/>
                      <a:invGamma/>
                    </a:srgbClr>
                  </a:gs>
                  <a:gs pos="100000">
                    <a:srgbClr val="97CCF3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>
                  <a:latin typeface="+mj-lt"/>
                </a:endParaRPr>
              </a:p>
            </p:txBody>
          </p:sp>
          <p:grpSp>
            <p:nvGrpSpPr>
              <p:cNvPr id="221190" name="Group 6"/>
              <p:cNvGrpSpPr>
                <a:grpSpLocks/>
              </p:cNvGrpSpPr>
              <p:nvPr/>
            </p:nvGrpSpPr>
            <p:grpSpPr bwMode="auto">
              <a:xfrm>
                <a:off x="2016" y="2640"/>
                <a:ext cx="1968" cy="864"/>
                <a:chOff x="2016" y="2640"/>
                <a:chExt cx="1968" cy="864"/>
              </a:xfrm>
            </p:grpSpPr>
            <p:sp>
              <p:nvSpPr>
                <p:cNvPr id="221191" name="Line 7"/>
                <p:cNvSpPr>
                  <a:spLocks noChangeShapeType="1"/>
                </p:cNvSpPr>
                <p:nvPr/>
              </p:nvSpPr>
              <p:spPr bwMode="gray">
                <a:xfrm flipV="1">
                  <a:off x="2016" y="2784"/>
                  <a:ext cx="528" cy="72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>
                    <a:latin typeface="+mj-lt"/>
                  </a:endParaRPr>
                </a:p>
              </p:txBody>
            </p:sp>
            <p:sp>
              <p:nvSpPr>
                <p:cNvPr id="221192" name="Line 8"/>
                <p:cNvSpPr>
                  <a:spLocks noChangeShapeType="1"/>
                </p:cNvSpPr>
                <p:nvPr/>
              </p:nvSpPr>
              <p:spPr bwMode="gray">
                <a:xfrm flipV="1">
                  <a:off x="2592" y="2640"/>
                  <a:ext cx="96" cy="86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>
                    <a:latin typeface="+mj-lt"/>
                  </a:endParaRPr>
                </a:p>
              </p:txBody>
            </p:sp>
            <p:sp>
              <p:nvSpPr>
                <p:cNvPr id="221193" name="Line 9"/>
                <p:cNvSpPr>
                  <a:spLocks noChangeShapeType="1"/>
                </p:cNvSpPr>
                <p:nvPr/>
              </p:nvSpPr>
              <p:spPr bwMode="gray">
                <a:xfrm flipV="1">
                  <a:off x="3024" y="26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>
                    <a:latin typeface="+mj-lt"/>
                  </a:endParaRPr>
                </a:p>
              </p:txBody>
            </p:sp>
            <p:sp>
              <p:nvSpPr>
                <p:cNvPr id="221194" name="Line 10"/>
                <p:cNvSpPr>
                  <a:spLocks noChangeShapeType="1"/>
                </p:cNvSpPr>
                <p:nvPr/>
              </p:nvSpPr>
              <p:spPr bwMode="gray">
                <a:xfrm flipH="1" flipV="1">
                  <a:off x="3216" y="2736"/>
                  <a:ext cx="288" cy="76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>
                    <a:latin typeface="+mj-lt"/>
                  </a:endParaRPr>
                </a:p>
              </p:txBody>
            </p:sp>
            <p:sp>
              <p:nvSpPr>
                <p:cNvPr id="221195" name="Line 11"/>
                <p:cNvSpPr>
                  <a:spLocks noChangeShapeType="1"/>
                </p:cNvSpPr>
                <p:nvPr/>
              </p:nvSpPr>
              <p:spPr bwMode="gray">
                <a:xfrm flipH="1" flipV="1">
                  <a:off x="3360" y="2784"/>
                  <a:ext cx="624" cy="72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vi-VN">
                    <a:latin typeface="+mj-lt"/>
                  </a:endParaRPr>
                </a:p>
              </p:txBody>
            </p:sp>
          </p:grpSp>
        </p:grpSp>
        <p:sp>
          <p:nvSpPr>
            <p:cNvPr id="221196" name="Line 12"/>
            <p:cNvSpPr>
              <a:spLocks noChangeShapeType="1"/>
            </p:cNvSpPr>
            <p:nvPr/>
          </p:nvSpPr>
          <p:spPr bwMode="gray">
            <a:xfrm>
              <a:off x="1632" y="3264"/>
              <a:ext cx="259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latin typeface="+mj-lt"/>
              </a:endParaRPr>
            </a:p>
          </p:txBody>
        </p:sp>
        <p:sp>
          <p:nvSpPr>
            <p:cNvPr id="221197" name="Line 13"/>
            <p:cNvSpPr>
              <a:spLocks noChangeShapeType="1"/>
            </p:cNvSpPr>
            <p:nvPr/>
          </p:nvSpPr>
          <p:spPr bwMode="gray">
            <a:xfrm>
              <a:off x="1920" y="3072"/>
              <a:ext cx="201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latin typeface="+mj-lt"/>
              </a:endParaRPr>
            </a:p>
          </p:txBody>
        </p:sp>
        <p:sp>
          <p:nvSpPr>
            <p:cNvPr id="221198" name="Line 14"/>
            <p:cNvSpPr>
              <a:spLocks noChangeShapeType="1"/>
            </p:cNvSpPr>
            <p:nvPr/>
          </p:nvSpPr>
          <p:spPr bwMode="gray">
            <a:xfrm>
              <a:off x="2112" y="2928"/>
              <a:ext cx="16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>
                <a:latin typeface="+mj-lt"/>
              </a:endParaRPr>
            </a:p>
          </p:txBody>
        </p:sp>
      </p:grpSp>
      <p:grpSp>
        <p:nvGrpSpPr>
          <p:cNvPr id="221202" name="Group 18"/>
          <p:cNvGrpSpPr>
            <a:grpSpLocks/>
          </p:cNvGrpSpPr>
          <p:nvPr/>
        </p:nvGrpSpPr>
        <p:grpSpPr bwMode="auto">
          <a:xfrm>
            <a:off x="3200400" y="5047456"/>
            <a:ext cx="6019800" cy="685800"/>
            <a:chOff x="1776" y="3504"/>
            <a:chExt cx="2400" cy="336"/>
          </a:xfrm>
        </p:grpSpPr>
        <p:sp>
          <p:nvSpPr>
            <p:cNvPr id="221203" name="AutoShape 19"/>
            <p:cNvSpPr>
              <a:spLocks noChangeArrowheads="1"/>
            </p:cNvSpPr>
            <p:nvPr/>
          </p:nvSpPr>
          <p:spPr bwMode="gray">
            <a:xfrm>
              <a:off x="1776" y="3504"/>
              <a:ext cx="2400" cy="33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7CCF3"/>
                </a:gs>
                <a:gs pos="50000">
                  <a:srgbClr val="97CCF3">
                    <a:gamma/>
                    <a:shade val="84706"/>
                    <a:invGamma/>
                  </a:srgbClr>
                </a:gs>
                <a:gs pos="100000">
                  <a:srgbClr val="97CCF3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vi-VN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  <p:sp>
          <p:nvSpPr>
            <p:cNvPr id="221204" name="AutoShape 20"/>
            <p:cNvSpPr>
              <a:spLocks noChangeArrowheads="1"/>
            </p:cNvSpPr>
            <p:nvPr/>
          </p:nvSpPr>
          <p:spPr bwMode="gray">
            <a:xfrm>
              <a:off x="1890" y="3522"/>
              <a:ext cx="2203" cy="2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7CCF3"/>
                </a:gs>
                <a:gs pos="50000">
                  <a:srgbClr val="97CCF3">
                    <a:gamma/>
                    <a:tint val="39216"/>
                    <a:invGamma/>
                  </a:srgbClr>
                </a:gs>
                <a:gs pos="100000">
                  <a:srgbClr val="97CCF3"/>
                </a:gs>
              </a:gsLst>
              <a:lin ang="2700000" scaled="1"/>
            </a:grad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r>
                <a:rPr lang="en-US" sz="2400" b="1" dirty="0">
                  <a:solidFill>
                    <a:srgbClr val="C00000"/>
                  </a:solidFill>
                  <a:latin typeface="+mj-lt"/>
                </a:rPr>
                <a:t>MÂU THUẪN XÃ HỘI SÂU SẮC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47528" y="1931194"/>
            <a:ext cx="3049488" cy="2430462"/>
            <a:chOff x="323528" y="1931194"/>
            <a:chExt cx="3049488" cy="2430462"/>
          </a:xfrm>
        </p:grpSpPr>
        <p:grpSp>
          <p:nvGrpSpPr>
            <p:cNvPr id="221199" name="Group 15"/>
            <p:cNvGrpSpPr>
              <a:grpSpLocks/>
            </p:cNvGrpSpPr>
            <p:nvPr/>
          </p:nvGrpSpPr>
          <p:grpSpPr bwMode="auto">
            <a:xfrm>
              <a:off x="323528" y="1931194"/>
              <a:ext cx="2555875" cy="2430462"/>
              <a:chOff x="294" y="1536"/>
              <a:chExt cx="1722" cy="1387"/>
            </a:xfrm>
          </p:grpSpPr>
          <p:pic>
            <p:nvPicPr>
              <p:cNvPr id="221200" name="Picture 16" descr="pan_0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298" y="1536"/>
                <a:ext cx="1711" cy="1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1201" name="Freeform 17"/>
              <p:cNvSpPr>
                <a:spLocks/>
              </p:cNvSpPr>
              <p:nvPr/>
            </p:nvSpPr>
            <p:spPr bwMode="gray">
              <a:xfrm>
                <a:off x="294" y="1538"/>
                <a:ext cx="1722" cy="1382"/>
              </a:xfrm>
              <a:custGeom>
                <a:avLst/>
                <a:gdLst>
                  <a:gd name="T0" fmla="*/ 6 w 1722"/>
                  <a:gd name="T1" fmla="*/ 79 h 1382"/>
                  <a:gd name="T2" fmla="*/ 6 w 1722"/>
                  <a:gd name="T3" fmla="*/ 1300 h 1382"/>
                  <a:gd name="T4" fmla="*/ 46 w 1722"/>
                  <a:gd name="T5" fmla="*/ 1367 h 1382"/>
                  <a:gd name="T6" fmla="*/ 121 w 1722"/>
                  <a:gd name="T7" fmla="*/ 1381 h 1382"/>
                  <a:gd name="T8" fmla="*/ 1658 w 1722"/>
                  <a:gd name="T9" fmla="*/ 1312 h 1382"/>
                  <a:gd name="T10" fmla="*/ 1696 w 1722"/>
                  <a:gd name="T11" fmla="*/ 1286 h 1382"/>
                  <a:gd name="T12" fmla="*/ 1714 w 1722"/>
                  <a:gd name="T13" fmla="*/ 1247 h 1382"/>
                  <a:gd name="T14" fmla="*/ 1715 w 1722"/>
                  <a:gd name="T15" fmla="*/ 157 h 1382"/>
                  <a:gd name="T16" fmla="*/ 1689 w 1722"/>
                  <a:gd name="T17" fmla="*/ 87 h 1382"/>
                  <a:gd name="T18" fmla="*/ 1637 w 1722"/>
                  <a:gd name="T19" fmla="*/ 67 h 1382"/>
                  <a:gd name="T20" fmla="*/ 95 w 1722"/>
                  <a:gd name="T21" fmla="*/ 0 h 1382"/>
                  <a:gd name="T22" fmla="*/ 29 w 1722"/>
                  <a:gd name="T23" fmla="*/ 31 h 1382"/>
                  <a:gd name="T24" fmla="*/ 6 w 1722"/>
                  <a:gd name="T25" fmla="*/ 79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2" h="1382">
                    <a:moveTo>
                      <a:pt x="6" y="79"/>
                    </a:moveTo>
                    <a:cubicBezTo>
                      <a:pt x="0" y="294"/>
                      <a:pt x="3" y="1087"/>
                      <a:pt x="6" y="1300"/>
                    </a:cubicBezTo>
                    <a:cubicBezTo>
                      <a:pt x="8" y="1336"/>
                      <a:pt x="36" y="1359"/>
                      <a:pt x="46" y="1367"/>
                    </a:cubicBezTo>
                    <a:cubicBezTo>
                      <a:pt x="60" y="1381"/>
                      <a:pt x="109" y="1382"/>
                      <a:pt x="121" y="1381"/>
                    </a:cubicBezTo>
                    <a:cubicBezTo>
                      <a:pt x="368" y="1362"/>
                      <a:pt x="1388" y="1336"/>
                      <a:pt x="1658" y="1312"/>
                    </a:cubicBezTo>
                    <a:cubicBezTo>
                      <a:pt x="1658" y="1315"/>
                      <a:pt x="1684" y="1300"/>
                      <a:pt x="1696" y="1286"/>
                    </a:cubicBezTo>
                    <a:cubicBezTo>
                      <a:pt x="1708" y="1272"/>
                      <a:pt x="1714" y="1250"/>
                      <a:pt x="1714" y="1247"/>
                    </a:cubicBezTo>
                    <a:cubicBezTo>
                      <a:pt x="1714" y="1065"/>
                      <a:pt x="1722" y="347"/>
                      <a:pt x="1715" y="157"/>
                    </a:cubicBezTo>
                    <a:cubicBezTo>
                      <a:pt x="1715" y="124"/>
                      <a:pt x="1711" y="104"/>
                      <a:pt x="1689" y="87"/>
                    </a:cubicBezTo>
                    <a:cubicBezTo>
                      <a:pt x="1667" y="70"/>
                      <a:pt x="1659" y="73"/>
                      <a:pt x="1637" y="67"/>
                    </a:cubicBezTo>
                    <a:cubicBezTo>
                      <a:pt x="1375" y="49"/>
                      <a:pt x="360" y="16"/>
                      <a:pt x="95" y="0"/>
                    </a:cubicBezTo>
                    <a:cubicBezTo>
                      <a:pt x="72" y="0"/>
                      <a:pt x="41" y="14"/>
                      <a:pt x="29" y="31"/>
                    </a:cubicBezTo>
                    <a:cubicBezTo>
                      <a:pt x="17" y="48"/>
                      <a:pt x="13" y="49"/>
                      <a:pt x="6" y="79"/>
                    </a:cubicBez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>
                  <a:latin typeface="+mj-lt"/>
                </a:endParaRPr>
              </a:p>
            </p:txBody>
          </p:sp>
        </p:grpSp>
        <p:sp>
          <p:nvSpPr>
            <p:cNvPr id="221205" name="Text Box 21"/>
            <p:cNvSpPr txBox="1">
              <a:spLocks noChangeArrowheads="1"/>
            </p:cNvSpPr>
            <p:nvPr/>
          </p:nvSpPr>
          <p:spPr bwMode="gray">
            <a:xfrm>
              <a:off x="609600" y="2235994"/>
              <a:ext cx="21336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120650" indent="-120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>
                <a:spcBef>
                  <a:spcPct val="50000"/>
                </a:spcBef>
              </a:pPr>
              <a:r>
                <a:rPr lang="en-US" sz="2800" b="1" dirty="0" err="1">
                  <a:latin typeface="+mj-lt"/>
                </a:rPr>
                <a:t>Nông</a:t>
              </a:r>
              <a:r>
                <a:rPr lang="en-US" sz="2800" b="1" dirty="0">
                  <a:latin typeface="+mj-lt"/>
                </a:rPr>
                <a:t> </a:t>
              </a:r>
              <a:r>
                <a:rPr lang="en-US" sz="2800" b="1" dirty="0" err="1">
                  <a:latin typeface="+mj-lt"/>
                </a:rPr>
                <a:t>dân</a:t>
              </a:r>
              <a:endParaRPr lang="en-US" sz="2800" b="1" dirty="0">
                <a:latin typeface="+mj-lt"/>
              </a:endParaRPr>
            </a:p>
            <a:p>
              <a:pPr marL="0" indent="0" algn="ctr">
                <a:spcBef>
                  <a:spcPct val="50000"/>
                </a:spcBef>
              </a:pPr>
              <a:r>
                <a:rPr lang="en-US" sz="2800" b="1" dirty="0" err="1">
                  <a:latin typeface="+mj-lt"/>
                </a:rPr>
                <a:t>Tư</a:t>
              </a:r>
              <a:r>
                <a:rPr lang="en-US" sz="2800" b="1" dirty="0">
                  <a:latin typeface="+mj-lt"/>
                </a:rPr>
                <a:t> </a:t>
              </a:r>
              <a:r>
                <a:rPr lang="en-US" sz="2800" b="1" dirty="0" err="1">
                  <a:latin typeface="+mj-lt"/>
                </a:rPr>
                <a:t>sản</a:t>
              </a:r>
              <a:endParaRPr lang="en-US" sz="2800" b="1" dirty="0">
                <a:latin typeface="+mj-lt"/>
              </a:endParaRPr>
            </a:p>
            <a:p>
              <a:pPr marL="0" indent="0" algn="ctr">
                <a:spcBef>
                  <a:spcPct val="50000"/>
                </a:spcBef>
              </a:pPr>
              <a:r>
                <a:rPr lang="en-US" sz="2800" b="1" dirty="0" err="1">
                  <a:latin typeface="+mj-lt"/>
                </a:rPr>
                <a:t>Thị</a:t>
              </a:r>
              <a:r>
                <a:rPr lang="en-US" sz="2800" b="1" dirty="0">
                  <a:latin typeface="+mj-lt"/>
                </a:rPr>
                <a:t> </a:t>
              </a:r>
              <a:r>
                <a:rPr lang="en-US" sz="2800" b="1" dirty="0" err="1">
                  <a:latin typeface="+mj-lt"/>
                </a:rPr>
                <a:t>dân</a:t>
              </a:r>
              <a:endParaRPr lang="en-US" sz="2800" b="1" dirty="0">
                <a:latin typeface="+mj-lt"/>
              </a:endParaRPr>
            </a:p>
          </p:txBody>
        </p:sp>
        <p:grpSp>
          <p:nvGrpSpPr>
            <p:cNvPr id="221219" name="Group 35"/>
            <p:cNvGrpSpPr>
              <a:grpSpLocks/>
            </p:cNvGrpSpPr>
            <p:nvPr/>
          </p:nvGrpSpPr>
          <p:grpSpPr bwMode="auto">
            <a:xfrm>
              <a:off x="2915816" y="2440459"/>
              <a:ext cx="457200" cy="1138237"/>
              <a:chOff x="2304" y="1344"/>
              <a:chExt cx="498" cy="1245"/>
            </a:xfrm>
          </p:grpSpPr>
          <p:sp>
            <p:nvSpPr>
              <p:cNvPr id="221220" name="Freeform 36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>
                  <a:latin typeface="+mj-lt"/>
                </a:endParaRPr>
              </a:p>
            </p:txBody>
          </p:sp>
          <p:sp>
            <p:nvSpPr>
              <p:cNvPr id="221221" name="Freeform 37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>
                  <a:latin typeface="+mj-lt"/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294984" y="1931194"/>
            <a:ext cx="3121496" cy="2354262"/>
            <a:chOff x="5770984" y="1931194"/>
            <a:chExt cx="3121496" cy="2354262"/>
          </a:xfrm>
        </p:grpSpPr>
        <p:grpSp>
          <p:nvGrpSpPr>
            <p:cNvPr id="221207" name="Group 23"/>
            <p:cNvGrpSpPr>
              <a:grpSpLocks/>
            </p:cNvGrpSpPr>
            <p:nvPr/>
          </p:nvGrpSpPr>
          <p:grpSpPr bwMode="auto">
            <a:xfrm flipH="1">
              <a:off x="6266755" y="1931194"/>
              <a:ext cx="2625725" cy="2354262"/>
              <a:chOff x="294" y="1536"/>
              <a:chExt cx="1722" cy="1387"/>
            </a:xfrm>
          </p:grpSpPr>
          <p:pic>
            <p:nvPicPr>
              <p:cNvPr id="221208" name="Picture 24" descr="pan_03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298" y="1536"/>
                <a:ext cx="1711" cy="1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1209" name="Freeform 25"/>
              <p:cNvSpPr>
                <a:spLocks/>
              </p:cNvSpPr>
              <p:nvPr/>
            </p:nvSpPr>
            <p:spPr bwMode="gray">
              <a:xfrm>
                <a:off x="294" y="1538"/>
                <a:ext cx="1722" cy="1382"/>
              </a:xfrm>
              <a:custGeom>
                <a:avLst/>
                <a:gdLst>
                  <a:gd name="T0" fmla="*/ 6 w 1722"/>
                  <a:gd name="T1" fmla="*/ 79 h 1382"/>
                  <a:gd name="T2" fmla="*/ 6 w 1722"/>
                  <a:gd name="T3" fmla="*/ 1300 h 1382"/>
                  <a:gd name="T4" fmla="*/ 46 w 1722"/>
                  <a:gd name="T5" fmla="*/ 1367 h 1382"/>
                  <a:gd name="T6" fmla="*/ 121 w 1722"/>
                  <a:gd name="T7" fmla="*/ 1381 h 1382"/>
                  <a:gd name="T8" fmla="*/ 1658 w 1722"/>
                  <a:gd name="T9" fmla="*/ 1312 h 1382"/>
                  <a:gd name="T10" fmla="*/ 1696 w 1722"/>
                  <a:gd name="T11" fmla="*/ 1286 h 1382"/>
                  <a:gd name="T12" fmla="*/ 1714 w 1722"/>
                  <a:gd name="T13" fmla="*/ 1247 h 1382"/>
                  <a:gd name="T14" fmla="*/ 1715 w 1722"/>
                  <a:gd name="T15" fmla="*/ 157 h 1382"/>
                  <a:gd name="T16" fmla="*/ 1689 w 1722"/>
                  <a:gd name="T17" fmla="*/ 87 h 1382"/>
                  <a:gd name="T18" fmla="*/ 1637 w 1722"/>
                  <a:gd name="T19" fmla="*/ 67 h 1382"/>
                  <a:gd name="T20" fmla="*/ 95 w 1722"/>
                  <a:gd name="T21" fmla="*/ 0 h 1382"/>
                  <a:gd name="T22" fmla="*/ 29 w 1722"/>
                  <a:gd name="T23" fmla="*/ 31 h 1382"/>
                  <a:gd name="T24" fmla="*/ 6 w 1722"/>
                  <a:gd name="T25" fmla="*/ 79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2" h="1382">
                    <a:moveTo>
                      <a:pt x="6" y="79"/>
                    </a:moveTo>
                    <a:cubicBezTo>
                      <a:pt x="0" y="294"/>
                      <a:pt x="3" y="1087"/>
                      <a:pt x="6" y="1300"/>
                    </a:cubicBezTo>
                    <a:cubicBezTo>
                      <a:pt x="8" y="1336"/>
                      <a:pt x="36" y="1359"/>
                      <a:pt x="46" y="1367"/>
                    </a:cubicBezTo>
                    <a:cubicBezTo>
                      <a:pt x="60" y="1381"/>
                      <a:pt x="109" y="1382"/>
                      <a:pt x="121" y="1381"/>
                    </a:cubicBezTo>
                    <a:cubicBezTo>
                      <a:pt x="368" y="1362"/>
                      <a:pt x="1388" y="1336"/>
                      <a:pt x="1658" y="1312"/>
                    </a:cubicBezTo>
                    <a:cubicBezTo>
                      <a:pt x="1658" y="1315"/>
                      <a:pt x="1684" y="1300"/>
                      <a:pt x="1696" y="1286"/>
                    </a:cubicBezTo>
                    <a:cubicBezTo>
                      <a:pt x="1708" y="1272"/>
                      <a:pt x="1714" y="1250"/>
                      <a:pt x="1714" y="1247"/>
                    </a:cubicBezTo>
                    <a:cubicBezTo>
                      <a:pt x="1714" y="1065"/>
                      <a:pt x="1722" y="347"/>
                      <a:pt x="1715" y="157"/>
                    </a:cubicBezTo>
                    <a:cubicBezTo>
                      <a:pt x="1715" y="124"/>
                      <a:pt x="1711" y="104"/>
                      <a:pt x="1689" y="87"/>
                    </a:cubicBezTo>
                    <a:cubicBezTo>
                      <a:pt x="1667" y="70"/>
                      <a:pt x="1659" y="73"/>
                      <a:pt x="1637" y="67"/>
                    </a:cubicBezTo>
                    <a:cubicBezTo>
                      <a:pt x="1375" y="49"/>
                      <a:pt x="360" y="16"/>
                      <a:pt x="95" y="0"/>
                    </a:cubicBezTo>
                    <a:cubicBezTo>
                      <a:pt x="72" y="0"/>
                      <a:pt x="41" y="14"/>
                      <a:pt x="29" y="31"/>
                    </a:cubicBezTo>
                    <a:cubicBezTo>
                      <a:pt x="17" y="48"/>
                      <a:pt x="13" y="49"/>
                      <a:pt x="6" y="79"/>
                    </a:cubicBez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>
                  <a:latin typeface="+mj-lt"/>
                </a:endParaRPr>
              </a:p>
            </p:txBody>
          </p:sp>
        </p:grpSp>
        <p:sp>
          <p:nvSpPr>
            <p:cNvPr id="221210" name="Text Box 26"/>
            <p:cNvSpPr txBox="1">
              <a:spLocks noChangeArrowheads="1"/>
            </p:cNvSpPr>
            <p:nvPr/>
          </p:nvSpPr>
          <p:spPr bwMode="gray">
            <a:xfrm>
              <a:off x="6270947" y="2546901"/>
              <a:ext cx="2549525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20650" indent="-120650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 algn="ctr">
                <a:spcBef>
                  <a:spcPct val="50000"/>
                </a:spcBef>
              </a:pPr>
              <a:r>
                <a:rPr lang="en-US" sz="2800" b="1" dirty="0" err="1">
                  <a:latin typeface="+mj-lt"/>
                </a:rPr>
                <a:t>Chế</a:t>
              </a:r>
              <a:r>
                <a:rPr lang="en-US" sz="2800" b="1" dirty="0">
                  <a:latin typeface="+mj-lt"/>
                </a:rPr>
                <a:t> </a:t>
              </a:r>
              <a:r>
                <a:rPr lang="en-US" sz="2800" b="1" dirty="0" err="1">
                  <a:latin typeface="+mj-lt"/>
                </a:rPr>
                <a:t>độ</a:t>
              </a:r>
              <a:r>
                <a:rPr lang="en-US" sz="2800" b="1" dirty="0">
                  <a:latin typeface="+mj-lt"/>
                </a:rPr>
                <a:t> </a:t>
              </a:r>
              <a:r>
                <a:rPr lang="en-US" sz="2800" b="1" dirty="0" err="1">
                  <a:latin typeface="+mj-lt"/>
                </a:rPr>
                <a:t>phong</a:t>
              </a:r>
              <a:r>
                <a:rPr lang="en-US" sz="2800" b="1" dirty="0">
                  <a:latin typeface="+mj-lt"/>
                </a:rPr>
                <a:t> </a:t>
              </a:r>
              <a:r>
                <a:rPr lang="en-US" sz="2800" b="1" dirty="0" err="1">
                  <a:latin typeface="+mj-lt"/>
                </a:rPr>
                <a:t>kiến</a:t>
              </a:r>
              <a:endParaRPr lang="en-US" sz="2800" b="1" dirty="0">
                <a:latin typeface="+mj-lt"/>
              </a:endParaRPr>
            </a:p>
          </p:txBody>
        </p:sp>
        <p:grpSp>
          <p:nvGrpSpPr>
            <p:cNvPr id="221222" name="Group 38"/>
            <p:cNvGrpSpPr>
              <a:grpSpLocks/>
            </p:cNvGrpSpPr>
            <p:nvPr/>
          </p:nvGrpSpPr>
          <p:grpSpPr bwMode="auto">
            <a:xfrm>
              <a:off x="5770984" y="2440459"/>
              <a:ext cx="457200" cy="1138237"/>
              <a:chOff x="2880" y="1344"/>
              <a:chExt cx="498" cy="1245"/>
            </a:xfrm>
          </p:grpSpPr>
          <p:sp>
            <p:nvSpPr>
              <p:cNvPr id="221223" name="Freeform 39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133 w 267"/>
                  <a:gd name="T1" fmla="*/ 0 h 292"/>
                  <a:gd name="T2" fmla="*/ 161 w 267"/>
                  <a:gd name="T3" fmla="*/ 3 h 292"/>
                  <a:gd name="T4" fmla="*/ 186 w 267"/>
                  <a:gd name="T5" fmla="*/ 12 h 292"/>
                  <a:gd name="T6" fmla="*/ 209 w 267"/>
                  <a:gd name="T7" fmla="*/ 25 h 292"/>
                  <a:gd name="T8" fmla="*/ 228 w 267"/>
                  <a:gd name="T9" fmla="*/ 42 h 292"/>
                  <a:gd name="T10" fmla="*/ 245 w 267"/>
                  <a:gd name="T11" fmla="*/ 64 h 292"/>
                  <a:gd name="T12" fmla="*/ 257 w 267"/>
                  <a:gd name="T13" fmla="*/ 88 h 292"/>
                  <a:gd name="T14" fmla="*/ 265 w 267"/>
                  <a:gd name="T15" fmla="*/ 116 h 292"/>
                  <a:gd name="T16" fmla="*/ 267 w 267"/>
                  <a:gd name="T17" fmla="*/ 146 h 292"/>
                  <a:gd name="T18" fmla="*/ 265 w 267"/>
                  <a:gd name="T19" fmla="*/ 175 h 292"/>
                  <a:gd name="T20" fmla="*/ 257 w 267"/>
                  <a:gd name="T21" fmla="*/ 203 h 292"/>
                  <a:gd name="T22" fmla="*/ 245 w 267"/>
                  <a:gd name="T23" fmla="*/ 227 h 292"/>
                  <a:gd name="T24" fmla="*/ 228 w 267"/>
                  <a:gd name="T25" fmla="*/ 249 h 292"/>
                  <a:gd name="T26" fmla="*/ 209 w 267"/>
                  <a:gd name="T27" fmla="*/ 267 h 292"/>
                  <a:gd name="T28" fmla="*/ 186 w 267"/>
                  <a:gd name="T29" fmla="*/ 281 h 292"/>
                  <a:gd name="T30" fmla="*/ 161 w 267"/>
                  <a:gd name="T31" fmla="*/ 289 h 292"/>
                  <a:gd name="T32" fmla="*/ 133 w 267"/>
                  <a:gd name="T33" fmla="*/ 292 h 292"/>
                  <a:gd name="T34" fmla="*/ 103 w 267"/>
                  <a:gd name="T35" fmla="*/ 288 h 292"/>
                  <a:gd name="T36" fmla="*/ 75 w 267"/>
                  <a:gd name="T37" fmla="*/ 277 h 292"/>
                  <a:gd name="T38" fmla="*/ 51 w 267"/>
                  <a:gd name="T39" fmla="*/ 260 h 292"/>
                  <a:gd name="T40" fmla="*/ 29 w 267"/>
                  <a:gd name="T41" fmla="*/ 237 h 292"/>
                  <a:gd name="T42" fmla="*/ 13 w 267"/>
                  <a:gd name="T43" fmla="*/ 210 h 292"/>
                  <a:gd name="T44" fmla="*/ 4 w 267"/>
                  <a:gd name="T45" fmla="*/ 178 h 292"/>
                  <a:gd name="T46" fmla="*/ 0 w 267"/>
                  <a:gd name="T47" fmla="*/ 146 h 292"/>
                  <a:gd name="T48" fmla="*/ 4 w 267"/>
                  <a:gd name="T49" fmla="*/ 113 h 292"/>
                  <a:gd name="T50" fmla="*/ 13 w 267"/>
                  <a:gd name="T51" fmla="*/ 81 h 292"/>
                  <a:gd name="T52" fmla="*/ 29 w 267"/>
                  <a:gd name="T53" fmla="*/ 54 h 292"/>
                  <a:gd name="T54" fmla="*/ 51 w 267"/>
                  <a:gd name="T55" fmla="*/ 32 h 292"/>
                  <a:gd name="T56" fmla="*/ 75 w 267"/>
                  <a:gd name="T57" fmla="*/ 14 h 292"/>
                  <a:gd name="T58" fmla="*/ 103 w 267"/>
                  <a:gd name="T59" fmla="*/ 3 h 292"/>
                  <a:gd name="T60" fmla="*/ 133 w 267"/>
                  <a:gd name="T6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>
                  <a:latin typeface="+mj-lt"/>
                </a:endParaRPr>
              </a:p>
            </p:txBody>
          </p:sp>
          <p:sp>
            <p:nvSpPr>
              <p:cNvPr id="221224" name="Freeform 40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72 w 573"/>
                  <a:gd name="T1" fmla="*/ 5 h 1111"/>
                  <a:gd name="T2" fmla="*/ 30 w 573"/>
                  <a:gd name="T3" fmla="*/ 32 h 1111"/>
                  <a:gd name="T4" fmla="*/ 4 w 573"/>
                  <a:gd name="T5" fmla="*/ 75 h 1111"/>
                  <a:gd name="T6" fmla="*/ 0 w 573"/>
                  <a:gd name="T7" fmla="*/ 509 h 1111"/>
                  <a:gd name="T8" fmla="*/ 1 w 573"/>
                  <a:gd name="T9" fmla="*/ 516 h 1111"/>
                  <a:gd name="T10" fmla="*/ 9 w 573"/>
                  <a:gd name="T11" fmla="*/ 533 h 1111"/>
                  <a:gd name="T12" fmla="*/ 26 w 573"/>
                  <a:gd name="T13" fmla="*/ 550 h 1111"/>
                  <a:gd name="T14" fmla="*/ 56 w 573"/>
                  <a:gd name="T15" fmla="*/ 557 h 1111"/>
                  <a:gd name="T16" fmla="*/ 84 w 573"/>
                  <a:gd name="T17" fmla="*/ 551 h 1111"/>
                  <a:gd name="T18" fmla="*/ 100 w 573"/>
                  <a:gd name="T19" fmla="*/ 534 h 1111"/>
                  <a:gd name="T20" fmla="*/ 106 w 573"/>
                  <a:gd name="T21" fmla="*/ 516 h 1111"/>
                  <a:gd name="T22" fmla="*/ 108 w 573"/>
                  <a:gd name="T23" fmla="*/ 503 h 1111"/>
                  <a:gd name="T24" fmla="*/ 108 w 573"/>
                  <a:gd name="T25" fmla="*/ 166 h 1111"/>
                  <a:gd name="T26" fmla="*/ 135 w 573"/>
                  <a:gd name="T27" fmla="*/ 1066 h 1111"/>
                  <a:gd name="T28" fmla="*/ 138 w 573"/>
                  <a:gd name="T29" fmla="*/ 1073 h 1111"/>
                  <a:gd name="T30" fmla="*/ 151 w 573"/>
                  <a:gd name="T31" fmla="*/ 1089 h 1111"/>
                  <a:gd name="T32" fmla="*/ 174 w 573"/>
                  <a:gd name="T33" fmla="*/ 1105 h 1111"/>
                  <a:gd name="T34" fmla="*/ 199 w 573"/>
                  <a:gd name="T35" fmla="*/ 1111 h 1111"/>
                  <a:gd name="T36" fmla="*/ 227 w 573"/>
                  <a:gd name="T37" fmla="*/ 1110 h 1111"/>
                  <a:gd name="T38" fmla="*/ 255 w 573"/>
                  <a:gd name="T39" fmla="*/ 1097 h 1111"/>
                  <a:gd name="T40" fmla="*/ 272 w 573"/>
                  <a:gd name="T41" fmla="*/ 1080 h 1111"/>
                  <a:gd name="T42" fmla="*/ 278 w 573"/>
                  <a:gd name="T43" fmla="*/ 1068 h 1111"/>
                  <a:gd name="T44" fmla="*/ 279 w 573"/>
                  <a:gd name="T45" fmla="*/ 499 h 1111"/>
                  <a:gd name="T46" fmla="*/ 302 w 573"/>
                  <a:gd name="T47" fmla="*/ 503 h 1111"/>
                  <a:gd name="T48" fmla="*/ 302 w 573"/>
                  <a:gd name="T49" fmla="*/ 534 h 1111"/>
                  <a:gd name="T50" fmla="*/ 304 w 573"/>
                  <a:gd name="T51" fmla="*/ 590 h 1111"/>
                  <a:gd name="T52" fmla="*/ 304 w 573"/>
                  <a:gd name="T53" fmla="*/ 664 h 1111"/>
                  <a:gd name="T54" fmla="*/ 304 w 573"/>
                  <a:gd name="T55" fmla="*/ 750 h 1111"/>
                  <a:gd name="T56" fmla="*/ 304 w 573"/>
                  <a:gd name="T57" fmla="*/ 838 h 1111"/>
                  <a:gd name="T58" fmla="*/ 305 w 573"/>
                  <a:gd name="T59" fmla="*/ 926 h 1111"/>
                  <a:gd name="T60" fmla="*/ 305 w 573"/>
                  <a:gd name="T61" fmla="*/ 1004 h 1111"/>
                  <a:gd name="T62" fmla="*/ 305 w 573"/>
                  <a:gd name="T63" fmla="*/ 1066 h 1111"/>
                  <a:gd name="T64" fmla="*/ 306 w 573"/>
                  <a:gd name="T65" fmla="*/ 1073 h 1111"/>
                  <a:gd name="T66" fmla="*/ 315 w 573"/>
                  <a:gd name="T67" fmla="*/ 1088 h 1111"/>
                  <a:gd name="T68" fmla="*/ 335 w 573"/>
                  <a:gd name="T69" fmla="*/ 1103 h 1111"/>
                  <a:gd name="T70" fmla="*/ 372 w 573"/>
                  <a:gd name="T71" fmla="*/ 1111 h 1111"/>
                  <a:gd name="T72" fmla="*/ 408 w 573"/>
                  <a:gd name="T73" fmla="*/ 1103 h 1111"/>
                  <a:gd name="T74" fmla="*/ 429 w 573"/>
                  <a:gd name="T75" fmla="*/ 1089 h 1111"/>
                  <a:gd name="T76" fmla="*/ 437 w 573"/>
                  <a:gd name="T77" fmla="*/ 1073 h 1111"/>
                  <a:gd name="T78" fmla="*/ 438 w 573"/>
                  <a:gd name="T79" fmla="*/ 1067 h 1111"/>
                  <a:gd name="T80" fmla="*/ 466 w 573"/>
                  <a:gd name="T81" fmla="*/ 166 h 1111"/>
                  <a:gd name="T82" fmla="*/ 468 w 573"/>
                  <a:gd name="T83" fmla="*/ 503 h 1111"/>
                  <a:gd name="T84" fmla="*/ 472 w 573"/>
                  <a:gd name="T85" fmla="*/ 517 h 1111"/>
                  <a:gd name="T86" fmla="*/ 483 w 573"/>
                  <a:gd name="T87" fmla="*/ 537 h 1111"/>
                  <a:gd name="T88" fmla="*/ 505 w 573"/>
                  <a:gd name="T89" fmla="*/ 551 h 1111"/>
                  <a:gd name="T90" fmla="*/ 536 w 573"/>
                  <a:gd name="T91" fmla="*/ 551 h 1111"/>
                  <a:gd name="T92" fmla="*/ 557 w 573"/>
                  <a:gd name="T93" fmla="*/ 537 h 1111"/>
                  <a:gd name="T94" fmla="*/ 570 w 573"/>
                  <a:gd name="T95" fmla="*/ 517 h 1111"/>
                  <a:gd name="T96" fmla="*/ 573 w 573"/>
                  <a:gd name="T97" fmla="*/ 508 h 1111"/>
                  <a:gd name="T98" fmla="*/ 572 w 573"/>
                  <a:gd name="T99" fmla="*/ 68 h 1111"/>
                  <a:gd name="T100" fmla="*/ 546 w 573"/>
                  <a:gd name="T101" fmla="*/ 28 h 1111"/>
                  <a:gd name="T102" fmla="*/ 506 w 573"/>
                  <a:gd name="T103" fmla="*/ 4 h 1111"/>
                  <a:gd name="T104" fmla="*/ 94 w 573"/>
                  <a:gd name="T105" fmla="*/ 0 h 1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vi-VN">
                  <a:latin typeface="+mj-lt"/>
                </a:endParaRP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799856" y="2570584"/>
            <a:ext cx="2451846" cy="944430"/>
            <a:chOff x="3275856" y="2570584"/>
            <a:chExt cx="2451846" cy="944430"/>
          </a:xfrm>
        </p:grpSpPr>
        <p:sp>
          <p:nvSpPr>
            <p:cNvPr id="43" name="AutoShape 28"/>
            <p:cNvSpPr>
              <a:spLocks noChangeArrowheads="1"/>
            </p:cNvSpPr>
            <p:nvPr/>
          </p:nvSpPr>
          <p:spPr bwMode="gray">
            <a:xfrm rot="5400000">
              <a:off x="3423469" y="2422974"/>
              <a:ext cx="935830" cy="1231055"/>
            </a:xfrm>
            <a:prstGeom prst="upArrow">
              <a:avLst>
                <a:gd name="adj1" fmla="val 50093"/>
                <a:gd name="adj2" fmla="val 54046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336699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>
                <a:latin typeface="+mj-lt"/>
              </a:endParaRPr>
            </a:p>
          </p:txBody>
        </p:sp>
        <p:sp>
          <p:nvSpPr>
            <p:cNvPr id="44" name="AutoShape 29"/>
            <p:cNvSpPr>
              <a:spLocks noChangeArrowheads="1"/>
            </p:cNvSpPr>
            <p:nvPr/>
          </p:nvSpPr>
          <p:spPr bwMode="gray">
            <a:xfrm rot="-5400000">
              <a:off x="4715737" y="2503049"/>
              <a:ext cx="944430" cy="1079500"/>
            </a:xfrm>
            <a:prstGeom prst="upArrow">
              <a:avLst>
                <a:gd name="adj1" fmla="val 50093"/>
                <a:gd name="adj2" fmla="val 54046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336699">
                    <a:gamma/>
                    <a:tint val="0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>
                <a:latin typeface="+mj-lt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83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1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8" name="Text Box 17"/>
          <p:cNvSpPr txBox="1">
            <a:spLocks noChangeArrowheads="1"/>
          </p:cNvSpPr>
          <p:nvPr/>
        </p:nvSpPr>
        <p:spPr bwMode="gray">
          <a:xfrm>
            <a:off x="848107" y="421213"/>
            <a:ext cx="88397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2287E"/>
                </a:solidFill>
                <a:latin typeface="Times New Roman" pitchFamily="18" charset="0"/>
                <a:cs typeface="Times New Roman" pitchFamily="18" charset="0"/>
              </a:rPr>
              <a:t>- Xã hội:</a:t>
            </a:r>
            <a:r>
              <a:rPr lang="en-US" sz="3200" dirty="0">
                <a:solidFill>
                  <a:srgbClr val="02287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thuẫn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gay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gắt</a:t>
            </a:r>
            <a:endParaRPr lang="vi-VN" sz="3200" dirty="0">
              <a:solidFill>
                <a:srgbClr val="02287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98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624" y="980728"/>
            <a:ext cx="6984776" cy="512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000" y="6453336"/>
            <a:ext cx="9144000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ectangle 2"/>
          <p:cNvSpPr/>
          <p:nvPr/>
        </p:nvSpPr>
        <p:spPr>
          <a:xfrm>
            <a:off x="2351584" y="621814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Bàn tay của Mỹ</a:t>
            </a:r>
            <a:r>
              <a:rPr lang="en-US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vươn tới nước Nhật</a:t>
            </a:r>
          </a:p>
        </p:txBody>
      </p:sp>
    </p:spTree>
    <p:extLst>
      <p:ext uri="{BB962C8B-B14F-4D97-AF65-F5344CB8AC3E}">
        <p14:creationId xmlns:p14="http://schemas.microsoft.com/office/powerpoint/2010/main" val="178918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/>
        </p:nvSpPr>
        <p:spPr>
          <a:xfrm>
            <a:off x="8256240" y="836712"/>
            <a:ext cx="2411760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5" name="AutoShape 4"/>
          <p:cNvSpPr>
            <a:spLocks noChangeArrowheads="1"/>
          </p:cNvSpPr>
          <p:nvPr/>
        </p:nvSpPr>
        <p:spPr bwMode="invGray">
          <a:xfrm>
            <a:off x="4583832" y="1988841"/>
            <a:ext cx="5976664" cy="3600401"/>
          </a:xfrm>
          <a:prstGeom prst="rightArrow">
            <a:avLst>
              <a:gd name="adj1" fmla="val 86065"/>
              <a:gd name="adj2" fmla="val 31780"/>
            </a:avLst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AutoShape 5"/>
          <p:cNvSpPr>
            <a:spLocks noChangeArrowheads="1"/>
          </p:cNvSpPr>
          <p:nvPr/>
        </p:nvSpPr>
        <p:spPr bwMode="blackWhite">
          <a:xfrm>
            <a:off x="4816624" y="2480193"/>
            <a:ext cx="4468907" cy="1236840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hâu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AutoShape 8"/>
          <p:cNvSpPr>
            <a:spLocks noChangeArrowheads="1"/>
          </p:cNvSpPr>
          <p:nvPr/>
        </p:nvSpPr>
        <p:spPr bwMode="gray">
          <a:xfrm>
            <a:off x="1861882" y="2175892"/>
            <a:ext cx="2433918" cy="3200400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xâm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AutoShape 5"/>
          <p:cNvSpPr>
            <a:spLocks noChangeArrowheads="1"/>
          </p:cNvSpPr>
          <p:nvPr/>
        </p:nvSpPr>
        <p:spPr bwMode="blackWhite">
          <a:xfrm>
            <a:off x="4871865" y="3862665"/>
            <a:ext cx="4468907" cy="1294529"/>
          </a:xfrm>
          <a:prstGeom prst="roundRect">
            <a:avLst>
              <a:gd name="adj" fmla="val 9106"/>
            </a:avLst>
          </a:prstGeom>
          <a:solidFill>
            <a:schemeClr val="accent2">
              <a:tint val="50000"/>
              <a:satMod val="30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54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1" grpId="0" animBg="1"/>
      <p:bldP spid="61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465</Words>
  <Application>Microsoft Office PowerPoint</Application>
  <PresentationFormat>Widescreen</PresentationFormat>
  <Paragraphs>97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.VnTime</vt:lpstr>
      <vt:lpstr>Arial</vt:lpstr>
      <vt:lpstr>Calibri</vt:lpstr>
      <vt:lpstr>Calibri Light</vt:lpstr>
      <vt:lpstr>Times New Roman</vt:lpstr>
      <vt:lpstr>Wingdings</vt:lpstr>
      <vt:lpstr>Office Theme</vt:lpstr>
      <vt:lpstr>BÀI 1. NHẬT BẢN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</cp:revision>
  <dcterms:created xsi:type="dcterms:W3CDTF">2022-09-06T07:04:19Z</dcterms:created>
  <dcterms:modified xsi:type="dcterms:W3CDTF">2023-05-09T13:31:03Z</dcterms:modified>
</cp:coreProperties>
</file>