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60" r:id="rId3"/>
    <p:sldId id="289" r:id="rId4"/>
    <p:sldId id="257" r:id="rId5"/>
    <p:sldId id="267" r:id="rId6"/>
    <p:sldId id="290" r:id="rId7"/>
    <p:sldId id="291" r:id="rId8"/>
    <p:sldId id="292" r:id="rId9"/>
    <p:sldId id="271" r:id="rId10"/>
    <p:sldId id="293" r:id="rId11"/>
    <p:sldId id="294" r:id="rId12"/>
    <p:sldId id="295" r:id="rId13"/>
    <p:sldId id="296" r:id="rId14"/>
    <p:sldId id="278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Itim" panose="020B0604020202020204" charset="-34"/>
      <p:regular r:id="rId22"/>
    </p:embeddedFont>
    <p:embeddedFont>
      <p:font typeface="Rubik" panose="020B0604020202020204" charset="-79"/>
      <p:bold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2234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972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1520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2508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0494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5275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9473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420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977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82C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337633">
            <a:off x="4693198" y="-1705598"/>
            <a:ext cx="9015904" cy="13698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59689" y="6567207"/>
            <a:ext cx="2306859" cy="3140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427970" y="579268"/>
            <a:ext cx="2306859" cy="314052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2979450" y="3915691"/>
            <a:ext cx="1244340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BÀI 10 - SỰ CHUYỂN HÓA NĂNG LƯỢNG VÀ ENZYME</a:t>
            </a:r>
            <a:endParaRPr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5029200" y="1956730"/>
            <a:ext cx="8229600" cy="768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rPr>
              <a:t>SINH HOC 10 – CANH DIEU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65306" y="1151896"/>
            <a:ext cx="1021044" cy="1637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BD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2;p14">
            <a:extLst>
              <a:ext uri="{FF2B5EF4-FFF2-40B4-BE49-F238E27FC236}">
                <a16:creationId xmlns:a16="http://schemas.microsoft.com/office/drawing/2014/main" id="{DA0C76A4-0483-97C8-75DF-2E6E99992139}"/>
              </a:ext>
            </a:extLst>
          </p:cNvPr>
          <p:cNvSpPr txBox="1"/>
          <p:nvPr/>
        </p:nvSpPr>
        <p:spPr>
          <a:xfrm>
            <a:off x="538961" y="363955"/>
            <a:ext cx="17210078" cy="105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cs typeface="Itim"/>
                <a:sym typeface="Itim"/>
              </a:rPr>
              <a:t>II - Enzyme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Google Shape;113;p14">
            <a:extLst>
              <a:ext uri="{FF2B5EF4-FFF2-40B4-BE49-F238E27FC236}">
                <a16:creationId xmlns:a16="http://schemas.microsoft.com/office/drawing/2014/main" id="{18BE337E-AFCE-25D0-3BAE-F41B9EB5B2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03584">
            <a:off x="239138" y="2423114"/>
            <a:ext cx="1527504" cy="15330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DE0D8C4-1E17-0D52-88E2-E0EC78C64552}"/>
              </a:ext>
            </a:extLst>
          </p:cNvPr>
          <p:cNvSpPr txBox="1"/>
          <p:nvPr/>
        </p:nvSpPr>
        <p:spPr>
          <a:xfrm>
            <a:off x="1386348" y="1420270"/>
            <a:ext cx="7366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2.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Cấu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trúc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và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cơ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chế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tác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động</a:t>
            </a:r>
            <a:endParaRPr kumimoji="0" lang="en-CA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tim" panose="020B0604020202020204" charset="-34"/>
              <a:cs typeface="Itim" panose="020B0604020202020204" charset="-34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94DDB62-B1DD-A5CE-2CAF-8C288BB28294}"/>
                  </a:ext>
                </a:extLst>
              </p:cNvPr>
              <p:cNvSpPr txBox="1"/>
              <p:nvPr/>
            </p:nvSpPr>
            <p:spPr>
              <a:xfrm>
                <a:off x="1843547" y="2243860"/>
                <a:ext cx="15905492" cy="4975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marR="0" lvl="0" indent="-74295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AutoNum type="alphaLcParenR"/>
                  <a:tabLst/>
                  <a:defRPr/>
                </a:pPr>
                <a:r>
                  <a:rPr lang="en-US" sz="3600" dirty="0" err="1"/>
                  <a:t>Cấu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trúc</a:t>
                </a:r>
                <a:endParaRPr lang="en-US" sz="3600" dirty="0"/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Char char="-"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Enzyme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có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bản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chất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là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protein.</a:t>
                </a:r>
              </a:p>
              <a:p>
                <a:pPr marL="457200" marR="0" lvl="0" indent="-4572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Char char="-"/>
                  <a:tabLst/>
                  <a:defRPr/>
                </a:pPr>
                <a:r>
                  <a:rPr lang="en-US" sz="3600" dirty="0" err="1"/>
                  <a:t>Một</a:t>
                </a:r>
                <a:r>
                  <a:rPr lang="en-US" sz="3600" dirty="0"/>
                  <a:t> </a:t>
                </a:r>
                <a:r>
                  <a:rPr lang="en-US" sz="3600" dirty="0" err="1"/>
                  <a:t>số</a:t>
                </a:r>
                <a:r>
                  <a:rPr lang="en-US" sz="3600" dirty="0"/>
                  <a:t> enzyme </a:t>
                </a:r>
                <a:r>
                  <a:rPr lang="en-US" sz="3600" dirty="0" err="1"/>
                  <a:t>có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thêm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thành</a:t>
                </a:r>
                <a:r>
                  <a:rPr lang="en-US" sz="3600" dirty="0"/>
                  <a:t> </a:t>
                </a:r>
                <a:r>
                  <a:rPr lang="en-US" sz="3600" dirty="0" err="1"/>
                  <a:t>phần</a:t>
                </a:r>
                <a:r>
                  <a:rPr lang="en-US" sz="3600" dirty="0"/>
                  <a:t> </a:t>
                </a:r>
                <a:r>
                  <a:rPr lang="en-US" sz="3600" b="1" dirty="0" err="1"/>
                  <a:t>không</a:t>
                </a:r>
                <a:r>
                  <a:rPr lang="en-US" sz="3600" b="1" dirty="0"/>
                  <a:t> </a:t>
                </a:r>
                <a:r>
                  <a:rPr lang="en-US" sz="3600" b="1" dirty="0" err="1"/>
                  <a:t>phải</a:t>
                </a:r>
                <a:r>
                  <a:rPr lang="en-US" sz="3600" b="1" dirty="0"/>
                  <a:t> </a:t>
                </a:r>
                <a:r>
                  <a:rPr lang="en-US" sz="3600" b="1" dirty="0" err="1"/>
                  <a:t>là</a:t>
                </a:r>
                <a:r>
                  <a:rPr lang="en-US" sz="3600" b="1" dirty="0"/>
                  <a:t> protein – cofactor</a:t>
                </a:r>
                <a:r>
                  <a:rPr lang="en-US" sz="3600" dirty="0"/>
                  <a:t>.</a:t>
                </a:r>
              </a:p>
              <a:p>
                <a:pPr marL="457200" marR="0" lvl="0" indent="-4572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Char char="-"/>
                  <a:tabLst/>
                  <a:defRPr/>
                </a:pPr>
                <a:r>
                  <a:rPr lang="en-US" sz="3600" dirty="0"/>
                  <a:t>Cofactor: </a:t>
                </a:r>
              </a:p>
              <a:p>
                <a:pPr marR="0" lvl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tabLst/>
                  <a:defRPr/>
                </a:pPr>
                <a:r>
                  <a:rPr lang="en-US" sz="3600" dirty="0"/>
                  <a:t>	+ ion </a:t>
                </a:r>
                <a:r>
                  <a:rPr lang="en-US" sz="3600" dirty="0" err="1"/>
                  <a:t>kim</a:t>
                </a:r>
                <a:r>
                  <a:rPr lang="en-US" sz="3600" dirty="0"/>
                  <a:t> </a:t>
                </a:r>
                <a:r>
                  <a:rPr lang="en-US" sz="3600" dirty="0" err="1"/>
                  <a:t>loại</a:t>
                </a:r>
                <a:r>
                  <a:rPr lang="en-US" sz="3600" dirty="0"/>
                  <a:t> </a:t>
                </a:r>
                <a:r>
                  <a:rPr lang="en-US" sz="3600" dirty="0" err="1"/>
                  <a:t>như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𝑍𝑛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𝑀𝑔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600" b="0" dirty="0"/>
              </a:p>
              <a:p>
                <a:pPr marR="0" lvl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	+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hợp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chất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hữu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cơ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(coenzyme)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có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nguồn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gốc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từ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vitamin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như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𝑁𝐴𝐷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𝐹𝐴𝐷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94DDB62-B1DD-A5CE-2CAF-8C288BB28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547" y="2243860"/>
                <a:ext cx="15905492" cy="4975657"/>
              </a:xfrm>
              <a:prstGeom prst="rect">
                <a:avLst/>
              </a:prstGeom>
              <a:blipFill>
                <a:blip r:embed="rId4"/>
                <a:stretch>
                  <a:fillRect l="-1034" r="-1609" b="-36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256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BD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2;p14">
            <a:extLst>
              <a:ext uri="{FF2B5EF4-FFF2-40B4-BE49-F238E27FC236}">
                <a16:creationId xmlns:a16="http://schemas.microsoft.com/office/drawing/2014/main" id="{DA0C76A4-0483-97C8-75DF-2E6E99992139}"/>
              </a:ext>
            </a:extLst>
          </p:cNvPr>
          <p:cNvSpPr txBox="1"/>
          <p:nvPr/>
        </p:nvSpPr>
        <p:spPr>
          <a:xfrm>
            <a:off x="538961" y="363955"/>
            <a:ext cx="17210078" cy="105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4000"/>
              </a:lnSpc>
              <a:defRPr/>
            </a:pPr>
            <a:r>
              <a:rPr lang="en-US" sz="6600" dirty="0">
                <a:solidFill>
                  <a:srgbClr val="3482CB"/>
                </a:solidFill>
                <a:latin typeface="Itim"/>
                <a:cs typeface="Itim"/>
                <a:sym typeface="Itim"/>
              </a:rPr>
              <a:t>II - 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cs typeface="Itim"/>
                <a:sym typeface="Itim"/>
              </a:rPr>
              <a:t>Enzyme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Google Shape;113;p14">
            <a:extLst>
              <a:ext uri="{FF2B5EF4-FFF2-40B4-BE49-F238E27FC236}">
                <a16:creationId xmlns:a16="http://schemas.microsoft.com/office/drawing/2014/main" id="{18BE337E-AFCE-25D0-3BAE-F41B9EB5B2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03584">
            <a:off x="239138" y="2423114"/>
            <a:ext cx="1527504" cy="15330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DE0D8C4-1E17-0D52-88E2-E0EC78C64552}"/>
              </a:ext>
            </a:extLst>
          </p:cNvPr>
          <p:cNvSpPr txBox="1"/>
          <p:nvPr/>
        </p:nvSpPr>
        <p:spPr>
          <a:xfrm>
            <a:off x="1386348" y="1420270"/>
            <a:ext cx="7366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2.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Cấu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trúc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và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cơ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chế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tác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động</a:t>
            </a:r>
            <a:endParaRPr kumimoji="0" lang="en-CA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tim" panose="020B0604020202020204" charset="-34"/>
              <a:cs typeface="Itim" panose="020B0604020202020204" charset="-34"/>
              <a:sym typeface="Arial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94DDB62-B1DD-A5CE-2CAF-8C288BB28294}"/>
              </a:ext>
            </a:extLst>
          </p:cNvPr>
          <p:cNvSpPr txBox="1"/>
          <p:nvPr/>
        </p:nvSpPr>
        <p:spPr>
          <a:xfrm>
            <a:off x="1843547" y="2243860"/>
            <a:ext cx="15905492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lphaLcParenR" startAt="2"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Cơ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chế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D486F3C1-DFD9-030B-D086-2C50CA350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492" y="3013301"/>
            <a:ext cx="9538255" cy="7074595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E1E6843-29BC-FA29-383A-69566E3AE388}"/>
              </a:ext>
            </a:extLst>
          </p:cNvPr>
          <p:cNvSpPr/>
          <p:nvPr/>
        </p:nvSpPr>
        <p:spPr>
          <a:xfrm>
            <a:off x="11680723" y="1917290"/>
            <a:ext cx="6253316" cy="217812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/>
              <a:t>Mô</a:t>
            </a:r>
            <a:r>
              <a:rPr lang="en-US" sz="2800" dirty="0"/>
              <a:t> </a:t>
            </a:r>
            <a:r>
              <a:rPr lang="en-US" sz="2800" dirty="0" err="1"/>
              <a:t>tả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bước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chế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enzyme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phản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nó</a:t>
            </a:r>
            <a:r>
              <a:rPr lang="en-US" sz="2800" dirty="0"/>
              <a:t> </a:t>
            </a:r>
            <a:r>
              <a:rPr lang="en-US" sz="2800" dirty="0" err="1"/>
              <a:t>xúc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.</a:t>
            </a:r>
            <a:endParaRPr lang="en-CA" sz="2800" dirty="0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04D0CD9D-2D54-D3DA-1894-BD383BA90A38}"/>
              </a:ext>
            </a:extLst>
          </p:cNvPr>
          <p:cNvSpPr/>
          <p:nvPr/>
        </p:nvSpPr>
        <p:spPr>
          <a:xfrm>
            <a:off x="11680723" y="4614002"/>
            <a:ext cx="6253316" cy="217812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/>
              <a:t>Khi </a:t>
            </a:r>
            <a:r>
              <a:rPr lang="en-US" sz="2800" dirty="0" err="1"/>
              <a:t>nhai</a:t>
            </a:r>
            <a:r>
              <a:rPr lang="en-US" sz="2800" dirty="0"/>
              <a:t> </a:t>
            </a:r>
            <a:r>
              <a:rPr lang="en-US" sz="2800" dirty="0" err="1"/>
              <a:t>kĩ</a:t>
            </a:r>
            <a:r>
              <a:rPr lang="en-US" sz="2800" dirty="0"/>
              <a:t> </a:t>
            </a:r>
            <a:r>
              <a:rPr lang="en-US" sz="2800" dirty="0" err="1"/>
              <a:t>cơm</a:t>
            </a:r>
            <a:r>
              <a:rPr lang="en-US" sz="2800" dirty="0"/>
              <a:t> ta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ngọt</a:t>
            </a:r>
            <a:r>
              <a:rPr lang="en-US" sz="2800" dirty="0"/>
              <a:t>.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giai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trogn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chế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amylase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bọt</a:t>
            </a:r>
            <a:r>
              <a:rPr lang="en-US" sz="2800" dirty="0"/>
              <a:t>.</a:t>
            </a:r>
            <a:endParaRPr lang="en-CA" sz="2800" dirty="0"/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946783BA-1055-3CC8-F576-88959292A69D}"/>
              </a:ext>
            </a:extLst>
          </p:cNvPr>
          <p:cNvSpPr/>
          <p:nvPr/>
        </p:nvSpPr>
        <p:spPr>
          <a:xfrm>
            <a:off x="11680723" y="7450608"/>
            <a:ext cx="6253316" cy="217812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/>
              <a:t>Phản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enzyme </a:t>
            </a:r>
            <a:r>
              <a:rPr lang="en-US" sz="2800" dirty="0" err="1"/>
              <a:t>xúc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enzyme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phù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?</a:t>
            </a:r>
            <a:endParaRPr lang="en-CA" sz="2800" dirty="0"/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F9289C7F-F6D2-EF47-CB58-FE1A5878D200}"/>
              </a:ext>
            </a:extLst>
          </p:cNvPr>
          <p:cNvSpPr/>
          <p:nvPr/>
        </p:nvSpPr>
        <p:spPr>
          <a:xfrm>
            <a:off x="7978877" y="3118683"/>
            <a:ext cx="1165123" cy="4651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</a:rPr>
              <a:t>Cơm</a:t>
            </a:r>
            <a:endParaRPr lang="en-CA" sz="2400" dirty="0">
              <a:solidFill>
                <a:sysClr val="windowText" lastClr="000000"/>
              </a:solidFill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C2C7ACD2-A091-5102-1C72-B450C93CC5A6}"/>
              </a:ext>
            </a:extLst>
          </p:cNvPr>
          <p:cNvSpPr/>
          <p:nvPr/>
        </p:nvSpPr>
        <p:spPr>
          <a:xfrm>
            <a:off x="5491315" y="5468804"/>
            <a:ext cx="3121743" cy="4651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Enzyme amylase</a:t>
            </a:r>
            <a:endParaRPr lang="en-CA" sz="2400" dirty="0">
              <a:solidFill>
                <a:sysClr val="windowText" lastClr="000000"/>
              </a:solidFill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4B819C94-0A4E-30E0-319D-C8CADA8A3DBB}"/>
              </a:ext>
            </a:extLst>
          </p:cNvPr>
          <p:cNvSpPr/>
          <p:nvPr/>
        </p:nvSpPr>
        <p:spPr>
          <a:xfrm>
            <a:off x="3264309" y="4614002"/>
            <a:ext cx="1528916" cy="4149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</a:rPr>
              <a:t>Đường</a:t>
            </a:r>
            <a:endParaRPr lang="en-CA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9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BD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2;p14">
            <a:extLst>
              <a:ext uri="{FF2B5EF4-FFF2-40B4-BE49-F238E27FC236}">
                <a16:creationId xmlns:a16="http://schemas.microsoft.com/office/drawing/2014/main" id="{DA0C76A4-0483-97C8-75DF-2E6E99992139}"/>
              </a:ext>
            </a:extLst>
          </p:cNvPr>
          <p:cNvSpPr txBox="1"/>
          <p:nvPr/>
        </p:nvSpPr>
        <p:spPr>
          <a:xfrm>
            <a:off x="538961" y="275464"/>
            <a:ext cx="17210078" cy="105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cs typeface="Itim"/>
                <a:sym typeface="Itim"/>
              </a:rPr>
              <a:t>II - Enzyme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Google Shape;113;p14">
            <a:extLst>
              <a:ext uri="{FF2B5EF4-FFF2-40B4-BE49-F238E27FC236}">
                <a16:creationId xmlns:a16="http://schemas.microsoft.com/office/drawing/2014/main" id="{18BE337E-AFCE-25D0-3BAE-F41B9EB5B2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03584">
            <a:off x="239138" y="2423114"/>
            <a:ext cx="1527504" cy="15330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DE0D8C4-1E17-0D52-88E2-E0EC78C64552}"/>
              </a:ext>
            </a:extLst>
          </p:cNvPr>
          <p:cNvSpPr txBox="1"/>
          <p:nvPr/>
        </p:nvSpPr>
        <p:spPr>
          <a:xfrm>
            <a:off x="1386348" y="1420270"/>
            <a:ext cx="7366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2.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Cấu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trúc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và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cơ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chế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tác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động</a:t>
            </a:r>
            <a:endParaRPr kumimoji="0" lang="en-CA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tim" panose="020B0604020202020204" charset="-34"/>
              <a:cs typeface="Itim" panose="020B0604020202020204" charset="-34"/>
              <a:sym typeface="Arial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94DDB62-B1DD-A5CE-2CAF-8C288BB28294}"/>
              </a:ext>
            </a:extLst>
          </p:cNvPr>
          <p:cNvSpPr txBox="1"/>
          <p:nvPr/>
        </p:nvSpPr>
        <p:spPr>
          <a:xfrm>
            <a:off x="1843547" y="2243860"/>
            <a:ext cx="15905492" cy="497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lphaLcParenR" startAt="2"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Cơ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chế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gồm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bước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lang="en-US" sz="3600" b="1" dirty="0" err="1"/>
              <a:t>Bước</a:t>
            </a:r>
            <a:r>
              <a:rPr lang="en-US" sz="3600" b="1" dirty="0"/>
              <a:t> 1</a:t>
            </a:r>
            <a:r>
              <a:rPr lang="en-US" sz="3600" dirty="0"/>
              <a:t>: Enzyme </a:t>
            </a:r>
            <a:r>
              <a:rPr lang="en-US" sz="3600" dirty="0" err="1"/>
              <a:t>liên</a:t>
            </a:r>
            <a:r>
              <a:rPr lang="en-US" sz="3600" dirty="0"/>
              <a:t> </a:t>
            </a:r>
            <a:r>
              <a:rPr lang="en-US" sz="3600" dirty="0" err="1"/>
              <a:t>kết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cơ</a:t>
            </a:r>
            <a:r>
              <a:rPr lang="en-US" sz="3600" dirty="0"/>
              <a:t> </a:t>
            </a:r>
            <a:r>
              <a:rPr lang="en-US" sz="3600" dirty="0" err="1"/>
              <a:t>chất</a:t>
            </a:r>
            <a:r>
              <a:rPr lang="en-US" sz="3600" dirty="0"/>
              <a:t> </a:t>
            </a:r>
            <a:r>
              <a:rPr lang="en-US" sz="3600" dirty="0" err="1"/>
              <a:t>tại</a:t>
            </a:r>
            <a:r>
              <a:rPr lang="en-US" sz="3600" dirty="0"/>
              <a:t> </a:t>
            </a:r>
            <a:r>
              <a:rPr lang="en-US" sz="3600" dirty="0" err="1"/>
              <a:t>trung</a:t>
            </a:r>
            <a:r>
              <a:rPr lang="en-US" sz="3600" dirty="0"/>
              <a:t> </a:t>
            </a:r>
            <a:r>
              <a:rPr lang="en-US" sz="3600" dirty="0" err="1"/>
              <a:t>tâm</a:t>
            </a:r>
            <a:r>
              <a:rPr lang="en-US" sz="3600" dirty="0"/>
              <a:t> </a:t>
            </a:r>
            <a:r>
              <a:rPr lang="en-US" sz="3600" dirty="0" err="1"/>
              <a:t>hoạt</a:t>
            </a:r>
            <a:r>
              <a:rPr lang="en-US" sz="3600" dirty="0"/>
              <a:t> </a:t>
            </a:r>
            <a:r>
              <a:rPr lang="en-US" sz="3600" dirty="0" err="1"/>
              <a:t>động</a:t>
            </a:r>
            <a:r>
              <a:rPr lang="en-US" sz="3600" dirty="0"/>
              <a:t> </a:t>
            </a:r>
            <a:r>
              <a:rPr lang="en-US" sz="3600" dirty="0" err="1"/>
              <a:t>tạo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phức</a:t>
            </a:r>
            <a:r>
              <a:rPr lang="en-US" sz="3600" dirty="0"/>
              <a:t> </a:t>
            </a:r>
            <a:r>
              <a:rPr lang="en-US" sz="3600" dirty="0" err="1"/>
              <a:t>hợp</a:t>
            </a:r>
            <a:r>
              <a:rPr lang="en-US" sz="3600" dirty="0"/>
              <a:t> enzyme – </a:t>
            </a:r>
            <a:r>
              <a:rPr lang="en-US" sz="3600" dirty="0" err="1"/>
              <a:t>cơ</a:t>
            </a:r>
            <a:r>
              <a:rPr lang="en-US" sz="3600" dirty="0"/>
              <a:t> </a:t>
            </a:r>
            <a:r>
              <a:rPr lang="en-US" sz="3600" dirty="0" err="1"/>
              <a:t>chất</a:t>
            </a:r>
            <a:r>
              <a:rPr lang="en-US" sz="3600" dirty="0"/>
              <a:t>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lang="en-US" sz="3600" b="1" dirty="0" err="1"/>
              <a:t>Bước</a:t>
            </a:r>
            <a:r>
              <a:rPr lang="en-US" sz="3600" b="1" dirty="0"/>
              <a:t> 2</a:t>
            </a:r>
            <a:r>
              <a:rPr lang="en-US" sz="3600" dirty="0"/>
              <a:t>: Enzyme </a:t>
            </a:r>
            <a:r>
              <a:rPr lang="en-US" sz="3600" dirty="0" err="1"/>
              <a:t>xúc</a:t>
            </a:r>
            <a:r>
              <a:rPr lang="en-US" sz="3600" dirty="0"/>
              <a:t> </a:t>
            </a:r>
            <a:r>
              <a:rPr lang="en-US" sz="3600" dirty="0" err="1"/>
              <a:t>tác</a:t>
            </a:r>
            <a:r>
              <a:rPr lang="en-US" sz="3600" dirty="0"/>
              <a:t> </a:t>
            </a:r>
            <a:r>
              <a:rPr lang="en-US" sz="3600" dirty="0" err="1"/>
              <a:t>biến</a:t>
            </a:r>
            <a:r>
              <a:rPr lang="en-US" sz="3600" dirty="0"/>
              <a:t> </a:t>
            </a:r>
            <a:r>
              <a:rPr lang="en-US" sz="3600" dirty="0" err="1"/>
              <a:t>cơ</a:t>
            </a:r>
            <a:r>
              <a:rPr lang="en-US" sz="3600" dirty="0"/>
              <a:t> </a:t>
            </a:r>
            <a:r>
              <a:rPr lang="en-US" sz="3600" dirty="0" err="1"/>
              <a:t>chất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sản</a:t>
            </a:r>
            <a:r>
              <a:rPr lang="en-US" sz="3600" dirty="0"/>
              <a:t> </a:t>
            </a:r>
            <a:r>
              <a:rPr lang="en-US" sz="3600" dirty="0" err="1"/>
              <a:t>phẩm</a:t>
            </a:r>
            <a:r>
              <a:rPr lang="en-US" sz="3600" dirty="0"/>
              <a:t> </a:t>
            </a:r>
            <a:r>
              <a:rPr lang="en-US" sz="3600" dirty="0">
                <a:sym typeface="Wingdings" panose="05000000000000000000" pitchFamily="2" charset="2"/>
              </a:rPr>
              <a:t> </a:t>
            </a:r>
            <a:r>
              <a:rPr lang="en-US" sz="3600" dirty="0" err="1">
                <a:sym typeface="Wingdings" panose="05000000000000000000" pitchFamily="2" charset="2"/>
              </a:rPr>
              <a:t>phức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hợp</a:t>
            </a:r>
            <a:r>
              <a:rPr lang="en-US" sz="3600" dirty="0">
                <a:sym typeface="Wingdings" panose="05000000000000000000" pitchFamily="2" charset="2"/>
              </a:rPr>
              <a:t> enzyme – </a:t>
            </a:r>
            <a:r>
              <a:rPr lang="en-US" sz="3600" dirty="0" err="1">
                <a:sym typeface="Wingdings" panose="05000000000000000000" pitchFamily="2" charset="2"/>
              </a:rPr>
              <a:t>sản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phẩm</a:t>
            </a:r>
            <a:r>
              <a:rPr lang="en-US" sz="3600" dirty="0">
                <a:sym typeface="Wingdings" panose="05000000000000000000" pitchFamily="2" charset="2"/>
              </a:rPr>
              <a:t>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lang="en-US" sz="3600" b="1" dirty="0" err="1">
                <a:sym typeface="Wingdings" panose="05000000000000000000" pitchFamily="2" charset="2"/>
              </a:rPr>
              <a:t>Bước</a:t>
            </a:r>
            <a:r>
              <a:rPr lang="en-US" sz="3600" b="1" dirty="0">
                <a:sym typeface="Wingdings" panose="05000000000000000000" pitchFamily="2" charset="2"/>
              </a:rPr>
              <a:t> 3: </a:t>
            </a:r>
            <a:r>
              <a:rPr lang="en-US" sz="3600" dirty="0" err="1">
                <a:sym typeface="Wingdings" panose="05000000000000000000" pitchFamily="2" charset="2"/>
              </a:rPr>
              <a:t>Sản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phẩm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tách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khỏi</a:t>
            </a:r>
            <a:r>
              <a:rPr lang="en-US" sz="3600" dirty="0">
                <a:sym typeface="Wingdings" panose="05000000000000000000" pitchFamily="2" charset="2"/>
              </a:rPr>
              <a:t> enzyme.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5885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BD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2;p14">
            <a:extLst>
              <a:ext uri="{FF2B5EF4-FFF2-40B4-BE49-F238E27FC236}">
                <a16:creationId xmlns:a16="http://schemas.microsoft.com/office/drawing/2014/main" id="{DA0C76A4-0483-97C8-75DF-2E6E99992139}"/>
              </a:ext>
            </a:extLst>
          </p:cNvPr>
          <p:cNvSpPr txBox="1"/>
          <p:nvPr/>
        </p:nvSpPr>
        <p:spPr>
          <a:xfrm>
            <a:off x="538961" y="363955"/>
            <a:ext cx="17210078" cy="105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cs typeface="Itim"/>
                <a:sym typeface="Itim"/>
              </a:rPr>
              <a:t>II - Enzyme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Google Shape;113;p14">
            <a:extLst>
              <a:ext uri="{FF2B5EF4-FFF2-40B4-BE49-F238E27FC236}">
                <a16:creationId xmlns:a16="http://schemas.microsoft.com/office/drawing/2014/main" id="{18BE337E-AFCE-25D0-3BAE-F41B9EB5B2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03584">
            <a:off x="239138" y="2423114"/>
            <a:ext cx="1527504" cy="15330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DE0D8C4-1E17-0D52-88E2-E0EC78C64552}"/>
              </a:ext>
            </a:extLst>
          </p:cNvPr>
          <p:cNvSpPr txBox="1"/>
          <p:nvPr/>
        </p:nvSpPr>
        <p:spPr>
          <a:xfrm>
            <a:off x="1386348" y="1420270"/>
            <a:ext cx="143888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400" dirty="0">
                <a:latin typeface="Itim" panose="020B0604020202020204" charset="-34"/>
                <a:cs typeface="Itim" panose="020B0604020202020204" charset="-34"/>
              </a:rPr>
              <a:t>3. </a:t>
            </a:r>
            <a:r>
              <a:rPr lang="en-US" sz="4400" dirty="0" err="1">
                <a:latin typeface="Itim" panose="020B0604020202020204" charset="-34"/>
                <a:cs typeface="Itim" panose="020B0604020202020204" charset="-34"/>
              </a:rPr>
              <a:t>Các</a:t>
            </a:r>
            <a:r>
              <a:rPr lang="en-US" sz="4400" dirty="0">
                <a:latin typeface="Itim" panose="020B0604020202020204" charset="-34"/>
                <a:cs typeface="Itim" panose="020B0604020202020204" charset="-34"/>
              </a:rPr>
              <a:t> </a:t>
            </a:r>
            <a:r>
              <a:rPr lang="en-US" sz="4400" dirty="0" err="1">
                <a:latin typeface="Itim" panose="020B0604020202020204" charset="-34"/>
                <a:cs typeface="Itim" panose="020B0604020202020204" charset="-34"/>
              </a:rPr>
              <a:t>yếu</a:t>
            </a:r>
            <a:r>
              <a:rPr lang="en-US" sz="4400" dirty="0">
                <a:latin typeface="Itim" panose="020B0604020202020204" charset="-34"/>
                <a:cs typeface="Itim" panose="020B0604020202020204" charset="-34"/>
              </a:rPr>
              <a:t> </a:t>
            </a:r>
            <a:r>
              <a:rPr lang="en-US" sz="4400" dirty="0" err="1">
                <a:latin typeface="Itim" panose="020B0604020202020204" charset="-34"/>
                <a:cs typeface="Itim" panose="020B0604020202020204" charset="-34"/>
              </a:rPr>
              <a:t>tố</a:t>
            </a:r>
            <a:r>
              <a:rPr lang="en-US" sz="4400" dirty="0">
                <a:latin typeface="Itim" panose="020B0604020202020204" charset="-34"/>
                <a:cs typeface="Itim" panose="020B0604020202020204" charset="-34"/>
              </a:rPr>
              <a:t> </a:t>
            </a:r>
            <a:r>
              <a:rPr lang="en-US" sz="4400" dirty="0" err="1">
                <a:latin typeface="Itim" panose="020B0604020202020204" charset="-34"/>
                <a:cs typeface="Itim" panose="020B0604020202020204" charset="-34"/>
              </a:rPr>
              <a:t>ánh</a:t>
            </a:r>
            <a:r>
              <a:rPr lang="en-US" sz="4400" dirty="0">
                <a:latin typeface="Itim" panose="020B0604020202020204" charset="-34"/>
                <a:cs typeface="Itim" panose="020B0604020202020204" charset="-34"/>
              </a:rPr>
              <a:t> </a:t>
            </a:r>
            <a:r>
              <a:rPr lang="en-US" sz="4400" dirty="0" err="1">
                <a:latin typeface="Itim" panose="020B0604020202020204" charset="-34"/>
                <a:cs typeface="Itim" panose="020B0604020202020204" charset="-34"/>
              </a:rPr>
              <a:t>hưởng</a:t>
            </a:r>
            <a:r>
              <a:rPr lang="en-US" sz="4400" dirty="0">
                <a:latin typeface="Itim" panose="020B0604020202020204" charset="-34"/>
                <a:cs typeface="Itim" panose="020B0604020202020204" charset="-34"/>
              </a:rPr>
              <a:t> </a:t>
            </a:r>
            <a:r>
              <a:rPr lang="en-US" sz="4400" dirty="0" err="1">
                <a:latin typeface="Itim" panose="020B0604020202020204" charset="-34"/>
                <a:cs typeface="Itim" panose="020B0604020202020204" charset="-34"/>
              </a:rPr>
              <a:t>đến</a:t>
            </a:r>
            <a:r>
              <a:rPr lang="en-US" sz="4400" dirty="0">
                <a:latin typeface="Itim" panose="020B0604020202020204" charset="-34"/>
                <a:cs typeface="Itim" panose="020B0604020202020204" charset="-34"/>
              </a:rPr>
              <a:t> </a:t>
            </a:r>
            <a:r>
              <a:rPr lang="en-US" sz="4400" dirty="0" err="1">
                <a:latin typeface="Itim" panose="020B0604020202020204" charset="-34"/>
                <a:cs typeface="Itim" panose="020B0604020202020204" charset="-34"/>
              </a:rPr>
              <a:t>hoạt</a:t>
            </a:r>
            <a:r>
              <a:rPr lang="en-US" sz="4400" dirty="0">
                <a:latin typeface="Itim" panose="020B0604020202020204" charset="-34"/>
                <a:cs typeface="Itim" panose="020B0604020202020204" charset="-34"/>
              </a:rPr>
              <a:t> </a:t>
            </a:r>
            <a:r>
              <a:rPr lang="en-US" sz="4400" dirty="0" err="1">
                <a:latin typeface="Itim" panose="020B0604020202020204" charset="-34"/>
                <a:cs typeface="Itim" panose="020B0604020202020204" charset="-34"/>
              </a:rPr>
              <a:t>động</a:t>
            </a:r>
            <a:r>
              <a:rPr lang="en-US" sz="4400" dirty="0">
                <a:latin typeface="Itim" panose="020B0604020202020204" charset="-34"/>
                <a:cs typeface="Itim" panose="020B0604020202020204" charset="-34"/>
              </a:rPr>
              <a:t> </a:t>
            </a:r>
            <a:r>
              <a:rPr lang="en-US" sz="4400" dirty="0" err="1">
                <a:latin typeface="Itim" panose="020B0604020202020204" charset="-34"/>
                <a:cs typeface="Itim" panose="020B0604020202020204" charset="-34"/>
              </a:rPr>
              <a:t>xúc</a:t>
            </a:r>
            <a:r>
              <a:rPr lang="en-US" sz="4400" dirty="0">
                <a:latin typeface="Itim" panose="020B0604020202020204" charset="-34"/>
                <a:cs typeface="Itim" panose="020B0604020202020204" charset="-34"/>
              </a:rPr>
              <a:t> </a:t>
            </a:r>
            <a:r>
              <a:rPr lang="en-US" sz="4400" dirty="0" err="1">
                <a:latin typeface="Itim" panose="020B0604020202020204" charset="-34"/>
                <a:cs typeface="Itim" panose="020B0604020202020204" charset="-34"/>
              </a:rPr>
              <a:t>tác</a:t>
            </a:r>
            <a:r>
              <a:rPr lang="en-US" sz="4400" dirty="0">
                <a:latin typeface="Itim" panose="020B0604020202020204" charset="-34"/>
                <a:cs typeface="Itim" panose="020B0604020202020204" charset="-34"/>
              </a:rPr>
              <a:t> </a:t>
            </a:r>
            <a:r>
              <a:rPr lang="en-US" sz="4400" dirty="0" err="1">
                <a:latin typeface="Itim" panose="020B0604020202020204" charset="-34"/>
                <a:cs typeface="Itim" panose="020B0604020202020204" charset="-34"/>
              </a:rPr>
              <a:t>của</a:t>
            </a:r>
            <a:r>
              <a:rPr lang="en-US" sz="4400" dirty="0">
                <a:latin typeface="Itim" panose="020B0604020202020204" charset="-34"/>
                <a:cs typeface="Itim" panose="020B0604020202020204" charset="-34"/>
              </a:rPr>
              <a:t> enzyme</a:t>
            </a:r>
            <a:endParaRPr kumimoji="0" lang="en-CA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tim" panose="020B0604020202020204" charset="-34"/>
              <a:cs typeface="Itim" panose="020B0604020202020204" charset="-3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9578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82CB"/>
        </a:solidFill>
        <a:effectLst/>
      </p:bgPr>
    </p:bg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3141" y="641492"/>
            <a:ext cx="12821717" cy="90040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2" name="Google Shape;602;p35"/>
          <p:cNvGrpSpPr/>
          <p:nvPr/>
        </p:nvGrpSpPr>
        <p:grpSpPr>
          <a:xfrm>
            <a:off x="3309572" y="3460582"/>
            <a:ext cx="11668856" cy="2754427"/>
            <a:chOff x="0" y="219075"/>
            <a:chExt cx="15558475" cy="3672569"/>
          </a:xfrm>
        </p:grpSpPr>
        <p:sp>
          <p:nvSpPr>
            <p:cNvPr id="603" name="Google Shape;603;p35"/>
            <p:cNvSpPr txBox="1"/>
            <p:nvPr/>
          </p:nvSpPr>
          <p:spPr>
            <a:xfrm>
              <a:off x="0" y="219075"/>
              <a:ext cx="15558475" cy="2829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399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5031" b="0" i="0" u="none" strike="noStrike" kern="0" cap="none" spc="0" normalizeH="0" baseline="0" noProof="0">
                  <a:ln>
                    <a:noFill/>
                  </a:ln>
                  <a:solidFill>
                    <a:srgbClr val="D8F67F"/>
                  </a:solidFill>
                  <a:effectLst/>
                  <a:uLnTx/>
                  <a:uFillTx/>
                  <a:latin typeface="Itim"/>
                  <a:ea typeface="Itim"/>
                  <a:cs typeface="Itim"/>
                  <a:sym typeface="Itim"/>
                </a:rPr>
                <a:t>Thank you!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5"/>
            <p:cNvSpPr txBox="1"/>
            <p:nvPr/>
          </p:nvSpPr>
          <p:spPr>
            <a:xfrm>
              <a:off x="955927" y="3349777"/>
              <a:ext cx="13646621" cy="5418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301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99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Write a closing statement or call-to-action here.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05" name="Google Shape;60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301" y="641492"/>
            <a:ext cx="1930738" cy="1338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38804" flipH="1">
            <a:off x="15769153" y="7570318"/>
            <a:ext cx="2980294" cy="2066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28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82CB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8077" y="1547728"/>
            <a:ext cx="15692284" cy="812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072956">
            <a:off x="2077493" y="569988"/>
            <a:ext cx="1083513" cy="14087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17"/>
          <p:cNvGrpSpPr/>
          <p:nvPr/>
        </p:nvGrpSpPr>
        <p:grpSpPr>
          <a:xfrm>
            <a:off x="11951829" y="2439432"/>
            <a:ext cx="967708" cy="972046"/>
            <a:chOff x="1813" y="0"/>
            <a:chExt cx="809173" cy="812800"/>
          </a:xfrm>
        </p:grpSpPr>
        <p:sp>
          <p:nvSpPr>
            <p:cNvPr id="166" name="Google Shape;166;p1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8F6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18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17"/>
          <p:cNvSpPr txBox="1"/>
          <p:nvPr/>
        </p:nvSpPr>
        <p:spPr>
          <a:xfrm>
            <a:off x="1976283" y="1907143"/>
            <a:ext cx="13517672" cy="7109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8F67F"/>
              </a:buClr>
              <a:buSzPts val="3999"/>
            </a:pP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ea typeface="Itim"/>
                <a:cs typeface="Itim"/>
                <a:sym typeface="Itim"/>
              </a:rPr>
              <a:t>I. </a:t>
            </a:r>
            <a:r>
              <a:rPr lang="en-CA" sz="2800" i="0" u="none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ea typeface="Itim"/>
                <a:cs typeface="Itim"/>
                <a:sym typeface="Itim"/>
              </a:rPr>
              <a:t>Năng</a:t>
            </a:r>
            <a:r>
              <a:rPr lang="en-CA" sz="2800" i="0" u="none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ea typeface="Itim"/>
                <a:cs typeface="Itim"/>
                <a:sym typeface="Itim"/>
              </a:rPr>
              <a:t> </a:t>
            </a:r>
            <a:r>
              <a:rPr lang="en-CA" sz="2800" i="0" u="none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ea typeface="Itim"/>
                <a:cs typeface="Itim"/>
                <a:sym typeface="Itim"/>
              </a:rPr>
              <a:t>lượng</a:t>
            </a:r>
            <a:r>
              <a:rPr lang="en-CA" sz="2800" i="0" u="none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ea typeface="Itim"/>
                <a:cs typeface="Itim"/>
                <a:sym typeface="Itim"/>
              </a:rPr>
              <a:t> </a:t>
            </a:r>
            <a:r>
              <a:rPr lang="en-CA" sz="2800" i="0" u="none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ea typeface="Itim"/>
                <a:cs typeface="Itim"/>
                <a:sym typeface="Itim"/>
              </a:rPr>
              <a:t>và</a:t>
            </a:r>
            <a:r>
              <a:rPr lang="en-CA" sz="2800" i="0" u="none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ea typeface="Itim"/>
                <a:cs typeface="Itim"/>
                <a:sym typeface="Itim"/>
              </a:rPr>
              <a:t> </a:t>
            </a:r>
            <a:r>
              <a:rPr lang="en-CA" sz="2800" i="0" u="none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ea typeface="Itim"/>
                <a:cs typeface="Itim"/>
                <a:sym typeface="Itim"/>
              </a:rPr>
              <a:t>sự</a:t>
            </a:r>
            <a:r>
              <a:rPr lang="en-CA" sz="2800" i="0" u="none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ea typeface="Itim"/>
                <a:cs typeface="Itim"/>
                <a:sym typeface="Itim"/>
              </a:rPr>
              <a:t> </a:t>
            </a:r>
            <a:r>
              <a:rPr lang="en-CA" sz="2800" i="0" u="none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ea typeface="Itim"/>
                <a:cs typeface="Itim"/>
                <a:sym typeface="Itim"/>
              </a:rPr>
              <a:t>chuyển</a:t>
            </a:r>
            <a:r>
              <a:rPr lang="en-CA" sz="2800" i="0" u="none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ea typeface="Itim"/>
                <a:cs typeface="Itim"/>
                <a:sym typeface="Itim"/>
              </a:rPr>
              <a:t> </a:t>
            </a:r>
            <a:r>
              <a:rPr lang="en-CA" sz="2800" i="0" u="none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ea typeface="Itim"/>
                <a:cs typeface="Itim"/>
                <a:sym typeface="Itim"/>
              </a:rPr>
              <a:t>hóa</a:t>
            </a:r>
            <a:r>
              <a:rPr lang="en-CA" sz="2800" i="0" u="none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ea typeface="Itim"/>
                <a:cs typeface="Itim"/>
                <a:sym typeface="Itim"/>
              </a:rPr>
              <a:t> </a:t>
            </a:r>
            <a:r>
              <a:rPr lang="en-CA" sz="2800" i="0" u="none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ea typeface="Itim"/>
                <a:cs typeface="Itim"/>
                <a:sym typeface="Itim"/>
              </a:rPr>
              <a:t>năng</a:t>
            </a:r>
            <a:r>
              <a:rPr lang="en-CA" sz="2800" i="0" u="none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ea typeface="Itim"/>
                <a:cs typeface="Itim"/>
                <a:sym typeface="Itim"/>
              </a:rPr>
              <a:t> </a:t>
            </a:r>
            <a:r>
              <a:rPr lang="en-CA" sz="2800" i="0" u="none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ea typeface="Itim"/>
                <a:cs typeface="Itim"/>
                <a:sym typeface="Itim"/>
              </a:rPr>
              <a:t>lượng</a:t>
            </a:r>
            <a:r>
              <a:rPr lang="en-CA" sz="2800" i="0" u="none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ea typeface="Itim"/>
                <a:cs typeface="Itim"/>
                <a:sym typeface="Itim"/>
              </a:rPr>
              <a:t> ở </a:t>
            </a:r>
            <a:r>
              <a:rPr lang="en-CA" sz="2800" i="0" u="none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ea typeface="Itim"/>
                <a:cs typeface="Itim"/>
                <a:sym typeface="Itim"/>
              </a:rPr>
              <a:t>tế</a:t>
            </a:r>
            <a:r>
              <a:rPr lang="en-CA" sz="2800" i="0" u="none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ea typeface="Itim"/>
                <a:cs typeface="Itim"/>
                <a:sym typeface="Itim"/>
              </a:rPr>
              <a:t> </a:t>
            </a:r>
            <a:r>
              <a:rPr lang="en-CA" sz="2800" i="0" u="none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ea typeface="Itim"/>
                <a:cs typeface="Itim"/>
                <a:sym typeface="Itim"/>
              </a:rPr>
              <a:t>bào</a:t>
            </a:r>
            <a:endParaRPr lang="en-CA" sz="2800" i="0" u="none" strike="noStrik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tim"/>
              <a:ea typeface="Itim"/>
              <a:cs typeface="Itim"/>
              <a:sym typeface="Itim"/>
            </a:endParaRPr>
          </a:p>
          <a:p>
            <a:pPr lvl="1">
              <a:lnSpc>
                <a:spcPct val="150000"/>
              </a:lnSpc>
              <a:buClr>
                <a:srgbClr val="D8F67F"/>
              </a:buClr>
              <a:buSzPts val="3999"/>
            </a:pP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	1.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Các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dạng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năng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lượng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trong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tế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bào</a:t>
            </a:r>
            <a:endParaRPr lang="en-CA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tim"/>
              <a:cs typeface="Itim"/>
              <a:sym typeface="Itim"/>
            </a:endParaRPr>
          </a:p>
          <a:p>
            <a:pPr lvl="1">
              <a:lnSpc>
                <a:spcPct val="150000"/>
              </a:lnSpc>
              <a:buClr>
                <a:srgbClr val="D8F67F"/>
              </a:buClr>
              <a:buSzPts val="3999"/>
            </a:pP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	2.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Sự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chuyển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hóa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năng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lượng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trong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tế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bào</a:t>
            </a:r>
            <a:endParaRPr lang="en-CA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tim"/>
              <a:cs typeface="Itim"/>
              <a:sym typeface="Itim"/>
            </a:endParaRPr>
          </a:p>
          <a:p>
            <a:pPr lvl="1">
              <a:lnSpc>
                <a:spcPct val="150000"/>
              </a:lnSpc>
              <a:buClr>
                <a:srgbClr val="D8F67F"/>
              </a:buClr>
              <a:buSzPts val="3999"/>
            </a:pP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	3. ATP – “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đồng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tiền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”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năng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lượng</a:t>
            </a:r>
            <a:endParaRPr lang="en-CA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tim"/>
              <a:cs typeface="Itim"/>
              <a:sym typeface="Itim"/>
            </a:endParaRPr>
          </a:p>
          <a:p>
            <a:pPr lvl="1">
              <a:lnSpc>
                <a:spcPct val="150000"/>
              </a:lnSpc>
              <a:buClr>
                <a:srgbClr val="D8F67F"/>
              </a:buClr>
              <a:buSzPts val="3999"/>
            </a:pP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II. Enzyme</a:t>
            </a:r>
          </a:p>
          <a:p>
            <a:pPr lvl="1">
              <a:lnSpc>
                <a:spcPct val="150000"/>
              </a:lnSpc>
              <a:buClr>
                <a:srgbClr val="D8F67F"/>
              </a:buClr>
              <a:buSzPts val="3999"/>
            </a:pP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	1. Khái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niệm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và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vai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trò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của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enzyme</a:t>
            </a:r>
          </a:p>
          <a:p>
            <a:pPr lvl="1">
              <a:lnSpc>
                <a:spcPct val="150000"/>
              </a:lnSpc>
              <a:buClr>
                <a:srgbClr val="D8F67F"/>
              </a:buClr>
              <a:buSzPts val="3999"/>
            </a:pP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	2.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Cấu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trúc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và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cơ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chế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tác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động</a:t>
            </a:r>
            <a:endParaRPr lang="en-CA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tim"/>
              <a:cs typeface="Itim"/>
              <a:sym typeface="Itim"/>
            </a:endParaRPr>
          </a:p>
          <a:p>
            <a:pPr lvl="1">
              <a:lnSpc>
                <a:spcPct val="150000"/>
              </a:lnSpc>
              <a:buClr>
                <a:srgbClr val="D8F67F"/>
              </a:buClr>
              <a:buSzPts val="3999"/>
            </a:pP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	3.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Các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yếu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tố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ảnh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hưởng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đến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hoạt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động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xúc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tác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của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enzyme</a:t>
            </a:r>
          </a:p>
          <a:p>
            <a:pPr lvl="1">
              <a:lnSpc>
                <a:spcPct val="150000"/>
              </a:lnSpc>
              <a:buClr>
                <a:srgbClr val="D8F67F"/>
              </a:buClr>
              <a:buSzPts val="3999"/>
            </a:pP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III.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Thực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hành</a:t>
            </a:r>
            <a:endParaRPr lang="en-CA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tim"/>
              <a:cs typeface="Itim"/>
              <a:sym typeface="Itim"/>
            </a:endParaRPr>
          </a:p>
          <a:p>
            <a:pPr lvl="1">
              <a:lnSpc>
                <a:spcPct val="150000"/>
              </a:lnSpc>
              <a:buClr>
                <a:srgbClr val="D8F67F"/>
              </a:buClr>
              <a:buSzPts val="3999"/>
            </a:pP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	1.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Ảnh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hưởng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của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nhiệt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độ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đến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hoạt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tính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của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amylase</a:t>
            </a:r>
          </a:p>
          <a:p>
            <a:pPr lvl="1">
              <a:lnSpc>
                <a:spcPct val="150000"/>
              </a:lnSpc>
              <a:buClr>
                <a:srgbClr val="D8F67F"/>
              </a:buClr>
              <a:buSzPts val="3999"/>
            </a:pP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	2.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Ảnh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hưởng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của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độ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pH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đến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hoạt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tính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</a:t>
            </a:r>
            <a:r>
              <a:rPr lang="en-C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của</a:t>
            </a:r>
            <a:r>
              <a:rPr lang="en-C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/>
                <a:cs typeface="Itim"/>
                <a:sym typeface="Itim"/>
              </a:rPr>
              <a:t> amylase</a:t>
            </a:r>
            <a:endParaRPr lang="en-CA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9" name="Google Shape;169;p17"/>
          <p:cNvSpPr txBox="1"/>
          <p:nvPr/>
        </p:nvSpPr>
        <p:spPr>
          <a:xfrm>
            <a:off x="538961" y="267376"/>
            <a:ext cx="17210078" cy="128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 dirty="0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NỘI DUNG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BD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2;p14">
            <a:extLst>
              <a:ext uri="{FF2B5EF4-FFF2-40B4-BE49-F238E27FC236}">
                <a16:creationId xmlns:a16="http://schemas.microsoft.com/office/drawing/2014/main" id="{DA0C76A4-0483-97C8-75DF-2E6E99992139}"/>
              </a:ext>
            </a:extLst>
          </p:cNvPr>
          <p:cNvSpPr txBox="1"/>
          <p:nvPr/>
        </p:nvSpPr>
        <p:spPr>
          <a:xfrm>
            <a:off x="538961" y="363955"/>
            <a:ext cx="17210078" cy="105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I. </a:t>
            </a: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Năng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lượng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và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sự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chuyển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hóa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 NL </a:t>
            </a: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trong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tế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bào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Google Shape;113;p14">
            <a:extLst>
              <a:ext uri="{FF2B5EF4-FFF2-40B4-BE49-F238E27FC236}">
                <a16:creationId xmlns:a16="http://schemas.microsoft.com/office/drawing/2014/main" id="{18BE337E-AFCE-25D0-3BAE-F41B9EB5B2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03584">
            <a:off x="16379060" y="2390581"/>
            <a:ext cx="1527504" cy="15330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DE0D8C4-1E17-0D52-88E2-E0EC78C64552}"/>
              </a:ext>
            </a:extLst>
          </p:cNvPr>
          <p:cNvSpPr txBox="1"/>
          <p:nvPr/>
        </p:nvSpPr>
        <p:spPr>
          <a:xfrm>
            <a:off x="1386348" y="1420270"/>
            <a:ext cx="8908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1.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Các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dạng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năng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lượng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trong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tế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bào</a:t>
            </a:r>
            <a:endParaRPr kumimoji="0" lang="en-CA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tim" panose="020B0604020202020204" charset="-34"/>
              <a:cs typeface="Itim" panose="020B0604020202020204" charset="-34"/>
              <a:sym typeface="Arial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42F9CA2-FA30-EC4B-787D-7626000963CE}"/>
              </a:ext>
            </a:extLst>
          </p:cNvPr>
          <p:cNvSpPr txBox="1"/>
          <p:nvPr/>
        </p:nvSpPr>
        <p:spPr>
          <a:xfrm>
            <a:off x="1607574" y="2476585"/>
            <a:ext cx="6887497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/>
              <a:t>Năng</a:t>
            </a:r>
            <a:r>
              <a:rPr lang="en-US" sz="3600" b="1" dirty="0"/>
              <a:t> </a:t>
            </a:r>
            <a:r>
              <a:rPr lang="en-US" sz="3600" b="1" dirty="0" err="1"/>
              <a:t>lượng</a:t>
            </a:r>
            <a:r>
              <a:rPr lang="en-US" sz="3600" b="1" dirty="0"/>
              <a:t> </a:t>
            </a:r>
            <a:r>
              <a:rPr lang="en-US" sz="3600" b="1" dirty="0" err="1"/>
              <a:t>hóa</a:t>
            </a:r>
            <a:r>
              <a:rPr lang="en-US" sz="3600" b="1" dirty="0"/>
              <a:t> </a:t>
            </a:r>
            <a:r>
              <a:rPr lang="en-US" sz="3600" b="1" dirty="0" err="1"/>
              <a:t>học</a:t>
            </a:r>
            <a:r>
              <a:rPr lang="en-US" sz="3600" b="1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năng</a:t>
            </a:r>
            <a:r>
              <a:rPr lang="en-US" sz="3600" dirty="0"/>
              <a:t> </a:t>
            </a:r>
            <a:r>
              <a:rPr lang="en-US" sz="3600" dirty="0" err="1"/>
              <a:t>lượng</a:t>
            </a:r>
            <a:r>
              <a:rPr lang="en-US" sz="3600" dirty="0"/>
              <a:t> </a:t>
            </a:r>
            <a:r>
              <a:rPr lang="en-US" sz="3600" dirty="0" err="1"/>
              <a:t>dự</a:t>
            </a:r>
            <a:r>
              <a:rPr lang="en-US" sz="3600" dirty="0"/>
              <a:t> </a:t>
            </a:r>
            <a:r>
              <a:rPr lang="en-US" sz="3600" dirty="0" err="1"/>
              <a:t>trữ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liên</a:t>
            </a:r>
            <a:r>
              <a:rPr lang="en-US" sz="3600" dirty="0"/>
              <a:t> </a:t>
            </a:r>
            <a:r>
              <a:rPr lang="en-US" sz="3600" dirty="0" err="1"/>
              <a:t>kết</a:t>
            </a:r>
            <a:r>
              <a:rPr lang="en-US" sz="3600" dirty="0"/>
              <a:t> </a:t>
            </a:r>
            <a:r>
              <a:rPr lang="en-US" sz="3600" dirty="0" err="1"/>
              <a:t>hóa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r>
              <a:rPr lang="en-US" sz="36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	VD: ATP, NADPH…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E6AFEBBA-3692-6A1D-C1DD-9AFFE0538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2706035"/>
            <a:ext cx="7227016" cy="56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89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BD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2;p14">
            <a:extLst>
              <a:ext uri="{FF2B5EF4-FFF2-40B4-BE49-F238E27FC236}">
                <a16:creationId xmlns:a16="http://schemas.microsoft.com/office/drawing/2014/main" id="{DA0C76A4-0483-97C8-75DF-2E6E99992139}"/>
              </a:ext>
            </a:extLst>
          </p:cNvPr>
          <p:cNvSpPr txBox="1"/>
          <p:nvPr/>
        </p:nvSpPr>
        <p:spPr>
          <a:xfrm>
            <a:off x="538961" y="363955"/>
            <a:ext cx="17210078" cy="105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 dirty="0">
                <a:solidFill>
                  <a:srgbClr val="3482CB"/>
                </a:solidFill>
                <a:latin typeface="Itim"/>
                <a:ea typeface="Itim"/>
                <a:cs typeface="Itim"/>
                <a:sym typeface="Itim"/>
              </a:rPr>
              <a:t>I. </a:t>
            </a:r>
            <a:r>
              <a:rPr lang="en-US" sz="6600" b="0" i="0" u="none" strike="noStrike" cap="none" dirty="0" err="1">
                <a:solidFill>
                  <a:srgbClr val="3482CB"/>
                </a:solidFill>
                <a:latin typeface="Itim"/>
                <a:ea typeface="Itim"/>
                <a:cs typeface="Itim"/>
                <a:sym typeface="Itim"/>
              </a:rPr>
              <a:t>Năng</a:t>
            </a:r>
            <a:r>
              <a:rPr lang="en-US" sz="6600" b="0" i="0" u="none" strike="noStrike" cap="none" dirty="0">
                <a:solidFill>
                  <a:srgbClr val="3482CB"/>
                </a:solidFill>
                <a:latin typeface="Itim"/>
                <a:ea typeface="Itim"/>
                <a:cs typeface="Itim"/>
                <a:sym typeface="Itim"/>
              </a:rPr>
              <a:t> </a:t>
            </a:r>
            <a:r>
              <a:rPr lang="en-US" sz="6600" b="0" i="0" u="none" strike="noStrike" cap="none" dirty="0" err="1">
                <a:solidFill>
                  <a:srgbClr val="3482CB"/>
                </a:solidFill>
                <a:latin typeface="Itim"/>
                <a:ea typeface="Itim"/>
                <a:cs typeface="Itim"/>
                <a:sym typeface="Itim"/>
              </a:rPr>
              <a:t>lượng</a:t>
            </a:r>
            <a:r>
              <a:rPr lang="en-US" sz="6600" b="0" i="0" u="none" strike="noStrike" cap="none" dirty="0">
                <a:solidFill>
                  <a:srgbClr val="3482CB"/>
                </a:solidFill>
                <a:latin typeface="Itim"/>
                <a:ea typeface="Itim"/>
                <a:cs typeface="Itim"/>
                <a:sym typeface="Itim"/>
              </a:rPr>
              <a:t> </a:t>
            </a:r>
            <a:r>
              <a:rPr lang="en-US" sz="6600" b="0" i="0" u="none" strike="noStrike" cap="none" dirty="0" err="1">
                <a:solidFill>
                  <a:srgbClr val="3482CB"/>
                </a:solidFill>
                <a:latin typeface="Itim"/>
                <a:ea typeface="Itim"/>
                <a:cs typeface="Itim"/>
                <a:sym typeface="Itim"/>
              </a:rPr>
              <a:t>và</a:t>
            </a:r>
            <a:r>
              <a:rPr lang="en-US" sz="6600" b="0" i="0" u="none" strike="noStrike" cap="none" dirty="0">
                <a:solidFill>
                  <a:srgbClr val="3482CB"/>
                </a:solidFill>
                <a:latin typeface="Itim"/>
                <a:ea typeface="Itim"/>
                <a:cs typeface="Itim"/>
                <a:sym typeface="Itim"/>
              </a:rPr>
              <a:t> </a:t>
            </a:r>
            <a:r>
              <a:rPr lang="en-US" sz="6600" b="0" i="0" u="none" strike="noStrike" cap="none" dirty="0" err="1">
                <a:solidFill>
                  <a:srgbClr val="3482CB"/>
                </a:solidFill>
                <a:latin typeface="Itim"/>
                <a:ea typeface="Itim"/>
                <a:cs typeface="Itim"/>
                <a:sym typeface="Itim"/>
              </a:rPr>
              <a:t>sự</a:t>
            </a:r>
            <a:r>
              <a:rPr lang="en-US" sz="6600" b="0" i="0" u="none" strike="noStrike" cap="none" dirty="0">
                <a:solidFill>
                  <a:srgbClr val="3482CB"/>
                </a:solidFill>
                <a:latin typeface="Itim"/>
                <a:ea typeface="Itim"/>
                <a:cs typeface="Itim"/>
                <a:sym typeface="Itim"/>
              </a:rPr>
              <a:t> </a:t>
            </a:r>
            <a:r>
              <a:rPr lang="en-US" sz="6600" b="0" i="0" u="none" strike="noStrike" cap="none" dirty="0" err="1">
                <a:solidFill>
                  <a:srgbClr val="3482CB"/>
                </a:solidFill>
                <a:latin typeface="Itim"/>
                <a:ea typeface="Itim"/>
                <a:cs typeface="Itim"/>
                <a:sym typeface="Itim"/>
              </a:rPr>
              <a:t>chuyể</a:t>
            </a:r>
            <a:r>
              <a:rPr lang="en-US" sz="6600" dirty="0" err="1">
                <a:solidFill>
                  <a:srgbClr val="3482CB"/>
                </a:solidFill>
                <a:latin typeface="Itim"/>
                <a:ea typeface="Itim"/>
                <a:cs typeface="Itim"/>
                <a:sym typeface="Itim"/>
              </a:rPr>
              <a:t>n</a:t>
            </a:r>
            <a:r>
              <a:rPr lang="en-US" sz="6600" dirty="0">
                <a:solidFill>
                  <a:srgbClr val="3482CB"/>
                </a:solidFill>
                <a:latin typeface="Itim"/>
                <a:ea typeface="Itim"/>
                <a:cs typeface="Itim"/>
                <a:sym typeface="Itim"/>
              </a:rPr>
              <a:t> </a:t>
            </a:r>
            <a:r>
              <a:rPr lang="en-US" sz="6600" dirty="0" err="1">
                <a:solidFill>
                  <a:srgbClr val="3482CB"/>
                </a:solidFill>
                <a:latin typeface="Itim"/>
                <a:ea typeface="Itim"/>
                <a:cs typeface="Itim"/>
                <a:sym typeface="Itim"/>
              </a:rPr>
              <a:t>hóa</a:t>
            </a:r>
            <a:r>
              <a:rPr lang="en-US" sz="6600" dirty="0">
                <a:solidFill>
                  <a:srgbClr val="3482CB"/>
                </a:solidFill>
                <a:latin typeface="Itim"/>
                <a:ea typeface="Itim"/>
                <a:cs typeface="Itim"/>
                <a:sym typeface="Itim"/>
              </a:rPr>
              <a:t> NL </a:t>
            </a:r>
            <a:r>
              <a:rPr lang="en-US" sz="6600" dirty="0" err="1">
                <a:solidFill>
                  <a:srgbClr val="3482CB"/>
                </a:solidFill>
                <a:latin typeface="Itim"/>
                <a:ea typeface="Itim"/>
                <a:cs typeface="Itim"/>
                <a:sym typeface="Itim"/>
              </a:rPr>
              <a:t>trong</a:t>
            </a:r>
            <a:r>
              <a:rPr lang="en-US" sz="6600" dirty="0">
                <a:solidFill>
                  <a:srgbClr val="3482CB"/>
                </a:solidFill>
                <a:latin typeface="Itim"/>
                <a:ea typeface="Itim"/>
                <a:cs typeface="Itim"/>
                <a:sym typeface="Itim"/>
              </a:rPr>
              <a:t> </a:t>
            </a:r>
            <a:r>
              <a:rPr lang="en-US" sz="6600" dirty="0" err="1">
                <a:solidFill>
                  <a:srgbClr val="3482CB"/>
                </a:solidFill>
                <a:latin typeface="Itim"/>
                <a:ea typeface="Itim"/>
                <a:cs typeface="Itim"/>
                <a:sym typeface="Itim"/>
              </a:rPr>
              <a:t>tế</a:t>
            </a:r>
            <a:r>
              <a:rPr lang="en-US" sz="6600" dirty="0">
                <a:solidFill>
                  <a:srgbClr val="3482CB"/>
                </a:solidFill>
                <a:latin typeface="Itim"/>
                <a:ea typeface="Itim"/>
                <a:cs typeface="Itim"/>
                <a:sym typeface="Itim"/>
              </a:rPr>
              <a:t> </a:t>
            </a:r>
            <a:r>
              <a:rPr lang="en-US" sz="6600" dirty="0" err="1">
                <a:solidFill>
                  <a:srgbClr val="3482CB"/>
                </a:solidFill>
                <a:latin typeface="Itim"/>
                <a:ea typeface="Itim"/>
                <a:cs typeface="Itim"/>
                <a:sym typeface="Itim"/>
              </a:rPr>
              <a:t>bào</a:t>
            </a:r>
            <a:endParaRPr sz="1100" dirty="0"/>
          </a:p>
        </p:txBody>
      </p:sp>
      <p:pic>
        <p:nvPicPr>
          <p:cNvPr id="3" name="Google Shape;113;p14">
            <a:extLst>
              <a:ext uri="{FF2B5EF4-FFF2-40B4-BE49-F238E27FC236}">
                <a16:creationId xmlns:a16="http://schemas.microsoft.com/office/drawing/2014/main" id="{18BE337E-AFCE-25D0-3BAE-F41B9EB5B2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03584">
            <a:off x="16379060" y="2390581"/>
            <a:ext cx="1527504" cy="15330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DE0D8C4-1E17-0D52-88E2-E0EC78C64552}"/>
              </a:ext>
            </a:extLst>
          </p:cNvPr>
          <p:cNvSpPr txBox="1"/>
          <p:nvPr/>
        </p:nvSpPr>
        <p:spPr>
          <a:xfrm>
            <a:off x="1386348" y="1420270"/>
            <a:ext cx="8908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Itim" panose="020B0604020202020204" charset="-34"/>
                <a:cs typeface="Itim" panose="020B0604020202020204" charset="-34"/>
              </a:rPr>
              <a:t>1. </a:t>
            </a:r>
            <a:r>
              <a:rPr lang="en-US" sz="4400" dirty="0" err="1">
                <a:latin typeface="Itim" panose="020B0604020202020204" charset="-34"/>
                <a:cs typeface="Itim" panose="020B0604020202020204" charset="-34"/>
              </a:rPr>
              <a:t>Các</a:t>
            </a:r>
            <a:r>
              <a:rPr lang="en-US" sz="4400" dirty="0">
                <a:latin typeface="Itim" panose="020B0604020202020204" charset="-34"/>
                <a:cs typeface="Itim" panose="020B0604020202020204" charset="-34"/>
              </a:rPr>
              <a:t> </a:t>
            </a:r>
            <a:r>
              <a:rPr lang="en-US" sz="4400" dirty="0" err="1">
                <a:latin typeface="Itim" panose="020B0604020202020204" charset="-34"/>
                <a:cs typeface="Itim" panose="020B0604020202020204" charset="-34"/>
              </a:rPr>
              <a:t>dạng</a:t>
            </a:r>
            <a:r>
              <a:rPr lang="en-US" sz="4400" dirty="0">
                <a:latin typeface="Itim" panose="020B0604020202020204" charset="-34"/>
                <a:cs typeface="Itim" panose="020B0604020202020204" charset="-34"/>
              </a:rPr>
              <a:t> </a:t>
            </a:r>
            <a:r>
              <a:rPr lang="en-US" sz="4400" dirty="0" err="1">
                <a:latin typeface="Itim" panose="020B0604020202020204" charset="-34"/>
                <a:cs typeface="Itim" panose="020B0604020202020204" charset="-34"/>
              </a:rPr>
              <a:t>năng</a:t>
            </a:r>
            <a:r>
              <a:rPr lang="en-US" sz="4400" dirty="0">
                <a:latin typeface="Itim" panose="020B0604020202020204" charset="-34"/>
                <a:cs typeface="Itim" panose="020B0604020202020204" charset="-34"/>
              </a:rPr>
              <a:t> </a:t>
            </a:r>
            <a:r>
              <a:rPr lang="en-US" sz="4400" dirty="0" err="1">
                <a:latin typeface="Itim" panose="020B0604020202020204" charset="-34"/>
                <a:cs typeface="Itim" panose="020B0604020202020204" charset="-34"/>
              </a:rPr>
              <a:t>lượng</a:t>
            </a:r>
            <a:r>
              <a:rPr lang="en-US" sz="4400" dirty="0">
                <a:latin typeface="Itim" panose="020B0604020202020204" charset="-34"/>
                <a:cs typeface="Itim" panose="020B0604020202020204" charset="-34"/>
              </a:rPr>
              <a:t> </a:t>
            </a:r>
            <a:r>
              <a:rPr lang="en-US" sz="4400" dirty="0" err="1">
                <a:latin typeface="Itim" panose="020B0604020202020204" charset="-34"/>
                <a:cs typeface="Itim" panose="020B0604020202020204" charset="-34"/>
              </a:rPr>
              <a:t>trong</a:t>
            </a:r>
            <a:r>
              <a:rPr lang="en-US" sz="4400" dirty="0">
                <a:latin typeface="Itim" panose="020B0604020202020204" charset="-34"/>
                <a:cs typeface="Itim" panose="020B0604020202020204" charset="-34"/>
              </a:rPr>
              <a:t> </a:t>
            </a:r>
            <a:r>
              <a:rPr lang="en-US" sz="4400" dirty="0" err="1">
                <a:latin typeface="Itim" panose="020B0604020202020204" charset="-34"/>
                <a:cs typeface="Itim" panose="020B0604020202020204" charset="-34"/>
              </a:rPr>
              <a:t>tế</a:t>
            </a:r>
            <a:r>
              <a:rPr lang="en-US" sz="4400" dirty="0">
                <a:latin typeface="Itim" panose="020B0604020202020204" charset="-34"/>
                <a:cs typeface="Itim" panose="020B0604020202020204" charset="-34"/>
              </a:rPr>
              <a:t> </a:t>
            </a:r>
            <a:r>
              <a:rPr lang="en-US" sz="4400" dirty="0" err="1">
                <a:latin typeface="Itim" panose="020B0604020202020204" charset="-34"/>
                <a:cs typeface="Itim" panose="020B0604020202020204" charset="-34"/>
              </a:rPr>
              <a:t>bào</a:t>
            </a:r>
            <a:endParaRPr lang="en-CA" sz="4400" dirty="0">
              <a:latin typeface="Itim" panose="020B0604020202020204" charset="-34"/>
              <a:cs typeface="Itim" panose="020B0604020202020204" charset="-3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B12399CF-FDFD-28FD-A6E1-1BBBB28B2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69" y="2605369"/>
            <a:ext cx="7781550" cy="7445656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5398F7FD-6877-DC0C-3BB7-5ABA35D206A7}"/>
              </a:ext>
            </a:extLst>
          </p:cNvPr>
          <p:cNvSpPr/>
          <p:nvPr/>
        </p:nvSpPr>
        <p:spPr>
          <a:xfrm>
            <a:off x="8642555" y="2157486"/>
            <a:ext cx="7654412" cy="14544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Quá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quang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hợp</a:t>
            </a:r>
            <a:r>
              <a:rPr lang="en-US" sz="3200" dirty="0">
                <a:solidFill>
                  <a:schemeClr val="tx1"/>
                </a:solidFill>
              </a:rPr>
              <a:t> ở </a:t>
            </a:r>
            <a:r>
              <a:rPr lang="en-US" sz="3200" dirty="0" err="1">
                <a:solidFill>
                  <a:schemeClr val="tx1"/>
                </a:solidFill>
              </a:rPr>
              <a:t>thực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vật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sử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dụng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ánh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sáng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để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làm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gì</a:t>
            </a:r>
            <a:r>
              <a:rPr lang="en-US" sz="3200" dirty="0">
                <a:solidFill>
                  <a:schemeClr val="tx1"/>
                </a:solidFill>
              </a:rPr>
              <a:t>? </a:t>
            </a:r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9B50493D-6741-9B8B-D5F9-6F22991630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2555" y="4800102"/>
            <a:ext cx="8605039" cy="5250923"/>
          </a:xfrm>
          <a:prstGeom prst="rect">
            <a:avLst/>
          </a:prstGeom>
        </p:spPr>
      </p:pic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C31F4B26-B604-B5FD-A511-275C5DD8E083}"/>
              </a:ext>
            </a:extLst>
          </p:cNvPr>
          <p:cNvSpPr/>
          <p:nvPr/>
        </p:nvSpPr>
        <p:spPr>
          <a:xfrm>
            <a:off x="8613676" y="3799051"/>
            <a:ext cx="7654412" cy="14544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Năng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lượng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được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chuyển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hóa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từ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dạng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nào</a:t>
            </a:r>
            <a:r>
              <a:rPr lang="en-US" sz="3200" dirty="0">
                <a:solidFill>
                  <a:schemeClr val="tx1"/>
                </a:solidFill>
              </a:rPr>
              <a:t> sang </a:t>
            </a:r>
            <a:r>
              <a:rPr lang="en-US" sz="3200" dirty="0" err="1">
                <a:solidFill>
                  <a:schemeClr val="tx1"/>
                </a:solidFill>
              </a:rPr>
              <a:t>dạng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nào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  <a:endParaRPr lang="en-CA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82CB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10 Cầu thủ bóng đá được yêu thích nhất Thế giới - Toplist.vn">
            <a:extLst>
              <a:ext uri="{FF2B5EF4-FFF2-40B4-BE49-F238E27FC236}">
                <a16:creationId xmlns:a16="http://schemas.microsoft.com/office/drawing/2014/main" id="{67B969FD-655D-D286-BDEC-29315FC46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052" y="0"/>
            <a:ext cx="9615948" cy="1041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1" name="Google Shape;42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7633" y="20470"/>
            <a:ext cx="2208837" cy="24945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4D850637-9A12-A410-E23C-75FDB89F3C57}"/>
              </a:ext>
            </a:extLst>
          </p:cNvPr>
          <p:cNvSpPr/>
          <p:nvPr/>
        </p:nvSpPr>
        <p:spPr>
          <a:xfrm>
            <a:off x="1063595" y="693175"/>
            <a:ext cx="6504038" cy="551589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ln w="0"/>
                <a:solidFill>
                  <a:schemeClr val="tx1"/>
                </a:solidFill>
              </a:rPr>
              <a:t>Hoạt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động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vận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động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như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các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cầu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thủ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bóng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đá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cần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tiêu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tốn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rất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nhiều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năng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lượng</a:t>
            </a:r>
            <a:r>
              <a:rPr lang="en-US" sz="3200" dirty="0">
                <a:ln w="0"/>
                <a:solidFill>
                  <a:schemeClr val="tx1"/>
                </a:solidFill>
              </a:rPr>
              <a:t>.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Vậy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nguồn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năng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lượng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đó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đã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được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lấy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từ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đâu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và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chuyển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đổi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thành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dạng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nào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để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tế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bào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và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cơ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thể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sử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dụng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ngay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khi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cần</a:t>
            </a:r>
            <a:r>
              <a:rPr lang="en-US" sz="3200" dirty="0">
                <a:ln w="0"/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</a:rPr>
              <a:t>thiết</a:t>
            </a:r>
            <a:r>
              <a:rPr lang="en-US" sz="3200" dirty="0">
                <a:ln w="0"/>
                <a:solidFill>
                  <a:schemeClr val="tx1"/>
                </a:solidFill>
              </a:rPr>
              <a:t>?</a:t>
            </a:r>
            <a:endParaRPr lang="en-CA" sz="3200" dirty="0">
              <a:ln w="0"/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BD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2;p14">
            <a:extLst>
              <a:ext uri="{FF2B5EF4-FFF2-40B4-BE49-F238E27FC236}">
                <a16:creationId xmlns:a16="http://schemas.microsoft.com/office/drawing/2014/main" id="{DA0C76A4-0483-97C8-75DF-2E6E99992139}"/>
              </a:ext>
            </a:extLst>
          </p:cNvPr>
          <p:cNvSpPr txBox="1"/>
          <p:nvPr/>
        </p:nvSpPr>
        <p:spPr>
          <a:xfrm>
            <a:off x="538961" y="363955"/>
            <a:ext cx="17210078" cy="105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I. </a:t>
            </a: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Năng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lượng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và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sự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chuyển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hóa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 NL </a:t>
            </a: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trong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tế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bào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Google Shape;113;p14">
            <a:extLst>
              <a:ext uri="{FF2B5EF4-FFF2-40B4-BE49-F238E27FC236}">
                <a16:creationId xmlns:a16="http://schemas.microsoft.com/office/drawing/2014/main" id="{18BE337E-AFCE-25D0-3BAE-F41B9EB5B2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03584">
            <a:off x="239138" y="2423114"/>
            <a:ext cx="1527504" cy="15330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DE0D8C4-1E17-0D52-88E2-E0EC78C64552}"/>
              </a:ext>
            </a:extLst>
          </p:cNvPr>
          <p:cNvSpPr txBox="1"/>
          <p:nvPr/>
        </p:nvSpPr>
        <p:spPr>
          <a:xfrm>
            <a:off x="1386348" y="1420270"/>
            <a:ext cx="101537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2.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Sự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chuyển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hóa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năng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lượng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trong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tế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bào</a:t>
            </a:r>
            <a:endParaRPr kumimoji="0" lang="en-CA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tim" panose="020B0604020202020204" charset="-34"/>
              <a:cs typeface="Itim" panose="020B0604020202020204" charset="-34"/>
              <a:sym typeface="Arial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94DDB62-B1DD-A5CE-2CAF-8C288BB28294}"/>
              </a:ext>
            </a:extLst>
          </p:cNvPr>
          <p:cNvSpPr txBox="1"/>
          <p:nvPr/>
        </p:nvSpPr>
        <p:spPr>
          <a:xfrm>
            <a:off x="1843547" y="2243860"/>
            <a:ext cx="15441563" cy="497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600" b="1" dirty="0" err="1"/>
              <a:t>Sự</a:t>
            </a:r>
            <a:r>
              <a:rPr lang="en-US" sz="3600" b="1" dirty="0"/>
              <a:t> </a:t>
            </a:r>
            <a:r>
              <a:rPr lang="en-US" sz="3600" b="1" dirty="0" err="1"/>
              <a:t>chuyển</a:t>
            </a:r>
            <a:r>
              <a:rPr lang="en-US" sz="3600" b="1" dirty="0"/>
              <a:t> </a:t>
            </a:r>
            <a:r>
              <a:rPr lang="en-US" sz="3600" b="1" dirty="0" err="1"/>
              <a:t>hóa</a:t>
            </a:r>
            <a:r>
              <a:rPr lang="en-US" sz="3600" b="1" dirty="0"/>
              <a:t> </a:t>
            </a:r>
            <a:r>
              <a:rPr lang="en-US" sz="3600" b="1" dirty="0" err="1"/>
              <a:t>năng</a:t>
            </a:r>
            <a:r>
              <a:rPr lang="en-US" sz="3600" b="1" dirty="0"/>
              <a:t> </a:t>
            </a:r>
            <a:r>
              <a:rPr lang="en-US" sz="3600" b="1" dirty="0" err="1"/>
              <a:t>lượng</a:t>
            </a:r>
            <a:r>
              <a:rPr lang="en-US" sz="3600" b="1" dirty="0"/>
              <a:t> </a:t>
            </a:r>
            <a:r>
              <a:rPr lang="en-US" sz="3600" b="1" dirty="0" err="1"/>
              <a:t>trong</a:t>
            </a:r>
            <a:r>
              <a:rPr lang="en-US" sz="3600" b="1" dirty="0"/>
              <a:t> </a:t>
            </a:r>
            <a:r>
              <a:rPr lang="en-US" sz="3600" b="1" dirty="0" err="1"/>
              <a:t>tế</a:t>
            </a:r>
            <a:r>
              <a:rPr lang="en-US" sz="3600" b="1" dirty="0"/>
              <a:t> </a:t>
            </a:r>
            <a:r>
              <a:rPr lang="en-US" sz="3600" b="1" dirty="0" err="1"/>
              <a:t>bào</a:t>
            </a:r>
            <a:r>
              <a:rPr lang="en-US" sz="3600" b="1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quá</a:t>
            </a:r>
            <a:r>
              <a:rPr lang="en-US" sz="3600" dirty="0"/>
              <a:t> </a:t>
            </a:r>
            <a:r>
              <a:rPr lang="en-US" sz="3600" dirty="0" err="1"/>
              <a:t>trình</a:t>
            </a:r>
            <a:r>
              <a:rPr lang="en-US" sz="3600" dirty="0"/>
              <a:t> </a:t>
            </a:r>
            <a:r>
              <a:rPr lang="en-US" sz="3600" dirty="0" err="1"/>
              <a:t>biến</a:t>
            </a:r>
            <a:r>
              <a:rPr lang="en-US" sz="3600" dirty="0"/>
              <a:t> </a:t>
            </a:r>
            <a:r>
              <a:rPr lang="en-US" sz="3600" dirty="0" err="1"/>
              <a:t>đổi</a:t>
            </a:r>
            <a:r>
              <a:rPr lang="en-US" sz="3600" dirty="0"/>
              <a:t> </a:t>
            </a:r>
            <a:r>
              <a:rPr lang="en-US" sz="3600" dirty="0" err="1"/>
              <a:t>năng</a:t>
            </a:r>
            <a:r>
              <a:rPr lang="en-US" sz="3600" dirty="0"/>
              <a:t> </a:t>
            </a:r>
            <a:r>
              <a:rPr lang="en-US" sz="3600" dirty="0" err="1"/>
              <a:t>lượng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dạng</a:t>
            </a:r>
            <a:r>
              <a:rPr lang="en-US" sz="3600" dirty="0"/>
              <a:t> </a:t>
            </a:r>
            <a:r>
              <a:rPr lang="en-US" sz="3600" dirty="0" err="1"/>
              <a:t>này</a:t>
            </a:r>
            <a:r>
              <a:rPr lang="en-US" sz="3600" dirty="0"/>
              <a:t> sang </a:t>
            </a:r>
            <a:r>
              <a:rPr lang="en-US" sz="3600" dirty="0" err="1"/>
              <a:t>dạng</a:t>
            </a:r>
            <a:r>
              <a:rPr lang="en-US" sz="3600" dirty="0"/>
              <a:t> </a:t>
            </a:r>
            <a:r>
              <a:rPr lang="en-US" sz="3600" dirty="0" err="1"/>
              <a:t>khác</a:t>
            </a:r>
            <a:r>
              <a:rPr lang="en-US" sz="3600" dirty="0"/>
              <a:t>,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năng</a:t>
            </a:r>
            <a:r>
              <a:rPr lang="en-US" sz="3600" dirty="0"/>
              <a:t> </a:t>
            </a:r>
            <a:r>
              <a:rPr lang="en-US" sz="3600" dirty="0" err="1"/>
              <a:t>lượng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hợp</a:t>
            </a:r>
            <a:r>
              <a:rPr lang="en-US" sz="3600" dirty="0"/>
              <a:t> </a:t>
            </a:r>
            <a:r>
              <a:rPr lang="en-US" sz="3600" dirty="0" err="1"/>
              <a:t>chất</a:t>
            </a:r>
            <a:r>
              <a:rPr lang="en-US" sz="3600" dirty="0"/>
              <a:t> </a:t>
            </a:r>
            <a:r>
              <a:rPr lang="en-US" sz="3600" dirty="0" err="1"/>
              <a:t>này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năng</a:t>
            </a:r>
            <a:r>
              <a:rPr lang="en-US" sz="3600" dirty="0"/>
              <a:t> </a:t>
            </a:r>
            <a:r>
              <a:rPr lang="en-US" sz="3600" dirty="0" err="1"/>
              <a:t>lượng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hợp</a:t>
            </a:r>
            <a:r>
              <a:rPr lang="en-US" sz="3600" dirty="0"/>
              <a:t> </a:t>
            </a:r>
            <a:r>
              <a:rPr lang="en-US" sz="3600" dirty="0" err="1"/>
              <a:t>chất</a:t>
            </a:r>
            <a:r>
              <a:rPr lang="en-US" sz="3600" dirty="0"/>
              <a:t> </a:t>
            </a:r>
            <a:r>
              <a:rPr lang="en-US" sz="3600" dirty="0" err="1"/>
              <a:t>khác</a:t>
            </a:r>
            <a:r>
              <a:rPr lang="en-US" sz="3600" dirty="0"/>
              <a:t>.</a:t>
            </a:r>
          </a:p>
          <a:p>
            <a:pPr lvl="1" algn="just">
              <a:lnSpc>
                <a:spcPct val="150000"/>
              </a:lnSpc>
            </a:pPr>
            <a:r>
              <a:rPr lang="en-US" sz="3600" dirty="0"/>
              <a:t>	VD: </a:t>
            </a:r>
            <a:r>
              <a:rPr lang="en-US" sz="3600" dirty="0" err="1"/>
              <a:t>Năng</a:t>
            </a:r>
            <a:r>
              <a:rPr lang="en-US" sz="3600" dirty="0"/>
              <a:t> </a:t>
            </a:r>
            <a:r>
              <a:rPr lang="en-US" sz="3600" dirty="0" err="1"/>
              <a:t>lượng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ATP </a:t>
            </a:r>
            <a:r>
              <a:rPr lang="en-US" sz="3600" dirty="0">
                <a:sym typeface="Wingdings" panose="05000000000000000000" pitchFamily="2" charset="2"/>
              </a:rPr>
              <a:t> </a:t>
            </a:r>
            <a:r>
              <a:rPr lang="en-US" sz="3600" dirty="0" err="1">
                <a:sym typeface="Wingdings" panose="05000000000000000000" pitchFamily="2" charset="2"/>
              </a:rPr>
              <a:t>Năng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lượng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cơ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học</a:t>
            </a:r>
            <a:r>
              <a:rPr lang="en-US" sz="3600" dirty="0">
                <a:sym typeface="Wingdings" panose="05000000000000000000" pitchFamily="2" charset="2"/>
              </a:rPr>
              <a:t>…</a:t>
            </a:r>
          </a:p>
          <a:p>
            <a:pPr lvl="1" algn="just">
              <a:lnSpc>
                <a:spcPct val="150000"/>
              </a:lnSpc>
            </a:pPr>
            <a:r>
              <a:rPr lang="en-US" sz="3600" dirty="0">
                <a:sym typeface="Wingdings" panose="05000000000000000000" pitchFamily="2" charset="2"/>
              </a:rPr>
              <a:t>		Glucose  pyruvic acid + 2NADH + 2ATP (NADH </a:t>
            </a:r>
            <a:r>
              <a:rPr lang="en-US" sz="3600" dirty="0" err="1">
                <a:sym typeface="Wingdings" panose="05000000000000000000" pitchFamily="2" charset="2"/>
              </a:rPr>
              <a:t>và</a:t>
            </a:r>
            <a:r>
              <a:rPr lang="en-US" sz="3600" dirty="0">
                <a:sym typeface="Wingdings" panose="05000000000000000000" pitchFamily="2" charset="2"/>
              </a:rPr>
              <a:t> ATP </a:t>
            </a:r>
            <a:r>
              <a:rPr lang="en-US" sz="3600" dirty="0" err="1">
                <a:sym typeface="Wingdings" panose="05000000000000000000" pitchFamily="2" charset="2"/>
              </a:rPr>
              <a:t>là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năng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lượng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hóa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học</a:t>
            </a:r>
            <a:r>
              <a:rPr lang="en-US" sz="3600" dirty="0">
                <a:sym typeface="Wingdings" panose="05000000000000000000" pitchFamily="2" charset="2"/>
              </a:rPr>
              <a:t>)</a:t>
            </a:r>
            <a:endParaRPr lang="en-CA" sz="36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51B95B8A-70F8-31CC-6636-97BCD76488A0}"/>
              </a:ext>
            </a:extLst>
          </p:cNvPr>
          <p:cNvSpPr/>
          <p:nvPr/>
        </p:nvSpPr>
        <p:spPr>
          <a:xfrm>
            <a:off x="10239332" y="4467617"/>
            <a:ext cx="7654412" cy="22855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Trong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hoạt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động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phân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giải</a:t>
            </a:r>
            <a:r>
              <a:rPr lang="en-US" sz="3200" dirty="0">
                <a:solidFill>
                  <a:schemeClr val="tx1"/>
                </a:solidFill>
              </a:rPr>
              <a:t> glucose, </a:t>
            </a:r>
            <a:r>
              <a:rPr lang="en-US" sz="3200" dirty="0" err="1">
                <a:solidFill>
                  <a:schemeClr val="tx1"/>
                </a:solidFill>
              </a:rPr>
              <a:t>năng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lượng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được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chuyển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hóa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thế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nào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70DC833C-F4CC-69A8-1FE6-E3D28472B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91" y="2283888"/>
            <a:ext cx="8790037" cy="803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6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BD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2;p14">
            <a:extLst>
              <a:ext uri="{FF2B5EF4-FFF2-40B4-BE49-F238E27FC236}">
                <a16:creationId xmlns:a16="http://schemas.microsoft.com/office/drawing/2014/main" id="{DA0C76A4-0483-97C8-75DF-2E6E99992139}"/>
              </a:ext>
            </a:extLst>
          </p:cNvPr>
          <p:cNvSpPr txBox="1"/>
          <p:nvPr/>
        </p:nvSpPr>
        <p:spPr>
          <a:xfrm>
            <a:off x="538961" y="363955"/>
            <a:ext cx="17210078" cy="105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I. </a:t>
            </a: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Năng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lượng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và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sự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chuyển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hóa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 NL </a:t>
            </a: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trong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tế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srgbClr val="3482CB"/>
                </a:solidFill>
                <a:effectLst/>
                <a:uLnTx/>
                <a:uFillTx/>
                <a:latin typeface="Itim"/>
                <a:ea typeface="Itim"/>
                <a:cs typeface="Itim"/>
                <a:sym typeface="Itim"/>
              </a:rPr>
              <a:t>bào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Google Shape;113;p14">
            <a:extLst>
              <a:ext uri="{FF2B5EF4-FFF2-40B4-BE49-F238E27FC236}">
                <a16:creationId xmlns:a16="http://schemas.microsoft.com/office/drawing/2014/main" id="{18BE337E-AFCE-25D0-3BAE-F41B9EB5B2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03584">
            <a:off x="239138" y="2423114"/>
            <a:ext cx="1527504" cy="15330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DE0D8C4-1E17-0D52-88E2-E0EC78C64552}"/>
              </a:ext>
            </a:extLst>
          </p:cNvPr>
          <p:cNvSpPr txBox="1"/>
          <p:nvPr/>
        </p:nvSpPr>
        <p:spPr>
          <a:xfrm>
            <a:off x="1386348" y="1420270"/>
            <a:ext cx="783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3. ATP – “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đồng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tiền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”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năng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lượng</a:t>
            </a:r>
            <a:endParaRPr kumimoji="0" lang="en-CA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tim" panose="020B0604020202020204" charset="-34"/>
              <a:cs typeface="Itim" panose="020B0604020202020204" charset="-34"/>
              <a:sym typeface="Arial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94DDB62-B1DD-A5CE-2CAF-8C288BB28294}"/>
              </a:ext>
            </a:extLst>
          </p:cNvPr>
          <p:cNvSpPr txBox="1"/>
          <p:nvPr/>
        </p:nvSpPr>
        <p:spPr>
          <a:xfrm>
            <a:off x="1843547" y="2243860"/>
            <a:ext cx="8436079" cy="7468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ATP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nucleotide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3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gốc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photphate</a:t>
            </a:r>
            <a:r>
              <a:rPr lang="en-US" sz="3600" noProof="0" dirty="0"/>
              <a:t> – </a:t>
            </a:r>
            <a:r>
              <a:rPr lang="en-US" sz="3600" noProof="0" dirty="0" err="1"/>
              <a:t>là</a:t>
            </a:r>
            <a:r>
              <a:rPr lang="en-US" sz="3600" noProof="0" dirty="0"/>
              <a:t> “</a:t>
            </a:r>
            <a:r>
              <a:rPr lang="en-US" sz="3600" noProof="0" dirty="0" err="1"/>
              <a:t>đồng</a:t>
            </a:r>
            <a:r>
              <a:rPr lang="en-US" sz="3600" noProof="0" dirty="0"/>
              <a:t> </a:t>
            </a:r>
            <a:r>
              <a:rPr lang="en-US" sz="3600" noProof="0" dirty="0" err="1"/>
              <a:t>tiền</a:t>
            </a:r>
            <a:r>
              <a:rPr lang="en-US" sz="3600" dirty="0"/>
              <a:t>” </a:t>
            </a:r>
            <a:r>
              <a:rPr lang="en-US" sz="3600" dirty="0" err="1"/>
              <a:t>năng</a:t>
            </a:r>
            <a:r>
              <a:rPr lang="en-US" sz="3600" dirty="0"/>
              <a:t> </a:t>
            </a:r>
            <a:r>
              <a:rPr lang="en-US" sz="3600" dirty="0" err="1"/>
              <a:t>lượng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tế</a:t>
            </a:r>
            <a:r>
              <a:rPr lang="en-US" sz="3600" dirty="0"/>
              <a:t> </a:t>
            </a:r>
            <a:r>
              <a:rPr lang="en-US" sz="3600" dirty="0" err="1"/>
              <a:t>bào</a:t>
            </a:r>
            <a:r>
              <a:rPr lang="en-US" sz="3600" dirty="0"/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CA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Khi ATP </a:t>
            </a:r>
            <a:r>
              <a:rPr kumimoji="0" lang="en-CA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bị</a:t>
            </a:r>
            <a:r>
              <a:rPr kumimoji="0" lang="en-CA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CA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CA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CA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giải</a:t>
            </a:r>
            <a:r>
              <a:rPr lang="en-CA" sz="3600" dirty="0"/>
              <a:t>, </a:t>
            </a:r>
            <a:r>
              <a:rPr lang="en-CA" sz="3600" dirty="0" err="1"/>
              <a:t>năng</a:t>
            </a:r>
            <a:r>
              <a:rPr lang="en-CA" sz="3600" dirty="0"/>
              <a:t> </a:t>
            </a:r>
            <a:r>
              <a:rPr lang="en-CA" sz="3600" dirty="0" err="1"/>
              <a:t>lượng</a:t>
            </a:r>
            <a:r>
              <a:rPr lang="en-CA" sz="3600" dirty="0"/>
              <a:t> </a:t>
            </a:r>
            <a:r>
              <a:rPr lang="en-CA" sz="3600" dirty="0" err="1"/>
              <a:t>được</a:t>
            </a:r>
            <a:r>
              <a:rPr lang="en-CA" sz="3600" dirty="0"/>
              <a:t> </a:t>
            </a:r>
            <a:r>
              <a:rPr lang="en-CA" sz="3600" dirty="0" err="1"/>
              <a:t>cung</a:t>
            </a:r>
            <a:r>
              <a:rPr lang="en-CA" sz="3600" dirty="0"/>
              <a:t> </a:t>
            </a:r>
            <a:r>
              <a:rPr lang="en-CA" sz="3600" dirty="0" err="1"/>
              <a:t>cấp</a:t>
            </a:r>
            <a:r>
              <a:rPr lang="en-CA" sz="3600" dirty="0"/>
              <a:t> </a:t>
            </a:r>
            <a:r>
              <a:rPr lang="en-CA" sz="3600" dirty="0" err="1"/>
              <a:t>cho</a:t>
            </a:r>
            <a:r>
              <a:rPr lang="en-CA" sz="3600" dirty="0"/>
              <a:t> </a:t>
            </a:r>
            <a:r>
              <a:rPr lang="en-CA" sz="3600" dirty="0" err="1"/>
              <a:t>các</a:t>
            </a:r>
            <a:r>
              <a:rPr lang="en-CA" sz="3600" dirty="0"/>
              <a:t> </a:t>
            </a:r>
            <a:r>
              <a:rPr lang="en-CA" sz="3600" dirty="0" err="1"/>
              <a:t>hoạt</a:t>
            </a:r>
            <a:r>
              <a:rPr lang="en-CA" sz="3600" dirty="0"/>
              <a:t> </a:t>
            </a:r>
            <a:r>
              <a:rPr lang="en-CA" sz="3600" dirty="0" err="1"/>
              <a:t>động</a:t>
            </a:r>
            <a:r>
              <a:rPr lang="en-CA" sz="3600" dirty="0"/>
              <a:t> </a:t>
            </a:r>
            <a:r>
              <a:rPr lang="en-CA" sz="3600" dirty="0" err="1"/>
              <a:t>của</a:t>
            </a:r>
            <a:r>
              <a:rPr lang="en-CA" sz="3600" dirty="0"/>
              <a:t> </a:t>
            </a:r>
            <a:r>
              <a:rPr lang="en-CA" sz="3600" dirty="0" err="1"/>
              <a:t>tế</a:t>
            </a:r>
            <a:r>
              <a:rPr lang="en-CA" sz="3600" dirty="0"/>
              <a:t> </a:t>
            </a:r>
            <a:r>
              <a:rPr lang="en-CA" sz="3600" dirty="0" err="1"/>
              <a:t>bào</a:t>
            </a:r>
            <a:r>
              <a:rPr lang="en-CA" sz="3600" dirty="0"/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CA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ATP</a:t>
            </a:r>
            <a:r>
              <a:rPr kumimoji="0" lang="en-CA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CA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được</a:t>
            </a:r>
            <a:r>
              <a:rPr kumimoji="0" lang="en-CA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CA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tổng</a:t>
            </a:r>
            <a:r>
              <a:rPr kumimoji="0" lang="en-CA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CA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hợp</a:t>
            </a:r>
            <a:r>
              <a:rPr kumimoji="0" lang="en-CA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CA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từ</a:t>
            </a:r>
            <a:r>
              <a:rPr kumimoji="0" lang="en-CA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CA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sự</a:t>
            </a:r>
            <a:r>
              <a:rPr kumimoji="0" lang="en-CA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CA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chuyển</a:t>
            </a:r>
            <a:r>
              <a:rPr kumimoji="0" lang="en-CA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CA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hóa</a:t>
            </a:r>
            <a:r>
              <a:rPr kumimoji="0" lang="en-CA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CA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năng</a:t>
            </a:r>
            <a:r>
              <a:rPr kumimoji="0" lang="en-CA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CA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lượng</a:t>
            </a:r>
            <a:r>
              <a:rPr kumimoji="0" lang="en-CA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CA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trong</a:t>
            </a:r>
            <a:r>
              <a:rPr kumimoji="0" lang="en-CA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CA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quá</a:t>
            </a:r>
            <a:r>
              <a:rPr kumimoji="0" lang="en-CA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CA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trình</a:t>
            </a:r>
            <a:r>
              <a:rPr kumimoji="0" lang="en-CA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CA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CA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CA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giải</a:t>
            </a:r>
            <a:r>
              <a:rPr kumimoji="0" lang="en-CA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CA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CA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CA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chất</a:t>
            </a:r>
            <a:r>
              <a:rPr kumimoji="0" lang="en-CA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en-CA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88C2BAED-F7D3-5EC0-6E53-22FF2CB7E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9342" y="1960361"/>
            <a:ext cx="7599371" cy="803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5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BD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2;p14">
            <a:extLst>
              <a:ext uri="{FF2B5EF4-FFF2-40B4-BE49-F238E27FC236}">
                <a16:creationId xmlns:a16="http://schemas.microsoft.com/office/drawing/2014/main" id="{DA0C76A4-0483-97C8-75DF-2E6E99992139}"/>
              </a:ext>
            </a:extLst>
          </p:cNvPr>
          <p:cNvSpPr txBox="1"/>
          <p:nvPr/>
        </p:nvSpPr>
        <p:spPr>
          <a:xfrm>
            <a:off x="538961" y="363955"/>
            <a:ext cx="17210078" cy="105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6600" dirty="0">
                <a:solidFill>
                  <a:srgbClr val="3482CB"/>
                </a:solidFill>
                <a:latin typeface="Itim"/>
                <a:cs typeface="Itim"/>
                <a:sym typeface="Itim"/>
              </a:rPr>
              <a:t>II - Enzyme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Google Shape;113;p14">
            <a:extLst>
              <a:ext uri="{FF2B5EF4-FFF2-40B4-BE49-F238E27FC236}">
                <a16:creationId xmlns:a16="http://schemas.microsoft.com/office/drawing/2014/main" id="{18BE337E-AFCE-25D0-3BAE-F41B9EB5B2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03584">
            <a:off x="239138" y="2423114"/>
            <a:ext cx="1527504" cy="15330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DE0D8C4-1E17-0D52-88E2-E0EC78C64552}"/>
              </a:ext>
            </a:extLst>
          </p:cNvPr>
          <p:cNvSpPr txBox="1"/>
          <p:nvPr/>
        </p:nvSpPr>
        <p:spPr>
          <a:xfrm>
            <a:off x="1386348" y="1420270"/>
            <a:ext cx="84866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tim" panose="020B0604020202020204" charset="-34"/>
                <a:cs typeface="Itim" panose="020B0604020202020204" charset="-34"/>
                <a:sym typeface="Arial"/>
              </a:rPr>
              <a:t>1. </a:t>
            </a:r>
            <a:r>
              <a:rPr lang="en-US" sz="4400" dirty="0">
                <a:latin typeface="Itim" panose="020B0604020202020204" charset="-34"/>
                <a:cs typeface="Itim" panose="020B0604020202020204" charset="-34"/>
              </a:rPr>
              <a:t>Khái </a:t>
            </a:r>
            <a:r>
              <a:rPr lang="en-US" sz="4400" dirty="0" err="1">
                <a:latin typeface="Itim" panose="020B0604020202020204" charset="-34"/>
                <a:cs typeface="Itim" panose="020B0604020202020204" charset="-34"/>
              </a:rPr>
              <a:t>niệm</a:t>
            </a:r>
            <a:r>
              <a:rPr lang="en-US" sz="4400" dirty="0">
                <a:latin typeface="Itim" panose="020B0604020202020204" charset="-34"/>
                <a:cs typeface="Itim" panose="020B0604020202020204" charset="-34"/>
              </a:rPr>
              <a:t> </a:t>
            </a:r>
            <a:r>
              <a:rPr lang="en-US" sz="4400" dirty="0" err="1">
                <a:latin typeface="Itim" panose="020B0604020202020204" charset="-34"/>
                <a:cs typeface="Itim" panose="020B0604020202020204" charset="-34"/>
              </a:rPr>
              <a:t>và</a:t>
            </a:r>
            <a:r>
              <a:rPr lang="en-US" sz="4400" dirty="0">
                <a:latin typeface="Itim" panose="020B0604020202020204" charset="-34"/>
                <a:cs typeface="Itim" panose="020B0604020202020204" charset="-34"/>
              </a:rPr>
              <a:t> </a:t>
            </a:r>
            <a:r>
              <a:rPr lang="en-US" sz="4400" dirty="0" err="1">
                <a:latin typeface="Itim" panose="020B0604020202020204" charset="-34"/>
                <a:cs typeface="Itim" panose="020B0604020202020204" charset="-34"/>
              </a:rPr>
              <a:t>vai</a:t>
            </a:r>
            <a:r>
              <a:rPr lang="en-US" sz="4400" dirty="0">
                <a:latin typeface="Itim" panose="020B0604020202020204" charset="-34"/>
                <a:cs typeface="Itim" panose="020B0604020202020204" charset="-34"/>
              </a:rPr>
              <a:t> </a:t>
            </a:r>
            <a:r>
              <a:rPr lang="en-US" sz="4400" dirty="0" err="1">
                <a:latin typeface="Itim" panose="020B0604020202020204" charset="-34"/>
                <a:cs typeface="Itim" panose="020B0604020202020204" charset="-34"/>
              </a:rPr>
              <a:t>trò</a:t>
            </a:r>
            <a:r>
              <a:rPr lang="en-US" sz="4400" dirty="0">
                <a:latin typeface="Itim" panose="020B0604020202020204" charset="-34"/>
                <a:cs typeface="Itim" panose="020B0604020202020204" charset="-34"/>
              </a:rPr>
              <a:t> </a:t>
            </a:r>
            <a:r>
              <a:rPr lang="en-US" sz="4400" dirty="0" err="1">
                <a:latin typeface="Itim" panose="020B0604020202020204" charset="-34"/>
                <a:cs typeface="Itim" panose="020B0604020202020204" charset="-34"/>
              </a:rPr>
              <a:t>của</a:t>
            </a:r>
            <a:r>
              <a:rPr lang="en-US" sz="4400" dirty="0">
                <a:latin typeface="Itim" panose="020B0604020202020204" charset="-34"/>
                <a:cs typeface="Itim" panose="020B0604020202020204" charset="-34"/>
              </a:rPr>
              <a:t> enzyme</a:t>
            </a:r>
            <a:endParaRPr kumimoji="0" lang="en-CA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tim" panose="020B0604020202020204" charset="-34"/>
              <a:cs typeface="Itim" panose="020B0604020202020204" charset="-34"/>
              <a:sym typeface="Arial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94DDB62-B1DD-A5CE-2CAF-8C288BB28294}"/>
              </a:ext>
            </a:extLst>
          </p:cNvPr>
          <p:cNvSpPr txBox="1"/>
          <p:nvPr/>
        </p:nvSpPr>
        <p:spPr>
          <a:xfrm>
            <a:off x="1843547" y="2243860"/>
            <a:ext cx="15338324" cy="4144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Enzyme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chất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xúc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tác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hiệu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tăng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tốc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độ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phản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ứng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-US" sz="360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không</a:t>
            </a:r>
            <a:r>
              <a:rPr kumimoji="0" lang="en-US" sz="36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bị</a:t>
            </a:r>
            <a:r>
              <a:rPr kumimoji="0" lang="en-US" sz="36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36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đổi</a:t>
            </a:r>
            <a:r>
              <a:rPr kumimoji="0" lang="en-US" sz="36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36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khi</a:t>
            </a:r>
            <a:r>
              <a:rPr kumimoji="0" lang="en-US" sz="36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36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thúc</a:t>
            </a:r>
            <a:r>
              <a:rPr kumimoji="0" lang="en-US" sz="36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phản</a:t>
            </a:r>
            <a:r>
              <a:rPr kumimoji="0" lang="en-US" sz="36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ứng</a:t>
            </a:r>
            <a:r>
              <a:rPr kumimoji="0" lang="en-US" sz="36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3600" noProof="0" dirty="0" err="1"/>
              <a:t>Ví</a:t>
            </a:r>
            <a:r>
              <a:rPr lang="en-US" sz="3600" noProof="0" dirty="0"/>
              <a:t> </a:t>
            </a:r>
            <a:r>
              <a:rPr lang="en-US" sz="3600" noProof="0" dirty="0" err="1"/>
              <a:t>dụ</a:t>
            </a:r>
            <a:r>
              <a:rPr lang="en-US" sz="3600" noProof="0" dirty="0"/>
              <a:t>: 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3600" noProof="0" dirty="0"/>
              <a:t>200mL dung </a:t>
            </a:r>
            <a:r>
              <a:rPr lang="en-US" sz="3600" noProof="0" dirty="0" err="1"/>
              <a:t>dịch</a:t>
            </a:r>
            <a:r>
              <a:rPr lang="en-US" sz="3600" noProof="0" dirty="0"/>
              <a:t> </a:t>
            </a:r>
            <a:r>
              <a:rPr lang="en-US" sz="3600" noProof="0" dirty="0" err="1"/>
              <a:t>tinh</a:t>
            </a:r>
            <a:r>
              <a:rPr lang="en-US" sz="3600" noProof="0" dirty="0"/>
              <a:t> </a:t>
            </a:r>
            <a:r>
              <a:rPr lang="en-US" sz="3600" noProof="0" dirty="0" err="1"/>
              <a:t>bột</a:t>
            </a:r>
            <a:r>
              <a:rPr lang="en-US" sz="3600" noProof="0" dirty="0"/>
              <a:t> </a:t>
            </a:r>
            <a:r>
              <a:rPr lang="en-CA" sz="3600" dirty="0"/>
              <a:t>						</a:t>
            </a:r>
            <a:r>
              <a:rPr lang="en-CA" sz="3600" dirty="0" err="1"/>
              <a:t>đường</a:t>
            </a:r>
            <a:r>
              <a:rPr lang="en-CA" sz="3600" dirty="0"/>
              <a:t> = 1 </a:t>
            </a:r>
            <a:r>
              <a:rPr lang="en-CA" sz="3600" dirty="0" err="1"/>
              <a:t>giờ</a:t>
            </a:r>
            <a:endParaRPr lang="en-CA" sz="3600" dirty="0"/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3600" noProof="0" dirty="0" err="1"/>
              <a:t>Nha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/>
              <a:t>cơm</a:t>
            </a:r>
            <a:r>
              <a:rPr lang="en-US" sz="3600" dirty="0"/>
              <a:t> (</a:t>
            </a:r>
            <a:r>
              <a:rPr lang="en-US" sz="3600" dirty="0" err="1"/>
              <a:t>tinh</a:t>
            </a:r>
            <a:r>
              <a:rPr lang="en-US" sz="3600" dirty="0"/>
              <a:t> </a:t>
            </a:r>
            <a:r>
              <a:rPr lang="en-US" sz="3600" dirty="0" err="1"/>
              <a:t>bột</a:t>
            </a:r>
            <a:r>
              <a:rPr lang="en-US" sz="3600" dirty="0"/>
              <a:t>)							</a:t>
            </a:r>
            <a:r>
              <a:rPr lang="en-US" sz="3600" dirty="0" err="1"/>
              <a:t>đường</a:t>
            </a:r>
            <a:r>
              <a:rPr lang="en-US" sz="3600" dirty="0"/>
              <a:t> = 5 </a:t>
            </a:r>
            <a:r>
              <a:rPr lang="en-US" sz="3600" dirty="0" err="1"/>
              <a:t>phút</a:t>
            </a:r>
            <a:endParaRPr lang="en-US" sz="3600" noProof="0" dirty="0"/>
          </a:p>
        </p:txBody>
      </p:sp>
      <p:cxnSp>
        <p:nvCxnSpPr>
          <p:cNvPr id="8" name="Đường kết nối Mũi tên Thẳng 7">
            <a:extLst>
              <a:ext uri="{FF2B5EF4-FFF2-40B4-BE49-F238E27FC236}">
                <a16:creationId xmlns:a16="http://schemas.microsoft.com/office/drawing/2014/main" id="{0442A391-25D9-A91B-A1D3-35872FE768DA}"/>
              </a:ext>
            </a:extLst>
          </p:cNvPr>
          <p:cNvCxnSpPr/>
          <p:nvPr/>
        </p:nvCxnSpPr>
        <p:spPr>
          <a:xfrm>
            <a:off x="7329948" y="5176684"/>
            <a:ext cx="432127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9642C6F-BB39-E57D-6FCA-764E16CD6415}"/>
              </a:ext>
            </a:extLst>
          </p:cNvPr>
          <p:cNvSpPr txBox="1"/>
          <p:nvPr/>
        </p:nvSpPr>
        <p:spPr>
          <a:xfrm>
            <a:off x="7698656" y="4524882"/>
            <a:ext cx="3274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Xúc</a:t>
            </a:r>
            <a:r>
              <a:rPr lang="en-US" sz="3200" b="1" dirty="0"/>
              <a:t> </a:t>
            </a:r>
            <a:r>
              <a:rPr lang="en-US" sz="3200" b="1" dirty="0" err="1"/>
              <a:t>tác</a:t>
            </a:r>
            <a:r>
              <a:rPr lang="en-US" sz="3200" b="1" dirty="0"/>
              <a:t> HCl 1N</a:t>
            </a:r>
            <a:endParaRPr lang="en-CA" sz="3200" b="1" dirty="0"/>
          </a:p>
        </p:txBody>
      </p:sp>
      <p:cxnSp>
        <p:nvCxnSpPr>
          <p:cNvPr id="10" name="Đường kết nối Mũi tên Thẳng 9">
            <a:extLst>
              <a:ext uri="{FF2B5EF4-FFF2-40B4-BE49-F238E27FC236}">
                <a16:creationId xmlns:a16="http://schemas.microsoft.com/office/drawing/2014/main" id="{674328C3-6981-3A6E-452E-5B49C10EFAD7}"/>
              </a:ext>
            </a:extLst>
          </p:cNvPr>
          <p:cNvCxnSpPr/>
          <p:nvPr/>
        </p:nvCxnSpPr>
        <p:spPr>
          <a:xfrm>
            <a:off x="7329948" y="6165498"/>
            <a:ext cx="432127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5E298E7-FD70-7727-21F7-4EF24B3AF4EA}"/>
              </a:ext>
            </a:extLst>
          </p:cNvPr>
          <p:cNvSpPr txBox="1"/>
          <p:nvPr/>
        </p:nvSpPr>
        <p:spPr>
          <a:xfrm>
            <a:off x="7521676" y="5580723"/>
            <a:ext cx="3628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Xúc</a:t>
            </a:r>
            <a:r>
              <a:rPr lang="en-US" sz="3200" b="1" dirty="0"/>
              <a:t> </a:t>
            </a:r>
            <a:r>
              <a:rPr lang="en-US" sz="3200" b="1" dirty="0" err="1"/>
              <a:t>tác</a:t>
            </a:r>
            <a:r>
              <a:rPr lang="en-US" sz="3200" b="1" dirty="0"/>
              <a:t> amylase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4170641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82CB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119129">
            <a:off x="10905561" y="1729890"/>
            <a:ext cx="795383" cy="1275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570190">
            <a:off x="15170353" y="2081930"/>
            <a:ext cx="1182392" cy="107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369821">
            <a:off x="-334074" y="8512501"/>
            <a:ext cx="1182392" cy="10727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1" name="Google Shape;491;p28"/>
          <p:cNvGrpSpPr/>
          <p:nvPr/>
        </p:nvGrpSpPr>
        <p:grpSpPr>
          <a:xfrm>
            <a:off x="6275049" y="9477357"/>
            <a:ext cx="1076485" cy="1081310"/>
            <a:chOff x="1813" y="0"/>
            <a:chExt cx="809173" cy="812800"/>
          </a:xfrm>
        </p:grpSpPr>
        <p:sp>
          <p:nvSpPr>
            <p:cNvPr id="492" name="Google Shape;492;p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8F6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18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4" name="Google Shape;494;p28"/>
          <p:cNvSpPr txBox="1"/>
          <p:nvPr/>
        </p:nvSpPr>
        <p:spPr>
          <a:xfrm>
            <a:off x="11716977" y="8890127"/>
            <a:ext cx="5334000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>
                <a:solidFill>
                  <a:srgbClr val="D8F67F"/>
                </a:solidFill>
                <a:latin typeface="Itim"/>
                <a:ea typeface="Itim"/>
                <a:cs typeface="Itim"/>
                <a:sym typeface="Itim"/>
              </a:rPr>
              <a:t>Write a caption for the photos.</a:t>
            </a:r>
            <a:endParaRPr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529D534E-48C9-9AE2-323F-8B503929D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482" y="1718127"/>
            <a:ext cx="7143750" cy="4695825"/>
          </a:xfrm>
          <a:prstGeom prst="rect">
            <a:avLst/>
          </a:prstGeom>
        </p:spPr>
      </p:pic>
      <p:pic>
        <p:nvPicPr>
          <p:cNvPr id="487" name="Google Shape;487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700000">
            <a:off x="-85455" y="1450288"/>
            <a:ext cx="2505224" cy="85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3E365BB-39DF-ECE4-783E-00714C4F76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6475" y="3297493"/>
            <a:ext cx="7787921" cy="5202331"/>
          </a:xfrm>
          <a:prstGeom prst="rect">
            <a:avLst/>
          </a:prstGeom>
        </p:spPr>
      </p:pic>
      <p:pic>
        <p:nvPicPr>
          <p:cNvPr id="486" name="Google Shape;486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8907218">
            <a:off x="6470851" y="2707925"/>
            <a:ext cx="2505224" cy="8517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D5C4794-462A-D9FF-47B1-18E9B3B32FDE}"/>
              </a:ext>
            </a:extLst>
          </p:cNvPr>
          <p:cNvSpPr txBox="1"/>
          <p:nvPr/>
        </p:nvSpPr>
        <p:spPr>
          <a:xfrm>
            <a:off x="2875935" y="911325"/>
            <a:ext cx="4128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Luciferin + O2 + ATP </a:t>
            </a:r>
            <a:endParaRPr lang="en-CA" sz="3200" dirty="0"/>
          </a:p>
        </p:txBody>
      </p:sp>
      <p:cxnSp>
        <p:nvCxnSpPr>
          <p:cNvPr id="8" name="Đường kết nối Mũi tên Thẳng 7">
            <a:extLst>
              <a:ext uri="{FF2B5EF4-FFF2-40B4-BE49-F238E27FC236}">
                <a16:creationId xmlns:a16="http://schemas.microsoft.com/office/drawing/2014/main" id="{4A1DEB25-DD1A-9F0D-6AD0-F77B25E4D7F1}"/>
              </a:ext>
            </a:extLst>
          </p:cNvPr>
          <p:cNvCxnSpPr>
            <a:cxnSpLocks/>
          </p:cNvCxnSpPr>
          <p:nvPr/>
        </p:nvCxnSpPr>
        <p:spPr>
          <a:xfrm>
            <a:off x="6883867" y="1260891"/>
            <a:ext cx="308604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62EE6F5-06ED-47CB-36FE-CBCADA051D64}"/>
              </a:ext>
            </a:extLst>
          </p:cNvPr>
          <p:cNvSpPr txBox="1"/>
          <p:nvPr/>
        </p:nvSpPr>
        <p:spPr>
          <a:xfrm>
            <a:off x="6695768" y="683443"/>
            <a:ext cx="3274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luciferase</a:t>
            </a:r>
            <a:endParaRPr lang="en-CA" sz="3200" b="1" dirty="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5596B7C-F407-2053-65B1-1C553C5FCE7A}"/>
              </a:ext>
            </a:extLst>
          </p:cNvPr>
          <p:cNvSpPr txBox="1"/>
          <p:nvPr/>
        </p:nvSpPr>
        <p:spPr>
          <a:xfrm>
            <a:off x="10008010" y="911325"/>
            <a:ext cx="8607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Oxyluciferin + CO2 + AMP + PP + </a:t>
            </a:r>
            <a:r>
              <a:rPr lang="en-US" sz="3200" dirty="0" err="1"/>
              <a:t>Ánh</a:t>
            </a:r>
            <a:r>
              <a:rPr lang="en-US" sz="3200" dirty="0"/>
              <a:t> </a:t>
            </a:r>
            <a:r>
              <a:rPr lang="en-US" sz="3200" dirty="0" err="1"/>
              <a:t>sáng</a:t>
            </a:r>
            <a:r>
              <a:rPr lang="en-US" sz="3200" dirty="0"/>
              <a:t> </a:t>
            </a:r>
            <a:endParaRPr lang="en-CA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819</Words>
  <Application>Microsoft Office PowerPoint</Application>
  <PresentationFormat>Tùy chỉnh</PresentationFormat>
  <Paragraphs>73</Paragraphs>
  <Slides>14</Slides>
  <Notes>14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20" baseType="lpstr">
      <vt:lpstr>Arial</vt:lpstr>
      <vt:lpstr>Rubik</vt:lpstr>
      <vt:lpstr>Calibri</vt:lpstr>
      <vt:lpstr>Itim</vt:lpstr>
      <vt:lpstr>Cambria Math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Nguyen Vu Thanh Ha</cp:lastModifiedBy>
  <cp:revision>6</cp:revision>
  <dcterms:modified xsi:type="dcterms:W3CDTF">2023-01-06T06:29:38Z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2022-12-14T03:50:09Z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25797768-b6e4-4b74-843f-ac2db28c93f1</vt:lpwstr>
  </property>
  <property fmtid="{D5CDD505-2E9C-101B-9397-08002B2CF9AE}" pid="7" name="MSIP_Label_defa4170-0d19-0005-0004-bc88714345d2_ActionId">
    <vt:lpwstr>bcce620a-cb18-433f-8902-4270514a5275</vt:lpwstr>
  </property>
  <property fmtid="{D5CDD505-2E9C-101B-9397-08002B2CF9AE}" pid="8" name="MSIP_Label_defa4170-0d19-0005-0004-bc88714345d2_ContentBits">
    <vt:lpwstr>0</vt:lpwstr>
  </property>
</Properties>
</file>