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9"/>
  </p:notesMasterIdLst>
  <p:handoutMasterIdLst>
    <p:handoutMasterId r:id="rId50"/>
  </p:handoutMasterIdLst>
  <p:sldIdLst>
    <p:sldId id="256" r:id="rId3"/>
    <p:sldId id="257" r:id="rId4"/>
    <p:sldId id="294" r:id="rId5"/>
    <p:sldId id="336" r:id="rId6"/>
    <p:sldId id="295" r:id="rId7"/>
    <p:sldId id="258" r:id="rId8"/>
    <p:sldId id="337" r:id="rId9"/>
    <p:sldId id="338" r:id="rId10"/>
    <p:sldId id="339" r:id="rId11"/>
    <p:sldId id="317" r:id="rId12"/>
    <p:sldId id="321" r:id="rId13"/>
    <p:sldId id="322" r:id="rId14"/>
    <p:sldId id="323" r:id="rId15"/>
    <p:sldId id="324" r:id="rId16"/>
    <p:sldId id="313" r:id="rId17"/>
    <p:sldId id="314" r:id="rId18"/>
    <p:sldId id="325" r:id="rId19"/>
    <p:sldId id="326" r:id="rId20"/>
    <p:sldId id="327" r:id="rId21"/>
    <p:sldId id="328" r:id="rId22"/>
    <p:sldId id="329" r:id="rId23"/>
    <p:sldId id="330" r:id="rId24"/>
    <p:sldId id="331" r:id="rId25"/>
    <p:sldId id="332" r:id="rId26"/>
    <p:sldId id="333" r:id="rId27"/>
    <p:sldId id="334" r:id="rId28"/>
    <p:sldId id="335" r:id="rId29"/>
    <p:sldId id="340" r:id="rId30"/>
    <p:sldId id="346" r:id="rId31"/>
    <p:sldId id="347" r:id="rId32"/>
    <p:sldId id="348" r:id="rId33"/>
    <p:sldId id="349" r:id="rId34"/>
    <p:sldId id="350" r:id="rId35"/>
    <p:sldId id="351" r:id="rId36"/>
    <p:sldId id="352" r:id="rId37"/>
    <p:sldId id="316" r:id="rId38"/>
    <p:sldId id="292" r:id="rId39"/>
    <p:sldId id="341" r:id="rId40"/>
    <p:sldId id="342" r:id="rId41"/>
    <p:sldId id="343" r:id="rId42"/>
    <p:sldId id="318" r:id="rId43"/>
    <p:sldId id="344" r:id="rId44"/>
    <p:sldId id="319" r:id="rId45"/>
    <p:sldId id="320" r:id="rId46"/>
    <p:sldId id="345" r:id="rId47"/>
    <p:sldId id="312" r:id="rId48"/>
  </p:sldIdLst>
  <p:sldSz cx="9144000" cy="5143500" type="screen16x9"/>
  <p:notesSz cx="6858000" cy="9144000"/>
  <p:custDataLst>
    <p:tags r:id="rId5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EC7524"/>
    <a:srgbClr val="ED7E33"/>
    <a:srgbClr val="6C1D8F"/>
    <a:srgbClr val="7559A7"/>
    <a:srgbClr val="9966FF"/>
    <a:srgbClr val="714383"/>
    <a:srgbClr val="00B7CA"/>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1" autoAdjust="0"/>
    <p:restoredTop sz="83636" autoAdjust="0"/>
  </p:normalViewPr>
  <p:slideViewPr>
    <p:cSldViewPr snapToGrid="0">
      <p:cViewPr varScale="1">
        <p:scale>
          <a:sx n="76" d="100"/>
          <a:sy n="76" d="100"/>
        </p:scale>
        <p:origin x="1008"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2023/5/7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26388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1662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73437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11106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43628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5299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00408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21496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82165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37979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3919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06416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4291313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37103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325512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869312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42038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3390416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22623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117182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139201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87835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504645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03898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1256462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23696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5385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491006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2596401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2519297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2295926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2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41355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75938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37825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73110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87733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19997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414208"/>
      </p:ext>
    </p:extLst>
  </p:cSld>
  <p:clrMapOvr>
    <a:masterClrMapping/>
  </p:clrMapOvr>
  <p:transition advTm="1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47853"/>
      </p:ext>
    </p:extLst>
  </p:cSld>
  <p:clrMapOvr>
    <a:masterClrMapping/>
  </p:clrMapOvr>
  <p:transition advTm="1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46478"/>
      </p:ext>
    </p:extLst>
  </p:cSld>
  <p:clrMapOvr>
    <a:masterClrMapping/>
  </p:clrMapOvr>
  <p:transition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2023/5/7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530ABB-2682-448E-9618-3E47EEC6D889}" type="datetimeFigureOut">
              <a:rPr lang="zh-CN" altLang="en-US" smtClean="0"/>
              <a:t>2023/5/7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66DA4B3-3A17-4C7C-ABBC-3676A971A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 y="0"/>
            <a:ext cx="91425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Tree>
    <p:extLst>
      <p:ext uri="{BB962C8B-B14F-4D97-AF65-F5344CB8AC3E}">
        <p14:creationId xmlns:p14="http://schemas.microsoft.com/office/powerpoint/2010/main" val="19694277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advTm="1000">
    <p:pull/>
  </p:transition>
  <p:txStyles>
    <p:titleStyle>
      <a:lvl1pPr algn="ctr" defTabSz="909361" rtl="0" fontAlgn="base">
        <a:spcBef>
          <a:spcPct val="0"/>
        </a:spcBef>
        <a:spcAft>
          <a:spcPct val="0"/>
        </a:spcAft>
        <a:defRPr sz="4421" kern="1200">
          <a:solidFill>
            <a:schemeClr val="tx1"/>
          </a:solidFill>
          <a:latin typeface="+mj-lt"/>
          <a:ea typeface="+mj-ea"/>
          <a:cs typeface="+mj-cs"/>
        </a:defRPr>
      </a:lvl1pPr>
      <a:lvl2pPr algn="ctr" defTabSz="909361" rtl="0" fontAlgn="base">
        <a:spcBef>
          <a:spcPct val="0"/>
        </a:spcBef>
        <a:spcAft>
          <a:spcPct val="0"/>
        </a:spcAft>
        <a:defRPr sz="4421">
          <a:solidFill>
            <a:schemeClr val="tx1"/>
          </a:solidFill>
          <a:latin typeface="Arial" pitchFamily="34" charset="0"/>
          <a:ea typeface="微软雅黑" pitchFamily="34" charset="-122"/>
        </a:defRPr>
      </a:lvl2pPr>
      <a:lvl3pPr algn="ctr" defTabSz="909361" rtl="0" fontAlgn="base">
        <a:spcBef>
          <a:spcPct val="0"/>
        </a:spcBef>
        <a:spcAft>
          <a:spcPct val="0"/>
        </a:spcAft>
        <a:defRPr sz="4421">
          <a:solidFill>
            <a:schemeClr val="tx1"/>
          </a:solidFill>
          <a:latin typeface="Arial" pitchFamily="34" charset="0"/>
          <a:ea typeface="微软雅黑" pitchFamily="34" charset="-122"/>
        </a:defRPr>
      </a:lvl3pPr>
      <a:lvl4pPr algn="ctr" defTabSz="909361" rtl="0" fontAlgn="base">
        <a:spcBef>
          <a:spcPct val="0"/>
        </a:spcBef>
        <a:spcAft>
          <a:spcPct val="0"/>
        </a:spcAft>
        <a:defRPr sz="4421">
          <a:solidFill>
            <a:schemeClr val="tx1"/>
          </a:solidFill>
          <a:latin typeface="Arial" pitchFamily="34" charset="0"/>
          <a:ea typeface="微软雅黑" pitchFamily="34" charset="-122"/>
        </a:defRPr>
      </a:lvl4pPr>
      <a:lvl5pPr algn="ctr" defTabSz="909361" rtl="0" fontAlgn="base">
        <a:spcBef>
          <a:spcPct val="0"/>
        </a:spcBef>
        <a:spcAft>
          <a:spcPct val="0"/>
        </a:spcAft>
        <a:defRPr sz="4421">
          <a:solidFill>
            <a:schemeClr val="tx1"/>
          </a:solidFill>
          <a:latin typeface="Arial" pitchFamily="34" charset="0"/>
          <a:ea typeface="微软雅黑" pitchFamily="34" charset="-122"/>
        </a:defRPr>
      </a:lvl5pPr>
      <a:lvl6pPr marL="430042" algn="ctr" defTabSz="909361" rtl="0" fontAlgn="base">
        <a:spcBef>
          <a:spcPct val="0"/>
        </a:spcBef>
        <a:spcAft>
          <a:spcPct val="0"/>
        </a:spcAft>
        <a:defRPr sz="4421">
          <a:solidFill>
            <a:schemeClr val="tx1"/>
          </a:solidFill>
          <a:latin typeface="Arial" pitchFamily="34" charset="0"/>
          <a:ea typeface="微软雅黑" pitchFamily="34" charset="-122"/>
        </a:defRPr>
      </a:lvl6pPr>
      <a:lvl7pPr marL="860085" algn="ctr" defTabSz="909361" rtl="0" fontAlgn="base">
        <a:spcBef>
          <a:spcPct val="0"/>
        </a:spcBef>
        <a:spcAft>
          <a:spcPct val="0"/>
        </a:spcAft>
        <a:defRPr sz="4421">
          <a:solidFill>
            <a:schemeClr val="tx1"/>
          </a:solidFill>
          <a:latin typeface="Arial" pitchFamily="34" charset="0"/>
          <a:ea typeface="微软雅黑" pitchFamily="34" charset="-122"/>
        </a:defRPr>
      </a:lvl7pPr>
      <a:lvl8pPr marL="1290127" algn="ctr" defTabSz="909361" rtl="0" fontAlgn="base">
        <a:spcBef>
          <a:spcPct val="0"/>
        </a:spcBef>
        <a:spcAft>
          <a:spcPct val="0"/>
        </a:spcAft>
        <a:defRPr sz="4421">
          <a:solidFill>
            <a:schemeClr val="tx1"/>
          </a:solidFill>
          <a:latin typeface="Arial" pitchFamily="34" charset="0"/>
          <a:ea typeface="微软雅黑" pitchFamily="34" charset="-122"/>
        </a:defRPr>
      </a:lvl8pPr>
      <a:lvl9pPr marL="1720169" algn="ctr" defTabSz="909361" rtl="0" fontAlgn="base">
        <a:spcBef>
          <a:spcPct val="0"/>
        </a:spcBef>
        <a:spcAft>
          <a:spcPct val="0"/>
        </a:spcAft>
        <a:defRPr sz="4421">
          <a:solidFill>
            <a:schemeClr val="tx1"/>
          </a:solidFill>
          <a:latin typeface="Arial" pitchFamily="34" charset="0"/>
          <a:ea typeface="微软雅黑" pitchFamily="34" charset="-122"/>
        </a:defRPr>
      </a:lvl9pPr>
    </p:titleStyle>
    <p:bodyStyle>
      <a:lvl1pPr marL="340450" indent="-340450" algn="l" defTabSz="909361" rtl="0" fontAlgn="base">
        <a:spcBef>
          <a:spcPct val="20000"/>
        </a:spcBef>
        <a:spcAft>
          <a:spcPct val="0"/>
        </a:spcAft>
        <a:buFont typeface="Arial" pitchFamily="34" charset="0"/>
        <a:buChar char="•"/>
        <a:defRPr sz="3198" kern="1200">
          <a:solidFill>
            <a:schemeClr val="tx1"/>
          </a:solidFill>
          <a:latin typeface="+mn-lt"/>
          <a:ea typeface="+mn-ea"/>
          <a:cs typeface="+mn-cs"/>
        </a:defRPr>
      </a:lvl1pPr>
      <a:lvl2pPr marL="739136" indent="-283708" algn="l" defTabSz="909361" rtl="0" fontAlgn="base">
        <a:spcBef>
          <a:spcPct val="20000"/>
        </a:spcBef>
        <a:spcAft>
          <a:spcPct val="0"/>
        </a:spcAft>
        <a:buFont typeface="Arial" pitchFamily="34" charset="0"/>
        <a:buChar char="–"/>
        <a:defRPr sz="2822" kern="1200">
          <a:solidFill>
            <a:schemeClr val="tx1"/>
          </a:solidFill>
          <a:latin typeface="+mn-lt"/>
          <a:ea typeface="+mn-ea"/>
          <a:cs typeface="+mn-cs"/>
        </a:defRPr>
      </a:lvl2pPr>
      <a:lvl3pPr marL="1137820" indent="-226967" algn="l" defTabSz="909361" rtl="0" fontAlgn="base">
        <a:spcBef>
          <a:spcPct val="20000"/>
        </a:spcBef>
        <a:spcAft>
          <a:spcPct val="0"/>
        </a:spcAft>
        <a:buFont typeface="Arial" pitchFamily="34" charset="0"/>
        <a:buChar char="•"/>
        <a:defRPr sz="2352" kern="1200">
          <a:solidFill>
            <a:schemeClr val="tx1"/>
          </a:solidFill>
          <a:latin typeface="+mn-lt"/>
          <a:ea typeface="+mn-ea"/>
          <a:cs typeface="+mn-cs"/>
        </a:defRPr>
      </a:lvl3pPr>
      <a:lvl4pPr marL="1591754"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4pPr>
      <a:lvl5pPr marL="2047181"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4.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oleObject" Target="../embeddings/oleObject5.bin"/><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image" Target="../media/image33.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0452" y="8501"/>
            <a:ext cx="9144000" cy="5143500"/>
          </a:xfrm>
          <a:prstGeom prst="rect">
            <a:avLst/>
          </a:prstGeom>
        </p:spPr>
      </p:pic>
      <p:sp>
        <p:nvSpPr>
          <p:cNvPr id="127" name="TextBox 37"/>
          <p:cNvSpPr txBox="1"/>
          <p:nvPr/>
        </p:nvSpPr>
        <p:spPr>
          <a:xfrm>
            <a:off x="880018" y="1772445"/>
            <a:ext cx="1138453" cy="400110"/>
          </a:xfrm>
          <a:prstGeom prst="rect">
            <a:avLst/>
          </a:prstGeom>
          <a:noFill/>
        </p:spPr>
        <p:txBody>
          <a:bodyPr wrap="none" rtlCol="0">
            <a:spAutoFit/>
          </a:bodyPr>
          <a:lstStyle/>
          <a:p>
            <a:r>
              <a:rPr lang="en-US" altLang="zh-CN" sz="2000" b="1" dirty="0">
                <a:solidFill>
                  <a:srgbClr val="02B3C1"/>
                </a:solidFill>
                <a:latin typeface="Arial" panose="020B0604020202020204" pitchFamily="34" charset="0"/>
                <a:ea typeface="微软雅黑" panose="020B0503020204020204" pitchFamily="34" charset="-122"/>
                <a:cs typeface="Arial" panose="020B0604020202020204" pitchFamily="34" charset="0"/>
              </a:rPr>
              <a:t>BÀI </a:t>
            </a:r>
            <a:r>
              <a:rPr lang="en-US" altLang="zh-CN" sz="2000" b="1" dirty="0" smtClean="0">
                <a:solidFill>
                  <a:srgbClr val="02B3C1"/>
                </a:solidFill>
                <a:latin typeface="Arial" panose="020B0604020202020204" pitchFamily="34" charset="0"/>
                <a:ea typeface="微软雅黑" panose="020B0503020204020204" pitchFamily="34" charset="-122"/>
                <a:cs typeface="Arial" panose="020B0604020202020204" pitchFamily="34" charset="0"/>
              </a:rPr>
              <a:t>11: </a:t>
            </a:r>
            <a:endParaRPr lang="zh-CN" altLang="en-US" sz="2000" b="1" dirty="0">
              <a:solidFill>
                <a:srgbClr val="02B3C1"/>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圆角矩形 128"/>
          <p:cNvSpPr/>
          <p:nvPr/>
        </p:nvSpPr>
        <p:spPr>
          <a:xfrm>
            <a:off x="895999" y="1002722"/>
            <a:ext cx="8141972"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30" name="TextBox 40"/>
          <p:cNvSpPr txBox="1"/>
          <p:nvPr/>
        </p:nvSpPr>
        <p:spPr>
          <a:xfrm>
            <a:off x="849763" y="1073795"/>
            <a:ext cx="8141972" cy="400110"/>
          </a:xfrm>
          <a:prstGeom prst="rect">
            <a:avLst/>
          </a:prstGeom>
          <a:noFill/>
        </p:spPr>
        <p:txBody>
          <a:bodyPr wrap="none" rtlCol="0">
            <a:spAutoFit/>
          </a:bodyPr>
          <a:lstStyle/>
          <a:p>
            <a:pPr algn="ctr"/>
            <a:r>
              <a:rPr lang="en-US" altLang="zh-CN" sz="2000" b="1">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CHƯƠNG 3: THỰC HÀNH HOÁ HỌC VÀ CÔNG NGHỆ THÔNG TIN</a:t>
            </a:r>
            <a:endParaRPr lang="zh-CN" altLang="en-US" sz="2000" b="1">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1" name="组合 130"/>
          <p:cNvGrpSpPr/>
          <p:nvPr/>
        </p:nvGrpSpPr>
        <p:grpSpPr>
          <a:xfrm>
            <a:off x="70068" y="963113"/>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5" name="Freeform 5"/>
          <p:cNvSpPr/>
          <p:nvPr/>
        </p:nvSpPr>
        <p:spPr bwMode="auto">
          <a:xfrm rot="10800000">
            <a:off x="8058530" y="-395454"/>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5"/>
          <p:cNvSpPr/>
          <p:nvPr/>
        </p:nvSpPr>
        <p:spPr bwMode="auto">
          <a:xfrm rot="10800000">
            <a:off x="5888001" y="-448915"/>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5"/>
          <p:cNvSpPr/>
          <p:nvPr/>
        </p:nvSpPr>
        <p:spPr bwMode="auto">
          <a:xfrm rot="10800000">
            <a:off x="7581283" y="434421"/>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5"/>
          <p:cNvSpPr/>
          <p:nvPr/>
        </p:nvSpPr>
        <p:spPr bwMode="auto">
          <a:xfrm rot="10800000">
            <a:off x="5314431" y="190742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5"/>
          <p:cNvSpPr/>
          <p:nvPr/>
        </p:nvSpPr>
        <p:spPr bwMode="auto">
          <a:xfrm rot="10800000">
            <a:off x="8199916" y="4709452"/>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5"/>
          <p:cNvSpPr/>
          <p:nvPr/>
        </p:nvSpPr>
        <p:spPr bwMode="auto">
          <a:xfrm rot="10800000">
            <a:off x="6190381" y="4222272"/>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5"/>
          <p:cNvSpPr/>
          <p:nvPr/>
        </p:nvSpPr>
        <p:spPr bwMode="auto">
          <a:xfrm rot="10800000">
            <a:off x="3286236" y="41949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5"/>
          <p:cNvSpPr/>
          <p:nvPr/>
        </p:nvSpPr>
        <p:spPr bwMode="auto">
          <a:xfrm rot="10800000">
            <a:off x="3904624" y="469609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3" name="Freeform 5"/>
          <p:cNvSpPr/>
          <p:nvPr/>
        </p:nvSpPr>
        <p:spPr bwMode="auto">
          <a:xfrm rot="10800000">
            <a:off x="743308" y="1529796"/>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5"/>
          <p:cNvSpPr/>
          <p:nvPr/>
        </p:nvSpPr>
        <p:spPr bwMode="auto">
          <a:xfrm rot="10800000">
            <a:off x="723002" y="4603340"/>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标题 1"/>
          <p:cNvSpPr>
            <a:spLocks noGrp="1"/>
          </p:cNvSpPr>
          <p:nvPr/>
        </p:nvSpPr>
        <p:spPr>
          <a:xfrm>
            <a:off x="313939" y="2146797"/>
            <a:ext cx="8519165" cy="203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a:solidFill>
                  <a:srgbClr val="FF0000"/>
                </a:solidFill>
                <a:latin typeface="Arial" panose="020B0604020202020204" pitchFamily="34" charset="0"/>
                <a:ea typeface="汉仪尚巍清茶体W" panose="00020600040101010101" pitchFamily="18" charset="-122"/>
                <a:cs typeface="Arial" panose="020B0604020202020204" pitchFamily="34" charset="0"/>
              </a:rPr>
              <a:t>TÍNH THAM SỐ CẤU TRÚC VÀ NĂNG LƯỢNG</a:t>
            </a:r>
            <a:r>
              <a:rPr lang="en-US" altLang="zh-CN" sz="4800" b="1">
                <a:solidFill>
                  <a:schemeClr val="bg1"/>
                </a:solidFill>
                <a:latin typeface="Arial" panose="020B0604020202020204" pitchFamily="34" charset="0"/>
                <a:ea typeface="汉仪尚巍清茶体W" panose="00020600040101010101" pitchFamily="18" charset="-122"/>
                <a:cs typeface="Arial" panose="020B0604020202020204" pitchFamily="34" charset="0"/>
              </a:rPr>
              <a:t>	</a:t>
            </a:r>
            <a:endParaRPr lang="zh-CN" altLang="en-US" sz="4800" b="1">
              <a:solidFill>
                <a:schemeClr val="bg1"/>
              </a:solidFill>
              <a:latin typeface="Arial" panose="020B0604020202020204" pitchFamily="34" charset="0"/>
              <a:ea typeface="汉仪尚巍清茶体W" panose="00020600040101010101" pitchFamily="18" charset="-122"/>
              <a:cs typeface="Arial" panose="020B0604020202020204" pitchFamily="34" charset="0"/>
            </a:endParaRPr>
          </a:p>
        </p:txBody>
      </p:sp>
      <p:sp>
        <p:nvSpPr>
          <p:cNvPr id="40" name="圆角矩形 6"/>
          <p:cNvSpPr/>
          <p:nvPr/>
        </p:nvSpPr>
        <p:spPr>
          <a:xfrm>
            <a:off x="157286" y="108432"/>
            <a:ext cx="2028274" cy="501217"/>
          </a:xfrm>
          <a:prstGeom prst="roundRect">
            <a:avLst>
              <a:gd name="adj" fmla="val 9976"/>
            </a:avLst>
          </a:prstGeom>
          <a:solidFill>
            <a:schemeClr val="accent5">
              <a:lumMod val="75000"/>
            </a:schemeClr>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HÓA 10 </a:t>
            </a:r>
            <a:endParaRPr lang="zh-CN" altLang="en-US" sz="2000" b="1">
              <a:latin typeface="Arial" panose="020B0604020202020204" pitchFamily="34" charset="0"/>
              <a:cs typeface="Arial" panose="020B0604020202020204" pitchFamily="34" charset="0"/>
            </a:endParaRPr>
          </a:p>
        </p:txBody>
      </p:sp>
      <p:grpSp>
        <p:nvGrpSpPr>
          <p:cNvPr id="41" name="组合 7"/>
          <p:cNvGrpSpPr/>
          <p:nvPr/>
        </p:nvGrpSpPr>
        <p:grpSpPr>
          <a:xfrm>
            <a:off x="258649" y="315547"/>
            <a:ext cx="118508" cy="118509"/>
            <a:chOff x="4486616" y="3001075"/>
            <a:chExt cx="274695" cy="274699"/>
          </a:xfrm>
        </p:grpSpPr>
        <p:sp>
          <p:nvSpPr>
            <p:cNvPr id="42"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3"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4" name="组合 10"/>
          <p:cNvGrpSpPr/>
          <p:nvPr/>
        </p:nvGrpSpPr>
        <p:grpSpPr>
          <a:xfrm>
            <a:off x="-40856" y="315547"/>
            <a:ext cx="118508" cy="118509"/>
            <a:chOff x="4486616" y="3001075"/>
            <a:chExt cx="274695" cy="274699"/>
          </a:xfrm>
        </p:grpSpPr>
        <p:sp>
          <p:nvSpPr>
            <p:cNvPr id="45"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6"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7" name="组合 13"/>
          <p:cNvGrpSpPr/>
          <p:nvPr/>
        </p:nvGrpSpPr>
        <p:grpSpPr>
          <a:xfrm>
            <a:off x="25701" y="349209"/>
            <a:ext cx="288238" cy="46073"/>
            <a:chOff x="4318304" y="3089060"/>
            <a:chExt cx="384317" cy="61430"/>
          </a:xfrm>
        </p:grpSpPr>
        <p:sp>
          <p:nvSpPr>
            <p:cNvPr id="49"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0"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55" name="Freeform 5"/>
          <p:cNvSpPr/>
          <p:nvPr/>
        </p:nvSpPr>
        <p:spPr bwMode="auto">
          <a:xfrm rot="10800000">
            <a:off x="8303192" y="100798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14:presetBounceEnd="50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50000">
                                          <p:cBhvr additive="base">
                                            <p:cTn id="15" dur="5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ppt_w</p:attrName>
                                            </p:attrNameLst>
                                          </p:cBhvr>
                                          <p:tavLst>
                                            <p:tav tm="0">
                                              <p:val>
                                                <p:fltVal val="0"/>
                                              </p:val>
                                            </p:tav>
                                            <p:tav tm="100000">
                                              <p:val>
                                                <p:strVal val="#ppt_w"/>
                                              </p:val>
                                            </p:tav>
                                          </p:tavLst>
                                        </p:anim>
                                        <p:anim calcmode="lin" valueType="num">
                                          <p:cBhvr>
                                            <p:cTn id="96" dur="500" fill="hold"/>
                                            <p:tgtEl>
                                              <p:spTgt spid="55"/>
                                            </p:tgtEl>
                                            <p:attrNameLst>
                                              <p:attrName>ppt_h</p:attrName>
                                            </p:attrNameLst>
                                          </p:cBhvr>
                                          <p:tavLst>
                                            <p:tav tm="0">
                                              <p:val>
                                                <p:fltVal val="0"/>
                                              </p:val>
                                            </p:tav>
                                            <p:tav tm="100000">
                                              <p:val>
                                                <p:strVal val="#ppt_h"/>
                                              </p:val>
                                            </p:tav>
                                          </p:tavLst>
                                        </p:anim>
                                        <p:animEffect transition="in" filter="fade">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40"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1+#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ppt_w</p:attrName>
                                            </p:attrNameLst>
                                          </p:cBhvr>
                                          <p:tavLst>
                                            <p:tav tm="0">
                                              <p:val>
                                                <p:fltVal val="0"/>
                                              </p:val>
                                            </p:tav>
                                            <p:tav tm="100000">
                                              <p:val>
                                                <p:strVal val="#ppt_w"/>
                                              </p:val>
                                            </p:tav>
                                          </p:tavLst>
                                        </p:anim>
                                        <p:anim calcmode="lin" valueType="num">
                                          <p:cBhvr>
                                            <p:cTn id="96" dur="500" fill="hold"/>
                                            <p:tgtEl>
                                              <p:spTgt spid="55"/>
                                            </p:tgtEl>
                                            <p:attrNameLst>
                                              <p:attrName>ppt_h</p:attrName>
                                            </p:attrNameLst>
                                          </p:cBhvr>
                                          <p:tavLst>
                                            <p:tav tm="0">
                                              <p:val>
                                                <p:fltVal val="0"/>
                                              </p:val>
                                            </p:tav>
                                            <p:tav tm="100000">
                                              <p:val>
                                                <p:strVal val="#ppt_h"/>
                                              </p:val>
                                            </p:tav>
                                          </p:tavLst>
                                        </p:anim>
                                        <p:animEffect transition="in" filter="fade">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40" grpId="0" animBg="1"/>
          <p:bldP spid="5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112173"/>
            <a:ext cx="8604504" cy="4651979"/>
          </a:xfrm>
          <a:prstGeom prst="rect">
            <a:avLst/>
          </a:prstGeom>
          <a:noFill/>
        </p:spPr>
        <p:txBody>
          <a:bodyPr wrap="square" rtlCol="0">
            <a:spAutoFit/>
          </a:bodyPr>
          <a:lstStyle/>
          <a:p>
            <a:pPr>
              <a:lnSpc>
                <a:spcPct val="150000"/>
              </a:lnSpc>
            </a:pPr>
            <a:r>
              <a:rPr lang="vi-VN" sz="2000" b="1">
                <a:solidFill>
                  <a:srgbClr val="FF0000"/>
                </a:solidFill>
              </a:rPr>
              <a:t>Cách 1 : </a:t>
            </a:r>
            <a:r>
              <a:rPr lang="vi-VN" sz="2000"/>
              <a:t>Vào đường dẫn </a:t>
            </a:r>
            <a:r>
              <a:rPr lang="vi-VN" sz="2000" b="1"/>
              <a:t>http://openmopac.net/download_mopac_executable_step2.html</a:t>
            </a:r>
            <a:r>
              <a:rPr lang="vi-VN" sz="2000"/>
              <a:t>, chọn mục </a:t>
            </a:r>
            <a:r>
              <a:rPr lang="vi-VN" sz="2000" b="1"/>
              <a:t>Download 64-bit MOPAC2016 for Windows (includes a small run-time window)</a:t>
            </a:r>
            <a:r>
              <a:rPr lang="vi-VN" sz="2000"/>
              <a:t> để tải về và lưu vào máy tính.</a:t>
            </a:r>
          </a:p>
          <a:p>
            <a:pPr>
              <a:lnSpc>
                <a:spcPct val="150000"/>
              </a:lnSpc>
            </a:pPr>
            <a:r>
              <a:rPr lang="vi-VN" sz="2000" b="1">
                <a:solidFill>
                  <a:srgbClr val="FF0000"/>
                </a:solidFill>
              </a:rPr>
              <a:t>Cách 2 : </a:t>
            </a:r>
            <a:r>
              <a:rPr lang="vi-VN" sz="2000"/>
              <a:t>Vào link sau để tải về </a:t>
            </a:r>
            <a:r>
              <a:rPr lang="vi-VN" sz="2000" b="1"/>
              <a:t>https://drive.google.com/file/d/1ZZg8HKmuCXRhxKUAGDmsANRdJv192ynC/view?usp=sharing</a:t>
            </a:r>
          </a:p>
          <a:p>
            <a:pPr>
              <a:lnSpc>
                <a:spcPct val="150000"/>
              </a:lnSpc>
            </a:pPr>
            <a:r>
              <a:rPr lang="vi-VN" sz="2000" b="1">
                <a:solidFill>
                  <a:srgbClr val="FF0000"/>
                </a:solidFill>
              </a:rPr>
              <a:t>Cách 3 : </a:t>
            </a:r>
            <a:r>
              <a:rPr lang="vi-VN" sz="2000"/>
              <a:t>Quét mã QR  để lấy địa chỉ tải file về máy tính.</a:t>
            </a:r>
            <a:endParaRPr lang="en-US" sz="2000"/>
          </a:p>
          <a:p>
            <a:pPr>
              <a:lnSpc>
                <a:spcPct val="150000"/>
              </a:lnSpc>
            </a:pPr>
            <a:endParaRPr lang="en-US" sz="2000"/>
          </a:p>
          <a:p>
            <a:pPr>
              <a:lnSpc>
                <a:spcPct val="150000"/>
              </a:lnSpc>
            </a:pPr>
            <a:endParaRPr lang="vi-VN" sz="2000"/>
          </a:p>
        </p:txBody>
      </p:sp>
      <p:pic>
        <p:nvPicPr>
          <p:cNvPr id="23" name="Picture 22">
            <a:extLst>
              <a:ext uri="{FF2B5EF4-FFF2-40B4-BE49-F238E27FC236}">
                <a16:creationId xmlns:a16="http://schemas.microsoft.com/office/drawing/2014/main" id="{F0C84206-4650-1A53-2C01-34B364421584}"/>
              </a:ext>
            </a:extLst>
          </p:cNvPr>
          <p:cNvPicPr>
            <a:picLocks noChangeAspect="1"/>
          </p:cNvPicPr>
          <p:nvPr/>
        </p:nvPicPr>
        <p:blipFill>
          <a:blip r:embed="rId3"/>
          <a:stretch>
            <a:fillRect/>
          </a:stretch>
        </p:blipFill>
        <p:spPr>
          <a:xfrm>
            <a:off x="7694779" y="3826764"/>
            <a:ext cx="1316736" cy="1316736"/>
          </a:xfrm>
          <a:prstGeom prst="rect">
            <a:avLst/>
          </a:prstGeom>
        </p:spPr>
      </p:pic>
    </p:spTree>
    <p:extLst>
      <p:ext uri="{BB962C8B-B14F-4D97-AF65-F5344CB8AC3E}">
        <p14:creationId xmlns:p14="http://schemas.microsoft.com/office/powerpoint/2010/main" val="177729179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Giải nén file tải về bằng phần mềm giải nén.</a:t>
            </a:r>
            <a:endParaRPr lang="en-US" sz="2000"/>
          </a:p>
        </p:txBody>
      </p:sp>
      <p:pic>
        <p:nvPicPr>
          <p:cNvPr id="19" name="Picture 18">
            <a:extLst>
              <a:ext uri="{FF2B5EF4-FFF2-40B4-BE49-F238E27FC236}">
                <a16:creationId xmlns:a16="http://schemas.microsoft.com/office/drawing/2014/main" id="{E4490DB0-F258-6FC9-FA0E-1979D5EC1D91}"/>
              </a:ext>
            </a:extLst>
          </p:cNvPr>
          <p:cNvPicPr>
            <a:picLocks noChangeAspect="1"/>
          </p:cNvPicPr>
          <p:nvPr/>
        </p:nvPicPr>
        <p:blipFill>
          <a:blip r:embed="rId3"/>
          <a:stretch>
            <a:fillRect/>
          </a:stretch>
        </p:blipFill>
        <p:spPr>
          <a:xfrm>
            <a:off x="132485" y="1976153"/>
            <a:ext cx="5730020" cy="2672623"/>
          </a:xfrm>
          <a:prstGeom prst="rect">
            <a:avLst/>
          </a:prstGeom>
        </p:spPr>
      </p:pic>
      <p:pic>
        <p:nvPicPr>
          <p:cNvPr id="20" name="Picture 19">
            <a:extLst>
              <a:ext uri="{FF2B5EF4-FFF2-40B4-BE49-F238E27FC236}">
                <a16:creationId xmlns:a16="http://schemas.microsoft.com/office/drawing/2014/main" id="{712BE9CF-A835-ED71-8A28-D39601438971}"/>
              </a:ext>
            </a:extLst>
          </p:cNvPr>
          <p:cNvPicPr>
            <a:picLocks noChangeAspect="1"/>
          </p:cNvPicPr>
          <p:nvPr/>
        </p:nvPicPr>
        <p:blipFill>
          <a:blip r:embed="rId4"/>
          <a:stretch>
            <a:fillRect/>
          </a:stretch>
        </p:blipFill>
        <p:spPr>
          <a:xfrm>
            <a:off x="6050345" y="1976153"/>
            <a:ext cx="2823907" cy="2672622"/>
          </a:xfrm>
          <a:prstGeom prst="rect">
            <a:avLst/>
          </a:prstGeom>
        </p:spPr>
      </p:pic>
    </p:spTree>
    <p:extLst>
      <p:ext uri="{BB962C8B-B14F-4D97-AF65-F5344CB8AC3E}">
        <p14:creationId xmlns:p14="http://schemas.microsoft.com/office/powerpoint/2010/main" val="261767177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Tạo thư mục MOPAC trong thư mục C:\Program Files</a:t>
            </a:r>
            <a:endParaRPr lang="en-US" sz="2000"/>
          </a:p>
        </p:txBody>
      </p:sp>
      <p:pic>
        <p:nvPicPr>
          <p:cNvPr id="21" name="Picture 20">
            <a:extLst>
              <a:ext uri="{FF2B5EF4-FFF2-40B4-BE49-F238E27FC236}">
                <a16:creationId xmlns:a16="http://schemas.microsoft.com/office/drawing/2014/main" id="{216A3931-A244-2460-1BE5-0EF72BD2446C}"/>
              </a:ext>
            </a:extLst>
          </p:cNvPr>
          <p:cNvPicPr>
            <a:picLocks noChangeAspect="1"/>
          </p:cNvPicPr>
          <p:nvPr/>
        </p:nvPicPr>
        <p:blipFill>
          <a:blip r:embed="rId3"/>
          <a:stretch>
            <a:fillRect/>
          </a:stretch>
        </p:blipFill>
        <p:spPr>
          <a:xfrm>
            <a:off x="2599570" y="2295245"/>
            <a:ext cx="3944859" cy="1856889"/>
          </a:xfrm>
          <a:prstGeom prst="rect">
            <a:avLst/>
          </a:prstGeom>
        </p:spPr>
      </p:pic>
    </p:spTree>
    <p:extLst>
      <p:ext uri="{BB962C8B-B14F-4D97-AF65-F5344CB8AC3E}">
        <p14:creationId xmlns:p14="http://schemas.microsoft.com/office/powerpoint/2010/main" val="710079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Copy các file trong thư mục giải nén vào thư mục trên</a:t>
            </a:r>
            <a:endParaRPr lang="en-US" sz="2000"/>
          </a:p>
        </p:txBody>
      </p:sp>
      <p:pic>
        <p:nvPicPr>
          <p:cNvPr id="19" name="Picture 18">
            <a:extLst>
              <a:ext uri="{FF2B5EF4-FFF2-40B4-BE49-F238E27FC236}">
                <a16:creationId xmlns:a16="http://schemas.microsoft.com/office/drawing/2014/main" id="{12203C07-A904-EA58-BB8A-3CE3CA638078}"/>
              </a:ext>
            </a:extLst>
          </p:cNvPr>
          <p:cNvPicPr>
            <a:picLocks noChangeAspect="1"/>
          </p:cNvPicPr>
          <p:nvPr/>
        </p:nvPicPr>
        <p:blipFill>
          <a:blip r:embed="rId3"/>
          <a:stretch>
            <a:fillRect/>
          </a:stretch>
        </p:blipFill>
        <p:spPr>
          <a:xfrm>
            <a:off x="2127153" y="2295245"/>
            <a:ext cx="4889694" cy="2203603"/>
          </a:xfrm>
          <a:prstGeom prst="rect">
            <a:avLst/>
          </a:prstGeom>
        </p:spPr>
      </p:pic>
    </p:spTree>
    <p:extLst>
      <p:ext uri="{BB962C8B-B14F-4D97-AF65-F5344CB8AC3E}">
        <p14:creationId xmlns:p14="http://schemas.microsoft.com/office/powerpoint/2010/main" val="7024016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Tạo shorcut ra màn hình desktop</a:t>
            </a:r>
            <a:endParaRPr lang="en-US" sz="2000"/>
          </a:p>
        </p:txBody>
      </p:sp>
      <p:pic>
        <p:nvPicPr>
          <p:cNvPr id="20" name="Picture 19">
            <a:extLst>
              <a:ext uri="{FF2B5EF4-FFF2-40B4-BE49-F238E27FC236}">
                <a16:creationId xmlns:a16="http://schemas.microsoft.com/office/drawing/2014/main" id="{20D66348-446C-26B6-7E13-634E4A58ED35}"/>
              </a:ext>
            </a:extLst>
          </p:cNvPr>
          <p:cNvPicPr>
            <a:picLocks noChangeAspect="1"/>
          </p:cNvPicPr>
          <p:nvPr/>
        </p:nvPicPr>
        <p:blipFill>
          <a:blip r:embed="rId3"/>
          <a:stretch>
            <a:fillRect/>
          </a:stretch>
        </p:blipFill>
        <p:spPr>
          <a:xfrm>
            <a:off x="1682041" y="1883665"/>
            <a:ext cx="4994951" cy="3127594"/>
          </a:xfrm>
          <a:prstGeom prst="rect">
            <a:avLst/>
          </a:prstGeom>
        </p:spPr>
      </p:pic>
    </p:spTree>
    <p:extLst>
      <p:ext uri="{BB962C8B-B14F-4D97-AF65-F5344CB8AC3E}">
        <p14:creationId xmlns:p14="http://schemas.microsoft.com/office/powerpoint/2010/main" val="264299189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954107"/>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3  : LUYỆN TẬP</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5743120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3734356"/>
          </a:xfrm>
          <a:prstGeom prst="rect">
            <a:avLst/>
          </a:prstGeom>
          <a:noFill/>
        </p:spPr>
        <p:txBody>
          <a:bodyPr wrap="square" rtlCol="0">
            <a:spAutoFit/>
          </a:bodyPr>
          <a:lstStyle/>
          <a:p>
            <a:pPr algn="ctr">
              <a:lnSpc>
                <a:spcPct val="150000"/>
              </a:lnSpc>
            </a:pPr>
            <a:r>
              <a:rPr lang="vi-VN" sz="1600" b="1">
                <a:solidFill>
                  <a:srgbClr val="FF0000"/>
                </a:solidFill>
              </a:rPr>
              <a:t>PHIẾU HỌC TẬP SỐ </a:t>
            </a:r>
            <a:r>
              <a:rPr lang="en-US" sz="1600" b="1">
                <a:solidFill>
                  <a:srgbClr val="FF0000"/>
                </a:solidFill>
              </a:rPr>
              <a:t>3</a:t>
            </a:r>
            <a:endParaRPr lang="vi-VN" sz="1600" b="1">
              <a:solidFill>
                <a:srgbClr val="FF0000"/>
              </a:solidFill>
            </a:endParaRPr>
          </a:p>
          <a:p>
            <a:pPr>
              <a:lnSpc>
                <a:spcPct val="150000"/>
              </a:lnSpc>
            </a:pPr>
            <a:r>
              <a:rPr lang="vi-VN" sz="1800" b="1"/>
              <a:t>Câu 1. </a:t>
            </a:r>
          </a:p>
          <a:p>
            <a:pPr>
              <a:lnSpc>
                <a:spcPct val="150000"/>
              </a:lnSpc>
            </a:pPr>
            <a:r>
              <a:rPr lang="vi-VN" sz="1800" b="1"/>
              <a:t>a. Thực hiện nhập dữ liệu H</a:t>
            </a:r>
            <a:r>
              <a:rPr lang="vi-VN" sz="1800" b="1" baseline="-25000"/>
              <a:t>2</a:t>
            </a:r>
            <a:r>
              <a:rPr lang="vi-VN" sz="1800" b="1"/>
              <a:t>O trong phần mềm Chemsketch, xuất ra được file H2O.mop</a:t>
            </a:r>
          </a:p>
          <a:p>
            <a:pPr>
              <a:lnSpc>
                <a:spcPct val="150000"/>
              </a:lnSpc>
            </a:pPr>
            <a:r>
              <a:rPr lang="vi-VN" sz="1800" b="1"/>
              <a:t>b. Thực hiện đọc thông số nhiệt tạo thành của H</a:t>
            </a:r>
            <a:r>
              <a:rPr lang="vi-VN" sz="1800" b="1" baseline="-25000"/>
              <a:t>2</a:t>
            </a:r>
            <a:r>
              <a:rPr lang="vi-VN" sz="1800" b="1"/>
              <a:t>O, so sánh với giá trị thực nghiệm ( -241,8 kJ/mol).</a:t>
            </a:r>
          </a:p>
          <a:p>
            <a:pPr>
              <a:lnSpc>
                <a:spcPct val="150000"/>
              </a:lnSpc>
            </a:pPr>
            <a:r>
              <a:rPr lang="vi-VN" sz="1800" b="1"/>
              <a:t>c. Từ kết quả độ dài liên kết O–H và góc liên kết HO–H trong phân tử H</a:t>
            </a:r>
            <a:r>
              <a:rPr lang="vi-VN" sz="1800" b="1" baseline="-25000"/>
              <a:t>2</a:t>
            </a:r>
            <a:r>
              <a:rPr lang="vi-VN" sz="1800" b="1"/>
              <a:t>O so sánh với giá trị thực nghiệm, đưa ra nhận xét (Độ dài liên kết O–H là 0,97 Å , góc liên kết H–O–H là 104,5°).</a:t>
            </a:r>
          </a:p>
        </p:txBody>
      </p:sp>
    </p:spTree>
    <p:extLst>
      <p:ext uri="{BB962C8B-B14F-4D97-AF65-F5344CB8AC3E}">
        <p14:creationId xmlns:p14="http://schemas.microsoft.com/office/powerpoint/2010/main" val="240491554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a. Thực hiện nhập dữ liệu H</a:t>
            </a:r>
            <a:r>
              <a:rPr lang="vi-VN" sz="1600" b="1" baseline="-25000"/>
              <a:t>2</a:t>
            </a:r>
            <a:r>
              <a:rPr lang="vi-VN" sz="1600" b="1"/>
              <a:t>O trong phần mềm Chemsketch, xuất ra được file H2O.mop</a:t>
            </a:r>
          </a:p>
        </p:txBody>
      </p:sp>
      <p:pic>
        <p:nvPicPr>
          <p:cNvPr id="18" name="Picture 17">
            <a:extLst>
              <a:ext uri="{FF2B5EF4-FFF2-40B4-BE49-F238E27FC236}">
                <a16:creationId xmlns:a16="http://schemas.microsoft.com/office/drawing/2014/main" id="{D576050B-AE20-C728-3193-CB0C05959A8E}"/>
              </a:ext>
            </a:extLst>
          </p:cNvPr>
          <p:cNvPicPr>
            <a:picLocks noChangeAspect="1"/>
          </p:cNvPicPr>
          <p:nvPr/>
        </p:nvPicPr>
        <p:blipFill>
          <a:blip r:embed="rId3"/>
          <a:stretch>
            <a:fillRect/>
          </a:stretch>
        </p:blipFill>
        <p:spPr>
          <a:xfrm>
            <a:off x="2801434" y="2004382"/>
            <a:ext cx="3690424" cy="3038534"/>
          </a:xfrm>
          <a:prstGeom prst="rect">
            <a:avLst/>
          </a:prstGeom>
        </p:spPr>
      </p:pic>
    </p:spTree>
    <p:extLst>
      <p:ext uri="{BB962C8B-B14F-4D97-AF65-F5344CB8AC3E}">
        <p14:creationId xmlns:p14="http://schemas.microsoft.com/office/powerpoint/2010/main" val="26350800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9" name="Picture 18">
            <a:extLst>
              <a:ext uri="{FF2B5EF4-FFF2-40B4-BE49-F238E27FC236}">
                <a16:creationId xmlns:a16="http://schemas.microsoft.com/office/drawing/2014/main" id="{01E7DCDA-A9E3-2EBB-1A6D-B002DEB2D032}"/>
              </a:ext>
            </a:extLst>
          </p:cNvPr>
          <p:cNvPicPr>
            <a:picLocks noChangeAspect="1"/>
          </p:cNvPicPr>
          <p:nvPr/>
        </p:nvPicPr>
        <p:blipFill>
          <a:blip r:embed="rId3"/>
          <a:stretch>
            <a:fillRect/>
          </a:stretch>
        </p:blipFill>
        <p:spPr>
          <a:xfrm>
            <a:off x="2443221" y="2086700"/>
            <a:ext cx="4476977" cy="2870733"/>
          </a:xfrm>
          <a:prstGeom prst="rect">
            <a:avLst/>
          </a:prstGeom>
        </p:spPr>
      </p:pic>
    </p:spTree>
    <p:extLst>
      <p:ext uri="{BB962C8B-B14F-4D97-AF65-F5344CB8AC3E}">
        <p14:creationId xmlns:p14="http://schemas.microsoft.com/office/powerpoint/2010/main" val="408603489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8" name="Picture 17">
            <a:extLst>
              <a:ext uri="{FF2B5EF4-FFF2-40B4-BE49-F238E27FC236}">
                <a16:creationId xmlns:a16="http://schemas.microsoft.com/office/drawing/2014/main" id="{E99A11A0-74B7-5FE7-6E99-0AA1A7159C98}"/>
              </a:ext>
            </a:extLst>
          </p:cNvPr>
          <p:cNvPicPr>
            <a:picLocks noChangeAspect="1"/>
          </p:cNvPicPr>
          <p:nvPr/>
        </p:nvPicPr>
        <p:blipFill>
          <a:blip r:embed="rId3"/>
          <a:stretch>
            <a:fillRect/>
          </a:stretch>
        </p:blipFill>
        <p:spPr>
          <a:xfrm>
            <a:off x="1574645" y="2613315"/>
            <a:ext cx="6479995" cy="2004405"/>
          </a:xfrm>
          <a:prstGeom prst="rect">
            <a:avLst/>
          </a:prstGeom>
        </p:spPr>
      </p:pic>
    </p:spTree>
    <p:extLst>
      <p:ext uri="{BB962C8B-B14F-4D97-AF65-F5344CB8AC3E}">
        <p14:creationId xmlns:p14="http://schemas.microsoft.com/office/powerpoint/2010/main" val="216216480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228801" y="-799874"/>
            <a:ext cx="2388228" cy="2129830"/>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14" name="组合 113"/>
          <p:cNvGrpSpPr/>
          <p:nvPr/>
        </p:nvGrpSpPr>
        <p:grpSpPr>
          <a:xfrm rot="1771504">
            <a:off x="3165642" y="429544"/>
            <a:ext cx="370216" cy="330117"/>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17" name="组合 116"/>
          <p:cNvGrpSpPr/>
          <p:nvPr/>
        </p:nvGrpSpPr>
        <p:grpSpPr>
          <a:xfrm rot="1771504">
            <a:off x="5363438" y="39531"/>
            <a:ext cx="370216" cy="330117"/>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0" name="组合 119"/>
          <p:cNvGrpSpPr/>
          <p:nvPr/>
        </p:nvGrpSpPr>
        <p:grpSpPr>
          <a:xfrm rot="1771504">
            <a:off x="4214240" y="1205379"/>
            <a:ext cx="294863" cy="262926"/>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3" name="组合 122"/>
          <p:cNvGrpSpPr/>
          <p:nvPr/>
        </p:nvGrpSpPr>
        <p:grpSpPr>
          <a:xfrm rot="1771504">
            <a:off x="5029777" y="879208"/>
            <a:ext cx="547005" cy="487758"/>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6" name="组合 125"/>
          <p:cNvGrpSpPr/>
          <p:nvPr/>
        </p:nvGrpSpPr>
        <p:grpSpPr>
          <a:xfrm rot="1771504">
            <a:off x="3202804" y="-59106"/>
            <a:ext cx="225928" cy="201458"/>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9" name="组合 128"/>
          <p:cNvGrpSpPr/>
          <p:nvPr/>
        </p:nvGrpSpPr>
        <p:grpSpPr>
          <a:xfrm rot="1771504">
            <a:off x="3403662" y="911397"/>
            <a:ext cx="275737" cy="24587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2" name="文本框 131"/>
          <p:cNvSpPr txBox="1"/>
          <p:nvPr/>
        </p:nvSpPr>
        <p:spPr>
          <a:xfrm>
            <a:off x="3506712" y="220898"/>
            <a:ext cx="2268174" cy="584775"/>
          </a:xfrm>
          <a:prstGeom prst="rect">
            <a:avLst/>
          </a:prstGeom>
          <a:noFill/>
        </p:spPr>
        <p:txBody>
          <a:bodyPr wrap="square" rtlCol="0">
            <a:spAutoFit/>
          </a:bodyPr>
          <a:lstStyle/>
          <a:p>
            <a:r>
              <a:rPr lang="en-US" altLang="zh-CN" sz="3200" b="1">
                <a:latin typeface="Arial" panose="020B0604020202020204" pitchFamily="34" charset="0"/>
                <a:ea typeface="黑体" panose="02010609060101010101" pitchFamily="49" charset="-122"/>
                <a:cs typeface="Arial" panose="020B0604020202020204" pitchFamily="34" charset="0"/>
              </a:rPr>
              <a:t>Nội dung</a:t>
            </a:r>
            <a:endParaRPr lang="zh-CN" altLang="en-US" sz="3200" b="1">
              <a:latin typeface="Arial" panose="020B0604020202020204" pitchFamily="34" charset="0"/>
              <a:ea typeface="黑体" panose="02010609060101010101" pitchFamily="49" charset="-122"/>
              <a:cs typeface="Arial" panose="020B0604020202020204" pitchFamily="34" charset="0"/>
            </a:endParaRPr>
          </a:p>
        </p:txBody>
      </p:sp>
      <p:grpSp>
        <p:nvGrpSpPr>
          <p:cNvPr id="133" name="组合 132"/>
          <p:cNvGrpSpPr/>
          <p:nvPr/>
        </p:nvGrpSpPr>
        <p:grpSpPr>
          <a:xfrm>
            <a:off x="1081324" y="2245632"/>
            <a:ext cx="1559228" cy="1268929"/>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latin typeface="Arial" panose="020B0604020202020204" pitchFamily="34" charset="0"/>
                  <a:cs typeface="Arial" panose="020B0604020202020204" pitchFamily="34" charset="0"/>
                </a:endParaRPr>
              </a:p>
            </p:txBody>
          </p:sp>
        </p:grpSp>
        <p:sp>
          <p:nvSpPr>
            <p:cNvPr id="135" name="文本框 134"/>
            <p:cNvSpPr txBox="1"/>
            <p:nvPr/>
          </p:nvSpPr>
          <p:spPr>
            <a:xfrm>
              <a:off x="1378895" y="2045650"/>
              <a:ext cx="526473" cy="462626"/>
            </a:xfrm>
            <a:prstGeom prst="rect">
              <a:avLst/>
            </a:prstGeom>
            <a:noFill/>
          </p:spPr>
          <p:txBody>
            <a:bodyPr wrap="square" rtlCol="0">
              <a:spAutoFit/>
            </a:bodyPr>
            <a:lstStyle/>
            <a:p>
              <a:r>
                <a:rPr lang="en-US" altLang="zh-CN" sz="4400" b="1">
                  <a:solidFill>
                    <a:srgbClr val="00B7CA"/>
                  </a:solidFill>
                  <a:latin typeface="Arial" panose="020B0604020202020204" pitchFamily="34" charset="0"/>
                  <a:ea typeface="方正兰亭超细黑简体" panose="02000000000000000000" pitchFamily="2" charset="-122"/>
                  <a:cs typeface="Arial" panose="020B0604020202020204" pitchFamily="34" charset="0"/>
                </a:rPr>
                <a:t>01</a:t>
              </a:r>
              <a:endParaRPr lang="zh-CN" altLang="en-US" sz="4400" b="1">
                <a:solidFill>
                  <a:srgbClr val="00B7CA"/>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0" name="组合 139"/>
          <p:cNvGrpSpPr/>
          <p:nvPr/>
        </p:nvGrpSpPr>
        <p:grpSpPr>
          <a:xfrm>
            <a:off x="2815967" y="2236301"/>
            <a:ext cx="1559228" cy="1268929"/>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latin typeface="Arial" panose="020B0604020202020204" pitchFamily="34" charset="0"/>
                  <a:cs typeface="Arial" panose="020B0604020202020204" pitchFamily="34" charset="0"/>
                </a:endParaRPr>
              </a:p>
            </p:txBody>
          </p:sp>
        </p:grpSp>
        <p:sp>
          <p:nvSpPr>
            <p:cNvPr id="142" name="文本框 141"/>
            <p:cNvSpPr txBox="1"/>
            <p:nvPr/>
          </p:nvSpPr>
          <p:spPr>
            <a:xfrm>
              <a:off x="2824946" y="2053130"/>
              <a:ext cx="526473" cy="462626"/>
            </a:xfrm>
            <a:prstGeom prst="rect">
              <a:avLst/>
            </a:prstGeom>
            <a:noFill/>
          </p:spPr>
          <p:txBody>
            <a:bodyPr wrap="square" rtlCol="0">
              <a:spAutoFit/>
            </a:bodyPr>
            <a:lstStyle/>
            <a:p>
              <a:r>
                <a:rPr lang="en-US" altLang="zh-CN" sz="4400" b="1">
                  <a:solidFill>
                    <a:srgbClr val="FFB757"/>
                  </a:solidFill>
                  <a:latin typeface="Arial" panose="020B0604020202020204" pitchFamily="34" charset="0"/>
                  <a:ea typeface="方正兰亭超细黑简体" panose="02000000000000000000" pitchFamily="2" charset="-122"/>
                  <a:cs typeface="Arial" panose="020B0604020202020204" pitchFamily="34" charset="0"/>
                </a:rPr>
                <a:t>02</a:t>
              </a:r>
              <a:endParaRPr lang="zh-CN" altLang="en-US" sz="4400" b="1">
                <a:solidFill>
                  <a:srgbClr val="FFB757"/>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7" name="组合 146"/>
          <p:cNvGrpSpPr/>
          <p:nvPr/>
        </p:nvGrpSpPr>
        <p:grpSpPr>
          <a:xfrm>
            <a:off x="4551124" y="2297707"/>
            <a:ext cx="1559228" cy="1268929"/>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9" name="文本框 148"/>
            <p:cNvSpPr txBox="1"/>
            <p:nvPr/>
          </p:nvSpPr>
          <p:spPr>
            <a:xfrm>
              <a:off x="4247986" y="2048949"/>
              <a:ext cx="526473" cy="462626"/>
            </a:xfrm>
            <a:prstGeom prst="rect">
              <a:avLst/>
            </a:prstGeom>
            <a:noFill/>
          </p:spPr>
          <p:txBody>
            <a:bodyPr wrap="square" rtlCol="0">
              <a:spAutoFit/>
            </a:bodyPr>
            <a:lstStyle/>
            <a:p>
              <a:r>
                <a:rPr lang="en-US" altLang="zh-CN" sz="4400" b="1">
                  <a:solidFill>
                    <a:srgbClr val="714383"/>
                  </a:solidFill>
                  <a:latin typeface="Arial" panose="020B0604020202020204" pitchFamily="34" charset="0"/>
                  <a:ea typeface="方正兰亭超细黑简体" panose="02000000000000000000" pitchFamily="2" charset="-122"/>
                  <a:cs typeface="Arial" panose="020B0604020202020204" pitchFamily="34" charset="0"/>
                </a:rPr>
                <a:t>03</a:t>
              </a:r>
            </a:p>
          </p:txBody>
        </p:sp>
      </p:grpSp>
      <p:grpSp>
        <p:nvGrpSpPr>
          <p:cNvPr id="154" name="组合 153"/>
          <p:cNvGrpSpPr/>
          <p:nvPr/>
        </p:nvGrpSpPr>
        <p:grpSpPr>
          <a:xfrm>
            <a:off x="6314248" y="2236301"/>
            <a:ext cx="1559228" cy="1268929"/>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56" name="文本框 155"/>
            <p:cNvSpPr txBox="1"/>
            <p:nvPr/>
          </p:nvSpPr>
          <p:spPr>
            <a:xfrm>
              <a:off x="5735850" y="2053130"/>
              <a:ext cx="526473" cy="462626"/>
            </a:xfrm>
            <a:prstGeom prst="rect">
              <a:avLst/>
            </a:prstGeom>
            <a:noFill/>
          </p:spPr>
          <p:txBody>
            <a:bodyPr wrap="square" rtlCol="0">
              <a:spAutoFit/>
            </a:bodyPr>
            <a:lstStyle/>
            <a:p>
              <a:r>
                <a:rPr lang="en-US" altLang="zh-CN" sz="4400" b="1">
                  <a:solidFill>
                    <a:srgbClr val="E56666"/>
                  </a:solidFill>
                  <a:latin typeface="Arial" panose="020B0604020202020204" pitchFamily="34" charset="0"/>
                  <a:ea typeface="方正兰亭超细黑简体" panose="02000000000000000000" pitchFamily="2" charset="-122"/>
                  <a:cs typeface="Arial" panose="020B0604020202020204" pitchFamily="34" charset="0"/>
                </a:rPr>
                <a:t>04</a:t>
              </a:r>
              <a:endParaRPr lang="zh-CN" altLang="en-US" sz="4400" b="1">
                <a:solidFill>
                  <a:srgbClr val="E56666"/>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61" name="组合 160"/>
          <p:cNvGrpSpPr/>
          <p:nvPr/>
        </p:nvGrpSpPr>
        <p:grpSpPr>
          <a:xfrm>
            <a:off x="923544" y="3829548"/>
            <a:ext cx="1629207" cy="300082"/>
            <a:chOff x="1096942" y="3448150"/>
            <a:chExt cx="1629207" cy="300082"/>
          </a:xfrm>
        </p:grpSpPr>
        <p:sp>
          <p:nvSpPr>
            <p:cNvPr id="162" name="文本框 161"/>
            <p:cNvSpPr txBox="1"/>
            <p:nvPr/>
          </p:nvSpPr>
          <p:spPr>
            <a:xfrm>
              <a:off x="1280664" y="3448150"/>
              <a:ext cx="1445485" cy="300082"/>
            </a:xfrm>
            <a:prstGeom prst="rect">
              <a:avLst/>
            </a:prstGeom>
            <a:noFill/>
          </p:spPr>
          <p:txBody>
            <a:bodyPr wrap="square" rtlCol="0">
              <a:spAutoFit/>
            </a:bodyPr>
            <a:lstStyle/>
            <a:p>
              <a:pPr algn="ctr"/>
              <a:r>
                <a:rPr lang="it-IT" b="1">
                  <a:latin typeface="Arial" panose="020B0604020202020204" pitchFamily="34" charset="0"/>
                  <a:cs typeface="Arial" panose="020B0604020202020204" pitchFamily="34" charset="0"/>
                </a:rPr>
                <a:t>KHỞI ĐỘNG</a:t>
              </a:r>
              <a:endParaRPr lang="zh-CN" altLang="en-US" sz="160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63" name="文本框 162"/>
            <p:cNvSpPr txBox="1"/>
            <p:nvPr/>
          </p:nvSpPr>
          <p:spPr>
            <a:xfrm>
              <a:off x="1096942" y="3470797"/>
              <a:ext cx="1607028"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64" name="组合 163"/>
          <p:cNvGrpSpPr/>
          <p:nvPr/>
        </p:nvGrpSpPr>
        <p:grpSpPr>
          <a:xfrm>
            <a:off x="2918265" y="3648644"/>
            <a:ext cx="1331072" cy="715581"/>
            <a:chOff x="2020347" y="3100986"/>
            <a:chExt cx="2133141" cy="715581"/>
          </a:xfrm>
        </p:grpSpPr>
        <p:sp>
          <p:nvSpPr>
            <p:cNvPr id="165" name="文本框 164"/>
            <p:cNvSpPr txBox="1"/>
            <p:nvPr/>
          </p:nvSpPr>
          <p:spPr>
            <a:xfrm>
              <a:off x="2020347" y="3100986"/>
              <a:ext cx="2133141" cy="715581"/>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HÌNH THÀNH KIẾN THỨC MỚI</a:t>
              </a:r>
              <a:endParaRPr lang="zh-CN" altLang="en-US" sz="160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69" name="文本框 168"/>
          <p:cNvSpPr txBox="1"/>
          <p:nvPr/>
        </p:nvSpPr>
        <p:spPr>
          <a:xfrm>
            <a:off x="4374578" y="3903504"/>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70" name="组合 169"/>
          <p:cNvGrpSpPr/>
          <p:nvPr/>
        </p:nvGrpSpPr>
        <p:grpSpPr>
          <a:xfrm>
            <a:off x="6047571" y="3834664"/>
            <a:ext cx="2133141" cy="638090"/>
            <a:chOff x="4999811" y="3100203"/>
            <a:chExt cx="2133141" cy="638090"/>
          </a:xfrm>
        </p:grpSpPr>
        <p:sp>
          <p:nvSpPr>
            <p:cNvPr id="171" name="文本框 170"/>
            <p:cNvSpPr txBox="1"/>
            <p:nvPr/>
          </p:nvSpPr>
          <p:spPr>
            <a:xfrm>
              <a:off x="4999811" y="3100203"/>
              <a:ext cx="2133141" cy="30008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VẬN DỤNG</a:t>
              </a:r>
              <a:endParaRPr lang="zh-CN" altLang="en-US" sz="1600">
                <a:solidFill>
                  <a:srgbClr val="E56666"/>
                </a:solidFill>
                <a:latin typeface="Arial" panose="020B0604020202020204" pitchFamily="34" charset="0"/>
                <a:ea typeface="华文细黑" panose="02010600040101010101" pitchFamily="2" charset="-122"/>
                <a:cs typeface="Arial" panose="020B0604020202020204" pitchFamily="34" charset="0"/>
              </a:endParaRP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3" name="组合 172"/>
          <p:cNvGrpSpPr/>
          <p:nvPr/>
        </p:nvGrpSpPr>
        <p:grpSpPr>
          <a:xfrm rot="1771504">
            <a:off x="2250450" y="3025647"/>
            <a:ext cx="556386" cy="45273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6" name="组合 175"/>
          <p:cNvGrpSpPr/>
          <p:nvPr/>
        </p:nvGrpSpPr>
        <p:grpSpPr>
          <a:xfrm rot="1771504">
            <a:off x="4059055" y="3042129"/>
            <a:ext cx="556386" cy="45273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9" name="组合 178"/>
          <p:cNvGrpSpPr/>
          <p:nvPr/>
        </p:nvGrpSpPr>
        <p:grpSpPr>
          <a:xfrm rot="1771504">
            <a:off x="5826782" y="3065098"/>
            <a:ext cx="556386" cy="45273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82" name="组合 181"/>
          <p:cNvGrpSpPr/>
          <p:nvPr/>
        </p:nvGrpSpPr>
        <p:grpSpPr>
          <a:xfrm rot="1771504">
            <a:off x="7610587" y="3031110"/>
            <a:ext cx="556386" cy="45273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3" name="Rectangle 2"/>
          <p:cNvSpPr/>
          <p:nvPr/>
        </p:nvSpPr>
        <p:spPr>
          <a:xfrm>
            <a:off x="4806909" y="3846561"/>
            <a:ext cx="1165705" cy="300082"/>
          </a:xfrm>
          <a:prstGeom prst="rect">
            <a:avLst/>
          </a:prstGeom>
        </p:spPr>
        <p:txBody>
          <a:bodyPr wrap="none">
            <a:spAutoFit/>
          </a:bodyPr>
          <a:lstStyle/>
          <a:p>
            <a:pPr algn="ctr"/>
            <a:r>
              <a:rPr lang="en-US" b="1">
                <a:latin typeface="Arial" panose="020B0604020202020204" pitchFamily="34" charset="0"/>
                <a:cs typeface="Arial" panose="020B0604020202020204" pitchFamily="34" charset="0"/>
              </a:rPr>
              <a:t>LUYỆN TẬP</a:t>
            </a:r>
            <a:endParaRPr lang="zh-CN" altLang="en-US" sz="160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1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5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5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5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5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5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5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1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1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1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1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14:bounceEnd="30000">
                                          <p:cBhvr additive="base">
                                            <p:cTn id="57" dur="1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58" dur="1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14:bounceEnd="30000">
                                          <p:cBhvr additive="base">
                                            <p:cTn id="61" dur="1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2" dur="1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14:bounceEnd="30000">
                                          <p:cBhvr additive="base">
                                            <p:cTn id="65" dur="1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66" dur="1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14:bounceEnd="30000">
                                          <p:cBhvr additive="base">
                                            <p:cTn id="69" dur="1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0" dur="1000" fill="hold"/>
                                            <p:tgtEl>
                                              <p:spTgt spid="182"/>
                                            </p:tgtEl>
                                            <p:attrNameLst>
                                              <p:attrName>ppt_y</p:attrName>
                                            </p:attrNameLst>
                                          </p:cBhvr>
                                          <p:tavLst>
                                            <p:tav tm="0">
                                              <p:val>
                                                <p:strVal val="1+#ppt_h/2"/>
                                              </p:val>
                                            </p:tav>
                                            <p:tav tm="100000">
                                              <p:val>
                                                <p:strVal val="#ppt_y"/>
                                              </p:val>
                                            </p:tav>
                                          </p:tavLst>
                                        </p:anim>
                                      </p:childTnLst>
                                    </p:cTn>
                                  </p:par>
                                </p:childTnLst>
                              </p:cTn>
                            </p:par>
                            <p:par>
                              <p:cTn id="71" fill="hold">
                                <p:stCondLst>
                                  <p:cond delay="3000"/>
                                </p:stCondLst>
                                <p:childTnLst>
                                  <p:par>
                                    <p:cTn id="72" presetID="12" presetClass="entr" presetSubtype="1" fill="hold" nodeType="after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additive="base">
                                            <p:cTn id="74" dur="800"/>
                                            <p:tgtEl>
                                              <p:spTgt spid="161"/>
                                            </p:tgtEl>
                                            <p:attrNameLst>
                                              <p:attrName>ppt_y</p:attrName>
                                            </p:attrNameLst>
                                          </p:cBhvr>
                                          <p:tavLst>
                                            <p:tav tm="0">
                                              <p:val>
                                                <p:strVal val="#ppt_y-#ppt_h*1.125000"/>
                                              </p:val>
                                            </p:tav>
                                            <p:tav tm="100000">
                                              <p:val>
                                                <p:strVal val="#ppt_y"/>
                                              </p:val>
                                            </p:tav>
                                          </p:tavLst>
                                        </p:anim>
                                        <p:animEffect transition="in" filter="wipe(down)">
                                          <p:cBhvr>
                                            <p:cTn id="75" dur="800"/>
                                            <p:tgtEl>
                                              <p:spTgt spid="161"/>
                                            </p:tgtEl>
                                          </p:cBhvr>
                                        </p:animEffect>
                                      </p:childTnLst>
                                    </p:cTn>
                                  </p:par>
                                  <p:par>
                                    <p:cTn id="76" presetID="12" presetClass="entr" presetSubtype="1" fill="hold" nodeType="withEffect">
                                      <p:stCondLst>
                                        <p:cond delay="100"/>
                                      </p:stCondLst>
                                      <p:childTnLst>
                                        <p:set>
                                          <p:cBhvr>
                                            <p:cTn id="77" dur="1" fill="hold">
                                              <p:stCondLst>
                                                <p:cond delay="0"/>
                                              </p:stCondLst>
                                            </p:cTn>
                                            <p:tgtEl>
                                              <p:spTgt spid="164"/>
                                            </p:tgtEl>
                                            <p:attrNameLst>
                                              <p:attrName>style.visibility</p:attrName>
                                            </p:attrNameLst>
                                          </p:cBhvr>
                                          <p:to>
                                            <p:strVal val="visible"/>
                                          </p:to>
                                        </p:set>
                                        <p:anim calcmode="lin" valueType="num">
                                          <p:cBhvr additive="base">
                                            <p:cTn id="78" dur="800"/>
                                            <p:tgtEl>
                                              <p:spTgt spid="164"/>
                                            </p:tgtEl>
                                            <p:attrNameLst>
                                              <p:attrName>ppt_y</p:attrName>
                                            </p:attrNameLst>
                                          </p:cBhvr>
                                          <p:tavLst>
                                            <p:tav tm="0">
                                              <p:val>
                                                <p:strVal val="#ppt_y-#ppt_h*1.125000"/>
                                              </p:val>
                                            </p:tav>
                                            <p:tav tm="100000">
                                              <p:val>
                                                <p:strVal val="#ppt_y"/>
                                              </p:val>
                                            </p:tav>
                                          </p:tavLst>
                                        </p:anim>
                                        <p:animEffect transition="in" filter="wipe(down)">
                                          <p:cBhvr>
                                            <p:cTn id="79" dur="800"/>
                                            <p:tgtEl>
                                              <p:spTgt spid="164"/>
                                            </p:tgtEl>
                                          </p:cBhvr>
                                        </p:animEffect>
                                      </p:childTnLst>
                                    </p:cTn>
                                  </p:par>
                                  <p:par>
                                    <p:cTn id="80" presetID="12" presetClass="entr" presetSubtype="1" fill="hold" grpId="0" nodeType="withEffect">
                                      <p:stCondLst>
                                        <p:cond delay="20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700"/>
                                            <p:tgtEl>
                                              <p:spTgt spid="3"/>
                                            </p:tgtEl>
                                            <p:attrNameLst>
                                              <p:attrName>ppt_y</p:attrName>
                                            </p:attrNameLst>
                                          </p:cBhvr>
                                          <p:tavLst>
                                            <p:tav tm="0">
                                              <p:val>
                                                <p:strVal val="#ppt_y-#ppt_h*1.125000"/>
                                              </p:val>
                                            </p:tav>
                                            <p:tav tm="100000">
                                              <p:val>
                                                <p:strVal val="#ppt_y"/>
                                              </p:val>
                                            </p:tav>
                                          </p:tavLst>
                                        </p:anim>
                                        <p:animEffect transition="in" filter="wipe(down)">
                                          <p:cBhvr>
                                            <p:cTn id="83" dur="700"/>
                                            <p:tgtEl>
                                              <p:spTgt spid="3"/>
                                            </p:tgtEl>
                                          </p:cBhvr>
                                        </p:animEffect>
                                      </p:childTnLst>
                                    </p:cTn>
                                  </p:par>
                                  <p:par>
                                    <p:cTn id="84" presetID="12" presetClass="entr" presetSubtype="1" fill="hold" nodeType="withEffect">
                                      <p:stCondLst>
                                        <p:cond delay="300"/>
                                      </p:stCondLst>
                                      <p:childTnLst>
                                        <p:set>
                                          <p:cBhvr>
                                            <p:cTn id="85" dur="1" fill="hold">
                                              <p:stCondLst>
                                                <p:cond delay="0"/>
                                              </p:stCondLst>
                                            </p:cTn>
                                            <p:tgtEl>
                                              <p:spTgt spid="170"/>
                                            </p:tgtEl>
                                            <p:attrNameLst>
                                              <p:attrName>style.visibility</p:attrName>
                                            </p:attrNameLst>
                                          </p:cBhvr>
                                          <p:to>
                                            <p:strVal val="visible"/>
                                          </p:to>
                                        </p:set>
                                        <p:anim calcmode="lin" valueType="num">
                                          <p:cBhvr additive="base">
                                            <p:cTn id="86" dur="800"/>
                                            <p:tgtEl>
                                              <p:spTgt spid="170"/>
                                            </p:tgtEl>
                                            <p:attrNameLst>
                                              <p:attrName>ppt_y</p:attrName>
                                            </p:attrNameLst>
                                          </p:cBhvr>
                                          <p:tavLst>
                                            <p:tav tm="0">
                                              <p:val>
                                                <p:strVal val="#ppt_y-#ppt_h*1.125000"/>
                                              </p:val>
                                            </p:tav>
                                            <p:tav tm="100000">
                                              <p:val>
                                                <p:strVal val="#ppt_y"/>
                                              </p:val>
                                            </p:tav>
                                          </p:tavLst>
                                        </p:anim>
                                        <p:animEffect transition="in" filter="wipe(down)">
                                          <p:cBhvr>
                                            <p:cTn id="87" dur="8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fill="hold"/>
                                            <p:tgtEl>
                                              <p:spTgt spid="109"/>
                                            </p:tgtEl>
                                            <p:attrNameLst>
                                              <p:attrName>ppt_x</p:attrName>
                                            </p:attrNameLst>
                                          </p:cBhvr>
                                          <p:tavLst>
                                            <p:tav tm="0">
                                              <p:val>
                                                <p:strVal val="#ppt_x"/>
                                              </p:val>
                                            </p:tav>
                                            <p:tav tm="100000">
                                              <p:val>
                                                <p:strVal val="#ppt_x"/>
                                              </p:val>
                                            </p:tav>
                                          </p:tavLst>
                                        </p:anim>
                                        <p:anim calcmode="lin" valueType="num">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0-#ppt_w/2"/>
                                              </p:val>
                                            </p:tav>
                                            <p:tav tm="100000">
                                              <p:val>
                                                <p:strVal val="#ppt_x"/>
                                              </p:val>
                                            </p:tav>
                                          </p:tavLst>
                                        </p:anim>
                                        <p:anim calcmode="lin" valueType="num">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fill="hold"/>
                                            <p:tgtEl>
                                              <p:spTgt spid="117"/>
                                            </p:tgtEl>
                                            <p:attrNameLst>
                                              <p:attrName>ppt_x</p:attrName>
                                            </p:attrNameLst>
                                          </p:cBhvr>
                                          <p:tavLst>
                                            <p:tav tm="0">
                                              <p:val>
                                                <p:strVal val="1+#ppt_w/2"/>
                                              </p:val>
                                            </p:tav>
                                            <p:tav tm="100000">
                                              <p:val>
                                                <p:strVal val="#ppt_x"/>
                                              </p:val>
                                            </p:tav>
                                          </p:tavLst>
                                        </p:anim>
                                        <p:anim calcmode="lin" valueType="num">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500" fill="hold"/>
                                            <p:tgtEl>
                                              <p:spTgt spid="114"/>
                                            </p:tgtEl>
                                            <p:attrNameLst>
                                              <p:attrName>ppt_x</p:attrName>
                                            </p:attrNameLst>
                                          </p:cBhvr>
                                          <p:tavLst>
                                            <p:tav tm="0">
                                              <p:val>
                                                <p:strVal val="0-#ppt_w/2"/>
                                              </p:val>
                                            </p:tav>
                                            <p:tav tm="100000">
                                              <p:val>
                                                <p:strVal val="#ppt_x"/>
                                              </p:val>
                                            </p:tav>
                                          </p:tavLst>
                                        </p:anim>
                                        <p:anim calcmode="lin" valueType="num">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1+#ppt_w/2"/>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ppt_x"/>
                                              </p:val>
                                            </p:tav>
                                            <p:tav tm="100000">
                                              <p:val>
                                                <p:strVal val="#ppt_x"/>
                                              </p:val>
                                            </p:tav>
                                          </p:tavLst>
                                        </p:anim>
                                        <p:anim calcmode="lin" valueType="num">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1+#ppt_w/2"/>
                                              </p:val>
                                            </p:tav>
                                            <p:tav tm="100000">
                                              <p:val>
                                                <p:strVal val="#ppt_x"/>
                                              </p:val>
                                            </p:tav>
                                          </p:tavLst>
                                        </p:anim>
                                        <p:anim calcmode="lin" valueType="num">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1000" fill="hold"/>
                                            <p:tgtEl>
                                              <p:spTgt spid="133"/>
                                            </p:tgtEl>
                                            <p:attrNameLst>
                                              <p:attrName>ppt_x</p:attrName>
                                            </p:attrNameLst>
                                          </p:cBhvr>
                                          <p:tavLst>
                                            <p:tav tm="0">
                                              <p:val>
                                                <p:strVal val="0-#ppt_w/2"/>
                                              </p:val>
                                            </p:tav>
                                            <p:tav tm="100000">
                                              <p:val>
                                                <p:strVal val="#ppt_x"/>
                                              </p:val>
                                            </p:tav>
                                          </p:tavLst>
                                        </p:anim>
                                        <p:anim calcmode="lin" valueType="num">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1000" fill="hold"/>
                                            <p:tgtEl>
                                              <p:spTgt spid="140"/>
                                            </p:tgtEl>
                                            <p:attrNameLst>
                                              <p:attrName>ppt_x</p:attrName>
                                            </p:attrNameLst>
                                          </p:cBhvr>
                                          <p:tavLst>
                                            <p:tav tm="0">
                                              <p:val>
                                                <p:strVal val="0-#ppt_w/2"/>
                                              </p:val>
                                            </p:tav>
                                            <p:tav tm="100000">
                                              <p:val>
                                                <p:strVal val="#ppt_x"/>
                                              </p:val>
                                            </p:tav>
                                          </p:tavLst>
                                        </p:anim>
                                        <p:anim calcmode="lin" valueType="num">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1000" fill="hold"/>
                                            <p:tgtEl>
                                              <p:spTgt spid="147"/>
                                            </p:tgtEl>
                                            <p:attrNameLst>
                                              <p:attrName>ppt_x</p:attrName>
                                            </p:attrNameLst>
                                          </p:cBhvr>
                                          <p:tavLst>
                                            <p:tav tm="0">
                                              <p:val>
                                                <p:strVal val="0-#ppt_w/2"/>
                                              </p:val>
                                            </p:tav>
                                            <p:tav tm="100000">
                                              <p:val>
                                                <p:strVal val="#ppt_x"/>
                                              </p:val>
                                            </p:tav>
                                          </p:tavLst>
                                        </p:anim>
                                        <p:anim calcmode="lin" valueType="num">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1000" fill="hold"/>
                                            <p:tgtEl>
                                              <p:spTgt spid="154"/>
                                            </p:tgtEl>
                                            <p:attrNameLst>
                                              <p:attrName>ppt_x</p:attrName>
                                            </p:attrNameLst>
                                          </p:cBhvr>
                                          <p:tavLst>
                                            <p:tav tm="0">
                                              <p:val>
                                                <p:strVal val="0-#ppt_w/2"/>
                                              </p:val>
                                            </p:tav>
                                            <p:tav tm="100000">
                                              <p:val>
                                                <p:strVal val="#ppt_x"/>
                                              </p:val>
                                            </p:tav>
                                          </p:tavLst>
                                        </p:anim>
                                        <p:anim calcmode="lin" valueType="num">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9" accel="3000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1000" fill="hold"/>
                                            <p:tgtEl>
                                              <p:spTgt spid="77"/>
                                            </p:tgtEl>
                                            <p:attrNameLst>
                                              <p:attrName>ppt_x</p:attrName>
                                            </p:attrNameLst>
                                          </p:cBhvr>
                                          <p:tavLst>
                                            <p:tav tm="0">
                                              <p:val>
                                                <p:strVal val="0-#ppt_w/2"/>
                                              </p:val>
                                            </p:tav>
                                            <p:tav tm="100000">
                                              <p:val>
                                                <p:strVal val="#ppt_x"/>
                                              </p:val>
                                            </p:tav>
                                          </p:tavLst>
                                        </p:anim>
                                        <p:anim calcmode="lin" valueType="num">
                                          <p:cBhvr additive="base">
                                            <p:cTn id="58" dur="1000" fill="hold"/>
                                            <p:tgtEl>
                                              <p:spTgt spid="77"/>
                                            </p:tgtEl>
                                            <p:attrNameLst>
                                              <p:attrName>ppt_y</p:attrName>
                                            </p:attrNameLst>
                                          </p:cBhvr>
                                          <p:tavLst>
                                            <p:tav tm="0">
                                              <p:val>
                                                <p:strVal val="0-#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3"/>
                                            </p:tgtEl>
                                            <p:attrNameLst>
                                              <p:attrName>style.visibility</p:attrName>
                                            </p:attrNameLst>
                                          </p:cBhvr>
                                          <p:to>
                                            <p:strVal val="visible"/>
                                          </p:to>
                                        </p:set>
                                        <p:anim calcmode="lin" valueType="num">
                                          <p:cBhvr additive="base">
                                            <p:cTn id="61" dur="1000" fill="hold"/>
                                            <p:tgtEl>
                                              <p:spTgt spid="173"/>
                                            </p:tgtEl>
                                            <p:attrNameLst>
                                              <p:attrName>ppt_x</p:attrName>
                                            </p:attrNameLst>
                                          </p:cBhvr>
                                          <p:tavLst>
                                            <p:tav tm="0">
                                              <p:val>
                                                <p:strVal val="1+#ppt_w/2"/>
                                              </p:val>
                                            </p:tav>
                                            <p:tav tm="100000">
                                              <p:val>
                                                <p:strVal val="#ppt_x"/>
                                              </p:val>
                                            </p:tav>
                                          </p:tavLst>
                                        </p:anim>
                                        <p:anim calcmode="lin" valueType="num">
                                          <p:cBhvr additive="base">
                                            <p:cTn id="62" dur="1000" fill="hold"/>
                                            <p:tgtEl>
                                              <p:spTgt spid="173"/>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6"/>
                                            </p:tgtEl>
                                            <p:attrNameLst>
                                              <p:attrName>style.visibility</p:attrName>
                                            </p:attrNameLst>
                                          </p:cBhvr>
                                          <p:to>
                                            <p:strVal val="visible"/>
                                          </p:to>
                                        </p:set>
                                        <p:anim calcmode="lin" valueType="num">
                                          <p:cBhvr additive="base">
                                            <p:cTn id="65" dur="1000" fill="hold"/>
                                            <p:tgtEl>
                                              <p:spTgt spid="176"/>
                                            </p:tgtEl>
                                            <p:attrNameLst>
                                              <p:attrName>ppt_x</p:attrName>
                                            </p:attrNameLst>
                                          </p:cBhvr>
                                          <p:tavLst>
                                            <p:tav tm="0">
                                              <p:val>
                                                <p:strVal val="1+#ppt_w/2"/>
                                              </p:val>
                                            </p:tav>
                                            <p:tav tm="100000">
                                              <p:val>
                                                <p:strVal val="#ppt_x"/>
                                              </p:val>
                                            </p:tav>
                                          </p:tavLst>
                                        </p:anim>
                                        <p:anim calcmode="lin" valueType="num">
                                          <p:cBhvr additive="base">
                                            <p:cTn id="66" dur="1000" fill="hold"/>
                                            <p:tgtEl>
                                              <p:spTgt spid="176"/>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1000" fill="hold"/>
                                            <p:tgtEl>
                                              <p:spTgt spid="179"/>
                                            </p:tgtEl>
                                            <p:attrNameLst>
                                              <p:attrName>ppt_x</p:attrName>
                                            </p:attrNameLst>
                                          </p:cBhvr>
                                          <p:tavLst>
                                            <p:tav tm="0">
                                              <p:val>
                                                <p:strVal val="1+#ppt_w/2"/>
                                              </p:val>
                                            </p:tav>
                                            <p:tav tm="100000">
                                              <p:val>
                                                <p:strVal val="#ppt_x"/>
                                              </p:val>
                                            </p:tav>
                                          </p:tavLst>
                                        </p:anim>
                                        <p:anim calcmode="lin" valueType="num">
                                          <p:cBhvr additive="base">
                                            <p:cTn id="70" dur="1000" fill="hold"/>
                                            <p:tgtEl>
                                              <p:spTgt spid="179"/>
                                            </p:tgtEl>
                                            <p:attrNameLst>
                                              <p:attrName>ppt_y</p:attrName>
                                            </p:attrNameLst>
                                          </p:cBhvr>
                                          <p:tavLst>
                                            <p:tav tm="0">
                                              <p:val>
                                                <p:strVal val="1+#ppt_h/2"/>
                                              </p:val>
                                            </p:tav>
                                            <p:tav tm="100000">
                                              <p:val>
                                                <p:strVal val="#ppt_y"/>
                                              </p:val>
                                            </p:tav>
                                          </p:tavLst>
                                        </p:anim>
                                      </p:childTnLst>
                                    </p:cTn>
                                  </p:par>
                                  <p:par>
                                    <p:cTn id="71" presetID="2" presetClass="entr" presetSubtype="6" accel="30000" fill="hold" nodeType="withEffect">
                                      <p:stCondLst>
                                        <p:cond delay="0"/>
                                      </p:stCondLst>
                                      <p:childTnLst>
                                        <p:set>
                                          <p:cBhvr>
                                            <p:cTn id="72" dur="1" fill="hold">
                                              <p:stCondLst>
                                                <p:cond delay="0"/>
                                              </p:stCondLst>
                                            </p:cTn>
                                            <p:tgtEl>
                                              <p:spTgt spid="182"/>
                                            </p:tgtEl>
                                            <p:attrNameLst>
                                              <p:attrName>style.visibility</p:attrName>
                                            </p:attrNameLst>
                                          </p:cBhvr>
                                          <p:to>
                                            <p:strVal val="visible"/>
                                          </p:to>
                                        </p:set>
                                        <p:anim calcmode="lin" valueType="num">
                                          <p:cBhvr additive="base">
                                            <p:cTn id="73" dur="1000" fill="hold"/>
                                            <p:tgtEl>
                                              <p:spTgt spid="182"/>
                                            </p:tgtEl>
                                            <p:attrNameLst>
                                              <p:attrName>ppt_x</p:attrName>
                                            </p:attrNameLst>
                                          </p:cBhvr>
                                          <p:tavLst>
                                            <p:tav tm="0">
                                              <p:val>
                                                <p:strVal val="1+#ppt_w/2"/>
                                              </p:val>
                                            </p:tav>
                                            <p:tav tm="100000">
                                              <p:val>
                                                <p:strVal val="#ppt_x"/>
                                              </p:val>
                                            </p:tav>
                                          </p:tavLst>
                                        </p:anim>
                                        <p:anim calcmode="lin" valueType="num">
                                          <p:cBhvr additive="base">
                                            <p:cTn id="74" dur="1000" fill="hold"/>
                                            <p:tgtEl>
                                              <p:spTgt spid="182"/>
                                            </p:tgtEl>
                                            <p:attrNameLst>
                                              <p:attrName>ppt_y</p:attrName>
                                            </p:attrNameLst>
                                          </p:cBhvr>
                                          <p:tavLst>
                                            <p:tav tm="0">
                                              <p:val>
                                                <p:strVal val="1+#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1000" fill="hold"/>
                                            <p:tgtEl>
                                              <p:spTgt spid="84"/>
                                            </p:tgtEl>
                                            <p:attrNameLst>
                                              <p:attrName>ppt_x</p:attrName>
                                            </p:attrNameLst>
                                          </p:cBhvr>
                                          <p:tavLst>
                                            <p:tav tm="0">
                                              <p:val>
                                                <p:strVal val="1+#ppt_w/2"/>
                                              </p:val>
                                            </p:tav>
                                            <p:tav tm="100000">
                                              <p:val>
                                                <p:strVal val="#ppt_x"/>
                                              </p:val>
                                            </p:tav>
                                          </p:tavLst>
                                        </p:anim>
                                        <p:anim calcmode="lin" valueType="num">
                                          <p:cBhvr additive="base">
                                            <p:cTn id="78" dur="10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12" presetClass="entr" presetSubtype="1" fill="hold" nodeType="afterEffect">
                                      <p:stCondLst>
                                        <p:cond delay="0"/>
                                      </p:stCondLst>
                                      <p:childTnLst>
                                        <p:set>
                                          <p:cBhvr>
                                            <p:cTn id="81" dur="1" fill="hold">
                                              <p:stCondLst>
                                                <p:cond delay="0"/>
                                              </p:stCondLst>
                                            </p:cTn>
                                            <p:tgtEl>
                                              <p:spTgt spid="161"/>
                                            </p:tgtEl>
                                            <p:attrNameLst>
                                              <p:attrName>style.visibility</p:attrName>
                                            </p:attrNameLst>
                                          </p:cBhvr>
                                          <p:to>
                                            <p:strVal val="visible"/>
                                          </p:to>
                                        </p:set>
                                        <p:anim calcmode="lin" valueType="num">
                                          <p:cBhvr additive="base">
                                            <p:cTn id="82" dur="800"/>
                                            <p:tgtEl>
                                              <p:spTgt spid="161"/>
                                            </p:tgtEl>
                                            <p:attrNameLst>
                                              <p:attrName>ppt_y</p:attrName>
                                            </p:attrNameLst>
                                          </p:cBhvr>
                                          <p:tavLst>
                                            <p:tav tm="0">
                                              <p:val>
                                                <p:strVal val="#ppt_y-#ppt_h*1.125000"/>
                                              </p:val>
                                            </p:tav>
                                            <p:tav tm="100000">
                                              <p:val>
                                                <p:strVal val="#ppt_y"/>
                                              </p:val>
                                            </p:tav>
                                          </p:tavLst>
                                        </p:anim>
                                        <p:animEffect transition="in" filter="wipe(down)">
                                          <p:cBhvr>
                                            <p:cTn id="83" dur="800"/>
                                            <p:tgtEl>
                                              <p:spTgt spid="161"/>
                                            </p:tgtEl>
                                          </p:cBhvr>
                                        </p:animEffect>
                                      </p:childTnLst>
                                    </p:cTn>
                                  </p:par>
                                  <p:par>
                                    <p:cTn id="84" presetID="12" presetClass="entr" presetSubtype="1" fill="hold" nodeType="withEffect">
                                      <p:stCondLst>
                                        <p:cond delay="10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800"/>
                                            <p:tgtEl>
                                              <p:spTgt spid="164"/>
                                            </p:tgtEl>
                                            <p:attrNameLst>
                                              <p:attrName>ppt_y</p:attrName>
                                            </p:attrNameLst>
                                          </p:cBhvr>
                                          <p:tavLst>
                                            <p:tav tm="0">
                                              <p:val>
                                                <p:strVal val="#ppt_y-#ppt_h*1.125000"/>
                                              </p:val>
                                            </p:tav>
                                            <p:tav tm="100000">
                                              <p:val>
                                                <p:strVal val="#ppt_y"/>
                                              </p:val>
                                            </p:tav>
                                          </p:tavLst>
                                        </p:anim>
                                        <p:animEffect transition="in" filter="wipe(down)">
                                          <p:cBhvr>
                                            <p:cTn id="87" dur="800"/>
                                            <p:tgtEl>
                                              <p:spTgt spid="164"/>
                                            </p:tgtEl>
                                          </p:cBhvr>
                                        </p:animEffect>
                                      </p:childTnLst>
                                    </p:cTn>
                                  </p:par>
                                  <p:par>
                                    <p:cTn id="88" presetID="12" presetClass="entr" presetSubtype="1" fill="hold" grpId="0" nodeType="withEffect">
                                      <p:stCondLst>
                                        <p:cond delay="20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700"/>
                                            <p:tgtEl>
                                              <p:spTgt spid="3"/>
                                            </p:tgtEl>
                                            <p:attrNameLst>
                                              <p:attrName>ppt_y</p:attrName>
                                            </p:attrNameLst>
                                          </p:cBhvr>
                                          <p:tavLst>
                                            <p:tav tm="0">
                                              <p:val>
                                                <p:strVal val="#ppt_y-#ppt_h*1.125000"/>
                                              </p:val>
                                            </p:tav>
                                            <p:tav tm="100000">
                                              <p:val>
                                                <p:strVal val="#ppt_y"/>
                                              </p:val>
                                            </p:tav>
                                          </p:tavLst>
                                        </p:anim>
                                        <p:animEffect transition="in" filter="wipe(down)">
                                          <p:cBhvr>
                                            <p:cTn id="91" dur="700"/>
                                            <p:tgtEl>
                                              <p:spTgt spid="3"/>
                                            </p:tgtEl>
                                          </p:cBhvr>
                                        </p:animEffect>
                                      </p:childTnLst>
                                    </p:cTn>
                                  </p:par>
                                  <p:par>
                                    <p:cTn id="92" presetID="12" presetClass="entr" presetSubtype="1" fill="hold" nodeType="withEffect">
                                      <p:stCondLst>
                                        <p:cond delay="300"/>
                                      </p:stCondLst>
                                      <p:childTnLst>
                                        <p:set>
                                          <p:cBhvr>
                                            <p:cTn id="93" dur="1" fill="hold">
                                              <p:stCondLst>
                                                <p:cond delay="0"/>
                                              </p:stCondLst>
                                            </p:cTn>
                                            <p:tgtEl>
                                              <p:spTgt spid="170"/>
                                            </p:tgtEl>
                                            <p:attrNameLst>
                                              <p:attrName>style.visibility</p:attrName>
                                            </p:attrNameLst>
                                          </p:cBhvr>
                                          <p:to>
                                            <p:strVal val="visible"/>
                                          </p:to>
                                        </p:set>
                                        <p:anim calcmode="lin" valueType="num">
                                          <p:cBhvr additive="base">
                                            <p:cTn id="94" dur="800"/>
                                            <p:tgtEl>
                                              <p:spTgt spid="170"/>
                                            </p:tgtEl>
                                            <p:attrNameLst>
                                              <p:attrName>ppt_y</p:attrName>
                                            </p:attrNameLst>
                                          </p:cBhvr>
                                          <p:tavLst>
                                            <p:tav tm="0">
                                              <p:val>
                                                <p:strVal val="#ppt_y-#ppt_h*1.125000"/>
                                              </p:val>
                                            </p:tav>
                                            <p:tav tm="100000">
                                              <p:val>
                                                <p:strVal val="#ppt_y"/>
                                              </p:val>
                                            </p:tav>
                                          </p:tavLst>
                                        </p:anim>
                                        <p:animEffect transition="in" filter="wipe(down)">
                                          <p:cBhvr>
                                            <p:cTn id="95" dur="800"/>
                                            <p:tgtEl>
                                              <p:spTgt spid="170"/>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800"/>
                                            <p:tgtEl>
                                              <p:spTgt spid="2"/>
                                            </p:tgtEl>
                                            <p:attrNameLst>
                                              <p:attrName>ppt_y</p:attrName>
                                            </p:attrNameLst>
                                          </p:cBhvr>
                                          <p:tavLst>
                                            <p:tav tm="0">
                                              <p:val>
                                                <p:strVal val="#ppt_y-#ppt_h*1.125000"/>
                                              </p:val>
                                            </p:tav>
                                            <p:tav tm="100000">
                                              <p:val>
                                                <p:strVal val="#ppt_y"/>
                                              </p:val>
                                            </p:tav>
                                          </p:tavLst>
                                        </p:anim>
                                        <p:animEffect transition="in" filter="wipe(down)">
                                          <p:cBhvr>
                                            <p:cTn id="9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9" name="Picture 18">
            <a:extLst>
              <a:ext uri="{FF2B5EF4-FFF2-40B4-BE49-F238E27FC236}">
                <a16:creationId xmlns:a16="http://schemas.microsoft.com/office/drawing/2014/main" id="{5A7E3844-DEB0-0002-3F77-AE29B8003602}"/>
              </a:ext>
            </a:extLst>
          </p:cNvPr>
          <p:cNvPicPr>
            <a:picLocks noChangeAspect="1"/>
          </p:cNvPicPr>
          <p:nvPr/>
        </p:nvPicPr>
        <p:blipFill>
          <a:blip r:embed="rId3"/>
          <a:stretch>
            <a:fillRect/>
          </a:stretch>
        </p:blipFill>
        <p:spPr>
          <a:xfrm>
            <a:off x="371935" y="2602287"/>
            <a:ext cx="2362321" cy="2235315"/>
          </a:xfrm>
          <a:prstGeom prst="rect">
            <a:avLst/>
          </a:prstGeom>
        </p:spPr>
      </p:pic>
      <p:pic>
        <p:nvPicPr>
          <p:cNvPr id="21" name="Picture 20">
            <a:extLst>
              <a:ext uri="{FF2B5EF4-FFF2-40B4-BE49-F238E27FC236}">
                <a16:creationId xmlns:a16="http://schemas.microsoft.com/office/drawing/2014/main" id="{ED8A9175-F12E-0F1C-496A-E69A9D6FF8D8}"/>
              </a:ext>
            </a:extLst>
          </p:cNvPr>
          <p:cNvPicPr>
            <a:picLocks noChangeAspect="1"/>
          </p:cNvPicPr>
          <p:nvPr/>
        </p:nvPicPr>
        <p:blipFill>
          <a:blip r:embed="rId4"/>
          <a:stretch>
            <a:fillRect/>
          </a:stretch>
        </p:blipFill>
        <p:spPr>
          <a:xfrm>
            <a:off x="5866745" y="2602287"/>
            <a:ext cx="2279767" cy="2159111"/>
          </a:xfrm>
          <a:prstGeom prst="rect">
            <a:avLst/>
          </a:prstGeom>
        </p:spPr>
      </p:pic>
      <p:sp>
        <p:nvSpPr>
          <p:cNvPr id="22" name="Arrow: Right 21">
            <a:extLst>
              <a:ext uri="{FF2B5EF4-FFF2-40B4-BE49-F238E27FC236}">
                <a16:creationId xmlns:a16="http://schemas.microsoft.com/office/drawing/2014/main" id="{7A7799A1-72DB-1643-9B5F-274DC3CF8C82}"/>
              </a:ext>
            </a:extLst>
          </p:cNvPr>
          <p:cNvSpPr/>
          <p:nvPr/>
        </p:nvSpPr>
        <p:spPr>
          <a:xfrm>
            <a:off x="3816316" y="3352658"/>
            <a:ext cx="1371600"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2276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8" name="Picture 17">
            <a:extLst>
              <a:ext uri="{FF2B5EF4-FFF2-40B4-BE49-F238E27FC236}">
                <a16:creationId xmlns:a16="http://schemas.microsoft.com/office/drawing/2014/main" id="{595170B6-6EAA-2D84-524C-23A549375A47}"/>
              </a:ext>
            </a:extLst>
          </p:cNvPr>
          <p:cNvPicPr>
            <a:picLocks noChangeAspect="1"/>
          </p:cNvPicPr>
          <p:nvPr/>
        </p:nvPicPr>
        <p:blipFill>
          <a:blip r:embed="rId3"/>
          <a:stretch>
            <a:fillRect/>
          </a:stretch>
        </p:blipFill>
        <p:spPr>
          <a:xfrm>
            <a:off x="1034681" y="2761859"/>
            <a:ext cx="6954586" cy="1400048"/>
          </a:xfrm>
          <a:prstGeom prst="rect">
            <a:avLst/>
          </a:prstGeom>
        </p:spPr>
      </p:pic>
      <p:sp>
        <p:nvSpPr>
          <p:cNvPr id="23" name="TextBox 22">
            <a:extLst>
              <a:ext uri="{FF2B5EF4-FFF2-40B4-BE49-F238E27FC236}">
                <a16:creationId xmlns:a16="http://schemas.microsoft.com/office/drawing/2014/main" id="{8C2592E3-A68D-E0F5-E927-3C0B5E175F74}"/>
              </a:ext>
            </a:extLst>
          </p:cNvPr>
          <p:cNvSpPr txBox="1"/>
          <p:nvPr/>
        </p:nvSpPr>
        <p:spPr>
          <a:xfrm>
            <a:off x="743932" y="4379976"/>
            <a:ext cx="7165628" cy="369332"/>
          </a:xfrm>
          <a:prstGeom prst="rect">
            <a:avLst/>
          </a:prstGeom>
          <a:noFill/>
        </p:spPr>
        <p:txBody>
          <a:bodyPr wrap="square" rtlCol="0">
            <a:spAutoFit/>
          </a:bodyPr>
          <a:lstStyle/>
          <a:p>
            <a:r>
              <a:rPr lang="en-US" sz="1800" b="1" err="1">
                <a:solidFill>
                  <a:srgbClr val="FF0000"/>
                </a:solidFill>
              </a:rPr>
              <a:t>Vậy</a:t>
            </a:r>
            <a:r>
              <a:rPr lang="en-US" sz="1800" b="1">
                <a:solidFill>
                  <a:srgbClr val="FF0000"/>
                </a:solidFill>
              </a:rPr>
              <a:t> </a:t>
            </a:r>
            <a:r>
              <a:rPr lang="en-US" sz="1800" b="1" err="1">
                <a:solidFill>
                  <a:srgbClr val="FF0000"/>
                </a:solidFill>
              </a:rPr>
              <a:t>kết</a:t>
            </a:r>
            <a:r>
              <a:rPr lang="en-US" sz="1800" b="1">
                <a:solidFill>
                  <a:srgbClr val="FF0000"/>
                </a:solidFill>
              </a:rPr>
              <a:t> </a:t>
            </a:r>
            <a:r>
              <a:rPr lang="en-US" sz="1800" b="1" err="1">
                <a:solidFill>
                  <a:srgbClr val="FF0000"/>
                </a:solidFill>
              </a:rPr>
              <a:t>quả</a:t>
            </a:r>
            <a:r>
              <a:rPr lang="en-US" sz="1800" b="1">
                <a:solidFill>
                  <a:srgbClr val="FF0000"/>
                </a:solidFill>
              </a:rPr>
              <a:t> </a:t>
            </a:r>
            <a:r>
              <a:rPr lang="en-US" sz="1800" b="1" err="1">
                <a:solidFill>
                  <a:srgbClr val="FF0000"/>
                </a:solidFill>
              </a:rPr>
              <a:t>tính</a:t>
            </a:r>
            <a:r>
              <a:rPr lang="en-US" sz="1800" b="1">
                <a:solidFill>
                  <a:srgbClr val="FF0000"/>
                </a:solidFill>
              </a:rPr>
              <a:t> </a:t>
            </a:r>
            <a:r>
              <a:rPr lang="en-US" sz="1800" b="1" err="1">
                <a:solidFill>
                  <a:srgbClr val="FF0000"/>
                </a:solidFill>
              </a:rPr>
              <a:t>toán</a:t>
            </a:r>
            <a:r>
              <a:rPr lang="en-US" sz="1800" b="1">
                <a:solidFill>
                  <a:srgbClr val="FF0000"/>
                </a:solidFill>
              </a:rPr>
              <a:t> </a:t>
            </a:r>
            <a:r>
              <a:rPr lang="en-US" sz="1800" b="1" err="1">
                <a:solidFill>
                  <a:srgbClr val="FF0000"/>
                </a:solidFill>
              </a:rPr>
              <a:t>gần</a:t>
            </a:r>
            <a:r>
              <a:rPr lang="en-US" sz="1800" b="1">
                <a:solidFill>
                  <a:srgbClr val="FF0000"/>
                </a:solidFill>
              </a:rPr>
              <a:t> </a:t>
            </a:r>
            <a:r>
              <a:rPr lang="en-US" sz="1800" b="1" err="1">
                <a:solidFill>
                  <a:srgbClr val="FF0000"/>
                </a:solidFill>
              </a:rPr>
              <a:t>trùng</a:t>
            </a:r>
            <a:r>
              <a:rPr lang="en-US" sz="1800" b="1">
                <a:solidFill>
                  <a:srgbClr val="FF0000"/>
                </a:solidFill>
              </a:rPr>
              <a:t> </a:t>
            </a:r>
            <a:r>
              <a:rPr lang="en-US" sz="1800" b="1" err="1">
                <a:solidFill>
                  <a:srgbClr val="FF0000"/>
                </a:solidFill>
              </a:rPr>
              <a:t>với</a:t>
            </a:r>
            <a:r>
              <a:rPr lang="en-US" sz="1800" b="1">
                <a:solidFill>
                  <a:srgbClr val="FF0000"/>
                </a:solidFill>
              </a:rPr>
              <a:t> </a:t>
            </a:r>
            <a:r>
              <a:rPr lang="en-US" sz="1800" b="1" err="1">
                <a:solidFill>
                  <a:srgbClr val="FF0000"/>
                </a:solidFill>
              </a:rPr>
              <a:t>giá</a:t>
            </a:r>
            <a:r>
              <a:rPr lang="en-US" sz="1800" b="1">
                <a:solidFill>
                  <a:srgbClr val="FF0000"/>
                </a:solidFill>
              </a:rPr>
              <a:t> </a:t>
            </a:r>
            <a:r>
              <a:rPr lang="en-US" sz="1800" b="1" err="1">
                <a:solidFill>
                  <a:srgbClr val="FF0000"/>
                </a:solidFill>
              </a:rPr>
              <a:t>trị</a:t>
            </a:r>
            <a:r>
              <a:rPr lang="en-US" sz="1800" b="1">
                <a:solidFill>
                  <a:srgbClr val="FF0000"/>
                </a:solidFill>
              </a:rPr>
              <a:t> </a:t>
            </a:r>
            <a:r>
              <a:rPr lang="en-US" sz="1800" b="1" err="1">
                <a:solidFill>
                  <a:srgbClr val="FF0000"/>
                </a:solidFill>
              </a:rPr>
              <a:t>thực</a:t>
            </a:r>
            <a:r>
              <a:rPr lang="en-US" sz="1800" b="1">
                <a:solidFill>
                  <a:srgbClr val="FF0000"/>
                </a:solidFill>
              </a:rPr>
              <a:t> </a:t>
            </a:r>
            <a:r>
              <a:rPr lang="en-US" sz="1800" b="1" err="1">
                <a:solidFill>
                  <a:srgbClr val="FF0000"/>
                </a:solidFill>
              </a:rPr>
              <a:t>nghiệm</a:t>
            </a:r>
            <a:r>
              <a:rPr lang="en-US" sz="1800" b="1">
                <a:solidFill>
                  <a:srgbClr val="FF0000"/>
                </a:solidFill>
              </a:rPr>
              <a:t> </a:t>
            </a:r>
            <a:r>
              <a:rPr lang="en-US" sz="1800" b="1" err="1">
                <a:solidFill>
                  <a:srgbClr val="FF0000"/>
                </a:solidFill>
              </a:rPr>
              <a:t>của</a:t>
            </a:r>
            <a:r>
              <a:rPr lang="en-US" sz="1800" b="1">
                <a:solidFill>
                  <a:srgbClr val="FF0000"/>
                </a:solidFill>
              </a:rPr>
              <a:t> </a:t>
            </a:r>
            <a:r>
              <a:rPr lang="en-US" sz="1800" b="1" err="1">
                <a:solidFill>
                  <a:srgbClr val="FF0000"/>
                </a:solidFill>
              </a:rPr>
              <a:t>phân</a:t>
            </a:r>
            <a:r>
              <a:rPr lang="en-US" sz="1800" b="1">
                <a:solidFill>
                  <a:srgbClr val="FF0000"/>
                </a:solidFill>
              </a:rPr>
              <a:t> </a:t>
            </a:r>
            <a:r>
              <a:rPr lang="en-US" sz="1800" b="1" err="1">
                <a:solidFill>
                  <a:srgbClr val="FF0000"/>
                </a:solidFill>
              </a:rPr>
              <a:t>tử</a:t>
            </a:r>
            <a:r>
              <a:rPr lang="en-US" sz="1800" b="1">
                <a:solidFill>
                  <a:srgbClr val="FF0000"/>
                </a:solidFill>
              </a:rPr>
              <a:t>.</a:t>
            </a:r>
          </a:p>
        </p:txBody>
      </p:sp>
    </p:spTree>
    <p:extLst>
      <p:ext uri="{BB962C8B-B14F-4D97-AF65-F5344CB8AC3E}">
        <p14:creationId xmlns:p14="http://schemas.microsoft.com/office/powerpoint/2010/main" val="364750827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524007"/>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c. Từ kết quả độ dài liên kết O–H và góc liên kết HO–H trong phân tử H</a:t>
            </a:r>
            <a:r>
              <a:rPr lang="vi-VN" sz="1600" b="1" baseline="-25000"/>
              <a:t>2</a:t>
            </a:r>
            <a:r>
              <a:rPr lang="vi-VN" sz="1600" b="1"/>
              <a:t>O so sánh với giá trị thực nghiệm, đưa ra nhận xét (Độ dài liên kết O–H là 0,97 Å , góc liên kết H–O–H là 104,5°).</a:t>
            </a:r>
          </a:p>
        </p:txBody>
      </p:sp>
      <p:pic>
        <p:nvPicPr>
          <p:cNvPr id="19" name="Picture 18">
            <a:extLst>
              <a:ext uri="{FF2B5EF4-FFF2-40B4-BE49-F238E27FC236}">
                <a16:creationId xmlns:a16="http://schemas.microsoft.com/office/drawing/2014/main" id="{7CF91115-59C3-D7B9-6C30-B693E89F6F28}"/>
              </a:ext>
            </a:extLst>
          </p:cNvPr>
          <p:cNvPicPr>
            <a:picLocks noChangeAspect="1"/>
          </p:cNvPicPr>
          <p:nvPr/>
        </p:nvPicPr>
        <p:blipFill>
          <a:blip r:embed="rId3"/>
          <a:stretch>
            <a:fillRect/>
          </a:stretch>
        </p:blipFill>
        <p:spPr>
          <a:xfrm>
            <a:off x="1226452" y="2823362"/>
            <a:ext cx="6674193" cy="1117657"/>
          </a:xfrm>
          <a:prstGeom prst="rect">
            <a:avLst/>
          </a:prstGeom>
        </p:spPr>
      </p:pic>
      <p:sp>
        <p:nvSpPr>
          <p:cNvPr id="21" name="TextBox 20">
            <a:extLst>
              <a:ext uri="{FF2B5EF4-FFF2-40B4-BE49-F238E27FC236}">
                <a16:creationId xmlns:a16="http://schemas.microsoft.com/office/drawing/2014/main" id="{2E21897C-8442-C00A-C2BB-6A821A418A1E}"/>
              </a:ext>
            </a:extLst>
          </p:cNvPr>
          <p:cNvSpPr txBox="1"/>
          <p:nvPr/>
        </p:nvSpPr>
        <p:spPr>
          <a:xfrm>
            <a:off x="269748" y="4050246"/>
            <a:ext cx="8417052" cy="1077218"/>
          </a:xfrm>
          <a:prstGeom prst="rect">
            <a:avLst/>
          </a:prstGeom>
          <a:noFill/>
        </p:spPr>
        <p:txBody>
          <a:bodyPr wrap="square" rtlCol="0">
            <a:spAutoFit/>
          </a:bodyPr>
          <a:lstStyle/>
          <a:p>
            <a:r>
              <a:rPr lang="vi-VN" sz="1600" b="1">
                <a:solidFill>
                  <a:srgbClr val="FF0000"/>
                </a:solidFill>
              </a:rPr>
              <a:t>Kết quả độ dài liên kết O–H là 0,96 Å và góc liên kết H–O–H trong phân tử H</a:t>
            </a:r>
            <a:r>
              <a:rPr lang="vi-VN" sz="1600" b="1" baseline="-25000">
                <a:solidFill>
                  <a:srgbClr val="FF0000"/>
                </a:solidFill>
              </a:rPr>
              <a:t>2</a:t>
            </a:r>
            <a:r>
              <a:rPr lang="vi-VN" sz="1600" b="1">
                <a:solidFill>
                  <a:srgbClr val="FF0000"/>
                </a:solidFill>
              </a:rPr>
              <a:t>O là 105,39°, so sánh với giá trị thực nghiệm độ dài liên kết O–H là 0,97 Å, góc liên kết H–O–H là 104,50°.</a:t>
            </a:r>
          </a:p>
          <a:p>
            <a:r>
              <a:rPr lang="vi-VN" sz="1600" b="1">
                <a:solidFill>
                  <a:srgbClr val="FF0000"/>
                </a:solidFill>
              </a:rPr>
              <a:t>Vậy kết quả tính toán gần đúng với giá trị thực nghiệm đo được của phân tử.</a:t>
            </a:r>
          </a:p>
        </p:txBody>
      </p:sp>
    </p:spTree>
    <p:extLst>
      <p:ext uri="{BB962C8B-B14F-4D97-AF65-F5344CB8AC3E}">
        <p14:creationId xmlns:p14="http://schemas.microsoft.com/office/powerpoint/2010/main" val="67719375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2949525"/>
          </a:xfrm>
          <a:prstGeom prst="rect">
            <a:avLst/>
          </a:prstGeom>
          <a:noFill/>
        </p:spPr>
        <p:txBody>
          <a:bodyPr wrap="square" rtlCol="0">
            <a:spAutoFit/>
          </a:bodyPr>
          <a:lstStyle/>
          <a:p>
            <a:pPr algn="ctr">
              <a:lnSpc>
                <a:spcPct val="150000"/>
              </a:lnSpc>
            </a:pPr>
            <a:r>
              <a:rPr lang="vi-VN" sz="1800" b="1">
                <a:solidFill>
                  <a:srgbClr val="FF0000"/>
                </a:solidFill>
              </a:rPr>
              <a:t>PHIẾU HỌC TẬP SỐ </a:t>
            </a:r>
            <a:r>
              <a:rPr lang="en-US" sz="1800" b="1">
                <a:solidFill>
                  <a:srgbClr val="FF0000"/>
                </a:solidFill>
              </a:rPr>
              <a:t>3</a:t>
            </a:r>
          </a:p>
          <a:p>
            <a:pPr>
              <a:lnSpc>
                <a:spcPct val="150000"/>
              </a:lnSpc>
            </a:pPr>
            <a:r>
              <a:rPr lang="en-US" sz="1800" b="1" err="1">
                <a:solidFill>
                  <a:srgbClr val="FF0000"/>
                </a:solidFill>
                <a:latin typeface="Times New Roman" panose="02020603050405020304" pitchFamily="18" charset="0"/>
                <a:cs typeface="Times New Roman" panose="02020603050405020304" pitchFamily="18" charset="0"/>
              </a:rPr>
              <a:t>Câu</a:t>
            </a:r>
            <a:r>
              <a:rPr lang="en-US" sz="1800" b="1">
                <a:solidFill>
                  <a:srgbClr val="FF0000"/>
                </a:solidFill>
                <a:latin typeface="Times New Roman" panose="02020603050405020304" pitchFamily="18" charset="0"/>
                <a:cs typeface="Times New Roman" panose="02020603050405020304" pitchFamily="18" charset="0"/>
              </a:rPr>
              <a:t> 2: </a:t>
            </a:r>
          </a:p>
          <a:p>
            <a:pPr>
              <a:lnSpc>
                <a:spcPct val="150000"/>
              </a:lnSpc>
            </a:pPr>
            <a:r>
              <a:rPr lang="en-US" sz="1800" b="1">
                <a:latin typeface="Times New Roman" panose="02020603050405020304" pitchFamily="18" charset="0"/>
                <a:cs typeface="Times New Roman" panose="02020603050405020304" pitchFamily="18" charset="0"/>
              </a:rPr>
              <a:t>a.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file </a:t>
            </a:r>
            <a:r>
              <a:rPr lang="en-US" sz="1800" b="1" err="1">
                <a:latin typeface="Times New Roman" panose="02020603050405020304" pitchFamily="18" charset="0"/>
                <a:cs typeface="Times New Roman" panose="02020603050405020304" pitchFamily="18" charset="0"/>
              </a:rPr>
              <a:t>dữ</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liệu</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.mop)  ,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.mop) </a:t>
            </a:r>
          </a:p>
          <a:p>
            <a:pPr>
              <a:lnSpc>
                <a:spcPct val="150000"/>
              </a:lnSpc>
            </a:pPr>
            <a:r>
              <a:rPr lang="en-US" sz="1800" b="1">
                <a:latin typeface="Times New Roman" panose="02020603050405020304" pitchFamily="18" charset="0"/>
                <a:cs typeface="Times New Roman" panose="02020603050405020304" pitchFamily="18" charset="0"/>
              </a:rPr>
              <a:t>b. </a:t>
            </a:r>
            <a:r>
              <a:rPr lang="en-US" sz="1800" b="1" err="1">
                <a:latin typeface="Times New Roman" panose="02020603050405020304" pitchFamily="18" charset="0"/>
                <a:cs typeface="Times New Roman" panose="02020603050405020304" pitchFamily="18" charset="0"/>
              </a:rPr>
              <a:t>Tối</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ưu</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hoá</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cấu</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trúc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và</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tính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nhiệt</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bằng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phương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pháp</a:t>
            </a:r>
            <a:r>
              <a:rPr lang="en-US" sz="1800" b="1">
                <a:latin typeface="Times New Roman" panose="02020603050405020304" pitchFamily="18" charset="0"/>
                <a:cs typeface="Times New Roman" panose="02020603050405020304" pitchFamily="18" charset="0"/>
              </a:rPr>
              <a:t> PM7. </a:t>
            </a:r>
            <a:r>
              <a:rPr lang="en-US" sz="1800" b="1" err="1">
                <a:latin typeface="Times New Roman" panose="02020603050405020304" pitchFamily="18" charset="0"/>
                <a:cs typeface="Times New Roman" panose="02020603050405020304" pitchFamily="18" charset="0"/>
              </a:rPr>
              <a:t>Tính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nhiệt</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bằng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phương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pháp</a:t>
            </a:r>
            <a:r>
              <a:rPr lang="en-US" sz="1800" b="1">
                <a:latin typeface="Times New Roman" panose="02020603050405020304" pitchFamily="18" charset="0"/>
                <a:cs typeface="Times New Roman" panose="02020603050405020304" pitchFamily="18" charset="0"/>
              </a:rPr>
              <a:t> PM7 </a:t>
            </a:r>
            <a:r>
              <a:rPr lang="en-US" sz="1800" b="1" err="1">
                <a:latin typeface="Times New Roman" panose="02020603050405020304" pitchFamily="18" charset="0"/>
                <a:cs typeface="Times New Roman" panose="02020603050405020304" pitchFamily="18" charset="0"/>
              </a:rPr>
              <a:t>và</a:t>
            </a:r>
            <a:r>
              <a:rPr lang="en-US" sz="1800" b="1">
                <a:latin typeface="Times New Roman" panose="02020603050405020304" pitchFamily="18" charset="0"/>
                <a:cs typeface="Times New Roman" panose="02020603050405020304" pitchFamily="18" charset="0"/>
              </a:rPr>
              <a:t> so </a:t>
            </a:r>
            <a:r>
              <a:rPr lang="en-US" sz="1800" b="1" err="1">
                <a:latin typeface="Times New Roman" panose="02020603050405020304" pitchFamily="18" charset="0"/>
                <a:cs typeface="Times New Roman" panose="02020603050405020304" pitchFamily="18" charset="0"/>
              </a:rPr>
              <a:t>sánh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với</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giá</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trị</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nghiệm</a:t>
            </a:r>
            <a:r>
              <a:rPr lang="en-US" sz="1800" b="1">
                <a:latin typeface="Times New Roman" panose="02020603050405020304" pitchFamily="18" charset="0"/>
                <a:cs typeface="Times New Roman" panose="02020603050405020304" pitchFamily="18" charset="0"/>
              </a:rPr>
              <a:t>  (–84,66 kJ/mol, – 105,00 kJ/mol )</a:t>
            </a:r>
            <a:endParaRPr lang="en-US" sz="1800" b="1">
              <a:solidFill>
                <a:srgbClr val="FF0000"/>
              </a:solidFill>
            </a:endParaRPr>
          </a:p>
          <a:p>
            <a:pPr algn="ctr">
              <a:lnSpc>
                <a:spcPct val="150000"/>
              </a:lnSpc>
            </a:pPr>
            <a:endParaRPr lang="vi-VN" sz="1800" b="1">
              <a:solidFill>
                <a:srgbClr val="FF0000"/>
              </a:solidFill>
            </a:endParaRPr>
          </a:p>
        </p:txBody>
      </p:sp>
    </p:spTree>
    <p:extLst>
      <p:ext uri="{BB962C8B-B14F-4D97-AF65-F5344CB8AC3E}">
        <p14:creationId xmlns:p14="http://schemas.microsoft.com/office/powerpoint/2010/main" val="12849487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878895"/>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endParaRPr lang="en-US" sz="18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800" b="1">
                <a:latin typeface="Times New Roman" panose="02020603050405020304" pitchFamily="18" charset="0"/>
                <a:cs typeface="Times New Roman" panose="02020603050405020304" pitchFamily="18" charset="0"/>
              </a:rPr>
              <a:t>a.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file </a:t>
            </a:r>
            <a:r>
              <a:rPr lang="en-US" sz="1800" b="1" err="1">
                <a:latin typeface="Times New Roman" panose="02020603050405020304" pitchFamily="18" charset="0"/>
                <a:cs typeface="Times New Roman" panose="02020603050405020304" pitchFamily="18" charset="0"/>
              </a:rPr>
              <a:t>dữ</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liệu</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.mop)  ,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.mop) </a:t>
            </a:r>
            <a:endParaRPr lang="en-US" sz="1800" b="1">
              <a:solidFill>
                <a:srgbClr val="FF0000"/>
              </a:solidFill>
            </a:endParaRPr>
          </a:p>
        </p:txBody>
      </p:sp>
      <p:pic>
        <p:nvPicPr>
          <p:cNvPr id="18" name="Picture 17">
            <a:extLst>
              <a:ext uri="{FF2B5EF4-FFF2-40B4-BE49-F238E27FC236}">
                <a16:creationId xmlns:a16="http://schemas.microsoft.com/office/drawing/2014/main" id="{FB21F249-2E85-AF2C-59EF-D356DBC54357}"/>
              </a:ext>
            </a:extLst>
          </p:cNvPr>
          <p:cNvPicPr>
            <a:picLocks noChangeAspect="1"/>
          </p:cNvPicPr>
          <p:nvPr/>
        </p:nvPicPr>
        <p:blipFill>
          <a:blip r:embed="rId3"/>
          <a:stretch>
            <a:fillRect/>
          </a:stretch>
        </p:blipFill>
        <p:spPr>
          <a:xfrm>
            <a:off x="438208" y="2355300"/>
            <a:ext cx="3895755" cy="2535075"/>
          </a:xfrm>
          <a:prstGeom prst="rect">
            <a:avLst/>
          </a:prstGeom>
        </p:spPr>
      </p:pic>
      <p:pic>
        <p:nvPicPr>
          <p:cNvPr id="19" name="Picture 18">
            <a:extLst>
              <a:ext uri="{FF2B5EF4-FFF2-40B4-BE49-F238E27FC236}">
                <a16:creationId xmlns:a16="http://schemas.microsoft.com/office/drawing/2014/main" id="{BA79F148-4B2A-C5D5-B2A5-E9AAF9CAB550}"/>
              </a:ext>
            </a:extLst>
          </p:cNvPr>
          <p:cNvPicPr>
            <a:picLocks noChangeAspect="1"/>
          </p:cNvPicPr>
          <p:nvPr/>
        </p:nvPicPr>
        <p:blipFill>
          <a:blip r:embed="rId4"/>
          <a:stretch>
            <a:fillRect/>
          </a:stretch>
        </p:blipFill>
        <p:spPr>
          <a:xfrm>
            <a:off x="4532731" y="2361792"/>
            <a:ext cx="4173061" cy="2535075"/>
          </a:xfrm>
          <a:prstGeom prst="rect">
            <a:avLst/>
          </a:prstGeom>
        </p:spPr>
      </p:pic>
    </p:spTree>
    <p:extLst>
      <p:ext uri="{BB962C8B-B14F-4D97-AF65-F5344CB8AC3E}">
        <p14:creationId xmlns:p14="http://schemas.microsoft.com/office/powerpoint/2010/main" val="27110719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1704569"/>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p>
          <a:p>
            <a:pPr>
              <a:lnSpc>
                <a:spcPct val="150000"/>
              </a:lnSpc>
            </a:pPr>
            <a:r>
              <a:rPr lang="en-US" sz="1800" b="1">
                <a:latin typeface="Times New Roman" panose="02020603050405020304" pitchFamily="18" charset="0"/>
                <a:cs typeface="Times New Roman" panose="02020603050405020304" pitchFamily="18" charset="0"/>
              </a:rPr>
              <a:t>b. Tối ưu hoá cấu trúc của phân tử và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và so sánh với giá trị thực nghiệm  (–84,66 kJ/mol, – 105,00 kJ/mol )</a:t>
            </a:r>
          </a:p>
        </p:txBody>
      </p:sp>
      <p:pic>
        <p:nvPicPr>
          <p:cNvPr id="21" name="Picture 20">
            <a:extLst>
              <a:ext uri="{FF2B5EF4-FFF2-40B4-BE49-F238E27FC236}">
                <a16:creationId xmlns:a16="http://schemas.microsoft.com/office/drawing/2014/main" id="{5F972E20-57D9-C52A-A261-65FA4FD20CF4}"/>
              </a:ext>
            </a:extLst>
          </p:cNvPr>
          <p:cNvPicPr>
            <a:picLocks noChangeAspect="1"/>
          </p:cNvPicPr>
          <p:nvPr/>
        </p:nvPicPr>
        <p:blipFill>
          <a:blip r:embed="rId3"/>
          <a:stretch>
            <a:fillRect/>
          </a:stretch>
        </p:blipFill>
        <p:spPr>
          <a:xfrm>
            <a:off x="2029425" y="3006956"/>
            <a:ext cx="4737974" cy="2088515"/>
          </a:xfrm>
          <a:prstGeom prst="rect">
            <a:avLst/>
          </a:prstGeom>
        </p:spPr>
      </p:pic>
    </p:spTree>
    <p:extLst>
      <p:ext uri="{BB962C8B-B14F-4D97-AF65-F5344CB8AC3E}">
        <p14:creationId xmlns:p14="http://schemas.microsoft.com/office/powerpoint/2010/main" val="41196597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1704569"/>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p>
          <a:p>
            <a:pPr>
              <a:lnSpc>
                <a:spcPct val="150000"/>
              </a:lnSpc>
            </a:pPr>
            <a:r>
              <a:rPr lang="en-US" sz="1800" b="1">
                <a:latin typeface="Times New Roman" panose="02020603050405020304" pitchFamily="18" charset="0"/>
                <a:cs typeface="Times New Roman" panose="02020603050405020304" pitchFamily="18" charset="0"/>
              </a:rPr>
              <a:t>b. Tối ưu hoá cấu trúc của phân tử và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và so sánh với giá trị thực nghiệm  (–84,66 kJ/mol, – 105,00 kJ/mol )</a:t>
            </a:r>
          </a:p>
        </p:txBody>
      </p:sp>
      <p:pic>
        <p:nvPicPr>
          <p:cNvPr id="19" name="Picture 18">
            <a:extLst>
              <a:ext uri="{FF2B5EF4-FFF2-40B4-BE49-F238E27FC236}">
                <a16:creationId xmlns:a16="http://schemas.microsoft.com/office/drawing/2014/main" id="{C780E6B8-C407-0DC8-D97D-092A80199B26}"/>
              </a:ext>
            </a:extLst>
          </p:cNvPr>
          <p:cNvPicPr>
            <a:picLocks noChangeAspect="1"/>
          </p:cNvPicPr>
          <p:nvPr/>
        </p:nvPicPr>
        <p:blipFill>
          <a:blip r:embed="rId3"/>
          <a:stretch>
            <a:fillRect/>
          </a:stretch>
        </p:blipFill>
        <p:spPr>
          <a:xfrm>
            <a:off x="4572000" y="3328937"/>
            <a:ext cx="4572000" cy="1378021"/>
          </a:xfrm>
          <a:prstGeom prst="rect">
            <a:avLst/>
          </a:prstGeom>
        </p:spPr>
      </p:pic>
      <p:pic>
        <p:nvPicPr>
          <p:cNvPr id="22" name="Picture 21">
            <a:extLst>
              <a:ext uri="{FF2B5EF4-FFF2-40B4-BE49-F238E27FC236}">
                <a16:creationId xmlns:a16="http://schemas.microsoft.com/office/drawing/2014/main" id="{B62A809E-86DA-F57B-8755-212FF8C0556F}"/>
              </a:ext>
            </a:extLst>
          </p:cNvPr>
          <p:cNvPicPr>
            <a:picLocks noChangeAspect="1"/>
          </p:cNvPicPr>
          <p:nvPr/>
        </p:nvPicPr>
        <p:blipFill>
          <a:blip r:embed="rId4"/>
          <a:stretch>
            <a:fillRect/>
          </a:stretch>
        </p:blipFill>
        <p:spPr>
          <a:xfrm>
            <a:off x="132485" y="3328937"/>
            <a:ext cx="4439515" cy="1397072"/>
          </a:xfrm>
          <a:prstGeom prst="rect">
            <a:avLst/>
          </a:prstGeom>
        </p:spPr>
      </p:pic>
    </p:spTree>
    <p:extLst>
      <p:ext uri="{BB962C8B-B14F-4D97-AF65-F5344CB8AC3E}">
        <p14:creationId xmlns:p14="http://schemas.microsoft.com/office/powerpoint/2010/main" val="150679051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pic>
        <p:nvPicPr>
          <p:cNvPr id="19" name="Picture 18">
            <a:extLst>
              <a:ext uri="{FF2B5EF4-FFF2-40B4-BE49-F238E27FC236}">
                <a16:creationId xmlns:a16="http://schemas.microsoft.com/office/drawing/2014/main" id="{C780E6B8-C407-0DC8-D97D-092A80199B26}"/>
              </a:ext>
            </a:extLst>
          </p:cNvPr>
          <p:cNvPicPr>
            <a:picLocks noChangeAspect="1"/>
          </p:cNvPicPr>
          <p:nvPr/>
        </p:nvPicPr>
        <p:blipFill>
          <a:blip r:embed="rId3"/>
          <a:stretch>
            <a:fillRect/>
          </a:stretch>
        </p:blipFill>
        <p:spPr>
          <a:xfrm>
            <a:off x="4519277" y="1806011"/>
            <a:ext cx="4572000" cy="1378021"/>
          </a:xfrm>
          <a:prstGeom prst="rect">
            <a:avLst/>
          </a:prstGeom>
        </p:spPr>
      </p:pic>
      <p:pic>
        <p:nvPicPr>
          <p:cNvPr id="22" name="Picture 21">
            <a:extLst>
              <a:ext uri="{FF2B5EF4-FFF2-40B4-BE49-F238E27FC236}">
                <a16:creationId xmlns:a16="http://schemas.microsoft.com/office/drawing/2014/main" id="{B62A809E-86DA-F57B-8755-212FF8C0556F}"/>
              </a:ext>
            </a:extLst>
          </p:cNvPr>
          <p:cNvPicPr>
            <a:picLocks noChangeAspect="1"/>
          </p:cNvPicPr>
          <p:nvPr/>
        </p:nvPicPr>
        <p:blipFill>
          <a:blip r:embed="rId4"/>
          <a:stretch>
            <a:fillRect/>
          </a:stretch>
        </p:blipFill>
        <p:spPr>
          <a:xfrm>
            <a:off x="132485" y="1809219"/>
            <a:ext cx="4439515" cy="1397072"/>
          </a:xfrm>
          <a:prstGeom prst="rect">
            <a:avLst/>
          </a:prstGeom>
        </p:spPr>
      </p:pic>
      <p:sp>
        <p:nvSpPr>
          <p:cNvPr id="23" name="TextBox 22">
            <a:extLst>
              <a:ext uri="{FF2B5EF4-FFF2-40B4-BE49-F238E27FC236}">
                <a16:creationId xmlns:a16="http://schemas.microsoft.com/office/drawing/2014/main" id="{653AA3D6-1067-5A52-9C8B-F403F470FEB9}"/>
              </a:ext>
            </a:extLst>
          </p:cNvPr>
          <p:cNvSpPr txBox="1"/>
          <p:nvPr/>
        </p:nvSpPr>
        <p:spPr>
          <a:xfrm>
            <a:off x="256032" y="3682599"/>
            <a:ext cx="8567928" cy="961482"/>
          </a:xfrm>
          <a:prstGeom prst="rect">
            <a:avLst/>
          </a:prstGeom>
          <a:noFill/>
        </p:spPr>
        <p:txBody>
          <a:bodyPr wrap="square">
            <a:spAutoFit/>
          </a:bodyPr>
          <a:lstStyle/>
          <a:p>
            <a:pPr algn="just">
              <a:lnSpc>
                <a:spcPct val="107000"/>
              </a:lnSpc>
              <a:spcAft>
                <a:spcPts val="800"/>
              </a:spcAft>
              <a:tabLst>
                <a:tab pos="228600" algn="l"/>
              </a:tabLst>
            </a:pP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 quả nhiệt tạo thành của phân tử C</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–71,851 kJ/mol, của phân tử C</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–96,592 kJ/mol. So sánh với giá trị thực nghiệm của 2 phân tử (–84,66 kJ/mol, – 105,00 kJ/mol ) cho thấy các giá trị thực nghiệm cao hơn so với giá trị đo được.</a:t>
            </a:r>
          </a:p>
        </p:txBody>
      </p:sp>
    </p:spTree>
    <p:extLst>
      <p:ext uri="{BB962C8B-B14F-4D97-AF65-F5344CB8AC3E}">
        <p14:creationId xmlns:p14="http://schemas.microsoft.com/office/powerpoint/2010/main" val="24283088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354181" y="133163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260720" y="1331402"/>
            <a:ext cx="7883279" cy="736600"/>
          </a:xfrm>
          <a:prstGeom prst="roundRect">
            <a:avLst>
              <a:gd name="adj" fmla="val 9120"/>
            </a:avLst>
          </a:prstGeom>
          <a:solidFill>
            <a:srgbClr val="0895BE"/>
          </a:solidFill>
          <a:ln w="12700">
            <a:noFill/>
          </a:ln>
        </p:spPr>
        <p:txBody>
          <a:bodyPr anchor="ctr"/>
          <a:lstStyle/>
          <a:p>
            <a:r>
              <a:rPr lang="en-US" sz="2400" b="1">
                <a:solidFill>
                  <a:schemeClr val="bg1"/>
                </a:solidFill>
              </a:rPr>
              <a:t>HƯỚNG DẪN CÁC BƯỚC HIỂN THỊ CÁC THAM SỐ CẤU TRÚC</a:t>
            </a:r>
          </a:p>
        </p:txBody>
      </p:sp>
      <p:sp>
        <p:nvSpPr>
          <p:cNvPr id="19" name="TextBox 18">
            <a:extLst>
              <a:ext uri="{FF2B5EF4-FFF2-40B4-BE49-F238E27FC236}">
                <a16:creationId xmlns:a16="http://schemas.microsoft.com/office/drawing/2014/main" id="{0D5C648B-7C8B-6EE3-187C-781BB5859020}"/>
              </a:ext>
            </a:extLst>
          </p:cNvPr>
          <p:cNvSpPr txBox="1"/>
          <p:nvPr/>
        </p:nvSpPr>
        <p:spPr>
          <a:xfrm>
            <a:off x="1188082" y="2359235"/>
            <a:ext cx="7609078" cy="1631216"/>
          </a:xfrm>
          <a:prstGeom prst="rect">
            <a:avLst/>
          </a:prstGeom>
          <a:noFill/>
        </p:spPr>
        <p:txBody>
          <a:bodyPr wrap="square">
            <a:spAutoFit/>
          </a:bodyPr>
          <a:lstStyle/>
          <a:p>
            <a:pPr lvl="0" algn="just"/>
            <a:r>
              <a:rPr lang="en-US" sz="2000" i="1">
                <a:latin typeface="Arial" panose="020B0604020202020204" pitchFamily="34" charset="0"/>
                <a:cs typeface="Arial" panose="020B0604020202020204" pitchFamily="34" charset="0"/>
              </a:rPr>
              <a:t>Bước 1:</a:t>
            </a:r>
            <a:r>
              <a:rPr lang="en-US" sz="2000">
                <a:latin typeface="Arial" panose="020B0604020202020204" pitchFamily="34" charset="0"/>
                <a:cs typeface="Arial" panose="020B0604020202020204" pitchFamily="34" charset="0"/>
              </a:rPr>
              <a:t> Tìm file </a:t>
            </a:r>
            <a:r>
              <a:rPr lang="en-US" sz="2000" b="1">
                <a:latin typeface="Arial" panose="020B0604020202020204" pitchFamily="34" charset="0"/>
                <a:cs typeface="Arial" panose="020B0604020202020204" pitchFamily="34" charset="0"/>
              </a:rPr>
              <a:t>H2O.arc</a:t>
            </a:r>
            <a:r>
              <a:rPr lang="en-US" sz="2000">
                <a:latin typeface="Arial" panose="020B0604020202020204" pitchFamily="34" charset="0"/>
                <a:cs typeface="Arial" panose="020B0604020202020204" pitchFamily="34" charset="0"/>
              </a:rPr>
              <a:t> rồi chuyển thành đuôi </a:t>
            </a:r>
            <a:r>
              <a:rPr lang="en-US" sz="2000" b="1">
                <a:latin typeface="Arial" panose="020B0604020202020204" pitchFamily="34" charset="0"/>
                <a:cs typeface="Arial" panose="020B0604020202020204" pitchFamily="34" charset="0"/>
              </a:rPr>
              <a:t>H2O.arc.mop</a:t>
            </a:r>
            <a:endParaRPr lang="en-US" sz="2000">
              <a:latin typeface="Arial" panose="020B0604020202020204" pitchFamily="34" charset="0"/>
              <a:cs typeface="Arial" panose="020B0604020202020204" pitchFamily="34" charset="0"/>
            </a:endParaRPr>
          </a:p>
          <a:p>
            <a:pPr lvl="0" algn="just"/>
            <a:r>
              <a:rPr lang="en-US" sz="2000" i="1">
                <a:latin typeface="Arial" panose="020B0604020202020204" pitchFamily="34" charset="0"/>
                <a:cs typeface="Arial" panose="020B0604020202020204" pitchFamily="34" charset="0"/>
              </a:rPr>
              <a:t>Bước 2:</a:t>
            </a:r>
            <a:r>
              <a:rPr lang="en-US" sz="2000">
                <a:latin typeface="Arial" panose="020B0604020202020204" pitchFamily="34" charset="0"/>
                <a:cs typeface="Arial" panose="020B0604020202020204" pitchFamily="34" charset="0"/>
              </a:rPr>
              <a:t> Mở </a:t>
            </a:r>
            <a:r>
              <a:rPr lang="en-US" sz="2000" b="1">
                <a:latin typeface="Arial" panose="020B0604020202020204" pitchFamily="34" charset="0"/>
                <a:cs typeface="Arial" panose="020B0604020202020204" pitchFamily="34" charset="0"/>
              </a:rPr>
              <a:t>3D viewer </a:t>
            </a:r>
            <a:r>
              <a:rPr lang="en-US" sz="2000" b="1">
                <a:latin typeface="Arial" panose="020B0604020202020204" pitchFamily="34" charset="0"/>
                <a:cs typeface="Arial" panose="020B0604020202020204" pitchFamily="34" charset="0"/>
                <a:sym typeface="Symbol" panose="05050102010706020507" pitchFamily="18" charset="2"/>
              </a:rPr>
              <a:t></a:t>
            </a:r>
            <a:r>
              <a:rPr lang="en-US" sz="2000" b="1">
                <a:latin typeface="Arial" panose="020B0604020202020204" pitchFamily="34" charset="0"/>
                <a:cs typeface="Arial" panose="020B0604020202020204" pitchFamily="34" charset="0"/>
              </a:rPr>
              <a:t> Open,</a:t>
            </a:r>
            <a:r>
              <a:rPr lang="en-US" sz="2000">
                <a:latin typeface="Arial" panose="020B0604020202020204" pitchFamily="34" charset="0"/>
                <a:cs typeface="Arial" panose="020B0604020202020204" pitchFamily="34" charset="0"/>
              </a:rPr>
              <a:t> chọn file </a:t>
            </a:r>
            <a:r>
              <a:rPr lang="en-US" sz="2000" b="1">
                <a:latin typeface="Arial" panose="020B0604020202020204" pitchFamily="34" charset="0"/>
                <a:cs typeface="Arial" panose="020B0604020202020204" pitchFamily="34" charset="0"/>
              </a:rPr>
              <a:t>MOPAC Z Maxtrix</a:t>
            </a:r>
            <a:r>
              <a:rPr lang="en-US" sz="2000">
                <a:latin typeface="Arial" panose="020B0604020202020204" pitchFamily="34" charset="0"/>
                <a:cs typeface="Arial" panose="020B0604020202020204" pitchFamily="34" charset="0"/>
              </a:rPr>
              <a:t> rồi chọn file </a:t>
            </a:r>
            <a:r>
              <a:rPr lang="en-US" sz="2000" b="1">
                <a:latin typeface="Arial" panose="020B0604020202020204" pitchFamily="34" charset="0"/>
                <a:cs typeface="Arial" panose="020B0604020202020204" pitchFamily="34" charset="0"/>
              </a:rPr>
              <a:t>H2O.arc.mop </a:t>
            </a:r>
            <a:r>
              <a:rPr lang="en-US" sz="2000">
                <a:latin typeface="Arial" panose="020B0604020202020204" pitchFamily="34" charset="0"/>
                <a:cs typeface="Arial" panose="020B0604020202020204" pitchFamily="34" charset="0"/>
              </a:rPr>
              <a:t>để hiện hình ảnh 3D của phân tử H</a:t>
            </a:r>
            <a:r>
              <a:rPr lang="en-US" sz="2000" baseline="-25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O</a:t>
            </a:r>
          </a:p>
          <a:p>
            <a:pPr lvl="0" algn="just"/>
            <a:r>
              <a:rPr lang="en-US" sz="2000" i="1">
                <a:latin typeface="Arial" panose="020B0604020202020204" pitchFamily="34" charset="0"/>
                <a:cs typeface="Arial" panose="020B0604020202020204" pitchFamily="34" charset="0"/>
              </a:rPr>
              <a:t>Bước 3: </a:t>
            </a:r>
            <a:r>
              <a:rPr lang="en-US" sz="2000">
                <a:latin typeface="Arial" panose="020B0604020202020204" pitchFamily="34" charset="0"/>
                <a:cs typeface="Arial" panose="020B0604020202020204" pitchFamily="34" charset="0"/>
              </a:rPr>
              <a:t>Chọn công cụ trên 3D viewer để hiển thị đội dài liên kết và góc liên kết của phân tử H</a:t>
            </a:r>
            <a:r>
              <a:rPr lang="en-US" sz="2000" baseline="-25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64374343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left)">
                                          <p:cBhvr>
                                            <p:cTn id="54" dur="500"/>
                                            <p:tgtEl>
                                              <p:spTgt spid="19">
                                                <p:txEl>
                                                  <p:pRg st="0" end="0"/>
                                                </p:txEl>
                                              </p:spTgt>
                                            </p:tgtEl>
                                          </p:cBhvr>
                                        </p:animEffect>
                                      </p:childTnLst>
                                    </p:cTn>
                                  </p:par>
                                  <p:par>
                                    <p:cTn id="55" presetID="22" presetClass="entr" presetSubtype="8" fill="hold" grpId="0" nodeType="withEffect">
                                      <p:stCondLst>
                                        <p:cond delay="0"/>
                                      </p:stCondLst>
                                      <p:iterate type="wd">
                                        <p:tmPct val="10000"/>
                                      </p:iterate>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wipe(left)">
                                          <p:cBhvr>
                                            <p:cTn id="57" dur="500"/>
                                            <p:tgtEl>
                                              <p:spTgt spid="19">
                                                <p:txEl>
                                                  <p:pRg st="1" end="1"/>
                                                </p:txEl>
                                              </p:spTgt>
                                            </p:tgtEl>
                                          </p:cBhvr>
                                        </p:animEffec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9">
                                                <p:txEl>
                                                  <p:pRg st="2" end="2"/>
                                                </p:txEl>
                                              </p:spTgt>
                                            </p:tgtEl>
                                            <p:attrNameLst>
                                              <p:attrName>style.visibility</p:attrName>
                                            </p:attrNameLst>
                                          </p:cBhvr>
                                          <p:to>
                                            <p:strVal val="visible"/>
                                          </p:to>
                                        </p:set>
                                        <p:animEffect transition="in" filter="wipe(left)">
                                          <p:cBhvr>
                                            <p:cTn id="6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19"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left)">
                                          <p:cBhvr>
                                            <p:cTn id="54" dur="500"/>
                                            <p:tgtEl>
                                              <p:spTgt spid="19">
                                                <p:txEl>
                                                  <p:pRg st="0" end="0"/>
                                                </p:txEl>
                                              </p:spTgt>
                                            </p:tgtEl>
                                          </p:cBhvr>
                                        </p:animEffect>
                                      </p:childTnLst>
                                    </p:cTn>
                                  </p:par>
                                  <p:par>
                                    <p:cTn id="55" presetID="22" presetClass="entr" presetSubtype="8" fill="hold" grpId="0" nodeType="withEffect">
                                      <p:stCondLst>
                                        <p:cond delay="0"/>
                                      </p:stCondLst>
                                      <p:iterate type="wd">
                                        <p:tmPct val="10000"/>
                                      </p:iterate>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wipe(left)">
                                          <p:cBhvr>
                                            <p:cTn id="57" dur="500"/>
                                            <p:tgtEl>
                                              <p:spTgt spid="19">
                                                <p:txEl>
                                                  <p:pRg st="1" end="1"/>
                                                </p:txEl>
                                              </p:spTgt>
                                            </p:tgtEl>
                                          </p:cBhvr>
                                        </p:animEffec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9">
                                                <p:txEl>
                                                  <p:pRg st="2" end="2"/>
                                                </p:txEl>
                                              </p:spTgt>
                                            </p:tgtEl>
                                            <p:attrNameLst>
                                              <p:attrName>style.visibility</p:attrName>
                                            </p:attrNameLst>
                                          </p:cBhvr>
                                          <p:to>
                                            <p:strVal val="visible"/>
                                          </p:to>
                                        </p:set>
                                        <p:animEffect transition="in" filter="wipe(left)">
                                          <p:cBhvr>
                                            <p:cTn id="6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19" grpId="0" build="allAtOnce"/>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9" name="MH_Entry_1"/>
          <p:cNvSpPr/>
          <p:nvPr/>
        </p:nvSpPr>
        <p:spPr>
          <a:xfrm>
            <a:off x="762190" y="1439203"/>
            <a:ext cx="7828467" cy="736601"/>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Kết quả: Hình ảnh hiển thị 3D của phân tử H</a:t>
            </a:r>
            <a:r>
              <a:rPr lang="en-US" sz="2400" baseline="-2500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O, độ dài liên kết và góc liên kết H-O-H</a:t>
            </a:r>
          </a:p>
        </p:txBody>
      </p:sp>
      <p:pic>
        <p:nvPicPr>
          <p:cNvPr id="18" name="Picture 17" descr="A picture containing graphical user interface&#10;&#10;Description automatically generated">
            <a:extLst>
              <a:ext uri="{FF2B5EF4-FFF2-40B4-BE49-F238E27FC236}">
                <a16:creationId xmlns:a16="http://schemas.microsoft.com/office/drawing/2014/main" id="{B42B2F4B-6386-10AC-822F-517A87AB47EE}"/>
              </a:ext>
            </a:extLst>
          </p:cNvPr>
          <p:cNvPicPr>
            <a:picLocks noChangeAspect="1"/>
          </p:cNvPicPr>
          <p:nvPr/>
        </p:nvPicPr>
        <p:blipFill rotWithShape="1">
          <a:blip r:embed="rId3"/>
          <a:srcRect r="33005"/>
          <a:stretch/>
        </p:blipFill>
        <p:spPr bwMode="auto">
          <a:xfrm>
            <a:off x="796376" y="2503545"/>
            <a:ext cx="2825750" cy="2285365"/>
          </a:xfrm>
          <a:prstGeom prst="rect">
            <a:avLst/>
          </a:prstGeom>
          <a:ln>
            <a:noFill/>
          </a:ln>
          <a:extLst>
            <a:ext uri="{53640926-AAD7-44D8-BBD7-CCE9431645EC}">
              <a14:shadowObscured xmlns:a14="http://schemas.microsoft.com/office/drawing/2010/main"/>
            </a:ext>
          </a:extLst>
        </p:spPr>
      </p:pic>
      <p:pic>
        <p:nvPicPr>
          <p:cNvPr id="19" name="Picture 18" descr="Graphical user interface&#10;&#10;Description automatically generated">
            <a:extLst>
              <a:ext uri="{FF2B5EF4-FFF2-40B4-BE49-F238E27FC236}">
                <a16:creationId xmlns:a16="http://schemas.microsoft.com/office/drawing/2014/main" id="{DCBEC593-64C3-B4B5-1241-27623CB8B4A8}"/>
              </a:ext>
            </a:extLst>
          </p:cNvPr>
          <p:cNvPicPr>
            <a:picLocks noChangeAspect="1"/>
          </p:cNvPicPr>
          <p:nvPr/>
        </p:nvPicPr>
        <p:blipFill>
          <a:blip r:embed="rId4"/>
          <a:stretch>
            <a:fillRect/>
          </a:stretch>
        </p:blipFill>
        <p:spPr>
          <a:xfrm>
            <a:off x="4687252" y="2571750"/>
            <a:ext cx="3041015" cy="2307590"/>
          </a:xfrm>
          <a:prstGeom prst="rect">
            <a:avLst/>
          </a:prstGeom>
        </p:spPr>
      </p:pic>
    </p:spTree>
    <p:extLst>
      <p:ext uri="{BB962C8B-B14F-4D97-AF65-F5344CB8AC3E}">
        <p14:creationId xmlns:p14="http://schemas.microsoft.com/office/powerpoint/2010/main" val="224809527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463" y="100735"/>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329155" y="574694"/>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399444" y="888551"/>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099939" y="888551"/>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166498" y="922213"/>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20" name="组合 19"/>
          <p:cNvGrpSpPr/>
          <p:nvPr/>
        </p:nvGrpSpPr>
        <p:grpSpPr>
          <a:xfrm>
            <a:off x="1234560" y="748202"/>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24"/>
          <p:cNvSpPr txBox="1"/>
          <p:nvPr/>
        </p:nvSpPr>
        <p:spPr>
          <a:xfrm>
            <a:off x="2963834" y="709035"/>
            <a:ext cx="2629909" cy="507831"/>
          </a:xfrm>
          <a:prstGeom prst="rect">
            <a:avLst/>
          </a:prstGeom>
          <a:noFill/>
        </p:spPr>
        <p:txBody>
          <a:bodyPr wrap="square" rtlCol="0">
            <a:spAutoFit/>
          </a:bodyPr>
          <a:lstStyle/>
          <a:p>
            <a:pPr algn="ctr"/>
            <a:r>
              <a:rPr lang="en-US" altLang="zh-CN" sz="2700" b="1" dirty="0">
                <a:solidFill>
                  <a:schemeClr val="bg1"/>
                </a:solidFill>
                <a:latin typeface="Arial" panose="020B0604020202020204" pitchFamily="34" charset="0"/>
                <a:ea typeface="造字工房悦黑体验版细体" pitchFamily="50" charset="-122"/>
                <a:cs typeface="Arial" panose="020B0604020202020204" pitchFamily="34" charset="0"/>
              </a:rPr>
              <a:t>KHỞI ĐỘNG </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30" name="任意多边形 32"/>
          <p:cNvSpPr/>
          <p:nvPr/>
        </p:nvSpPr>
        <p:spPr>
          <a:xfrm>
            <a:off x="45490" y="1701052"/>
            <a:ext cx="1427163" cy="1664948"/>
          </a:xfrm>
          <a:custGeom>
            <a:avLst/>
            <a:gdLst>
              <a:gd name="txL" fmla="*/ 0 w 1426918"/>
              <a:gd name="txT" fmla="*/ 0 h 1426918"/>
              <a:gd name="txR" fmla="*/ 1426918 w 1426918"/>
              <a:gd name="txB" fmla="*/ 1426918 h 1426918"/>
            </a:gdLst>
            <a:ahLst/>
            <a:cxnLst>
              <a:cxn ang="0">
                <a:pos x="713582" y="0"/>
              </a:cxn>
              <a:cxn ang="0">
                <a:pos x="1427163" y="713582"/>
              </a:cxn>
              <a:cxn ang="0">
                <a:pos x="1427162" y="713582"/>
              </a:cxn>
              <a:cxn ang="0">
                <a:pos x="713580" y="1427163"/>
              </a:cxn>
              <a:cxn ang="0">
                <a:pos x="0" y="1427163"/>
              </a:cxn>
              <a:cxn ang="0">
                <a:pos x="0" y="713582"/>
              </a:cxn>
              <a:cxn ang="0">
                <a:pos x="713582" y="0"/>
              </a:cxn>
            </a:cxnLst>
            <a:rect l="txL" t="txT" r="txR" b="tx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1</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1" name="任意多边形 40"/>
          <p:cNvSpPr/>
          <p:nvPr/>
        </p:nvSpPr>
        <p:spPr>
          <a:xfrm>
            <a:off x="45490" y="3365999"/>
            <a:ext cx="1427163" cy="1693154"/>
          </a:xfrm>
          <a:custGeom>
            <a:avLst/>
            <a:gdLst>
              <a:gd name="txL" fmla="*/ 0 w 1426918"/>
              <a:gd name="txT" fmla="*/ 0 h 1426918"/>
              <a:gd name="txR" fmla="*/ 1426918 w 1426918"/>
              <a:gd name="txB" fmla="*/ 1426918 h 1426918"/>
            </a:gdLst>
            <a:ahLst/>
            <a:cxnLst>
              <a:cxn ang="0">
                <a:pos x="0" y="0"/>
              </a:cxn>
              <a:cxn ang="0">
                <a:pos x="713582" y="0"/>
              </a:cxn>
              <a:cxn ang="0">
                <a:pos x="1427163" y="713581"/>
              </a:cxn>
              <a:cxn ang="0">
                <a:pos x="713582" y="1427162"/>
              </a:cxn>
              <a:cxn ang="0">
                <a:pos x="713582" y="1427161"/>
              </a:cxn>
              <a:cxn ang="0">
                <a:pos x="0" y="713580"/>
              </a:cxn>
            </a:cxnLst>
            <a:rect l="txL" t="txT" r="txR" b="tx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2</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1545858" y="1622103"/>
                <a:ext cx="7479269" cy="3195811"/>
              </a:xfrm>
              <a:prstGeom prst="rect">
                <a:avLst/>
              </a:prstGeom>
              <a:solidFill>
                <a:srgbClr val="93D050"/>
              </a:solidFill>
              <a:ln w="38100">
                <a:solidFill>
                  <a:schemeClr val="accent5">
                    <a:lumMod val="75000"/>
                  </a:schemeClr>
                </a:solidFill>
              </a:ln>
            </p:spPr>
            <p:txBody>
              <a:bodyPr wrap="square" rtlCol="0">
                <a:spAutoFit/>
              </a:bodyPr>
              <a:lstStyle/>
              <a:p>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3D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 </a:t>
                </a:r>
              </a:p>
              <a:p>
                <a:endParaRPr lang="en-US" dirty="0"/>
              </a:p>
              <a:p>
                <a:endParaRPr lang="en-US" dirty="0"/>
              </a:p>
              <a:p>
                <a:endParaRPr lang="en-US" dirty="0"/>
              </a:p>
              <a:p>
                <a:endParaRPr lang="en-US" dirty="0"/>
              </a:p>
              <a:p>
                <a:endParaRPr lang="en-US" dirty="0"/>
              </a:p>
              <a:p>
                <a:endParaRPr lang="en-US" dirty="0"/>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sánh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sánh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a:latin typeface="Cambria Math" panose="02040503050406030204" pitchFamily="18" charset="0"/>
                            <a:cs typeface="Arial" panose="020B0604020202020204" pitchFamily="34" charset="0"/>
                          </a:rPr>
                          <m:t>𝐻𝑂𝐻</m:t>
                        </m:r>
                      </m:e>
                    </m:acc>
                    <m:r>
                      <a:rPr lang="en-US" sz="2000">
                        <a:latin typeface="Cambria Math" panose="02040503050406030204" pitchFamily="18" charset="0"/>
                        <a:cs typeface="Arial" panose="020B0604020202020204" pitchFamily="34" charset="0"/>
                      </a:rPr>
                      <m:t> </m:t>
                    </m:r>
                  </m:oMath>
                </a14:m>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a:latin typeface="Cambria Math" panose="02040503050406030204" pitchFamily="18" charset="0"/>
                            <a:cs typeface="Arial" panose="020B0604020202020204" pitchFamily="34" charset="0"/>
                          </a:rPr>
                          <m:t>𝐻𝑆𝐻</m:t>
                        </m:r>
                      </m:e>
                    </m:acc>
                  </m:oMath>
                </a14:m>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545858" y="1622103"/>
                <a:ext cx="7479269" cy="3195811"/>
              </a:xfrm>
              <a:prstGeom prst="rect">
                <a:avLst/>
              </a:prstGeom>
              <a:blipFill>
                <a:blip r:embed="rId3"/>
                <a:stretch>
                  <a:fillRect l="-649" t="-189" r="-10958" b="-2264"/>
                </a:stretch>
              </a:blipFill>
              <a:ln w="38100">
                <a:solidFill>
                  <a:schemeClr val="accent5">
                    <a:lumMod val="75000"/>
                  </a:schemeClr>
                </a:solidFill>
              </a:ln>
            </p:spPr>
            <p:txBody>
              <a:bodyPr/>
              <a:lstStyle/>
              <a:p>
                <a:r>
                  <a:rPr lang="en-US">
                    <a:noFill/>
                  </a:rPr>
                  <a:t> </a:t>
                </a:r>
              </a:p>
            </p:txBody>
          </p:sp>
        </mc:Fallback>
      </mc:AlternateContent>
      <p:sp>
        <p:nvSpPr>
          <p:cNvPr id="35" name="Rectangle 34"/>
          <p:cNvSpPr/>
          <p:nvPr/>
        </p:nvSpPr>
        <p:spPr>
          <a:xfrm>
            <a:off x="1551098" y="3612627"/>
            <a:ext cx="7479269" cy="958660"/>
          </a:xfrm>
          <a:prstGeom prst="rect">
            <a:avLst/>
          </a:prstGeom>
          <a:solidFill>
            <a:srgbClr val="FABE00"/>
          </a:solidFill>
          <a:ln w="38100">
            <a:solidFill>
              <a:schemeClr val="accent5">
                <a:lumMod val="75000"/>
              </a:schemeClr>
            </a:solidFill>
          </a:ln>
        </p:spPr>
        <p:txBody>
          <a:bodyPr wrap="square">
            <a:spAutoFit/>
          </a:bodyPr>
          <a:lstStyle/>
          <a:p>
            <a:pPr>
              <a:lnSpc>
                <a:spcPct val="150000"/>
              </a:lnSpc>
            </a:pP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grpSp>
        <p:nvGrpSpPr>
          <p:cNvPr id="36" name="组合 16"/>
          <p:cNvGrpSpPr/>
          <p:nvPr/>
        </p:nvGrpSpPr>
        <p:grpSpPr>
          <a:xfrm>
            <a:off x="2631379" y="741895"/>
            <a:ext cx="491776" cy="429667"/>
            <a:chOff x="5030931" y="2884106"/>
            <a:chExt cx="655701" cy="572889"/>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Arial" panose="020B0604020202020204" pitchFamily="34" charset="0"/>
                  <a:cs typeface="Arial" panose="020B0604020202020204" pitchFamily="34" charset="0"/>
                </a:rPr>
                <a:t>01</a:t>
              </a:r>
              <a:endParaRPr lang="zh-CN" altLang="en-US" sz="2100" dirty="0">
                <a:solidFill>
                  <a:srgbClr val="E8797A"/>
                </a:solidFill>
                <a:latin typeface="Arial" panose="020B0604020202020204" pitchFamily="34" charset="0"/>
                <a:cs typeface="Arial" panose="020B0604020202020204" pitchFamily="34" charset="0"/>
              </a:endParaRPr>
            </a:p>
          </p:txBody>
        </p:sp>
      </p:grpSp>
      <p:pic>
        <p:nvPicPr>
          <p:cNvPr id="39" name="Picture 38" descr="C:\Users\Admin\Desktop\h2o.jpg"/>
          <p:cNvPicPr/>
          <p:nvPr/>
        </p:nvPicPr>
        <p:blipFill>
          <a:blip r:embed="rId4">
            <a:extLst>
              <a:ext uri="{28A0092B-C50C-407E-A947-70E740481C1C}">
                <a14:useLocalDpi xmlns:a14="http://schemas.microsoft.com/office/drawing/2010/main" val="0"/>
              </a:ext>
            </a:extLst>
          </a:blip>
          <a:srcRect/>
          <a:stretch>
            <a:fillRect/>
          </a:stretch>
        </p:blipFill>
        <p:spPr bwMode="auto">
          <a:xfrm>
            <a:off x="2170653" y="1977775"/>
            <a:ext cx="1391285" cy="1240155"/>
          </a:xfrm>
          <a:prstGeom prst="rect">
            <a:avLst/>
          </a:prstGeom>
          <a:noFill/>
          <a:ln>
            <a:noFill/>
          </a:ln>
        </p:spPr>
      </p:pic>
      <p:pic>
        <p:nvPicPr>
          <p:cNvPr id="40" name="Picture 39" descr="C:\Users\Admin\Desktop\h2s 6.jpg"/>
          <p:cNvPicPr/>
          <p:nvPr/>
        </p:nvPicPr>
        <p:blipFill>
          <a:blip r:embed="rId5">
            <a:extLst>
              <a:ext uri="{28A0092B-C50C-407E-A947-70E740481C1C}">
                <a14:useLocalDpi xmlns:a14="http://schemas.microsoft.com/office/drawing/2010/main" val="0"/>
              </a:ext>
            </a:extLst>
          </a:blip>
          <a:srcRect/>
          <a:stretch>
            <a:fillRect/>
          </a:stretch>
        </p:blipFill>
        <p:spPr bwMode="auto">
          <a:xfrm>
            <a:off x="4884484" y="1977775"/>
            <a:ext cx="1586012" cy="1155899"/>
          </a:xfrm>
          <a:prstGeom prst="rect">
            <a:avLst/>
          </a:prstGeom>
          <a:noFill/>
          <a:ln>
            <a:noFill/>
          </a:ln>
        </p:spPr>
      </p:pic>
    </p:spTree>
    <p:extLst>
      <p:ext uri="{BB962C8B-B14F-4D97-AF65-F5344CB8AC3E}">
        <p14:creationId xmlns:p14="http://schemas.microsoft.com/office/powerpoint/2010/main" val="4051284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1"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0" nodeType="clickEffect">
                                      <p:stCondLst>
                                        <p:cond delay="0"/>
                                      </p:stCondLst>
                                      <p:childTnLst>
                                        <p:anim calcmode="lin" valueType="num">
                                          <p:cBhvr>
                                            <p:cTn id="75" dur="500"/>
                                            <p:tgtEl>
                                              <p:spTgt spid="34"/>
                                            </p:tgtEl>
                                            <p:attrNameLst>
                                              <p:attrName>ppt_w</p:attrName>
                                            </p:attrNameLst>
                                          </p:cBhvr>
                                          <p:tavLst>
                                            <p:tav tm="0">
                                              <p:val>
                                                <p:strVal val="ppt_w"/>
                                              </p:val>
                                            </p:tav>
                                            <p:tav tm="100000">
                                              <p:val>
                                                <p:fltVal val="0"/>
                                              </p:val>
                                            </p:tav>
                                          </p:tavLst>
                                        </p:anim>
                                        <p:anim calcmode="lin" valueType="num">
                                          <p:cBhvr>
                                            <p:cTn id="76" dur="500"/>
                                            <p:tgtEl>
                                              <p:spTgt spid="34"/>
                                            </p:tgtEl>
                                            <p:attrNameLst>
                                              <p:attrName>ppt_h</p:attrName>
                                            </p:attrNameLst>
                                          </p:cBhvr>
                                          <p:tavLst>
                                            <p:tav tm="0">
                                              <p:val>
                                                <p:strVal val="ppt_h"/>
                                              </p:val>
                                            </p:tav>
                                            <p:tav tm="100000">
                                              <p:val>
                                                <p:fltVal val="0"/>
                                              </p:val>
                                            </p:tav>
                                          </p:tavLst>
                                        </p:anim>
                                        <p:animEffect transition="out" filter="fad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1" nodeType="clickEffect">
                                      <p:stCondLst>
                                        <p:cond delay="0"/>
                                      </p:stCondLst>
                                      <p:childTnLst>
                                        <p:anim calcmode="lin" valueType="num">
                                          <p:cBhvr>
                                            <p:cTn id="94" dur="500"/>
                                            <p:tgtEl>
                                              <p:spTgt spid="35"/>
                                            </p:tgtEl>
                                            <p:attrNameLst>
                                              <p:attrName>ppt_w</p:attrName>
                                            </p:attrNameLst>
                                          </p:cBhvr>
                                          <p:tavLst>
                                            <p:tav tm="0">
                                              <p:val>
                                                <p:strVal val="ppt_w"/>
                                              </p:val>
                                            </p:tav>
                                            <p:tav tm="100000">
                                              <p:val>
                                                <p:fltVal val="0"/>
                                              </p:val>
                                            </p:tav>
                                          </p:tavLst>
                                        </p:anim>
                                        <p:anim calcmode="lin" valueType="num">
                                          <p:cBhvr>
                                            <p:cTn id="95" dur="500"/>
                                            <p:tgtEl>
                                              <p:spTgt spid="35"/>
                                            </p:tgtEl>
                                            <p:attrNameLst>
                                              <p:attrName>ppt_h</p:attrName>
                                            </p:attrNameLst>
                                          </p:cBhvr>
                                          <p:tavLst>
                                            <p:tav tm="0">
                                              <p:val>
                                                <p:strVal val="ppt_h"/>
                                              </p:val>
                                            </p:tav>
                                            <p:tav tm="100000">
                                              <p:val>
                                                <p:fltVal val="0"/>
                                              </p:val>
                                            </p:tav>
                                          </p:tavLst>
                                        </p:anim>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4" grpId="0" animBg="1"/>
          <p:bldP spid="34"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1"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34"/>
                                            </p:tgtEl>
                                            <p:attrNameLst>
                                              <p:attrName>ppt_w</p:attrName>
                                            </p:attrNameLst>
                                          </p:cBhvr>
                                          <p:tavLst>
                                            <p:tav tm="0">
                                              <p:val>
                                                <p:strVal val="ppt_w"/>
                                              </p:val>
                                            </p:tav>
                                            <p:tav tm="100000">
                                              <p:val>
                                                <p:fltVal val="0"/>
                                              </p:val>
                                            </p:tav>
                                          </p:tavLst>
                                        </p:anim>
                                        <p:anim calcmode="lin" valueType="num">
                                          <p:cBhvr>
                                            <p:cTn id="79" dur="500"/>
                                            <p:tgtEl>
                                              <p:spTgt spid="34"/>
                                            </p:tgtEl>
                                            <p:attrNameLst>
                                              <p:attrName>ppt_h</p:attrName>
                                            </p:attrNameLst>
                                          </p:cBhvr>
                                          <p:tavLst>
                                            <p:tav tm="0">
                                              <p:val>
                                                <p:strVal val="ppt_h"/>
                                              </p:val>
                                            </p:tav>
                                            <p:tav tm="100000">
                                              <p:val>
                                                <p:fltVal val="0"/>
                                              </p:val>
                                            </p:tav>
                                          </p:tavLst>
                                        </p:anim>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grpId="1" nodeType="clickEffect">
                                      <p:stCondLst>
                                        <p:cond delay="0"/>
                                      </p:stCondLst>
                                      <p:childTnLst>
                                        <p:anim calcmode="lin" valueType="num">
                                          <p:cBhvr>
                                            <p:cTn id="100" dur="500"/>
                                            <p:tgtEl>
                                              <p:spTgt spid="35"/>
                                            </p:tgtEl>
                                            <p:attrNameLst>
                                              <p:attrName>ppt_w</p:attrName>
                                            </p:attrNameLst>
                                          </p:cBhvr>
                                          <p:tavLst>
                                            <p:tav tm="0">
                                              <p:val>
                                                <p:strVal val="ppt_w"/>
                                              </p:val>
                                            </p:tav>
                                            <p:tav tm="100000">
                                              <p:val>
                                                <p:fltVal val="0"/>
                                              </p:val>
                                            </p:tav>
                                          </p:tavLst>
                                        </p:anim>
                                        <p:anim calcmode="lin" valueType="num">
                                          <p:cBhvr>
                                            <p:cTn id="101" dur="500"/>
                                            <p:tgtEl>
                                              <p:spTgt spid="35"/>
                                            </p:tgtEl>
                                            <p:attrNameLst>
                                              <p:attrName>ppt_h</p:attrName>
                                            </p:attrNameLst>
                                          </p:cBhvr>
                                          <p:tavLst>
                                            <p:tav tm="0">
                                              <p:val>
                                                <p:strVal val="ppt_h"/>
                                              </p:val>
                                            </p:tav>
                                            <p:tav tm="100000">
                                              <p:val>
                                                <p:fltVal val="0"/>
                                              </p:val>
                                            </p:tav>
                                          </p:tavLst>
                                        </p:anim>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40" name="MH_Entry_2"/>
          <p:cNvSpPr/>
          <p:nvPr/>
        </p:nvSpPr>
        <p:spPr>
          <a:xfrm>
            <a:off x="1998851" y="1103857"/>
            <a:ext cx="6875563"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2000" b="1">
                <a:solidFill>
                  <a:schemeClr val="bg1"/>
                </a:solidFill>
                <a:latin typeface="Arial" panose="020B0604020202020204" pitchFamily="34" charset="0"/>
                <a:ea typeface="Calibri" panose="020F0502020204030204" pitchFamily="34" charset="0"/>
                <a:cs typeface="Arial" panose="020B0604020202020204" pitchFamily="34" charset="0"/>
              </a:rPr>
              <a:t>LUYỆN TẬP: </a:t>
            </a:r>
            <a:r>
              <a:rPr lang="en-US" sz="2000">
                <a:solidFill>
                  <a:schemeClr val="bg1"/>
                </a:solidFill>
                <a:latin typeface="Arial" panose="020B0604020202020204" pitchFamily="34" charset="0"/>
                <a:ea typeface="Calibri" panose="020F0502020204030204" pitchFamily="34" charset="0"/>
                <a:cs typeface="Arial" panose="020B0604020202020204" pitchFamily="34" charset="0"/>
              </a:rPr>
              <a:t>Học sinh làm việc cá nhân, thao tác trên máy tính, hoàn thành phiếu học tập số 3</a:t>
            </a:r>
          </a:p>
        </p:txBody>
      </p:sp>
      <p:sp>
        <p:nvSpPr>
          <p:cNvPr id="41" name="MH_Number_2"/>
          <p:cNvSpPr/>
          <p:nvPr/>
        </p:nvSpPr>
        <p:spPr>
          <a:xfrm>
            <a:off x="993504" y="1109571"/>
            <a:ext cx="833899" cy="736600"/>
          </a:xfrm>
          <a:prstGeom prst="roundRect">
            <a:avLst>
              <a:gd name="adj" fmla="val 7611"/>
            </a:avLst>
          </a:prstGeom>
          <a:solidFill>
            <a:srgbClr val="75625B"/>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743932" y="1984291"/>
            <a:ext cx="8013988" cy="2970044"/>
          </a:xfrm>
          <a:prstGeom prst="rect">
            <a:avLst/>
          </a:prstGeom>
          <a:noFill/>
          <a:ln w="19050" cmpd="dbl">
            <a:solidFill>
              <a:schemeClr val="accent1"/>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ctr">
              <a:lnSpc>
                <a:spcPct val="150000"/>
              </a:lnSpc>
            </a:pPr>
            <a:r>
              <a:rPr lang="vi-VN" sz="1800" b="1">
                <a:solidFill>
                  <a:srgbClr val="FF0000"/>
                </a:solidFill>
              </a:rPr>
              <a:t>PHIẾU HỌC TẬP SỐ </a:t>
            </a:r>
            <a:r>
              <a:rPr lang="en-US" sz="1800" b="1">
                <a:solidFill>
                  <a:srgbClr val="FF0000"/>
                </a:solidFill>
              </a:rPr>
              <a:t>4</a:t>
            </a:r>
          </a:p>
          <a:p>
            <a:pPr algn="just"/>
            <a:r>
              <a:rPr lang="en-US" sz="2000" b="1"/>
              <a:t>Câu 5: </a:t>
            </a:r>
            <a:r>
              <a:rPr lang="en-US" sz="2000"/>
              <a:t>Sử dụng dữ liệu “Output”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r>
              <a:rPr lang="en-US" sz="2000"/>
              <a:t> xem và so sánh dữ liệu năng lượng của các phân tử với giá trị thực nghiệm. Biết giá trị thực nghiệm của phân tử C</a:t>
            </a:r>
            <a:r>
              <a:rPr lang="en-US" sz="2000" baseline="-25000"/>
              <a:t>2</a:t>
            </a:r>
            <a:r>
              <a:rPr lang="en-US" sz="2000"/>
              <a:t>H</a:t>
            </a:r>
            <a:r>
              <a:rPr lang="en-US" sz="2000" baseline="-25000"/>
              <a:t>6</a:t>
            </a:r>
            <a:r>
              <a:rPr lang="en-US" sz="2000"/>
              <a:t>, lần lượt là –84,66 kJ/mol, – 105,00 kJ/mol.</a:t>
            </a:r>
          </a:p>
          <a:p>
            <a:pPr algn="just"/>
            <a:r>
              <a:rPr lang="en-US" sz="2000" b="1"/>
              <a:t>Câu 6:</a:t>
            </a:r>
            <a:r>
              <a:rPr lang="en-US" sz="2000"/>
              <a:t> Thực hiện các bước hiển thị các tham số cấu trúc: độ dài các liên kết và góc liên kết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endParaRPr lang="en-US" sz="2000"/>
          </a:p>
          <a:p>
            <a:pPr algn="just"/>
            <a:r>
              <a:rPr lang="en-US" sz="2000" b="1"/>
              <a:t>Kết luận:</a:t>
            </a:r>
            <a:r>
              <a:rPr lang="en-US" sz="2000"/>
              <a:t> Từ kết quả của các giá trị về năng lượng phân tử, độ dài các liên kết và góc liên kết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r>
              <a:rPr lang="en-US" sz="2000"/>
              <a:t> so sánh và nhận xét xu hướng thay đổi các kết quả thu được. </a:t>
            </a:r>
            <a:endParaRPr lang="vi-VN" sz="2000" b="1">
              <a:solidFill>
                <a:srgbClr val="FF0000"/>
              </a:solidFill>
            </a:endParaRPr>
          </a:p>
        </p:txBody>
      </p:sp>
    </p:spTree>
    <p:extLst>
      <p:ext uri="{BB962C8B-B14F-4D97-AF65-F5344CB8AC3E}">
        <p14:creationId xmlns:p14="http://schemas.microsoft.com/office/powerpoint/2010/main" val="111777969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40" grpId="0" animBg="1"/>
          <p:bldP spid="41"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40" grpId="0" animBg="1"/>
          <p:bldP spid="41" grpId="0" animBg="1"/>
          <p:bldP spid="18"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14300" y="1314844"/>
            <a:ext cx="8013988" cy="1930785"/>
          </a:xfrm>
          <a:prstGeom prst="rect">
            <a:avLst/>
          </a:prstGeom>
          <a:noFill/>
          <a:ln w="19050" cmpd="dbl">
            <a:solidFill>
              <a:schemeClr val="accent1"/>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en-US" sz="2000" b="1">
                <a:latin typeface="Arial" panose="020B0604020202020204" pitchFamily="34" charset="0"/>
                <a:cs typeface="Arial" panose="020B0604020202020204" pitchFamily="34" charset="0"/>
              </a:rPr>
              <a:t>Câu 5: </a:t>
            </a:r>
            <a:r>
              <a:rPr lang="en-US" sz="2000">
                <a:latin typeface="Arial" panose="020B0604020202020204" pitchFamily="34" charset="0"/>
                <a:ea typeface="Calibri" panose="020F0502020204030204" pitchFamily="34" charset="0"/>
                <a:cs typeface="Arial" panose="020B0604020202020204" pitchFamily="34" charset="0"/>
              </a:rPr>
              <a:t>Kết quả nhiệt tạo thành của phân tử C</a:t>
            </a:r>
            <a:r>
              <a:rPr lang="en-US" sz="2000" baseline="-25000">
                <a:latin typeface="Arial" panose="020B0604020202020204" pitchFamily="34" charset="0"/>
                <a:ea typeface="Calibri" panose="020F0502020204030204" pitchFamily="34" charset="0"/>
                <a:cs typeface="Arial" panose="020B0604020202020204" pitchFamily="34" charset="0"/>
              </a:rPr>
              <a:t>2</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6</a:t>
            </a:r>
            <a:r>
              <a:rPr lang="en-US" sz="2000">
                <a:latin typeface="Arial" panose="020B0604020202020204" pitchFamily="34" charset="0"/>
                <a:ea typeface="Calibri" panose="020F0502020204030204" pitchFamily="34" charset="0"/>
                <a:cs typeface="Arial" panose="020B0604020202020204" pitchFamily="34" charset="0"/>
              </a:rPr>
              <a:t> = –71,851 kJ/mol, của phân tử C</a:t>
            </a:r>
            <a:r>
              <a:rPr lang="en-US" sz="2000" baseline="-25000">
                <a:latin typeface="Arial" panose="020B0604020202020204" pitchFamily="34" charset="0"/>
                <a:ea typeface="Calibri" panose="020F0502020204030204" pitchFamily="34" charset="0"/>
                <a:cs typeface="Arial" panose="020B0604020202020204" pitchFamily="34" charset="0"/>
              </a:rPr>
              <a:t>3</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8</a:t>
            </a:r>
            <a:r>
              <a:rPr lang="en-US" sz="2000">
                <a:latin typeface="Arial" panose="020B0604020202020204" pitchFamily="34" charset="0"/>
                <a:ea typeface="Calibri" panose="020F0502020204030204" pitchFamily="34" charset="0"/>
                <a:cs typeface="Arial" panose="020B0604020202020204" pitchFamily="34" charset="0"/>
              </a:rPr>
              <a:t> = –96,592 kJ/mol. </a:t>
            </a:r>
            <a:endParaRPr lang="en-US" sz="1800">
              <a:latin typeface="Arial" panose="020B0604020202020204" pitchFamily="34" charset="0"/>
              <a:ea typeface="Calibri" panose="020F0502020204030204" pitchFamily="34" charset="0"/>
              <a:cs typeface="Arial" panose="020B0604020202020204" pitchFamily="34" charset="0"/>
            </a:endParaRPr>
          </a:p>
          <a:p>
            <a:r>
              <a:rPr lang="en-US" sz="2000">
                <a:latin typeface="Arial" panose="020B0604020202020204" pitchFamily="34" charset="0"/>
                <a:ea typeface="Calibri" panose="020F0502020204030204" pitchFamily="34" charset="0"/>
                <a:cs typeface="Arial" panose="020B0604020202020204" pitchFamily="34" charset="0"/>
              </a:rPr>
              <a:t>            So sánh với giá trị thực nghiệm của 2 phân tử cho thấy các giá trị thực nghiệm cao hơn so với giá trị đo được.</a:t>
            </a:r>
            <a:endParaRPr lang="vi-VN" sz="2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7529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26385" y="1152605"/>
            <a:ext cx="8013988" cy="1169551"/>
          </a:xfrm>
          <a:prstGeom prst="rect">
            <a:avLst/>
          </a:prstGeom>
          <a:noFill/>
          <a:ln w="19050" cmpd="dbl">
            <a:solidFill>
              <a:schemeClr val="accent1"/>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r>
              <a:rPr lang="en-US" sz="2000" b="1"/>
              <a:t>Câu 6:</a:t>
            </a:r>
            <a:r>
              <a:rPr lang="en-US"/>
              <a:t> </a:t>
            </a:r>
            <a:r>
              <a:rPr lang="en-US" sz="2000"/>
              <a:t>Trong phân tử C</a:t>
            </a:r>
            <a:r>
              <a:rPr lang="en-US" sz="2000" baseline="-25000"/>
              <a:t>2</a:t>
            </a:r>
            <a:r>
              <a:rPr lang="en-US" sz="2000"/>
              <a:t>H</a:t>
            </a:r>
            <a:r>
              <a:rPr lang="en-US" sz="2000" baseline="-25000"/>
              <a:t>6</a:t>
            </a:r>
            <a:r>
              <a:rPr lang="en-US" sz="2000"/>
              <a:t> độ dài liên kết C–C là 1,52 Å, độ dài liên kết C–H là 1,096 Å và góc liên kết H–C–C là 111,753°.</a:t>
            </a:r>
            <a:endParaRPr lang="vi-VN" sz="2000" b="1">
              <a:solidFill>
                <a:srgbClr val="FF0000"/>
              </a:solidFill>
            </a:endParaRPr>
          </a:p>
        </p:txBody>
      </p:sp>
      <p:pic>
        <p:nvPicPr>
          <p:cNvPr id="20" name="Picture 19" descr="Graphical user interface&#10;&#10;Description automatically generated">
            <a:extLst>
              <a:ext uri="{FF2B5EF4-FFF2-40B4-BE49-F238E27FC236}">
                <a16:creationId xmlns:a16="http://schemas.microsoft.com/office/drawing/2014/main" id="{DF5FDC63-1819-4775-AA33-405EC9C37B3F}"/>
              </a:ext>
            </a:extLst>
          </p:cNvPr>
          <p:cNvPicPr>
            <a:picLocks noChangeAspect="1"/>
          </p:cNvPicPr>
          <p:nvPr/>
        </p:nvPicPr>
        <p:blipFill>
          <a:blip r:embed="rId3"/>
          <a:stretch>
            <a:fillRect/>
          </a:stretch>
        </p:blipFill>
        <p:spPr>
          <a:xfrm>
            <a:off x="132485" y="2473840"/>
            <a:ext cx="2886710" cy="2057400"/>
          </a:xfrm>
          <a:prstGeom prst="rect">
            <a:avLst/>
          </a:prstGeom>
        </p:spPr>
      </p:pic>
      <p:pic>
        <p:nvPicPr>
          <p:cNvPr id="21" name="Picture 20" descr="Graphical user interface&#10;&#10;Description automatically generated">
            <a:extLst>
              <a:ext uri="{FF2B5EF4-FFF2-40B4-BE49-F238E27FC236}">
                <a16:creationId xmlns:a16="http://schemas.microsoft.com/office/drawing/2014/main" id="{EF481983-1FB2-F271-7FBF-27D804A3C163}"/>
              </a:ext>
            </a:extLst>
          </p:cNvPr>
          <p:cNvPicPr>
            <a:picLocks noChangeAspect="1"/>
          </p:cNvPicPr>
          <p:nvPr/>
        </p:nvPicPr>
        <p:blipFill>
          <a:blip r:embed="rId4"/>
          <a:stretch>
            <a:fillRect/>
          </a:stretch>
        </p:blipFill>
        <p:spPr>
          <a:xfrm>
            <a:off x="3086417" y="2471935"/>
            <a:ext cx="2971165" cy="205930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16B4DAE6-DC7D-3C7B-6876-60B55791F109}"/>
              </a:ext>
            </a:extLst>
          </p:cNvPr>
          <p:cNvPicPr>
            <a:picLocks noChangeAspect="1"/>
          </p:cNvPicPr>
          <p:nvPr/>
        </p:nvPicPr>
        <p:blipFill>
          <a:blip r:embed="rId5"/>
          <a:stretch>
            <a:fillRect/>
          </a:stretch>
        </p:blipFill>
        <p:spPr>
          <a:xfrm>
            <a:off x="6124804" y="2471935"/>
            <a:ext cx="2821305" cy="2170430"/>
          </a:xfrm>
          <a:prstGeom prst="rect">
            <a:avLst/>
          </a:prstGeom>
        </p:spPr>
      </p:pic>
    </p:spTree>
    <p:extLst>
      <p:ext uri="{BB962C8B-B14F-4D97-AF65-F5344CB8AC3E}">
        <p14:creationId xmlns:p14="http://schemas.microsoft.com/office/powerpoint/2010/main" val="224207594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par>
                                    <p:cTn id="51" presetID="6"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par>
                                    <p:cTn id="51" presetID="6"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26385" y="1152605"/>
            <a:ext cx="8013988" cy="1196033"/>
          </a:xfrm>
          <a:prstGeom prst="rect">
            <a:avLst/>
          </a:prstGeom>
          <a:noFill/>
          <a:ln w="19050" cmpd="dbl">
            <a:solidFill>
              <a:schemeClr val="accent1"/>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en-US" sz="2000" b="1"/>
              <a:t>Câu 6:</a:t>
            </a:r>
            <a:r>
              <a:rPr lang="en-US"/>
              <a:t> </a:t>
            </a:r>
            <a:r>
              <a:rPr lang="en-US" sz="2000">
                <a:latin typeface="Arial" panose="020B0604020202020204" pitchFamily="34" charset="0"/>
                <a:ea typeface="Calibri" panose="020F0502020204030204" pitchFamily="34" charset="0"/>
                <a:cs typeface="Arial" panose="020B0604020202020204" pitchFamily="34" charset="0"/>
              </a:rPr>
              <a:t>Trong phân tử C</a:t>
            </a:r>
            <a:r>
              <a:rPr lang="en-US" sz="2000" baseline="-25000">
                <a:latin typeface="Arial" panose="020B0604020202020204" pitchFamily="34" charset="0"/>
                <a:ea typeface="Calibri" panose="020F0502020204030204" pitchFamily="34" charset="0"/>
                <a:cs typeface="Arial" panose="020B0604020202020204" pitchFamily="34" charset="0"/>
              </a:rPr>
              <a:t>3</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8</a:t>
            </a:r>
            <a:r>
              <a:rPr lang="en-US" sz="2000">
                <a:latin typeface="Arial" panose="020B0604020202020204" pitchFamily="34" charset="0"/>
                <a:ea typeface="Calibri" panose="020F0502020204030204" pitchFamily="34" charset="0"/>
                <a:cs typeface="Arial" panose="020B0604020202020204" pitchFamily="34" charset="0"/>
              </a:rPr>
              <a:t> độ dài liên kết C–C là 1,529 Å, độ dài liên kết C–H là 1,096 Å và góc liên kết H–C–C là 111,348°.</a:t>
            </a:r>
          </a:p>
        </p:txBody>
      </p:sp>
      <p:pic>
        <p:nvPicPr>
          <p:cNvPr id="19" name="Picture 18" descr="Graphical user interface&#10;&#10;Description automatically generated">
            <a:extLst>
              <a:ext uri="{FF2B5EF4-FFF2-40B4-BE49-F238E27FC236}">
                <a16:creationId xmlns:a16="http://schemas.microsoft.com/office/drawing/2014/main" id="{56C484C8-ABAC-6FFE-3459-72ADC3248EA0}"/>
              </a:ext>
            </a:extLst>
          </p:cNvPr>
          <p:cNvPicPr>
            <a:picLocks noChangeAspect="1"/>
          </p:cNvPicPr>
          <p:nvPr/>
        </p:nvPicPr>
        <p:blipFill>
          <a:blip r:embed="rId3"/>
          <a:stretch>
            <a:fillRect/>
          </a:stretch>
        </p:blipFill>
        <p:spPr>
          <a:xfrm>
            <a:off x="132485" y="2540662"/>
            <a:ext cx="2948940" cy="2149475"/>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1A7C32FA-0604-5D9D-1FCA-3AD5F024A5F6}"/>
              </a:ext>
            </a:extLst>
          </p:cNvPr>
          <p:cNvPicPr>
            <a:picLocks noChangeAspect="1"/>
          </p:cNvPicPr>
          <p:nvPr/>
        </p:nvPicPr>
        <p:blipFill>
          <a:blip r:embed="rId4"/>
          <a:stretch>
            <a:fillRect/>
          </a:stretch>
        </p:blipFill>
        <p:spPr>
          <a:xfrm>
            <a:off x="3181335" y="2540662"/>
            <a:ext cx="2945130" cy="2181225"/>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65B89796-31CF-7895-DBAD-329B607A3BC9}"/>
              </a:ext>
            </a:extLst>
          </p:cNvPr>
          <p:cNvPicPr>
            <a:picLocks noChangeAspect="1"/>
          </p:cNvPicPr>
          <p:nvPr/>
        </p:nvPicPr>
        <p:blipFill>
          <a:blip r:embed="rId5"/>
          <a:stretch>
            <a:fillRect/>
          </a:stretch>
        </p:blipFill>
        <p:spPr>
          <a:xfrm>
            <a:off x="6226375" y="2571750"/>
            <a:ext cx="2918460" cy="2160905"/>
          </a:xfrm>
          <a:prstGeom prst="rect">
            <a:avLst/>
          </a:prstGeom>
        </p:spPr>
      </p:pic>
    </p:spTree>
    <p:extLst>
      <p:ext uri="{BB962C8B-B14F-4D97-AF65-F5344CB8AC3E}">
        <p14:creationId xmlns:p14="http://schemas.microsoft.com/office/powerpoint/2010/main" val="15498672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14300" y="1314844"/>
            <a:ext cx="8013988" cy="1518044"/>
          </a:xfrm>
          <a:prstGeom prst="rect">
            <a:avLst/>
          </a:prstGeom>
          <a:noFill/>
          <a:ln w="19050" cmpd="dbl">
            <a:solidFill>
              <a:schemeClr val="accent1"/>
            </a:solid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vi-VN" sz="2000" b="1">
                <a:cs typeface="Arial" panose="020B0604020202020204" pitchFamily="34" charset="0"/>
              </a:rPr>
              <a:t>Kết luận: </a:t>
            </a:r>
            <a:r>
              <a:rPr lang="vi-VN" sz="2000">
                <a:cs typeface="Arial" panose="020B0604020202020204" pitchFamily="34" charset="0"/>
              </a:rPr>
              <a:t>Độ dài liên kết C–C, C–H và góc liên kết H–C–H, H-C-C trong 2 phân tử gần bằng nhau thể hiện các chất có cấu tạo tương tự nhau.</a:t>
            </a:r>
            <a:endParaRPr lang="vi-VN" sz="2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45212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110687"/>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110686"/>
            <a:ext cx="6823119" cy="736601"/>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b="1">
                <a:solidFill>
                  <a:schemeClr val="bg1"/>
                </a:solidFill>
                <a:latin typeface="Arial" panose="020B0604020202020204" pitchFamily="34" charset="0"/>
                <a:ea typeface="Calibri" panose="020F0502020204030204" pitchFamily="34" charset="0"/>
                <a:cs typeface="Arial" panose="020B0604020202020204" pitchFamily="34" charset="0"/>
              </a:rPr>
              <a:t>KIẾN THỨC CẦN NẮM VỮNG</a:t>
            </a:r>
          </a:p>
        </p:txBody>
      </p:sp>
      <p:sp>
        <p:nvSpPr>
          <p:cNvPr id="21" name="TextBox 20">
            <a:extLst>
              <a:ext uri="{FF2B5EF4-FFF2-40B4-BE49-F238E27FC236}">
                <a16:creationId xmlns:a16="http://schemas.microsoft.com/office/drawing/2014/main" id="{04F5AA1D-5318-8B2A-2B63-30AC4758127F}"/>
              </a:ext>
            </a:extLst>
          </p:cNvPr>
          <p:cNvSpPr txBox="1"/>
          <p:nvPr/>
        </p:nvSpPr>
        <p:spPr>
          <a:xfrm>
            <a:off x="244918" y="1984226"/>
            <a:ext cx="8654163" cy="2990562"/>
          </a:xfrm>
          <a:prstGeom prst="rect">
            <a:avLst/>
          </a:prstGeom>
          <a:noFill/>
        </p:spPr>
        <p:txBody>
          <a:bodyPr wrap="square">
            <a:spAutoFit/>
          </a:bodyPr>
          <a:lstStyle/>
          <a:p>
            <a:pPr algn="just">
              <a:lnSpc>
                <a:spcPct val="115000"/>
              </a:lnSpc>
              <a:spcAft>
                <a:spcPts val="800"/>
              </a:spcAft>
              <a:tabLst>
                <a:tab pos="180340" algn="l"/>
                <a:tab pos="540385" algn="l"/>
              </a:tabLst>
            </a:pPr>
            <a:r>
              <a:rPr lang="en-US" sz="2000">
                <a:effectLst/>
                <a:latin typeface="Arial" panose="020B0604020202020204" pitchFamily="34" charset="0"/>
                <a:ea typeface="Calibri" panose="020F0502020204030204" pitchFamily="34" charset="0"/>
                <a:cs typeface="Arial" panose="020B0604020202020204" pitchFamily="34" charset="0"/>
              </a:rPr>
              <a:t>- Phương pháp bán kinh nghiệm PM7 trong phần mềm MOPAC cho phép tính được cấu trúc hình học (độ dài liên kết, góc liên kết) và tính chất phân tử (năng lượng, nhiệt tạo thành, điện tích,…) </a:t>
            </a:r>
          </a:p>
          <a:p>
            <a:pPr algn="just">
              <a:lnSpc>
                <a:spcPct val="115000"/>
              </a:lnSpc>
              <a:spcAft>
                <a:spcPts val="800"/>
              </a:spcAft>
              <a:tabLst>
                <a:tab pos="180340" algn="l"/>
                <a:tab pos="540385" algn="l"/>
              </a:tabLst>
            </a:pPr>
            <a:r>
              <a:rPr lang="en-US" sz="2000">
                <a:effectLst/>
                <a:latin typeface="Arial" panose="020B0604020202020204" pitchFamily="34" charset="0"/>
                <a:ea typeface="Calibri" panose="020F0502020204030204" pitchFamily="34" charset="0"/>
                <a:cs typeface="Arial" panose="020B0604020202020204" pitchFamily="34" charset="0"/>
              </a:rPr>
              <a:t> - Phần mềm ChemSketch 3D Viewer cho phép xây dựng cấu trúc phân tử ban đầu và hiển thị cấu trúc của phân tử sau tính toán.</a:t>
            </a:r>
          </a:p>
          <a:p>
            <a:pPr algn="just"/>
            <a:r>
              <a:rPr lang="en-US" sz="2000">
                <a:effectLst/>
                <a:latin typeface="Arial" panose="020B0604020202020204" pitchFamily="34" charset="0"/>
                <a:ea typeface="Calibri" panose="020F0502020204030204" pitchFamily="34" charset="0"/>
                <a:cs typeface="Arial" panose="020B0604020202020204" pitchFamily="34" charset="0"/>
              </a:rPr>
              <a:t> - Sử dụng kết quả tính toán để thấy được hình học phân tử, xu hướng thay đổi độ dài, góc liên kết và năng lượng phân tử trong dãy các chất (cùng nhóm, chu kì, dãy đồng đẳng, ...).</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90383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21"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523220"/>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4  : VẬN DỤNG</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04</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04752475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nhiệt tạo thành của phân tử, độ dài các liên kết và góc liên kết của các phân tử bằng phương pháp PM7. Xác định quy luật biến đổi các giá trị trong dãy các chất sau:</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 Cl</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Br</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I</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sp>
        <p:nvSpPr>
          <p:cNvPr id="54" name="Rectangle 53"/>
          <p:cNvSpPr/>
          <p:nvPr/>
        </p:nvSpPr>
        <p:spPr>
          <a:xfrm>
            <a:off x="1524465" y="2073870"/>
            <a:ext cx="6823119" cy="60010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(HS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thực</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hành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trên</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máy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vi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tính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và</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câu</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trả</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lời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trong</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file word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đã</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nhận</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F3C36EC-1A6F-7803-645B-6D9CE88DABC9}"/>
              </a:ext>
            </a:extLst>
          </p:cNvPr>
          <p:cNvGraphicFramePr>
            <a:graphicFrameLocks noGrp="1"/>
          </p:cNvGraphicFramePr>
          <p:nvPr/>
        </p:nvGraphicFramePr>
        <p:xfrm>
          <a:off x="1766271" y="277964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Cl</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Br</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I</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110911"/>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7688732" y="2757617"/>
          <a:ext cx="243968" cy="412869"/>
        </p:xfrm>
        <a:graphic>
          <a:graphicData uri="http://schemas.openxmlformats.org/presentationml/2006/ole">
            <mc:AlternateContent xmlns:mc="http://schemas.openxmlformats.org/markup-compatibility/2006">
              <mc:Choice xmlns:v="urn:schemas-microsoft-com:vml" Requires="v">
                <p:oleObj spid="_x0000_s1027"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7688732" y="275761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415772402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78BCC0-5284-62E8-23B1-17CAB8F8C68B}"/>
              </a:ext>
            </a:extLst>
          </p:cNvPr>
          <p:cNvGraphicFramePr>
            <a:graphicFrameLocks noGrp="1"/>
          </p:cNvGraphicFramePr>
          <p:nvPr/>
        </p:nvGraphicFramePr>
        <p:xfrm>
          <a:off x="1503943" y="180528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Cl</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20,643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1,981</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Br</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35,449</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2,333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I</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56,668</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2,626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6110911"/>
                  </a:ext>
                </a:extLst>
              </a:tr>
            </a:tbl>
          </a:graphicData>
        </a:graphic>
      </p:graphicFrame>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783257"/>
          <a:ext cx="243968" cy="412869"/>
        </p:xfrm>
        <a:graphic>
          <a:graphicData uri="http://schemas.openxmlformats.org/presentationml/2006/ole">
            <mc:AlternateContent xmlns:mc="http://schemas.openxmlformats.org/markup-compatibility/2006">
              <mc:Choice xmlns:v="urn:schemas-microsoft-com:vml" Requires="v">
                <p:oleObj spid="_x0000_s2051"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7832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1a</a:t>
              </a:r>
              <a:endParaRPr lang="zh-CN" altLang="en-US" sz="2100" b="1" dirty="0">
                <a:solidFill>
                  <a:srgbClr val="FFB85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072073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nhiệt tạo thành của phân tử, độ dài các liên kết và góc liên kết của các phân tử bằng phương pháp PM7. Xác định quy luật biến đổi các giá trị trong dãy các chất sau:</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b) CH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4</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3</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a:t>
            </a: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CCAF1F2-321E-B2CD-BEAF-1D01DCE93750}"/>
              </a:ext>
            </a:extLst>
          </p:cNvPr>
          <p:cNvGraphicFramePr>
            <a:graphicFrameLocks noGrp="1"/>
          </p:cNvGraphicFramePr>
          <p:nvPr/>
        </p:nvGraphicFramePr>
        <p:xfrm>
          <a:off x="1353018" y="2728210"/>
          <a:ext cx="7153901" cy="1950203"/>
        </p:xfrm>
        <a:graphic>
          <a:graphicData uri="http://schemas.openxmlformats.org/drawingml/2006/table">
            <a:tbl>
              <a:tblPr firstRow="1" firstCol="1" bandRow="1">
                <a:tableStyleId>{5C22544A-7EE6-4342-B048-85BDC9FD1C3A}</a:tableStyleId>
              </a:tblPr>
              <a:tblGrid>
                <a:gridCol w="777149">
                  <a:extLst>
                    <a:ext uri="{9D8B030D-6E8A-4147-A177-3AD203B41FA5}">
                      <a16:colId xmlns:a16="http://schemas.microsoft.com/office/drawing/2014/main" val="3687868381"/>
                    </a:ext>
                  </a:extLst>
                </a:gridCol>
                <a:gridCol w="2314778">
                  <a:extLst>
                    <a:ext uri="{9D8B030D-6E8A-4147-A177-3AD203B41FA5}">
                      <a16:colId xmlns:a16="http://schemas.microsoft.com/office/drawing/2014/main" val="1155934803"/>
                    </a:ext>
                  </a:extLst>
                </a:gridCol>
                <a:gridCol w="1836104">
                  <a:extLst>
                    <a:ext uri="{9D8B030D-6E8A-4147-A177-3AD203B41FA5}">
                      <a16:colId xmlns:a16="http://schemas.microsoft.com/office/drawing/2014/main" val="2073547181"/>
                    </a:ext>
                  </a:extLst>
                </a:gridCol>
                <a:gridCol w="1320915">
                  <a:extLst>
                    <a:ext uri="{9D8B030D-6E8A-4147-A177-3AD203B41FA5}">
                      <a16:colId xmlns:a16="http://schemas.microsoft.com/office/drawing/2014/main" val="2738893250"/>
                    </a:ext>
                  </a:extLst>
                </a:gridCol>
                <a:gridCol w="904955">
                  <a:extLst>
                    <a:ext uri="{9D8B030D-6E8A-4147-A177-3AD203B41FA5}">
                      <a16:colId xmlns:a16="http://schemas.microsoft.com/office/drawing/2014/main" val="4284539542"/>
                    </a:ext>
                  </a:extLst>
                </a:gridCol>
              </a:tblGrid>
              <a:tr h="987311">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Cấu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trúc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Góc liên kết (</a:t>
                      </a:r>
                      <a:r>
                        <a:rPr lang="en-US" sz="1600" baseline="30000">
                          <a:effectLst/>
                          <a:latin typeface="Arial" panose="020B0604020202020204" pitchFamily="34" charset="0"/>
                          <a:cs typeface="Arial" panose="020B0604020202020204" pitchFamily="34" charset="0"/>
                        </a:rPr>
                        <a:t>o</a:t>
                      </a:r>
                      <a:r>
                        <a:rPr lang="en-US" sz="1600">
                          <a:effectLst/>
                          <a:latin typeface="Arial" panose="020B0604020202020204" pitchFamily="34" charset="0"/>
                          <a:cs typeface="Arial" panose="020B0604020202020204" pitchFamily="34" charset="0"/>
                        </a:rPr>
                        <a:t>)</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91287"/>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CH</a:t>
                      </a:r>
                      <a:r>
                        <a:rPr lang="en-US" sz="1600" baseline="-25000">
                          <a:effectLst/>
                          <a:latin typeface="Arial" panose="020B0604020202020204" pitchFamily="34" charset="0"/>
                          <a:cs typeface="Arial" panose="020B0604020202020204" pitchFamily="34" charset="0"/>
                        </a:rPr>
                        <a:t>4</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154531"/>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NH</a:t>
                      </a:r>
                      <a:r>
                        <a:rPr lang="en-US" sz="1600" baseline="-25000">
                          <a:effectLst/>
                          <a:latin typeface="Arial" panose="020B0604020202020204" pitchFamily="34" charset="0"/>
                          <a:cs typeface="Arial" panose="020B0604020202020204" pitchFamily="34" charset="0"/>
                        </a:rPr>
                        <a:t>3</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8944208"/>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H</a:t>
                      </a:r>
                      <a:r>
                        <a:rPr lang="en-US" sz="1600" baseline="-25000">
                          <a:effectLst/>
                          <a:latin typeface="Arial" panose="020B0604020202020204" pitchFamily="34" charset="0"/>
                          <a:cs typeface="Arial" panose="020B0604020202020204" pitchFamily="34" charset="0"/>
                        </a:rPr>
                        <a:t>2</a:t>
                      </a:r>
                      <a:r>
                        <a:rPr lang="en-US" sz="1600">
                          <a:effectLst/>
                          <a:latin typeface="Arial" panose="020B0604020202020204" pitchFamily="34" charset="0"/>
                          <a:cs typeface="Arial" panose="020B0604020202020204" pitchFamily="34" charset="0"/>
                        </a:rPr>
                        <a:t>O</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3387824"/>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819302" y="3326277"/>
          <a:ext cx="243968" cy="412869"/>
        </p:xfrm>
        <a:graphic>
          <a:graphicData uri="http://schemas.openxmlformats.org/presentationml/2006/ole">
            <mc:AlternateContent xmlns:mc="http://schemas.openxmlformats.org/markup-compatibility/2006">
              <mc:Choice xmlns:v="urn:schemas-microsoft-com:vml" Requires="v">
                <p:oleObj spid="_x0000_s3075"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819302" y="332627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329366183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463" y="100735"/>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329155" y="574694"/>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399444" y="888551"/>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099939" y="888551"/>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166498" y="922213"/>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20" name="组合 19"/>
          <p:cNvGrpSpPr/>
          <p:nvPr/>
        </p:nvGrpSpPr>
        <p:grpSpPr>
          <a:xfrm>
            <a:off x="1234560" y="748202"/>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24"/>
          <p:cNvSpPr txBox="1"/>
          <p:nvPr/>
        </p:nvSpPr>
        <p:spPr>
          <a:xfrm>
            <a:off x="2963834" y="709035"/>
            <a:ext cx="2629909" cy="507831"/>
          </a:xfrm>
          <a:prstGeom prst="rect">
            <a:avLst/>
          </a:prstGeom>
          <a:noFill/>
        </p:spPr>
        <p:txBody>
          <a:bodyPr wrap="square" rtlCol="0">
            <a:spAutoFit/>
          </a:bodyPr>
          <a:lstStyle/>
          <a:p>
            <a:pPr algn="ctr"/>
            <a:r>
              <a:rPr lang="en-US" altLang="zh-CN" sz="2700" b="1" dirty="0">
                <a:solidFill>
                  <a:schemeClr val="bg1"/>
                </a:solidFill>
                <a:latin typeface="Arial" panose="020B0604020202020204" pitchFamily="34" charset="0"/>
                <a:ea typeface="造字工房悦黑体验版细体" pitchFamily="50" charset="-122"/>
                <a:cs typeface="Arial" panose="020B0604020202020204" pitchFamily="34" charset="0"/>
              </a:rPr>
              <a:t>KHỞI ĐỘNG </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30" name="任意多边形 32"/>
          <p:cNvSpPr/>
          <p:nvPr/>
        </p:nvSpPr>
        <p:spPr>
          <a:xfrm>
            <a:off x="120928" y="1701052"/>
            <a:ext cx="1427163" cy="1664948"/>
          </a:xfrm>
          <a:custGeom>
            <a:avLst/>
            <a:gdLst>
              <a:gd name="txL" fmla="*/ 0 w 1426918"/>
              <a:gd name="txT" fmla="*/ 0 h 1426918"/>
              <a:gd name="txR" fmla="*/ 1426918 w 1426918"/>
              <a:gd name="txB" fmla="*/ 1426918 h 1426918"/>
            </a:gdLst>
            <a:ahLst/>
            <a:cxnLst>
              <a:cxn ang="0">
                <a:pos x="713582" y="0"/>
              </a:cxn>
              <a:cxn ang="0">
                <a:pos x="1427163" y="713582"/>
              </a:cxn>
              <a:cxn ang="0">
                <a:pos x="1427162" y="713582"/>
              </a:cxn>
              <a:cxn ang="0">
                <a:pos x="713580" y="1427163"/>
              </a:cxn>
              <a:cxn ang="0">
                <a:pos x="0" y="1427163"/>
              </a:cxn>
              <a:cxn ang="0">
                <a:pos x="0" y="713582"/>
              </a:cxn>
              <a:cxn ang="0">
                <a:pos x="713582" y="0"/>
              </a:cxn>
            </a:cxnLst>
            <a:rect l="txL" t="txT" r="txR" b="tx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1</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1" name="任意多边形 40"/>
          <p:cNvSpPr/>
          <p:nvPr/>
        </p:nvSpPr>
        <p:spPr>
          <a:xfrm>
            <a:off x="120928" y="3365999"/>
            <a:ext cx="1427163" cy="1693154"/>
          </a:xfrm>
          <a:custGeom>
            <a:avLst/>
            <a:gdLst>
              <a:gd name="txL" fmla="*/ 0 w 1426918"/>
              <a:gd name="txT" fmla="*/ 0 h 1426918"/>
              <a:gd name="txR" fmla="*/ 1426918 w 1426918"/>
              <a:gd name="txB" fmla="*/ 1426918 h 1426918"/>
            </a:gdLst>
            <a:ahLst/>
            <a:cxnLst>
              <a:cxn ang="0">
                <a:pos x="0" y="0"/>
              </a:cxn>
              <a:cxn ang="0">
                <a:pos x="713582" y="0"/>
              </a:cxn>
              <a:cxn ang="0">
                <a:pos x="1427163" y="713581"/>
              </a:cxn>
              <a:cxn ang="0">
                <a:pos x="713582" y="1427162"/>
              </a:cxn>
              <a:cxn ang="0">
                <a:pos x="713582" y="1427161"/>
              </a:cxn>
              <a:cxn ang="0">
                <a:pos x="0" y="713580"/>
              </a:cxn>
            </a:cxnLst>
            <a:rect l="txL" t="txT" r="txR" b="tx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2</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3" name="矩形 14">
            <a:extLst>
              <a:ext uri="{FF2B5EF4-FFF2-40B4-BE49-F238E27FC236}">
                <a16:creationId xmlns:a16="http://schemas.microsoft.com/office/drawing/2014/main" id="{86F13791-C9C2-49E1-A254-2F7734346765}"/>
              </a:ext>
            </a:extLst>
          </p:cNvPr>
          <p:cNvSpPr/>
          <p:nvPr/>
        </p:nvSpPr>
        <p:spPr>
          <a:xfrm>
            <a:off x="1637039" y="3638209"/>
            <a:ext cx="6503286" cy="336631"/>
          </a:xfrm>
          <a:prstGeom prst="rect">
            <a:avLst/>
          </a:prstGeom>
        </p:spPr>
        <p:txBody>
          <a:bodyPr wrap="square">
            <a:spAutoFit/>
          </a:bodyPr>
          <a:lstStyle/>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4" name="TextBox 33"/>
              <p:cNvSpPr txBox="1"/>
              <p:nvPr/>
            </p:nvSpPr>
            <p:spPr>
              <a:xfrm>
                <a:off x="1562223" y="1248513"/>
                <a:ext cx="7190036" cy="3811364"/>
              </a:xfrm>
              <a:prstGeom prst="rect">
                <a:avLst/>
              </a:prstGeom>
              <a:solidFill>
                <a:srgbClr val="93D050"/>
              </a:solidFill>
              <a:ln w="38100">
                <a:solidFill>
                  <a:schemeClr val="accent5">
                    <a:lumMod val="7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pPr algn="just"/>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2 AO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electron </a:t>
                </a:r>
                <a:r>
                  <a:rPr lang="en-US" sz="2000" dirty="0" err="1">
                    <a:latin typeface="Arial" panose="020B0604020202020204" pitchFamily="34" charset="0"/>
                    <a:cs typeface="Arial" panose="020B0604020202020204" pitchFamily="34" charset="0"/>
                  </a:rPr>
                  <a:t>độc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2 AO 1s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H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σ O – H (S – H),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2 AO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cặp</a:t>
                </a:r>
                <a:r>
                  <a:rPr lang="en-US" sz="2000" dirty="0">
                    <a:latin typeface="Arial" panose="020B0604020202020204" pitchFamily="34" charset="0"/>
                    <a:cs typeface="Arial" panose="020B0604020202020204" pitchFamily="34" charset="0"/>
                  </a:rPr>
                  <a:t> electron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các</a:t>
                </a:r>
                <a:r>
                  <a:rPr lang="en-US" sz="2000">
                    <a:latin typeface="Arial" panose="020B0604020202020204" pitchFamily="34" charset="0"/>
                    <a:cs typeface="Arial" panose="020B0604020202020204" pitchFamily="34" charset="0"/>
                  </a:rPr>
                  <a:t> cặp </a:t>
                </a:r>
                <a:r>
                  <a:rPr lang="en-US" sz="2000" dirty="0">
                    <a:latin typeface="Arial" panose="020B0604020202020204" pitchFamily="34" charset="0"/>
                    <a:cs typeface="Arial" panose="020B0604020202020204" pitchFamily="34" charset="0"/>
                  </a:rPr>
                  <a:t>electron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đẩy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𝐻𝑆𝐻</m:t>
                        </m:r>
                      </m:e>
                    </m:acc>
                  </m:oMath>
                </a14:m>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𝐻𝑂𝐻</m:t>
                        </m:r>
                      </m:e>
                    </m:acc>
                  </m:oMath>
                </a14:m>
                <a:r>
                  <a:rPr lang="en-US" sz="2000" dirty="0">
                    <a:latin typeface="Arial" panose="020B0604020202020204" pitchFamily="34" charset="0"/>
                    <a:cs typeface="Arial" panose="020B060402020202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562223" y="1248513"/>
                <a:ext cx="7190036" cy="3811364"/>
              </a:xfrm>
              <a:prstGeom prst="rect">
                <a:avLst/>
              </a:prstGeom>
              <a:blipFill>
                <a:blip r:embed="rId2"/>
                <a:stretch>
                  <a:fillRect l="-590" r="-18550" b="-1743"/>
                </a:stretch>
              </a:blipFill>
              <a:ln w="38100">
                <a:solidFill>
                  <a:schemeClr val="accent5">
                    <a:lumMod val="75000"/>
                  </a:schemeClr>
                </a:solidFill>
              </a:ln>
            </p:spPr>
            <p:txBody>
              <a:bodyPr/>
              <a:lstStyle/>
              <a:p>
                <a:r>
                  <a:rPr lang="en-US">
                    <a:noFill/>
                  </a:rPr>
                  <a:t> </a:t>
                </a:r>
              </a:p>
            </p:txBody>
          </p:sp>
        </mc:Fallback>
      </mc:AlternateContent>
      <p:sp>
        <p:nvSpPr>
          <p:cNvPr id="35" name="Rectangle 34"/>
          <p:cNvSpPr/>
          <p:nvPr/>
        </p:nvSpPr>
        <p:spPr>
          <a:xfrm>
            <a:off x="1548091" y="3722473"/>
            <a:ext cx="7195859" cy="1323439"/>
          </a:xfrm>
          <a:prstGeom prst="rect">
            <a:avLst/>
          </a:prstGeom>
          <a:solidFill>
            <a:srgbClr val="FABE00"/>
          </a:solidFill>
          <a:ln w="38100">
            <a:solidFill>
              <a:schemeClr val="accent5">
                <a:lumMod val="75000"/>
              </a:schemeClr>
            </a:solidFill>
          </a:ln>
        </p:spPr>
        <p:txBody>
          <a:bodyPr wrap="square">
            <a:spAutoFit/>
          </a:bodyPr>
          <a:lstStyle/>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HyperChem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Chemsketch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ChemBioOffice</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phỏng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ChemLab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Yenka</a:t>
            </a:r>
            <a:endParaRPr lang="en-US" sz="2000" dirty="0">
              <a:latin typeface="Arial" panose="020B0604020202020204" pitchFamily="34" charset="0"/>
              <a:cs typeface="Arial" panose="020B0604020202020204" pitchFamily="34" charset="0"/>
            </a:endParaRPr>
          </a:p>
        </p:txBody>
      </p:sp>
      <p:grpSp>
        <p:nvGrpSpPr>
          <p:cNvPr id="36" name="组合 16"/>
          <p:cNvGrpSpPr/>
          <p:nvPr/>
        </p:nvGrpSpPr>
        <p:grpSpPr>
          <a:xfrm>
            <a:off x="2631379" y="741895"/>
            <a:ext cx="491776" cy="429667"/>
            <a:chOff x="5030931" y="2884106"/>
            <a:chExt cx="655701" cy="572889"/>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Arial" panose="020B0604020202020204" pitchFamily="34" charset="0"/>
                  <a:cs typeface="Arial" panose="020B0604020202020204" pitchFamily="34" charset="0"/>
                </a:rPr>
                <a:t>01</a:t>
              </a:r>
              <a:endParaRPr lang="zh-CN" altLang="en-US" sz="2100" dirty="0">
                <a:solidFill>
                  <a:srgbClr val="E8797A"/>
                </a:solidFill>
                <a:latin typeface="Arial" panose="020B0604020202020204" pitchFamily="34" charset="0"/>
                <a:cs typeface="Arial" panose="020B0604020202020204" pitchFamily="34" charset="0"/>
              </a:endParaRPr>
            </a:p>
          </p:txBody>
        </p:sp>
      </p:grpSp>
      <p:pic>
        <p:nvPicPr>
          <p:cNvPr id="39" name="Picture 38" descr="C:\Users\Admin\Desktop\h2o.jpg"/>
          <p:cNvPicPr/>
          <p:nvPr/>
        </p:nvPicPr>
        <p:blipFill>
          <a:blip r:embed="rId3">
            <a:extLst>
              <a:ext uri="{28A0092B-C50C-407E-A947-70E740481C1C}">
                <a14:useLocalDpi xmlns:a14="http://schemas.microsoft.com/office/drawing/2010/main" val="0"/>
              </a:ext>
            </a:extLst>
          </a:blip>
          <a:srcRect/>
          <a:stretch>
            <a:fillRect/>
          </a:stretch>
        </p:blipFill>
        <p:spPr bwMode="auto">
          <a:xfrm>
            <a:off x="2809247" y="1403021"/>
            <a:ext cx="1391285" cy="1240155"/>
          </a:xfrm>
          <a:prstGeom prst="rect">
            <a:avLst/>
          </a:prstGeom>
          <a:noFill/>
          <a:ln>
            <a:noFill/>
          </a:ln>
        </p:spPr>
      </p:pic>
      <p:pic>
        <p:nvPicPr>
          <p:cNvPr id="40" name="Picture 39" descr="C:\Users\Admin\Desktop\h2s 6.jpg"/>
          <p:cNvPicPr/>
          <p:nvPr/>
        </p:nvPicPr>
        <p:blipFill>
          <a:blip r:embed="rId4">
            <a:extLst>
              <a:ext uri="{28A0092B-C50C-407E-A947-70E740481C1C}">
                <a14:useLocalDpi xmlns:a14="http://schemas.microsoft.com/office/drawing/2010/main" val="0"/>
              </a:ext>
            </a:extLst>
          </a:blip>
          <a:srcRect/>
          <a:stretch>
            <a:fillRect/>
          </a:stretch>
        </p:blipFill>
        <p:spPr bwMode="auto">
          <a:xfrm>
            <a:off x="6021206" y="1374444"/>
            <a:ext cx="1586012" cy="1155899"/>
          </a:xfrm>
          <a:prstGeom prst="rect">
            <a:avLst/>
          </a:prstGeom>
          <a:noFill/>
          <a:ln>
            <a:noFill/>
          </a:ln>
        </p:spPr>
      </p:pic>
      <p:pic>
        <p:nvPicPr>
          <p:cNvPr id="17" name="Picture 16"/>
          <p:cNvPicPr>
            <a:picLocks noChangeAspect="1"/>
          </p:cNvPicPr>
          <p:nvPr/>
        </p:nvPicPr>
        <p:blipFill>
          <a:blip r:embed="rId5"/>
          <a:stretch>
            <a:fillRect/>
          </a:stretch>
        </p:blipFill>
        <p:spPr>
          <a:xfrm>
            <a:off x="5541982" y="1372804"/>
            <a:ext cx="2156939" cy="132734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3271" y="1372804"/>
            <a:ext cx="2373721" cy="1316981"/>
          </a:xfrm>
          <a:prstGeom prst="rect">
            <a:avLst/>
          </a:prstGeom>
        </p:spPr>
      </p:pic>
    </p:spTree>
    <p:extLst>
      <p:ext uri="{BB962C8B-B14F-4D97-AF65-F5344CB8AC3E}">
        <p14:creationId xmlns:p14="http://schemas.microsoft.com/office/powerpoint/2010/main" val="14897907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1"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3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grpId="0" nodeType="clickEffect">
                                      <p:stCondLst>
                                        <p:cond delay="0"/>
                                      </p:stCondLst>
                                      <p:childTnLst>
                                        <p:anim calcmode="lin" valueType="num">
                                          <p:cBhvr>
                                            <p:cTn id="91" dur="500"/>
                                            <p:tgtEl>
                                              <p:spTgt spid="34"/>
                                            </p:tgtEl>
                                            <p:attrNameLst>
                                              <p:attrName>ppt_w</p:attrName>
                                            </p:attrNameLst>
                                          </p:cBhvr>
                                          <p:tavLst>
                                            <p:tav tm="0">
                                              <p:val>
                                                <p:strVal val="ppt_w"/>
                                              </p:val>
                                            </p:tav>
                                            <p:tav tm="100000">
                                              <p:val>
                                                <p:fltVal val="0"/>
                                              </p:val>
                                            </p:tav>
                                          </p:tavLst>
                                        </p:anim>
                                        <p:anim calcmode="lin" valueType="num">
                                          <p:cBhvr>
                                            <p:cTn id="92" dur="500"/>
                                            <p:tgtEl>
                                              <p:spTgt spid="34"/>
                                            </p:tgtEl>
                                            <p:attrNameLst>
                                              <p:attrName>ppt_h</p:attrName>
                                            </p:attrNameLst>
                                          </p:cBhvr>
                                          <p:tavLst>
                                            <p:tav tm="0">
                                              <p:val>
                                                <p:strVal val="ppt_h"/>
                                              </p:val>
                                            </p:tav>
                                            <p:tav tm="100000">
                                              <p:val>
                                                <p:fltVal val="0"/>
                                              </p:val>
                                            </p:tav>
                                          </p:tavLst>
                                        </p:anim>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fltVal val="0"/>
                                              </p:val>
                                            </p:tav>
                                            <p:tav tm="100000">
                                              <p:val>
                                                <p:strVal val="#ppt_h"/>
                                              </p:val>
                                            </p:tav>
                                          </p:tavLst>
                                        </p:anim>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35"/>
                                            </p:tgtEl>
                                            <p:attrNameLst>
                                              <p:attrName>ppt_w</p:attrName>
                                            </p:attrNameLst>
                                          </p:cBhvr>
                                          <p:tavLst>
                                            <p:tav tm="0">
                                              <p:val>
                                                <p:strVal val="ppt_w"/>
                                              </p:val>
                                            </p:tav>
                                            <p:tav tm="100000">
                                              <p:val>
                                                <p:fltVal val="0"/>
                                              </p:val>
                                            </p:tav>
                                          </p:tavLst>
                                        </p:anim>
                                        <p:anim calcmode="lin" valueType="num">
                                          <p:cBhvr>
                                            <p:cTn id="114" dur="500"/>
                                            <p:tgtEl>
                                              <p:spTgt spid="35"/>
                                            </p:tgtEl>
                                            <p:attrNameLst>
                                              <p:attrName>ppt_h</p:attrName>
                                            </p:attrNameLst>
                                          </p:cBhvr>
                                          <p:tavLst>
                                            <p:tav tm="0">
                                              <p:val>
                                                <p:strVal val="ppt_h"/>
                                              </p:val>
                                            </p:tav>
                                            <p:tav tm="100000">
                                              <p:val>
                                                <p:fltVal val="0"/>
                                              </p:val>
                                            </p:tav>
                                          </p:tavLst>
                                        </p:anim>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3" grpId="0"/>
          <p:bldP spid="34" grpId="0" animBg="1"/>
          <p:bldP spid="34"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1"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3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34"/>
                                            </p:tgtEl>
                                            <p:attrNameLst>
                                              <p:attrName>ppt_w</p:attrName>
                                            </p:attrNameLst>
                                          </p:cBhvr>
                                          <p:tavLst>
                                            <p:tav tm="0">
                                              <p:val>
                                                <p:strVal val="ppt_w"/>
                                              </p:val>
                                            </p:tav>
                                            <p:tav tm="100000">
                                              <p:val>
                                                <p:fltVal val="0"/>
                                              </p:val>
                                            </p:tav>
                                          </p:tavLst>
                                        </p:anim>
                                        <p:anim calcmode="lin" valueType="num">
                                          <p:cBhvr>
                                            <p:cTn id="95" dur="500"/>
                                            <p:tgtEl>
                                              <p:spTgt spid="34"/>
                                            </p:tgtEl>
                                            <p:attrNameLst>
                                              <p:attrName>ppt_h</p:attrName>
                                            </p:attrNameLst>
                                          </p:cBhvr>
                                          <p:tavLst>
                                            <p:tav tm="0">
                                              <p:val>
                                                <p:strVal val="ppt_h"/>
                                              </p:val>
                                            </p:tav>
                                            <p:tav tm="100000">
                                              <p:val>
                                                <p:fltVal val="0"/>
                                              </p:val>
                                            </p:tav>
                                          </p:tavLst>
                                        </p:anim>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left)">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1" nodeType="clickEffect">
                                      <p:stCondLst>
                                        <p:cond delay="0"/>
                                      </p:stCondLst>
                                      <p:childTnLst>
                                        <p:anim calcmode="lin" valueType="num">
                                          <p:cBhvr>
                                            <p:cTn id="116" dur="500"/>
                                            <p:tgtEl>
                                              <p:spTgt spid="35"/>
                                            </p:tgtEl>
                                            <p:attrNameLst>
                                              <p:attrName>ppt_w</p:attrName>
                                            </p:attrNameLst>
                                          </p:cBhvr>
                                          <p:tavLst>
                                            <p:tav tm="0">
                                              <p:val>
                                                <p:strVal val="ppt_w"/>
                                              </p:val>
                                            </p:tav>
                                            <p:tav tm="100000">
                                              <p:val>
                                                <p:fltVal val="0"/>
                                              </p:val>
                                            </p:tav>
                                          </p:tavLst>
                                        </p:anim>
                                        <p:anim calcmode="lin" valueType="num">
                                          <p:cBhvr>
                                            <p:cTn id="117" dur="500"/>
                                            <p:tgtEl>
                                              <p:spTgt spid="35"/>
                                            </p:tgtEl>
                                            <p:attrNameLst>
                                              <p:attrName>ppt_h</p:attrName>
                                            </p:attrNameLst>
                                          </p:cBhvr>
                                          <p:tavLst>
                                            <p:tav tm="0">
                                              <p:val>
                                                <p:strVal val="ppt_h"/>
                                              </p:val>
                                            </p:tav>
                                            <p:tav tm="100000">
                                              <p:val>
                                                <p:fltVal val="0"/>
                                              </p:val>
                                            </p:tav>
                                          </p:tavLst>
                                        </p:anim>
                                        <p:animEffect transition="out" filter="fade">
                                          <p:cBhvr>
                                            <p:cTn id="118" dur="500"/>
                                            <p:tgtEl>
                                              <p:spTgt spid="35"/>
                                            </p:tgtEl>
                                          </p:cBhvr>
                                        </p:animEffect>
                                        <p:set>
                                          <p:cBhvr>
                                            <p:cTn id="119"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783257"/>
          <a:ext cx="243968" cy="412869"/>
        </p:xfrm>
        <a:graphic>
          <a:graphicData uri="http://schemas.openxmlformats.org/presentationml/2006/ole">
            <mc:AlternateContent xmlns:mc="http://schemas.openxmlformats.org/markup-compatibility/2006">
              <mc:Choice xmlns:v="urn:schemas-microsoft-com:vml" Requires="v">
                <p:oleObj spid="_x0000_s4100"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7832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1b</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8D9A03C3-A5D4-C22A-B7B3-A20E312445D8}"/>
              </a:ext>
            </a:extLst>
          </p:cNvPr>
          <p:cNvGraphicFramePr>
            <a:graphicFrameLocks noGrp="1"/>
          </p:cNvGraphicFramePr>
          <p:nvPr/>
        </p:nvGraphicFramePr>
        <p:xfrm>
          <a:off x="995048" y="960315"/>
          <a:ext cx="7153901" cy="4082288"/>
        </p:xfrm>
        <a:graphic>
          <a:graphicData uri="http://schemas.openxmlformats.org/drawingml/2006/table">
            <a:tbl>
              <a:tblPr firstRow="1" firstCol="1" bandRow="1">
                <a:tableStyleId>{5C22544A-7EE6-4342-B048-85BDC9FD1C3A}</a:tableStyleId>
              </a:tblPr>
              <a:tblGrid>
                <a:gridCol w="777149">
                  <a:extLst>
                    <a:ext uri="{9D8B030D-6E8A-4147-A177-3AD203B41FA5}">
                      <a16:colId xmlns:a16="http://schemas.microsoft.com/office/drawing/2014/main" val="3687868381"/>
                    </a:ext>
                  </a:extLst>
                </a:gridCol>
                <a:gridCol w="2314778">
                  <a:extLst>
                    <a:ext uri="{9D8B030D-6E8A-4147-A177-3AD203B41FA5}">
                      <a16:colId xmlns:a16="http://schemas.microsoft.com/office/drawing/2014/main" val="1155934803"/>
                    </a:ext>
                  </a:extLst>
                </a:gridCol>
                <a:gridCol w="1836104">
                  <a:extLst>
                    <a:ext uri="{9D8B030D-6E8A-4147-A177-3AD203B41FA5}">
                      <a16:colId xmlns:a16="http://schemas.microsoft.com/office/drawing/2014/main" val="2073547181"/>
                    </a:ext>
                  </a:extLst>
                </a:gridCol>
                <a:gridCol w="1320915">
                  <a:extLst>
                    <a:ext uri="{9D8B030D-6E8A-4147-A177-3AD203B41FA5}">
                      <a16:colId xmlns:a16="http://schemas.microsoft.com/office/drawing/2014/main" val="2738893250"/>
                    </a:ext>
                  </a:extLst>
                </a:gridCol>
                <a:gridCol w="904955">
                  <a:extLst>
                    <a:ext uri="{9D8B030D-6E8A-4147-A177-3AD203B41FA5}">
                      <a16:colId xmlns:a16="http://schemas.microsoft.com/office/drawing/2014/main" val="4284539542"/>
                    </a:ext>
                  </a:extLst>
                </a:gridCol>
              </a:tblGrid>
              <a:tr h="987311">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Cấu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trúc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Góc liên kết (</a:t>
                      </a:r>
                      <a:r>
                        <a:rPr lang="en-US" sz="1600" baseline="30000">
                          <a:effectLst/>
                          <a:latin typeface="Arial" panose="020B0604020202020204" pitchFamily="34" charset="0"/>
                          <a:cs typeface="Arial" panose="020B0604020202020204" pitchFamily="34" charset="0"/>
                        </a:rPr>
                        <a:t>o</a:t>
                      </a:r>
                      <a:r>
                        <a:rPr lang="en-US" sz="1600">
                          <a:effectLst/>
                          <a:latin typeface="Arial" panose="020B0604020202020204" pitchFamily="34" charset="0"/>
                          <a:cs typeface="Arial" panose="020B0604020202020204" pitchFamily="34" charset="0"/>
                        </a:rPr>
                        <a:t>)</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91287"/>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CH</a:t>
                      </a:r>
                      <a:r>
                        <a:rPr lang="en-US" sz="1600" baseline="-25000">
                          <a:effectLst/>
                          <a:latin typeface="Arial" panose="020B0604020202020204" pitchFamily="34" charset="0"/>
                          <a:cs typeface="Arial" panose="020B0604020202020204" pitchFamily="34" charset="0"/>
                        </a:rPr>
                        <a:t>4</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-60,266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1,084</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109,47</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037154531"/>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NH</a:t>
                      </a:r>
                      <a:r>
                        <a:rPr lang="en-US" sz="1600" baseline="-25000">
                          <a:effectLst/>
                          <a:latin typeface="Arial" panose="020B0604020202020204" pitchFamily="34" charset="0"/>
                          <a:cs typeface="Arial" panose="020B0604020202020204" pitchFamily="34" charset="0"/>
                        </a:rPr>
                        <a:t>3</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-17,822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0,994</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109,91</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48944208"/>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H</a:t>
                      </a:r>
                      <a:r>
                        <a:rPr lang="en-US" sz="1600" baseline="-25000">
                          <a:effectLst/>
                          <a:latin typeface="Arial" panose="020B0604020202020204" pitchFamily="34" charset="0"/>
                          <a:cs typeface="Arial" panose="020B0604020202020204" pitchFamily="34" charset="0"/>
                        </a:rPr>
                        <a:t>2</a:t>
                      </a:r>
                      <a:r>
                        <a:rPr lang="en-US" sz="1600">
                          <a:effectLst/>
                          <a:latin typeface="Arial" panose="020B0604020202020204" pitchFamily="34" charset="0"/>
                          <a:cs typeface="Arial" panose="020B0604020202020204" pitchFamily="34" charset="0"/>
                        </a:rPr>
                        <a:t>O</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-241,833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0,955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105,39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153387824"/>
                  </a:ext>
                </a:extLst>
              </a:tr>
            </a:tbl>
          </a:graphicData>
        </a:graphic>
      </p:graphicFrame>
      <p:graphicFrame>
        <p:nvGraphicFramePr>
          <p:cNvPr id="16" name="Object 15">
            <a:extLst>
              <a:ext uri="{FF2B5EF4-FFF2-40B4-BE49-F238E27FC236}">
                <a16:creationId xmlns:a16="http://schemas.microsoft.com/office/drawing/2014/main" id="{631D7394-42E2-9FE3-406E-CE9184E29AB6}"/>
              </a:ext>
            </a:extLst>
          </p:cNvPr>
          <p:cNvGraphicFramePr>
            <a:graphicFrameLocks noChangeAspect="1"/>
          </p:cNvGraphicFramePr>
          <p:nvPr/>
        </p:nvGraphicFramePr>
        <p:xfrm>
          <a:off x="6549479" y="2314441"/>
          <a:ext cx="243968" cy="412869"/>
        </p:xfrm>
        <a:graphic>
          <a:graphicData uri="http://schemas.openxmlformats.org/presentationml/2006/ole">
            <mc:AlternateContent xmlns:mc="http://schemas.openxmlformats.org/markup-compatibility/2006">
              <mc:Choice xmlns:v="urn:schemas-microsoft-com:vml" Requires="v">
                <p:oleObj spid="_x0000_s4101"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631D7394-42E2-9FE3-406E-CE9184E29AB6}"/>
                          </a:ext>
                        </a:extLst>
                      </p:cNvPr>
                      <p:cNvPicPr>
                        <a:picLocks noChangeAspect="1" noChangeArrowheads="1"/>
                      </p:cNvPicPr>
                      <p:nvPr/>
                    </p:nvPicPr>
                    <p:blipFill>
                      <a:blip r:embed="rId4"/>
                      <a:srcRect/>
                      <a:stretch>
                        <a:fillRect/>
                      </a:stretch>
                    </p:blipFill>
                    <p:spPr bwMode="auto">
                      <a:xfrm>
                        <a:off x="6549479" y="2314441"/>
                        <a:ext cx="243968" cy="412869"/>
                      </a:xfrm>
                      <a:prstGeom prst="rect">
                        <a:avLst/>
                      </a:prstGeom>
                      <a:noFill/>
                    </p:spPr>
                  </p:pic>
                </p:oleObj>
              </mc:Fallback>
            </mc:AlternateContent>
          </a:graphicData>
        </a:graphic>
      </p:graphicFrame>
      <p:pic>
        <p:nvPicPr>
          <p:cNvPr id="19" name="Picture 18">
            <a:extLst>
              <a:ext uri="{FF2B5EF4-FFF2-40B4-BE49-F238E27FC236}">
                <a16:creationId xmlns:a16="http://schemas.microsoft.com/office/drawing/2014/main" id="{F0F1A1DC-EB11-988F-76E0-AA88784FCE89}"/>
              </a:ext>
            </a:extLst>
          </p:cNvPr>
          <p:cNvPicPr>
            <a:picLocks noChangeAspect="1"/>
          </p:cNvPicPr>
          <p:nvPr/>
        </p:nvPicPr>
        <p:blipFill>
          <a:blip r:embed="rId6"/>
          <a:stretch>
            <a:fillRect/>
          </a:stretch>
        </p:blipFill>
        <p:spPr>
          <a:xfrm>
            <a:off x="2497015" y="2104333"/>
            <a:ext cx="781909" cy="777199"/>
          </a:xfrm>
          <a:prstGeom prst="rect">
            <a:avLst/>
          </a:prstGeom>
        </p:spPr>
      </p:pic>
      <p:pic>
        <p:nvPicPr>
          <p:cNvPr id="20" name="Picture 19">
            <a:extLst>
              <a:ext uri="{FF2B5EF4-FFF2-40B4-BE49-F238E27FC236}">
                <a16:creationId xmlns:a16="http://schemas.microsoft.com/office/drawing/2014/main" id="{64B9675E-7A1B-A101-890F-935447FFD4AB}"/>
              </a:ext>
            </a:extLst>
          </p:cNvPr>
          <p:cNvPicPr>
            <a:picLocks noChangeAspect="1"/>
          </p:cNvPicPr>
          <p:nvPr/>
        </p:nvPicPr>
        <p:blipFill rotWithShape="1">
          <a:blip r:embed="rId7"/>
          <a:srcRect t="2065"/>
          <a:stretch/>
        </p:blipFill>
        <p:spPr>
          <a:xfrm>
            <a:off x="2337189" y="3107267"/>
            <a:ext cx="1101560" cy="764860"/>
          </a:xfrm>
          <a:prstGeom prst="rect">
            <a:avLst/>
          </a:prstGeom>
        </p:spPr>
      </p:pic>
      <p:pic>
        <p:nvPicPr>
          <p:cNvPr id="21" name="Picture 20">
            <a:extLst>
              <a:ext uri="{FF2B5EF4-FFF2-40B4-BE49-F238E27FC236}">
                <a16:creationId xmlns:a16="http://schemas.microsoft.com/office/drawing/2014/main" id="{F5FEC44E-A68C-BED2-4550-68202504AB18}"/>
              </a:ext>
            </a:extLst>
          </p:cNvPr>
          <p:cNvPicPr>
            <a:picLocks noChangeAspect="1"/>
          </p:cNvPicPr>
          <p:nvPr/>
        </p:nvPicPr>
        <p:blipFill>
          <a:blip r:embed="rId8"/>
          <a:stretch>
            <a:fillRect/>
          </a:stretch>
        </p:blipFill>
        <p:spPr>
          <a:xfrm>
            <a:off x="2497015" y="4115730"/>
            <a:ext cx="786054" cy="780982"/>
          </a:xfrm>
          <a:prstGeom prst="rect">
            <a:avLst/>
          </a:prstGeom>
        </p:spPr>
      </p:pic>
    </p:spTree>
    <p:extLst>
      <p:ext uri="{BB962C8B-B14F-4D97-AF65-F5344CB8AC3E}">
        <p14:creationId xmlns:p14="http://schemas.microsoft.com/office/powerpoint/2010/main" val="105539575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độ dài các liên kết H–X (Với X là F, Cl, Br, I).</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F3C36EC-1A6F-7803-645B-6D9CE88DABC9}"/>
              </a:ext>
            </a:extLst>
          </p:cNvPr>
          <p:cNvGraphicFramePr>
            <a:graphicFrameLocks noGrp="1"/>
          </p:cNvGraphicFramePr>
          <p:nvPr/>
        </p:nvGraphicFramePr>
        <p:xfrm>
          <a:off x="1766271" y="277964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110911"/>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7688732" y="2757617"/>
          <a:ext cx="243968" cy="412869"/>
        </p:xfrm>
        <a:graphic>
          <a:graphicData uri="http://schemas.openxmlformats.org/presentationml/2006/ole">
            <mc:AlternateContent xmlns:mc="http://schemas.openxmlformats.org/markup-compatibility/2006">
              <mc:Choice xmlns:v="urn:schemas-microsoft-com:vml" Requires="v">
                <p:oleObj spid="_x0000_s5123"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7688732" y="275761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303319924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369677" y="1173657"/>
          <a:ext cx="243968" cy="412869"/>
        </p:xfrm>
        <a:graphic>
          <a:graphicData uri="http://schemas.openxmlformats.org/presentationml/2006/ole">
            <mc:AlternateContent xmlns:mc="http://schemas.openxmlformats.org/markup-compatibility/2006">
              <mc:Choice xmlns:v="urn:schemas-microsoft-com:vml" Requires="v">
                <p:oleObj spid="_x0000_s6148"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369677" y="11736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2</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D9A08B21-836B-4460-8C85-BD9AEEBCBED6}"/>
              </a:ext>
            </a:extLst>
          </p:cNvPr>
          <p:cNvGraphicFramePr>
            <a:graphicFrameLocks noGrp="1"/>
          </p:cNvGraphicFramePr>
          <p:nvPr/>
        </p:nvGraphicFramePr>
        <p:xfrm>
          <a:off x="1402246" y="1338733"/>
          <a:ext cx="6339506" cy="1600257"/>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5780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174401">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HF</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-259,138</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0,895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7469453"/>
                  </a:ext>
                </a:extLst>
              </a:tr>
              <a:tr h="155567">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HCl</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-85,713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1,272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4701009"/>
                  </a:ext>
                </a:extLst>
              </a:tr>
              <a:tr h="272837">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HBr</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-17,059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1,459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6110911"/>
                  </a:ext>
                </a:extLst>
              </a:tr>
              <a:tr h="176910">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HI</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-0,649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1,637</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11879808"/>
                  </a:ext>
                </a:extLst>
              </a:tr>
            </a:tbl>
          </a:graphicData>
        </a:graphic>
      </p:graphicFrame>
      <p:graphicFrame>
        <p:nvGraphicFramePr>
          <p:cNvPr id="16" name="Object 15">
            <a:extLst>
              <a:ext uri="{FF2B5EF4-FFF2-40B4-BE49-F238E27FC236}">
                <a16:creationId xmlns:a16="http://schemas.microsoft.com/office/drawing/2014/main" id="{EC09C122-7653-4DAC-2CC4-C1D191E8156D}"/>
              </a:ext>
            </a:extLst>
          </p:cNvPr>
          <p:cNvGraphicFramePr>
            <a:graphicFrameLocks noChangeAspect="1"/>
          </p:cNvGraphicFramePr>
          <p:nvPr/>
        </p:nvGraphicFramePr>
        <p:xfrm>
          <a:off x="7324707" y="1337250"/>
          <a:ext cx="243968" cy="412869"/>
        </p:xfrm>
        <a:graphic>
          <a:graphicData uri="http://schemas.openxmlformats.org/presentationml/2006/ole">
            <mc:AlternateContent xmlns:mc="http://schemas.openxmlformats.org/markup-compatibility/2006">
              <mc:Choice xmlns:v="urn:schemas-microsoft-com:vml" Requires="v">
                <p:oleObj spid="_x0000_s6149"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EC09C122-7653-4DAC-2CC4-C1D191E8156D}"/>
                          </a:ext>
                        </a:extLst>
                      </p:cNvPr>
                      <p:cNvPicPr>
                        <a:picLocks noChangeAspect="1" noChangeArrowheads="1"/>
                      </p:cNvPicPr>
                      <p:nvPr/>
                    </p:nvPicPr>
                    <p:blipFill>
                      <a:blip r:embed="rId4"/>
                      <a:srcRect/>
                      <a:stretch>
                        <a:fillRect/>
                      </a:stretch>
                    </p:blipFill>
                    <p:spPr bwMode="auto">
                      <a:xfrm>
                        <a:off x="7324707" y="1337250"/>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134326224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a) Bằng phương pháp PM7, tối ưu hoá cấu trúc của phân tử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 So sánh giá trị nhiệt tạo thành của phân tử tính được với giá trị thực nghiệm, đưa ra kết luận. Biết giá trị thực nghiệm của phân tử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 lần lượt là –74,8; -84,66; -105,00 và –126,00 kJ.mol</a:t>
            </a:r>
            <a:r>
              <a:rPr lang="vi-VN" sz="1600" baseline="30000" dirty="0">
                <a:solidFill>
                  <a:schemeClr val="bg1"/>
                </a:solidFill>
                <a:ea typeface="Calibri" panose="020F0502020204030204" pitchFamily="34" charset="0"/>
                <a:cs typeface="Arial" panose="020B0604020202020204" pitchFamily="34" charset="0"/>
              </a:rPr>
              <a:t>-1</a:t>
            </a:r>
            <a:r>
              <a:rPr lang="vi-VN" sz="1600" dirty="0">
                <a:solidFill>
                  <a:schemeClr val="bg1"/>
                </a:solidFill>
                <a:ea typeface="Calibri" panose="020F0502020204030204" pitchFamily="34" charset="0"/>
                <a:cs typeface="Arial" panose="020B0604020202020204" pitchFamily="34" charset="0"/>
              </a:rPr>
              <a: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8BC51DB-DC6B-5E77-4931-CA40BF6CDEA6}"/>
              </a:ext>
            </a:extLst>
          </p:cNvPr>
          <p:cNvGraphicFramePr>
            <a:graphicFrameLocks noGrp="1"/>
          </p:cNvGraphicFramePr>
          <p:nvPr/>
        </p:nvGraphicFramePr>
        <p:xfrm>
          <a:off x="1616037" y="2638678"/>
          <a:ext cx="6639974" cy="1670812"/>
        </p:xfrm>
        <a:graphic>
          <a:graphicData uri="http://schemas.openxmlformats.org/drawingml/2006/table">
            <a:tbl>
              <a:tblPr firstRow="1" firstCol="1" bandRow="1">
                <a:tableStyleId>{5C22544A-7EE6-4342-B048-85BDC9FD1C3A}</a:tableStyleId>
              </a:tblPr>
              <a:tblGrid>
                <a:gridCol w="970519">
                  <a:extLst>
                    <a:ext uri="{9D8B030D-6E8A-4147-A177-3AD203B41FA5}">
                      <a16:colId xmlns:a16="http://schemas.microsoft.com/office/drawing/2014/main" val="1175595641"/>
                    </a:ext>
                  </a:extLst>
                </a:gridCol>
                <a:gridCol w="1592087">
                  <a:extLst>
                    <a:ext uri="{9D8B030D-6E8A-4147-A177-3AD203B41FA5}">
                      <a16:colId xmlns:a16="http://schemas.microsoft.com/office/drawing/2014/main" val="972296269"/>
                    </a:ext>
                  </a:extLst>
                </a:gridCol>
                <a:gridCol w="1297660">
                  <a:extLst>
                    <a:ext uri="{9D8B030D-6E8A-4147-A177-3AD203B41FA5}">
                      <a16:colId xmlns:a16="http://schemas.microsoft.com/office/drawing/2014/main" val="3800940285"/>
                    </a:ext>
                  </a:extLst>
                </a:gridCol>
                <a:gridCol w="1649585">
                  <a:extLst>
                    <a:ext uri="{9D8B030D-6E8A-4147-A177-3AD203B41FA5}">
                      <a16:colId xmlns:a16="http://schemas.microsoft.com/office/drawing/2014/main" val="2835583081"/>
                    </a:ext>
                  </a:extLst>
                </a:gridCol>
                <a:gridCol w="1130123">
                  <a:extLst>
                    <a:ext uri="{9D8B030D-6E8A-4147-A177-3AD203B41FA5}">
                      <a16:colId xmlns:a16="http://schemas.microsoft.com/office/drawing/2014/main" val="3994154905"/>
                    </a:ext>
                  </a:extLst>
                </a:gridCol>
              </a:tblGrid>
              <a:tr h="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Giá</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nghiệm</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Góc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baseline="30000" dirty="0">
                          <a:effectLst/>
                          <a:latin typeface="Arial" panose="020B0604020202020204" pitchFamily="34" charset="0"/>
                          <a:cs typeface="Arial" panose="020B0604020202020204" pitchFamily="34" charset="0"/>
                        </a:rPr>
                        <a:t>o</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6268811"/>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473917"/>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95048"/>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004877"/>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dirty="0">
                          <a:effectLst/>
                        </a:rPr>
                        <a:t> </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dirty="0">
                          <a:effectLst/>
                        </a:rPr>
                        <a:t> </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7367859"/>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199016" y="2968043"/>
          <a:ext cx="243968" cy="412869"/>
        </p:xfrm>
        <a:graphic>
          <a:graphicData uri="http://schemas.openxmlformats.org/presentationml/2006/ole">
            <mc:AlternateContent xmlns:mc="http://schemas.openxmlformats.org/markup-compatibility/2006">
              <mc:Choice xmlns:v="urn:schemas-microsoft-com:vml" Requires="v">
                <p:oleObj spid="_x0000_s7171"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199016" y="2968043"/>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121777865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b) Sử dụng kết quả tính toán ở trên để xác định quy luật biến đổi giá trị nhiệt tạo thành của phân tử trong dãy chất: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901749" y="2968044"/>
          <a:ext cx="243968" cy="412869"/>
        </p:xfrm>
        <a:graphic>
          <a:graphicData uri="http://schemas.openxmlformats.org/presentationml/2006/ole">
            <mc:AlternateContent xmlns:mc="http://schemas.openxmlformats.org/markup-compatibility/2006">
              <mc:Choice xmlns:v="urn:schemas-microsoft-com:vml" Requires="v">
                <p:oleObj spid="_x0000_s8195"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901749" y="2968044"/>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220797791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097453"/>
          <a:ext cx="243968" cy="412869"/>
        </p:xfrm>
        <a:graphic>
          <a:graphicData uri="http://schemas.openxmlformats.org/presentationml/2006/ole">
            <mc:AlternateContent xmlns:mc="http://schemas.openxmlformats.org/markup-compatibility/2006">
              <mc:Choice xmlns:v="urn:schemas-microsoft-com:vml" Requires="v">
                <p:oleObj spid="_x0000_s9220"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097453"/>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3</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79E262C0-F79A-9D94-D556-E887CEDDD769}"/>
              </a:ext>
            </a:extLst>
          </p:cNvPr>
          <p:cNvGraphicFramePr>
            <a:graphicFrameLocks noGrp="1"/>
          </p:cNvGraphicFramePr>
          <p:nvPr/>
        </p:nvGraphicFramePr>
        <p:xfrm>
          <a:off x="179881" y="1097453"/>
          <a:ext cx="8540786" cy="2786380"/>
        </p:xfrm>
        <a:graphic>
          <a:graphicData uri="http://schemas.openxmlformats.org/drawingml/2006/table">
            <a:tbl>
              <a:tblPr firstRow="1" firstCol="1" bandRow="1">
                <a:tableStyleId>{5C22544A-7EE6-4342-B048-85BDC9FD1C3A}</a:tableStyleId>
              </a:tblPr>
              <a:tblGrid>
                <a:gridCol w="1248348">
                  <a:extLst>
                    <a:ext uri="{9D8B030D-6E8A-4147-A177-3AD203B41FA5}">
                      <a16:colId xmlns:a16="http://schemas.microsoft.com/office/drawing/2014/main" val="1175595641"/>
                    </a:ext>
                  </a:extLst>
                </a:gridCol>
                <a:gridCol w="2047850">
                  <a:extLst>
                    <a:ext uri="{9D8B030D-6E8A-4147-A177-3AD203B41FA5}">
                      <a16:colId xmlns:a16="http://schemas.microsoft.com/office/drawing/2014/main" val="972296269"/>
                    </a:ext>
                  </a:extLst>
                </a:gridCol>
                <a:gridCol w="1669139">
                  <a:extLst>
                    <a:ext uri="{9D8B030D-6E8A-4147-A177-3AD203B41FA5}">
                      <a16:colId xmlns:a16="http://schemas.microsoft.com/office/drawing/2014/main" val="3800940285"/>
                    </a:ext>
                  </a:extLst>
                </a:gridCol>
                <a:gridCol w="2121808">
                  <a:extLst>
                    <a:ext uri="{9D8B030D-6E8A-4147-A177-3AD203B41FA5}">
                      <a16:colId xmlns:a16="http://schemas.microsoft.com/office/drawing/2014/main" val="2835583081"/>
                    </a:ext>
                  </a:extLst>
                </a:gridCol>
                <a:gridCol w="1453641">
                  <a:extLst>
                    <a:ext uri="{9D8B030D-6E8A-4147-A177-3AD203B41FA5}">
                      <a16:colId xmlns:a16="http://schemas.microsoft.com/office/drawing/2014/main" val="3994154905"/>
                    </a:ext>
                  </a:extLst>
                </a:gridCol>
              </a:tblGrid>
              <a:tr h="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Giá</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nghiệm</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Góc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baseline="30000" dirty="0">
                          <a:effectLst/>
                          <a:latin typeface="Arial" panose="020B0604020202020204" pitchFamily="34" charset="0"/>
                          <a:cs typeface="Arial" panose="020B0604020202020204" pitchFamily="34" charset="0"/>
                        </a:rPr>
                        <a:t>o</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6268811"/>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CH</a:t>
                      </a:r>
                      <a:r>
                        <a:rPr lang="en-US" sz="1300" b="1" baseline="-25000">
                          <a:effectLst/>
                          <a:latin typeface="Arial" panose="020B0604020202020204" pitchFamily="34" charset="0"/>
                          <a:ea typeface="Calibri" panose="020F0502020204030204" pitchFamily="34" charset="0"/>
                          <a:cs typeface="Arial" panose="020B0604020202020204" pitchFamily="34" charset="0"/>
                        </a:rPr>
                        <a:t>4</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-60,266</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-74,8</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1,084</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109,47</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9473917"/>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a:t>
                      </a:r>
                      <a:r>
                        <a:rPr lang="en-US" sz="1300" b="1" baseline="-25000">
                          <a:effectLst/>
                          <a:latin typeface="Arial" panose="020B0604020202020204" pitchFamily="34" charset="0"/>
                          <a:ea typeface="Calibri" panose="020F0502020204030204" pitchFamily="34" charset="0"/>
                          <a:cs typeface="Arial" panose="020B0604020202020204" pitchFamily="34" charset="0"/>
                        </a:rPr>
                        <a:t>2</a:t>
                      </a:r>
                      <a:r>
                        <a:rPr lang="en-US" sz="1300" b="1">
                          <a:effectLst/>
                          <a:latin typeface="Arial" panose="020B0604020202020204" pitchFamily="34" charset="0"/>
                          <a:ea typeface="Calibri" panose="020F0502020204030204" pitchFamily="34" charset="0"/>
                          <a:cs typeface="Arial" panose="020B0604020202020204" pitchFamily="34" charset="0"/>
                        </a:rPr>
                        <a:t>H</a:t>
                      </a:r>
                      <a:r>
                        <a:rPr lang="en-US" sz="1300" b="1" baseline="-25000">
                          <a:effectLst/>
                          <a:latin typeface="Arial" panose="020B0604020202020204" pitchFamily="34" charset="0"/>
                          <a:ea typeface="Calibri" panose="020F0502020204030204" pitchFamily="34" charset="0"/>
                          <a:cs typeface="Arial" panose="020B0604020202020204" pitchFamily="34" charset="0"/>
                        </a:rPr>
                        <a:t>6</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-71,851</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-84,66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1,527</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1,095</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111,63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195048"/>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a:t>
                      </a:r>
                      <a:r>
                        <a:rPr lang="en-US" sz="1300" b="1" baseline="-25000">
                          <a:effectLst/>
                          <a:latin typeface="Arial" panose="020B0604020202020204" pitchFamily="34" charset="0"/>
                          <a:ea typeface="Calibri" panose="020F0502020204030204" pitchFamily="34" charset="0"/>
                          <a:cs typeface="Arial" panose="020B0604020202020204" pitchFamily="34" charset="0"/>
                        </a:rPr>
                        <a:t>3</a:t>
                      </a:r>
                      <a:r>
                        <a:rPr lang="en-US" sz="1300" b="1">
                          <a:effectLst/>
                          <a:latin typeface="Arial" panose="020B0604020202020204" pitchFamily="34" charset="0"/>
                          <a:ea typeface="Calibri" panose="020F0502020204030204" pitchFamily="34" charset="0"/>
                          <a:cs typeface="Arial" panose="020B0604020202020204" pitchFamily="34" charset="0"/>
                        </a:rPr>
                        <a:t>H</a:t>
                      </a:r>
                      <a:r>
                        <a:rPr lang="en-US" sz="1300" b="1" baseline="-25000">
                          <a:effectLst/>
                          <a:latin typeface="Arial" panose="020B0604020202020204" pitchFamily="34" charset="0"/>
                          <a:ea typeface="Calibri" panose="020F0502020204030204" pitchFamily="34" charset="0"/>
                          <a:cs typeface="Arial" panose="020B0604020202020204" pitchFamily="34" charset="0"/>
                        </a:rPr>
                        <a:t>8</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-96,592</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-105,00</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1,528</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1,095</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111,35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18004877"/>
                  </a:ext>
                </a:extLst>
              </a:tr>
              <a:tr h="0">
                <a:tc>
                  <a:txBody>
                    <a:bodyPr/>
                    <a:lstStyle/>
                    <a:p>
                      <a:pPr algn="ctr">
                        <a:lnSpc>
                          <a:spcPct val="115000"/>
                        </a:lnSpc>
                        <a:spcAft>
                          <a:spcPts val="800"/>
                        </a:spcAft>
                        <a:tabLst>
                          <a:tab pos="180340" algn="l"/>
                        </a:tabLst>
                      </a:pPr>
                      <a:r>
                        <a:rPr lang="en-US" sz="1300" b="1" dirty="0">
                          <a:effectLst/>
                          <a:latin typeface="Arial" panose="020B0604020202020204" pitchFamily="34" charset="0"/>
                          <a:ea typeface="Calibri" panose="020F0502020204030204" pitchFamily="34" charset="0"/>
                          <a:cs typeface="Arial" panose="020B0604020202020204" pitchFamily="34" charset="0"/>
                        </a:rPr>
                        <a:t>C</a:t>
                      </a:r>
                      <a:r>
                        <a:rPr lang="en-US" sz="1300" b="1" baseline="-25000" dirty="0">
                          <a:effectLst/>
                          <a:latin typeface="Arial" panose="020B0604020202020204" pitchFamily="34" charset="0"/>
                          <a:ea typeface="Calibri" panose="020F0502020204030204" pitchFamily="34" charset="0"/>
                          <a:cs typeface="Arial" panose="020B0604020202020204" pitchFamily="34" charset="0"/>
                        </a:rPr>
                        <a:t>4</a:t>
                      </a:r>
                      <a:r>
                        <a:rPr lang="en-US" sz="1300" b="1" dirty="0">
                          <a:effectLst/>
                          <a:latin typeface="Arial" panose="020B0604020202020204" pitchFamily="34" charset="0"/>
                          <a:ea typeface="Calibri" panose="020F0502020204030204" pitchFamily="34" charset="0"/>
                          <a:cs typeface="Arial" panose="020B0604020202020204" pitchFamily="34" charset="0"/>
                        </a:rPr>
                        <a:t>H</a:t>
                      </a:r>
                      <a:r>
                        <a:rPr lang="en-US" sz="1300" b="1" baseline="-25000" dirty="0">
                          <a:effectLst/>
                          <a:latin typeface="Arial" panose="020B0604020202020204" pitchFamily="34" charset="0"/>
                          <a:ea typeface="Calibri" panose="020F0502020204030204" pitchFamily="34" charset="0"/>
                          <a:cs typeface="Arial" panose="020B0604020202020204" pitchFamily="34" charset="0"/>
                        </a:rPr>
                        <a:t>10</a:t>
                      </a:r>
                      <a:endParaRPr lang="vi-VN"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-117,939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-126,00</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1,106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111,42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109,93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67367859"/>
                  </a:ext>
                </a:extLst>
              </a:tr>
            </a:tbl>
          </a:graphicData>
        </a:graphic>
      </p:graphicFrame>
      <p:graphicFrame>
        <p:nvGraphicFramePr>
          <p:cNvPr id="16" name="Object 15">
            <a:extLst>
              <a:ext uri="{FF2B5EF4-FFF2-40B4-BE49-F238E27FC236}">
                <a16:creationId xmlns:a16="http://schemas.microsoft.com/office/drawing/2014/main" id="{FC6AE306-F8ED-08B5-FEB3-9A752D76CD5A}"/>
              </a:ext>
            </a:extLst>
          </p:cNvPr>
          <p:cNvGraphicFramePr>
            <a:graphicFrameLocks noChangeAspect="1"/>
          </p:cNvGraphicFramePr>
          <p:nvPr/>
        </p:nvGraphicFramePr>
        <p:xfrm>
          <a:off x="6097417" y="1426819"/>
          <a:ext cx="243968" cy="412869"/>
        </p:xfrm>
        <a:graphic>
          <a:graphicData uri="http://schemas.openxmlformats.org/presentationml/2006/ole">
            <mc:AlternateContent xmlns:mc="http://schemas.openxmlformats.org/markup-compatibility/2006">
              <mc:Choice xmlns:v="urn:schemas-microsoft-com:vml" Requires="v">
                <p:oleObj spid="_x0000_s9221"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FC6AE306-F8ED-08B5-FEB3-9A752D76CD5A}"/>
                          </a:ext>
                        </a:extLst>
                      </p:cNvPr>
                      <p:cNvPicPr>
                        <a:picLocks noChangeAspect="1" noChangeArrowheads="1"/>
                      </p:cNvPicPr>
                      <p:nvPr/>
                    </p:nvPicPr>
                    <p:blipFill>
                      <a:blip r:embed="rId4"/>
                      <a:srcRect/>
                      <a:stretch>
                        <a:fillRect/>
                      </a:stretch>
                    </p:blipFill>
                    <p:spPr bwMode="auto">
                      <a:xfrm>
                        <a:off x="6097417" y="1426819"/>
                        <a:ext cx="243968" cy="412869"/>
                      </a:xfrm>
                      <a:prstGeom prst="rect">
                        <a:avLst/>
                      </a:prstGeom>
                      <a:noFill/>
                    </p:spPr>
                  </p:pic>
                </p:oleObj>
              </mc:Fallback>
            </mc:AlternateContent>
          </a:graphicData>
        </a:graphic>
      </p:graphicFrame>
      <p:sp>
        <p:nvSpPr>
          <p:cNvPr id="17" name="Rectangle 16">
            <a:extLst>
              <a:ext uri="{FF2B5EF4-FFF2-40B4-BE49-F238E27FC236}">
                <a16:creationId xmlns:a16="http://schemas.microsoft.com/office/drawing/2014/main" id="{5EF11A90-2B5F-3AD6-C4BE-D630531B6A14}"/>
              </a:ext>
            </a:extLst>
          </p:cNvPr>
          <p:cNvSpPr/>
          <p:nvPr/>
        </p:nvSpPr>
        <p:spPr>
          <a:xfrm>
            <a:off x="130556" y="3883833"/>
            <a:ext cx="8460995" cy="1229632"/>
          </a:xfrm>
          <a:prstGeom prst="rect">
            <a:avLst/>
          </a:prstGeom>
        </p:spPr>
        <p:txBody>
          <a:bodyPr wrap="square">
            <a:spAutoFit/>
          </a:bodyPr>
          <a:lstStyle/>
          <a:p>
            <a:pPr algn="just">
              <a:lnSpc>
                <a:spcPct val="107000"/>
              </a:lnSpc>
              <a:spcAft>
                <a:spcPts val="800"/>
              </a:spcAft>
              <a:tabLst>
                <a:tab pos="180340" algn="l"/>
              </a:tabLst>
            </a:pPr>
            <a:r>
              <a:rPr lang="vi-VN" sz="1600" b="1" dirty="0">
                <a:solidFill>
                  <a:srgbClr val="0895BE"/>
                </a:solidFill>
                <a:ea typeface="Calibri" panose="020F0502020204030204" pitchFamily="34" charset="0"/>
                <a:cs typeface="Arial" panose="020B0604020202020204" pitchFamily="34" charset="0"/>
              </a:rPr>
              <a:t>So sánh với giá trị thực nghiệm của 4 phân tử cho thấy giá trị thực nghiệm cao hơn so với kết quả nhiệt tạo thành tính toán được.</a:t>
            </a:r>
          </a:p>
          <a:p>
            <a:pPr algn="just">
              <a:lnSpc>
                <a:spcPct val="107000"/>
              </a:lnSpc>
              <a:spcAft>
                <a:spcPts val="800"/>
              </a:spcAft>
              <a:tabLst>
                <a:tab pos="180340" algn="l"/>
              </a:tabLst>
            </a:pPr>
            <a:r>
              <a:rPr lang="vi-VN"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rPr>
              <a:t>b</a:t>
            </a:r>
            <a:r>
              <a:rPr lang="vi-VN" sz="1600" b="1" dirty="0">
                <a:solidFill>
                  <a:srgbClr val="0895BE"/>
                </a:solidFill>
                <a:ea typeface="Calibri" panose="020F0502020204030204" pitchFamily="34" charset="0"/>
                <a:cs typeface="Arial" panose="020B0604020202020204" pitchFamily="34" charset="0"/>
              </a:rPr>
              <a:t>) Giá trị nhiệt tạo thành của phân tử trong dãy chất CH</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 C</a:t>
            </a:r>
            <a:r>
              <a:rPr lang="vi-VN" sz="1600" b="1" baseline="-25000" dirty="0">
                <a:solidFill>
                  <a:srgbClr val="0895BE"/>
                </a:solidFill>
                <a:ea typeface="Calibri" panose="020F0502020204030204" pitchFamily="34" charset="0"/>
                <a:cs typeface="Arial" panose="020B0604020202020204" pitchFamily="34" charset="0"/>
              </a:rPr>
              <a:t>2</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6</a:t>
            </a:r>
            <a:r>
              <a:rPr lang="vi-VN" sz="1600" b="1" dirty="0">
                <a:solidFill>
                  <a:srgbClr val="0895BE"/>
                </a:solidFill>
                <a:ea typeface="Calibri" panose="020F0502020204030204" pitchFamily="34" charset="0"/>
                <a:cs typeface="Arial" panose="020B0604020202020204" pitchFamily="34" charset="0"/>
              </a:rPr>
              <a:t>, C</a:t>
            </a:r>
            <a:r>
              <a:rPr lang="vi-VN" sz="1600" b="1" baseline="-25000" dirty="0">
                <a:solidFill>
                  <a:srgbClr val="0895BE"/>
                </a:solidFill>
                <a:ea typeface="Calibri" panose="020F0502020204030204" pitchFamily="34" charset="0"/>
                <a:cs typeface="Arial" panose="020B0604020202020204" pitchFamily="34" charset="0"/>
              </a:rPr>
              <a:t>3</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8</a:t>
            </a:r>
            <a:r>
              <a:rPr lang="vi-VN" sz="1600" b="1" dirty="0">
                <a:solidFill>
                  <a:srgbClr val="0895BE"/>
                </a:solidFill>
                <a:ea typeface="Calibri" panose="020F0502020204030204" pitchFamily="34" charset="0"/>
                <a:cs typeface="Arial" panose="020B0604020202020204" pitchFamily="34" charset="0"/>
              </a:rPr>
              <a:t> và C</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10</a:t>
            </a:r>
            <a:r>
              <a:rPr lang="vi-VN" sz="1600" b="1" dirty="0">
                <a:solidFill>
                  <a:srgbClr val="0895BE"/>
                </a:solidFill>
                <a:ea typeface="Calibri" panose="020F0502020204030204" pitchFamily="34" charset="0"/>
                <a:cs typeface="Arial" panose="020B0604020202020204" pitchFamily="34" charset="0"/>
              </a:rPr>
              <a:t> giảm dần từ CH</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 đến C</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10</a:t>
            </a:r>
            <a:r>
              <a:rPr lang="vi-VN" sz="1600" b="1" dirty="0">
                <a:solidFill>
                  <a:srgbClr val="0895BE"/>
                </a:solidFill>
                <a:ea typeface="Calibri" panose="020F0502020204030204" pitchFamily="34" charset="0"/>
                <a:cs typeface="Arial" panose="020B0604020202020204" pitchFamily="34" charset="0"/>
              </a:rPr>
              <a:t>.</a:t>
            </a:r>
            <a:endParaRPr lang="en-US"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A459B07-0E8E-3E69-63F2-E75249466005}"/>
              </a:ext>
            </a:extLst>
          </p:cNvPr>
          <p:cNvSpPr/>
          <p:nvPr/>
        </p:nvSpPr>
        <p:spPr>
          <a:xfrm>
            <a:off x="130556" y="662324"/>
            <a:ext cx="519543" cy="336631"/>
          </a:xfrm>
          <a:prstGeom prst="rect">
            <a:avLst/>
          </a:prstGeom>
        </p:spPr>
        <p:txBody>
          <a:bodyPr wrap="square">
            <a:spAutoFit/>
          </a:bodyPr>
          <a:lstStyle/>
          <a:p>
            <a:pPr algn="just">
              <a:lnSpc>
                <a:spcPct val="107000"/>
              </a:lnSpc>
              <a:spcAft>
                <a:spcPts val="800"/>
              </a:spcAft>
              <a:tabLst>
                <a:tab pos="180340" algn="l"/>
              </a:tabLst>
            </a:pPr>
            <a:r>
              <a:rPr lang="en-US" sz="1600" b="1" dirty="0">
                <a:solidFill>
                  <a:srgbClr val="0895BE"/>
                </a:solidFill>
                <a:latin typeface="Arial" panose="020B0604020202020204" pitchFamily="34" charset="0"/>
                <a:ea typeface="Calibri" panose="020F0502020204030204" pitchFamily="34" charset="0"/>
                <a:cs typeface="Arial" panose="020B0604020202020204" pitchFamily="34" charset="0"/>
              </a:rPr>
              <a:t>a)</a:t>
            </a:r>
            <a:endParaRPr lang="en-US"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045949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par>
                                    <p:cTn id="36" presetID="21"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par>
                                    <p:cTn id="39" presetID="21"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par>
                                    <p:cTn id="36" presetID="21"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par>
                                    <p:cTn id="39" presetID="21"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192466" y="4235040"/>
            <a:ext cx="957262" cy="945383"/>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3" name="矩形 52"/>
          <p:cNvSpPr/>
          <p:nvPr/>
        </p:nvSpPr>
        <p:spPr>
          <a:xfrm>
            <a:off x="7605131" y="4589219"/>
            <a:ext cx="457200" cy="451526"/>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4" name="矩形 53"/>
          <p:cNvSpPr/>
          <p:nvPr/>
        </p:nvSpPr>
        <p:spPr>
          <a:xfrm>
            <a:off x="8749522" y="3874167"/>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5" name="矩形 54"/>
          <p:cNvSpPr/>
          <p:nvPr/>
        </p:nvSpPr>
        <p:spPr>
          <a:xfrm>
            <a:off x="7297072" y="4865029"/>
            <a:ext cx="177924" cy="175716"/>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6" name="矩形 55"/>
          <p:cNvSpPr/>
          <p:nvPr/>
        </p:nvSpPr>
        <p:spPr>
          <a:xfrm>
            <a:off x="8516992" y="3638859"/>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7" name="矩形 56"/>
          <p:cNvSpPr/>
          <p:nvPr/>
        </p:nvSpPr>
        <p:spPr>
          <a:xfrm>
            <a:off x="0" y="31917"/>
            <a:ext cx="864393" cy="853666"/>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8" name="矩形 57"/>
          <p:cNvSpPr/>
          <p:nvPr/>
        </p:nvSpPr>
        <p:spPr>
          <a:xfrm>
            <a:off x="991764" y="131788"/>
            <a:ext cx="457200" cy="451526"/>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9" name="矩形 58"/>
          <p:cNvSpPr/>
          <p:nvPr/>
        </p:nvSpPr>
        <p:spPr>
          <a:xfrm>
            <a:off x="81380" y="976555"/>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0" name="矩形 59"/>
          <p:cNvSpPr/>
          <p:nvPr/>
        </p:nvSpPr>
        <p:spPr>
          <a:xfrm>
            <a:off x="367990" y="1318810"/>
            <a:ext cx="177924" cy="175716"/>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2" name="矩形 61"/>
          <p:cNvSpPr/>
          <p:nvPr/>
        </p:nvSpPr>
        <p:spPr>
          <a:xfrm>
            <a:off x="988558" y="709867"/>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0" name="正五边形 29"/>
          <p:cNvSpPr/>
          <p:nvPr/>
        </p:nvSpPr>
        <p:spPr>
          <a:xfrm rot="793021">
            <a:off x="6780867" y="1547291"/>
            <a:ext cx="769399" cy="723668"/>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nvGrpSpPr>
          <p:cNvPr id="2" name="组合 1"/>
          <p:cNvGrpSpPr/>
          <p:nvPr/>
        </p:nvGrpSpPr>
        <p:grpSpPr>
          <a:xfrm>
            <a:off x="1545271" y="849566"/>
            <a:ext cx="5740944" cy="3305108"/>
            <a:chOff x="1642923" y="869321"/>
            <a:chExt cx="6103740" cy="3513972"/>
          </a:xfrm>
        </p:grpSpPr>
        <p:sp>
          <p:nvSpPr>
            <p:cNvPr id="31" name="等腰三角形 11"/>
            <p:cNvSpPr/>
            <p:nvPr/>
          </p:nvSpPr>
          <p:spPr>
            <a:xfrm rot="15717985">
              <a:off x="2353785" y="978160"/>
              <a:ext cx="385992" cy="168314"/>
            </a:xfrm>
            <a:custGeom>
              <a:avLst/>
              <a:gdLst>
                <a:gd name="connsiteX0" fmla="*/ 0 w 333062"/>
                <a:gd name="connsiteY0" fmla="*/ 412463 h 412463"/>
                <a:gd name="connsiteX1" fmla="*/ 166531 w 333062"/>
                <a:gd name="connsiteY1" fmla="*/ 0 h 412463"/>
                <a:gd name="connsiteX2" fmla="*/ 333062 w 333062"/>
                <a:gd name="connsiteY2" fmla="*/ 412463 h 412463"/>
                <a:gd name="connsiteX3" fmla="*/ 0 w 333062"/>
                <a:gd name="connsiteY3" fmla="*/ 412463 h 412463"/>
                <a:gd name="connsiteX0" fmla="*/ 0 w 397789"/>
                <a:gd name="connsiteY0" fmla="*/ 371263 h 412463"/>
                <a:gd name="connsiteX1" fmla="*/ 231258 w 397789"/>
                <a:gd name="connsiteY1" fmla="*/ 0 h 412463"/>
                <a:gd name="connsiteX2" fmla="*/ 397789 w 397789"/>
                <a:gd name="connsiteY2" fmla="*/ 412463 h 412463"/>
                <a:gd name="connsiteX3" fmla="*/ 0 w 397789"/>
                <a:gd name="connsiteY3" fmla="*/ 371263 h 412463"/>
                <a:gd name="connsiteX0" fmla="*/ 0 w 397789"/>
                <a:gd name="connsiteY0" fmla="*/ 304620 h 345820"/>
                <a:gd name="connsiteX1" fmla="*/ 385381 w 397789"/>
                <a:gd name="connsiteY1" fmla="*/ 0 h 345820"/>
                <a:gd name="connsiteX2" fmla="*/ 397789 w 397789"/>
                <a:gd name="connsiteY2" fmla="*/ 345820 h 345820"/>
                <a:gd name="connsiteX3" fmla="*/ 0 w 397789"/>
                <a:gd name="connsiteY3" fmla="*/ 304620 h 345820"/>
                <a:gd name="connsiteX0" fmla="*/ 0 w 385381"/>
                <a:gd name="connsiteY0" fmla="*/ 304620 h 489692"/>
                <a:gd name="connsiteX1" fmla="*/ 385381 w 385381"/>
                <a:gd name="connsiteY1" fmla="*/ 0 h 489692"/>
                <a:gd name="connsiteX2" fmla="*/ 371580 w 385381"/>
                <a:gd name="connsiteY2" fmla="*/ 489692 h 489692"/>
                <a:gd name="connsiteX3" fmla="*/ 0 w 385381"/>
                <a:gd name="connsiteY3" fmla="*/ 304620 h 489692"/>
                <a:gd name="connsiteX0" fmla="*/ 0 w 451165"/>
                <a:gd name="connsiteY0" fmla="*/ 17900 h 202972"/>
                <a:gd name="connsiteX1" fmla="*/ 451165 w 451165"/>
                <a:gd name="connsiteY1" fmla="*/ 0 h 202972"/>
                <a:gd name="connsiteX2" fmla="*/ 371580 w 451165"/>
                <a:gd name="connsiteY2" fmla="*/ 202972 h 202972"/>
                <a:gd name="connsiteX3" fmla="*/ 0 w 451165"/>
                <a:gd name="connsiteY3" fmla="*/ 17900 h 202972"/>
                <a:gd name="connsiteX0" fmla="*/ 0 w 451165"/>
                <a:gd name="connsiteY0" fmla="*/ 17900 h 194290"/>
                <a:gd name="connsiteX1" fmla="*/ 451165 w 451165"/>
                <a:gd name="connsiteY1" fmla="*/ 0 h 194290"/>
                <a:gd name="connsiteX2" fmla="*/ 372805 w 451165"/>
                <a:gd name="connsiteY2" fmla="*/ 194290 h 194290"/>
                <a:gd name="connsiteX3" fmla="*/ 0 w 451165"/>
                <a:gd name="connsiteY3" fmla="*/ 17900 h 194290"/>
              </a:gdLst>
              <a:ahLst/>
              <a:cxnLst>
                <a:cxn ang="0">
                  <a:pos x="connsiteX0" y="connsiteY0"/>
                </a:cxn>
                <a:cxn ang="0">
                  <a:pos x="connsiteX1" y="connsiteY1"/>
                </a:cxn>
                <a:cxn ang="0">
                  <a:pos x="connsiteX2" y="connsiteY2"/>
                </a:cxn>
                <a:cxn ang="0">
                  <a:pos x="connsiteX3" y="connsiteY3"/>
                </a:cxn>
              </a:cxnLst>
              <a:rect l="l" t="t" r="r" b="b"/>
              <a:pathLst>
                <a:path w="451165" h="194290">
                  <a:moveTo>
                    <a:pt x="0" y="17900"/>
                  </a:moveTo>
                  <a:lnTo>
                    <a:pt x="451165" y="0"/>
                  </a:lnTo>
                  <a:lnTo>
                    <a:pt x="372805" y="194290"/>
                  </a:lnTo>
                  <a:lnTo>
                    <a:pt x="0" y="17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7" name="矩形 10"/>
            <p:cNvSpPr/>
            <p:nvPr/>
          </p:nvSpPr>
          <p:spPr>
            <a:xfrm>
              <a:off x="2750924" y="1400608"/>
              <a:ext cx="1030158" cy="2982685"/>
            </a:xfrm>
            <a:custGeom>
              <a:avLst/>
              <a:gdLst>
                <a:gd name="connsiteX0" fmla="*/ 0 w 568276"/>
                <a:gd name="connsiteY0" fmla="*/ 0 h 3472171"/>
                <a:gd name="connsiteX1" fmla="*/ 568276 w 568276"/>
                <a:gd name="connsiteY1" fmla="*/ 0 h 3472171"/>
                <a:gd name="connsiteX2" fmla="*/ 568276 w 568276"/>
                <a:gd name="connsiteY2" fmla="*/ 3472171 h 3472171"/>
                <a:gd name="connsiteX3" fmla="*/ 0 w 568276"/>
                <a:gd name="connsiteY3" fmla="*/ 3472171 h 3472171"/>
                <a:gd name="connsiteX4" fmla="*/ 0 w 568276"/>
                <a:gd name="connsiteY4" fmla="*/ 0 h 3472171"/>
                <a:gd name="connsiteX0" fmla="*/ 0 w 676226"/>
                <a:gd name="connsiteY0" fmla="*/ 0 h 3472171"/>
                <a:gd name="connsiteX1" fmla="*/ 676226 w 676226"/>
                <a:gd name="connsiteY1" fmla="*/ 0 h 3472171"/>
                <a:gd name="connsiteX2" fmla="*/ 568276 w 676226"/>
                <a:gd name="connsiteY2" fmla="*/ 3472171 h 3472171"/>
                <a:gd name="connsiteX3" fmla="*/ 0 w 676226"/>
                <a:gd name="connsiteY3" fmla="*/ 3472171 h 3472171"/>
                <a:gd name="connsiteX4" fmla="*/ 0 w 676226"/>
                <a:gd name="connsiteY4" fmla="*/ 0 h 3472171"/>
                <a:gd name="connsiteX0" fmla="*/ 50800 w 676226"/>
                <a:gd name="connsiteY0" fmla="*/ 0 h 3535671"/>
                <a:gd name="connsiteX1" fmla="*/ 676226 w 676226"/>
                <a:gd name="connsiteY1" fmla="*/ 63500 h 3535671"/>
                <a:gd name="connsiteX2" fmla="*/ 568276 w 676226"/>
                <a:gd name="connsiteY2" fmla="*/ 3535671 h 3535671"/>
                <a:gd name="connsiteX3" fmla="*/ 0 w 676226"/>
                <a:gd name="connsiteY3" fmla="*/ 3535671 h 3535671"/>
                <a:gd name="connsiteX4" fmla="*/ 50800 w 676226"/>
                <a:gd name="connsiteY4" fmla="*/ 0 h 3535671"/>
                <a:gd name="connsiteX0" fmla="*/ 3175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31750 w 676226"/>
                <a:gd name="connsiteY4" fmla="*/ 0 h 3522971"/>
                <a:gd name="connsiteX0" fmla="*/ 6350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63500 w 676226"/>
                <a:gd name="connsiteY4" fmla="*/ 0 h 3522971"/>
                <a:gd name="connsiteX0" fmla="*/ 63500 w 676226"/>
                <a:gd name="connsiteY0" fmla="*/ 0 h 3522971"/>
                <a:gd name="connsiteX1" fmla="*/ 676226 w 676226"/>
                <a:gd name="connsiteY1" fmla="*/ 57150 h 3522971"/>
                <a:gd name="connsiteX2" fmla="*/ 568276 w 676226"/>
                <a:gd name="connsiteY2" fmla="*/ 3522971 h 3522971"/>
                <a:gd name="connsiteX3" fmla="*/ 0 w 676226"/>
                <a:gd name="connsiteY3" fmla="*/ 3522971 h 3522971"/>
                <a:gd name="connsiteX4" fmla="*/ 63500 w 676226"/>
                <a:gd name="connsiteY4" fmla="*/ 0 h 3522971"/>
                <a:gd name="connsiteX0" fmla="*/ 63500 w 680988"/>
                <a:gd name="connsiteY0" fmla="*/ 0 h 3522971"/>
                <a:gd name="connsiteX1" fmla="*/ 680988 w 680988"/>
                <a:gd name="connsiteY1" fmla="*/ 57150 h 3522971"/>
                <a:gd name="connsiteX2" fmla="*/ 568276 w 680988"/>
                <a:gd name="connsiteY2" fmla="*/ 3522971 h 3522971"/>
                <a:gd name="connsiteX3" fmla="*/ 0 w 680988"/>
                <a:gd name="connsiteY3" fmla="*/ 3522971 h 3522971"/>
                <a:gd name="connsiteX4" fmla="*/ 63500 w 680988"/>
                <a:gd name="connsiteY4" fmla="*/ 0 h 3522971"/>
                <a:gd name="connsiteX0" fmla="*/ 63500 w 690513"/>
                <a:gd name="connsiteY0" fmla="*/ 0 h 3522971"/>
                <a:gd name="connsiteX1" fmla="*/ 690513 w 690513"/>
                <a:gd name="connsiteY1" fmla="*/ 47625 h 3522971"/>
                <a:gd name="connsiteX2" fmla="*/ 568276 w 690513"/>
                <a:gd name="connsiteY2" fmla="*/ 3522971 h 3522971"/>
                <a:gd name="connsiteX3" fmla="*/ 0 w 690513"/>
                <a:gd name="connsiteY3" fmla="*/ 3522971 h 3522971"/>
                <a:gd name="connsiteX4" fmla="*/ 63500 w 690513"/>
                <a:gd name="connsiteY4" fmla="*/ 0 h 3522971"/>
                <a:gd name="connsiteX0" fmla="*/ 177800 w 804813"/>
                <a:gd name="connsiteY0" fmla="*/ 0 h 3522971"/>
                <a:gd name="connsiteX1" fmla="*/ 804813 w 804813"/>
                <a:gd name="connsiteY1" fmla="*/ 47625 h 3522971"/>
                <a:gd name="connsiteX2" fmla="*/ 682576 w 804813"/>
                <a:gd name="connsiteY2" fmla="*/ 3522971 h 3522971"/>
                <a:gd name="connsiteX3" fmla="*/ 0 w 804813"/>
                <a:gd name="connsiteY3" fmla="*/ 3383271 h 3522971"/>
                <a:gd name="connsiteX4" fmla="*/ 177800 w 804813"/>
                <a:gd name="connsiteY4" fmla="*/ 0 h 3522971"/>
                <a:gd name="connsiteX0" fmla="*/ 177800 w 911176"/>
                <a:gd name="connsiteY0" fmla="*/ 0 h 3446771"/>
                <a:gd name="connsiteX1" fmla="*/ 804813 w 911176"/>
                <a:gd name="connsiteY1" fmla="*/ 47625 h 3446771"/>
                <a:gd name="connsiteX2" fmla="*/ 911176 w 911176"/>
                <a:gd name="connsiteY2" fmla="*/ 3446771 h 3446771"/>
                <a:gd name="connsiteX3" fmla="*/ 0 w 911176"/>
                <a:gd name="connsiteY3" fmla="*/ 3383271 h 3446771"/>
                <a:gd name="connsiteX4" fmla="*/ 177800 w 911176"/>
                <a:gd name="connsiteY4" fmla="*/ 0 h 3446771"/>
                <a:gd name="connsiteX0" fmla="*/ 381000 w 1114376"/>
                <a:gd name="connsiteY0" fmla="*/ 0 h 3510271"/>
                <a:gd name="connsiteX1" fmla="*/ 1008013 w 1114376"/>
                <a:gd name="connsiteY1" fmla="*/ 47625 h 3510271"/>
                <a:gd name="connsiteX2" fmla="*/ 1114376 w 1114376"/>
                <a:gd name="connsiteY2" fmla="*/ 3446771 h 3510271"/>
                <a:gd name="connsiteX3" fmla="*/ 0 w 1114376"/>
                <a:gd name="connsiteY3" fmla="*/ 3510271 h 3510271"/>
                <a:gd name="connsiteX4" fmla="*/ 381000 w 1114376"/>
                <a:gd name="connsiteY4" fmla="*/ 0 h 3510271"/>
                <a:gd name="connsiteX0" fmla="*/ 469900 w 1203276"/>
                <a:gd name="connsiteY0" fmla="*/ 0 h 3510271"/>
                <a:gd name="connsiteX1" fmla="*/ 1096913 w 1203276"/>
                <a:gd name="connsiteY1" fmla="*/ 47625 h 3510271"/>
                <a:gd name="connsiteX2" fmla="*/ 1203276 w 1203276"/>
                <a:gd name="connsiteY2" fmla="*/ 3446771 h 3510271"/>
                <a:gd name="connsiteX3" fmla="*/ 0 w 1203276"/>
                <a:gd name="connsiteY3" fmla="*/ 3510271 h 3510271"/>
                <a:gd name="connsiteX4" fmla="*/ 469900 w 1203276"/>
                <a:gd name="connsiteY4" fmla="*/ 0 h 3510271"/>
                <a:gd name="connsiteX0" fmla="*/ 469900 w 1279476"/>
                <a:gd name="connsiteY0" fmla="*/ 0 h 3624571"/>
                <a:gd name="connsiteX1" fmla="*/ 1096913 w 1279476"/>
                <a:gd name="connsiteY1" fmla="*/ 47625 h 3624571"/>
                <a:gd name="connsiteX2" fmla="*/ 1279476 w 1279476"/>
                <a:gd name="connsiteY2" fmla="*/ 3624571 h 3624571"/>
                <a:gd name="connsiteX3" fmla="*/ 0 w 1279476"/>
                <a:gd name="connsiteY3" fmla="*/ 3510271 h 3624571"/>
                <a:gd name="connsiteX4" fmla="*/ 469900 w 1279476"/>
                <a:gd name="connsiteY4" fmla="*/ 0 h 3624571"/>
                <a:gd name="connsiteX0" fmla="*/ 513737 w 1323313"/>
                <a:gd name="connsiteY0" fmla="*/ 0 h 3869736"/>
                <a:gd name="connsiteX1" fmla="*/ 1140750 w 1323313"/>
                <a:gd name="connsiteY1" fmla="*/ 47625 h 3869736"/>
                <a:gd name="connsiteX2" fmla="*/ 1323313 w 1323313"/>
                <a:gd name="connsiteY2" fmla="*/ 3624571 h 3869736"/>
                <a:gd name="connsiteX3" fmla="*/ 0 w 1323313"/>
                <a:gd name="connsiteY3" fmla="*/ 3869736 h 3869736"/>
                <a:gd name="connsiteX4" fmla="*/ 513737 w 1323313"/>
                <a:gd name="connsiteY4" fmla="*/ 0 h 3869736"/>
                <a:gd name="connsiteX0" fmla="*/ 513737 w 1384685"/>
                <a:gd name="connsiteY0" fmla="*/ 0 h 3869736"/>
                <a:gd name="connsiteX1" fmla="*/ 1140750 w 1384685"/>
                <a:gd name="connsiteY1" fmla="*/ 47625 h 3869736"/>
                <a:gd name="connsiteX2" fmla="*/ 1384685 w 1384685"/>
                <a:gd name="connsiteY2" fmla="*/ 3624571 h 3869736"/>
                <a:gd name="connsiteX3" fmla="*/ 0 w 1384685"/>
                <a:gd name="connsiteY3" fmla="*/ 3869736 h 3869736"/>
                <a:gd name="connsiteX4" fmla="*/ 513737 w 1384685"/>
                <a:gd name="connsiteY4" fmla="*/ 0 h 3869736"/>
                <a:gd name="connsiteX0" fmla="*/ 491819 w 1362767"/>
                <a:gd name="connsiteY0" fmla="*/ 0 h 3869736"/>
                <a:gd name="connsiteX1" fmla="*/ 1118832 w 1362767"/>
                <a:gd name="connsiteY1" fmla="*/ 47625 h 3869736"/>
                <a:gd name="connsiteX2" fmla="*/ 1362767 w 1362767"/>
                <a:gd name="connsiteY2" fmla="*/ 3624571 h 3869736"/>
                <a:gd name="connsiteX3" fmla="*/ 0 w 1362767"/>
                <a:gd name="connsiteY3" fmla="*/ 3869736 h 3869736"/>
                <a:gd name="connsiteX4" fmla="*/ 491819 w 1362767"/>
                <a:gd name="connsiteY4" fmla="*/ 0 h 3869736"/>
                <a:gd name="connsiteX0" fmla="*/ 491819 w 1118832"/>
                <a:gd name="connsiteY0" fmla="*/ 0 h 3869736"/>
                <a:gd name="connsiteX1" fmla="*/ 1118832 w 1118832"/>
                <a:gd name="connsiteY1" fmla="*/ 47625 h 3869736"/>
                <a:gd name="connsiteX2" fmla="*/ 1108930 w 1118832"/>
                <a:gd name="connsiteY2" fmla="*/ 3738216 h 3869736"/>
                <a:gd name="connsiteX3" fmla="*/ 0 w 1118832"/>
                <a:gd name="connsiteY3" fmla="*/ 3869736 h 3869736"/>
                <a:gd name="connsiteX4" fmla="*/ 491819 w 1118832"/>
                <a:gd name="connsiteY4" fmla="*/ 0 h 3869736"/>
                <a:gd name="connsiteX0" fmla="*/ 491819 w 1189192"/>
                <a:gd name="connsiteY0" fmla="*/ 0 h 3880272"/>
                <a:gd name="connsiteX1" fmla="*/ 1118832 w 1189192"/>
                <a:gd name="connsiteY1" fmla="*/ 47625 h 3880272"/>
                <a:gd name="connsiteX2" fmla="*/ 1189089 w 1189192"/>
                <a:gd name="connsiteY2" fmla="*/ 3880272 h 3880272"/>
                <a:gd name="connsiteX3" fmla="*/ 0 w 1189192"/>
                <a:gd name="connsiteY3" fmla="*/ 3869736 h 3880272"/>
                <a:gd name="connsiteX4" fmla="*/ 491819 w 1189192"/>
                <a:gd name="connsiteY4" fmla="*/ 0 h 3880272"/>
                <a:gd name="connsiteX0" fmla="*/ 491819 w 1189192"/>
                <a:gd name="connsiteY0" fmla="*/ 0 h 3951300"/>
                <a:gd name="connsiteX1" fmla="*/ 1118832 w 1189192"/>
                <a:gd name="connsiteY1" fmla="*/ 47625 h 3951300"/>
                <a:gd name="connsiteX2" fmla="*/ 1189089 w 1189192"/>
                <a:gd name="connsiteY2" fmla="*/ 3951300 h 3951300"/>
                <a:gd name="connsiteX3" fmla="*/ 0 w 1189192"/>
                <a:gd name="connsiteY3" fmla="*/ 3869736 h 3951300"/>
                <a:gd name="connsiteX4" fmla="*/ 491819 w 1189192"/>
                <a:gd name="connsiteY4" fmla="*/ 0 h 3951300"/>
                <a:gd name="connsiteX0" fmla="*/ 438380 w 1135753"/>
                <a:gd name="connsiteY0" fmla="*/ 0 h 3951300"/>
                <a:gd name="connsiteX1" fmla="*/ 1065393 w 1135753"/>
                <a:gd name="connsiteY1" fmla="*/ 47625 h 3951300"/>
                <a:gd name="connsiteX2" fmla="*/ 1135650 w 1135753"/>
                <a:gd name="connsiteY2" fmla="*/ 3951300 h 3951300"/>
                <a:gd name="connsiteX3" fmla="*/ 0 w 1135753"/>
                <a:gd name="connsiteY3" fmla="*/ 3899625 h 3951300"/>
                <a:gd name="connsiteX4" fmla="*/ 438380 w 1135753"/>
                <a:gd name="connsiteY4" fmla="*/ 0 h 3951300"/>
                <a:gd name="connsiteX0" fmla="*/ 438380 w 1189151"/>
                <a:gd name="connsiteY0" fmla="*/ 0 h 3899625"/>
                <a:gd name="connsiteX1" fmla="*/ 1065393 w 1189151"/>
                <a:gd name="connsiteY1" fmla="*/ 47625 h 3899625"/>
                <a:gd name="connsiteX2" fmla="*/ 1189090 w 1189151"/>
                <a:gd name="connsiteY2" fmla="*/ 3712198 h 3899625"/>
                <a:gd name="connsiteX3" fmla="*/ 0 w 1189151"/>
                <a:gd name="connsiteY3" fmla="*/ 3899625 h 3899625"/>
                <a:gd name="connsiteX4" fmla="*/ 438380 w 1189151"/>
                <a:gd name="connsiteY4" fmla="*/ 0 h 389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151" h="3899625">
                  <a:moveTo>
                    <a:pt x="438380" y="0"/>
                  </a:moveTo>
                  <a:lnTo>
                    <a:pt x="1065393" y="47625"/>
                  </a:lnTo>
                  <a:cubicBezTo>
                    <a:pt x="1062092" y="1277822"/>
                    <a:pt x="1192391" y="2482001"/>
                    <a:pt x="1189090" y="3712198"/>
                  </a:cubicBezTo>
                  <a:lnTo>
                    <a:pt x="0" y="3899625"/>
                  </a:lnTo>
                  <a:lnTo>
                    <a:pt x="43838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8" name="矩形 9"/>
            <p:cNvSpPr/>
            <p:nvPr/>
          </p:nvSpPr>
          <p:spPr>
            <a:xfrm>
              <a:off x="3141451" y="2045221"/>
              <a:ext cx="4605212" cy="1458963"/>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 fmla="*/ 371475 w 6440636"/>
                <a:gd name="connsiteY0" fmla="*/ 0 h 1886857"/>
                <a:gd name="connsiteX1" fmla="*/ 6440636 w 6440636"/>
                <a:gd name="connsiteY1" fmla="*/ 0 h 1886857"/>
                <a:gd name="connsiteX2" fmla="*/ 6440636 w 6440636"/>
                <a:gd name="connsiteY2" fmla="*/ 1886857 h 1886857"/>
                <a:gd name="connsiteX3" fmla="*/ 0 w 6440636"/>
                <a:gd name="connsiteY3" fmla="*/ 1886857 h 1886857"/>
                <a:gd name="connsiteX4" fmla="*/ 371475 w 6440636"/>
                <a:gd name="connsiteY4" fmla="*/ 0 h 188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636" h="1886857">
                  <a:moveTo>
                    <a:pt x="371475" y="0"/>
                  </a:moveTo>
                  <a:lnTo>
                    <a:pt x="6440636" y="0"/>
                  </a:lnTo>
                  <a:lnTo>
                    <a:pt x="6440636" y="1886857"/>
                  </a:lnTo>
                  <a:lnTo>
                    <a:pt x="0" y="1886857"/>
                  </a:lnTo>
                  <a:lnTo>
                    <a:pt x="37147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9" name="矩形 7"/>
            <p:cNvSpPr/>
            <p:nvPr/>
          </p:nvSpPr>
          <p:spPr>
            <a:xfrm rot="20111146">
              <a:off x="2362673" y="2800210"/>
              <a:ext cx="823855" cy="960348"/>
            </a:xfrm>
            <a:custGeom>
              <a:avLst/>
              <a:gdLst>
                <a:gd name="connsiteX0" fmla="*/ 0 w 1752600"/>
                <a:gd name="connsiteY0" fmla="*/ 0 h 533400"/>
                <a:gd name="connsiteX1" fmla="*/ 1752600 w 1752600"/>
                <a:gd name="connsiteY1" fmla="*/ 0 h 533400"/>
                <a:gd name="connsiteX2" fmla="*/ 1752600 w 1752600"/>
                <a:gd name="connsiteY2" fmla="*/ 533400 h 533400"/>
                <a:gd name="connsiteX3" fmla="*/ 0 w 1752600"/>
                <a:gd name="connsiteY3" fmla="*/ 533400 h 533400"/>
                <a:gd name="connsiteX4" fmla="*/ 0 w 1752600"/>
                <a:gd name="connsiteY4" fmla="*/ 0 h 533400"/>
                <a:gd name="connsiteX0" fmla="*/ 62378 w 1752600"/>
                <a:gd name="connsiteY0" fmla="*/ 0 h 630484"/>
                <a:gd name="connsiteX1" fmla="*/ 1752600 w 1752600"/>
                <a:gd name="connsiteY1" fmla="*/ 97084 h 630484"/>
                <a:gd name="connsiteX2" fmla="*/ 1752600 w 1752600"/>
                <a:gd name="connsiteY2" fmla="*/ 630484 h 630484"/>
                <a:gd name="connsiteX3" fmla="*/ 0 w 1752600"/>
                <a:gd name="connsiteY3" fmla="*/ 630484 h 630484"/>
                <a:gd name="connsiteX4" fmla="*/ 62378 w 1752600"/>
                <a:gd name="connsiteY4" fmla="*/ 0 h 630484"/>
                <a:gd name="connsiteX0" fmla="*/ 62378 w 1752600"/>
                <a:gd name="connsiteY0" fmla="*/ 0 h 630484"/>
                <a:gd name="connsiteX1" fmla="*/ 951008 w 1752600"/>
                <a:gd name="connsiteY1" fmla="*/ 37773 h 630484"/>
                <a:gd name="connsiteX2" fmla="*/ 1752600 w 1752600"/>
                <a:gd name="connsiteY2" fmla="*/ 630484 h 630484"/>
                <a:gd name="connsiteX3" fmla="*/ 0 w 1752600"/>
                <a:gd name="connsiteY3" fmla="*/ 630484 h 630484"/>
                <a:gd name="connsiteX4" fmla="*/ 62378 w 1752600"/>
                <a:gd name="connsiteY4" fmla="*/ 0 h 630484"/>
                <a:gd name="connsiteX0" fmla="*/ 62378 w 1243687"/>
                <a:gd name="connsiteY0" fmla="*/ 0 h 630484"/>
                <a:gd name="connsiteX1" fmla="*/ 951008 w 1243687"/>
                <a:gd name="connsiteY1" fmla="*/ 37773 h 630484"/>
                <a:gd name="connsiteX2" fmla="*/ 1243687 w 1243687"/>
                <a:gd name="connsiteY2" fmla="*/ 619048 h 630484"/>
                <a:gd name="connsiteX3" fmla="*/ 0 w 1243687"/>
                <a:gd name="connsiteY3" fmla="*/ 630484 h 630484"/>
                <a:gd name="connsiteX4" fmla="*/ 62378 w 1243687"/>
                <a:gd name="connsiteY4" fmla="*/ 0 h 630484"/>
                <a:gd name="connsiteX0" fmla="*/ 62378 w 951008"/>
                <a:gd name="connsiteY0" fmla="*/ 0 h 1138113"/>
                <a:gd name="connsiteX1" fmla="*/ 951008 w 951008"/>
                <a:gd name="connsiteY1" fmla="*/ 37773 h 1138113"/>
                <a:gd name="connsiteX2" fmla="*/ 945733 w 951008"/>
                <a:gd name="connsiteY2" fmla="*/ 1138113 h 1138113"/>
                <a:gd name="connsiteX3" fmla="*/ 0 w 951008"/>
                <a:gd name="connsiteY3" fmla="*/ 630484 h 1138113"/>
                <a:gd name="connsiteX4" fmla="*/ 62378 w 951008"/>
                <a:gd name="connsiteY4" fmla="*/ 0 h 1138113"/>
                <a:gd name="connsiteX0" fmla="*/ 62378 w 951008"/>
                <a:gd name="connsiteY0" fmla="*/ 0 h 1130754"/>
                <a:gd name="connsiteX1" fmla="*/ 951008 w 951008"/>
                <a:gd name="connsiteY1" fmla="*/ 37773 h 1130754"/>
                <a:gd name="connsiteX2" fmla="*/ 929816 w 951008"/>
                <a:gd name="connsiteY2" fmla="*/ 1130754 h 1130754"/>
                <a:gd name="connsiteX3" fmla="*/ 0 w 951008"/>
                <a:gd name="connsiteY3" fmla="*/ 630484 h 1130754"/>
                <a:gd name="connsiteX4" fmla="*/ 62378 w 951008"/>
                <a:gd name="connsiteY4" fmla="*/ 0 h 1130754"/>
                <a:gd name="connsiteX0" fmla="*/ 62378 w 951008"/>
                <a:gd name="connsiteY0" fmla="*/ 0 h 1132593"/>
                <a:gd name="connsiteX1" fmla="*/ 951008 w 951008"/>
                <a:gd name="connsiteY1" fmla="*/ 37773 h 1132593"/>
                <a:gd name="connsiteX2" fmla="*/ 933795 w 951008"/>
                <a:gd name="connsiteY2" fmla="*/ 1132593 h 1132593"/>
                <a:gd name="connsiteX3" fmla="*/ 0 w 951008"/>
                <a:gd name="connsiteY3" fmla="*/ 630484 h 1132593"/>
                <a:gd name="connsiteX4" fmla="*/ 62378 w 951008"/>
                <a:gd name="connsiteY4" fmla="*/ 0 h 1132593"/>
                <a:gd name="connsiteX0" fmla="*/ 62378 w 951008"/>
                <a:gd name="connsiteY0" fmla="*/ 0 h 1128615"/>
                <a:gd name="connsiteX1" fmla="*/ 951008 w 951008"/>
                <a:gd name="connsiteY1" fmla="*/ 37773 h 1128615"/>
                <a:gd name="connsiteX2" fmla="*/ 935634 w 951008"/>
                <a:gd name="connsiteY2" fmla="*/ 1128615 h 1128615"/>
                <a:gd name="connsiteX3" fmla="*/ 0 w 951008"/>
                <a:gd name="connsiteY3" fmla="*/ 630484 h 1128615"/>
                <a:gd name="connsiteX4" fmla="*/ 62378 w 951008"/>
                <a:gd name="connsiteY4" fmla="*/ 0 h 1128615"/>
                <a:gd name="connsiteX0" fmla="*/ 62378 w 951008"/>
                <a:gd name="connsiteY0" fmla="*/ 0 h 1122497"/>
                <a:gd name="connsiteX1" fmla="*/ 951008 w 951008"/>
                <a:gd name="connsiteY1" fmla="*/ 37773 h 1122497"/>
                <a:gd name="connsiteX2" fmla="*/ 943293 w 951008"/>
                <a:gd name="connsiteY2" fmla="*/ 1122497 h 1122497"/>
                <a:gd name="connsiteX3" fmla="*/ 0 w 951008"/>
                <a:gd name="connsiteY3" fmla="*/ 630484 h 1122497"/>
                <a:gd name="connsiteX4" fmla="*/ 62378 w 951008"/>
                <a:gd name="connsiteY4" fmla="*/ 0 h 112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08" h="1122497">
                  <a:moveTo>
                    <a:pt x="62378" y="0"/>
                  </a:moveTo>
                  <a:lnTo>
                    <a:pt x="951008" y="37773"/>
                  </a:lnTo>
                  <a:cubicBezTo>
                    <a:pt x="949250" y="404553"/>
                    <a:pt x="945051" y="755717"/>
                    <a:pt x="943293" y="1122497"/>
                  </a:cubicBezTo>
                  <a:lnTo>
                    <a:pt x="0" y="630484"/>
                  </a:lnTo>
                  <a:lnTo>
                    <a:pt x="6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0" name="等腰三角形 5"/>
            <p:cNvSpPr/>
            <p:nvPr/>
          </p:nvSpPr>
          <p:spPr>
            <a:xfrm rot="9110624">
              <a:off x="1642923" y="1166612"/>
              <a:ext cx="1588197" cy="2187614"/>
            </a:xfrm>
            <a:custGeom>
              <a:avLst/>
              <a:gdLst>
                <a:gd name="connsiteX0" fmla="*/ 0 w 1619250"/>
                <a:gd name="connsiteY0" fmla="*/ 2381250 h 2381250"/>
                <a:gd name="connsiteX1" fmla="*/ 809625 w 1619250"/>
                <a:gd name="connsiteY1" fmla="*/ 0 h 2381250"/>
                <a:gd name="connsiteX2" fmla="*/ 1619250 w 1619250"/>
                <a:gd name="connsiteY2" fmla="*/ 2381250 h 2381250"/>
                <a:gd name="connsiteX3" fmla="*/ 0 w 1619250"/>
                <a:gd name="connsiteY3" fmla="*/ 2381250 h 2381250"/>
                <a:gd name="connsiteX0" fmla="*/ 0 w 1283513"/>
                <a:gd name="connsiteY0" fmla="*/ 2381250 h 2381250"/>
                <a:gd name="connsiteX1" fmla="*/ 809625 w 1283513"/>
                <a:gd name="connsiteY1" fmla="*/ 0 h 2381250"/>
                <a:gd name="connsiteX2" fmla="*/ 1283513 w 1283513"/>
                <a:gd name="connsiteY2" fmla="*/ 1899923 h 2381250"/>
                <a:gd name="connsiteX3" fmla="*/ 0 w 1283513"/>
                <a:gd name="connsiteY3" fmla="*/ 2381250 h 2381250"/>
                <a:gd name="connsiteX0" fmla="*/ 0 w 1283513"/>
                <a:gd name="connsiteY0" fmla="*/ 1977588 h 1977588"/>
                <a:gd name="connsiteX1" fmla="*/ 809207 w 1283513"/>
                <a:gd name="connsiteY1" fmla="*/ 0 h 1977588"/>
                <a:gd name="connsiteX2" fmla="*/ 1283513 w 1283513"/>
                <a:gd name="connsiteY2" fmla="*/ 1496261 h 1977588"/>
                <a:gd name="connsiteX3" fmla="*/ 0 w 1283513"/>
                <a:gd name="connsiteY3" fmla="*/ 1977588 h 1977588"/>
                <a:gd name="connsiteX0" fmla="*/ 0 w 1283513"/>
                <a:gd name="connsiteY0" fmla="*/ 2533029 h 2533029"/>
                <a:gd name="connsiteX1" fmla="*/ 1063273 w 1283513"/>
                <a:gd name="connsiteY1" fmla="*/ 0 h 2533029"/>
                <a:gd name="connsiteX2" fmla="*/ 1283513 w 1283513"/>
                <a:gd name="connsiteY2" fmla="*/ 2051702 h 2533029"/>
                <a:gd name="connsiteX3" fmla="*/ 0 w 1283513"/>
                <a:gd name="connsiteY3" fmla="*/ 2533029 h 2533029"/>
                <a:gd name="connsiteX0" fmla="*/ 0 w 1833318"/>
                <a:gd name="connsiteY0" fmla="*/ 2556980 h 2556980"/>
                <a:gd name="connsiteX1" fmla="*/ 1613078 w 1833318"/>
                <a:gd name="connsiteY1" fmla="*/ 0 h 2556980"/>
                <a:gd name="connsiteX2" fmla="*/ 1833318 w 1833318"/>
                <a:gd name="connsiteY2" fmla="*/ 2051702 h 2556980"/>
                <a:gd name="connsiteX3" fmla="*/ 0 w 1833318"/>
                <a:gd name="connsiteY3" fmla="*/ 2556980 h 2556980"/>
              </a:gdLst>
              <a:ahLst/>
              <a:cxnLst>
                <a:cxn ang="0">
                  <a:pos x="connsiteX0" y="connsiteY0"/>
                </a:cxn>
                <a:cxn ang="0">
                  <a:pos x="connsiteX1" y="connsiteY1"/>
                </a:cxn>
                <a:cxn ang="0">
                  <a:pos x="connsiteX2" y="connsiteY2"/>
                </a:cxn>
                <a:cxn ang="0">
                  <a:pos x="connsiteX3" y="connsiteY3"/>
                </a:cxn>
              </a:cxnLst>
              <a:rect l="l" t="t" r="r" b="b"/>
              <a:pathLst>
                <a:path w="1833318" h="2556980">
                  <a:moveTo>
                    <a:pt x="0" y="2556980"/>
                  </a:moveTo>
                  <a:lnTo>
                    <a:pt x="1613078" y="0"/>
                  </a:lnTo>
                  <a:lnTo>
                    <a:pt x="1833318" y="2051702"/>
                  </a:lnTo>
                  <a:lnTo>
                    <a:pt x="0" y="255698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1" name="矩形 9"/>
            <p:cNvSpPr/>
            <p:nvPr/>
          </p:nvSpPr>
          <p:spPr>
            <a:xfrm rot="303323">
              <a:off x="2981376" y="1409604"/>
              <a:ext cx="594753" cy="2133292"/>
            </a:xfrm>
            <a:custGeom>
              <a:avLst/>
              <a:gdLst>
                <a:gd name="connsiteX0" fmla="*/ 0 w 656744"/>
                <a:gd name="connsiteY0" fmla="*/ 0 h 1701800"/>
                <a:gd name="connsiteX1" fmla="*/ 656744 w 656744"/>
                <a:gd name="connsiteY1" fmla="*/ 0 h 1701800"/>
                <a:gd name="connsiteX2" fmla="*/ 656744 w 656744"/>
                <a:gd name="connsiteY2" fmla="*/ 1701800 h 1701800"/>
                <a:gd name="connsiteX3" fmla="*/ 0 w 656744"/>
                <a:gd name="connsiteY3" fmla="*/ 1701800 h 1701800"/>
                <a:gd name="connsiteX4" fmla="*/ 0 w 656744"/>
                <a:gd name="connsiteY4" fmla="*/ 0 h 1701800"/>
                <a:gd name="connsiteX0" fmla="*/ 16592 w 673336"/>
                <a:gd name="connsiteY0" fmla="*/ 0 h 1701800"/>
                <a:gd name="connsiteX1" fmla="*/ 673336 w 673336"/>
                <a:gd name="connsiteY1" fmla="*/ 0 h 1701800"/>
                <a:gd name="connsiteX2" fmla="*/ 673336 w 673336"/>
                <a:gd name="connsiteY2" fmla="*/ 1701800 h 1701800"/>
                <a:gd name="connsiteX3" fmla="*/ 0 w 673336"/>
                <a:gd name="connsiteY3" fmla="*/ 1550273 h 1701800"/>
                <a:gd name="connsiteX4" fmla="*/ 16592 w 673336"/>
                <a:gd name="connsiteY4" fmla="*/ 0 h 1701800"/>
                <a:gd name="connsiteX0" fmla="*/ 16592 w 673336"/>
                <a:gd name="connsiteY0" fmla="*/ 0 h 1902945"/>
                <a:gd name="connsiteX1" fmla="*/ 673336 w 673336"/>
                <a:gd name="connsiteY1" fmla="*/ 0 h 1902945"/>
                <a:gd name="connsiteX2" fmla="*/ 525385 w 673336"/>
                <a:gd name="connsiteY2" fmla="*/ 1902945 h 1902945"/>
                <a:gd name="connsiteX3" fmla="*/ 0 w 673336"/>
                <a:gd name="connsiteY3" fmla="*/ 1550273 h 1902945"/>
                <a:gd name="connsiteX4" fmla="*/ 16592 w 673336"/>
                <a:gd name="connsiteY4" fmla="*/ 0 h 1902945"/>
                <a:gd name="connsiteX0" fmla="*/ 26639 w 683383"/>
                <a:gd name="connsiteY0" fmla="*/ 0 h 1902945"/>
                <a:gd name="connsiteX1" fmla="*/ 683383 w 683383"/>
                <a:gd name="connsiteY1" fmla="*/ 0 h 1902945"/>
                <a:gd name="connsiteX2" fmla="*/ 535432 w 683383"/>
                <a:gd name="connsiteY2" fmla="*/ 1902945 h 1902945"/>
                <a:gd name="connsiteX3" fmla="*/ 0 w 683383"/>
                <a:gd name="connsiteY3" fmla="*/ 1544787 h 1902945"/>
                <a:gd name="connsiteX4" fmla="*/ 26639 w 683383"/>
                <a:gd name="connsiteY4" fmla="*/ 0 h 1902945"/>
                <a:gd name="connsiteX0" fmla="*/ 29802 w 686546"/>
                <a:gd name="connsiteY0" fmla="*/ 0 h 1902945"/>
                <a:gd name="connsiteX1" fmla="*/ 686546 w 686546"/>
                <a:gd name="connsiteY1" fmla="*/ 0 h 1902945"/>
                <a:gd name="connsiteX2" fmla="*/ 538595 w 686546"/>
                <a:gd name="connsiteY2" fmla="*/ 1902945 h 1902945"/>
                <a:gd name="connsiteX3" fmla="*/ 0 w 686546"/>
                <a:gd name="connsiteY3" fmla="*/ 1545067 h 1902945"/>
                <a:gd name="connsiteX4" fmla="*/ 29802 w 686546"/>
                <a:gd name="connsiteY4" fmla="*/ 0 h 1902945"/>
                <a:gd name="connsiteX0" fmla="*/ 29802 w 686546"/>
                <a:gd name="connsiteY0" fmla="*/ 0 h 2493486"/>
                <a:gd name="connsiteX1" fmla="*/ 686546 w 686546"/>
                <a:gd name="connsiteY1" fmla="*/ 0 h 2493486"/>
                <a:gd name="connsiteX2" fmla="*/ 529225 w 686546"/>
                <a:gd name="connsiteY2" fmla="*/ 2493486 h 2493486"/>
                <a:gd name="connsiteX3" fmla="*/ 0 w 686546"/>
                <a:gd name="connsiteY3" fmla="*/ 1545067 h 2493486"/>
                <a:gd name="connsiteX4" fmla="*/ 29802 w 686546"/>
                <a:gd name="connsiteY4" fmla="*/ 0 h 249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46" h="2493486">
                  <a:moveTo>
                    <a:pt x="29802" y="0"/>
                  </a:moveTo>
                  <a:lnTo>
                    <a:pt x="686546" y="0"/>
                  </a:lnTo>
                  <a:lnTo>
                    <a:pt x="529225" y="2493486"/>
                  </a:lnTo>
                  <a:lnTo>
                    <a:pt x="0" y="1545067"/>
                  </a:lnTo>
                  <a:lnTo>
                    <a:pt x="29802"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sp>
        <p:nvSpPr>
          <p:cNvPr id="46" name="正五边形 45"/>
          <p:cNvSpPr/>
          <p:nvPr/>
        </p:nvSpPr>
        <p:spPr>
          <a:xfrm rot="387320">
            <a:off x="6473131" y="1241823"/>
            <a:ext cx="401769" cy="377889"/>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7" name="正五边形 46"/>
          <p:cNvSpPr/>
          <p:nvPr/>
        </p:nvSpPr>
        <p:spPr>
          <a:xfrm rot="387320">
            <a:off x="7142308" y="3521957"/>
            <a:ext cx="352729" cy="331763"/>
          </a:xfrm>
          <a:prstGeom prst="pent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8" name="正五边形 47"/>
          <p:cNvSpPr/>
          <p:nvPr/>
        </p:nvSpPr>
        <p:spPr>
          <a:xfrm rot="1136089">
            <a:off x="7032245" y="1128162"/>
            <a:ext cx="306844" cy="28860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0" name="正五边形 49"/>
          <p:cNvSpPr/>
          <p:nvPr/>
        </p:nvSpPr>
        <p:spPr>
          <a:xfrm rot="1136089">
            <a:off x="7496313" y="1120290"/>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1" name="正五边形 50"/>
          <p:cNvSpPr/>
          <p:nvPr/>
        </p:nvSpPr>
        <p:spPr>
          <a:xfrm rot="1136089">
            <a:off x="6916707" y="3745515"/>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1" name="文本框 22"/>
          <p:cNvSpPr txBox="1"/>
          <p:nvPr/>
        </p:nvSpPr>
        <p:spPr>
          <a:xfrm>
            <a:off x="3449223" y="2046981"/>
            <a:ext cx="3573751" cy="684492"/>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4000" b="1">
                <a:solidFill>
                  <a:prstClr val="white"/>
                </a:solidFill>
                <a:latin typeface="Arial" panose="020B0604020202020204" pitchFamily="34" charset="0"/>
                <a:ea typeface="微软雅黑" panose="020B0503020204020204" pitchFamily="34" charset="-122"/>
                <a:cs typeface="Arial" panose="020B0604020202020204" pitchFamily="34" charset="0"/>
              </a:rPr>
              <a:t>THANK YOU </a:t>
            </a:r>
            <a:endParaRPr lang="zh-CN" altLang="en-US" sz="4000" b="1">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文本框 23"/>
          <p:cNvSpPr txBox="1"/>
          <p:nvPr/>
        </p:nvSpPr>
        <p:spPr>
          <a:xfrm>
            <a:off x="3367194" y="2786523"/>
            <a:ext cx="3897564" cy="358377"/>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1881" spc="282">
                <a:solidFill>
                  <a:prstClr val="white"/>
                </a:solidFill>
                <a:latin typeface="Arial" panose="020B0604020202020204" pitchFamily="34" charset="0"/>
                <a:ea typeface="微软雅黑"/>
                <a:cs typeface="Arial" panose="020B0604020202020204" pitchFamily="34" charset="0"/>
              </a:rPr>
              <a:t>HÃY HỌC TẬP THẬT TỐT!!!</a:t>
            </a:r>
            <a:endParaRPr lang="zh-CN" altLang="en-US" sz="1881" spc="282">
              <a:solidFill>
                <a:prstClr val="white"/>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897543498"/>
      </p:ext>
    </p:extLst>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 calcmode="lin" valueType="num">
                                      <p:cBhvr>
                                        <p:cTn id="60" dur="500" fill="hold"/>
                                        <p:tgtEl>
                                          <p:spTgt spid="2"/>
                                        </p:tgtEl>
                                        <p:attrNameLst>
                                          <p:attrName>style.rotation</p:attrName>
                                        </p:attrNameLst>
                                      </p:cBhvr>
                                      <p:tavLst>
                                        <p:tav tm="0">
                                          <p:val>
                                            <p:fltVal val="90"/>
                                          </p:val>
                                        </p:tav>
                                        <p:tav tm="100000">
                                          <p:val>
                                            <p:fltVal val="0"/>
                                          </p:val>
                                        </p:tav>
                                      </p:tavLst>
                                    </p:anim>
                                    <p:animEffect transition="in" filter="fade">
                                      <p:cBhvr>
                                        <p:cTn id="61" dur="500"/>
                                        <p:tgtEl>
                                          <p:spTgt spid="2"/>
                                        </p:tgtEl>
                                      </p:cBhvr>
                                    </p:animEffect>
                                  </p:childTnLst>
                                </p:cTn>
                              </p:par>
                            </p:childTnLst>
                          </p:cTn>
                        </p:par>
                        <p:par>
                          <p:cTn id="62" fill="hold">
                            <p:stCondLst>
                              <p:cond delay="1000"/>
                            </p:stCondLst>
                            <p:childTnLst>
                              <p:par>
                                <p:cTn id="63" presetID="26" presetClass="emph" presetSubtype="0" fill="hold" nodeType="afterEffect">
                                  <p:stCondLst>
                                    <p:cond delay="0"/>
                                  </p:stCondLst>
                                  <p:childTnLst>
                                    <p:animEffect transition="out" filter="fade">
                                      <p:cBhvr>
                                        <p:cTn id="64" dur="500" tmFilter="0, 0; .2, .5; .8, .5; 1, 0"/>
                                        <p:tgtEl>
                                          <p:spTgt spid="2"/>
                                        </p:tgtEl>
                                      </p:cBhvr>
                                    </p:animEffect>
                                    <p:animScale>
                                      <p:cBhvr>
                                        <p:cTn id="65" dur="250" autoRev="1" fill="hold"/>
                                        <p:tgtEl>
                                          <p:spTgt spid="2"/>
                                        </p:tgtEl>
                                      </p:cBhvr>
                                      <p:by x="105000" y="105000"/>
                                    </p:animScale>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 calcmode="lin" valueType="num">
                                      <p:cBhvr>
                                        <p:cTn id="77" dur="500" fill="hold"/>
                                        <p:tgtEl>
                                          <p:spTgt spid="46"/>
                                        </p:tgtEl>
                                        <p:attrNameLst>
                                          <p:attrName>style.rotation</p:attrName>
                                        </p:attrNameLst>
                                      </p:cBhvr>
                                      <p:tavLst>
                                        <p:tav tm="0">
                                          <p:val>
                                            <p:fltVal val="90"/>
                                          </p:val>
                                        </p:tav>
                                        <p:tav tm="100000">
                                          <p:val>
                                            <p:fltVal val="0"/>
                                          </p:val>
                                        </p:tav>
                                      </p:tavLst>
                                    </p:anim>
                                    <p:animEffect transition="in" filter="fade">
                                      <p:cBhvr>
                                        <p:cTn id="78" dur="500"/>
                                        <p:tgtEl>
                                          <p:spTgt spid="4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 calcmode="lin" valueType="num">
                                      <p:cBhvr>
                                        <p:cTn id="83" dur="500" fill="hold"/>
                                        <p:tgtEl>
                                          <p:spTgt spid="47"/>
                                        </p:tgtEl>
                                        <p:attrNameLst>
                                          <p:attrName>style.rotation</p:attrName>
                                        </p:attrNameLst>
                                      </p:cBhvr>
                                      <p:tavLst>
                                        <p:tav tm="0">
                                          <p:val>
                                            <p:fltVal val="90"/>
                                          </p:val>
                                        </p:tav>
                                        <p:tav tm="100000">
                                          <p:val>
                                            <p:fltVal val="0"/>
                                          </p:val>
                                        </p:tav>
                                      </p:tavLst>
                                    </p:anim>
                                    <p:animEffect transition="in" filter="fade">
                                      <p:cBhvr>
                                        <p:cTn id="84" dur="500"/>
                                        <p:tgtEl>
                                          <p:spTgt spid="4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 calcmode="lin" valueType="num">
                                      <p:cBhvr>
                                        <p:cTn id="89" dur="500" fill="hold"/>
                                        <p:tgtEl>
                                          <p:spTgt spid="48"/>
                                        </p:tgtEl>
                                        <p:attrNameLst>
                                          <p:attrName>style.rotation</p:attrName>
                                        </p:attrNameLst>
                                      </p:cBhvr>
                                      <p:tavLst>
                                        <p:tav tm="0">
                                          <p:val>
                                            <p:fltVal val="90"/>
                                          </p:val>
                                        </p:tav>
                                        <p:tav tm="100000">
                                          <p:val>
                                            <p:fltVal val="0"/>
                                          </p:val>
                                        </p:tav>
                                      </p:tavLst>
                                    </p:anim>
                                    <p:animEffect transition="in" filter="fade">
                                      <p:cBhvr>
                                        <p:cTn id="90" dur="500"/>
                                        <p:tgtEl>
                                          <p:spTgt spid="48"/>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 calcmode="lin" valueType="num">
                                      <p:cBhvr>
                                        <p:cTn id="95" dur="500" fill="hold"/>
                                        <p:tgtEl>
                                          <p:spTgt spid="50"/>
                                        </p:tgtEl>
                                        <p:attrNameLst>
                                          <p:attrName>style.rotation</p:attrName>
                                        </p:attrNameLst>
                                      </p:cBhvr>
                                      <p:tavLst>
                                        <p:tav tm="0">
                                          <p:val>
                                            <p:fltVal val="90"/>
                                          </p:val>
                                        </p:tav>
                                        <p:tav tm="100000">
                                          <p:val>
                                            <p:fltVal val="0"/>
                                          </p:val>
                                        </p:tav>
                                      </p:tavLst>
                                    </p:anim>
                                    <p:animEffect transition="in" filter="fade">
                                      <p:cBhvr>
                                        <p:cTn id="96" dur="500"/>
                                        <p:tgtEl>
                                          <p:spTgt spid="5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 calcmode="lin" valueType="num">
                                      <p:cBhvr>
                                        <p:cTn id="101" dur="500" fill="hold"/>
                                        <p:tgtEl>
                                          <p:spTgt spid="51"/>
                                        </p:tgtEl>
                                        <p:attrNameLst>
                                          <p:attrName>style.rotation</p:attrName>
                                        </p:attrNameLst>
                                      </p:cBhvr>
                                      <p:tavLst>
                                        <p:tav tm="0">
                                          <p:val>
                                            <p:fltVal val="90"/>
                                          </p:val>
                                        </p:tav>
                                        <p:tav tm="100000">
                                          <p:val>
                                            <p:fltVal val="0"/>
                                          </p:val>
                                        </p:tav>
                                      </p:tavLst>
                                    </p:anim>
                                    <p:animEffect transition="in" filter="fade">
                                      <p:cBhvr>
                                        <p:cTn id="102" dur="500"/>
                                        <p:tgtEl>
                                          <p:spTgt spid="51"/>
                                        </p:tgtEl>
                                      </p:cBhvr>
                                    </p:animEffect>
                                  </p:childTnLst>
                                </p:cTn>
                              </p:par>
                            </p:childTnLst>
                          </p:cTn>
                        </p:par>
                        <p:par>
                          <p:cTn id="103" fill="hold">
                            <p:stCondLst>
                              <p:cond delay="2000"/>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61"/>
                                        </p:tgtEl>
                                        <p:attrNameLst>
                                          <p:attrName>ppt_y</p:attrName>
                                        </p:attrNameLst>
                                      </p:cBhvr>
                                      <p:tavLst>
                                        <p:tav tm="0">
                                          <p:val>
                                            <p:strVal val="#ppt_y"/>
                                          </p:val>
                                        </p:tav>
                                        <p:tav tm="100000">
                                          <p:val>
                                            <p:strVal val="#ppt_y"/>
                                          </p:val>
                                        </p:tav>
                                      </p:tavLst>
                                    </p:anim>
                                    <p:anim calcmode="lin" valueType="num">
                                      <p:cBhvr>
                                        <p:cTn id="10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61"/>
                                        </p:tgtEl>
                                      </p:cBhvr>
                                    </p:animEffect>
                                  </p:childTnLst>
                                </p:cTn>
                              </p:par>
                            </p:childTnLst>
                          </p:cTn>
                        </p:par>
                        <p:par>
                          <p:cTn id="111" fill="hold">
                            <p:stCondLst>
                              <p:cond delay="2850"/>
                            </p:stCondLst>
                            <p:childTnLst>
                              <p:par>
                                <p:cTn id="112" presetID="16" presetClass="entr" presetSubtype="37"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barn(outVertical)">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30" grpId="0" animBg="1"/>
      <p:bldP spid="46" grpId="0" animBg="1"/>
      <p:bldP spid="47" grpId="0" animBg="1"/>
      <p:bldP spid="48" grpId="0" animBg="1"/>
      <p:bldP spid="50" grpId="0" animBg="1"/>
      <p:bldP spid="51" grpId="0" animBg="1"/>
      <p:bldP spid="6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954107"/>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2  : HÌNH THÀNH KIẾN THỨC MỚI</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938462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23119" cy="788020"/>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602287"/>
            <a:ext cx="6875563" cy="1050719"/>
          </a:xfrm>
          <a:prstGeom prst="roundRect">
            <a:avLst>
              <a:gd name="adj" fmla="val 9120"/>
            </a:avLst>
          </a:prstGeom>
          <a:solidFill>
            <a:srgbClr val="FFC000"/>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1" name="MH_Number_2"/>
          <p:cNvSpPr/>
          <p:nvPr/>
        </p:nvSpPr>
        <p:spPr>
          <a:xfrm>
            <a:off x="762190" y="2782045"/>
            <a:ext cx="833899" cy="736600"/>
          </a:xfrm>
          <a:prstGeom prst="roundRect">
            <a:avLst>
              <a:gd name="adj" fmla="val 7611"/>
            </a:avLst>
          </a:prstGeom>
          <a:solidFill>
            <a:srgbClr val="FFC000"/>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0" name="MH_Number_2"/>
          <p:cNvSpPr/>
          <p:nvPr/>
        </p:nvSpPr>
        <p:spPr>
          <a:xfrm>
            <a:off x="762190" y="3872595"/>
            <a:ext cx="833899" cy="736600"/>
          </a:xfrm>
          <a:prstGeom prst="roundRect">
            <a:avLst>
              <a:gd name="adj" fmla="val 7611"/>
            </a:avLst>
          </a:prstGeom>
          <a:solidFill>
            <a:srgbClr val="75625B"/>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2" name="MH_Entry_2"/>
          <p:cNvSpPr/>
          <p:nvPr/>
        </p:nvSpPr>
        <p:spPr>
          <a:xfrm>
            <a:off x="1775501" y="3896345"/>
            <a:ext cx="6875563"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Tìm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tạp</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9" name="Title 18"/>
          <p:cNvSpPr>
            <a:spLocks noGrp="1"/>
          </p:cNvSpPr>
          <p:nvPr>
            <p:ph type="title"/>
          </p:nvPr>
        </p:nvSpPr>
        <p:spPr>
          <a:xfrm>
            <a:off x="814300" y="823073"/>
            <a:ext cx="7886700" cy="994172"/>
          </a:xfrm>
        </p:spPr>
        <p:txBody>
          <a:bodyPr>
            <a:normAutofit/>
          </a:bodyPr>
          <a:lstStyle/>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PHIẾU HỌC TẬP SỐ 1</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P spid="30" grpId="0" animBg="1"/>
          <p:bldP spid="32"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P spid="30" grpId="0" animBg="1"/>
          <p:bldP spid="32" grpId="0" animBg="1"/>
          <p:bldP spid="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23119" cy="788020"/>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602288"/>
            <a:ext cx="6875563" cy="1814968"/>
          </a:xfrm>
          <a:prstGeom prst="roundRect">
            <a:avLst>
              <a:gd name="adj" fmla="val 9120"/>
            </a:avLst>
          </a:prstGeom>
          <a:solidFill>
            <a:schemeClr val="accent1"/>
          </a:solidFill>
          <a:ln w="12700">
            <a:noFill/>
          </a:ln>
        </p:spPr>
        <p:txBody>
          <a:bodyPr anchor="ctr"/>
          <a:lstStyle/>
          <a:p>
            <a:pPr algn="just">
              <a:lnSpc>
                <a:spcPct val="107000"/>
              </a:lnSpc>
              <a:spcAft>
                <a:spcPts val="800"/>
              </a:spcAft>
              <a:tabLst>
                <a:tab pos="180340" algn="l"/>
              </a:tabLst>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ight Arrow 17"/>
          <p:cNvSpPr/>
          <p:nvPr/>
        </p:nvSpPr>
        <p:spPr>
          <a:xfrm>
            <a:off x="1837341" y="2782342"/>
            <a:ext cx="674190" cy="183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71794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FABE00"/>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502638"/>
            <a:ext cx="6823119" cy="983897"/>
          </a:xfrm>
          <a:prstGeom prst="roundRect">
            <a:avLst>
              <a:gd name="adj" fmla="val 9120"/>
            </a:avLst>
          </a:prstGeom>
          <a:solidFill>
            <a:srgbClr val="FABE00"/>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1105670"/>
            <a:ext cx="7342276" cy="4037830"/>
          </a:xfrm>
          <a:prstGeom prst="roundRect">
            <a:avLst>
              <a:gd name="adj" fmla="val 9120"/>
            </a:avLst>
          </a:prstGeom>
          <a:solidFill>
            <a:srgbClr val="FABE00"/>
          </a:solidFill>
          <a:ln w="12700">
            <a:noFill/>
          </a:ln>
        </p:spPr>
        <p:txBody>
          <a:bodyPr anchor="ctr"/>
          <a:lstStyle/>
          <a:p>
            <a:pPr algn="just">
              <a:lnSpc>
                <a:spcPct val="107000"/>
              </a:lnSpc>
              <a:spcAft>
                <a:spcPts val="800"/>
              </a:spcAft>
              <a:tabLst>
                <a:tab pos="180340" algn="l"/>
              </a:tabLst>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a:t>
            </a:r>
          </a:p>
          <a:p>
            <a:pPr marL="457200" indent="-457200" algn="just">
              <a:lnSpc>
                <a:spcPct val="107000"/>
              </a:lnSpc>
              <a:spcAft>
                <a:spcPts val="800"/>
              </a:spcAft>
              <a:buAutoNum type="arabicPeriod"/>
              <a:tabLst>
                <a:tab pos="180340" algn="l"/>
              </a:tabLst>
            </a:pP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 MM (Molecular Mechanics): </a:t>
            </a: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những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luật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cổ</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điển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dự</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cấu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trúc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AutoNum type="arabicPeriod"/>
              <a:tabLst>
                <a:tab pos="180340" algn="l"/>
              </a:tabLst>
            </a:pPr>
            <a:r>
              <a:rPr lang="en-US" sz="2000" dirty="0" err="1">
                <a:latin typeface="Arial" panose="020B0604020202020204" pitchFamily="34" charset="0"/>
                <a:ea typeface="Calibri" panose="020F0502020204030204" pitchFamily="34" charset="0"/>
                <a:cs typeface="Arial" panose="020B0604020202020204" pitchFamily="34" charset="0"/>
              </a:rPr>
              <a:t>Lí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thuyết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cấu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trúc</a:t>
            </a:r>
            <a:r>
              <a:rPr lang="en-US" sz="2000" dirty="0">
                <a:latin typeface="Arial" panose="020B0604020202020204" pitchFamily="34" charset="0"/>
                <a:ea typeface="Calibri" panose="020F0502020204030204" pitchFamily="34" charset="0"/>
                <a:cs typeface="Arial" panose="020B0604020202020204" pitchFamily="34" charset="0"/>
              </a:rPr>
              <a:t> electron (Electronic Structure): </a:t>
            </a: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luật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2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nghiệm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6" name="Right Arrow 25"/>
          <p:cNvSpPr/>
          <p:nvPr/>
        </p:nvSpPr>
        <p:spPr>
          <a:xfrm>
            <a:off x="853786" y="2554372"/>
            <a:ext cx="674190" cy="183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6912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0" grpId="1"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1"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0" grpId="1" animBg="1"/>
          <p:bldP spid="26"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chemeClr val="bg2">
              <a:lumMod val="50000"/>
            </a:schemeClr>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75563" cy="788020"/>
          </a:xfrm>
          <a:prstGeom prst="roundRect">
            <a:avLst>
              <a:gd name="adj" fmla="val 9120"/>
            </a:avLst>
          </a:prstGeom>
          <a:solidFill>
            <a:schemeClr val="tx1">
              <a:lumMod val="65000"/>
              <a:lumOff val="35000"/>
            </a:schemeClr>
          </a:solidFill>
          <a:ln w="12700">
            <a:noFill/>
          </a:ln>
        </p:spPr>
        <p:txBody>
          <a:bodyPr anchor="ctr"/>
          <a:lstStyle/>
          <a:p>
            <a:pPr algn="just">
              <a:lnSpc>
                <a:spcPct val="107000"/>
              </a:lnSpc>
              <a:spcAft>
                <a:spcPts val="800"/>
              </a:spcAft>
              <a:tabLst>
                <a:tab pos="180340" algn="l"/>
              </a:tabLst>
            </a:pPr>
            <a:r>
              <a:rPr lang="en-US" sz="2000" dirty="0" err="1">
                <a:solidFill>
                  <a:schemeClr val="bg1"/>
                </a:solidFill>
                <a:latin typeface="Arial" panose="020B0604020202020204" pitchFamily="34" charset="0"/>
                <a:cs typeface="Arial" panose="020B0604020202020204" pitchFamily="34" charset="0"/>
              </a:rPr>
              <a:t>Tìm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hiểu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thêm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điểm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dụng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để</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tập</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phức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tạp</a:t>
            </a:r>
            <a:r>
              <a:rPr lang="en-US" sz="2000"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531948"/>
            <a:ext cx="6875563" cy="2541212"/>
          </a:xfrm>
          <a:prstGeom prst="roundRect">
            <a:avLst>
              <a:gd name="adj" fmla="val 9120"/>
            </a:avLst>
          </a:prstGeom>
          <a:solidFill>
            <a:schemeClr val="tx1">
              <a:lumMod val="65000"/>
              <a:lumOff val="35000"/>
            </a:schemeClr>
          </a:solidFill>
          <a:ln w="12700">
            <a:noFill/>
          </a:ln>
        </p:spPr>
        <p:txBody>
          <a:bodyPr anchor="ctr"/>
          <a:lstStyle/>
          <a:p>
            <a:pPr algn="just">
              <a:lnSpc>
                <a:spcPct val="107000"/>
              </a:lnSpc>
              <a:spcAft>
                <a:spcPts val="800"/>
              </a:spcAft>
              <a:tabLst>
                <a:tab pos="180340" algn="l"/>
              </a:tabLst>
            </a:pP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Dựa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thuyết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biết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được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khả</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dĩ</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có</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thể</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kiện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Sau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đó</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những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được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mô</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phỏng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máy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trước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rồi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tiến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hành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thực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nghiệm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Nhờ</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thực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nghiệm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không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cần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mò</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mẫm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trước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nữa</a:t>
            </a:r>
            <a:r>
              <a:rPr lang="en-US" sz="2000" dirty="0">
                <a:solidFill>
                  <a:schemeClr val="bg1"/>
                </a:solidFill>
                <a:latin typeface="Arial" panose="020B0604020202020204" pitchFamily="34" charset="0"/>
                <a:cs typeface="Arial" panose="020B0604020202020204" pitchFamily="34" charset="0"/>
              </a:rPr>
              <a:t>, chi </a:t>
            </a:r>
            <a:r>
              <a:rPr lang="en-US" sz="2000" dirty="0" err="1">
                <a:solidFill>
                  <a:schemeClr val="bg1"/>
                </a:solidFill>
                <a:latin typeface="Arial" panose="020B0604020202020204" pitchFamily="34" charset="0"/>
                <a:cs typeface="Arial" panose="020B0604020202020204" pitchFamily="34" charset="0"/>
              </a:rPr>
              <a:t>phí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công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sức</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giảm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nhiều</a:t>
            </a:r>
            <a:r>
              <a:rPr lang="en-US" sz="2000"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ight Arrow 17"/>
          <p:cNvSpPr/>
          <p:nvPr/>
        </p:nvSpPr>
        <p:spPr>
          <a:xfrm>
            <a:off x="1837341" y="2782342"/>
            <a:ext cx="674190" cy="18343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15096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淡雅彩色精美毕业答辩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2879</Words>
  <Application>Microsoft Office PowerPoint</Application>
  <PresentationFormat>On-screen Show (16:9)</PresentationFormat>
  <Paragraphs>409</Paragraphs>
  <Slides>46</Slides>
  <Notes>38</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63" baseType="lpstr">
      <vt:lpstr>Microsoft JhengHei UI</vt:lpstr>
      <vt:lpstr>微软雅黑</vt:lpstr>
      <vt:lpstr>宋体</vt:lpstr>
      <vt:lpstr>Arial</vt:lpstr>
      <vt:lpstr>Calibri</vt:lpstr>
      <vt:lpstr>Calibri Light</vt:lpstr>
      <vt:lpstr>Cambria Math</vt:lpstr>
      <vt:lpstr>黑体</vt:lpstr>
      <vt:lpstr>华文细黑</vt:lpstr>
      <vt:lpstr>Symbol</vt:lpstr>
      <vt:lpstr>Times New Roman</vt:lpstr>
      <vt:lpstr>方正兰亭超细黑简体</vt:lpstr>
      <vt:lpstr>汉仪尚巍清茶体W</vt:lpstr>
      <vt:lpstr>造字工房悦黑体验版细体</vt:lpstr>
      <vt:lpstr>Office 主题</vt:lpstr>
      <vt:lpstr>1_Office 主题</vt:lpstr>
      <vt:lpstr>Equation</vt:lpstr>
      <vt:lpstr>PowerPoint Presentation</vt:lpstr>
      <vt:lpstr>PowerPoint Presentation</vt:lpstr>
      <vt:lpstr>PowerPoint Presentation</vt:lpstr>
      <vt:lpstr>PowerPoint Presentation</vt:lpstr>
      <vt:lpstr>PowerPoint Presentation</vt:lpstr>
      <vt:lpstr>PHIẾU HỌC TẬP SỐ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TV-STEMTV-STEM</Company>
  <LinksUpToDate>false</LinksUpToDate>
  <SharedDoc>false</SharedDoc>
  <HyperlinkBase>TV-STEM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Admin</cp:lastModifiedBy>
  <cp:revision>106</cp:revision>
  <dcterms:created xsi:type="dcterms:W3CDTF">2016-05-19T05:14:00Z</dcterms:created>
  <dcterms:modified xsi:type="dcterms:W3CDTF">2023-05-07T10:13:27Z</dcterms:modified>
  <cp:category>TV-STEM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