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35"/>
  </p:notesMasterIdLst>
  <p:sldIdLst>
    <p:sldId id="264" r:id="rId3"/>
    <p:sldId id="256" r:id="rId4"/>
    <p:sldId id="257" r:id="rId5"/>
    <p:sldId id="261" r:id="rId6"/>
    <p:sldId id="312" r:id="rId7"/>
    <p:sldId id="313" r:id="rId8"/>
    <p:sldId id="260" r:id="rId9"/>
    <p:sldId id="320" r:id="rId10"/>
    <p:sldId id="259" r:id="rId11"/>
    <p:sldId id="321" r:id="rId12"/>
    <p:sldId id="322" r:id="rId13"/>
    <p:sldId id="323" r:id="rId14"/>
    <p:sldId id="258" r:id="rId15"/>
    <p:sldId id="314" r:id="rId16"/>
    <p:sldId id="315" r:id="rId17"/>
    <p:sldId id="316" r:id="rId18"/>
    <p:sldId id="317" r:id="rId19"/>
    <p:sldId id="318" r:id="rId20"/>
    <p:sldId id="319" r:id="rId21"/>
    <p:sldId id="324" r:id="rId22"/>
    <p:sldId id="325" r:id="rId23"/>
    <p:sldId id="326" r:id="rId24"/>
    <p:sldId id="327" r:id="rId25"/>
    <p:sldId id="331" r:id="rId26"/>
    <p:sldId id="328" r:id="rId27"/>
    <p:sldId id="329" r:id="rId28"/>
    <p:sldId id="330" r:id="rId29"/>
    <p:sldId id="332" r:id="rId30"/>
    <p:sldId id="333" r:id="rId31"/>
    <p:sldId id="334" r:id="rId32"/>
    <p:sldId id="335" r:id="rId33"/>
    <p:sldId id="336" r:id="rId34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  <p:embeddedFont>
      <p:font typeface="DM Sans" pitchFamily="2" charset="0"/>
      <p:regular r:id="rId44"/>
      <p:bold r:id="rId45"/>
      <p:italic r:id="rId46"/>
      <p:boldItalic r:id="rId47"/>
    </p:embeddedFont>
    <p:embeddedFont>
      <p:font typeface="Nunito Light" pitchFamily="2" charset="0"/>
      <p:regular r:id="rId48"/>
      <p: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Varela Round" panose="00000500000000000000" pitchFamily="2" charset="-79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12AD83-3B97-45CF-874A-C088738C394C}">
  <a:tblStyle styleId="{E312AD83-3B97-45CF-874A-C088738C39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BCBD025-8F12-4C66-BEA3-E935CC2DADB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138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39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088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26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538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28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957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868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17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09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1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755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738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28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3" name="Google Shape;214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35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325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47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918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70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920100" y="1584325"/>
            <a:ext cx="5304000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1920025" y="3432600"/>
            <a:ext cx="53040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52091" y="2131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52091" y="470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45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133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236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04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09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98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12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149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34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4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59" name="Google Shape;159;p4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4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222" name="Google Shape;222;p4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00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0026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7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377" name="Google Shape;377;p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7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440" name="Google Shape;440;p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18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38" name="Google Shape;1038;p1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18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1101" name="Google Shape;1101;p1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8"/>
          <p:cNvSpPr txBox="1">
            <a:spLocks noGrp="1"/>
          </p:cNvSpPr>
          <p:nvPr>
            <p:ph type="subTitle" idx="1"/>
          </p:nvPr>
        </p:nvSpPr>
        <p:spPr>
          <a:xfrm>
            <a:off x="4923076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8"/>
          <p:cNvSpPr txBox="1">
            <a:spLocks noGrp="1"/>
          </p:cNvSpPr>
          <p:nvPr>
            <p:ph type="subTitle" idx="2"/>
          </p:nvPr>
        </p:nvSpPr>
        <p:spPr>
          <a:xfrm>
            <a:off x="1580900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8"/>
          <p:cNvSpPr txBox="1">
            <a:spLocks noGrp="1"/>
          </p:cNvSpPr>
          <p:nvPr>
            <p:ph type="subTitle" idx="3"/>
          </p:nvPr>
        </p:nvSpPr>
        <p:spPr>
          <a:xfrm>
            <a:off x="1580905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0" name="Google Shape;1110;p18"/>
          <p:cNvSpPr txBox="1">
            <a:spLocks noGrp="1"/>
          </p:cNvSpPr>
          <p:nvPr>
            <p:ph type="subTitle" idx="4"/>
          </p:nvPr>
        </p:nvSpPr>
        <p:spPr>
          <a:xfrm>
            <a:off x="4923082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1" name="Google Shape;1111;p18"/>
          <p:cNvSpPr/>
          <p:nvPr/>
        </p:nvSpPr>
        <p:spPr>
          <a:xfrm>
            <a:off x="8430766" y="352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6" name="Google Shape;2016;p31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2017" name="Google Shape;2017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31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2080" name="Google Shape;2080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096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18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64" r:id="rId5"/>
    <p:sldLayoutId id="2147483676" r:id="rId6"/>
    <p:sldLayoutId id="214748367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ABA57-B49C-40D7-A37A-421F140664A7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87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NULL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NULL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NULL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NULL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p43"/>
          <p:cNvSpPr txBox="1">
            <a:spLocks noGrp="1"/>
          </p:cNvSpPr>
          <p:nvPr>
            <p:ph type="title"/>
          </p:nvPr>
        </p:nvSpPr>
        <p:spPr>
          <a:xfrm>
            <a:off x="720000" y="35163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highlight>
                  <a:schemeClr val="dk2"/>
                </a:highlight>
              </a:rPr>
              <a:t>Góc</a:t>
            </a:r>
            <a:r>
              <a:rPr lang="en-US" dirty="0">
                <a:highlight>
                  <a:schemeClr val="dk2"/>
                </a:highlight>
              </a:rPr>
              <a:t> </a:t>
            </a:r>
            <a:r>
              <a:rPr lang="en-US" dirty="0" err="1">
                <a:highlight>
                  <a:schemeClr val="dk2"/>
                </a:highlight>
              </a:rPr>
              <a:t>thắc</a:t>
            </a:r>
            <a:r>
              <a:rPr lang="en-US" dirty="0">
                <a:highlight>
                  <a:schemeClr val="dk2"/>
                </a:highlight>
              </a:rPr>
              <a:t> </a:t>
            </a:r>
            <a:r>
              <a:rPr lang="en-US" dirty="0" err="1">
                <a:highlight>
                  <a:schemeClr val="dk2"/>
                </a:highlight>
              </a:rPr>
              <a:t>mắc</a:t>
            </a:r>
            <a:endParaRPr dirty="0">
              <a:highlight>
                <a:schemeClr val="dk2"/>
              </a:highlight>
            </a:endParaRPr>
          </a:p>
        </p:txBody>
      </p:sp>
      <p:sp>
        <p:nvSpPr>
          <p:cNvPr id="2414" name="Google Shape;2414;p43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>
                <a:solidFill>
                  <a:srgbClr val="002060"/>
                </a:solidFill>
              </a:rPr>
              <a:t>Hình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chụp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lát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mì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bị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mốc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Vì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lát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mì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bị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mốc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mốc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lại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rộng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theo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thời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gian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2425" name="Google Shape;2425;p43"/>
          <p:cNvSpPr/>
          <p:nvPr/>
        </p:nvSpPr>
        <p:spPr>
          <a:xfrm>
            <a:off x="3837392" y="4354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3"/>
          <p:cNvSpPr/>
          <p:nvPr/>
        </p:nvSpPr>
        <p:spPr>
          <a:xfrm>
            <a:off x="3548767" y="3045025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3"/>
          <p:cNvSpPr/>
          <p:nvPr/>
        </p:nvSpPr>
        <p:spPr>
          <a:xfrm>
            <a:off x="8320290" y="637985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3"/>
          <p:cNvSpPr/>
          <p:nvPr/>
        </p:nvSpPr>
        <p:spPr>
          <a:xfrm>
            <a:off x="808491" y="44172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77EE6ED-A074-C35A-F798-C81D20F0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383" y="1027289"/>
            <a:ext cx="3913383" cy="3389922"/>
          </a:xfrm>
          <a:prstGeom prst="rect">
            <a:avLst/>
          </a:prstGeom>
        </p:spPr>
      </p:pic>
      <p:sp>
        <p:nvSpPr>
          <p:cNvPr id="2428" name="Google Shape;2428;p43"/>
          <p:cNvSpPr/>
          <p:nvPr/>
        </p:nvSpPr>
        <p:spPr>
          <a:xfrm rot="19599508">
            <a:off x="4480772" y="731007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2888"/>
            <a:ext cx="9144000" cy="2677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5565" y="3783031"/>
            <a:ext cx="6417860" cy="42741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8589" y="3226059"/>
            <a:ext cx="6169218" cy="14288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1: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endParaRPr lang="en-US" sz="1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khuẩn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ật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vi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khuẩn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Dinh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đầy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VK. </a:t>
            </a:r>
          </a:p>
          <a:p>
            <a:pPr algn="just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vi-VN" sz="1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14707" y="3497678"/>
            <a:ext cx="998124" cy="998124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FF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2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8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4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2888"/>
            <a:ext cx="9144000" cy="2677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5565" y="3783031"/>
            <a:ext cx="6417860" cy="42741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9885" y="3034660"/>
            <a:ext cx="6169218" cy="19241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2: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endParaRPr lang="en-US" sz="1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 defTabSz="685800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khuẩn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mẽ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57175" indent="-257175" algn="just" defTabSz="685800">
              <a:buClrTx/>
              <a:buFontTx/>
              <a:buChar char="-"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TBVK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57175" indent="-257175" algn="just" defTabSz="685800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đầy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hao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vi-VN" sz="1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14707" y="3497678"/>
            <a:ext cx="998124" cy="998124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FF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2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8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4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2888"/>
            <a:ext cx="9144000" cy="2677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5565" y="3783031"/>
            <a:ext cx="6417860" cy="42741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8589" y="3149082"/>
            <a:ext cx="6169218" cy="150580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3: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endParaRPr lang="en-US" sz="1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 defTabSz="685800">
              <a:buClrTx/>
              <a:buFontTx/>
              <a:buChar char="-"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57175" indent="-257175" algn="just" defTabSz="685800">
              <a:buClrTx/>
              <a:buFontTx/>
              <a:buChar char="-"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TBVK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57175" indent="-257175" algn="just" defTabSz="685800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hụt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14707" y="3497678"/>
            <a:ext cx="998124" cy="998124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FF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2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8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4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2888"/>
            <a:ext cx="9144000" cy="2677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5565" y="3783031"/>
            <a:ext cx="6417860" cy="42741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8589" y="3205065"/>
            <a:ext cx="6169218" cy="18264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4: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endParaRPr lang="en-US" sz="1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 algn="just" defTabSz="685800">
              <a:buClrTx/>
              <a:buFontTx/>
              <a:buChar char="-"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57175" indent="-257175" algn="just" defTabSz="685800">
              <a:buClrTx/>
              <a:buFontTx/>
              <a:buChar char="-"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TBVK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57175" indent="-257175" algn="just" defTabSz="685800">
              <a:buClrTx/>
              <a:buFontTx/>
              <a:buChar char="-"/>
            </a:pP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Dinh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lũy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vi-VN" sz="1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7551875" y="3434846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1800" b="1" kern="120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14707" y="3497678"/>
            <a:ext cx="998124" cy="998124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srgbClr val="00FF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2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8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4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4966239-BF6C-076C-373B-1D240C48E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87"/>
          <a:stretch/>
        </p:blipFill>
        <p:spPr>
          <a:xfrm>
            <a:off x="475129" y="614362"/>
            <a:ext cx="4936930" cy="3914775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8424F-360B-CA78-BF18-D38A8B535910}"/>
              </a:ext>
            </a:extLst>
          </p:cNvPr>
          <p:cNvSpPr/>
          <p:nvPr/>
        </p:nvSpPr>
        <p:spPr>
          <a:xfrm>
            <a:off x="5852896" y="539498"/>
            <a:ext cx="2763936" cy="3989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dirty="0" err="1">
                <a:solidFill>
                  <a:sysClr val="windowText" lastClr="000000"/>
                </a:solidFill>
              </a:rPr>
              <a:t>Từ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các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thông</a:t>
            </a:r>
            <a:r>
              <a:rPr lang="en-US" sz="1500" dirty="0">
                <a:solidFill>
                  <a:sysClr val="windowText" lastClr="000000"/>
                </a:solidFill>
              </a:rPr>
              <a:t> tin </a:t>
            </a:r>
            <a:r>
              <a:rPr lang="en-US" sz="1500" dirty="0" err="1">
                <a:solidFill>
                  <a:sysClr val="windowText" lastClr="000000"/>
                </a:solidFill>
              </a:rPr>
              <a:t>mô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tả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trong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hình</a:t>
            </a:r>
            <a:r>
              <a:rPr lang="en-US" sz="1500" dirty="0">
                <a:solidFill>
                  <a:sysClr val="windowText" lastClr="000000"/>
                </a:solidFill>
              </a:rPr>
              <a:t> 18.3 </a:t>
            </a:r>
            <a:r>
              <a:rPr lang="en-US" sz="1500" dirty="0" err="1">
                <a:solidFill>
                  <a:sysClr val="windowText" lastClr="000000"/>
                </a:solidFill>
              </a:rPr>
              <a:t>và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bảng</a:t>
            </a:r>
            <a:r>
              <a:rPr lang="en-US" sz="1500" dirty="0">
                <a:solidFill>
                  <a:sysClr val="windowText" lastClr="000000"/>
                </a:solidFill>
              </a:rPr>
              <a:t> 18.1, </a:t>
            </a:r>
            <a:r>
              <a:rPr lang="en-US" sz="1500" dirty="0" err="1">
                <a:solidFill>
                  <a:sysClr val="windowText" lastClr="000000"/>
                </a:solidFill>
              </a:rPr>
              <a:t>cho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biết</a:t>
            </a:r>
            <a:r>
              <a:rPr lang="en-US" sz="1500" dirty="0">
                <a:solidFill>
                  <a:sysClr val="windowText" lastClr="000000"/>
                </a:solidFill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ysClr val="windowText" lastClr="000000"/>
                </a:solidFill>
              </a:rPr>
              <a:t>Vì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sao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pha</a:t>
            </a:r>
            <a:r>
              <a:rPr lang="en-US" sz="1500" b="1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tiềm</a:t>
            </a:r>
            <a:r>
              <a:rPr lang="en-US" sz="1500" b="1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phát</a:t>
            </a:r>
            <a:r>
              <a:rPr lang="en-US" sz="1500" b="1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dinh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dưỡng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đầy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đủ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mà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mật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độ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quần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thể</a:t>
            </a:r>
            <a:r>
              <a:rPr lang="en-US" sz="1500" dirty="0">
                <a:solidFill>
                  <a:sysClr val="windowText" lastClr="000000"/>
                </a:solidFill>
              </a:rPr>
              <a:t> vi </a:t>
            </a:r>
            <a:r>
              <a:rPr lang="en-US" sz="1500" dirty="0" err="1">
                <a:solidFill>
                  <a:sysClr val="windowText" lastClr="000000"/>
                </a:solidFill>
              </a:rPr>
              <a:t>khuẩn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gần</a:t>
            </a:r>
            <a:r>
              <a:rPr lang="en-US" sz="1500" b="1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như</a:t>
            </a:r>
            <a:r>
              <a:rPr lang="en-US" sz="1500" b="1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1500" b="1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thay</a:t>
            </a:r>
            <a:r>
              <a:rPr lang="en-US" sz="1500" b="1" dirty="0">
                <a:solidFill>
                  <a:sysClr val="windowText" lastClr="000000"/>
                </a:solidFill>
              </a:rPr>
              <a:t> </a:t>
            </a:r>
            <a:r>
              <a:rPr lang="en-US" sz="1500" b="1" dirty="0" err="1">
                <a:solidFill>
                  <a:sysClr val="windowText" lastClr="000000"/>
                </a:solidFill>
              </a:rPr>
              <a:t>đổi</a:t>
            </a:r>
            <a:r>
              <a:rPr lang="en-US" sz="1500" b="1" dirty="0">
                <a:solidFill>
                  <a:sysClr val="windowText" lastClr="000000"/>
                </a:solidFill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ysClr val="windowText" lastClr="000000"/>
                </a:solidFill>
              </a:rPr>
              <a:t>Sinh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khối</a:t>
            </a:r>
            <a:r>
              <a:rPr lang="en-US" sz="1500" dirty="0">
                <a:solidFill>
                  <a:sysClr val="windowText" lastClr="000000"/>
                </a:solidFill>
              </a:rPr>
              <a:t> vi </a:t>
            </a:r>
            <a:r>
              <a:rPr lang="en-US" sz="1500" dirty="0" err="1">
                <a:solidFill>
                  <a:sysClr val="windowText" lastClr="000000"/>
                </a:solidFill>
              </a:rPr>
              <a:t>khuẩn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đạt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cao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nhất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vào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thời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điểm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nào</a:t>
            </a:r>
            <a:r>
              <a:rPr lang="en-US" sz="1500" dirty="0">
                <a:solidFill>
                  <a:sysClr val="windowText" lastClr="000000"/>
                </a:solidFill>
              </a:rPr>
              <a:t>? </a:t>
            </a:r>
            <a:r>
              <a:rPr lang="en-US" sz="1500" dirty="0" err="1">
                <a:solidFill>
                  <a:sysClr val="windowText" lastClr="000000"/>
                </a:solidFill>
              </a:rPr>
              <a:t>Giải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thích</a:t>
            </a:r>
            <a:r>
              <a:rPr lang="en-US" sz="1500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ysClr val="windowText" lastClr="000000"/>
                </a:solidFill>
              </a:rPr>
              <a:t>Vì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sao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số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tế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bào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chết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trong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quần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thể</a:t>
            </a:r>
            <a:r>
              <a:rPr lang="en-US" sz="1500" dirty="0">
                <a:solidFill>
                  <a:sysClr val="windowText" lastClr="000000"/>
                </a:solidFill>
              </a:rPr>
              <a:t> vi </a:t>
            </a:r>
            <a:r>
              <a:rPr lang="en-US" sz="1500" dirty="0" err="1">
                <a:solidFill>
                  <a:sysClr val="windowText" lastClr="000000"/>
                </a:solidFill>
              </a:rPr>
              <a:t>khuẩn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tăng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dần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từ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pha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cân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bằng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đến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pha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suy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lang="en-US" sz="1500" dirty="0" err="1">
                <a:solidFill>
                  <a:sysClr val="windowText" lastClr="000000"/>
                </a:solidFill>
              </a:rPr>
              <a:t>vong</a:t>
            </a:r>
            <a:r>
              <a:rPr lang="en-US" sz="1500" dirty="0">
                <a:solidFill>
                  <a:sysClr val="windowText" lastClr="000000"/>
                </a:solidFill>
              </a:rPr>
              <a:t>?</a:t>
            </a:r>
            <a:endParaRPr lang="en-CA" sz="1500" dirty="0">
              <a:solidFill>
                <a:sysClr val="windowText" lastClr="000000"/>
              </a:solidFill>
            </a:endParaRPr>
          </a:p>
        </p:txBody>
      </p:sp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BB33EE3A-75F5-A451-95DC-C0C90AFD1C19}"/>
              </a:ext>
            </a:extLst>
          </p:cNvPr>
          <p:cNvSpPr/>
          <p:nvPr/>
        </p:nvSpPr>
        <p:spPr>
          <a:xfrm>
            <a:off x="4920678" y="1405054"/>
            <a:ext cx="3696154" cy="2616819"/>
          </a:xfrm>
          <a:prstGeom prst="cloudCallout">
            <a:avLst>
              <a:gd name="adj1" fmla="val -49335"/>
              <a:gd name="adj2" fmla="val 6973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1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494775" y="328666"/>
            <a:ext cx="66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SINH SẢN CỦA VI SINH VẬT</a:t>
            </a:r>
            <a:endParaRPr lang="en-C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8B02584-DA0D-6895-576B-EF96B1656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7" r="7647" b="11548"/>
          <a:stretch/>
        </p:blipFill>
        <p:spPr>
          <a:xfrm>
            <a:off x="5858501" y="1381744"/>
            <a:ext cx="2862629" cy="179491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A50665-56D2-1EFC-A5BB-C84FC13BD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652" y="1381744"/>
            <a:ext cx="2051003" cy="179491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55CA355-71D2-8E37-F0B8-A64413FF76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94" t="1756" r="4429" b="-1756"/>
          <a:stretch/>
        </p:blipFill>
        <p:spPr>
          <a:xfrm>
            <a:off x="6096000" y="3176655"/>
            <a:ext cx="2625129" cy="175363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9999ED2-8689-D700-BED5-12EFEAF7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55" y="3176656"/>
            <a:ext cx="2990850" cy="1692052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6B4B6C4-F804-F29C-3DF0-D636AC341E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913"/>
          <a:stretch/>
        </p:blipFill>
        <p:spPr>
          <a:xfrm>
            <a:off x="3341805" y="3176655"/>
            <a:ext cx="2754195" cy="169205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DA2C03B-0712-4DDE-081C-154D4DEBB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55" y="1381744"/>
            <a:ext cx="3479897" cy="179491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630F124-97BB-2AF2-75B9-51CB602F6374}"/>
              </a:ext>
            </a:extLst>
          </p:cNvPr>
          <p:cNvSpPr/>
          <p:nvPr/>
        </p:nvSpPr>
        <p:spPr>
          <a:xfrm>
            <a:off x="1957894" y="2571750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8436920-9CB1-E67D-1C69-CEA67DD2D0FF}"/>
              </a:ext>
            </a:extLst>
          </p:cNvPr>
          <p:cNvSpPr/>
          <p:nvPr/>
        </p:nvSpPr>
        <p:spPr>
          <a:xfrm>
            <a:off x="3851188" y="2578326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921D286-E195-0CE6-8B67-09B4B5E37EAB}"/>
              </a:ext>
            </a:extLst>
          </p:cNvPr>
          <p:cNvSpPr/>
          <p:nvPr/>
        </p:nvSpPr>
        <p:spPr>
          <a:xfrm>
            <a:off x="5904068" y="2571749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8622BAAB-74C5-3F0A-FA21-65CB38B17A88}"/>
              </a:ext>
            </a:extLst>
          </p:cNvPr>
          <p:cNvSpPr/>
          <p:nvPr/>
        </p:nvSpPr>
        <p:spPr>
          <a:xfrm>
            <a:off x="350954" y="4571019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16D3C3A-5035-0054-CD81-2C8F87EBFDD2}"/>
              </a:ext>
            </a:extLst>
          </p:cNvPr>
          <p:cNvSpPr/>
          <p:nvPr/>
        </p:nvSpPr>
        <p:spPr>
          <a:xfrm>
            <a:off x="4665221" y="4351250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1007BFF7-A51F-BE8D-6D53-23A02277C816}"/>
              </a:ext>
            </a:extLst>
          </p:cNvPr>
          <p:cNvSpPr/>
          <p:nvPr/>
        </p:nvSpPr>
        <p:spPr>
          <a:xfrm>
            <a:off x="6158866" y="4147669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AC101BE-9911-F4D0-3752-50FAD1A8BD0B}"/>
              </a:ext>
            </a:extLst>
          </p:cNvPr>
          <p:cNvSpPr txBox="1"/>
          <p:nvPr/>
        </p:nvSpPr>
        <p:spPr>
          <a:xfrm>
            <a:off x="409947" y="863652"/>
            <a:ext cx="8488726" cy="41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⁇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C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1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494775" y="328666"/>
            <a:ext cx="66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SINH SẢN CỦA VI SINH VẬT</a:t>
            </a:r>
            <a:endParaRPr lang="en-C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8B02584-DA0D-6895-576B-EF96B1656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7" r="7647" b="11548"/>
          <a:stretch/>
        </p:blipFill>
        <p:spPr>
          <a:xfrm>
            <a:off x="550417" y="1568931"/>
            <a:ext cx="2438006" cy="179491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A50665-56D2-1EFC-A5BB-C84FC13BD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68931"/>
            <a:ext cx="3107579" cy="179491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55CA355-71D2-8E37-F0B8-A64413FF76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94" t="1756" r="4429" b="-1756"/>
          <a:stretch/>
        </p:blipFill>
        <p:spPr>
          <a:xfrm>
            <a:off x="6215154" y="1568930"/>
            <a:ext cx="2609178" cy="179491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8436920-9CB1-E67D-1C69-CEA67DD2D0FF}"/>
              </a:ext>
            </a:extLst>
          </p:cNvPr>
          <p:cNvSpPr/>
          <p:nvPr/>
        </p:nvSpPr>
        <p:spPr>
          <a:xfrm>
            <a:off x="3297433" y="2817210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921D286-E195-0CE6-8B67-09B4B5E37EAB}"/>
              </a:ext>
            </a:extLst>
          </p:cNvPr>
          <p:cNvSpPr/>
          <p:nvPr/>
        </p:nvSpPr>
        <p:spPr>
          <a:xfrm>
            <a:off x="545825" y="2812368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1007BFF7-A51F-BE8D-6D53-23A02277C816}"/>
              </a:ext>
            </a:extLst>
          </p:cNvPr>
          <p:cNvSpPr/>
          <p:nvPr/>
        </p:nvSpPr>
        <p:spPr>
          <a:xfrm>
            <a:off x="6353878" y="2812367"/>
            <a:ext cx="383864" cy="25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C7BC91B-D968-2B7B-E606-ABFA6E9BFEC4}"/>
              </a:ext>
            </a:extLst>
          </p:cNvPr>
          <p:cNvSpPr txBox="1"/>
          <p:nvPr/>
        </p:nvSpPr>
        <p:spPr>
          <a:xfrm>
            <a:off x="797020" y="796794"/>
            <a:ext cx="4386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vi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3369271-DB7B-02EE-6805-4BAFC2897C09}"/>
              </a:ext>
            </a:extLst>
          </p:cNvPr>
          <p:cNvSpPr txBox="1"/>
          <p:nvPr/>
        </p:nvSpPr>
        <p:spPr>
          <a:xfrm>
            <a:off x="1054669" y="122902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C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42E0CCB-F93D-288C-60D2-276B6C2A814A}"/>
              </a:ext>
            </a:extLst>
          </p:cNvPr>
          <p:cNvSpPr txBox="1"/>
          <p:nvPr/>
        </p:nvSpPr>
        <p:spPr>
          <a:xfrm>
            <a:off x="545825" y="3422117"/>
            <a:ext cx="2446430" cy="954107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E51A41F-7614-8498-9E37-763E44AE1B0D}"/>
              </a:ext>
            </a:extLst>
          </p:cNvPr>
          <p:cNvSpPr txBox="1"/>
          <p:nvPr/>
        </p:nvSpPr>
        <p:spPr>
          <a:xfrm>
            <a:off x="3869977" y="1220633"/>
            <a:ext cx="131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endParaRPr lang="en-C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6B35C91-2FDF-7153-4421-D89565EDADFD}"/>
              </a:ext>
            </a:extLst>
          </p:cNvPr>
          <p:cNvSpPr txBox="1"/>
          <p:nvPr/>
        </p:nvSpPr>
        <p:spPr>
          <a:xfrm>
            <a:off x="3047999" y="3422117"/>
            <a:ext cx="3103747" cy="138499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→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 con.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6C46F74-8C40-21D4-B93D-E2F19D8C5F5E}"/>
              </a:ext>
            </a:extLst>
          </p:cNvPr>
          <p:cNvSpPr txBox="1"/>
          <p:nvPr/>
        </p:nvSpPr>
        <p:spPr>
          <a:xfrm>
            <a:off x="6343254" y="1220633"/>
            <a:ext cx="235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C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6C2CD1C-928B-3299-BCE7-8463C99CE26B}"/>
              </a:ext>
            </a:extLst>
          </p:cNvPr>
          <p:cNvSpPr txBox="1"/>
          <p:nvPr/>
        </p:nvSpPr>
        <p:spPr>
          <a:xfrm>
            <a:off x="6215153" y="3421137"/>
            <a:ext cx="2609177" cy="138499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SSVT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9525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/>
      <p:bldP spid="20" grpId="0" animBg="1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494775" y="328666"/>
            <a:ext cx="66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SINH SẢN CỦA VI SINH VẬT</a:t>
            </a:r>
            <a:endParaRPr lang="en-C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9999ED2-8689-D700-BED5-12EFEAF72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9" y="1606769"/>
            <a:ext cx="2487021" cy="1692052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6B4B6C4-F804-F29C-3DF0-D636AC341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13"/>
          <a:stretch/>
        </p:blipFill>
        <p:spPr>
          <a:xfrm>
            <a:off x="2958791" y="1606769"/>
            <a:ext cx="2546494" cy="169205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DA2C03B-0712-4DDE-081C-154D4DEBB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383" y="1606770"/>
            <a:ext cx="3266553" cy="169205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153B4D3-3524-1CBD-D3A9-A622AA88AD67}"/>
              </a:ext>
            </a:extLst>
          </p:cNvPr>
          <p:cNvSpPr txBox="1"/>
          <p:nvPr/>
        </p:nvSpPr>
        <p:spPr>
          <a:xfrm>
            <a:off x="797020" y="796794"/>
            <a:ext cx="47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vi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1665D3-C446-78BD-1825-09ACEB72DA87}"/>
              </a:ext>
            </a:extLst>
          </p:cNvPr>
          <p:cNvSpPr txBox="1"/>
          <p:nvPr/>
        </p:nvSpPr>
        <p:spPr>
          <a:xfrm>
            <a:off x="423664" y="1254440"/>
            <a:ext cx="2231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endParaRPr lang="en-C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E3AE3E4-C66F-5927-1395-28A7D03A4CF2}"/>
              </a:ext>
            </a:extLst>
          </p:cNvPr>
          <p:cNvSpPr txBox="1"/>
          <p:nvPr/>
        </p:nvSpPr>
        <p:spPr>
          <a:xfrm>
            <a:off x="3029508" y="1268215"/>
            <a:ext cx="2805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SS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C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4D04984-BB1D-19C1-85C0-BF787C839CA2}"/>
              </a:ext>
            </a:extLst>
          </p:cNvPr>
          <p:cNvSpPr txBox="1"/>
          <p:nvPr/>
        </p:nvSpPr>
        <p:spPr>
          <a:xfrm>
            <a:off x="5764661" y="1283982"/>
            <a:ext cx="2941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SS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C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FB43822-36FD-7987-4429-D579E7570072}"/>
              </a:ext>
            </a:extLst>
          </p:cNvPr>
          <p:cNvSpPr txBox="1"/>
          <p:nvPr/>
        </p:nvSpPr>
        <p:spPr>
          <a:xfrm>
            <a:off x="380208" y="3323539"/>
            <a:ext cx="2487021" cy="954107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SSVT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BCBF35D-2E55-579F-ACDF-EBD00BD426C4}"/>
              </a:ext>
            </a:extLst>
          </p:cNvPr>
          <p:cNvSpPr txBox="1"/>
          <p:nvPr/>
        </p:nvSpPr>
        <p:spPr>
          <a:xfrm>
            <a:off x="2958791" y="3329599"/>
            <a:ext cx="2544967" cy="1600438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SSVT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E2DE222-6F47-1270-58CB-4B22151E7F60}"/>
              </a:ext>
            </a:extLst>
          </p:cNvPr>
          <p:cNvSpPr txBox="1"/>
          <p:nvPr/>
        </p:nvSpPr>
        <p:spPr>
          <a:xfrm>
            <a:off x="5595320" y="3323539"/>
            <a:ext cx="3266553" cy="73866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960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972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BFA291-CF55-6F92-3877-55CB92C2D4A5}"/>
              </a:ext>
            </a:extLst>
          </p:cNvPr>
          <p:cNvSpPr txBox="1"/>
          <p:nvPr/>
        </p:nvSpPr>
        <p:spPr>
          <a:xfrm>
            <a:off x="5039695" y="2043240"/>
            <a:ext cx="3427141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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Probi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probiotic),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67B33DB-9C44-6C8E-CE41-86E9AC249567}"/>
              </a:ext>
            </a:extLst>
          </p:cNvPr>
          <p:cNvSpPr txBox="1"/>
          <p:nvPr/>
        </p:nvSpPr>
        <p:spPr>
          <a:xfrm>
            <a:off x="1404644" y="1643130"/>
            <a:ext cx="2215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CA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A549406-2F1F-B960-D180-605C5498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66" y="2043240"/>
            <a:ext cx="4042896" cy="28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01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611E6E6-A0EB-6DA5-8771-F7B37F98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61" y="1259222"/>
            <a:ext cx="3279371" cy="3438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2F70B05-B0D9-D993-A720-9CAE6EC91DCF}"/>
                  </a:ext>
                </a:extLst>
              </p:cNvPr>
              <p:cNvSpPr txBox="1"/>
              <p:nvPr/>
            </p:nvSpPr>
            <p:spPr>
              <a:xfrm>
                <a:off x="435097" y="348203"/>
                <a:ext cx="7080825" cy="911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sz="1600" dirty="0">
                    <a:sym typeface="Wingdings" panose="05000000000000000000" pitchFamily="2" charset="2"/>
                  </a:rPr>
                  <a:t> </a:t>
                </a:r>
                <a:r>
                  <a:rPr lang="en-US" sz="1600" dirty="0" err="1"/>
                  <a:t>Thí</a:t>
                </a:r>
                <a:r>
                  <a:rPr lang="en-US" sz="1600" dirty="0"/>
                  <a:t> </a:t>
                </a:r>
                <a:r>
                  <a:rPr lang="en-US" sz="1600" dirty="0" err="1"/>
                  <a:t>nghiệm</a:t>
                </a:r>
                <a:r>
                  <a:rPr lang="en-US" sz="1600" dirty="0"/>
                  <a:t> </a:t>
                </a:r>
                <a:r>
                  <a:rPr lang="en-US" sz="1600" dirty="0" err="1"/>
                  <a:t>đánh</a:t>
                </a:r>
                <a:r>
                  <a:rPr lang="en-US" sz="1600" dirty="0"/>
                  <a:t> </a:t>
                </a:r>
                <a:r>
                  <a:rPr lang="en-US" sz="1600" dirty="0" err="1"/>
                  <a:t>giá</a:t>
                </a:r>
                <a:r>
                  <a:rPr lang="en-US" sz="1600" dirty="0"/>
                  <a:t> </a:t>
                </a:r>
                <a:r>
                  <a:rPr lang="en-US" sz="1600" dirty="0" err="1"/>
                  <a:t>ảnh</a:t>
                </a:r>
                <a:r>
                  <a:rPr lang="en-US" sz="1600" dirty="0"/>
                  <a:t> </a:t>
                </a:r>
                <a:r>
                  <a:rPr lang="en-US" sz="1600" dirty="0" err="1"/>
                  <a:t>hưởng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của</a:t>
                </a:r>
                <a:r>
                  <a:rPr lang="en-US" sz="1600" dirty="0"/>
                  <a:t> </a:t>
                </a:r>
                <a:r>
                  <a:rPr lang="en-US" sz="1600" dirty="0" err="1"/>
                  <a:t>nguồn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dinh</a:t>
                </a:r>
                <a:r>
                  <a:rPr lang="en-US" sz="1600" dirty="0"/>
                  <a:t> </a:t>
                </a:r>
                <a:r>
                  <a:rPr lang="en-US" sz="1600" dirty="0" err="1"/>
                  <a:t>dưỡng</a:t>
                </a:r>
                <a:r>
                  <a:rPr lang="en-US" sz="1600" dirty="0"/>
                  <a:t> (</a:t>
                </a:r>
                <a:r>
                  <a:rPr lang="en-US" sz="1600" dirty="0" err="1"/>
                  <a:t>đường</a:t>
                </a:r>
                <a:r>
                  <a:rPr lang="en-US" sz="1600" dirty="0"/>
                  <a:t> sucrose) </a:t>
                </a:r>
                <a:r>
                  <a:rPr lang="en-US" sz="1600" dirty="0" err="1"/>
                  <a:t>đến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sinh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trưởng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của</a:t>
                </a:r>
                <a:r>
                  <a:rPr lang="en-US" sz="1600" dirty="0"/>
                  <a:t> </a:t>
                </a:r>
                <a:r>
                  <a:rPr lang="en-US" sz="1600" dirty="0" err="1"/>
                  <a:t>nấm</a:t>
                </a:r>
                <a:r>
                  <a:rPr lang="en-US" sz="1600" dirty="0"/>
                  <a:t> men </a:t>
                </a:r>
                <a:r>
                  <a:rPr lang="en-US" sz="1600" dirty="0" err="1"/>
                  <a:t>rượu</a:t>
                </a:r>
                <a:r>
                  <a:rPr lang="en-US" sz="1600" dirty="0"/>
                  <a:t> </a:t>
                </a:r>
                <a:r>
                  <a:rPr lang="en-US" sz="1600" i="1" dirty="0" err="1"/>
                  <a:t>S.cerevisiae</a:t>
                </a:r>
                <a:r>
                  <a:rPr lang="en-US" sz="1600" i="1" dirty="0"/>
                  <a:t> </a:t>
                </a:r>
                <a:r>
                  <a:rPr lang="en-US" sz="1600" dirty="0" err="1"/>
                  <a:t>được</a:t>
                </a:r>
                <a:r>
                  <a:rPr lang="en-US" sz="1600" dirty="0"/>
                  <a:t> </a:t>
                </a:r>
                <a:r>
                  <a:rPr lang="en-US" sz="1600" dirty="0" err="1"/>
                  <a:t>bố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trí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trong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bình</a:t>
                </a:r>
                <a:r>
                  <a:rPr lang="en-US" sz="1600" dirty="0"/>
                  <a:t> tam </a:t>
                </a:r>
                <a:r>
                  <a:rPr lang="en-US" sz="1600" dirty="0" err="1"/>
                  <a:t>giác</a:t>
                </a:r>
                <a:r>
                  <a:rPr lang="en-US" sz="1600" dirty="0"/>
                  <a:t> </a:t>
                </a:r>
                <a:r>
                  <a:rPr lang="en-US" sz="1600" dirty="0" err="1"/>
                  <a:t>đều</a:t>
                </a:r>
                <a:r>
                  <a:rPr lang="en-US" sz="1600" dirty="0"/>
                  <a:t> </a:t>
                </a:r>
                <a:r>
                  <a:rPr lang="en-US" sz="1600" dirty="0" err="1"/>
                  <a:t>chứa</a:t>
                </a:r>
                <a:r>
                  <a:rPr lang="en-US" sz="1600" dirty="0"/>
                  <a:t> 10ml dung </a:t>
                </a:r>
                <a:r>
                  <a:rPr lang="en-US" sz="1600" dirty="0" err="1"/>
                  <a:t>dịch</a:t>
                </a:r>
                <a:r>
                  <a:rPr lang="en-US" sz="1600" dirty="0"/>
                  <a:t> 1%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CA" sz="1600" dirty="0"/>
                  <a:t> </a:t>
                </a:r>
                <a:r>
                  <a:rPr lang="en-CA" sz="1600" dirty="0" err="1"/>
                  <a:t>và</a:t>
                </a:r>
                <a:r>
                  <a:rPr lang="en-CA" sz="1600" dirty="0"/>
                  <a:t> </a:t>
                </a:r>
                <a:r>
                  <a:rPr lang="en-CA" sz="1600" dirty="0" err="1"/>
                  <a:t>bổ</a:t>
                </a:r>
                <a:r>
                  <a:rPr lang="en-CA" sz="1600" dirty="0"/>
                  <a:t> sung </a:t>
                </a:r>
                <a:r>
                  <a:rPr lang="en-CA" sz="1600" dirty="0" err="1"/>
                  <a:t>thêm</a:t>
                </a:r>
                <a:r>
                  <a:rPr lang="en-CA" sz="1600" dirty="0"/>
                  <a:t>: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2F70B05-B0D9-D993-A720-9CAE6EC91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97" y="348203"/>
                <a:ext cx="7080825" cy="911019"/>
              </a:xfrm>
              <a:prstGeom prst="rect">
                <a:avLst/>
              </a:prstGeom>
              <a:blipFill>
                <a:blip r:embed="rId4"/>
                <a:stretch>
                  <a:fillRect l="-430" t="-667" r="-516" b="-7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902C50F-969E-0155-8840-FF56512FB302}"/>
                  </a:ext>
                </a:extLst>
              </p:cNvPr>
              <p:cNvSpPr txBox="1"/>
              <p:nvPr/>
            </p:nvSpPr>
            <p:spPr>
              <a:xfrm>
                <a:off x="435097" y="1263610"/>
                <a:ext cx="4701898" cy="1893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i="1" dirty="0"/>
                  <a:t>Bình 1: 0,5g sucrose.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i="1" dirty="0"/>
                  <a:t>Bình 2: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1600" b="1" i="1" dirty="0" err="1"/>
                  <a:t>tế</a:t>
                </a:r>
                <a:r>
                  <a:rPr lang="en-CA" sz="1600" b="1" i="1" dirty="0"/>
                  <a:t> </a:t>
                </a:r>
                <a:r>
                  <a:rPr lang="en-CA" sz="1600" b="1" i="1" dirty="0" err="1"/>
                  <a:t>bào</a:t>
                </a:r>
                <a:r>
                  <a:rPr lang="en-CA" sz="1600" b="1" i="1" dirty="0"/>
                  <a:t> </a:t>
                </a:r>
                <a:r>
                  <a:rPr lang="en-CA" sz="1600" b="1" i="1" dirty="0" err="1"/>
                  <a:t>nấm</a:t>
                </a:r>
                <a:r>
                  <a:rPr lang="en-CA" sz="1600" b="1" i="1" dirty="0"/>
                  <a:t> men.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CA" sz="1600" b="1" i="1" dirty="0"/>
                  <a:t>Bình 3: </a:t>
                </a:r>
                <a:r>
                  <a:rPr lang="en-US" sz="1600" b="1" i="1" dirty="0"/>
                  <a:t>0,5g sucrose </a:t>
                </a:r>
                <a:r>
                  <a:rPr lang="en-US" sz="1600" b="1" i="1" dirty="0" err="1"/>
                  <a:t>và</a:t>
                </a:r>
                <a:r>
                  <a:rPr lang="en-US" sz="1600" b="1" i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1600" b="1" i="1" dirty="0" err="1"/>
                  <a:t>tế</a:t>
                </a:r>
                <a:r>
                  <a:rPr lang="en-CA" sz="1600" b="1" i="1" dirty="0"/>
                  <a:t> </a:t>
                </a:r>
                <a:r>
                  <a:rPr lang="en-CA" sz="1600" b="1" i="1" dirty="0" err="1"/>
                  <a:t>bào</a:t>
                </a:r>
                <a:r>
                  <a:rPr lang="en-CA" sz="1600" b="1" i="1" dirty="0"/>
                  <a:t> </a:t>
                </a:r>
                <a:r>
                  <a:rPr lang="en-CA" sz="1600" b="1" i="1" dirty="0" err="1"/>
                  <a:t>nấm</a:t>
                </a:r>
                <a:r>
                  <a:rPr lang="en-CA" sz="1600" b="1" i="1" dirty="0"/>
                  <a:t> men.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CA" sz="1600" dirty="0"/>
                  <a:t>Sau 2 </a:t>
                </a:r>
                <a:r>
                  <a:rPr lang="en-CA" sz="1600" dirty="0" err="1"/>
                  <a:t>ngày</a:t>
                </a:r>
                <a:r>
                  <a:rPr lang="en-CA" sz="1600" dirty="0"/>
                  <a:t> </a:t>
                </a:r>
                <a:r>
                  <a:rPr lang="en-CA" sz="1600" dirty="0" err="1"/>
                  <a:t>để</a:t>
                </a:r>
                <a:r>
                  <a:rPr lang="en-CA" sz="1600" dirty="0"/>
                  <a:t> ở </a:t>
                </a:r>
                <a:r>
                  <a:rPr lang="en-CA" sz="1600" dirty="0" err="1"/>
                  <a:t>nhiệt</a:t>
                </a:r>
                <a:r>
                  <a:rPr lang="en-CA" sz="1600" dirty="0"/>
                  <a:t> </a:t>
                </a:r>
                <a:r>
                  <a:rPr lang="en-CA" sz="1600" dirty="0" err="1"/>
                  <a:t>độ</a:t>
                </a:r>
                <a:r>
                  <a:rPr lang="en-CA" sz="1600" dirty="0"/>
                  <a:t> </a:t>
                </a:r>
                <a:r>
                  <a:rPr lang="en-CA" sz="1600" dirty="0" err="1"/>
                  <a:t>phòng</a:t>
                </a:r>
                <a:r>
                  <a:rPr lang="en-CA" sz="1600" dirty="0"/>
                  <a:t>, </a:t>
                </a:r>
                <a:r>
                  <a:rPr lang="en-CA" sz="1600" dirty="0" err="1"/>
                  <a:t>thu</a:t>
                </a:r>
                <a:r>
                  <a:rPr lang="en-CA" sz="1600" dirty="0"/>
                  <a:t> </a:t>
                </a:r>
                <a:r>
                  <a:rPr lang="en-CA" sz="1600" dirty="0" err="1"/>
                  <a:t>được</a:t>
                </a:r>
                <a:r>
                  <a:rPr lang="en-CA" sz="1600" dirty="0"/>
                  <a:t> </a:t>
                </a:r>
                <a:r>
                  <a:rPr lang="en-CA" sz="1600" dirty="0" err="1"/>
                  <a:t>kết</a:t>
                </a:r>
                <a:r>
                  <a:rPr lang="en-CA" sz="1600" dirty="0"/>
                  <a:t> </a:t>
                </a:r>
                <a:r>
                  <a:rPr lang="en-CA" sz="1600" dirty="0" err="1"/>
                  <a:t>quả</a:t>
                </a:r>
                <a:r>
                  <a:rPr lang="en-CA" sz="1600" dirty="0"/>
                  <a:t> </a:t>
                </a:r>
                <a:r>
                  <a:rPr lang="en-CA" sz="1600" dirty="0" err="1"/>
                  <a:t>như</a:t>
                </a:r>
                <a:r>
                  <a:rPr lang="en-CA" sz="1600" dirty="0"/>
                  <a:t> </a:t>
                </a:r>
                <a:r>
                  <a:rPr lang="en-CA" sz="1600" dirty="0" err="1"/>
                  <a:t>hình</a:t>
                </a:r>
                <a:r>
                  <a:rPr lang="en-CA" sz="1600" dirty="0"/>
                  <a:t> 18.10.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902C50F-969E-0155-8840-FF56512FB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97" y="1263610"/>
                <a:ext cx="4701898" cy="1893339"/>
              </a:xfrm>
              <a:prstGeom prst="rect">
                <a:avLst/>
              </a:prstGeom>
              <a:blipFill>
                <a:blip r:embed="rId5"/>
                <a:stretch>
                  <a:fillRect l="-648" b="-418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1EF47B-7213-383C-1792-FEA071F71134}"/>
              </a:ext>
            </a:extLst>
          </p:cNvPr>
          <p:cNvSpPr txBox="1"/>
          <p:nvPr/>
        </p:nvSpPr>
        <p:spPr>
          <a:xfrm>
            <a:off x="435096" y="3213295"/>
            <a:ext cx="5006699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 err="1"/>
              <a:t>Dựa</a:t>
            </a:r>
            <a:r>
              <a:rPr lang="en-US" sz="1600" dirty="0"/>
              <a:t> </a:t>
            </a:r>
            <a:r>
              <a:rPr lang="en-US" sz="1600" dirty="0" err="1"/>
              <a:t>vào</a:t>
            </a:r>
            <a:r>
              <a:rPr lang="en-US" sz="1600" dirty="0"/>
              <a:t> </a:t>
            </a:r>
            <a:r>
              <a:rPr lang="en-US" sz="1600" dirty="0" err="1"/>
              <a:t>cách</a:t>
            </a:r>
            <a:r>
              <a:rPr lang="en-US" sz="1600" dirty="0"/>
              <a:t> </a:t>
            </a:r>
            <a:r>
              <a:rPr lang="en-US" sz="1600" dirty="0" err="1"/>
              <a:t>bố</a:t>
            </a:r>
            <a:r>
              <a:rPr lang="en-US" sz="1600" dirty="0"/>
              <a:t> </a:t>
            </a:r>
            <a:r>
              <a:rPr lang="en-US" sz="1600" dirty="0" err="1"/>
              <a:t>trí</a:t>
            </a:r>
            <a:r>
              <a:rPr lang="en-US" sz="1600" dirty="0"/>
              <a:t> </a:t>
            </a:r>
            <a:r>
              <a:rPr lang="en-US" sz="1600" dirty="0" err="1"/>
              <a:t>thí</a:t>
            </a:r>
            <a:r>
              <a:rPr lang="en-US" sz="1600" dirty="0"/>
              <a:t> </a:t>
            </a:r>
            <a:r>
              <a:rPr lang="en-US" sz="1600" dirty="0" err="1"/>
              <a:t>nghiệm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KQTN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: </a:t>
            </a:r>
            <a:r>
              <a:rPr lang="en-US" sz="1600" b="1" dirty="0" err="1"/>
              <a:t>Tại</a:t>
            </a:r>
            <a:r>
              <a:rPr lang="en-US" sz="1600" b="1" dirty="0"/>
              <a:t> </a:t>
            </a:r>
            <a:r>
              <a:rPr lang="en-US" sz="1600" b="1" dirty="0" err="1"/>
              <a:t>sao</a:t>
            </a:r>
            <a:r>
              <a:rPr lang="en-US" sz="1600" b="1" dirty="0"/>
              <a:t> </a:t>
            </a:r>
            <a:r>
              <a:rPr lang="en-US" sz="1600" b="1" dirty="0" err="1"/>
              <a:t>bình</a:t>
            </a:r>
            <a:r>
              <a:rPr lang="en-US" sz="1600" b="1" dirty="0"/>
              <a:t> 3 </a:t>
            </a:r>
            <a:r>
              <a:rPr lang="en-US" sz="1600" b="1" dirty="0" err="1"/>
              <a:t>có</a:t>
            </a:r>
            <a:r>
              <a:rPr lang="en-US" sz="1600" b="1" dirty="0"/>
              <a:t> </a:t>
            </a:r>
            <a:r>
              <a:rPr lang="en-US" sz="1600" b="1" dirty="0" err="1"/>
              <a:t>hiện</a:t>
            </a:r>
            <a:r>
              <a:rPr lang="en-US" sz="1600" b="1" dirty="0"/>
              <a:t> </a:t>
            </a:r>
            <a:r>
              <a:rPr lang="en-US" sz="1600" b="1" dirty="0" err="1"/>
              <a:t>tượng</a:t>
            </a:r>
            <a:r>
              <a:rPr lang="en-US" sz="1600" b="1" dirty="0"/>
              <a:t> </a:t>
            </a:r>
            <a:r>
              <a:rPr lang="en-US" sz="1600" b="1" dirty="0" err="1"/>
              <a:t>đục</a:t>
            </a:r>
            <a:r>
              <a:rPr lang="en-US" sz="1600" b="1" dirty="0"/>
              <a:t> </a:t>
            </a:r>
            <a:r>
              <a:rPr lang="en-US" sz="1600" b="1" dirty="0" err="1"/>
              <a:t>lên</a:t>
            </a:r>
            <a:r>
              <a:rPr lang="en-US" sz="1600" b="1" dirty="0"/>
              <a:t> </a:t>
            </a:r>
            <a:r>
              <a:rPr lang="en-US" sz="1600" b="1" dirty="0" err="1"/>
              <a:t>sau</a:t>
            </a:r>
            <a:r>
              <a:rPr lang="en-US" sz="1600" b="1" dirty="0"/>
              <a:t> 2 </a:t>
            </a:r>
            <a:r>
              <a:rPr lang="en-US" sz="1600" b="1" dirty="0" err="1"/>
              <a:t>ngày</a:t>
            </a:r>
            <a:r>
              <a:rPr lang="en-US" sz="1600" b="1" dirty="0"/>
              <a:t> </a:t>
            </a:r>
            <a:r>
              <a:rPr lang="en-US" sz="1600" b="1" dirty="0" err="1"/>
              <a:t>còn</a:t>
            </a:r>
            <a:r>
              <a:rPr lang="en-US" sz="1600" b="1" dirty="0"/>
              <a:t> </a:t>
            </a:r>
            <a:r>
              <a:rPr lang="en-US" sz="1600" b="1" dirty="0" err="1"/>
              <a:t>bình</a:t>
            </a:r>
            <a:r>
              <a:rPr lang="en-US" sz="1600" b="1" dirty="0"/>
              <a:t> 1 </a:t>
            </a:r>
            <a:r>
              <a:rPr lang="en-US" sz="1600" b="1" dirty="0" err="1"/>
              <a:t>và</a:t>
            </a:r>
            <a:r>
              <a:rPr lang="en-US" sz="1600" b="1" dirty="0"/>
              <a:t> 2 </a:t>
            </a:r>
            <a:r>
              <a:rPr lang="en-US" sz="1600" b="1" dirty="0" err="1"/>
              <a:t>không</a:t>
            </a:r>
            <a:r>
              <a:rPr lang="en-US" sz="1600" b="1" dirty="0"/>
              <a:t> </a:t>
            </a:r>
            <a:r>
              <a:rPr lang="en-US" sz="1600" b="1" dirty="0" err="1"/>
              <a:t>có</a:t>
            </a:r>
            <a:r>
              <a:rPr lang="en-US" sz="1600" b="1" dirty="0"/>
              <a:t> </a:t>
            </a:r>
            <a:r>
              <a:rPr lang="en-US" sz="1600" b="1" dirty="0" err="1"/>
              <a:t>hiện</a:t>
            </a:r>
            <a:r>
              <a:rPr lang="en-US" sz="1600" b="1" dirty="0"/>
              <a:t> </a:t>
            </a:r>
            <a:r>
              <a:rPr lang="en-US" sz="1600" b="1" dirty="0" err="1"/>
              <a:t>tượng</a:t>
            </a:r>
            <a:r>
              <a:rPr lang="en-US" sz="1600" b="1" dirty="0"/>
              <a:t> </a:t>
            </a:r>
            <a:r>
              <a:rPr lang="en-US" sz="1600" b="1" dirty="0" err="1"/>
              <a:t>này</a:t>
            </a:r>
            <a:r>
              <a:rPr lang="en-US" sz="1600" b="1" dirty="0"/>
              <a:t>?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3232868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35"/>
          <p:cNvSpPr txBox="1">
            <a:spLocks noGrp="1"/>
          </p:cNvSpPr>
          <p:nvPr>
            <p:ph type="ctrTitle"/>
          </p:nvPr>
        </p:nvSpPr>
        <p:spPr>
          <a:xfrm>
            <a:off x="1443297" y="1584325"/>
            <a:ext cx="6948437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rPr>
              <a:t>BÀI 18</a:t>
            </a:r>
            <a:br>
              <a:rPr lang="en-US" sz="3600" dirty="0"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en-US" sz="3600" dirty="0">
                <a:highlight>
                  <a:schemeClr val="dk2"/>
                </a:highlight>
                <a:latin typeface="Varela Round"/>
                <a:ea typeface="Varela Round"/>
                <a:cs typeface="Varela Round"/>
                <a:sym typeface="Varela Round"/>
              </a:rPr>
              <a:t>SINH TRƯỞNG VÀ SINH SẢN Ở VI SINH VẬT</a:t>
            </a:r>
            <a:endParaRPr lang="en-CA" sz="3600" dirty="0">
              <a:highlight>
                <a:schemeClr val="dk2"/>
              </a:highlight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097" name="Google Shape;2097;p35"/>
          <p:cNvGrpSpPr/>
          <p:nvPr/>
        </p:nvGrpSpPr>
        <p:grpSpPr>
          <a:xfrm flipH="1">
            <a:off x="7292195" y="3229135"/>
            <a:ext cx="1468014" cy="1968452"/>
            <a:chOff x="1400935" y="1333409"/>
            <a:chExt cx="760984" cy="1020399"/>
          </a:xfrm>
        </p:grpSpPr>
        <p:sp>
          <p:nvSpPr>
            <p:cNvPr id="2098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2" name="Google Shape;2112;p35"/>
          <p:cNvSpPr/>
          <p:nvPr/>
        </p:nvSpPr>
        <p:spPr>
          <a:xfrm>
            <a:off x="6823182" y="855495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35"/>
          <p:cNvSpPr/>
          <p:nvPr/>
        </p:nvSpPr>
        <p:spPr>
          <a:xfrm>
            <a:off x="1527241" y="4177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35"/>
          <p:cNvSpPr/>
          <p:nvPr/>
        </p:nvSpPr>
        <p:spPr>
          <a:xfrm>
            <a:off x="7988191" y="714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6956962" y="2985774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976505" y="459619"/>
            <a:ext cx="902596" cy="1584801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9" name="Google Shape;2129;p35"/>
          <p:cNvGrpSpPr/>
          <p:nvPr/>
        </p:nvGrpSpPr>
        <p:grpSpPr>
          <a:xfrm>
            <a:off x="490857" y="3000656"/>
            <a:ext cx="1059580" cy="1088238"/>
            <a:chOff x="1742490" y="367839"/>
            <a:chExt cx="629242" cy="646260"/>
          </a:xfrm>
        </p:grpSpPr>
        <p:sp>
          <p:nvSpPr>
            <p:cNvPr id="2130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13FCAF9-7DB7-F18C-AA08-3262A3363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Sinh</a:t>
            </a:r>
            <a:r>
              <a:rPr lang="en-US" dirty="0"/>
              <a:t> hoc 10 –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dieu</a:t>
            </a:r>
            <a:endParaRPr lang="en-C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67B33DB-9C44-6C8E-CE41-86E9AC249567}"/>
              </a:ext>
            </a:extLst>
          </p:cNvPr>
          <p:cNvSpPr txBox="1"/>
          <p:nvPr/>
        </p:nvSpPr>
        <p:spPr>
          <a:xfrm>
            <a:off x="527168" y="406680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CA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CFFC154-50CD-AAA5-61D9-A1A5CB8C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3" y="1029110"/>
            <a:ext cx="3148100" cy="26978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F40FEA4-7F93-BDC4-E6F6-41492EE23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313" y="129756"/>
            <a:ext cx="2910120" cy="21903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50CEEBF-1FFF-8D0E-361E-55168F1B0E4A}"/>
              </a:ext>
            </a:extLst>
          </p:cNvPr>
          <p:cNvSpPr txBox="1"/>
          <p:nvPr/>
        </p:nvSpPr>
        <p:spPr>
          <a:xfrm>
            <a:off x="4779331" y="152058"/>
            <a:ext cx="160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VSV </a:t>
            </a:r>
            <a:r>
              <a:rPr lang="en-US" b="1" i="1" dirty="0" err="1">
                <a:solidFill>
                  <a:srgbClr val="FF0000"/>
                </a:solidFill>
              </a:rPr>
              <a:t>ưa</a:t>
            </a:r>
            <a:r>
              <a:rPr lang="en-US" b="1" i="1" dirty="0">
                <a:solidFill>
                  <a:srgbClr val="FF0000"/>
                </a:solidFill>
              </a:rPr>
              <a:t> acid </a:t>
            </a:r>
            <a:r>
              <a:rPr lang="en-US" b="1" i="1" dirty="0" err="1">
                <a:solidFill>
                  <a:srgbClr val="FF0000"/>
                </a:solidFill>
              </a:rPr>
              <a:t>trong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sữa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chua</a:t>
            </a:r>
            <a:endParaRPr lang="en-CA" b="1" i="1" dirty="0">
              <a:solidFill>
                <a:srgbClr val="FF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436EB79-84B1-6FB7-0F93-CD22128CD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300" y="652976"/>
            <a:ext cx="2498699" cy="324251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7AB1005-9427-F35D-256A-5B69AC44086D}"/>
              </a:ext>
            </a:extLst>
          </p:cNvPr>
          <p:cNvSpPr txBox="1"/>
          <p:nvPr/>
        </p:nvSpPr>
        <p:spPr>
          <a:xfrm>
            <a:off x="6385107" y="345199"/>
            <a:ext cx="1947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VSV </a:t>
            </a:r>
            <a:r>
              <a:rPr lang="en-US" b="1" i="1" dirty="0" err="1">
                <a:solidFill>
                  <a:srgbClr val="FF0000"/>
                </a:solidFill>
              </a:rPr>
              <a:t>ưa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trung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tính</a:t>
            </a:r>
            <a:endParaRPr lang="en-CA" b="1" i="1" dirty="0">
              <a:solidFill>
                <a:srgbClr val="FF000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47D0FF7-E68C-6C72-B276-D87D9CCE278A}"/>
              </a:ext>
            </a:extLst>
          </p:cNvPr>
          <p:cNvSpPr txBox="1"/>
          <p:nvPr/>
        </p:nvSpPr>
        <p:spPr>
          <a:xfrm>
            <a:off x="6396832" y="3203775"/>
            <a:ext cx="160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pH 5 – 6,5</a:t>
            </a:r>
            <a:endParaRPr lang="en-CA" b="1" i="1" dirty="0">
              <a:solidFill>
                <a:srgbClr val="FF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CA00401-521D-8944-17AF-52A126C375AD}"/>
              </a:ext>
            </a:extLst>
          </p:cNvPr>
          <p:cNvSpPr txBox="1"/>
          <p:nvPr/>
        </p:nvSpPr>
        <p:spPr>
          <a:xfrm>
            <a:off x="4873943" y="1632475"/>
            <a:ext cx="160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pH 4 - 5</a:t>
            </a:r>
            <a:endParaRPr lang="en-CA" b="1" i="1" dirty="0">
              <a:solidFill>
                <a:srgbClr val="FF0000"/>
              </a:solidFill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2D42BF2-FD16-3B1E-689C-4FA29B13EB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489"/>
          <a:stretch/>
        </p:blipFill>
        <p:spPr>
          <a:xfrm>
            <a:off x="3453638" y="2342404"/>
            <a:ext cx="2910119" cy="258643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598032E-FC5A-A109-B758-3A63647004BD}"/>
              </a:ext>
            </a:extLst>
          </p:cNvPr>
          <p:cNvSpPr txBox="1"/>
          <p:nvPr/>
        </p:nvSpPr>
        <p:spPr>
          <a:xfrm>
            <a:off x="2966224" y="4472424"/>
            <a:ext cx="160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pH 9 - 10</a:t>
            </a:r>
            <a:endParaRPr lang="en-CA" b="1" i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BDE240-E844-E7E1-32D3-1F6BA1A6D9AB}"/>
              </a:ext>
            </a:extLst>
          </p:cNvPr>
          <p:cNvSpPr txBox="1"/>
          <p:nvPr/>
        </p:nvSpPr>
        <p:spPr>
          <a:xfrm>
            <a:off x="3574799" y="2471347"/>
            <a:ext cx="160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VSV </a:t>
            </a:r>
            <a:r>
              <a:rPr lang="en-US" b="1" i="1" dirty="0" err="1">
                <a:solidFill>
                  <a:srgbClr val="FF0000"/>
                </a:solidFill>
              </a:rPr>
              <a:t>ưa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kiềm</a:t>
            </a:r>
            <a:endParaRPr lang="en-C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2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370037D-849E-7AFE-9044-B69042BE2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823" y="241875"/>
            <a:ext cx="7954354" cy="97732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139700" indent="0"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Trong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bệnh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viện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ta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dùng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dịch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rửa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vết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ngoài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da hay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trùng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dụng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?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Hãy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chọn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phương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án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thích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hợp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hóa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dưới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đây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CA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7DD49AB-75E8-B528-71D3-5B306D5F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14" y="1344743"/>
            <a:ext cx="1739500" cy="17395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3DCCB7-4E7F-446A-8D4C-17F2F8A3D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3" t="1102" r="12381" b="2949"/>
          <a:stretch/>
        </p:blipFill>
        <p:spPr>
          <a:xfrm>
            <a:off x="6846849" y="3212364"/>
            <a:ext cx="1605776" cy="16198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08D983A-92E7-F5E4-C090-86B009D2B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3" r="14155"/>
          <a:stretch/>
        </p:blipFill>
        <p:spPr>
          <a:xfrm>
            <a:off x="5151863" y="3212364"/>
            <a:ext cx="1382752" cy="16892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9AF2776-80BC-ED08-1247-04A38E6A7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232" y="1344743"/>
            <a:ext cx="2758158" cy="348745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32338A-E77B-4725-0AF7-7150F9502ADD}"/>
              </a:ext>
            </a:extLst>
          </p:cNvPr>
          <p:cNvSpPr txBox="1"/>
          <p:nvPr/>
        </p:nvSpPr>
        <p:spPr>
          <a:xfrm>
            <a:off x="4250437" y="2155903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endParaRPr lang="en-C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E9BBBC3-148D-C9FA-4436-CA86CAFAC2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30" t="2049" r="31301" b="6628"/>
          <a:stretch/>
        </p:blipFill>
        <p:spPr>
          <a:xfrm>
            <a:off x="512956" y="3092695"/>
            <a:ext cx="1754458" cy="17395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48DC3F7-5137-7228-15A9-DFD4C9F94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391" y="1329784"/>
            <a:ext cx="1754458" cy="18825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F8DEE4-A6B2-D48C-8612-154BA61F6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849" y="1329783"/>
            <a:ext cx="1933714" cy="179302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21EE9FC-E080-42E6-9FFA-BC15D410C75A}"/>
              </a:ext>
            </a:extLst>
          </p:cNvPr>
          <p:cNvSpPr txBox="1"/>
          <p:nvPr/>
        </p:nvSpPr>
        <p:spPr>
          <a:xfrm>
            <a:off x="634486" y="2679123"/>
            <a:ext cx="28725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C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ADF11D9-46B2-176A-4B18-373D6859F54A}"/>
              </a:ext>
            </a:extLst>
          </p:cNvPr>
          <p:cNvSpPr txBox="1"/>
          <p:nvPr/>
        </p:nvSpPr>
        <p:spPr>
          <a:xfrm>
            <a:off x="2407530" y="1426469"/>
            <a:ext cx="28725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C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8CB3F18-E5FF-02EB-EF11-CF3CD944D520}"/>
              </a:ext>
            </a:extLst>
          </p:cNvPr>
          <p:cNvSpPr txBox="1"/>
          <p:nvPr/>
        </p:nvSpPr>
        <p:spPr>
          <a:xfrm>
            <a:off x="5207735" y="1328855"/>
            <a:ext cx="28725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C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F70FA2B-16EC-B0F1-0112-F8AEED33E42D}"/>
              </a:ext>
            </a:extLst>
          </p:cNvPr>
          <p:cNvSpPr txBox="1"/>
          <p:nvPr/>
        </p:nvSpPr>
        <p:spPr>
          <a:xfrm>
            <a:off x="6962193" y="1331015"/>
            <a:ext cx="28725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C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8684D96-60DA-1A31-2B16-C0CE527C5CEF}"/>
              </a:ext>
            </a:extLst>
          </p:cNvPr>
          <p:cNvSpPr txBox="1"/>
          <p:nvPr/>
        </p:nvSpPr>
        <p:spPr>
          <a:xfrm>
            <a:off x="590551" y="4419087"/>
            <a:ext cx="28725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C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6C42263-7FD1-E6D3-78AD-866A256647E3}"/>
              </a:ext>
            </a:extLst>
          </p:cNvPr>
          <p:cNvSpPr txBox="1"/>
          <p:nvPr/>
        </p:nvSpPr>
        <p:spPr>
          <a:xfrm>
            <a:off x="6316667" y="3153670"/>
            <a:ext cx="28725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C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01AE733-43AD-568E-933C-5633015632C0}"/>
              </a:ext>
            </a:extLst>
          </p:cNvPr>
          <p:cNvSpPr txBox="1"/>
          <p:nvPr/>
        </p:nvSpPr>
        <p:spPr>
          <a:xfrm>
            <a:off x="8442834" y="3165431"/>
            <a:ext cx="28725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C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77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7DD49AB-75E8-B528-71D3-5B306D5F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14" y="1359701"/>
            <a:ext cx="1739500" cy="334611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3DCCB7-4E7F-446A-8D4C-17F2F8A3D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3" t="1102" r="12381" b="2949"/>
          <a:stretch/>
        </p:blipFill>
        <p:spPr>
          <a:xfrm>
            <a:off x="7010310" y="2155903"/>
            <a:ext cx="1605776" cy="16198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08D983A-92E7-F5E4-C090-86B009D2B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3" r="14155"/>
          <a:stretch/>
        </p:blipFill>
        <p:spPr>
          <a:xfrm>
            <a:off x="5151862" y="3237483"/>
            <a:ext cx="1858448" cy="16892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9AF2776-80BC-ED08-1247-04A38E6A7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232" y="1344743"/>
            <a:ext cx="2758158" cy="348745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32338A-E77B-4725-0AF7-7150F9502ADD}"/>
              </a:ext>
            </a:extLst>
          </p:cNvPr>
          <p:cNvSpPr txBox="1"/>
          <p:nvPr/>
        </p:nvSpPr>
        <p:spPr>
          <a:xfrm>
            <a:off x="4250437" y="2155903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endParaRPr lang="en-C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E9BBBC3-148D-C9FA-4436-CA86CAFAC2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30" t="2049" r="31301" b="6628"/>
          <a:stretch/>
        </p:blipFill>
        <p:spPr>
          <a:xfrm>
            <a:off x="5151862" y="1036267"/>
            <a:ext cx="1754458" cy="173950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6C5D4D1-5E87-404C-1F66-57CF9C05AD84}"/>
              </a:ext>
            </a:extLst>
          </p:cNvPr>
          <p:cNvSpPr txBox="1"/>
          <p:nvPr/>
        </p:nvSpPr>
        <p:spPr>
          <a:xfrm>
            <a:off x="527914" y="230309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CA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7A50BEA-8BF7-0F9C-F878-05F1AE930BDC}"/>
              </a:ext>
            </a:extLst>
          </p:cNvPr>
          <p:cNvSpPr txBox="1"/>
          <p:nvPr/>
        </p:nvSpPr>
        <p:spPr>
          <a:xfrm>
            <a:off x="1106558" y="1006189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Cồn</a:t>
            </a:r>
            <a:endParaRPr lang="en-CA" sz="1600" b="1" dirty="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E54AF3A-A7DF-1BD4-62D8-C16B940B8B8A}"/>
              </a:ext>
            </a:extLst>
          </p:cNvPr>
          <p:cNvSpPr txBox="1"/>
          <p:nvPr/>
        </p:nvSpPr>
        <p:spPr>
          <a:xfrm>
            <a:off x="2486853" y="1006189"/>
            <a:ext cx="245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Hợp</a:t>
            </a:r>
            <a:r>
              <a:rPr lang="en-US" sz="1600" b="1" dirty="0"/>
              <a:t> </a:t>
            </a:r>
            <a:r>
              <a:rPr lang="en-US" sz="1600" b="1" dirty="0" err="1"/>
              <a:t>chất</a:t>
            </a:r>
            <a:r>
              <a:rPr lang="en-US" sz="1600" b="1" dirty="0"/>
              <a:t> </a:t>
            </a:r>
            <a:r>
              <a:rPr lang="en-US" sz="1600" b="1" dirty="0" err="1"/>
              <a:t>kim</a:t>
            </a:r>
            <a:r>
              <a:rPr lang="en-US" sz="1600" b="1" dirty="0"/>
              <a:t> </a:t>
            </a:r>
            <a:r>
              <a:rPr lang="en-US" sz="1600" b="1" dirty="0" err="1"/>
              <a:t>loại</a:t>
            </a:r>
            <a:r>
              <a:rPr lang="en-US" sz="1600" b="1" dirty="0"/>
              <a:t> </a:t>
            </a:r>
            <a:r>
              <a:rPr lang="en-US" sz="1600" b="1" dirty="0" err="1"/>
              <a:t>nặng</a:t>
            </a:r>
            <a:endParaRPr lang="en-CA" sz="1600" b="1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EC056DB-C01E-DB1B-329A-C845BB32E3B2}"/>
              </a:ext>
            </a:extLst>
          </p:cNvPr>
          <p:cNvSpPr txBox="1"/>
          <p:nvPr/>
        </p:nvSpPr>
        <p:spPr>
          <a:xfrm>
            <a:off x="5695956" y="2965818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Clo</a:t>
            </a:r>
            <a:endParaRPr lang="en-CA" sz="1600" b="1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5625068-9C31-72D2-6C3F-5952E8652D27}"/>
              </a:ext>
            </a:extLst>
          </p:cNvPr>
          <p:cNvSpPr txBox="1"/>
          <p:nvPr/>
        </p:nvSpPr>
        <p:spPr>
          <a:xfrm>
            <a:off x="7418698" y="1817349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Iodine</a:t>
            </a:r>
            <a:endParaRPr lang="en-CA" sz="1600" b="1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3EFA55C-DF06-F0E0-B92D-5D0595E52903}"/>
              </a:ext>
            </a:extLst>
          </p:cNvPr>
          <p:cNvSpPr txBox="1"/>
          <p:nvPr/>
        </p:nvSpPr>
        <p:spPr>
          <a:xfrm>
            <a:off x="5191259" y="667635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Chất</a:t>
            </a:r>
            <a:r>
              <a:rPr lang="en-US" sz="1600" b="1" dirty="0"/>
              <a:t> </a:t>
            </a:r>
            <a:r>
              <a:rPr lang="en-US" sz="1600" b="1" dirty="0" err="1"/>
              <a:t>kháng</a:t>
            </a:r>
            <a:r>
              <a:rPr lang="en-US" sz="1600" b="1" dirty="0"/>
              <a:t> </a:t>
            </a:r>
            <a:r>
              <a:rPr lang="en-US" sz="1600" b="1" dirty="0" err="1"/>
              <a:t>sinh</a:t>
            </a:r>
            <a:endParaRPr lang="en-CA" sz="1600" b="1" dirty="0"/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1FE6E22F-0205-F932-5947-020709B56EBA}"/>
              </a:ext>
            </a:extLst>
          </p:cNvPr>
          <p:cNvSpPr/>
          <p:nvPr/>
        </p:nvSpPr>
        <p:spPr>
          <a:xfrm>
            <a:off x="2894744" y="575301"/>
            <a:ext cx="2170770" cy="400110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C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037E629-E842-F436-49B2-3A5C2F51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573" y="1709854"/>
            <a:ext cx="2718475" cy="308093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C991C9-A789-67CF-ED7E-2AD57A433059}"/>
              </a:ext>
            </a:extLst>
          </p:cNvPr>
          <p:cNvSpPr txBox="1"/>
          <p:nvPr/>
        </p:nvSpPr>
        <p:spPr>
          <a:xfrm>
            <a:off x="5538678" y="1370495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Tiệt</a:t>
            </a:r>
            <a:r>
              <a:rPr lang="en-US" sz="1600" b="1" dirty="0"/>
              <a:t> </a:t>
            </a:r>
            <a:r>
              <a:rPr lang="en-US" sz="1600" b="1" dirty="0" err="1"/>
              <a:t>trùng</a:t>
            </a:r>
            <a:r>
              <a:rPr lang="en-US" sz="1600" b="1" dirty="0"/>
              <a:t> </a:t>
            </a:r>
            <a:r>
              <a:rPr lang="en-US" sz="1600" b="1" dirty="0" err="1"/>
              <a:t>bằng</a:t>
            </a:r>
            <a:r>
              <a:rPr lang="en-US" sz="1600" b="1" dirty="0"/>
              <a:t> </a:t>
            </a:r>
            <a:r>
              <a:rPr lang="en-US" sz="1600" b="1" dirty="0" err="1"/>
              <a:t>tia</a:t>
            </a:r>
            <a:r>
              <a:rPr lang="en-US" sz="1600" b="1" dirty="0"/>
              <a:t> UV</a:t>
            </a:r>
            <a:endParaRPr lang="en-CA" sz="1600" b="1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A7B9FF5-8C94-4D3D-E89D-3E8F8CE6F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37" y="2102748"/>
            <a:ext cx="3895874" cy="25946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06B767A-1842-4930-BDA3-74A24186A4AC}"/>
              </a:ext>
            </a:extLst>
          </p:cNvPr>
          <p:cNvSpPr txBox="1"/>
          <p:nvPr/>
        </p:nvSpPr>
        <p:spPr>
          <a:xfrm>
            <a:off x="1787042" y="1704783"/>
            <a:ext cx="267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Phơi</a:t>
            </a:r>
            <a:r>
              <a:rPr lang="en-US" sz="1600" b="1" dirty="0"/>
              <a:t> </a:t>
            </a:r>
            <a:r>
              <a:rPr lang="en-US" sz="1600" b="1" dirty="0" err="1"/>
              <a:t>chăn</a:t>
            </a:r>
            <a:r>
              <a:rPr lang="en-US" sz="1600" b="1" dirty="0"/>
              <a:t>, </a:t>
            </a:r>
            <a:r>
              <a:rPr lang="en-US" sz="1600" b="1" dirty="0" err="1"/>
              <a:t>đệm</a:t>
            </a:r>
            <a:r>
              <a:rPr lang="en-US" sz="1600" b="1" dirty="0"/>
              <a:t> </a:t>
            </a:r>
            <a:r>
              <a:rPr lang="en-US" sz="1600" b="1" dirty="0" err="1"/>
              <a:t>trời</a:t>
            </a:r>
            <a:r>
              <a:rPr lang="en-US" sz="1600" b="1" dirty="0"/>
              <a:t> </a:t>
            </a:r>
            <a:r>
              <a:rPr lang="en-US" sz="1600" b="1" dirty="0" err="1"/>
              <a:t>nắng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300219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DDA626A-6242-25EA-FE65-513D1DF0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6" y="2135782"/>
            <a:ext cx="3561612" cy="200248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77B91AC-CC89-B729-A353-F2B6F5CEA3B9}"/>
              </a:ext>
            </a:extLst>
          </p:cNvPr>
          <p:cNvSpPr txBox="1"/>
          <p:nvPr/>
        </p:nvSpPr>
        <p:spPr>
          <a:xfrm>
            <a:off x="4038965" y="1645372"/>
            <a:ext cx="4720683" cy="227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01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DDA626A-6242-25EA-FE65-513D1DF0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6" y="2135782"/>
            <a:ext cx="3561612" cy="200248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77B91AC-CC89-B729-A353-F2B6F5CEA3B9}"/>
              </a:ext>
            </a:extLst>
          </p:cNvPr>
          <p:cNvSpPr txBox="1"/>
          <p:nvPr/>
        </p:nvSpPr>
        <p:spPr>
          <a:xfrm>
            <a:off x="4038965" y="1645372"/>
            <a:ext cx="4720683" cy="190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0F7924DC-FE5A-8847-26FA-C0EDBB3107AE}"/>
              </a:ext>
            </a:extLst>
          </p:cNvPr>
          <p:cNvSpPr/>
          <p:nvPr/>
        </p:nvSpPr>
        <p:spPr>
          <a:xfrm>
            <a:off x="4002578" y="2401229"/>
            <a:ext cx="428173" cy="401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70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DDA626A-6242-25EA-FE65-513D1DF0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6" y="2135782"/>
            <a:ext cx="3561612" cy="200248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77B91AC-CC89-B729-A353-F2B6F5CEA3B9}"/>
              </a:ext>
            </a:extLst>
          </p:cNvPr>
          <p:cNvSpPr txBox="1"/>
          <p:nvPr/>
        </p:nvSpPr>
        <p:spPr>
          <a:xfrm>
            <a:off x="4038965" y="1645372"/>
            <a:ext cx="4720683" cy="227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0F7924DC-FE5A-8847-26FA-C0EDBB3107AE}"/>
              </a:ext>
            </a:extLst>
          </p:cNvPr>
          <p:cNvSpPr/>
          <p:nvPr/>
        </p:nvSpPr>
        <p:spPr>
          <a:xfrm>
            <a:off x="4002578" y="3520000"/>
            <a:ext cx="428173" cy="401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813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DDA626A-6242-25EA-FE65-513D1DF0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6" y="2135782"/>
            <a:ext cx="3561612" cy="200248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77B91AC-CC89-B729-A353-F2B6F5CEA3B9}"/>
              </a:ext>
            </a:extLst>
          </p:cNvPr>
          <p:cNvSpPr txBox="1"/>
          <p:nvPr/>
        </p:nvSpPr>
        <p:spPr>
          <a:xfrm>
            <a:off x="4038965" y="1645372"/>
            <a:ext cx="4720683" cy="227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U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0F7924DC-FE5A-8847-26FA-C0EDBB3107AE}"/>
              </a:ext>
            </a:extLst>
          </p:cNvPr>
          <p:cNvSpPr/>
          <p:nvPr/>
        </p:nvSpPr>
        <p:spPr>
          <a:xfrm>
            <a:off x="4004018" y="3137023"/>
            <a:ext cx="428173" cy="401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975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A1A4AC5-61F1-BE7C-9D91-634994959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4" y="2264227"/>
            <a:ext cx="3555902" cy="233978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AB109D1-C9A6-3A36-2420-51ED9C870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101" y="2264218"/>
            <a:ext cx="4147119" cy="233978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2DFA7F-6796-22F0-3F54-A8966617F45E}"/>
              </a:ext>
            </a:extLst>
          </p:cNvPr>
          <p:cNvSpPr txBox="1"/>
          <p:nvPr/>
        </p:nvSpPr>
        <p:spPr>
          <a:xfrm>
            <a:off x="780757" y="1765495"/>
            <a:ext cx="779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80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304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A1C1C48-7F20-916E-A2BB-39A0DFBF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83" y="2051651"/>
            <a:ext cx="2868051" cy="288611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3DA6B6D-315F-A5BB-ADB3-3B2B0521EF15}"/>
              </a:ext>
            </a:extLst>
          </p:cNvPr>
          <p:cNvSpPr txBox="1"/>
          <p:nvPr/>
        </p:nvSpPr>
        <p:spPr>
          <a:xfrm>
            <a:off x="621032" y="1743873"/>
            <a:ext cx="3219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VSV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C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FF86B52-7001-967F-B215-55E36047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009" y="2051650"/>
            <a:ext cx="4010025" cy="280689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C270E1-AD96-1B40-9DB2-4BA485ABA0BA}"/>
              </a:ext>
            </a:extLst>
          </p:cNvPr>
          <p:cNvSpPr txBox="1"/>
          <p:nvPr/>
        </p:nvSpPr>
        <p:spPr>
          <a:xfrm>
            <a:off x="4389827" y="1743873"/>
            <a:ext cx="3666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Penicillium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C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57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p36"/>
          <p:cNvSpPr/>
          <p:nvPr/>
        </p:nvSpPr>
        <p:spPr>
          <a:xfrm>
            <a:off x="8027866" y="121577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6" name="Google Shape;2146;p36"/>
          <p:cNvGrpSpPr/>
          <p:nvPr/>
        </p:nvGrpSpPr>
        <p:grpSpPr>
          <a:xfrm rot="-447293">
            <a:off x="8142889" y="394025"/>
            <a:ext cx="878501" cy="1830261"/>
            <a:chOff x="503795" y="323625"/>
            <a:chExt cx="502785" cy="1047439"/>
          </a:xfrm>
        </p:grpSpPr>
        <p:sp>
          <p:nvSpPr>
            <p:cNvPr id="2147" name="Google Shape;2147;p36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6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6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6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6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6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6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6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6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6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6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6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6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0" name="Google Shape;2160;p36"/>
          <p:cNvSpPr/>
          <p:nvPr/>
        </p:nvSpPr>
        <p:spPr>
          <a:xfrm>
            <a:off x="7771066" y="8599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00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dirty="0">
              <a:highlight>
                <a:schemeClr val="dk2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609516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CD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D7BDA0-731E-2E4E-AE18-6980DF64B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26" y="1126584"/>
            <a:ext cx="7814484" cy="3482725"/>
          </a:xfrm>
        </p:spPr>
        <p:txBody>
          <a:bodyPr/>
          <a:lstStyle/>
          <a:p>
            <a:pPr marL="13970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SINH TRƯỞNG CỦA VI SINH VẬT</a:t>
            </a:r>
          </a:p>
          <a:p>
            <a:pPr marL="1397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1. Khái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970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SINH SẢN CỦA VI SINH VẬT</a:t>
            </a:r>
          </a:p>
          <a:p>
            <a:pPr marL="1397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97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VÀ SINH SẢN CỦA VI SINH VẬT</a:t>
            </a:r>
          </a:p>
          <a:p>
            <a:pPr marL="1397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C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527168" y="352710"/>
            <a:ext cx="77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 YẾU TỐ ẢNH HƯỞNG ĐẾN SINH TRƯỞNG CỦA VI SINH VẬT</a:t>
            </a:r>
            <a:endParaRPr lang="en-C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1183707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FF86B52-7001-967F-B215-55E36047F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009" y="2051650"/>
            <a:ext cx="4010025" cy="280689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C270E1-AD96-1B40-9DB2-4BA485ABA0BA}"/>
              </a:ext>
            </a:extLst>
          </p:cNvPr>
          <p:cNvSpPr txBox="1"/>
          <p:nvPr/>
        </p:nvSpPr>
        <p:spPr>
          <a:xfrm>
            <a:off x="4389827" y="1743873"/>
            <a:ext cx="3666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Penicillium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C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88001B-89E5-8459-D496-6935585CF9A1}"/>
              </a:ext>
            </a:extLst>
          </p:cNvPr>
          <p:cNvSpPr txBox="1"/>
          <p:nvPr/>
        </p:nvSpPr>
        <p:spPr>
          <a:xfrm>
            <a:off x="915966" y="1897761"/>
            <a:ext cx="3062689" cy="190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78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C270E1-AD96-1B40-9DB2-4BA485ABA0BA}"/>
              </a:ext>
            </a:extLst>
          </p:cNvPr>
          <p:cNvSpPr txBox="1"/>
          <p:nvPr/>
        </p:nvSpPr>
        <p:spPr>
          <a:xfrm>
            <a:off x="746294" y="58403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972D011-9E7E-E67C-B2FB-278C90A9F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1" t="12718" r="26889" b="12205"/>
          <a:stretch/>
        </p:blipFill>
        <p:spPr>
          <a:xfrm>
            <a:off x="519805" y="1631920"/>
            <a:ext cx="2096086" cy="289861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16B85A3-B3A7-9D29-980E-08133D708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8" t="2202" r="16371" b="10068"/>
          <a:stretch/>
        </p:blipFill>
        <p:spPr>
          <a:xfrm>
            <a:off x="531067" y="1343465"/>
            <a:ext cx="3305908" cy="330104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6A6F588-262D-A32B-95D3-3E687B865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2585"/>
          <a:stretch/>
        </p:blipFill>
        <p:spPr>
          <a:xfrm>
            <a:off x="4503380" y="539498"/>
            <a:ext cx="3305908" cy="18630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4DC3CE5-2101-BFC1-6C97-8E2D5DC7D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063" y="2553784"/>
            <a:ext cx="3704777" cy="2355841"/>
          </a:xfrm>
          <a:prstGeom prst="rect">
            <a:avLst/>
          </a:prstGeom>
        </p:spPr>
      </p:pic>
      <p:sp>
        <p:nvSpPr>
          <p:cNvPr id="11" name="Bong bóng Ý nghĩ: Hình đám mây 10">
            <a:extLst>
              <a:ext uri="{FF2B5EF4-FFF2-40B4-BE49-F238E27FC236}">
                <a16:creationId xmlns:a16="http://schemas.microsoft.com/office/drawing/2014/main" id="{8D904BF6-8BF1-26FB-0D93-81A3CCA3A094}"/>
              </a:ext>
            </a:extLst>
          </p:cNvPr>
          <p:cNvSpPr/>
          <p:nvPr/>
        </p:nvSpPr>
        <p:spPr>
          <a:xfrm>
            <a:off x="3974123" y="1343465"/>
            <a:ext cx="3249637" cy="2110153"/>
          </a:xfrm>
          <a:prstGeom prst="cloudCallout">
            <a:avLst>
              <a:gd name="adj1" fmla="val -50703"/>
              <a:gd name="adj2" fmla="val 831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ysClr val="windowText" lastClr="000000"/>
                </a:solidFill>
              </a:rPr>
              <a:t>Vì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sao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khi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sử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dụng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thuốc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kháng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sinh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phải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tuân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theo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chỉ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định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của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bác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</a:rPr>
              <a:t>sĩ</a:t>
            </a:r>
            <a:r>
              <a:rPr lang="en-US" sz="1800" dirty="0">
                <a:solidFill>
                  <a:sysClr val="windowText" lastClr="000000"/>
                </a:solidFill>
              </a:rPr>
              <a:t>?</a:t>
            </a:r>
            <a:endParaRPr lang="en-CA" sz="1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9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p43"/>
          <p:cNvSpPr txBox="1">
            <a:spLocks noGrp="1"/>
          </p:cNvSpPr>
          <p:nvPr>
            <p:ph type="title"/>
          </p:nvPr>
        </p:nvSpPr>
        <p:spPr>
          <a:xfrm>
            <a:off x="720000" y="35163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highlight>
                  <a:schemeClr val="dk2"/>
                </a:highlight>
              </a:rPr>
              <a:t>Luyện</a:t>
            </a:r>
            <a:r>
              <a:rPr lang="en-US" dirty="0">
                <a:highlight>
                  <a:schemeClr val="dk2"/>
                </a:highlight>
              </a:rPr>
              <a:t> </a:t>
            </a:r>
            <a:r>
              <a:rPr lang="en-US" dirty="0" err="1">
                <a:highlight>
                  <a:schemeClr val="dk2"/>
                </a:highlight>
              </a:rPr>
              <a:t>tập</a:t>
            </a:r>
            <a:endParaRPr dirty="0">
              <a:highlight>
                <a:schemeClr val="dk2"/>
              </a:highlight>
            </a:endParaRPr>
          </a:p>
        </p:txBody>
      </p:sp>
      <p:sp>
        <p:nvSpPr>
          <p:cNvPr id="2414" name="Google Shape;2414;p43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002060"/>
                </a:solidFill>
              </a:rPr>
              <a:t>Dung </a:t>
            </a:r>
            <a:r>
              <a:rPr lang="en-US" sz="2000" dirty="0" err="1">
                <a:solidFill>
                  <a:srgbClr val="002060"/>
                </a:solidFill>
              </a:rPr>
              <a:t>dịch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cồn</a:t>
            </a:r>
            <a:r>
              <a:rPr lang="en-US" sz="2000" dirty="0">
                <a:solidFill>
                  <a:srgbClr val="002060"/>
                </a:solidFill>
              </a:rPr>
              <a:t> – iodine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năng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chế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trưởng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diệt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loại</a:t>
            </a:r>
            <a:r>
              <a:rPr lang="en-US" sz="2000" dirty="0">
                <a:solidFill>
                  <a:srgbClr val="002060"/>
                </a:solidFill>
              </a:rPr>
              <a:t> vi </a:t>
            </a:r>
            <a:r>
              <a:rPr lang="en-US" sz="2000" dirty="0" err="1">
                <a:solidFill>
                  <a:srgbClr val="002060"/>
                </a:solidFill>
              </a:rPr>
              <a:t>sinh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vật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Cồn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iodine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được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coi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kháng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không</a:t>
            </a:r>
            <a:r>
              <a:rPr lang="en-US" sz="2000" dirty="0">
                <a:solidFill>
                  <a:srgbClr val="002060"/>
                </a:solidFill>
              </a:rPr>
              <a:t>? </a:t>
            </a:r>
            <a:r>
              <a:rPr lang="en-US" sz="2000" dirty="0" err="1">
                <a:solidFill>
                  <a:srgbClr val="002060"/>
                </a:solidFill>
              </a:rPr>
              <a:t>Giải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thích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2425" name="Google Shape;2425;p43"/>
          <p:cNvSpPr/>
          <p:nvPr/>
        </p:nvSpPr>
        <p:spPr>
          <a:xfrm>
            <a:off x="3837392" y="4354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3"/>
          <p:cNvSpPr/>
          <p:nvPr/>
        </p:nvSpPr>
        <p:spPr>
          <a:xfrm>
            <a:off x="3548767" y="3045025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3"/>
          <p:cNvSpPr/>
          <p:nvPr/>
        </p:nvSpPr>
        <p:spPr>
          <a:xfrm>
            <a:off x="8320290" y="637985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3"/>
          <p:cNvSpPr/>
          <p:nvPr/>
        </p:nvSpPr>
        <p:spPr>
          <a:xfrm>
            <a:off x="808491" y="44172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68CDD16-DC0B-FF82-1ED3-B9AE7583A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" t="3651" r="50877" b="3738"/>
          <a:stretch/>
        </p:blipFill>
        <p:spPr>
          <a:xfrm>
            <a:off x="4812435" y="622240"/>
            <a:ext cx="4021658" cy="40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9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706244" y="386576"/>
            <a:ext cx="66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SINH TRƯỞNG CỦA VI SINH VẬT</a:t>
            </a:r>
            <a:endParaRPr lang="en-C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835230"/>
            <a:ext cx="582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652A3F9-5B85-D281-59C3-687263CF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12" y="2127827"/>
            <a:ext cx="6854980" cy="229310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D2408C2-6825-C911-0EAB-F26FCA8AD58E}"/>
              </a:ext>
            </a:extLst>
          </p:cNvPr>
          <p:cNvSpPr txBox="1"/>
          <p:nvPr/>
        </p:nvSpPr>
        <p:spPr>
          <a:xfrm>
            <a:off x="1231530" y="4481956"/>
            <a:ext cx="6638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Hình</a:t>
            </a:r>
            <a:r>
              <a:rPr lang="en-US" sz="1100" b="1" dirty="0"/>
              <a:t> 18.2 </a:t>
            </a:r>
            <a:r>
              <a:rPr lang="en-US" sz="1100" dirty="0" err="1"/>
              <a:t>Quá</a:t>
            </a:r>
            <a:r>
              <a:rPr lang="en-US" sz="1100" dirty="0"/>
              <a:t> </a:t>
            </a:r>
            <a:r>
              <a:rPr lang="en-US" sz="1100" dirty="0" err="1"/>
              <a:t>trình</a:t>
            </a:r>
            <a:r>
              <a:rPr lang="en-US" sz="1100" dirty="0"/>
              <a:t> </a:t>
            </a:r>
            <a:r>
              <a:rPr lang="en-US" sz="1100" dirty="0" err="1"/>
              <a:t>hình</a:t>
            </a:r>
            <a:r>
              <a:rPr lang="en-US" sz="1100" dirty="0"/>
              <a:t> </a:t>
            </a:r>
            <a:r>
              <a:rPr lang="en-US" sz="1100" dirty="0" err="1"/>
              <a:t>thành</a:t>
            </a:r>
            <a:r>
              <a:rPr lang="en-US" sz="1100" dirty="0"/>
              <a:t>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phát</a:t>
            </a:r>
            <a:r>
              <a:rPr lang="en-US" sz="1100" dirty="0"/>
              <a:t> </a:t>
            </a:r>
            <a:r>
              <a:rPr lang="en-US" sz="1100" dirty="0" err="1"/>
              <a:t>triển</a:t>
            </a:r>
            <a:r>
              <a:rPr lang="en-US" sz="1100" dirty="0"/>
              <a:t> </a:t>
            </a:r>
            <a:r>
              <a:rPr lang="en-US" sz="1100" dirty="0" err="1"/>
              <a:t>khuẩn</a:t>
            </a:r>
            <a:r>
              <a:rPr lang="en-US" sz="1100" dirty="0"/>
              <a:t> </a:t>
            </a:r>
            <a:r>
              <a:rPr lang="en-US" sz="1100" dirty="0" err="1"/>
              <a:t>lạc</a:t>
            </a:r>
            <a:r>
              <a:rPr lang="en-US" sz="1100" dirty="0"/>
              <a:t> </a:t>
            </a:r>
            <a:r>
              <a:rPr lang="en-US" sz="1100" dirty="0" err="1"/>
              <a:t>nấm</a:t>
            </a:r>
            <a:r>
              <a:rPr lang="en-US" sz="1100" dirty="0"/>
              <a:t> </a:t>
            </a:r>
            <a:r>
              <a:rPr lang="en-US" sz="1100" i="1" dirty="0"/>
              <a:t>Phytophthora </a:t>
            </a:r>
            <a:r>
              <a:rPr lang="en-US" sz="1100" i="1" dirty="0" err="1"/>
              <a:t>sojae</a:t>
            </a:r>
            <a:r>
              <a:rPr lang="en-US" sz="1100" i="1" dirty="0"/>
              <a:t> </a:t>
            </a:r>
            <a:r>
              <a:rPr lang="en-US" sz="1100" dirty="0" err="1"/>
              <a:t>gây</a:t>
            </a:r>
            <a:r>
              <a:rPr lang="en-US" sz="1100" dirty="0"/>
              <a:t> </a:t>
            </a:r>
            <a:r>
              <a:rPr lang="en-US" sz="1100" dirty="0" err="1"/>
              <a:t>bệnh</a:t>
            </a:r>
            <a:r>
              <a:rPr lang="en-US" sz="1100" dirty="0"/>
              <a:t> </a:t>
            </a:r>
            <a:r>
              <a:rPr lang="en-US" sz="1100" dirty="0" err="1"/>
              <a:t>chết</a:t>
            </a:r>
            <a:r>
              <a:rPr lang="en-US" sz="1100" dirty="0"/>
              <a:t> </a:t>
            </a:r>
            <a:r>
              <a:rPr lang="en-US" sz="1100" dirty="0" err="1"/>
              <a:t>nhanh</a:t>
            </a:r>
            <a:r>
              <a:rPr lang="en-US" sz="1100" dirty="0"/>
              <a:t> </a:t>
            </a:r>
            <a:r>
              <a:rPr lang="en-US" sz="1100" dirty="0" err="1"/>
              <a:t>cho</a:t>
            </a:r>
            <a:r>
              <a:rPr lang="en-US" sz="1100" dirty="0"/>
              <a:t> </a:t>
            </a:r>
            <a:r>
              <a:rPr lang="en-US" sz="1100" dirty="0" err="1"/>
              <a:t>cây</a:t>
            </a:r>
            <a:r>
              <a:rPr lang="en-US" sz="1100" dirty="0"/>
              <a:t> </a:t>
            </a:r>
            <a:r>
              <a:rPr lang="en-US" sz="1100" dirty="0" err="1"/>
              <a:t>đậu</a:t>
            </a:r>
            <a:r>
              <a:rPr lang="en-US" sz="1100" dirty="0"/>
              <a:t> </a:t>
            </a:r>
            <a:r>
              <a:rPr lang="en-US" sz="1100" dirty="0" err="1"/>
              <a:t>tương</a:t>
            </a:r>
            <a:r>
              <a:rPr lang="en-US" sz="1100" dirty="0"/>
              <a:t> (</a:t>
            </a:r>
            <a:r>
              <a:rPr lang="en-US" sz="1100" dirty="0" err="1"/>
              <a:t>Nguồn</a:t>
            </a:r>
            <a:r>
              <a:rPr lang="en-US" sz="1100" dirty="0"/>
              <a:t>:…. SGK tr.109)</a:t>
            </a:r>
            <a:endParaRPr lang="en-CA" sz="11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2110D9A-5578-39E2-4D5E-6C2BDA712A1C}"/>
              </a:ext>
            </a:extLst>
          </p:cNvPr>
          <p:cNvSpPr txBox="1"/>
          <p:nvPr/>
        </p:nvSpPr>
        <p:spPr>
          <a:xfrm>
            <a:off x="1019676" y="1296895"/>
            <a:ext cx="7226955" cy="76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⁇ Quan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706244" y="386576"/>
            <a:ext cx="66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SINH TRƯỞNG CỦA VI SINH VẬT</a:t>
            </a:r>
            <a:endParaRPr lang="en-C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835230"/>
            <a:ext cx="582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652A3F9-5B85-D281-59C3-687263CF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5" y="2231568"/>
            <a:ext cx="3838736" cy="243707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EF03929-7D6E-16C6-800B-EB69A3E0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931" y="2231568"/>
            <a:ext cx="3743103" cy="243707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8524FE-7ED0-91E5-B6D2-CD3C863F50EC}"/>
              </a:ext>
            </a:extLst>
          </p:cNvPr>
          <p:cNvSpPr txBox="1"/>
          <p:nvPr/>
        </p:nvSpPr>
        <p:spPr>
          <a:xfrm>
            <a:off x="1019676" y="1115489"/>
            <a:ext cx="6705599" cy="97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u="sng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u="sng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u="sng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u="sng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u="sng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u="sng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u="sng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0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95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B04617-4D68-80EB-3B97-68FCD76C6C7E}"/>
              </a:ext>
            </a:extLst>
          </p:cNvPr>
          <p:cNvSpPr txBox="1"/>
          <p:nvPr/>
        </p:nvSpPr>
        <p:spPr>
          <a:xfrm>
            <a:off x="706244" y="386576"/>
            <a:ext cx="66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SINH TRƯỞNG CỦA VI SINH VẬT</a:t>
            </a:r>
            <a:endParaRPr lang="en-C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D5B82C-8CBD-B1F1-8CEB-963A7A08AF34}"/>
              </a:ext>
            </a:extLst>
          </p:cNvPr>
          <p:cNvSpPr txBox="1"/>
          <p:nvPr/>
        </p:nvSpPr>
        <p:spPr>
          <a:xfrm>
            <a:off x="915966" y="835230"/>
            <a:ext cx="6203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C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A337199-9DD2-3925-0DCA-856862DB25F5}"/>
              </a:ext>
            </a:extLst>
          </p:cNvPr>
          <p:cNvSpPr txBox="1"/>
          <p:nvPr/>
        </p:nvSpPr>
        <p:spPr>
          <a:xfrm>
            <a:off x="1019676" y="1307579"/>
            <a:ext cx="6705599" cy="132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(lag),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(log),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0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70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921" y="2225501"/>
            <a:ext cx="765017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b="1" kern="120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35" name="Oval 34"/>
          <p:cNvSpPr/>
          <p:nvPr/>
        </p:nvSpPr>
        <p:spPr>
          <a:xfrm>
            <a:off x="2660073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28199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596325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64451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532577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000703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468829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936955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405081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873207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341333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809459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277585" y="369011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660073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28200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Ồ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596327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064453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532580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Ó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000707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468834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936960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405087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6873214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Ữ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341341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09467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Á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277594" y="369011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5" name="introl vuotchuongngai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9686" y="77560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1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3" action="ppaction://hlinksldjump"/>
          </p:cNvPr>
          <p:cNvSpPr/>
          <p:nvPr/>
        </p:nvSpPr>
        <p:spPr>
          <a:xfrm>
            <a:off x="81886" y="62571"/>
            <a:ext cx="652454" cy="5641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</a:t>
            </a:r>
            <a:endParaRPr lang="vi-VN" sz="12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6073" y="3793525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604199" y="3793525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72325" y="3793525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540451" y="3793525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008577" y="3793525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476703" y="3793525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944829" y="3793525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136073" y="3793525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604200" y="3793525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2072327" y="3793525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540453" y="3793525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V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008580" y="3793525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476707" y="3793525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944834" y="3793525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8" name="Rectangle 77">
            <a:hlinkClick r:id="rId4" action="ppaction://hlinksldjump"/>
          </p:cNvPr>
          <p:cNvSpPr/>
          <p:nvPr/>
        </p:nvSpPr>
        <p:spPr>
          <a:xfrm>
            <a:off x="7865984" y="3793525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865984" y="3793525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136073" y="282926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604199" y="282926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072325" y="282926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540451" y="282926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008577" y="282926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476703" y="282926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944829" y="2829263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136073" y="282926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604200" y="282926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Â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072327" y="282926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540453" y="282926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008580" y="282926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Ằ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476707" y="282926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944834" y="2829263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1" name="Rectangle 130">
            <a:hlinkClick r:id="rId5" action="ppaction://hlinksldjump"/>
          </p:cNvPr>
          <p:cNvSpPr/>
          <p:nvPr/>
        </p:nvSpPr>
        <p:spPr>
          <a:xfrm>
            <a:off x="7865984" y="2829264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7865984" y="2829264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136073" y="1865002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604199" y="1865002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072325" y="1865002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540451" y="1865002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3008577" y="1865002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3476703" y="1865002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3944829" y="1865002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136073" y="1865002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604200" y="1865002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Ũ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072327" y="1865002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540453" y="1865002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3008580" y="1865002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476707" y="1865002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Ừ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3944834" y="1865002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1" name="Rectangle 160">
            <a:hlinkClick r:id="rId6" action="ppaction://hlinksldjump"/>
          </p:cNvPr>
          <p:cNvSpPr/>
          <p:nvPr/>
        </p:nvSpPr>
        <p:spPr>
          <a:xfrm>
            <a:off x="7865984" y="1865002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7865984" y="1865002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1136073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1604199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072325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540451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3008577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3476703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3944829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412955" y="900740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136073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1604200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072327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Ề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540453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3008580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3476707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3944834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Á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412960" y="900740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lang="vi-VN" sz="24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1" name="Rectangle 190">
            <a:hlinkClick r:id="rId7" action="ppaction://hlinksldjump"/>
          </p:cNvPr>
          <p:cNvSpPr/>
          <p:nvPr/>
        </p:nvSpPr>
        <p:spPr>
          <a:xfrm>
            <a:off x="7865984" y="900741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7865984" y="900741"/>
            <a:ext cx="706272" cy="650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0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8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5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101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32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62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09A1226-AA77-8FBE-73EC-0011F5DBC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87"/>
          <a:stretch/>
        </p:blipFill>
        <p:spPr>
          <a:xfrm>
            <a:off x="2029218" y="608281"/>
            <a:ext cx="4998480" cy="3963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4"/>
          <a:stretch/>
        </p:blipFill>
        <p:spPr>
          <a:xfrm>
            <a:off x="1456550" y="468630"/>
            <a:ext cx="3150381" cy="21447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9"/>
          <a:stretch/>
        </p:blipFill>
        <p:spPr>
          <a:xfrm>
            <a:off x="4587881" y="457200"/>
            <a:ext cx="3150381" cy="21561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7"/>
          <a:stretch/>
        </p:blipFill>
        <p:spPr>
          <a:xfrm>
            <a:off x="1447406" y="2591609"/>
            <a:ext cx="3159526" cy="21477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363"/>
          <a:stretch/>
        </p:blipFill>
        <p:spPr>
          <a:xfrm>
            <a:off x="4587881" y="2590072"/>
            <a:ext cx="3150381" cy="2142623"/>
          </a:xfrm>
          <a:prstGeom prst="rect">
            <a:avLst/>
          </a:prstGeom>
        </p:spPr>
      </p:pic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1886" y="62571"/>
            <a:ext cx="652454" cy="5641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CHỮ</a:t>
            </a:r>
            <a:endParaRPr lang="vi-VN" sz="12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84" y="1514857"/>
            <a:ext cx="2990348" cy="21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udy Guide to Middle School Students by Slidesgo">
  <a:themeElements>
    <a:clrScheme name="Simple Light">
      <a:dk1>
        <a:srgbClr val="646B96"/>
      </a:dk1>
      <a:lt1>
        <a:srgbClr val="FAFAFA"/>
      </a:lt1>
      <a:dk2>
        <a:srgbClr val="D5D9EE"/>
      </a:dk2>
      <a:lt2>
        <a:srgbClr val="FBDC77"/>
      </a:lt2>
      <a:accent1>
        <a:srgbClr val="F172AC"/>
      </a:accent1>
      <a:accent2>
        <a:srgbClr val="FBBEE6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434D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1753</Words>
  <Application>Microsoft Office PowerPoint</Application>
  <PresentationFormat>Trình chiếu Trên màn hình (16:9)</PresentationFormat>
  <Paragraphs>281</Paragraphs>
  <Slides>32</Slides>
  <Notes>23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32</vt:i4>
      </vt:variant>
    </vt:vector>
  </HeadingPairs>
  <TitlesOfParts>
    <vt:vector size="44" baseType="lpstr">
      <vt:lpstr>Arial</vt:lpstr>
      <vt:lpstr>Tahoma</vt:lpstr>
      <vt:lpstr>Cambria Math</vt:lpstr>
      <vt:lpstr>Calibri Light</vt:lpstr>
      <vt:lpstr>Calibri</vt:lpstr>
      <vt:lpstr>Bebas Neue</vt:lpstr>
      <vt:lpstr>DM Sans</vt:lpstr>
      <vt:lpstr>Varela Round</vt:lpstr>
      <vt:lpstr>Times New Roman</vt:lpstr>
      <vt:lpstr>Nunito Light</vt:lpstr>
      <vt:lpstr>Study Guide to Middle School Students by Slidesgo</vt:lpstr>
      <vt:lpstr>Office Theme</vt:lpstr>
      <vt:lpstr>Góc thắc mắc</vt:lpstr>
      <vt:lpstr>BÀI 18 SINH TRƯỞNG VÀ SINH SẢN Ở VI SINH VẬT</vt:lpstr>
      <vt:lpstr>NỘI DUNG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Góc thắc mắc</dc:title>
  <cp:lastModifiedBy>Nguyen Vu Thanh Ha</cp:lastModifiedBy>
  <cp:revision>10</cp:revision>
  <dcterms:modified xsi:type="dcterms:W3CDTF">2023-04-13T07:22:58Z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2023-03-23T01:23:09Z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25797768-b6e4-4b74-843f-ac2db28c93f1</vt:lpwstr>
  </property>
  <property fmtid="{D5CDD505-2E9C-101B-9397-08002B2CF9AE}" pid="7" name="MSIP_Label_defa4170-0d19-0005-0004-bc88714345d2_ActionId">
    <vt:lpwstr>157649db-9cd0-4b04-b259-541f441ee44a</vt:lpwstr>
  </property>
  <property fmtid="{D5CDD505-2E9C-101B-9397-08002B2CF9AE}" pid="8" name="MSIP_Label_defa4170-0d19-0005-0004-bc88714345d2_ContentBits">
    <vt:lpwstr>0</vt:lpwstr>
  </property>
</Properties>
</file>