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9"/>
  </p:notesMasterIdLst>
  <p:handoutMasterIdLst>
    <p:handoutMasterId r:id="rId30"/>
  </p:handoutMasterIdLst>
  <p:sldIdLst>
    <p:sldId id="331" r:id="rId3"/>
    <p:sldId id="259" r:id="rId4"/>
    <p:sldId id="276" r:id="rId5"/>
    <p:sldId id="312" r:id="rId6"/>
    <p:sldId id="275" r:id="rId7"/>
    <p:sldId id="268" r:id="rId8"/>
    <p:sldId id="296" r:id="rId9"/>
    <p:sldId id="270" r:id="rId10"/>
    <p:sldId id="271" r:id="rId11"/>
    <p:sldId id="301" r:id="rId12"/>
    <p:sldId id="274" r:id="rId13"/>
    <p:sldId id="289" r:id="rId14"/>
    <p:sldId id="290" r:id="rId15"/>
    <p:sldId id="288" r:id="rId16"/>
    <p:sldId id="287" r:id="rId17"/>
    <p:sldId id="333" r:id="rId18"/>
    <p:sldId id="293" r:id="rId19"/>
    <p:sldId id="262" r:id="rId20"/>
    <p:sldId id="313" r:id="rId21"/>
    <p:sldId id="285" r:id="rId22"/>
    <p:sldId id="283" r:id="rId23"/>
    <p:sldId id="263" r:id="rId24"/>
    <p:sldId id="284" r:id="rId25"/>
    <p:sldId id="264" r:id="rId26"/>
    <p:sldId id="286" r:id="rId27"/>
    <p:sldId id="265" r:id="rId28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73D"/>
    <a:srgbClr val="E11F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92" autoAdjust="0"/>
  </p:normalViewPr>
  <p:slideViewPr>
    <p:cSldViewPr>
      <p:cViewPr varScale="1">
        <p:scale>
          <a:sx n="62" d="100"/>
          <a:sy n="62" d="100"/>
        </p:scale>
        <p:origin x="80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A2741-9773-430A-9313-436FF68DD2C8}" type="datetimeFigureOut">
              <a:rPr lang="en-US" smtClean="0"/>
              <a:t>13/12/2022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A7253-4DD1-4DF3-8725-A7F95BDF4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90BEF-BCBE-43AC-B61D-6710892F1E47}" type="datetimeFigureOut">
              <a:rPr lang="en-US" smtClean="0"/>
              <a:t>13/12/2022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33BEC-4DA5-43B7-B609-474F733F168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18B6519F-655A-9BA5-56F2-58D8131650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295784A5-D46B-B932-5DBC-F73F94F4B4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z="1300">
              <a:cs typeface="Arial" panose="020B0604020202020204" pitchFamily="34" charset="0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11BCC32C-2213-C202-D744-2807C88AB6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76CD70-3DA0-4265-BB73-A871C62884FE}" type="slidenum">
              <a:rPr lang="en-US" altLang="vi-VN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>
              <a:defRPr/>
            </a:pPr>
            <a:fld id="{1F9DE7CA-8E88-4C06-94C1-4802D258A3E0}" type="slidenum">
              <a:rPr lang="en-US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33BEC-4DA5-43B7-B609-474F733F16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74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885F39-048A-4C63-A371-A7E6D953F2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Hoàng Thị Vân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B58F3-4DB4-48B6-8800-5259B31BB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0D7F36-3F20-4C93-B4FB-076F450269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Hoàng Thị Vân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2C6078-539B-4C5D-83D1-5EEACEEEED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45B29F-9C1B-42AD-922D-C654552467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Hoàng Thị Vân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4C6B6-75E0-494B-A7EE-6F05A98C7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DEDD51-53B1-454F-AEF3-E329557B92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Hoàng Thị Vân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EEE13-072D-4153-8301-2FB337AC11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656E3B-3EAA-4291-B9C8-6517B6AF83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Hoàng Thị Vân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777B9-6441-44B0-8B80-8E8AB07BEC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656E3B-3EAA-4291-B9C8-6517B6AF83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Hoàng Thị Vân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777B9-6441-44B0-8B80-8E8AB07BEC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5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656E3B-3EAA-4291-B9C8-6517B6AF83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Hoàng Thị Vân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777B9-6441-44B0-8B80-8E8AB07BEC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847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656E3B-3EAA-4291-B9C8-6517B6AF83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Hoàng Thị Vân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777B9-6441-44B0-8B80-8E8AB07BEC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33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656E3B-3EAA-4291-B9C8-6517B6AF83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Hoàng Thị Vân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777B9-6441-44B0-8B80-8E8AB07BEC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502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656E3B-3EAA-4291-B9C8-6517B6AF83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Hoàng Thị Vân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777B9-6441-44B0-8B80-8E8AB07BEC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919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656E3B-3EAA-4291-B9C8-6517B6AF83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Hoàng Thị Vân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777B9-6441-44B0-8B80-8E8AB07BEC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02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3C86A6-8021-48E8-A6C7-78C1330448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Hoàng Thị Vân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A3E080-7C89-4AC8-BFFE-FA25FE9C3302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656E3B-3EAA-4291-B9C8-6517B6AF83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Hoàng Thị Vân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777B9-6441-44B0-8B80-8E8AB07BEC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112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656E3B-3EAA-4291-B9C8-6517B6AF83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Hoàng Thị Vân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777B9-6441-44B0-8B80-8E8AB07BEC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04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656E3B-3EAA-4291-B9C8-6517B6AF83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Hoàng Thị Vân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777B9-6441-44B0-8B80-8E8AB07BEC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835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656E3B-3EAA-4291-B9C8-6517B6AF83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Hoàng Thị Vân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777B9-6441-44B0-8B80-8E8AB07BEC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8888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656E3B-3EAA-4291-B9C8-6517B6AF83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Hoàng Thị Vân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777B9-6441-44B0-8B80-8E8AB07BEC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855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656E3B-3EAA-4291-B9C8-6517B6AF83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Hoàng Thị Vân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777B9-6441-44B0-8B80-8E8AB07BEC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7654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656E3B-3EAA-4291-B9C8-6517B6AF83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Hoàng Thị Vân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777B9-6441-44B0-8B80-8E8AB07BEC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09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656E3B-3EAA-4291-B9C8-6517B6AF83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Hoàng Thị Vân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777B9-6441-44B0-8B80-8E8AB07BEC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9818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656E3B-3EAA-4291-B9C8-6517B6AF83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Hoàng Thị Vân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777B9-6441-44B0-8B80-8E8AB07BEC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334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656E3B-3EAA-4291-B9C8-6517B6AF83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Hoàng Thị Vân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777B9-6441-44B0-8B80-8E8AB07BEC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710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3C86A6-8021-48E8-A6C7-78C1330448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Hoàng Thị Vân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A3E080-7C89-4AC8-BFFE-FA25FE9C3302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200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656E3B-3EAA-4291-B9C8-6517B6AF83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Hoàng Thị Vân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777B9-6441-44B0-8B80-8E8AB07BEC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6928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656E3B-3EAA-4291-B9C8-6517B6AF83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Hoàng Thị Vân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777B9-6441-44B0-8B80-8E8AB07BEC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282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656E3B-3EAA-4291-B9C8-6517B6AF83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Hoàng Thị Vân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777B9-6441-44B0-8B80-8E8AB07BEC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7684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656E3B-3EAA-4291-B9C8-6517B6AF83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Hoàng Thị Vân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777B9-6441-44B0-8B80-8E8AB07BEC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8100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656E3B-3EAA-4291-B9C8-6517B6AF83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Hoàng Thị Vân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777B9-6441-44B0-8B80-8E8AB07BEC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0034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656E3B-3EAA-4291-B9C8-6517B6AF83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Hoàng Thị Vân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777B9-6441-44B0-8B80-8E8AB07BEC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3158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656E3B-3EAA-4291-B9C8-6517B6AF83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Hoàng Thị Vân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777B9-6441-44B0-8B80-8E8AB07BEC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9979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656E3B-3EAA-4291-B9C8-6517B6AF83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Hoàng Thị Vân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777B9-6441-44B0-8B80-8E8AB07BEC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342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656E3B-3EAA-4291-B9C8-6517B6AF83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Hoàng Thị Vân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777B9-6441-44B0-8B80-8E8AB07BEC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084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656E3B-3EAA-4291-B9C8-6517B6AF83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Hoàng Thị Vân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777B9-6441-44B0-8B80-8E8AB07BEC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344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3C86A6-8021-48E8-A6C7-78C1330448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Hoàng Thị Vân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A3E080-7C89-4AC8-BFFE-FA25FE9C3302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682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656E3B-3EAA-4291-B9C8-6517B6AF83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Hoàng Thị Vân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777B9-6441-44B0-8B80-8E8AB07BEC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1193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656E3B-3EAA-4291-B9C8-6517B6AF83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Hoàng Thị Vân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777B9-6441-44B0-8B80-8E8AB07BEC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8368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2A7282-42E5-4D18-A04B-F841E11EA9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Hoàng Thị Vân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4B9CC-389E-4C10-BC53-7806849551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57B2FA-CB03-45DE-9AEE-995902BCD7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Hoàng Thị Vân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8EE38-CCD2-49D0-AC5B-2AFFA56BED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414D8B-4C42-4DC8-BAFE-E2296048A5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Hoàng Thị Vân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17C9E-B481-4654-9D20-2E3688C5EE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8983D1-40C9-41E7-ADB6-A25C4CD92D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Hoàng Thị Vân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E354F3-0822-407D-BFE8-793395E262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E09F9-0E7C-424F-A41A-FDFD81E470EE}" type="datetime1">
              <a:rPr lang="en-US"/>
              <a:t>13/12/2022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Hoàng Thị Hồng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F7557-E9BB-4570-9778-F2C5AE40694D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50DC3-6F9F-4401-B54A-69CA9F2B6B91}" type="datetime1">
              <a:rPr lang="en-US"/>
              <a:t>13/12/2022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Hoàng Thị Hồng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08E9DE-A06D-41A1-9F2E-D97B45639FE7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50DC3-6F9F-4401-B54A-69CA9F2B6B91}" type="datetime1">
              <a:rPr lang="en-US"/>
              <a:t>13/12/2022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Hoàng Thị Hồng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08E9DE-A06D-41A1-9F2E-D97B45639FE7}" type="slidenum">
              <a:rPr lang="en-US" altLang="vi-VN"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036404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50DC3-6F9F-4401-B54A-69CA9F2B6B91}" type="datetime1">
              <a:rPr lang="en-US"/>
              <a:t>13/12/2022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Hoàng Thị Hồng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08E9DE-A06D-41A1-9F2E-D97B45639FE7}" type="slidenum">
              <a:rPr lang="en-US" altLang="vi-VN"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1698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3C86A6-8021-48E8-A6C7-78C1330448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Hoàng Thị Vân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A3E080-7C89-4AC8-BFFE-FA25FE9C3302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038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31E59-E4D2-483E-B3B2-F028B6B94134}" type="datetime1">
              <a:rPr lang="en-US"/>
              <a:t>13/12/2022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Hoàng Thị Hồng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C4584-D949-4F03-A444-AA9F8BD2EC01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1DEAE-367C-4044-B2E2-5683D5BE55D3}" type="datetime1">
              <a:rPr lang="en-US"/>
              <a:t>13/12/2022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Hoàng Thị Hồng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A0C7F-22DA-471E-8D46-4F8A242DCAFB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0817F-B2E1-4B93-81C6-1DA790453C9A}" type="datetime1">
              <a:rPr lang="en-US"/>
              <a:t>13/12/2022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Hoàng Thị Hồng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0D4C6-FDD8-4813-B0C5-15D5EA3B555C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5369B-E9EB-41EE-BDF7-7AE90E7F9C03}" type="datetime1">
              <a:rPr lang="en-US"/>
              <a:t>13/12/2022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Hoàng Thị Hồng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18894-BCA5-47EE-B7C4-7C3EB7B1A958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9CEC8-5D44-47FC-A303-DBFE836CEB47}" type="datetime1">
              <a:rPr lang="en-US"/>
              <a:t>13/12/2022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Hoàng Thị Hồng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364EC-E1E9-4C06-9628-BFF3BFACF974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9CEC8-5D44-47FC-A303-DBFE836CEB47}" type="datetime1">
              <a:rPr lang="en-US"/>
              <a:t>13/12/2022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Hoàng Thị Hồng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364EC-E1E9-4C06-9628-BFF3BFACF974}" type="slidenum">
              <a:rPr lang="en-US" altLang="vi-VN"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551625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9CEC8-5D44-47FC-A303-DBFE836CEB47}" type="datetime1">
              <a:rPr lang="en-US"/>
              <a:t>13/12/2022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Hoàng Thị Hồng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364EC-E1E9-4C06-9628-BFF3BFACF974}" type="slidenum">
              <a:rPr lang="en-US" altLang="vi-VN"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280556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21710-C51B-4DFD-A673-C221A01530E1}" type="datetime1">
              <a:rPr lang="en-US"/>
              <a:t>13/12/2022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Hoàng Thị Hồng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BAD94-C2A0-41AB-B7CA-5EF57C6FC987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14610-E858-4315-99C9-73EBE99F7B88}" type="datetime1">
              <a:rPr lang="en-US"/>
              <a:t>13/12/2022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Hoàng Thị Hồng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04A4B-96EE-4676-877B-949DB11DC4D6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2471C-B2DE-4780-BF9F-7173AA88D58B}" type="datetime1">
              <a:rPr lang="en-US"/>
              <a:t>13/12/2022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Hoàng Thị Hồng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BB6B4-F3E7-4F38-83A3-BDED4F453FA9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3C86A6-8021-48E8-A6C7-78C1330448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Hoàng Thị Vân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A3E080-7C89-4AC8-BFFE-FA25FE9C3302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8808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BF695-9AFB-4F52-BC53-3A3B519DB11D}" type="datetime1">
              <a:rPr lang="en-US"/>
              <a:t>13/12/2022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Hoàng Thị Hồng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2F25D-F4E4-4E3F-BAEB-1B6C1BE29E2B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3C86A6-8021-48E8-A6C7-78C1330448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Hoàng Thị Vân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A3E080-7C89-4AC8-BFFE-FA25FE9C3302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97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3C86A6-8021-48E8-A6C7-78C1330448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Hoàng Thị Vân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A3E080-7C89-4AC8-BFFE-FA25FE9C3302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10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808288-57BC-4278-8026-8777D6919B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Hoàng Thị Vân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0032A-4DED-4CCD-8249-27BE9FBBAD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824E4BC-3E8F-42EB-93C3-D56218CAD1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Hoàng Thị Vân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35D2262-8D64-4C9B-9904-752358D269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04" r:id="rId3"/>
    <p:sldLayoutId id="2147483703" r:id="rId4"/>
    <p:sldLayoutId id="2147483689" r:id="rId5"/>
    <p:sldLayoutId id="2147483688" r:id="rId6"/>
    <p:sldLayoutId id="2147483673" r:id="rId7"/>
    <p:sldLayoutId id="2147483672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709" r:id="rId14"/>
    <p:sldLayoutId id="2147483708" r:id="rId15"/>
    <p:sldLayoutId id="2147483707" r:id="rId16"/>
    <p:sldLayoutId id="2147483706" r:id="rId17"/>
    <p:sldLayoutId id="2147483705" r:id="rId18"/>
    <p:sldLayoutId id="2147483702" r:id="rId19"/>
    <p:sldLayoutId id="2147483701" r:id="rId20"/>
    <p:sldLayoutId id="2147483700" r:id="rId21"/>
    <p:sldLayoutId id="2147483699" r:id="rId22"/>
    <p:sldLayoutId id="2147483698" r:id="rId23"/>
    <p:sldLayoutId id="2147483697" r:id="rId24"/>
    <p:sldLayoutId id="2147483696" r:id="rId25"/>
    <p:sldLayoutId id="2147483695" r:id="rId26"/>
    <p:sldLayoutId id="2147483693" r:id="rId27"/>
    <p:sldLayoutId id="2147483692" r:id="rId28"/>
    <p:sldLayoutId id="2147483691" r:id="rId29"/>
    <p:sldLayoutId id="2147483687" r:id="rId30"/>
    <p:sldLayoutId id="2147483686" r:id="rId31"/>
    <p:sldLayoutId id="2147483685" r:id="rId32"/>
    <p:sldLayoutId id="2147483684" r:id="rId33"/>
    <p:sldLayoutId id="2147483683" r:id="rId34"/>
    <p:sldLayoutId id="2147483682" r:id="rId35"/>
    <p:sldLayoutId id="2147483681" r:id="rId36"/>
    <p:sldLayoutId id="2147483680" r:id="rId37"/>
    <p:sldLayoutId id="2147483679" r:id="rId38"/>
    <p:sldLayoutId id="2147483677" r:id="rId39"/>
    <p:sldLayoutId id="2147483676" r:id="rId40"/>
    <p:sldLayoutId id="2147483675" r:id="rId41"/>
    <p:sldLayoutId id="2147483656" r:id="rId42"/>
    <p:sldLayoutId id="2147483657" r:id="rId43"/>
    <p:sldLayoutId id="2147483658" r:id="rId44"/>
    <p:sldLayoutId id="2147483659" r:id="rId4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92E229-74ED-4AF7-A233-E00E971D09AB}" type="datetime1">
              <a:rPr lang="en-US"/>
              <a:t>13/12/2022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Hoàng Thị Hồng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ADE85F3-2718-4EF1-9CFD-5BF4F396B0D1}" type="slidenum">
              <a:rPr lang="en-US" altLang="vi-VN"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90" r:id="rId3"/>
    <p:sldLayoutId id="2147483674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94" r:id="rId10"/>
    <p:sldLayoutId id="2147483678" r:id="rId11"/>
    <p:sldLayoutId id="2147483668" r:id="rId12"/>
    <p:sldLayoutId id="2147483669" r:id="rId13"/>
    <p:sldLayoutId id="2147483670" r:id="rId14"/>
    <p:sldLayoutId id="2147483671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gnifying-glass5.gif">
            <a:extLst>
              <a:ext uri="{FF2B5EF4-FFF2-40B4-BE49-F238E27FC236}">
                <a16:creationId xmlns:a16="http://schemas.microsoft.com/office/drawing/2014/main" id="{F9796318-97E9-562B-D41E-5BDF92D609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68695"/>
            <a:ext cx="2895600" cy="5045075"/>
          </a:xfrm>
        </p:spPr>
      </p:pic>
      <p:sp>
        <p:nvSpPr>
          <p:cNvPr id="7171" name="Slide Number Placeholder 4">
            <a:extLst>
              <a:ext uri="{FF2B5EF4-FFF2-40B4-BE49-F238E27FC236}">
                <a16:creationId xmlns:a16="http://schemas.microsoft.com/office/drawing/2014/main" id="{C3B2F813-0DF6-03DA-88A7-405AC9C3C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68DDCC-F49F-4C76-9E6D-420ECACC992D}" type="slidenum">
              <a:rPr lang="en-US" altLang="vi-VN" sz="120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vi-VN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172" name="Title 1">
            <a:extLst>
              <a:ext uri="{FF2B5EF4-FFF2-40B4-BE49-F238E27FC236}">
                <a16:creationId xmlns:a16="http://schemas.microsoft.com/office/drawing/2014/main" id="{8A4A06AE-3284-985D-CB5C-0E46A597D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6200"/>
            <a:ext cx="8915400" cy="14478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vi-VN" u="sng">
                <a:latin typeface="Times New Roman" panose="02020603050405020304" pitchFamily="18" charset="0"/>
                <a:cs typeface="Times New Roman" panose="02020603050405020304" pitchFamily="18" charset="0"/>
              </a:rPr>
              <a:t>Tiết 24 - Bài 25</a:t>
            </a: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Học thuyết Lamac và Đacuyn</a:t>
            </a:r>
          </a:p>
        </p:txBody>
      </p:sp>
      <p:pic>
        <p:nvPicPr>
          <p:cNvPr id="7173" name="Picture 8" descr="viewer (1).jpg">
            <a:extLst>
              <a:ext uri="{FF2B5EF4-FFF2-40B4-BE49-F238E27FC236}">
                <a16:creationId xmlns:a16="http://schemas.microsoft.com/office/drawing/2014/main" id="{D39B0E5E-EFEE-A352-75E4-858A5EDA58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55751"/>
            <a:ext cx="6324600" cy="542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0AC0-4E58-4D33-9EE0-A92677CADA8D}" type="slidenum">
              <a:rPr lang="en-US" smtClean="0"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4627" y="725269"/>
            <a:ext cx="1196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Đacuyn “biến dị” là gì?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371600"/>
            <a:ext cx="1127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Đacuyn: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darwin -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"/>
            <a:ext cx="5105400" cy="682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7010400" y="2881313"/>
            <a:ext cx="5257800" cy="3657600"/>
          </a:xfrm>
          <a:prstGeom prst="cloudCallout">
            <a:avLst>
              <a:gd name="adj1" fmla="val -61629"/>
              <a:gd name="adj2" fmla="val -6004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sao hươu cao cổ có cổ dài?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0AC0-4E58-4D33-9EE0-A92677CADA8D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644" y="122834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Đacuyn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76200"/>
            <a:ext cx="4267200" cy="7620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Theo Lamac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A3E080-7C89-4AC8-BFFE-FA25FE9C3302}" type="slidenum">
              <a:rPr lang="en-US" smtClean="0">
                <a:solidFill>
                  <a:prstClr val="black"/>
                </a:solidFill>
              </a:r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 descr="fig_deciduous_tree_2_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43126"/>
            <a:ext cx="392112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11949847342128891945cartoon_tree_01.svg.m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599" y="1219200"/>
            <a:ext cx="27686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2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1"/>
            <a:ext cx="220980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1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971801"/>
            <a:ext cx="15240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2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4011614"/>
            <a:ext cx="2019300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1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19400"/>
            <a:ext cx="16002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53 -0.00232 0.0007 -0.00463 0.00157 -0.00671 C 0.00348 -0.01133 0.00816 -0.01966 0.00816 -0.01966 C 0.00921 -0.02405 0.01164 -0.03931 0.01476 -0.03931 " pathEditMode="relative" ptsTypes="fff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C 0.00086 -0.0051 0.00139 -0.01019 0.00347 -0.01482 C 0.00764 -0.02477 0.01823 -0.04306 0.01823 -0.0426 C 0.02048 -0.05255 0.02604 -0.08588 0.03333 -0.08588 " pathEditMode="relative" rAng="0" ptsTypes="fff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7149088" y="113978"/>
            <a:ext cx="4433888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Đacuyn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11949847342128891945cartoon_tree_01.svg.me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72400" y="1676401"/>
            <a:ext cx="1701800" cy="398621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36298" y="6370636"/>
            <a:ext cx="1079502" cy="365125"/>
          </a:xfrm>
        </p:spPr>
        <p:txBody>
          <a:bodyPr/>
          <a:lstStyle/>
          <a:p>
            <a:pPr algn="ctr">
              <a:defRPr/>
            </a:pPr>
            <a:fld id="{BBA3E080-7C89-4AC8-BFFE-FA25FE9C3302}" type="slidenum">
              <a:rPr lang="en-US" smtClean="0">
                <a:solidFill>
                  <a:prstClr val="black"/>
                </a:solidFill>
              </a:r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 descr="fig_deciduous_tree_2_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3200400"/>
            <a:ext cx="24939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1218784744929957488Martouf_Giraffe_sympa.svg.med - Copy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3505201"/>
            <a:ext cx="181451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1218784744929957488Martouf_Giraffe_sympa.svg.m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438400"/>
            <a:ext cx="180181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1218784744929957488Martouf_Giraffe_sympa.svg.me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438400"/>
            <a:ext cx="1752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1218784744929957488Martouf_Giraffe_sympa.svg.med - Copy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3657601"/>
            <a:ext cx="181451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1218784744929957488Martouf_Giraffe_sympa.svg.med - Copy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3581401"/>
            <a:ext cx="181451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1218784744929957488Martouf_Giraffe_sympa.svg.med - Copy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46141" flipH="1" flipV="1">
            <a:off x="7964489" y="5048250"/>
            <a:ext cx="21431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1218784744929957488Martouf_Giraffe_sympa.svg.me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286000"/>
            <a:ext cx="1752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1218784744929957488Martouf_Giraffe_sympa.svg.med - Copy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46141" flipH="1" flipV="1">
            <a:off x="7431089" y="5124450"/>
            <a:ext cx="21431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1218784744929957488Martouf_Giraffe_sympa.svg.med - Copy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46141" flipH="1" flipV="1">
            <a:off x="6897689" y="5428927"/>
            <a:ext cx="21431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2644" y="0"/>
            <a:ext cx="4005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Đacuyn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1" y="533400"/>
            <a:ext cx="6553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9697" y="2451080"/>
            <a:ext cx="60325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sót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CLTN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022E-16 C 0.04049 -0.00278 0.03698 -0.00394 0.0845 1.11022E-16 C 0.09023 0.00046 0.09596 0.00648 0.10169 0.00671 C 0.11393 0.00741 0.12591 0.00671 0.13802 0.00671 " pathEditMode="relative" rAng="0" ptsTypes="AA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1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 ru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248891"/>
            <a:ext cx="2590800" cy="2623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ga-cho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438" y="3429973"/>
            <a:ext cx="3086101" cy="29070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GaLogo(huongtrung).jp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499" y="3526465"/>
            <a:ext cx="3086101" cy="27317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thelongesttailtheonagadil0.jpg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630951" y="45462"/>
            <a:ext cx="3418049" cy="30025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610600" y="6273800"/>
            <a:ext cx="251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4771" y="2938463"/>
            <a:ext cx="2217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47800" y="6334126"/>
            <a:ext cx="198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25887" y="6185093"/>
            <a:ext cx="3856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Gà rừng hoang dại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810500" y="3048001"/>
            <a:ext cx="3009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bnn_1299750095_ga thi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8751" y="585880"/>
            <a:ext cx="3418049" cy="24726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4" name="Straight Arrow Connector 13"/>
          <p:cNvCxnSpPr>
            <a:endCxn id="7" idx="3"/>
          </p:cNvCxnSpPr>
          <p:nvPr/>
        </p:nvCxnSpPr>
        <p:spPr>
          <a:xfrm flipV="1">
            <a:off x="7391400" y="2608288"/>
            <a:ext cx="740113" cy="53840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315200" y="4953000"/>
            <a:ext cx="914400" cy="158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3" idx="5"/>
          </p:cNvCxnSpPr>
          <p:nvPr/>
        </p:nvCxnSpPr>
        <p:spPr>
          <a:xfrm flipH="1" flipV="1">
            <a:off x="4376238" y="2696403"/>
            <a:ext cx="527260" cy="65639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142509" y="4648201"/>
            <a:ext cx="581892" cy="304799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0AC0-4E58-4D33-9EE0-A92677CADA8D}" type="slidenum">
              <a:rPr lang="en-US" smtClean="0"/>
              <a:t>14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2644" y="122834"/>
            <a:ext cx="4480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5" descr="220px-Yellow_mustard_fl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1" y="2590800"/>
            <a:ext cx="2849563" cy="3733800"/>
          </a:xfrm>
          <a:prstGeom prst="rect">
            <a:avLst/>
          </a:prstGeo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1335427748_suplotra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362200"/>
            <a:ext cx="2971800" cy="18257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cabbage_bapca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3886201"/>
            <a:ext cx="2743200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cai-xo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0" y="609601"/>
            <a:ext cx="2819400" cy="23072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phong-ung-thu-tien-liet-tuyen-an-nhieu-sup-lo-xanh-cfc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0" y="4648200"/>
            <a:ext cx="2971800" cy="18172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raucu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8200" y="1"/>
            <a:ext cx="3048000" cy="18664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su-hao-fc03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0200" y="0"/>
            <a:ext cx="2819400" cy="19019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800600" y="6324601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Mù tạt hoang dại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00200" y="6324601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Súp lơ xanh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24000" y="4114801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Súp lơ trắng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953000" y="1828801"/>
            <a:ext cx="243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Cải Bruxen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057400" y="1828801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Su hào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458200" y="3149600"/>
            <a:ext cx="190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Cải xoăn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610600" y="6181726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Bắp cải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Hoàng Thị Vân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0AC0-4E58-4D33-9EE0-A92677CADA8D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875EC4-17FE-024E-4DBF-2802D2718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777B9-6441-44B0-8B80-8E8AB07BEC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599B0A-F8D0-1131-2BFD-881F2FE4FFF8}"/>
              </a:ext>
            </a:extLst>
          </p:cNvPr>
          <p:cNvSpPr txBox="1"/>
          <p:nvPr/>
        </p:nvSpPr>
        <p:spPr>
          <a:xfrm>
            <a:off x="3352800" y="457200"/>
            <a:ext cx="6097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/>
              <a:t>Lưu ý: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93E8ED-F494-5AE3-D7AE-58655F9D6E2E}"/>
              </a:ext>
            </a:extLst>
          </p:cNvPr>
          <p:cNvSpPr txBox="1"/>
          <p:nvPr/>
        </p:nvSpPr>
        <p:spPr>
          <a:xfrm>
            <a:off x="228600" y="1371600"/>
            <a:ext cx="11811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/>
              <a:t>Động lực của quá trình tiến hoá:</a:t>
            </a:r>
          </a:p>
          <a:p>
            <a:pPr marL="514350" indent="-514350">
              <a:buAutoNum type="arabicPeriod"/>
            </a:pPr>
            <a:r>
              <a:rPr lang="en-US" sz="3200"/>
              <a:t>Nguyên nhân tiến hoá: </a:t>
            </a:r>
            <a:r>
              <a:rPr lang="en-US" sz="3200">
                <a:solidFill>
                  <a:srgbClr val="0070C0"/>
                </a:solidFill>
              </a:rPr>
              <a:t>chọn lọc tự nhiên</a:t>
            </a:r>
          </a:p>
          <a:p>
            <a:pPr marL="514350" indent="-514350">
              <a:buAutoNum type="arabicPeriod"/>
            </a:pPr>
            <a:r>
              <a:rPr lang="en-US" sz="3200"/>
              <a:t>Cơ chế tiến hoá: </a:t>
            </a:r>
            <a:r>
              <a:rPr lang="en-US" sz="3200">
                <a:solidFill>
                  <a:srgbClr val="0070C0"/>
                </a:solidFill>
              </a:rPr>
              <a:t>tích luỹ có lợi, đào thải biến dị có hại</a:t>
            </a:r>
          </a:p>
          <a:p>
            <a:pPr marL="514350" indent="-514350">
              <a:buAutoNum type="arabicPeriod"/>
            </a:pPr>
            <a:r>
              <a:rPr lang="en-US" sz="3200"/>
              <a:t>Nguyên liệu của chọn lọc tự nhiên (CLTN): </a:t>
            </a:r>
            <a:r>
              <a:rPr lang="en-US" sz="3200">
                <a:solidFill>
                  <a:srgbClr val="0070C0"/>
                </a:solidFill>
              </a:rPr>
              <a:t>biến dị cá thể</a:t>
            </a:r>
          </a:p>
          <a:p>
            <a:pPr marL="514350" indent="-514350">
              <a:buAutoNum type="arabicPeriod"/>
            </a:pPr>
            <a:r>
              <a:rPr lang="en-US" sz="3200"/>
              <a:t>Đơn vị tác động: </a:t>
            </a:r>
            <a:r>
              <a:rPr lang="en-US" sz="3200">
                <a:solidFill>
                  <a:srgbClr val="0070C0"/>
                </a:solidFill>
              </a:rPr>
              <a:t>cá thể</a:t>
            </a:r>
          </a:p>
          <a:p>
            <a:pPr marL="514350" indent="-514350">
              <a:buAutoNum type="arabicPeriod"/>
            </a:pPr>
            <a:r>
              <a:rPr lang="en-US" sz="3200"/>
              <a:t>Thực chất của CLTN: </a:t>
            </a:r>
            <a:r>
              <a:rPr lang="en-US" sz="3000">
                <a:solidFill>
                  <a:srgbClr val="0070C0"/>
                </a:solidFill>
              </a:rPr>
              <a:t>phân hoá khả năng sống sót và khả năng sinh sản.</a:t>
            </a:r>
          </a:p>
          <a:p>
            <a:pPr marL="514350" indent="-514350">
              <a:buAutoNum type="arabicPeriod"/>
            </a:pPr>
            <a:r>
              <a:rPr lang="en-US" sz="3200"/>
              <a:t>Động lực của chọn lọc nhân tạo: </a:t>
            </a:r>
            <a:r>
              <a:rPr lang="en-US" sz="3200">
                <a:solidFill>
                  <a:srgbClr val="0070C0"/>
                </a:solidFill>
              </a:rPr>
              <a:t>nhu cầu, thị hiếu của con người.</a:t>
            </a:r>
          </a:p>
          <a:p>
            <a:pPr marL="514350" indent="-514350">
              <a:buAutoNum type="arabicPeriod"/>
            </a:pPr>
            <a:r>
              <a:rPr lang="en-US" sz="3200"/>
              <a:t>Các sinh vật ngày nay đều được bắt nguồn từ </a:t>
            </a:r>
            <a:r>
              <a:rPr lang="en-US" sz="3200">
                <a:solidFill>
                  <a:srgbClr val="0070C0"/>
                </a:solidFill>
              </a:rPr>
              <a:t>một tổ tiên chung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4C01D5-A04D-35E3-AB9F-12DD1CA2E6F5}"/>
              </a:ext>
            </a:extLst>
          </p:cNvPr>
          <p:cNvSpPr txBox="1"/>
          <p:nvPr/>
        </p:nvSpPr>
        <p:spPr>
          <a:xfrm>
            <a:off x="6718300" y="1371600"/>
            <a:ext cx="4038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70C0"/>
                </a:solidFill>
              </a:rPr>
              <a:t>Đấu tranh sinh tồn</a:t>
            </a:r>
          </a:p>
        </p:txBody>
      </p:sp>
    </p:spTree>
    <p:extLst>
      <p:ext uri="{BB962C8B-B14F-4D97-AF65-F5344CB8AC3E}">
        <p14:creationId xmlns:p14="http://schemas.microsoft.com/office/powerpoint/2010/main" val="4207917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SINH HỌC\năm 4\kì 1\pp 12\BAI 25\IMG\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2" b="2419"/>
          <a:stretch>
            <a:fillRect/>
          </a:stretch>
        </p:blipFill>
        <p:spPr bwMode="auto">
          <a:xfrm>
            <a:off x="1524000" y="15240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Hoàng Thị Vân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0AC0-4E58-4D33-9EE0-A92677CADA8D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9"/>
          <p:cNvGraphicFramePr/>
          <p:nvPr/>
        </p:nvGraphicFramePr>
        <p:xfrm>
          <a:off x="228600" y="762001"/>
          <a:ext cx="11734800" cy="5861877"/>
        </p:xfrm>
        <a:graphic>
          <a:graphicData uri="http://schemas.openxmlformats.org/drawingml/2006/table">
            <a:tbl>
              <a:tblPr/>
              <a:tblGrid>
                <a:gridCol w="2748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8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7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Các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vấn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đề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so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sánh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CL tự nhiên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CL nhân tạo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Động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lực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9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Nội dung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Thực chất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8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Đối tượng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4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Kết quả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3733800" y="1828800"/>
            <a:ext cx="3733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5080" defTabSz="1379855">
              <a:lnSpc>
                <a:spcPct val="90000"/>
              </a:lnSpc>
              <a:spcBef>
                <a:spcPct val="20000"/>
              </a:spcBef>
              <a:tabLst>
                <a:tab pos="5036820" algn="l"/>
              </a:tabLst>
            </a:pPr>
            <a:r>
              <a:rPr lang="en-US" sz="2800" dirty="0" err="1"/>
              <a:t>Đấu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tồn</a:t>
            </a:r>
            <a:endParaRPr lang="en-US" sz="2800" i="1" dirty="0">
              <a:solidFill>
                <a:srgbClr val="FF0000"/>
              </a:solidFill>
            </a:endParaRPr>
          </a:p>
          <a:p>
            <a:pPr indent="5080" defTabSz="1379855">
              <a:lnSpc>
                <a:spcPct val="90000"/>
              </a:lnSpc>
              <a:spcBef>
                <a:spcPct val="20000"/>
              </a:spcBef>
              <a:tabLst>
                <a:tab pos="5036820" algn="l"/>
              </a:tabLst>
            </a:pP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6" name="Rectangle 40"/>
          <p:cNvSpPr>
            <a:spLocks noChangeArrowheads="1"/>
          </p:cNvSpPr>
          <p:nvPr/>
        </p:nvSpPr>
        <p:spPr bwMode="auto">
          <a:xfrm>
            <a:off x="8153400" y="1752600"/>
            <a:ext cx="2971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5080" defTabSz="1379855">
              <a:lnSpc>
                <a:spcPct val="90000"/>
              </a:lnSpc>
              <a:spcBef>
                <a:spcPct val="20000"/>
              </a:spcBef>
              <a:tabLst>
                <a:tab pos="5036820" algn="l"/>
              </a:tabLst>
            </a:pPr>
            <a:r>
              <a:rPr lang="en-US" sz="2800" dirty="0" err="1"/>
              <a:t>Nhu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 </a:t>
            </a:r>
            <a:r>
              <a:rPr lang="en-US" sz="2800"/>
              <a:t>con ngườ</a:t>
            </a:r>
            <a:r>
              <a:rPr lang="vi-VN" sz="2800"/>
              <a:t>i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7" name="Rectangle 41"/>
          <p:cNvSpPr>
            <a:spLocks noChangeArrowheads="1"/>
          </p:cNvSpPr>
          <p:nvPr/>
        </p:nvSpPr>
        <p:spPr bwMode="auto">
          <a:xfrm>
            <a:off x="3581400" y="2743200"/>
            <a:ext cx="3581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5080" defTabSz="1379855">
              <a:lnSpc>
                <a:spcPct val="90000"/>
              </a:lnSpc>
              <a:spcBef>
                <a:spcPct val="20000"/>
              </a:spcBef>
              <a:tabLst>
                <a:tab pos="5036820" algn="l"/>
              </a:tabLst>
            </a:pPr>
            <a:r>
              <a:rPr lang="en-US" sz="2800" dirty="0"/>
              <a:t>-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lũy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dị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lợi</a:t>
            </a:r>
            <a:r>
              <a:rPr lang="en-US" sz="2800" dirty="0"/>
              <a:t> - </a:t>
            </a:r>
            <a:r>
              <a:rPr lang="en-US" sz="2800" dirty="0" err="1"/>
              <a:t>Đào</a:t>
            </a:r>
            <a:r>
              <a:rPr lang="en-US" sz="2800" dirty="0"/>
              <a:t> </a:t>
            </a:r>
            <a:r>
              <a:rPr lang="en-US" sz="2800" dirty="0" err="1"/>
              <a:t>thải</a:t>
            </a:r>
            <a:r>
              <a:rPr lang="en-US" sz="2800" dirty="0"/>
              <a:t> BD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hại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8" name="Rectangle 45"/>
          <p:cNvSpPr>
            <a:spLocks noChangeArrowheads="1"/>
          </p:cNvSpPr>
          <p:nvPr/>
        </p:nvSpPr>
        <p:spPr bwMode="auto">
          <a:xfrm>
            <a:off x="8458200" y="2743200"/>
            <a:ext cx="2819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5080" defTabSz="1379855">
              <a:lnSpc>
                <a:spcPct val="90000"/>
              </a:lnSpc>
              <a:spcBef>
                <a:spcPct val="20000"/>
              </a:spcBef>
              <a:tabLst>
                <a:tab pos="5036820" algn="l"/>
              </a:tabLst>
            </a:pPr>
            <a:r>
              <a:rPr lang="en-US" sz="2800"/>
              <a:t>… cho con người</a:t>
            </a:r>
            <a:endParaRPr lang="en-US" sz="2800" i="1">
              <a:solidFill>
                <a:srgbClr val="FF0000"/>
              </a:solidFill>
            </a:endParaRPr>
          </a:p>
          <a:p>
            <a:pPr indent="5080" defTabSz="1379855">
              <a:lnSpc>
                <a:spcPct val="90000"/>
              </a:lnSpc>
              <a:spcBef>
                <a:spcPct val="20000"/>
              </a:spcBef>
              <a:tabLst>
                <a:tab pos="5036820" algn="l"/>
              </a:tabLst>
            </a:pPr>
            <a:endParaRPr lang="en-US" sz="2800" i="1">
              <a:solidFill>
                <a:srgbClr val="FF0000"/>
              </a:solidFill>
            </a:endParaRPr>
          </a:p>
        </p:txBody>
      </p:sp>
      <p:sp>
        <p:nvSpPr>
          <p:cNvPr id="9" name="Rectangle 47"/>
          <p:cNvSpPr>
            <a:spLocks noChangeArrowheads="1"/>
          </p:cNvSpPr>
          <p:nvPr/>
        </p:nvSpPr>
        <p:spPr bwMode="auto">
          <a:xfrm>
            <a:off x="3048000" y="3810000"/>
            <a:ext cx="487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5080" algn="just" defTabSz="1379855">
              <a:lnSpc>
                <a:spcPct val="90000"/>
              </a:lnSpc>
              <a:spcBef>
                <a:spcPct val="20000"/>
              </a:spcBef>
              <a:tabLst>
                <a:tab pos="5036820" algn="l"/>
              </a:tabLst>
            </a:pP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khả</a:t>
            </a:r>
            <a:r>
              <a:rPr lang="en-US" sz="2800" dirty="0"/>
              <a:t> </a:t>
            </a:r>
            <a:r>
              <a:rPr lang="en-US" sz="2800" dirty="0" err="1"/>
              <a:t>năng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 </a:t>
            </a:r>
            <a:r>
              <a:rPr lang="en-US" sz="2800" dirty="0" err="1"/>
              <a:t>sót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cá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quần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endParaRPr lang="en-US" sz="2800" i="1" dirty="0">
              <a:solidFill>
                <a:srgbClr val="FF0000"/>
              </a:solidFill>
            </a:endParaRPr>
          </a:p>
          <a:p>
            <a:pPr indent="5080" defTabSz="1379855">
              <a:lnSpc>
                <a:spcPct val="90000"/>
              </a:lnSpc>
              <a:spcBef>
                <a:spcPct val="20000"/>
              </a:spcBef>
              <a:tabLst>
                <a:tab pos="5036820" algn="l"/>
              </a:tabLst>
            </a:pP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10" name="Rectangle 50"/>
          <p:cNvSpPr>
            <a:spLocks noChangeArrowheads="1"/>
          </p:cNvSpPr>
          <p:nvPr/>
        </p:nvSpPr>
        <p:spPr bwMode="auto">
          <a:xfrm>
            <a:off x="4038600" y="4953000"/>
            <a:ext cx="2057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5080" defTabSz="1379855">
              <a:lnSpc>
                <a:spcPct val="90000"/>
              </a:lnSpc>
              <a:spcBef>
                <a:spcPct val="20000"/>
              </a:spcBef>
              <a:tabLst>
                <a:tab pos="5036820" algn="l"/>
              </a:tabLst>
            </a:pPr>
            <a:r>
              <a:rPr lang="en-US" sz="2800"/>
              <a:t>Cá thể</a:t>
            </a:r>
            <a:endParaRPr lang="en-US" sz="2800" i="1">
              <a:solidFill>
                <a:srgbClr val="FF0000"/>
              </a:solidFill>
            </a:endParaRPr>
          </a:p>
          <a:p>
            <a:pPr indent="5080" defTabSz="1379855">
              <a:lnSpc>
                <a:spcPct val="90000"/>
              </a:lnSpc>
              <a:spcBef>
                <a:spcPct val="20000"/>
              </a:spcBef>
              <a:tabLst>
                <a:tab pos="5036820" algn="l"/>
              </a:tabLst>
            </a:pPr>
            <a:endParaRPr lang="en-US" sz="2800" i="1">
              <a:solidFill>
                <a:srgbClr val="FF0000"/>
              </a:solidFill>
            </a:endParaRPr>
          </a:p>
        </p:txBody>
      </p:sp>
      <p:sp>
        <p:nvSpPr>
          <p:cNvPr id="11" name="Rectangle 51"/>
          <p:cNvSpPr>
            <a:spLocks noChangeArrowheads="1"/>
          </p:cNvSpPr>
          <p:nvPr/>
        </p:nvSpPr>
        <p:spPr bwMode="auto">
          <a:xfrm>
            <a:off x="7924800" y="4953000"/>
            <a:ext cx="2514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5080" defTabSz="1379855">
              <a:lnSpc>
                <a:spcPct val="90000"/>
              </a:lnSpc>
              <a:spcBef>
                <a:spcPct val="20000"/>
              </a:spcBef>
              <a:tabLst>
                <a:tab pos="5036820" algn="l"/>
              </a:tabLst>
            </a:pPr>
            <a:r>
              <a:rPr lang="en-US" sz="2800"/>
              <a:t>Cá thể</a:t>
            </a:r>
            <a:endParaRPr lang="en-US" sz="2800" i="1">
              <a:solidFill>
                <a:srgbClr val="FF0000"/>
              </a:solidFill>
            </a:endParaRPr>
          </a:p>
          <a:p>
            <a:pPr indent="5080" defTabSz="1379855">
              <a:lnSpc>
                <a:spcPct val="90000"/>
              </a:lnSpc>
              <a:spcBef>
                <a:spcPct val="20000"/>
              </a:spcBef>
              <a:tabLst>
                <a:tab pos="5036820" algn="l"/>
              </a:tabLst>
            </a:pPr>
            <a:endParaRPr lang="en-US" sz="2800" i="1">
              <a:solidFill>
                <a:srgbClr val="FF0000"/>
              </a:solidFill>
            </a:endParaRPr>
          </a:p>
        </p:txBody>
      </p:sp>
      <p:sp>
        <p:nvSpPr>
          <p:cNvPr id="12" name="Rectangle 52"/>
          <p:cNvSpPr>
            <a:spLocks noChangeArrowheads="1"/>
          </p:cNvSpPr>
          <p:nvPr/>
        </p:nvSpPr>
        <p:spPr bwMode="auto">
          <a:xfrm>
            <a:off x="7924800" y="3810000"/>
            <a:ext cx="3886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5080" defTabSz="1379855">
              <a:lnSpc>
                <a:spcPct val="90000"/>
              </a:lnSpc>
              <a:spcBef>
                <a:spcPct val="20000"/>
              </a:spcBef>
              <a:tabLst>
                <a:tab pos="5036820" algn="l"/>
              </a:tabLst>
            </a:pP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lọc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dị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con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mong</a:t>
            </a:r>
            <a:r>
              <a:rPr lang="en-US" sz="2800" dirty="0"/>
              <a:t> </a:t>
            </a:r>
            <a:r>
              <a:rPr lang="en-US" sz="2800" dirty="0" err="1"/>
              <a:t>muốn</a:t>
            </a:r>
            <a:endParaRPr lang="en-US" sz="2800" i="1" dirty="0">
              <a:solidFill>
                <a:srgbClr val="FF0000"/>
              </a:solidFill>
            </a:endParaRPr>
          </a:p>
          <a:p>
            <a:pPr indent="5080" defTabSz="1379855">
              <a:lnSpc>
                <a:spcPct val="90000"/>
              </a:lnSpc>
              <a:spcBef>
                <a:spcPct val="20000"/>
              </a:spcBef>
              <a:tabLst>
                <a:tab pos="5036820" algn="l"/>
              </a:tabLst>
            </a:pP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13" name="Rectangle 53"/>
          <p:cNvSpPr>
            <a:spLocks noChangeArrowheads="1"/>
          </p:cNvSpPr>
          <p:nvPr/>
        </p:nvSpPr>
        <p:spPr bwMode="auto">
          <a:xfrm>
            <a:off x="3657600" y="5791200"/>
            <a:ext cx="3657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5080" defTabSz="1379855">
              <a:lnSpc>
                <a:spcPct val="90000"/>
              </a:lnSpc>
              <a:spcBef>
                <a:spcPct val="20000"/>
              </a:spcBef>
              <a:tabLst>
                <a:tab pos="5036820" algn="l"/>
              </a:tabLst>
            </a:pPr>
            <a:r>
              <a:rPr lang="en-US" sz="2800" dirty="0">
                <a:solidFill>
                  <a:srgbClr val="000099"/>
                </a:solidFill>
                <a:sym typeface="Wingdings 3" panose="05040102010807070707" pitchFamily="18" charset="2"/>
              </a:rPr>
              <a:t></a:t>
            </a:r>
            <a:r>
              <a:rPr lang="en-US" sz="2800" i="1" dirty="0" err="1">
                <a:solidFill>
                  <a:srgbClr val="000099"/>
                </a:solidFill>
                <a:sym typeface="Wingdings 3" panose="05040102010807070707" pitchFamily="18" charset="2"/>
              </a:rPr>
              <a:t>Quần</a:t>
            </a:r>
            <a:r>
              <a:rPr lang="en-US" sz="2800" i="1" dirty="0">
                <a:solidFill>
                  <a:srgbClr val="000099"/>
                </a:solidFill>
                <a:sym typeface="Wingdings 3" panose="05040102010807070707" pitchFamily="18" charset="2"/>
              </a:rPr>
              <a:t> </a:t>
            </a:r>
            <a:r>
              <a:rPr lang="en-US" sz="2800" i="1" dirty="0" err="1">
                <a:solidFill>
                  <a:srgbClr val="000099"/>
                </a:solidFill>
                <a:sym typeface="Wingdings 3" panose="05040102010807070707" pitchFamily="18" charset="2"/>
              </a:rPr>
              <a:t>thể</a:t>
            </a:r>
            <a:r>
              <a:rPr lang="en-US" sz="2800" i="1" dirty="0">
                <a:solidFill>
                  <a:srgbClr val="000099"/>
                </a:solidFill>
                <a:sym typeface="Wingdings 3" panose="05040102010807070707" pitchFamily="18" charset="2"/>
              </a:rPr>
              <a:t>/</a:t>
            </a:r>
            <a:r>
              <a:rPr lang="en-US" sz="2800" i="1" dirty="0" err="1">
                <a:solidFill>
                  <a:srgbClr val="000099"/>
                </a:solidFill>
                <a:sym typeface="Wingdings 3" panose="05040102010807070707" pitchFamily="18" charset="2"/>
              </a:rPr>
              <a:t>loài</a:t>
            </a:r>
            <a:r>
              <a:rPr lang="en-US" sz="2800" i="1" dirty="0">
                <a:solidFill>
                  <a:srgbClr val="000099"/>
                </a:solidFill>
                <a:sym typeface="Wingdings 3" panose="05040102010807070707" pitchFamily="18" charset="2"/>
              </a:rPr>
              <a:t> </a:t>
            </a:r>
            <a:r>
              <a:rPr lang="en-US" sz="2800" i="1" dirty="0" err="1">
                <a:solidFill>
                  <a:srgbClr val="000099"/>
                </a:solidFill>
                <a:sym typeface="Wingdings 3" panose="05040102010807070707" pitchFamily="18" charset="2"/>
              </a:rPr>
              <a:t>mới</a:t>
            </a:r>
            <a:endParaRPr lang="en-US" sz="2800" i="1" dirty="0">
              <a:solidFill>
                <a:srgbClr val="000099"/>
              </a:solidFill>
              <a:sym typeface="Wingdings 3" panose="05040102010807070707" pitchFamily="18" charset="2"/>
            </a:endParaRPr>
          </a:p>
          <a:p>
            <a:pPr indent="5080" defTabSz="1379855">
              <a:lnSpc>
                <a:spcPct val="90000"/>
              </a:lnSpc>
              <a:spcBef>
                <a:spcPct val="20000"/>
              </a:spcBef>
              <a:tabLst>
                <a:tab pos="5036820" algn="l"/>
              </a:tabLst>
            </a:pPr>
            <a:endParaRPr lang="en-US" sz="2800" i="1" dirty="0">
              <a:solidFill>
                <a:srgbClr val="000099"/>
              </a:solidFill>
            </a:endParaRPr>
          </a:p>
        </p:txBody>
      </p:sp>
      <p:sp>
        <p:nvSpPr>
          <p:cNvPr id="14" name="Rectangle 54"/>
          <p:cNvSpPr>
            <a:spLocks noChangeArrowheads="1"/>
          </p:cNvSpPr>
          <p:nvPr/>
        </p:nvSpPr>
        <p:spPr bwMode="auto">
          <a:xfrm>
            <a:off x="7924800" y="5715000"/>
            <a:ext cx="3733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5080" defTabSz="1379855">
              <a:lnSpc>
                <a:spcPct val="90000"/>
              </a:lnSpc>
              <a:spcBef>
                <a:spcPct val="20000"/>
              </a:spcBef>
              <a:tabLst>
                <a:tab pos="5036820" algn="l"/>
              </a:tabLst>
            </a:pPr>
            <a:r>
              <a:rPr lang="en-US" sz="2800" i="1" dirty="0">
                <a:solidFill>
                  <a:srgbClr val="FF0000"/>
                </a:solidFill>
              </a:rPr>
              <a:t>QT/</a:t>
            </a:r>
            <a:r>
              <a:rPr lang="en-US" sz="2800" i="1" dirty="0" err="1">
                <a:solidFill>
                  <a:srgbClr val="FF0000"/>
                </a:solidFill>
              </a:rPr>
              <a:t>Loài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vật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nuôi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cây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trồng</a:t>
            </a:r>
            <a:endParaRPr lang="en-US" sz="2800" i="1" dirty="0">
              <a:solidFill>
                <a:srgbClr val="FF0000"/>
              </a:solidFill>
            </a:endParaRPr>
          </a:p>
          <a:p>
            <a:pPr indent="5080" defTabSz="1379855">
              <a:lnSpc>
                <a:spcPct val="90000"/>
              </a:lnSpc>
              <a:spcBef>
                <a:spcPct val="20000"/>
              </a:spcBef>
              <a:tabLst>
                <a:tab pos="5036820" algn="l"/>
              </a:tabLst>
            </a:pP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0AC0-4E58-4D33-9EE0-A92677CADA8D}" type="slidenum">
              <a:rPr lang="en-US" smtClean="0"/>
              <a:t>18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752600" y="152401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solidFill>
                  <a:srgbClr val="FF0000"/>
                </a:solidFill>
              </a:rPr>
              <a:t>*</a:t>
            </a:r>
            <a:r>
              <a:rPr lang="en-US" sz="2400" b="1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PHÂN BIỆT CHỌN LỌC TỰ NHIÊN VÀ CHỌN LỌC NHÂN TẠO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57200"/>
            <a:ext cx="92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hướng tiến hóa: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" y="1219200"/>
            <a:ext cx="1165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 tác động của các nhân tố tiến hóa, sinh giới đã tiến hóa theo 3 chiều hướng cơ bản: </a:t>
            </a:r>
          </a:p>
          <a:p>
            <a:pPr algn="just">
              <a:spcBef>
                <a:spcPct val="0"/>
              </a:spcBef>
            </a:pPr>
            <a:r>
              <a:rPr lang="en-US" altLang="vi-V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ngày càng đa dạng phong phú.</a:t>
            </a:r>
          </a:p>
          <a:p>
            <a:pPr algn="just">
              <a:spcBef>
                <a:spcPct val="0"/>
              </a:spcBef>
            </a:pPr>
            <a:r>
              <a:rPr lang="en-US" altLang="vi-V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tổ chức ngày càng cao.</a:t>
            </a:r>
          </a:p>
          <a:p>
            <a:pPr algn="just">
              <a:spcBef>
                <a:spcPct val="0"/>
              </a:spcBef>
            </a:pPr>
            <a:r>
              <a:rPr lang="en-US" altLang="vi-V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thích nghi ngày càng hợp lí (hướng cơ bản nhất).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31384"/>
            <a:ext cx="4800600" cy="50367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8393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HỌC THUYẾT TIẾN HÓA ĐACUYN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05400" y="1452780"/>
            <a:ext cx="6858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36190" y="626809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1809 - 1882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81600" y="3581400"/>
            <a:ext cx="6858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7863" y="580990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11F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SỬ ĐACUYN (CHARLES DARWIN)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0AC0-4E58-4D33-9EE0-A92677CADA8D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52400"/>
            <a:ext cx="765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ƯU ĐIỂM &amp; HẠN CHẾ  CỦA ĐACUYN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3733800"/>
            <a:ext cx="1158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 chế</a:t>
            </a:r>
            <a:r>
              <a:rPr lang="it-IT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it-IT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 xác định được nguyên nhân phát sinh và cơ chế di truyền các biến dị.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838200"/>
            <a:ext cx="11582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0AC0-4E58-4D33-9EE0-A92677CADA8D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3800" y="381001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4" name="Content Placeholder 2"/>
          <p:cNvSpPr txBox="1"/>
          <p:nvPr/>
        </p:nvSpPr>
        <p:spPr>
          <a:xfrm>
            <a:off x="1752600" y="1447801"/>
            <a:ext cx="8763000" cy="46783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Đacuyn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538605" indent="-514350" algn="just">
              <a:buFont typeface="+mj-lt"/>
              <a:buAutoNum type="alphaUcPeriod"/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38605" indent="-514350" algn="just">
              <a:buFont typeface="+mj-lt"/>
              <a:buAutoNum type="alphaUcPeriod"/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38605" indent="-514350" algn="just">
              <a:buFont typeface="+mj-lt"/>
              <a:buAutoNum type="alphaUcPeriod"/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538605" indent="-514350" algn="just">
              <a:buFont typeface="+mj-lt"/>
              <a:buAutoNum type="alphaUcPeriod"/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0AC0-4E58-4D33-9EE0-A92677CADA8D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3B1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 txBox="1"/>
          <p:nvPr/>
        </p:nvSpPr>
        <p:spPr>
          <a:xfrm>
            <a:off x="1752600" y="533401"/>
            <a:ext cx="8686800" cy="55927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Đacuyn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CLTN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54125" indent="-514350" algn="just">
              <a:buFont typeface="+mj-lt"/>
              <a:buAutoNum type="alphaUcPeriod"/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54125" indent="-514350" algn="just">
              <a:buFont typeface="+mj-lt"/>
              <a:buAutoNum type="alphaUcPeriod"/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54125" indent="-514350" algn="just">
              <a:buFont typeface="+mj-lt"/>
              <a:buAutoNum type="alphaUcPeriod"/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54125" indent="-514350" algn="just">
              <a:buFont typeface="+mj-lt"/>
              <a:buAutoNum type="alphaUcPeriod"/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0AC0-4E58-4D33-9EE0-A92677CADA8D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3B1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 txBox="1"/>
          <p:nvPr/>
        </p:nvSpPr>
        <p:spPr>
          <a:xfrm>
            <a:off x="1752600" y="228600"/>
            <a:ext cx="8763000" cy="6324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  <a:defRPr/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Theo quan niệm của Đacuyn, nguyên nhân làm cho sinh giới ngày càng đa dạng, phong phú là do</a:t>
            </a:r>
          </a:p>
          <a:p>
            <a:pPr marL="796925" indent="-514350" algn="just">
              <a:buFont typeface="+mj-lt"/>
              <a:buAutoNum type="alphaUcPeriod"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Điều kiện ngoại cảnh không ngừng biến đổi nên sự xuất hiện các biến dị ở SV ngày càng nhiều.</a:t>
            </a:r>
          </a:p>
          <a:p>
            <a:pPr marL="796925" indent="-514350" algn="just">
              <a:buFont typeface="+mj-lt"/>
              <a:buAutoNum type="alphaUcPeriod"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Các BD cá thể và các BD đồng loạt trên cơ thể sinh vật đều di truyền được cho thế hệ sau</a:t>
            </a:r>
          </a:p>
          <a:p>
            <a:pPr marL="796925" indent="-514350" algn="just">
              <a:buFont typeface="+mj-lt"/>
              <a:buAutoNum type="alphaUcPeriod"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CLTN thông qua 2 đặc tính BD và DT</a:t>
            </a:r>
          </a:p>
          <a:p>
            <a:pPr marL="796925" indent="-514350" algn="just">
              <a:buFont typeface="+mj-lt"/>
              <a:buAutoNum type="alphaUcPeriod"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Sự tác động của CLTN lên cơ thể SV ngày càng ít</a:t>
            </a:r>
          </a:p>
          <a:p>
            <a:pPr algn="just">
              <a:defRPr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0AC0-4E58-4D33-9EE0-A92677CADA8D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3B1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 txBox="1"/>
          <p:nvPr/>
        </p:nvSpPr>
        <p:spPr>
          <a:xfrm>
            <a:off x="1981200" y="685801"/>
            <a:ext cx="8382000" cy="54403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Đacuyn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KQ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301750" indent="-514350" algn="just">
              <a:buFont typeface="+mj-lt"/>
              <a:buAutoNum type="alphaUcPeriod"/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CLTN.</a:t>
            </a:r>
          </a:p>
          <a:p>
            <a:pPr marL="1301750" indent="-514350" algn="just">
              <a:buFont typeface="+mj-lt"/>
              <a:buAutoNum type="alphaUcPeriod"/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CLNT.</a:t>
            </a:r>
          </a:p>
          <a:p>
            <a:pPr marL="1301750" indent="-514350" algn="just">
              <a:buFont typeface="+mj-lt"/>
              <a:buAutoNum type="alphaUcPeriod"/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BD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BD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SV.</a:t>
            </a:r>
          </a:p>
          <a:p>
            <a:pPr marL="1301750" indent="-514350" algn="just">
              <a:buFont typeface="+mj-lt"/>
              <a:buAutoNum type="alphaUcPeriod"/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BD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0AC0-4E58-4D33-9EE0-A92677CADA8D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3B1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4572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000" y="1981200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trả lời các câu hỏi cuối bài trong SGK.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trước bài 26.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0AC0-4E58-4D33-9EE0-A92677CADA8D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Hoàng Thị Vân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0AC0-4E58-4D33-9EE0-A92677CADA8D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57200"/>
            <a:ext cx="6146319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4572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57201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Bigơ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(Beagle)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048001"/>
            <a:ext cx="5486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0AC0-4E58-4D33-9EE0-A92677CADA8D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" descr="untitled a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2035629"/>
            <a:ext cx="12268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12192000" cy="1752600"/>
          </a:xfrm>
        </p:spPr>
        <p:txBody>
          <a:bodyPr/>
          <a:lstStyle/>
          <a:p>
            <a:r>
              <a:rPr lang="en-US" altLang="vi-VN" sz="4000" b="1">
                <a:latin typeface="Times New Roman" panose="02020603050405020304" pitchFamily="18" charset="0"/>
              </a:rPr>
              <a:t>Hành trình  vòng quanh thế giới </a:t>
            </a:r>
            <a:br>
              <a:rPr lang="en-US" altLang="vi-VN" sz="4000" b="1">
                <a:latin typeface="Times New Roman" panose="02020603050405020304" pitchFamily="18" charset="0"/>
              </a:rPr>
            </a:br>
            <a:r>
              <a:rPr lang="en-US" altLang="vi-VN" sz="4000" b="1">
                <a:latin typeface="Times New Roman" panose="02020603050405020304" pitchFamily="18" charset="0"/>
              </a:rPr>
              <a:t>của Đacuyn trên tàu Beagle  (1831-1836)</a:t>
            </a:r>
          </a:p>
        </p:txBody>
      </p:sp>
      <p:pic>
        <p:nvPicPr>
          <p:cNvPr id="64517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3335111"/>
            <a:ext cx="7048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02338 L -0.01172 0.03403 C -0.01315 0.0375 -0.01797 0.05139 -0.02123 0.05509 C -0.02227 0.05648 -0.0237 0.05625 -0.02474 0.05741 C -0.02722 0.05972 -0.0319 0.06574 -0.0319 0.06574 C -0.03269 0.06783 -0.03334 0.07037 -0.03425 0.07222 C -0.03529 0.07384 -0.03659 0.075 -0.03789 0.07639 C -0.04193 0.08056 -0.04219 0.08033 -0.04623 0.08264 L -0.05339 0.09121 C -0.05456 0.09259 -0.0556 0.09468 -0.0569 0.09537 L -0.06055 0.09746 L -0.06758 0.10602 C -0.06888 0.10741 -0.0698 0.10949 -0.07123 0.11019 L -0.07474 0.11227 C -0.0875 0.12755 -0.06823 0.10394 -0.0819 0.12292 C -0.08412 0.12616 -0.08672 0.12847 -0.08907 0.13148 C -0.09024 0.13287 -0.09128 0.13519 -0.09258 0.13565 L -0.10339 0.13982 C -0.12409 0.13843 -0.12735 0.13565 -0.14388 0.13982 C -0.14545 0.14028 -0.14701 0.14121 -0.14857 0.1419 C -0.15886 0.15417 -0.14584 0.13958 -0.15573 0.14838 C -0.15899 0.15139 -0.16029 0.15417 -0.16289 0.1588 C -0.16472 0.16829 -0.1642 0.17246 -0.16888 0.17801 C -0.16993 0.17917 -0.17123 0.1794 -0.1724 0.18009 C -0.1823 0.1794 -0.19245 0.18218 -0.20222 0.17801 C -0.20495 0.17685 -0.20534 0.16945 -0.2069 0.16528 C -0.20769 0.1632 -0.20886 0.16134 -0.20925 0.1588 C -0.20977 0.15671 -0.20938 0.15347 -0.21055 0.15255 C -0.21381 0.15023 -0.21771 0.15139 -0.22123 0.15046 C -0.22318 0.15 -0.22513 0.14908 -0.22722 0.14838 C -0.23034 0.14699 -0.23672 0.14398 -0.23672 0.14398 C -0.23789 0.14259 -0.23894 0.14097 -0.24024 0.13982 C -0.24141 0.13889 -0.24284 0.13912 -0.24388 0.13773 C -0.24532 0.13542 -0.2461 0.13195 -0.2474 0.12917 C -0.24961 0.12477 -0.25456 0.11667 -0.25456 0.11667 L -0.2569 0.10394 C -0.2573 0.10185 -0.25795 0.09977 -0.25808 0.09746 C -0.25847 0.09329 -0.25834 0.08889 -0.25925 0.08472 C -0.26042 0.08009 -0.26172 0.075 -0.26407 0.07222 C -0.27331 0.06111 -0.26849 0.06528 -0.27839 0.05949 L -0.2819 0.05741 C -0.29011 0.0581 -0.30157 0.05718 -0.31055 0.06158 C -0.32891 0.07037 -0.3099 0.06111 -0.32123 0.06991 C -0.32357 0.07176 -0.32605 0.07292 -0.32839 0.07431 L -0.3319 0.07639 C -0.33308 0.07708 -0.33425 0.07801 -0.33555 0.07847 C -0.33711 0.07917 -0.33868 0.07986 -0.34024 0.08056 C -0.34271 0.08195 -0.34506 0.08333 -0.3474 0.08472 L -0.35105 0.08704 C -0.35222 0.08773 -0.35352 0.08773 -0.35456 0.08912 C -0.35951 0.09491 -0.35677 0.09259 -0.36289 0.09537 C -0.36407 0.09676 -0.36511 0.09861 -0.36641 0.09954 C -0.36875 0.10139 -0.37149 0.10139 -0.37357 0.10394 C -0.37904 0.11019 -0.37513 0.10648 -0.38073 0.11019 C -0.38282 0.11158 -0.38464 0.11343 -0.38672 0.11435 C -0.38946 0.11574 -0.39232 0.11574 -0.39506 0.11667 C -0.39701 0.11713 -0.39909 0.11783 -0.40105 0.11875 C -0.40339 0.11991 -0.40808 0.12292 -0.40808 0.12292 L -0.41524 0.13148 C -0.41641 0.13287 -0.41784 0.1338 -0.41888 0.13565 C -0.42696 0.15023 -0.42409 0.14329 -0.42839 0.15463 C -0.43594 0.15394 -0.44349 0.15371 -0.45105 0.15255 C -0.45261 0.15232 -0.4543 0.15162 -0.45573 0.15046 C -0.45703 0.14954 -0.45808 0.14769 -0.45938 0.1463 C -0.46016 0.14398 -0.46107 0.14213 -0.46172 0.13982 C -0.46224 0.13796 -0.46224 0.13542 -0.46289 0.13357 C -0.46381 0.13102 -0.46537 0.1294 -0.46641 0.12708 C -0.46745 0.12523 -0.4681 0.12292 -0.46888 0.12083 C -0.47032 0.11273 -0.4711 0.10533 -0.47722 0.10185 L -0.48438 0.09746 C -0.48555 0.09607 -0.48672 0.09445 -0.48789 0.09329 C -0.49167 0.08958 -0.4931 0.08958 -0.49623 0.08472 C -0.49948 0.08009 -0.49961 0.07732 -0.50339 0.07431 C -0.50847 0.07014 -0.51042 0.07037 -0.51524 0.06783 C -0.51654 0.06736 -0.51771 0.06644 -0.51888 0.06574 C -0.52071 0.06366 -0.52605 0.05556 -0.52956 0.05509 C -0.53946 0.05394 -0.54935 0.05371 -0.55938 0.05301 C -0.5586 0.05023 -0.55795 0.04722 -0.5569 0.04468 C -0.55599 0.04213 -0.55443 0.04051 -0.55339 0.0382 C -0.55248 0.03634 -0.55183 0.03403 -0.55105 0.03195 C -0.55144 0.02269 -0.55157 0.01343 -0.55222 0.0044 C -0.55235 0.00208 -0.553 0.00023 -0.55339 -0.00185 C -0.55378 -0.00486 -0.55417 -0.00764 -0.55456 -0.01042 C -0.55417 -0.01759 -0.55391 -0.02454 -0.55339 -0.03171 C -0.55313 -0.03449 -0.553 -0.0375 -0.55222 -0.04004 C -0.55131 -0.04259 -0.54987 -0.04421 -0.54857 -0.04653 C -0.54818 -0.04861 -0.54779 -0.05069 -0.5474 -0.05278 C -0.5444 -0.07129 -0.54792 -0.05231 -0.54506 -0.06759 C -0.54545 -0.08102 -0.54558 -0.09444 -0.54623 -0.10787 C -0.54636 -0.11134 -0.5474 -0.11481 -0.5474 -0.11829 C -0.5474 -0.12407 -0.54779 -0.13032 -0.54623 -0.13542 C -0.54545 -0.13796 -0.5431 -0.13657 -0.54154 -0.1375 C -0.53907 -0.13866 -0.53438 -0.14167 -0.53438 -0.14167 L -0.52722 -0.15023 C -0.52605 -0.15162 -0.52474 -0.15278 -0.52357 -0.1544 C -0.52201 -0.15648 -0.52032 -0.15833 -0.51888 -0.16065 C -0.51784 -0.1625 -0.51758 -0.16551 -0.51641 -0.16713 C -0.51641 -0.16713 -0.50756 -0.17754 -0.50573 -0.17986 L -0.49857 -0.18819 L -0.49141 -0.19236 L -0.48438 -0.19028 C -0.48438 -0.18518 -0.49141 -0.18194 -0.49141 -0.18194 C -0.49284 -0.17824 -0.49597 -0.16967 -0.4974 -0.16713 C -0.5043 -0.15486 -0.49779 -0.17199 -0.50456 -0.15648 C -0.50638 -0.15254 -0.50938 -0.14375 -0.50938 -0.14375 C -0.51185 -0.12616 -0.50873 -0.14352 -0.51289 -0.12893 C -0.51342 -0.12708 -0.51355 -0.12454 -0.51407 -0.12268 C -0.5155 -0.11829 -0.51888 -0.10995 -0.51888 -0.10995 C -0.52253 -0.09004 -0.51654 -0.11944 -0.52357 -0.09722 C -0.52904 -0.08055 -0.51784 -0.09699 -0.52956 -0.07616 C -0.5319 -0.07176 -0.5349 -0.06829 -0.53672 -0.06342 C -0.5375 -0.06134 -0.53815 -0.05903 -0.53907 -0.05694 C -0.54675 -0.04074 -0.5392 -0.05995 -0.54506 -0.04421 C -0.54805 -0.02824 -0.54401 -0.04792 -0.54857 -0.03171 C -0.54922 -0.02963 -0.54909 -0.02708 -0.54987 -0.02523 C -0.55078 -0.02268 -0.55235 -0.02129 -0.55339 -0.01898 C -0.5543 -0.0169 -0.55495 -0.01458 -0.55573 -0.0125 C -0.55677 0.00764 -0.55625 0.00625 -0.55821 0.0213 C -0.55847 0.02384 -0.55977 0.03333 -0.56055 0.03611 C -0.5612 0.03843 -0.56224 0.04028 -0.56289 0.04259 C -0.56784 0.05996 -0.55964 0.03704 -0.56654 0.05509 C -0.56693 0.06435 -0.56641 0.07384 -0.56771 0.08264 C -0.56993 0.09792 -0.57409 0.09421 -0.57956 0.10394 C -0.58073 0.10602 -0.5819 0.10833 -0.58321 0.11019 C -0.58425 0.11181 -0.58568 0.11273 -0.58672 0.11435 C -0.5892 0.11852 -0.59193 0.12222 -0.59388 0.12708 C -0.59545 0.13148 -0.59623 0.13704 -0.59857 0.13982 C -0.61029 0.15371 -0.59219 0.13218 -0.6069 0.15046 C -0.60925 0.15347 -0.61172 0.15602 -0.61407 0.1588 C -0.61524 0.16042 -0.61628 0.16227 -0.61771 0.1632 L -0.62123 0.16528 C -0.63164 0.1838 -0.61849 0.16111 -0.62839 0.17593 C -0.64011 0.19329 -0.625 0.17199 -0.63438 0.18866 C -0.63529 0.19028 -0.63685 0.19121 -0.63789 0.19283 C -0.6392 0.19468 -0.64024 0.19699 -0.64154 0.19908 C -0.64414 0.21343 -0.64571 0.21574 -0.64271 0.2331 C -0.64219 0.23588 -0.64024 0.23727 -0.63907 0.23935 C -0.63868 0.24144 -0.63868 0.24398 -0.63789 0.2456 C -0.63412 0.25394 -0.62865 0.24884 -0.62357 0.24792 C -0.62279 0.2456 -0.62136 0.24398 -0.62123 0.24144 C -0.61953 0.21736 -0.63789 0.2294 -0.64623 0.22871 C -0.64883 0.22408 -0.65052 0.22199 -0.65222 0.21597 C -0.65274 0.21412 -0.653 0.21181 -0.65339 0.20972 C -0.653 0.19421 -0.65287 0.17871 -0.65222 0.1632 C -0.65183 0.15463 -0.65039 0.15394 -0.64857 0.1463 C -0.64766 0.14213 -0.64766 0.13727 -0.64623 0.13357 C -0.64545 0.13148 -0.6444 0.1294 -0.64388 0.12708 C -0.64284 0.12315 -0.64232 0.11875 -0.64154 0.11435 C -0.64115 0.11227 -0.64063 0.11019 -0.64024 0.1081 C -0.63985 0.10533 -0.63881 0.0963 -0.63789 0.09329 C -0.63724 0.09097 -0.63633 0.08912 -0.63555 0.08704 C -0.63946 0.06597 -0.63282 0.09792 -0.64024 0.07431 C -0.64154 0.07037 -0.64128 0.06528 -0.64271 0.06158 C -0.64571 0.05347 -0.64662 0.04653 -0.65222 0.04468 C -0.65651 0.04306 -0.66094 0.04329 -0.66524 0.04259 C -0.66654 0.04097 -0.66784 0.04005 -0.66888 0.0382 C -0.66993 0.03634 -0.67019 0.03357 -0.67123 0.03195 C -0.67227 0.03056 -0.67357 0.03056 -0.67487 0.02986 C -0.67605 0.02847 -0.67709 0.02662 -0.67839 0.02546 C -0.68828 0.0169 -0.67526 0.03125 -0.68555 0.01921 C -0.69024 0.01991 -0.69506 0.01991 -0.69987 0.0213 C -0.70196 0.02199 -0.70378 0.02431 -0.70573 0.02546 C -0.7069 0.02639 -0.70821 0.02685 -0.70938 0.02778 C -0.7112 0.02917 -0.71524 0.03357 -0.71771 0.03403 C -0.72435 0.03519 -0.73112 0.03542 -0.73789 0.03611 C -0.75157 0.04097 -0.73646 0.03611 -0.76172 0.04028 C -0.7642 0.04074 -0.76654 0.04167 -0.76888 0.04259 C -0.77084 0.04398 -0.77279 0.0456 -0.77487 0.04676 C -0.778 0.04838 -0.78125 0.04908 -0.78438 0.05093 C -0.78672 0.05232 -0.78894 0.05509 -0.79154 0.05509 L -0.79857 0.05509 L -0.79154 0.05509 L -0.7974 0.06158 " pathEditMode="relative" ptsTypes="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2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524"/>
            <a:ext cx="12255137" cy="687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0AC0-4E58-4D33-9EE0-A92677CADA8D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44" y="122834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Đacuyn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9034" y="282896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solidFill>
                  <a:srgbClr val="E11F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i="1" dirty="0">
                <a:solidFill>
                  <a:srgbClr val="E11F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E11F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i="1" dirty="0">
                <a:solidFill>
                  <a:srgbClr val="E11F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E11F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i="1" dirty="0">
                <a:solidFill>
                  <a:srgbClr val="E11F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E11F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i="1" dirty="0">
                <a:solidFill>
                  <a:srgbClr val="E11F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E11F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i="1" dirty="0">
                <a:solidFill>
                  <a:srgbClr val="E11F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E11F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E11F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E11F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E11F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E11F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Đacuyn</a:t>
            </a:r>
            <a:endParaRPr lang="en-US" sz="2800" i="1" dirty="0">
              <a:solidFill>
                <a:srgbClr val="E11F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0"/>
            <a:ext cx="11887200" cy="54644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9266" y="6389754"/>
            <a:ext cx="7153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0AC0-4E58-4D33-9EE0-A92677CADA8D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79400" y="23500"/>
            <a:ext cx="6115050" cy="14319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Các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loại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Rùa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ở </a:t>
            </a:r>
            <a:b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Galapagos</a:t>
            </a:r>
          </a:p>
        </p:txBody>
      </p:sp>
      <p:pic>
        <p:nvPicPr>
          <p:cNvPr id="3" name="Picture 3" descr="big%20tur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0"/>
            <a:ext cx="5962650" cy="515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C:\Documents and Settings\PatriodPeo\Desktop\galapagos-tortoi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3514809"/>
            <a:ext cx="5905500" cy="331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:\Documents and Settings\PatriodPeo\Desktop\Galapagos Giant Tortoi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23501"/>
            <a:ext cx="5905500" cy="336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0AC0-4E58-4D33-9EE0-A92677CADA8D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G14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0"/>
            <a:ext cx="11811000" cy="565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5715000"/>
            <a:ext cx="12192000" cy="1066800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>
                <a:solidFill>
                  <a:schemeClr val="tx2"/>
                </a:solidFill>
              </a:rPr>
              <a:t>Kích thước, hình dạng mỏ chim phù hợp với dạng thức ăn của chúng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0AC0-4E58-4D33-9EE0-A92677CADA8D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ochim-Darw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371600"/>
            <a:ext cx="11887200" cy="537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662056" y="76200"/>
            <a:ext cx="8776466" cy="121092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KÍCH THƯỚC MỎ KHÁC NHAU PHÙ HỢP VỚI DẠNG THỨC ĂN CỦA TỪNG LOÀI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0AC0-4E58-4D33-9EE0-A92677CADA8D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97824167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1149</Words>
  <Application>Microsoft Office PowerPoint</Application>
  <PresentationFormat>Widescreen</PresentationFormat>
  <Paragraphs>136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Office Theme</vt:lpstr>
      <vt:lpstr>2_Office Theme</vt:lpstr>
      <vt:lpstr>Tiết 24 - Bài 25:  Học thuyết Lamac và Đacuyn</vt:lpstr>
      <vt:lpstr>PowerPoint Presentation</vt:lpstr>
      <vt:lpstr>PowerPoint Presentation</vt:lpstr>
      <vt:lpstr>Hành trình  vòng quanh thế giới  của Đacuyn trên tàu Beagle  (1831-1836)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Theo Lamac</vt:lpstr>
      <vt:lpstr>Theo Đacuyn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qcc</dc:creator>
  <cp:lastModifiedBy>Admin</cp:lastModifiedBy>
  <cp:revision>80</cp:revision>
  <dcterms:created xsi:type="dcterms:W3CDTF">2018-10-19T09:25:00Z</dcterms:created>
  <dcterms:modified xsi:type="dcterms:W3CDTF">2022-12-13T03:16:13Z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FEAB50376258446CBAB1151825C5E134</vt:lpwstr>
  </property>
  <property fmtid="{D5CDD505-2E9C-101B-9397-08002B2CF9AE}" pid="3" name="KSOProductBuildVer">
    <vt:lpwstr>1033-11.2.0.10463</vt:lpwstr>
  </property>
</Properties>
</file>