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66" r:id="rId2"/>
    <p:sldId id="267" r:id="rId3"/>
    <p:sldId id="303" r:id="rId4"/>
    <p:sldId id="269" r:id="rId5"/>
    <p:sldId id="302" r:id="rId6"/>
    <p:sldId id="272" r:id="rId7"/>
    <p:sldId id="273" r:id="rId8"/>
    <p:sldId id="271" r:id="rId9"/>
    <p:sldId id="306" r:id="rId10"/>
    <p:sldId id="275" r:id="rId11"/>
    <p:sldId id="278" r:id="rId12"/>
    <p:sldId id="280" r:id="rId13"/>
    <p:sldId id="281" r:id="rId14"/>
    <p:sldId id="285" r:id="rId15"/>
    <p:sldId id="286" r:id="rId16"/>
    <p:sldId id="288" r:id="rId17"/>
    <p:sldId id="301" r:id="rId18"/>
    <p:sldId id="291" r:id="rId19"/>
    <p:sldId id="292" r:id="rId20"/>
    <p:sldId id="293" r:id="rId21"/>
    <p:sldId id="294" r:id="rId22"/>
    <p:sldId id="297" r:id="rId23"/>
    <p:sldId id="298" r:id="rId24"/>
    <p:sldId id="261" r:id="rId25"/>
    <p:sldId id="262" r:id="rId26"/>
    <p:sldId id="263" r:id="rId27"/>
    <p:sldId id="299" r:id="rId28"/>
    <p:sldId id="305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72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89366-DC7F-465B-89A8-5451A691582B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47506-37CD-4946-9378-A6CD022D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86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7506-37CD-4946-9378-A6CD022DC5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1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8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05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0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89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4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16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12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7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92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29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2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12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04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1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32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76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2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4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31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7A03-0159-45DC-8729-D8EC0D789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2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41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E7A03-0159-45DC-8729-D8EC0D789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03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ỗ dành sẵn cho Chân trang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Thêm chân trang</a:t>
            </a:r>
          </a:p>
        </p:txBody>
      </p:sp>
      <p:sp>
        <p:nvSpPr>
          <p:cNvPr id="4" name="Chỗ dành sẵn cho Ngày tháng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1D39D-8DE1-425A-95C7-778AFC067C17}" type="datetime1">
              <a:rPr lang="vi-VN"/>
              <a:pPr>
                <a:defRPr/>
              </a:pPr>
              <a:t>05/05/2023</a:t>
            </a:fld>
            <a:endParaRPr lang="vi-VN" dirty="0"/>
          </a:p>
        </p:txBody>
      </p:sp>
      <p:sp>
        <p:nvSpPr>
          <p:cNvPr id="5" name="Chỗ dành sẵn cho Số hiệu Trang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480B7-C763-4FEC-A987-C2D2DDCA740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701409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0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0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8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6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1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F3276-7AD9-40C3-BFD9-30F3FEAB6664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07A53-0A7E-4469-9EAF-4D2B739A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6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6" r:id="rId2"/>
    <p:sldLayoutId id="2147483674" r:id="rId3"/>
    <p:sldLayoutId id="2147483697" r:id="rId4"/>
    <p:sldLayoutId id="2147483695" r:id="rId5"/>
    <p:sldLayoutId id="2147483691" r:id="rId6"/>
    <p:sldLayoutId id="2147483690" r:id="rId7"/>
    <p:sldLayoutId id="2147483689" r:id="rId8"/>
    <p:sldLayoutId id="2147483688" r:id="rId9"/>
    <p:sldLayoutId id="2147483675" r:id="rId10"/>
    <p:sldLayoutId id="2147483676" r:id="rId11"/>
    <p:sldLayoutId id="2147483701" r:id="rId12"/>
    <p:sldLayoutId id="2147483698" r:id="rId13"/>
    <p:sldLayoutId id="2147483677" r:id="rId14"/>
    <p:sldLayoutId id="2147483678" r:id="rId15"/>
    <p:sldLayoutId id="2147483679" r:id="rId16"/>
    <p:sldLayoutId id="2147483703" r:id="rId17"/>
    <p:sldLayoutId id="2147483702" r:id="rId18"/>
    <p:sldLayoutId id="2147483700" r:id="rId19"/>
    <p:sldLayoutId id="2147483694" r:id="rId20"/>
    <p:sldLayoutId id="2147483693" r:id="rId21"/>
    <p:sldLayoutId id="2147483692" r:id="rId22"/>
    <p:sldLayoutId id="2147483687" r:id="rId23"/>
    <p:sldLayoutId id="2147483686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99" r:id="rId30"/>
    <p:sldLayoutId id="214748368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2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5" Type="http://schemas.openxmlformats.org/officeDocument/2006/relationships/slide" Target="slide1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4.jpeg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33.png"/><Relationship Id="rId10" Type="http://schemas.openxmlformats.org/officeDocument/2006/relationships/image" Target="../media/image30.jp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9.png"/><Relationship Id="rId18" Type="http://schemas.microsoft.com/office/2007/relationships/hdphoto" Target="../media/hdphoto4.wdp"/><Relationship Id="rId3" Type="http://schemas.openxmlformats.org/officeDocument/2006/relationships/notesSlide" Target="../notesSlides/notesSlide1.xml"/><Relationship Id="rId21" Type="http://schemas.microsoft.com/office/2007/relationships/hdphoto" Target="../media/hdphoto5.wdp"/><Relationship Id="rId7" Type="http://schemas.openxmlformats.org/officeDocument/2006/relationships/audio" Target="../media/audio10.wav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.png"/><Relationship Id="rId20" Type="http://schemas.openxmlformats.org/officeDocument/2006/relationships/image" Target="../media/image42.png"/><Relationship Id="rId1" Type="http://schemas.openxmlformats.org/officeDocument/2006/relationships/tags" Target="../tags/tag3.xml"/><Relationship Id="rId6" Type="http://schemas.openxmlformats.org/officeDocument/2006/relationships/audio" Target="../media/audio9.wav"/><Relationship Id="rId11" Type="http://schemas.openxmlformats.org/officeDocument/2006/relationships/image" Target="../media/image37.jpg"/><Relationship Id="rId5" Type="http://schemas.openxmlformats.org/officeDocument/2006/relationships/audio" Target="../media/audio8.wav"/><Relationship Id="rId15" Type="http://schemas.openxmlformats.org/officeDocument/2006/relationships/image" Target="../media/image40.png"/><Relationship Id="rId10" Type="http://schemas.openxmlformats.org/officeDocument/2006/relationships/audio" Target="../media/audio1.wav"/><Relationship Id="rId19" Type="http://schemas.openxmlformats.org/officeDocument/2006/relationships/image" Target="../media/image36.png"/><Relationship Id="rId4" Type="http://schemas.openxmlformats.org/officeDocument/2006/relationships/audio" Target="../media/audio7.wav"/><Relationship Id="rId9" Type="http://schemas.openxmlformats.org/officeDocument/2006/relationships/audio" Target="../media/audio6.wav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openxmlformats.org/officeDocument/2006/relationships/audio" Target="../media/media1.mp3"/><Relationship Id="rId21" Type="http://schemas.openxmlformats.org/officeDocument/2006/relationships/image" Target="../media/image49.png"/><Relationship Id="rId7" Type="http://schemas.openxmlformats.org/officeDocument/2006/relationships/audio" Target="../media/audio6.wav"/><Relationship Id="rId12" Type="http://schemas.openxmlformats.org/officeDocument/2006/relationships/image" Target="../media/image40.png"/><Relationship Id="rId17" Type="http://schemas.microsoft.com/office/2007/relationships/hdphoto" Target="../media/hdphoto3.wdp"/><Relationship Id="rId25" Type="http://schemas.openxmlformats.org/officeDocument/2006/relationships/image" Target="../media/image51.png"/><Relationship Id="rId2" Type="http://schemas.microsoft.com/office/2007/relationships/media" Target="../media/media1.mp3"/><Relationship Id="rId16" Type="http://schemas.openxmlformats.org/officeDocument/2006/relationships/image" Target="../media/image47.png"/><Relationship Id="rId20" Type="http://schemas.openxmlformats.org/officeDocument/2006/relationships/image" Target="../media/image36.png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43.jpg"/><Relationship Id="rId24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23" Type="http://schemas.openxmlformats.org/officeDocument/2006/relationships/image" Target="../media/image50.png"/><Relationship Id="rId10" Type="http://schemas.openxmlformats.org/officeDocument/2006/relationships/audio" Target="../media/audio1.wav"/><Relationship Id="rId19" Type="http://schemas.openxmlformats.org/officeDocument/2006/relationships/image" Target="../media/image35.png"/><Relationship Id="rId4" Type="http://schemas.openxmlformats.org/officeDocument/2006/relationships/slideLayout" Target="../slideLayouts/slideLayout3.xml"/><Relationship Id="rId9" Type="http://schemas.openxmlformats.org/officeDocument/2006/relationships/audio" Target="../media/audio7.wav"/><Relationship Id="rId14" Type="http://schemas.openxmlformats.org/officeDocument/2006/relationships/image" Target="../media/image45.png"/><Relationship Id="rId22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76200"/>
            <a:ext cx="85344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ÔNG LÀ AI?</a:t>
            </a:r>
          </a:p>
        </p:txBody>
      </p:sp>
      <p:pic>
        <p:nvPicPr>
          <p:cNvPr id="23" name="Picture 22" descr="lamar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76375"/>
            <a:ext cx="29622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tth lam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71613"/>
            <a:ext cx="44958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638800" y="1471613"/>
            <a:ext cx="2971800" cy="2033587"/>
            <a:chOff x="4191000" y="914400"/>
            <a:chExt cx="3352800" cy="2514600"/>
          </a:xfrm>
        </p:grpSpPr>
        <p:sp>
          <p:nvSpPr>
            <p:cNvPr id="28" name="Cloud Callout 27"/>
            <p:cNvSpPr/>
            <p:nvPr/>
          </p:nvSpPr>
          <p:spPr bwMode="auto">
            <a:xfrm>
              <a:off x="4191000" y="914400"/>
              <a:ext cx="3352800" cy="2514600"/>
            </a:xfrm>
            <a:prstGeom prst="cloudCallout">
              <a:avLst>
                <a:gd name="adj1" fmla="val -72545"/>
                <a:gd name="adj2" fmla="val 7794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C00000"/>
                </a:solidFill>
                <a:latin typeface="Times New Roman" pitchFamily="18" charset="0"/>
              </a:endParaRPr>
            </a:p>
          </p:txBody>
        </p:sp>
        <p:sp>
          <p:nvSpPr>
            <p:cNvPr id="8200" name="TextBox 28"/>
            <p:cNvSpPr txBox="1">
              <a:spLocks noChangeArrowheads="1"/>
            </p:cNvSpPr>
            <p:nvPr/>
          </p:nvSpPr>
          <p:spPr bwMode="auto">
            <a:xfrm>
              <a:off x="4800600" y="1600200"/>
              <a:ext cx="22098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Ông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LAMAC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35138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5334000"/>
            <a:ext cx="1600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33600" y="5711825"/>
            <a:ext cx="304800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854911" y="5257800"/>
            <a:ext cx="1447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Loài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648200" y="5662613"/>
            <a:ext cx="381000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89550" y="5237163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Chi</a:t>
            </a:r>
            <a:r>
              <a:rPr lang="en-US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18450" y="5105400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Họ</a:t>
            </a:r>
            <a:r>
              <a:rPr lang="en-US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69525" y="5105400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Bộ</a:t>
            </a:r>
            <a:r>
              <a:rPr lang="en-US" sz="2400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59625" y="1766888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Ngành</a:t>
            </a:r>
            <a:r>
              <a:rPr lang="en-US" sz="2400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02713" y="3138488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Lớp</a:t>
            </a:r>
            <a:r>
              <a:rPr lang="en-US" sz="2800" dirty="0"/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26050" y="928688"/>
            <a:ext cx="1295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Giới</a:t>
            </a:r>
            <a:r>
              <a:rPr lang="en-US" sz="2400" dirty="0"/>
              <a:t>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159625" y="5711825"/>
            <a:ext cx="381000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9459913" y="5521325"/>
            <a:ext cx="381000" cy="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0800000">
            <a:off x="10169525" y="4319588"/>
            <a:ext cx="647700" cy="4810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599488" y="2605088"/>
            <a:ext cx="6858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602413" y="1649413"/>
            <a:ext cx="542925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rved Down Arrow 26"/>
          <p:cNvSpPr/>
          <p:nvPr/>
        </p:nvSpPr>
        <p:spPr>
          <a:xfrm>
            <a:off x="685800" y="4343400"/>
            <a:ext cx="2514600" cy="762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3400" y="3557588"/>
            <a:ext cx="2667000" cy="762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TH </a:t>
            </a:r>
            <a:r>
              <a:rPr lang="en-US" sz="3200" dirty="0" err="1"/>
              <a:t>nhỏ</a:t>
            </a:r>
            <a:endParaRPr lang="en-US" sz="3200" dirty="0"/>
          </a:p>
        </p:txBody>
      </p:sp>
      <p:sp>
        <p:nvSpPr>
          <p:cNvPr id="18432" name="Left Brace 18431"/>
          <p:cNvSpPr/>
          <p:nvPr/>
        </p:nvSpPr>
        <p:spPr>
          <a:xfrm>
            <a:off x="3327400" y="1649413"/>
            <a:ext cx="1962150" cy="34559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7" name="Oval 18436"/>
          <p:cNvSpPr/>
          <p:nvPr/>
        </p:nvSpPr>
        <p:spPr>
          <a:xfrm>
            <a:off x="3200400" y="838200"/>
            <a:ext cx="914400" cy="25384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 </a:t>
            </a:r>
            <a:r>
              <a:rPr lang="en-US" sz="2400" dirty="0" err="1"/>
              <a:t>lớn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6050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1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7" grpId="0" animBg="1"/>
      <p:bldP spid="28" grpId="0" animBg="1"/>
      <p:bldP spid="18432" grpId="0" animBg="1"/>
      <p:bldP spid="184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3124200" y="3543300"/>
            <a:ext cx="40576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-901823" y="433911"/>
            <a:ext cx="6457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Nguồn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biến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dị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di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quần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endParaRPr lang="en-US" altLang="en-US" sz="1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94359" y="937567"/>
            <a:ext cx="10283191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Đột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dị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Biến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dị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dị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99"/>
                </a:solidFill>
                <a:latin typeface="Times New Roman" panose="02020603050405020304" pitchFamily="18" charset="0"/>
              </a:rPr>
              <a:t>cấp</a:t>
            </a:r>
            <a:r>
              <a:rPr lang="en-US" sz="3200">
                <a:solidFill>
                  <a:srgbClr val="000099"/>
                </a:solidFill>
                <a:latin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838325" y="2125663"/>
            <a:ext cx="33147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P: 	   AA     x      AA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		    </a:t>
            </a:r>
            <a:r>
              <a:rPr lang="en-US" altLang="en-US" sz="1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ĐỘT BIẾN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Gp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A                A 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→a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5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        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Aa</a:t>
            </a:r>
            <a:endParaRPr lang="en-US" altLang="en-US" sz="21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5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 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Aa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x     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Aa</a:t>
            </a:r>
            <a:endParaRPr lang="en-US" altLang="en-US" sz="21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5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A, a            A,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5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  1AA : 2Aa : 1aa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4164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072960"/>
              </p:ext>
            </p:extLst>
          </p:nvPr>
        </p:nvGraphicFramePr>
        <p:xfrm>
          <a:off x="457200" y="228600"/>
          <a:ext cx="11201401" cy="5896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3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1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81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3384">
                <a:tc>
                  <a:txBody>
                    <a:bodyPr/>
                    <a:lstStyle/>
                    <a:p>
                      <a:r>
                        <a:rPr lang="en-US" sz="1800" dirty="0" err="1"/>
                        <a:t>Nhóm</a:t>
                      </a:r>
                      <a:r>
                        <a:rPr lang="en-US" sz="1800" baseline="0" dirty="0"/>
                        <a:t> 1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Nhóm</a:t>
                      </a:r>
                      <a:r>
                        <a:rPr lang="en-US" sz="1800" baseline="0" dirty="0"/>
                        <a:t> 1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Nhóm</a:t>
                      </a:r>
                      <a:r>
                        <a:rPr lang="en-US" sz="1800" baseline="0" dirty="0"/>
                        <a:t> 2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Nhóm</a:t>
                      </a:r>
                      <a:r>
                        <a:rPr lang="en-US" sz="1800" baseline="0" dirty="0"/>
                        <a:t> 3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Nhóm</a:t>
                      </a:r>
                      <a:r>
                        <a:rPr lang="en-US" sz="1800" baseline="0" dirty="0"/>
                        <a:t> 4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Nhóm</a:t>
                      </a:r>
                      <a:r>
                        <a:rPr lang="en-US" sz="1800" baseline="0" dirty="0"/>
                        <a:t>  5</a:t>
                      </a:r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9208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99"/>
                          </a:solidFill>
                        </a:rPr>
                        <a:t>Bài</a:t>
                      </a:r>
                      <a:r>
                        <a:rPr lang="en-US" sz="1800" baseline="0" dirty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99"/>
                          </a:solidFill>
                        </a:rPr>
                        <a:t>tập</a:t>
                      </a:r>
                      <a:r>
                        <a:rPr lang="en-US" sz="1800" baseline="0" dirty="0">
                          <a:solidFill>
                            <a:srgbClr val="000099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rgbClr val="000099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Bài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tập</a:t>
                      </a:r>
                      <a:r>
                        <a:rPr lang="en-US" sz="1800" baseline="0" dirty="0"/>
                        <a:t> 1: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P: 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0,25AA + 0,5Aa + 0,25aa = 1</a:t>
                      </a:r>
                    </a:p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biến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tử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0,001a.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Hỏi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kiểu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đổi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Bài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tập</a:t>
                      </a:r>
                      <a:r>
                        <a:rPr lang="en-US" sz="1800" baseline="0" dirty="0"/>
                        <a:t> 2: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QT1: 80 AA </a:t>
                      </a:r>
                      <a:r>
                        <a:rPr lang="en-US" sz="1800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 </a:t>
                      </a:r>
                      <a:r>
                        <a:rPr lang="en-US" sz="1800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</a:t>
                      </a: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QT2: 50AA </a:t>
                      </a:r>
                      <a:r>
                        <a:rPr lang="en-US" sz="1800" kern="1200" dirty="0" err="1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30aa.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AA QT1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cư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QT2.?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Hỏi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kiểu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đổi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Bài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tập</a:t>
                      </a:r>
                      <a:r>
                        <a:rPr lang="en-US" sz="1800" baseline="0" dirty="0"/>
                        <a:t> 3</a:t>
                      </a:r>
                      <a:endParaRPr lang="en-US" sz="1800" dirty="0"/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P: 0,25AA + 0,5Aa + 0,25aa = 1.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Tự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thụ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phấn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qua 2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thế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hệ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Hỏi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kiểu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đổi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Bài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tập</a:t>
                      </a:r>
                      <a:r>
                        <a:rPr lang="en-US" sz="1800" baseline="0" dirty="0"/>
                        <a:t> 4</a:t>
                      </a:r>
                      <a:endParaRPr lang="en-US" sz="1800" dirty="0"/>
                    </a:p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A: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cánh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dài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a.Cánh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ngắn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Bình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thường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lợi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nhưng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trận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gió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lớn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trở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nên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lợi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Hỏi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kiểu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đổi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endParaRPr lang="en-US" sz="1800" b="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Bài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tập</a:t>
                      </a:r>
                      <a:r>
                        <a:rPr lang="en-US" sz="1800" baseline="0" dirty="0"/>
                        <a:t> 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P: 0,25AA + 0,5Aa + 0,25aa = 1.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Cháy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rừng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nhỏ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sót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phần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KG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đổi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53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99"/>
                          </a:solidFill>
                        </a:rPr>
                        <a:t>Nhân</a:t>
                      </a:r>
                      <a:r>
                        <a:rPr lang="en-US" sz="1800" baseline="0" dirty="0">
                          <a:solidFill>
                            <a:srgbClr val="000099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99"/>
                          </a:solidFill>
                        </a:rPr>
                        <a:t>tố</a:t>
                      </a:r>
                      <a:r>
                        <a:rPr lang="en-US" sz="1800" baseline="0" dirty="0">
                          <a:solidFill>
                            <a:srgbClr val="000099"/>
                          </a:solidFill>
                        </a:rPr>
                        <a:t> TH</a:t>
                      </a:r>
                      <a:endParaRPr lang="en-US" sz="1800" dirty="0">
                        <a:solidFill>
                          <a:srgbClr val="000099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Đột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biến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 </a:t>
                      </a:r>
                      <a:r>
                        <a:rPr lang="en-US" sz="1800" dirty="0" err="1"/>
                        <a:t>nhập</a:t>
                      </a:r>
                      <a:r>
                        <a:rPr lang="en-US" sz="1800" baseline="0" dirty="0"/>
                        <a:t> gen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Giao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phối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không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ngẫu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nhiên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Chọn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lọc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tự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nhiên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Các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yếu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tố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ngẫu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nhiên</a:t>
                      </a:r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Action Button: Back or Previous 1">
            <a:hlinkClick r:id="rId2" action="ppaction://hlinksldjump" highlightClick="1"/>
          </p:cNvPr>
          <p:cNvSpPr/>
          <p:nvPr/>
        </p:nvSpPr>
        <p:spPr>
          <a:xfrm>
            <a:off x="2476869" y="5508593"/>
            <a:ext cx="159799" cy="25745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6871317" y="5930283"/>
            <a:ext cx="284085" cy="1420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rId4" action="ppaction://hlinksldjump" highlightClick="1"/>
          </p:cNvPr>
          <p:cNvSpPr/>
          <p:nvPr/>
        </p:nvSpPr>
        <p:spPr>
          <a:xfrm>
            <a:off x="8655728" y="5930283"/>
            <a:ext cx="204187" cy="1420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Forward or Next 7">
            <a:hlinkClick r:id="rId5" action="ppaction://hlinksldjump" highlightClick="1"/>
          </p:cNvPr>
          <p:cNvSpPr/>
          <p:nvPr/>
        </p:nvSpPr>
        <p:spPr>
          <a:xfrm>
            <a:off x="11274641" y="5845945"/>
            <a:ext cx="328474" cy="15535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8575830" y="1340528"/>
            <a:ext cx="125618" cy="390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88892" y="1340528"/>
            <a:ext cx="5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Đảo</a:t>
            </a:r>
            <a:endParaRPr lang="en-US" dirty="0"/>
          </a:p>
        </p:txBody>
      </p:sp>
      <p:sp>
        <p:nvSpPr>
          <p:cNvPr id="10" name="Action Button: Forward or Next 9">
            <a:hlinkClick r:id="rId6" action="ppaction://hlinksldjump" highlightClick="1"/>
          </p:cNvPr>
          <p:cNvSpPr/>
          <p:nvPr/>
        </p:nvSpPr>
        <p:spPr>
          <a:xfrm>
            <a:off x="4856085" y="5845945"/>
            <a:ext cx="275208" cy="15535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676400" y="0"/>
            <a:ext cx="88392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it-CH" b="1">
                <a:solidFill>
                  <a:srgbClr val="FF0000"/>
                </a:solidFill>
              </a:rPr>
              <a:t>II. Các nhân tố tiến hóa</a:t>
            </a:r>
            <a:endParaRPr lang="it-CH"/>
          </a:p>
          <a:p>
            <a:pPr algn="just">
              <a:buFontTx/>
              <a:buChar char="-"/>
            </a:pPr>
            <a:r>
              <a:rPr lang="it-CH" sz="3000"/>
              <a:t> Là các nhân tố làm biến đổi tần số alen và thành phần kiểu gen của quần thể.</a:t>
            </a:r>
            <a:endParaRPr lang="en-US" sz="3000"/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329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ien di hinh dang mao 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6858000" cy="6019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676400" y="228600"/>
            <a:ext cx="25146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solidFill>
                  <a:srgbClr val="FF0000"/>
                </a:solidFill>
              </a:rPr>
              <a:t>1. Đột biến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276600" y="6400800"/>
            <a:ext cx="914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sz="2800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8382000" y="504825"/>
            <a:ext cx="2286000" cy="5895975"/>
          </a:xfrm>
          <a:prstGeom prst="cloudCallout">
            <a:avLst>
              <a:gd name="adj1" fmla="val -80690"/>
              <a:gd name="adj2" fmla="val 2465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800"/>
              <a:t>Nguyên nhân nào dẫn đến sự đa dạng hình dạng mào ở gà?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18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ot bien khang thuo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1837" y="560387"/>
            <a:ext cx="6530975" cy="6248400"/>
          </a:xfrm>
          <a:noFill/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1524000" y="206375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1. Đột biến</a:t>
            </a:r>
            <a:endParaRPr lang="vi-VN" b="1"/>
          </a:p>
        </p:txBody>
      </p:sp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11842812" y="6516210"/>
            <a:ext cx="204186" cy="1893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EFCCB-3269-8CB8-75AE-5C982BC591F1}"/>
              </a:ext>
            </a:extLst>
          </p:cNvPr>
          <p:cNvSpPr txBox="1"/>
          <p:nvPr/>
        </p:nvSpPr>
        <p:spPr>
          <a:xfrm>
            <a:off x="155358" y="2472249"/>
            <a:ext cx="5807291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alen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mới -&gt; phong phú vốn gen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thay đổi tần số alen và thành phần kiểu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Vô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Phụ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gen</a:t>
            </a:r>
          </a:p>
        </p:txBody>
      </p:sp>
    </p:spTree>
    <p:extLst>
      <p:ext uri="{BB962C8B-B14F-4D97-AF65-F5344CB8AC3E}">
        <p14:creationId xmlns:p14="http://schemas.microsoft.com/office/powerpoint/2010/main" val="29582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3"/>
          <p:cNvSpPr/>
          <p:nvPr/>
        </p:nvSpPr>
        <p:spPr>
          <a:xfrm>
            <a:off x="2530136" y="3059112"/>
            <a:ext cx="2967376" cy="280193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3000">
              <a:solidFill>
                <a:prstClr val="black"/>
              </a:solidFill>
            </a:endParaRPr>
          </a:p>
        </p:txBody>
      </p:sp>
      <p:pic>
        <p:nvPicPr>
          <p:cNvPr id="3" name="Ả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4003675"/>
            <a:ext cx="35083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̉nh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3708400"/>
            <a:ext cx="3524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̉nh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798888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̉nh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751263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̉nh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4214813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̉nh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4425950"/>
            <a:ext cx="35083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̉nh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4425950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̉nh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4637088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̉nh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4627563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̉nh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3379788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̉nh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5049838"/>
            <a:ext cx="35083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̉nh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5119688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̉nh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735">
            <a:off x="4094163" y="3319463"/>
            <a:ext cx="3524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̉nh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4156075"/>
            <a:ext cx="3524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Ảnh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3351213"/>
            <a:ext cx="3524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Ảnh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4313238"/>
            <a:ext cx="1984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Ảnh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4010025"/>
            <a:ext cx="1984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̉nh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4483100"/>
            <a:ext cx="198278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̉nh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4354513"/>
            <a:ext cx="19859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̉nh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467100"/>
            <a:ext cx="198278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Ảnh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889375"/>
            <a:ext cx="1984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Ảnh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2921000"/>
            <a:ext cx="198278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Ảnh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3889375"/>
            <a:ext cx="19859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Ảnh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370263"/>
            <a:ext cx="1984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̉nh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3503613"/>
            <a:ext cx="19827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Hình Bầu dục 36"/>
          <p:cNvSpPr/>
          <p:nvPr/>
        </p:nvSpPr>
        <p:spPr>
          <a:xfrm>
            <a:off x="6308725" y="3041650"/>
            <a:ext cx="2573338" cy="2500313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3000">
              <a:solidFill>
                <a:prstClr val="black"/>
              </a:solidFill>
            </a:endParaRPr>
          </a:p>
        </p:txBody>
      </p:sp>
      <p:pic>
        <p:nvPicPr>
          <p:cNvPr id="38" name="Ảnh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3594100"/>
            <a:ext cx="1984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̉nh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3122613"/>
            <a:ext cx="1984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̉nh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4727575"/>
            <a:ext cx="198278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Ảnh 4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3943350"/>
            <a:ext cx="19859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Ảnh 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822575"/>
            <a:ext cx="19827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Ảnh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201988"/>
            <a:ext cx="19827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Ảnh 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3665538"/>
            <a:ext cx="1984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Ảnh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53" y="4065143"/>
            <a:ext cx="2096048" cy="119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Ảnh 4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19" y="3582904"/>
            <a:ext cx="1724662" cy="98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357953"/>
            <a:ext cx="4343400" cy="5334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Di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gen</a:t>
            </a:r>
          </a:p>
        </p:txBody>
      </p:sp>
      <p:graphicFrame>
        <p:nvGraphicFramePr>
          <p:cNvPr id="48" name="Object 4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60983058"/>
              </p:ext>
            </p:extLst>
          </p:nvPr>
        </p:nvGraphicFramePr>
        <p:xfrm>
          <a:off x="3915051" y="591115"/>
          <a:ext cx="4078011" cy="2133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11" imgW="4180952" imgH="3134162" progId="PBrush">
                  <p:embed/>
                </p:oleObj>
              </mc:Choice>
              <mc:Fallback>
                <p:oleObj name="Bitmap Image" r:id="rId11" imgW="4180952" imgH="3134162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5051" y="591115"/>
                        <a:ext cx="4078011" cy="2133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ction Button: Forward or Next 1">
            <a:hlinkClick r:id="rId13" action="ppaction://hlinksldjump" highlightClick="1"/>
          </p:cNvPr>
          <p:cNvSpPr/>
          <p:nvPr/>
        </p:nvSpPr>
        <p:spPr>
          <a:xfrm>
            <a:off x="11494008" y="6484938"/>
            <a:ext cx="274320" cy="16192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C6C5F-94D3-D8B1-00AE-AF7236EFA93D}"/>
              </a:ext>
            </a:extLst>
          </p:cNvPr>
          <p:cNvSpPr txBox="1"/>
          <p:nvPr/>
        </p:nvSpPr>
        <p:spPr>
          <a:xfrm>
            <a:off x="8288955" y="729127"/>
            <a:ext cx="3797300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TS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alen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TPKG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Làm p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hong phú hoặc làm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nghèo vốn gen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2338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C 0.00221 0.01504 0.00807 0.03588 0.02865 0.03588 C 0.05872 0.03588 0.06094 -0.03473 0.09662 -0.03473 C 0.12878 -0.03473 0.11159 0.02662 0.14258 0.02638 C 0.17474 0.02638 0.15755 -0.01806 0.19219 -0.01806 C 0.22318 -0.01806 0.20599 0.0118 0.23346 0.0118 C 0.26003 0.0118 0.24622 -0.01112 0.27031 -0.01112 C 0.28412 -0.01112 0.28529 -0.00487 0.28646 4.07407E-6 " pathEditMode="relative" rAng="0" ptsTypes="AAAAAAAA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1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-0.12176 C -0.05495 -0.12987 -0.06888 -0.13774 -0.07396 -0.13774 C -0.10495 -0.13774 -0.13698 -0.01274 -0.13698 0.11226 C -0.13698 0.0493 -0.153 -0.01274 -0.16797 -0.01274 C -0.18399 -0.01274 -0.19896 0.05023 -0.19896 0.11226 C -0.19896 0.08125 -0.2069 0.0493 -0.21498 0.0493 C -0.22292 0.0493 -0.23099 0.08032 -0.23099 0.11226 C -0.23099 0.09629 -0.23503 0.08125 -0.23893 0.08125 C -0.24297 0.08125 -0.24688 0.09722 -0.24688 0.11226 C -0.24688 0.10416 -0.24883 0.09629 -0.25091 0.09629 C -0.25195 0.09629 -0.25495 0.10439 -0.25495 0.11226 C -0.25495 0.10833 -0.25599 0.10416 -0.2569 0.10416 C -0.2569 0.10324 -0.25886 0.1081 -0.25886 0.11226 C -0.25886 0.11018 -0.25886 0.10833 -0.2599 0.10833 C -0.2599 0.10926 -0.26094 0.11041 -0.26094 0.11226 C -0.26094 0.11134 -0.26094 0.11018 -0.26094 0.10926 C -0.26198 0.10926 -0.26198 0.11018 -0.26198 0.11134 C -0.26302 0.11134 -0.26302 0.11041 -0.26302 0.10926 C -0.26406 0.10926 -0.26406 0.11018 -0.26406 0.11134 " pathEditMode="relative" rAng="0" ptsTypes="AAAAAAAAAAAAAAAAAAA">
                                      <p:cBhvr>
                                        <p:cTn id="1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1090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8915400" cy="57150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676400" y="360363"/>
            <a:ext cx="4038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3. Chọn lọc tự nhiên</a:t>
            </a:r>
          </a:p>
        </p:txBody>
      </p:sp>
      <p:sp>
        <p:nvSpPr>
          <p:cNvPr id="29700" name="Line 9"/>
          <p:cNvSpPr>
            <a:spLocks noChangeShapeType="1"/>
          </p:cNvSpPr>
          <p:nvPr/>
        </p:nvSpPr>
        <p:spPr bwMode="auto">
          <a:xfrm>
            <a:off x="5029200" y="4343400"/>
            <a:ext cx="2133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11629748" y="6629400"/>
            <a:ext cx="319596" cy="12650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2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ựa vào hình ảnh trên một số bạn đã đưa ra nhận định sau:1.Hình ảnh này  giải thích quá trình hình thành các đặc điểm thích ng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019175"/>
            <a:ext cx="8534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676400" y="360363"/>
            <a:ext cx="4038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3. Chọn lọc tự nhiên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35EC0-1662-A9C6-DD6A-845A60162BF5}"/>
              </a:ext>
            </a:extLst>
          </p:cNvPr>
          <p:cNvSpPr txBox="1"/>
          <p:nvPr/>
        </p:nvSpPr>
        <p:spPr>
          <a:xfrm>
            <a:off x="1049954" y="4339102"/>
            <a:ext cx="9884745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Tác động lên kiểu hình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 kiểu gen  tần số alen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Có hướng</a:t>
            </a: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Gồm: chọn lọc chống lại alen trội,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chọn lọc chống lại alen lặn.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8979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6870700" cy="5334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4. Các yếu tố ngẫu nhiên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9067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013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omp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8991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8" descr="Frames PPT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harles_Darwi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1414463"/>
            <a:ext cx="3525838" cy="2471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524000" y="76200"/>
            <a:ext cx="7772400" cy="1323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KHỞI ĐỘNG- ÔNG LÀ AI?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1200" y="1800225"/>
            <a:ext cx="6400800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C00000"/>
                </a:solidFill>
              </a:rPr>
              <a:t>Là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khoa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học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nổi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người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Anh</a:t>
            </a:r>
            <a:r>
              <a:rPr lang="en-US" sz="24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17700" y="2528888"/>
            <a:ext cx="7848600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C00000"/>
                </a:solidFill>
              </a:rPr>
              <a:t>Là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phẩm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nổi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“ </a:t>
            </a:r>
            <a:r>
              <a:rPr lang="en-US" sz="2400" dirty="0" err="1">
                <a:solidFill>
                  <a:srgbClr val="C00000"/>
                </a:solidFill>
              </a:rPr>
              <a:t>Nguồn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gốc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loài</a:t>
            </a:r>
            <a:r>
              <a:rPr lang="en-US" sz="2400" dirty="0">
                <a:solidFill>
                  <a:srgbClr val="C00000"/>
                </a:solidFill>
              </a:rPr>
              <a:t>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5000" y="3384550"/>
            <a:ext cx="8382000" cy="8302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C00000"/>
                </a:solidFill>
              </a:rPr>
              <a:t>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người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đầu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sử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dụng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niệm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biến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dị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giải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thích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thành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đặc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điểm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thích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hợp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lý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cơ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thể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sinh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vật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08913" y="1666875"/>
            <a:ext cx="2209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</a:rPr>
              <a:t>Ông  là ĐACUYN</a:t>
            </a:r>
          </a:p>
        </p:txBody>
      </p:sp>
    </p:spTree>
    <p:extLst>
      <p:ext uri="{BB962C8B-B14F-4D97-AF65-F5344CB8AC3E}">
        <p14:creationId xmlns:p14="http://schemas.microsoft.com/office/powerpoint/2010/main" val="362505487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beetles_mech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57300"/>
            <a:ext cx="7391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 txBox="1">
            <a:spLocks noChangeArrowheads="1"/>
          </p:cNvSpPr>
          <p:nvPr/>
        </p:nvSpPr>
        <p:spPr bwMode="auto">
          <a:xfrm>
            <a:off x="1752600" y="457200"/>
            <a:ext cx="6870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4. Các yếu tố ngẫu nhiên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4E068-218F-38DB-BBF7-A18F32F927ED}"/>
              </a:ext>
            </a:extLst>
          </p:cNvPr>
          <p:cNvSpPr txBox="1"/>
          <p:nvPr/>
        </p:nvSpPr>
        <p:spPr>
          <a:xfrm>
            <a:off x="319843" y="1400175"/>
            <a:ext cx="6109531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Thay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t/s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kiểu gen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nghèo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vốn gen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Vô hướng</a:t>
            </a:r>
          </a:p>
        </p:txBody>
      </p:sp>
    </p:spTree>
    <p:extLst>
      <p:ext uri="{BB962C8B-B14F-4D97-AF65-F5344CB8AC3E}">
        <p14:creationId xmlns:p14="http://schemas.microsoft.com/office/powerpoint/2010/main" val="983372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Sugarpea Hoa Đậu Hà Lan Màu - Ảnh miễn phí trên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2078115" cy="202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 txBox="1">
            <a:spLocks noChangeArrowheads="1"/>
          </p:cNvSpPr>
          <p:nvPr/>
        </p:nvSpPr>
        <p:spPr bwMode="auto">
          <a:xfrm>
            <a:off x="1524000" y="152400"/>
            <a:ext cx="6870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000" b="1">
                <a:solidFill>
                  <a:srgbClr val="FF0000"/>
                </a:solidFill>
              </a:rPr>
              <a:t>5. Giao phối không ngẫu nhiên</a:t>
            </a: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1248422" y="3429000"/>
            <a:ext cx="26292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000" dirty="0" err="1">
                <a:solidFill>
                  <a:srgbClr val="000099"/>
                </a:solidFill>
              </a:rPr>
              <a:t>Đậu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Hà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Lan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tự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thụ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phấn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nghiêm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 err="1">
                <a:solidFill>
                  <a:srgbClr val="000099"/>
                </a:solidFill>
              </a:rPr>
              <a:t>ngặt</a:t>
            </a:r>
            <a:endParaRPr lang="vi-VN" sz="2000" dirty="0">
              <a:solidFill>
                <a:srgbClr val="000099"/>
              </a:solidFill>
            </a:endParaRPr>
          </a:p>
        </p:txBody>
      </p:sp>
      <p:pic>
        <p:nvPicPr>
          <p:cNvPr id="5" name="Picture 5" descr="Bài 26 - TỰ HỌC SINH HỌC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09" y="607381"/>
            <a:ext cx="3274381" cy="257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3-16x1-SexualDimorphi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51" y="838338"/>
            <a:ext cx="3216262" cy="211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8661031" y="3429000"/>
            <a:ext cx="2120899" cy="9380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latin typeface="Times New Roman" pitchFamily="18" charset="0"/>
              </a:rPr>
              <a:t>Chọn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lọc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giới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tính</a:t>
            </a:r>
            <a:r>
              <a:rPr lang="en-US" sz="1800" dirty="0">
                <a:latin typeface="Times New Roman" pitchFamily="18" charset="0"/>
              </a:rPr>
              <a:t> – </a:t>
            </a:r>
            <a:r>
              <a:rPr lang="en-US" sz="1800" dirty="0" err="1">
                <a:latin typeface="Times New Roman" pitchFamily="18" charset="0"/>
              </a:rPr>
              <a:t>một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dạng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giao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phối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ngẫu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</a:rPr>
              <a:t>nhiên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2" name="Action Button: Back or Previous 1">
            <a:hlinkClick r:id="rId5" action="ppaction://hlinksldjump" highlightClick="1"/>
          </p:cNvPr>
          <p:cNvSpPr/>
          <p:nvPr/>
        </p:nvSpPr>
        <p:spPr>
          <a:xfrm>
            <a:off x="11825056" y="6400800"/>
            <a:ext cx="213064" cy="20418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E56BE-17F0-87D3-EE5F-91939DDCF614}"/>
              </a:ext>
            </a:extLst>
          </p:cNvPr>
          <p:cNvSpPr txBox="1"/>
          <p:nvPr/>
        </p:nvSpPr>
        <p:spPr>
          <a:xfrm>
            <a:off x="2374776" y="4464732"/>
            <a:ext cx="8845674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T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đổi thành phần kiểu gen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DH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68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1"/>
          <p:cNvSpPr>
            <a:spLocks noGrp="1"/>
          </p:cNvSpPr>
          <p:nvPr>
            <p:ph idx="1"/>
          </p:nvPr>
        </p:nvSpPr>
        <p:spPr>
          <a:xfrm>
            <a:off x="1012372" y="1946366"/>
            <a:ext cx="9525000" cy="4635500"/>
          </a:xfrm>
        </p:spPr>
        <p:txBody>
          <a:bodyPr/>
          <a:lstStyle/>
          <a:p>
            <a:pPr algn="just" eaLnBrk="1" hangingPunct="1"/>
            <a:r>
              <a:rPr lang="en-US" sz="2800" b="1" dirty="0">
                <a:solidFill>
                  <a:srgbClr val="000099"/>
                </a:solidFill>
              </a:rPr>
              <a:t>1. </a:t>
            </a:r>
            <a:r>
              <a:rPr lang="en-US" sz="2800" b="1" dirty="0" err="1">
                <a:solidFill>
                  <a:srgbClr val="000099"/>
                </a:solidFill>
              </a:rPr>
              <a:t>Quần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thể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phải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có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kích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thước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lớn</a:t>
            </a:r>
            <a:r>
              <a:rPr lang="en-US" sz="2800" b="1" dirty="0">
                <a:solidFill>
                  <a:srgbClr val="000099"/>
                </a:solidFill>
              </a:rPr>
              <a:t>.</a:t>
            </a:r>
          </a:p>
          <a:p>
            <a:pPr algn="just" eaLnBrk="1" hangingPunct="1"/>
            <a:r>
              <a:rPr lang="en-US" sz="2800" b="1" dirty="0">
                <a:solidFill>
                  <a:srgbClr val="000099"/>
                </a:solidFill>
              </a:rPr>
              <a:t>2. </a:t>
            </a:r>
            <a:r>
              <a:rPr lang="en-US" sz="2800" b="1" dirty="0" err="1">
                <a:solidFill>
                  <a:srgbClr val="000099"/>
                </a:solidFill>
              </a:rPr>
              <a:t>Các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cá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thể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trong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quần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thể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phải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giao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phối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ngẫu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nhiên</a:t>
            </a:r>
            <a:r>
              <a:rPr lang="en-US" sz="2800" b="1" dirty="0">
                <a:solidFill>
                  <a:srgbClr val="000099"/>
                </a:solidFill>
              </a:rPr>
              <a:t>.</a:t>
            </a:r>
          </a:p>
          <a:p>
            <a:pPr algn="just" eaLnBrk="1" hangingPunct="1"/>
            <a:r>
              <a:rPr lang="en-US" sz="2800" b="1" dirty="0">
                <a:solidFill>
                  <a:srgbClr val="000099"/>
                </a:solidFill>
              </a:rPr>
              <a:t>3. </a:t>
            </a:r>
            <a:r>
              <a:rPr lang="en-US" sz="2800" b="1" dirty="0" err="1">
                <a:solidFill>
                  <a:srgbClr val="000099"/>
                </a:solidFill>
              </a:rPr>
              <a:t>Các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cá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thể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có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kiểu</a:t>
            </a:r>
            <a:r>
              <a:rPr lang="en-US" sz="2800" b="1" dirty="0">
                <a:solidFill>
                  <a:srgbClr val="000099"/>
                </a:solidFill>
              </a:rPr>
              <a:t> gen </a:t>
            </a:r>
            <a:r>
              <a:rPr lang="en-US" sz="2800" b="1" dirty="0" err="1">
                <a:solidFill>
                  <a:srgbClr val="000099"/>
                </a:solidFill>
              </a:rPr>
              <a:t>khác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nhau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phải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có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sức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sống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và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khả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năng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sinh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sản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như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nhau</a:t>
            </a:r>
            <a:r>
              <a:rPr lang="en-US" sz="2800" b="1" dirty="0">
                <a:solidFill>
                  <a:srgbClr val="000099"/>
                </a:solidFill>
              </a:rPr>
              <a:t> (</a:t>
            </a:r>
            <a:r>
              <a:rPr lang="en-US" sz="2800" b="1" dirty="0" err="1">
                <a:solidFill>
                  <a:srgbClr val="000099"/>
                </a:solidFill>
              </a:rPr>
              <a:t>không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có</a:t>
            </a:r>
            <a:r>
              <a:rPr lang="en-US" sz="2800" b="1" dirty="0">
                <a:solidFill>
                  <a:srgbClr val="000099"/>
                </a:solidFill>
              </a:rPr>
              <a:t> CLTN).</a:t>
            </a:r>
          </a:p>
          <a:p>
            <a:pPr algn="just" eaLnBrk="1" hangingPunct="1"/>
            <a:r>
              <a:rPr lang="en-US" sz="2800" b="1" dirty="0">
                <a:solidFill>
                  <a:srgbClr val="000099"/>
                </a:solidFill>
              </a:rPr>
              <a:t>4. </a:t>
            </a:r>
            <a:r>
              <a:rPr lang="en-US" sz="2800" b="1" dirty="0" err="1">
                <a:solidFill>
                  <a:srgbClr val="000099"/>
                </a:solidFill>
              </a:rPr>
              <a:t>Đột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biến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không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xảy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ra</a:t>
            </a:r>
            <a:r>
              <a:rPr lang="en-US" sz="2800" b="1" dirty="0">
                <a:solidFill>
                  <a:srgbClr val="000099"/>
                </a:solidFill>
              </a:rPr>
              <a:t> hay </a:t>
            </a:r>
            <a:r>
              <a:rPr lang="en-US" sz="2800" b="1" dirty="0" err="1">
                <a:solidFill>
                  <a:srgbClr val="000099"/>
                </a:solidFill>
              </a:rPr>
              <a:t>có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xảy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ra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thì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tần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số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đột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biến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thuận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bằng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tần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số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đột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biến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nghịch</a:t>
            </a:r>
            <a:r>
              <a:rPr lang="en-US" sz="2800" b="1" dirty="0">
                <a:solidFill>
                  <a:srgbClr val="000099"/>
                </a:solidFill>
              </a:rPr>
              <a:t>.</a:t>
            </a:r>
          </a:p>
          <a:p>
            <a:pPr algn="just" eaLnBrk="1" hangingPunct="1"/>
            <a:r>
              <a:rPr lang="en-US" sz="2800" b="1" dirty="0">
                <a:solidFill>
                  <a:srgbClr val="000099"/>
                </a:solidFill>
              </a:rPr>
              <a:t>5. </a:t>
            </a:r>
            <a:r>
              <a:rPr lang="en-US" sz="2800" b="1" dirty="0" err="1">
                <a:solidFill>
                  <a:srgbClr val="000099"/>
                </a:solidFill>
              </a:rPr>
              <a:t>Quần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thể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phải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được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cách</a:t>
            </a:r>
            <a:r>
              <a:rPr lang="en-US" sz="2800" b="1" dirty="0">
                <a:solidFill>
                  <a:srgbClr val="000099"/>
                </a:solidFill>
              </a:rPr>
              <a:t> li </a:t>
            </a:r>
            <a:r>
              <a:rPr lang="en-US" sz="2800" b="1" dirty="0" err="1">
                <a:solidFill>
                  <a:srgbClr val="000099"/>
                </a:solidFill>
              </a:rPr>
              <a:t>với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quần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thể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khác</a:t>
            </a:r>
            <a:r>
              <a:rPr lang="en-US" sz="2800" b="1" dirty="0">
                <a:solidFill>
                  <a:srgbClr val="000099"/>
                </a:solidFill>
              </a:rPr>
              <a:t> (</a:t>
            </a:r>
            <a:r>
              <a:rPr lang="en-US" sz="2800" b="1" dirty="0" err="1">
                <a:solidFill>
                  <a:srgbClr val="000099"/>
                </a:solidFill>
              </a:rPr>
              <a:t>không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có</a:t>
            </a:r>
            <a:r>
              <a:rPr lang="en-US" sz="2800" b="1" dirty="0">
                <a:solidFill>
                  <a:srgbClr val="000099"/>
                </a:solidFill>
              </a:rPr>
              <a:t> </a:t>
            </a:r>
            <a:r>
              <a:rPr lang="en-US" sz="2800" b="1" dirty="0" err="1">
                <a:solidFill>
                  <a:srgbClr val="000099"/>
                </a:solidFill>
              </a:rPr>
              <a:t>sự</a:t>
            </a:r>
            <a:r>
              <a:rPr lang="en-US" sz="2800" b="1" dirty="0">
                <a:solidFill>
                  <a:srgbClr val="000099"/>
                </a:solidFill>
              </a:rPr>
              <a:t> di - </a:t>
            </a:r>
            <a:r>
              <a:rPr lang="en-US" sz="2800" b="1" dirty="0" err="1">
                <a:solidFill>
                  <a:srgbClr val="000099"/>
                </a:solidFill>
              </a:rPr>
              <a:t>nhập</a:t>
            </a:r>
            <a:r>
              <a:rPr lang="en-US" sz="2800" b="1" dirty="0">
                <a:solidFill>
                  <a:srgbClr val="000099"/>
                </a:solidFill>
              </a:rPr>
              <a:t> gen).</a:t>
            </a:r>
            <a:endParaRPr lang="vi-VN" sz="2800" b="1" dirty="0">
              <a:solidFill>
                <a:srgbClr val="000099"/>
              </a:solidFill>
            </a:endParaRPr>
          </a:p>
        </p:txBody>
      </p:sp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1752600" y="228600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/>
              <a:t>Các điều kiện nghiệm đúng của định luật Hacđi – VanBec</a:t>
            </a:r>
          </a:p>
        </p:txBody>
      </p:sp>
    </p:spTree>
    <p:extLst>
      <p:ext uri="{BB962C8B-B14F-4D97-AF65-F5344CB8AC3E}">
        <p14:creationId xmlns:p14="http://schemas.microsoft.com/office/powerpoint/2010/main" val="36785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 descr="C:\Users\ADMIN\Desktop\THUYẾT TIẾN HÓA TỔNG HỢ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73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3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êu nhâ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04" r="9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80" y="3931920"/>
            <a:ext cx="2482614" cy="3203805"/>
          </a:xfrm>
          <a:prstGeom prst="rect">
            <a:avLst/>
          </a:prstGeom>
        </p:spPr>
      </p:pic>
      <p:pic>
        <p:nvPicPr>
          <p:cNvPr id="7" name="virus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69" y="0"/>
            <a:ext cx="1358689" cy="1340653"/>
          </a:xfrm>
          <a:prstGeom prst="rect">
            <a:avLst/>
          </a:prstGeom>
        </p:spPr>
      </p:pic>
      <p:pic>
        <p:nvPicPr>
          <p:cNvPr id="6" name="virus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10" y="-34999"/>
            <a:ext cx="1357335" cy="133054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64823" y="4459172"/>
            <a:ext cx="6045301" cy="2434625"/>
          </a:xfrm>
          <a:prstGeom prst="rect">
            <a:avLst/>
          </a:prstGeom>
        </p:spPr>
      </p:pic>
      <p:sp>
        <p:nvSpPr>
          <p:cNvPr id="4" name="Câu hỏi"/>
          <p:cNvSpPr txBox="1"/>
          <p:nvPr/>
        </p:nvSpPr>
        <p:spPr>
          <a:xfrm>
            <a:off x="5548392" y="4698593"/>
            <a:ext cx="53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NHÂN TỐ TIẾN HÓA LÀM THAY ĐỔI TẦN SỐ ALEN CỦA QUẦN THỂ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o mạch"/>
          <p:cNvSpPr/>
          <p:nvPr/>
        </p:nvSpPr>
        <p:spPr>
          <a:xfrm>
            <a:off x="5004025" y="5256242"/>
            <a:ext cx="2769264" cy="36202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ĐỘT BIẾN</a:t>
            </a:r>
          </a:p>
        </p:txBody>
      </p:sp>
      <p:sp>
        <p:nvSpPr>
          <p:cNvPr id="11" name="Động mạch"/>
          <p:cNvSpPr/>
          <p:nvPr/>
        </p:nvSpPr>
        <p:spPr>
          <a:xfrm>
            <a:off x="5070441" y="5867333"/>
            <a:ext cx="2702848" cy="36202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 NHẬP GEN</a:t>
            </a:r>
          </a:p>
        </p:txBody>
      </p:sp>
      <p:sp>
        <p:nvSpPr>
          <p:cNvPr id="12" name="Bạch huyết"/>
          <p:cNvSpPr/>
          <p:nvPr/>
        </p:nvSpPr>
        <p:spPr>
          <a:xfrm>
            <a:off x="8103125" y="5840612"/>
            <a:ext cx="2745267" cy="36202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GP KHÔNG NGẪU NHIÊN</a:t>
            </a:r>
          </a:p>
        </p:txBody>
      </p:sp>
      <p:pic>
        <p:nvPicPr>
          <p:cNvPr id="14" name="virus giữa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99" y="1607189"/>
            <a:ext cx="1214742" cy="1190767"/>
          </a:xfrm>
          <a:prstGeom prst="rect">
            <a:avLst/>
          </a:prstGeom>
        </p:spPr>
      </p:pic>
      <p:sp>
        <p:nvSpPr>
          <p:cNvPr id="13" name="Tĩnh mạch"/>
          <p:cNvSpPr/>
          <p:nvPr/>
        </p:nvSpPr>
        <p:spPr>
          <a:xfrm>
            <a:off x="8089720" y="5256242"/>
            <a:ext cx="2605194" cy="36202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CHỌN LỌC TỰ NHIÊN</a:t>
            </a:r>
          </a:p>
        </p:txBody>
      </p:sp>
      <p:pic>
        <p:nvPicPr>
          <p:cNvPr id="2" name="Bác sỹ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78" y="4224048"/>
            <a:ext cx="2017951" cy="2426418"/>
          </a:xfrm>
          <a:prstGeom prst="rect">
            <a:avLst/>
          </a:prstGeom>
        </p:spPr>
      </p:pic>
      <p:pic>
        <p:nvPicPr>
          <p:cNvPr id="15" name="Điểm 50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59" y="6012796"/>
            <a:ext cx="2164268" cy="768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563481"/>
      </p:ext>
    </p:extLst>
  </p:cSld>
  <p:clrMapOvr>
    <a:masterClrMapping/>
  </p:clrMapOvr>
  <p:transition spd="slow">
    <p:push dir="u"/>
    <p:sndAc>
      <p:stSnd>
        <p:snd r:embed="rId3" name="Tiếng điể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54 -0.00857 L -0.52097 -0.008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62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-0.02014 L 0.35612 -0.42199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1 -0.00208 L 0.50764 -0.6523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3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21423 -0.6576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2" y="-3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rus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12" y="1989545"/>
            <a:ext cx="1148199" cy="1282450"/>
          </a:xfrm>
          <a:prstGeom prst="rect">
            <a:avLst/>
          </a:prstGeom>
        </p:spPr>
      </p:pic>
      <p:pic>
        <p:nvPicPr>
          <p:cNvPr id="10" name="Virus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9483" r="99713">
                        <a14:foregroundMark x1="52011" y1="31698" x2="52011" y2="31698"/>
                        <a14:foregroundMark x1="45115" y1="36226" x2="45115" y2="36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47" y="42075"/>
            <a:ext cx="1758200" cy="1490450"/>
          </a:xfrm>
          <a:prstGeom prst="rect">
            <a:avLst/>
          </a:prstGeom>
        </p:spPr>
      </p:pic>
      <p:sp>
        <p:nvSpPr>
          <p:cNvPr id="15" name="Đáp án A"/>
          <p:cNvSpPr/>
          <p:nvPr/>
        </p:nvSpPr>
        <p:spPr>
          <a:xfrm>
            <a:off x="4853126" y="2357724"/>
            <a:ext cx="2840855" cy="399495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vi-VN" dirty="0">
              <a:solidFill>
                <a:srgbClr val="000000"/>
              </a:solidFill>
            </a:endParaRPr>
          </a:p>
          <a:p>
            <a:pPr algn="ctr"/>
            <a:r>
              <a:rPr lang="en-US" altLang="vi-VN" dirty="0">
                <a:solidFill>
                  <a:srgbClr val="000000"/>
                </a:solidFill>
              </a:rPr>
              <a:t>A. </a:t>
            </a:r>
            <a:r>
              <a:rPr lang="en-US" altLang="vi-VN" dirty="0" err="1">
                <a:solidFill>
                  <a:srgbClr val="000000"/>
                </a:solidFill>
              </a:rPr>
              <a:t>Các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yếu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tố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ngẫu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nhiên</a:t>
            </a:r>
            <a:r>
              <a:rPr lang="en-US" altLang="vi-VN" dirty="0">
                <a:solidFill>
                  <a:srgbClr val="000000"/>
                </a:solidFill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7" name="Đáp án C"/>
          <p:cNvSpPr/>
          <p:nvPr/>
        </p:nvSpPr>
        <p:spPr>
          <a:xfrm>
            <a:off x="4490402" y="3382728"/>
            <a:ext cx="3882024" cy="399495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vi-VN" dirty="0">
              <a:solidFill>
                <a:srgbClr val="000000"/>
              </a:solidFill>
            </a:endParaRPr>
          </a:p>
          <a:p>
            <a:endParaRPr lang="en-US" altLang="vi-VN" dirty="0">
              <a:solidFill>
                <a:srgbClr val="000000"/>
              </a:solidFill>
            </a:endParaRPr>
          </a:p>
          <a:p>
            <a:r>
              <a:rPr lang="en-US" altLang="vi-VN" dirty="0">
                <a:solidFill>
                  <a:srgbClr val="000000"/>
                </a:solidFill>
              </a:rPr>
              <a:t>C. </a:t>
            </a:r>
            <a:r>
              <a:rPr lang="en-US" altLang="vi-VN" dirty="0" err="1">
                <a:solidFill>
                  <a:srgbClr val="000000"/>
                </a:solidFill>
              </a:rPr>
              <a:t>Giao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phối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không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ngẫu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nhiên</a:t>
            </a:r>
            <a:r>
              <a:rPr lang="en-US" altLang="vi-VN" dirty="0">
                <a:solidFill>
                  <a:srgbClr val="000000"/>
                </a:solidFill>
              </a:rPr>
              <a:t>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9" name="Đáp án D"/>
          <p:cNvSpPr/>
          <p:nvPr/>
        </p:nvSpPr>
        <p:spPr>
          <a:xfrm>
            <a:off x="4490402" y="3901520"/>
            <a:ext cx="2105707" cy="380624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vi-VN" dirty="0">
              <a:solidFill>
                <a:srgbClr val="000000"/>
              </a:solidFill>
            </a:endParaRPr>
          </a:p>
          <a:p>
            <a:pPr algn="ctr"/>
            <a:r>
              <a:rPr lang="en-US" altLang="vi-VN" dirty="0" err="1">
                <a:solidFill>
                  <a:srgbClr val="000000"/>
                </a:solidFill>
              </a:rPr>
              <a:t>D.Di</a:t>
            </a:r>
            <a:r>
              <a:rPr lang="en-US" altLang="vi-VN" dirty="0">
                <a:solidFill>
                  <a:srgbClr val="000000"/>
                </a:solidFill>
              </a:rPr>
              <a:t> - </a:t>
            </a:r>
            <a:r>
              <a:rPr lang="en-US" altLang="vi-VN" dirty="0" err="1">
                <a:solidFill>
                  <a:srgbClr val="000000"/>
                </a:solidFill>
              </a:rPr>
              <a:t>nhập</a:t>
            </a:r>
            <a:r>
              <a:rPr lang="en-US" altLang="vi-VN" dirty="0">
                <a:solidFill>
                  <a:srgbClr val="000000"/>
                </a:solidFill>
              </a:rPr>
              <a:t> gen.</a:t>
            </a:r>
          </a:p>
          <a:p>
            <a:pPr algn="ctr"/>
            <a:endParaRPr lang="en-US" dirty="0"/>
          </a:p>
        </p:txBody>
      </p:sp>
      <p:pic>
        <p:nvPicPr>
          <p:cNvPr id="5" name="Virus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4" y="709692"/>
            <a:ext cx="1731414" cy="1396105"/>
          </a:xfrm>
          <a:prstGeom prst="rect">
            <a:avLst/>
          </a:prstGeom>
        </p:spPr>
      </p:pic>
      <p:pic>
        <p:nvPicPr>
          <p:cNvPr id="6" name="Bác sỹ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845"/>
            <a:ext cx="2017951" cy="2426418"/>
          </a:xfrm>
          <a:prstGeom prst="rect">
            <a:avLst/>
          </a:prstGeom>
        </p:spPr>
      </p:pic>
      <p:pic>
        <p:nvPicPr>
          <p:cNvPr id="8" name="Dấu đúng D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79" y="3937202"/>
            <a:ext cx="488367" cy="365804"/>
          </a:xfrm>
          <a:prstGeom prst="rect">
            <a:avLst/>
          </a:prstGeom>
        </p:spPr>
      </p:pic>
      <p:pic>
        <p:nvPicPr>
          <p:cNvPr id="7" name="Điểm 50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59" y="6012796"/>
            <a:ext cx="2164268" cy="768163"/>
          </a:xfrm>
          <a:prstGeom prst="rect">
            <a:avLst/>
          </a:prstGeom>
        </p:spPr>
      </p:pic>
      <p:pic>
        <p:nvPicPr>
          <p:cNvPr id="9" name="Dấu x A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12" y="2395507"/>
            <a:ext cx="486013" cy="344032"/>
          </a:xfrm>
          <a:prstGeom prst="rect">
            <a:avLst/>
          </a:prstGeom>
        </p:spPr>
      </p:pic>
      <p:sp>
        <p:nvSpPr>
          <p:cNvPr id="14" name="Câu hỏi 2"/>
          <p:cNvSpPr txBox="1"/>
          <p:nvPr/>
        </p:nvSpPr>
        <p:spPr>
          <a:xfrm>
            <a:off x="3459333" y="1828444"/>
            <a:ext cx="5880211" cy="369332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2: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Nhân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tố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tiến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hóa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làm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phong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phú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vốn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gen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của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quần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vi-VN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thể</a:t>
            </a:r>
            <a:r>
              <a:rPr lang="en-US" altLang="vi-V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8" name="Đáp án B"/>
          <p:cNvSpPr/>
          <p:nvPr/>
        </p:nvSpPr>
        <p:spPr>
          <a:xfrm>
            <a:off x="4853125" y="2896989"/>
            <a:ext cx="2840855" cy="399495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vi-VN" dirty="0">
                <a:solidFill>
                  <a:srgbClr val="000000"/>
                </a:solidFill>
              </a:rPr>
              <a:t>B. </a:t>
            </a:r>
            <a:r>
              <a:rPr lang="en-US" altLang="vi-VN" dirty="0" err="1">
                <a:solidFill>
                  <a:srgbClr val="000000"/>
                </a:solidFill>
              </a:rPr>
              <a:t>Chọn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lọc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tự</a:t>
            </a:r>
            <a:r>
              <a:rPr lang="en-US" altLang="vi-VN" dirty="0">
                <a:solidFill>
                  <a:srgbClr val="000000"/>
                </a:solidFill>
              </a:rPr>
              <a:t> </a:t>
            </a:r>
            <a:r>
              <a:rPr lang="en-US" altLang="vi-VN" dirty="0" err="1">
                <a:solidFill>
                  <a:srgbClr val="000000"/>
                </a:solidFill>
              </a:rPr>
              <a:t>nhiên</a:t>
            </a:r>
            <a:r>
              <a:rPr lang="en-US" altLang="vi-VN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" name="Dấu X C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79" y="3452655"/>
            <a:ext cx="486013" cy="344032"/>
          </a:xfrm>
          <a:prstGeom prst="rect">
            <a:avLst/>
          </a:prstGeom>
        </p:spPr>
      </p:pic>
      <p:pic>
        <p:nvPicPr>
          <p:cNvPr id="21" name="Dấu x B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13" y="2924081"/>
            <a:ext cx="486013" cy="344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612253"/>
      </p:ext>
    </p:extLst>
  </p:cSld>
  <p:clrMapOvr>
    <a:masterClrMapping/>
  </p:clrMapOvr>
  <p:transition spd="med">
    <p:split orient="vert"/>
    <p:sndAc>
      <p:stSnd>
        <p:snd r:embed="rId4" name="Bắn tan Covi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62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62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 62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25 -0.13195 L 0.44844 -0.6585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-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73438 -0.366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19" y="-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5 -0.0051 L 0.02175 -0.5518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rus dướ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79" y="5217961"/>
            <a:ext cx="1731414" cy="1396105"/>
          </a:xfrm>
          <a:prstGeom prst="rect">
            <a:avLst/>
          </a:prstGeom>
        </p:spPr>
      </p:pic>
      <p:pic>
        <p:nvPicPr>
          <p:cNvPr id="12" name="Pow dướ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84" y="4783757"/>
            <a:ext cx="1481456" cy="1396105"/>
          </a:xfrm>
          <a:prstGeom prst="rect">
            <a:avLst/>
          </a:prstGeom>
        </p:spPr>
      </p:pic>
      <p:pic>
        <p:nvPicPr>
          <p:cNvPr id="14" name="Cái bảng">
            <a:extLst>
              <a:ext uri="{FF2B5EF4-FFF2-40B4-BE49-F238E27FC236}">
                <a16:creationId xmlns:a16="http://schemas.microsoft.com/office/drawing/2014/main" id="{AC05712F-91C4-4368-9E5C-2C0B14F15A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35" y="1598042"/>
            <a:ext cx="8672216" cy="3393111"/>
          </a:xfrm>
          <a:prstGeom prst="rect">
            <a:avLst/>
          </a:prstGeom>
        </p:spPr>
      </p:pic>
      <p:pic>
        <p:nvPicPr>
          <p:cNvPr id="4" name="Virus trá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9"/>
            <a:ext cx="1458318" cy="1399985"/>
          </a:xfrm>
          <a:prstGeom prst="rect">
            <a:avLst/>
          </a:prstGeom>
        </p:spPr>
      </p:pic>
      <p:pic>
        <p:nvPicPr>
          <p:cNvPr id="5" name="Virus hồng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4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401" y="3029073"/>
            <a:ext cx="1883550" cy="1434313"/>
          </a:xfrm>
          <a:prstGeom prst="rect">
            <a:avLst/>
          </a:prstGeom>
        </p:spPr>
      </p:pic>
      <p:pic>
        <p:nvPicPr>
          <p:cNvPr id="6" name="Virus phải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401" y="104693"/>
            <a:ext cx="1188033" cy="1326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07" y="5114534"/>
            <a:ext cx="1588557" cy="1910107"/>
          </a:xfrm>
          <a:prstGeom prst="rect">
            <a:avLst/>
          </a:prstGeom>
        </p:spPr>
      </p:pic>
      <p:pic>
        <p:nvPicPr>
          <p:cNvPr id="8" name="Pow phả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23" y="104693"/>
            <a:ext cx="1481456" cy="1396105"/>
          </a:xfrm>
          <a:prstGeom prst="rect">
            <a:avLst/>
          </a:prstGeom>
        </p:spPr>
      </p:pic>
      <p:pic>
        <p:nvPicPr>
          <p:cNvPr id="9" name="điểm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33" y="6069588"/>
            <a:ext cx="2164268" cy="768163"/>
          </a:xfrm>
          <a:prstGeom prst="rect">
            <a:avLst/>
          </a:prstGeom>
        </p:spPr>
      </p:pic>
      <p:pic>
        <p:nvPicPr>
          <p:cNvPr id="10" name="Pow hồ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523" y="3294597"/>
            <a:ext cx="1481456" cy="1396105"/>
          </a:xfrm>
          <a:prstGeom prst="rect">
            <a:avLst/>
          </a:prstGeom>
        </p:spPr>
      </p:pic>
      <p:pic>
        <p:nvPicPr>
          <p:cNvPr id="11" name="Pow trá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0" y="146266"/>
            <a:ext cx="1481456" cy="1396105"/>
          </a:xfrm>
          <a:prstGeom prst="rect">
            <a:avLst/>
          </a:prstGeom>
        </p:spPr>
      </p:pic>
      <p:pic>
        <p:nvPicPr>
          <p:cNvPr id="13" name="Siêu nhân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96" b="96224" l="9804" r="96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67" y="-585603"/>
            <a:ext cx="1707583" cy="2142849"/>
          </a:xfrm>
          <a:prstGeom prst="rect">
            <a:avLst/>
          </a:prstGeom>
        </p:spPr>
      </p:pic>
      <p:sp>
        <p:nvSpPr>
          <p:cNvPr id="15" name="Câu 3"/>
          <p:cNvSpPr txBox="1"/>
          <p:nvPr/>
        </p:nvSpPr>
        <p:spPr>
          <a:xfrm>
            <a:off x="3068814" y="1941263"/>
            <a:ext cx="5361953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Câu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3: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Trong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5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nhân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tố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tiến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hóa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có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bao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nhiêu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nhân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tố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vừa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làm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biến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đổi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tần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số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alen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và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thành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phần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kiểu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gen?</a:t>
            </a:r>
          </a:p>
        </p:txBody>
      </p:sp>
      <p:sp>
        <p:nvSpPr>
          <p:cNvPr id="16" name="Đáp án A"/>
          <p:cNvSpPr/>
          <p:nvPr/>
        </p:nvSpPr>
        <p:spPr>
          <a:xfrm>
            <a:off x="3538233" y="2556282"/>
            <a:ext cx="1707502" cy="577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1</a:t>
            </a:r>
          </a:p>
        </p:txBody>
      </p:sp>
      <p:sp>
        <p:nvSpPr>
          <p:cNvPr id="17" name="Đáp án D"/>
          <p:cNvSpPr/>
          <p:nvPr/>
        </p:nvSpPr>
        <p:spPr>
          <a:xfrm>
            <a:off x="5693477" y="3518183"/>
            <a:ext cx="1707502" cy="577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 5</a:t>
            </a:r>
          </a:p>
          <a:p>
            <a:pPr algn="ctr"/>
            <a:endParaRPr lang="en-US" dirty="0"/>
          </a:p>
        </p:txBody>
      </p:sp>
      <p:sp>
        <p:nvSpPr>
          <p:cNvPr id="18" name="Đáp án C"/>
          <p:cNvSpPr/>
          <p:nvPr/>
        </p:nvSpPr>
        <p:spPr>
          <a:xfrm>
            <a:off x="3609309" y="3518183"/>
            <a:ext cx="1707502" cy="577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3</a:t>
            </a:r>
            <a:endParaRPr lang="en-US" dirty="0"/>
          </a:p>
        </p:txBody>
      </p:sp>
      <p:sp>
        <p:nvSpPr>
          <p:cNvPr id="19" name="Đáp án B"/>
          <p:cNvSpPr/>
          <p:nvPr/>
        </p:nvSpPr>
        <p:spPr>
          <a:xfrm>
            <a:off x="5642638" y="2556282"/>
            <a:ext cx="1707502" cy="577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4</a:t>
            </a:r>
          </a:p>
          <a:p>
            <a:pPr algn="ctr"/>
            <a:endParaRPr lang="en-US" dirty="0"/>
          </a:p>
        </p:txBody>
      </p:sp>
      <p:pic>
        <p:nvPicPr>
          <p:cNvPr id="20" name="Tích đúng B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1556" l="889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38" y="2395272"/>
            <a:ext cx="671636" cy="671636"/>
          </a:xfrm>
          <a:prstGeom prst="rect">
            <a:avLst/>
          </a:prstGeom>
        </p:spPr>
      </p:pic>
      <p:pic>
        <p:nvPicPr>
          <p:cNvPr id="22" name="Tích sai C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18" y="3629187"/>
            <a:ext cx="421321" cy="298238"/>
          </a:xfrm>
          <a:prstGeom prst="rect">
            <a:avLst/>
          </a:prstGeom>
        </p:spPr>
      </p:pic>
      <p:pic>
        <p:nvPicPr>
          <p:cNvPr id="23" name="Tích sai A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17" y="2655273"/>
            <a:ext cx="421321" cy="298238"/>
          </a:xfrm>
          <a:prstGeom prst="rect">
            <a:avLst/>
          </a:prstGeom>
        </p:spPr>
      </p:pic>
      <p:pic>
        <p:nvPicPr>
          <p:cNvPr id="24" name="Tích sai D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04" y="3658006"/>
            <a:ext cx="421321" cy="298238"/>
          </a:xfrm>
          <a:prstGeom prst="rect">
            <a:avLst/>
          </a:prstGeom>
        </p:spPr>
      </p:pic>
      <p:pic>
        <p:nvPicPr>
          <p:cNvPr id="7" name="Ghen-Co-Vy-MIN-ERI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272055" y="7087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55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6914 -4.0740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90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62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62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39388 0.06366 " pathEditMode="relative" rAng="0" ptsTypes="AA">
                                      <p:cBhvr>
                                        <p:cTn id="10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50"/>
                            </p:stCondLst>
                            <p:childTnLst>
                              <p:par>
                                <p:cTn id="10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50"/>
                            </p:stCondLst>
                            <p:childTnLst>
                              <p:par>
                                <p:cTn id="10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2 -3.33333E-6 L -0.00716 0.19792 C 0.03191 0.23982 0.05404 0.30209 0.05404 0.36713 C 0.05404 0.44121 0.03191 0.5 -0.00716 0.5419 L -0.18112 0.74005 " pathEditMode="relative" rAng="0" ptsTypes="AAAAA">
                                      <p:cBhvr>
                                        <p:cTn id="1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3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750"/>
                            </p:stCondLst>
                            <p:childTnLst>
                              <p:par>
                                <p:cTn id="12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750"/>
                            </p:stCondLst>
                            <p:childTnLst>
                              <p:par>
                                <p:cTn id="13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29271 -0.25231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-1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750"/>
                            </p:stCondLst>
                            <p:childTnLst>
                              <p:par>
                                <p:cTn id="1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250"/>
                            </p:stCondLst>
                            <p:childTnLst>
                              <p:par>
                                <p:cTn id="13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750"/>
                            </p:stCondLst>
                            <p:childTnLst>
                              <p:par>
                                <p:cTn id="14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21888 -0.6599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3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ánh bay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62 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oa Hong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524000" y="1981200"/>
            <a:ext cx="91440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000" b="1">
                <a:solidFill>
                  <a:srgbClr val="002060"/>
                </a:solidFill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42593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3124200" y="3543300"/>
            <a:ext cx="40576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-901823" y="433911"/>
            <a:ext cx="6457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Nguồn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biến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dị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di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quần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endParaRPr lang="en-US" altLang="en-US" sz="1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03884" y="908992"/>
            <a:ext cx="7570851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Đột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biến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biến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dị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sơ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cấp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Giao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phối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biến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dị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biến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dị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cấp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Di </a:t>
            </a:r>
            <a:r>
              <a:rPr lang="en-US" sz="18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nhập</a:t>
            </a:r>
            <a:r>
              <a:rPr lang="en-US" sz="1800" dirty="0">
                <a:solidFill>
                  <a:srgbClr val="000099"/>
                </a:solidFill>
                <a:latin typeface="Times New Roman" panose="02020603050405020304" pitchFamily="18" charset="0"/>
              </a:rPr>
              <a:t> gen.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838325" y="2125663"/>
            <a:ext cx="33147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P: 	   AA     x      AA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		    </a:t>
            </a:r>
            <a:r>
              <a:rPr lang="en-US" altLang="en-US" sz="10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ĐỘT BIẾN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Gp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A                A 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→a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5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        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Aa</a:t>
            </a:r>
            <a:endParaRPr lang="en-US" altLang="en-US" sz="21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5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 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Aa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x     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Aa</a:t>
            </a:r>
            <a:endParaRPr lang="en-US" altLang="en-US" sz="21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5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A, a            A,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5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13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       1AA : 2Aa : 1aa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9150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1" name="Rectangle 19"/>
          <p:cNvSpPr>
            <a:spLocks noGrp="1" noChangeArrowheads="1"/>
          </p:cNvSpPr>
          <p:nvPr>
            <p:ph idx="1"/>
          </p:nvPr>
        </p:nvSpPr>
        <p:spPr>
          <a:xfrm>
            <a:off x="2819400" y="5181600"/>
            <a:ext cx="7696200" cy="16764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sz="2400">
                <a:solidFill>
                  <a:srgbClr val="660066"/>
                </a:solidFill>
                <a:latin typeface="Times New Roman" panose="02020603050405020304" pitchFamily="18" charset="0"/>
              </a:rPr>
              <a:t>   thuyết tiến hoá Dacuyn + thành tựu nghiên cứu di truyền học + Sinh học hiện đại</a:t>
            </a:r>
            <a:endParaRPr lang="en-US" sz="2400" dirty="0">
              <a:solidFill>
                <a:srgbClr val="66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676" name="Picture 4" descr="Dobzhan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1905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Fisher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9600"/>
            <a:ext cx="1905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hald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1905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MayrE-phot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85800"/>
            <a:ext cx="190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676400" y="2819400"/>
            <a:ext cx="1905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dirty="0" err="1"/>
              <a:t>T.Dobzhansky</a:t>
            </a:r>
            <a:endParaRPr lang="en-US" sz="1800" dirty="0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3810000" y="2819400"/>
            <a:ext cx="1905000" cy="30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dirty="0"/>
              <a:t>Ronald Fisher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943600" y="2819400"/>
            <a:ext cx="1905000" cy="30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dirty="0"/>
              <a:t>Haldane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8001000" y="2819400"/>
            <a:ext cx="1905000" cy="304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dirty="0" err="1"/>
              <a:t>E.Mayr</a:t>
            </a:r>
            <a:endParaRPr lang="en-US" sz="1800" dirty="0"/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2971799" y="4267200"/>
            <a:ext cx="6467475" cy="990600"/>
          </a:xfrm>
          <a:prstGeom prst="ellipse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400" b="1">
                <a:solidFill>
                  <a:schemeClr val="tx2"/>
                </a:solidFill>
              </a:rPr>
              <a:t>THUYẾT TIẾN HÓA TỔNG HỢP HIỆN ĐẠI</a:t>
            </a:r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2743200" y="3124200"/>
            <a:ext cx="2057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5181600" y="3200400"/>
            <a:ext cx="457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H="1">
            <a:off x="6172200" y="31242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6629400" y="3200400"/>
            <a:ext cx="2286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3962400" y="3505200"/>
            <a:ext cx="37338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khoa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0883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1" grpId="0" build="p"/>
      <p:bldP spid="28680" grpId="0" animBg="1"/>
      <p:bldP spid="28681" grpId="0" animBg="1"/>
      <p:bldP spid="28682" grpId="0" animBg="1"/>
      <p:bldP spid="28683" grpId="0" animBg="1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pPr eaLnBrk="1" hangingPunct="1"/>
            <a:r>
              <a:rPr lang="en-US" u="sng">
                <a:solidFill>
                  <a:srgbClr val="000099"/>
                </a:solidFill>
                <a:latin typeface="Times New Roman" panose="02020603050405020304" pitchFamily="18" charset="0"/>
              </a:rPr>
              <a:t>Tiết 28 - Bài 26: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1905000"/>
            <a:ext cx="8382000" cy="2438400"/>
          </a:xfrm>
        </p:spPr>
        <p:txBody>
          <a:bodyPr/>
          <a:lstStyle/>
          <a:p>
            <a:pPr eaLnBrk="1" hangingPunct="1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HỌC THUYẾT TIẾN HÓA TỔNG HỢP HIỆN ĐẠI</a:t>
            </a:r>
          </a:p>
        </p:txBody>
      </p:sp>
    </p:spTree>
    <p:extLst>
      <p:ext uri="{BB962C8B-B14F-4D97-AF65-F5344CB8AC3E}">
        <p14:creationId xmlns:p14="http://schemas.microsoft.com/office/powerpoint/2010/main" val="480716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Nội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dung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0413" y="1425725"/>
            <a:ext cx="6571825" cy="11601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I. QUAN ĐIỂM TIẾN HÓA VÀ NGUỒN NGUYÊN LIỆU TIẾN HÓA</a:t>
            </a:r>
          </a:p>
        </p:txBody>
      </p:sp>
      <p:sp>
        <p:nvSpPr>
          <p:cNvPr id="5" name="Rectangle 4"/>
          <p:cNvSpPr/>
          <p:nvPr/>
        </p:nvSpPr>
        <p:spPr>
          <a:xfrm>
            <a:off x="7274880" y="928282"/>
            <a:ext cx="4764720" cy="8620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r>
              <a:rPr lang="en-US" sz="2800"/>
              <a:t>.Tiến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err="1"/>
              <a:t>hóa</a:t>
            </a:r>
            <a:r>
              <a:rPr lang="en-US" sz="2800"/>
              <a:t> lớn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274881" y="2120122"/>
            <a:ext cx="4521451" cy="8620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2.Nguồn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221211" y="1287828"/>
            <a:ext cx="934189" cy="44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21211" y="1823279"/>
            <a:ext cx="889801" cy="522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45723" y="4172224"/>
            <a:ext cx="4106018" cy="160293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II.CÁC NHÂN TỐ TIẾN HÓA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38308" y="3275168"/>
            <a:ext cx="3940023" cy="6533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1.Đột </a:t>
            </a:r>
            <a:r>
              <a:rPr lang="en-US" sz="2800" dirty="0" err="1"/>
              <a:t>biến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5438308" y="3990370"/>
            <a:ext cx="3940023" cy="6533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2.Di </a:t>
            </a:r>
            <a:r>
              <a:rPr lang="en-US" sz="2800" dirty="0" err="1"/>
              <a:t>nhập</a:t>
            </a:r>
            <a:r>
              <a:rPr lang="en-US" sz="2800" dirty="0"/>
              <a:t> gen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14913" y="4705572"/>
            <a:ext cx="3940023" cy="6533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3.Chọn </a:t>
            </a:r>
            <a:r>
              <a:rPr lang="en-US" sz="2800" dirty="0" err="1"/>
              <a:t>lọc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5429247" y="5394175"/>
            <a:ext cx="3940023" cy="6533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4.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tố</a:t>
            </a:r>
            <a:r>
              <a:rPr lang="en-US" sz="2800" dirty="0"/>
              <a:t> </a:t>
            </a:r>
            <a:r>
              <a:rPr lang="en-US" sz="2800" dirty="0" err="1"/>
              <a:t>ngẫu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5438308" y="6082778"/>
            <a:ext cx="4768698" cy="7305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5.Giao </a:t>
            </a:r>
            <a:r>
              <a:rPr lang="en-US" sz="2800" dirty="0" err="1"/>
              <a:t>phối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ngẫu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421816" y="3890580"/>
            <a:ext cx="940297" cy="405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29338" y="5146211"/>
            <a:ext cx="949173" cy="653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462502" y="4330533"/>
            <a:ext cx="899611" cy="246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462502" y="4797436"/>
            <a:ext cx="816009" cy="40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76685" y="4949836"/>
            <a:ext cx="985428" cy="362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69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5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0104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5119" y="887767"/>
            <a:ext cx="3533312" cy="5566299"/>
            <a:chOff x="958789" y="762000"/>
            <a:chExt cx="3533312" cy="5566299"/>
          </a:xfrm>
        </p:grpSpPr>
        <p:sp>
          <p:nvSpPr>
            <p:cNvPr id="2" name="Oval 1"/>
            <p:cNvSpPr/>
            <p:nvPr/>
          </p:nvSpPr>
          <p:spPr>
            <a:xfrm>
              <a:off x="958789" y="762000"/>
              <a:ext cx="3533312" cy="556629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88630" y="1189595"/>
              <a:ext cx="1886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Tiến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hóa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nhỏ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80445" y="887767"/>
            <a:ext cx="3826277" cy="5672831"/>
            <a:chOff x="6822488" y="834500"/>
            <a:chExt cx="3826277" cy="5672831"/>
          </a:xfrm>
        </p:grpSpPr>
        <p:sp>
          <p:nvSpPr>
            <p:cNvPr id="3" name="Oval 2"/>
            <p:cNvSpPr/>
            <p:nvPr/>
          </p:nvSpPr>
          <p:spPr>
            <a:xfrm>
              <a:off x="6822488" y="834500"/>
              <a:ext cx="3826277" cy="567283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025414" y="1171852"/>
              <a:ext cx="1562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Tiến</a:t>
              </a:r>
              <a:r>
                <a:rPr lang="en-US" dirty="0"/>
                <a:t> </a:t>
              </a:r>
              <a:r>
                <a:rPr lang="en-US" dirty="0" err="1"/>
                <a:t>hóa</a:t>
              </a:r>
              <a:r>
                <a:rPr lang="en-US" dirty="0"/>
                <a:t> </a:t>
              </a:r>
              <a:r>
                <a:rPr lang="en-US" dirty="0" err="1"/>
                <a:t>lớn</a:t>
              </a:r>
              <a:endParaRPr lang="en-US" dirty="0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388092" y="4654857"/>
            <a:ext cx="1420427" cy="656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Vượn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cổ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2938508" y="3264022"/>
            <a:ext cx="266330" cy="905523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460" y="1990531"/>
            <a:ext cx="1420427" cy="656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Loài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người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25414" y="4857565"/>
            <a:ext cx="1420427" cy="656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Vượn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cổ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30609" y="2492514"/>
            <a:ext cx="2308194" cy="10064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loài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bộ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trưởng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8442664" y="3624702"/>
            <a:ext cx="284084" cy="1107096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50782" y="1925537"/>
            <a:ext cx="816746" cy="504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Khỉ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sóc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76333" y="1927051"/>
            <a:ext cx="816746" cy="504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Gorila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73029" y="1925537"/>
            <a:ext cx="816746" cy="504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Tinh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60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 animBg="1"/>
      <p:bldP spid="10" grpId="0" animBg="1"/>
      <p:bldP spid="13" grpId="0" animBg="1"/>
      <p:bldP spid="14" grpId="0" animBg="1"/>
      <p:bldP spid="17" grpId="0" animBg="1"/>
      <p:bldP spid="18" grpId="0" animBg="1"/>
      <p:bldP spid="15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1676400" y="471488"/>
            <a:ext cx="899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1. Tiến hoá nhỏ và tiến hoá lớn</a:t>
            </a:r>
          </a:p>
        </p:txBody>
      </p:sp>
      <p:graphicFrame>
        <p:nvGraphicFramePr>
          <p:cNvPr id="34988" name="Group 17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031080782"/>
              </p:ext>
            </p:extLst>
          </p:nvPr>
        </p:nvGraphicFramePr>
        <p:xfrm>
          <a:off x="1905000" y="1981200"/>
          <a:ext cx="8305800" cy="3475038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7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 hóa lớn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 mô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 n/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cứu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977" name="Text Box 161"/>
          <p:cNvSpPr txBox="1">
            <a:spLocks noChangeArrowheads="1"/>
          </p:cNvSpPr>
          <p:nvPr/>
        </p:nvSpPr>
        <p:spPr bwMode="auto">
          <a:xfrm>
            <a:off x="2971800" y="5715000"/>
            <a:ext cx="617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Hoàn thành nội dung của phiếu học tập.</a:t>
            </a:r>
          </a:p>
        </p:txBody>
      </p:sp>
      <p:sp>
        <p:nvSpPr>
          <p:cNvPr id="34983" name="Text Box 167"/>
          <p:cNvSpPr txBox="1">
            <a:spLocks noChangeArrowheads="1"/>
          </p:cNvSpPr>
          <p:nvPr/>
        </p:nvSpPr>
        <p:spPr bwMode="auto">
          <a:xfrm>
            <a:off x="4800600" y="12192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6872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3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5" grpId="0"/>
      <p:bldP spid="34977" grpId="0"/>
      <p:bldP spid="349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>
            <a:extLst>
              <a:ext uri="{FF2B5EF4-FFF2-40B4-BE49-F238E27FC236}">
                <a16:creationId xmlns:a16="http://schemas.microsoft.com/office/drawing/2014/main" id="{ABAEC1FD-031F-3228-A6ED-7010864D7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581400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32" name="Text Box 39">
            <a:extLst>
              <a:ext uri="{FF2B5EF4-FFF2-40B4-BE49-F238E27FC236}">
                <a16:creationId xmlns:a16="http://schemas.microsoft.com/office/drawing/2014/main" id="{F0A0A523-F163-82AA-E73E-E87702DB5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1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chemeClr val="folHlink"/>
                </a:solidFill>
                <a:latin typeface="Times New Roman" panose="02020603050405020304" pitchFamily="18" charset="0"/>
              </a:rPr>
              <a:t>1. Tiến hóa nhỏ và tiến hóa lớn:</a:t>
            </a:r>
            <a:endParaRPr lang="en-US" altLang="en-US" sz="2400" b="1" i="1">
              <a:solidFill>
                <a:srgbClr val="FF0000"/>
              </a:solidFill>
            </a:endParaRPr>
          </a:p>
        </p:txBody>
      </p:sp>
      <p:graphicFrame>
        <p:nvGraphicFramePr>
          <p:cNvPr id="33" name="Group 136">
            <a:extLst>
              <a:ext uri="{FF2B5EF4-FFF2-40B4-BE49-F238E27FC236}">
                <a16:creationId xmlns:a16="http://schemas.microsoft.com/office/drawing/2014/main" id="{A6736764-6282-782F-AB4F-8925D3FF97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666468"/>
              </p:ext>
            </p:extLst>
          </p:nvPr>
        </p:nvGraphicFramePr>
        <p:xfrm>
          <a:off x="1676400" y="1981200"/>
          <a:ext cx="8839200" cy="4970506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1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78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quá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làm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đổi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cấu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trúc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di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truyền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quần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rgbClr val="0000FF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quá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làm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xuất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phân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loại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trên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loài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latin typeface="+mj-lt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8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Quy mô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Quy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mô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lớn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Quy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mô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quần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15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Rất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dài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hàng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triệu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năm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)</a:t>
                      </a:r>
                      <a:endParaRPr lang="en-US" sz="2000" dirty="0"/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Tương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đối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ngắn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.</a:t>
                      </a:r>
                      <a:endParaRPr lang="en-US" sz="2000" dirty="0"/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98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nhóm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phân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loại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trên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loài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.</a:t>
                      </a:r>
                      <a:endParaRPr lang="en-US" sz="2000" dirty="0"/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loài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mới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.</a:t>
                      </a:r>
                      <a:endParaRPr lang="en-US" sz="2000" dirty="0"/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537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PP n/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Có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nghiên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cứu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bằng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nghiệm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Không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nghiên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cứu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nghiệm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ghiên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cứu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gián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tiếp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qua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bằng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chứng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tiến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hóa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cs typeface="Times New Roman" pitchFamily="18" charset="0"/>
                        </a:rPr>
                        <a:t>. </a:t>
                      </a:r>
                      <a:endParaRPr lang="en-US" sz="2000" dirty="0"/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" name="Text Box 167">
            <a:extLst>
              <a:ext uri="{FF2B5EF4-FFF2-40B4-BE49-F238E27FC236}">
                <a16:creationId xmlns:a16="http://schemas.microsoft.com/office/drawing/2014/main" id="{3CA69DD4-EFC2-8965-9856-685964F16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</a:rPr>
              <a:t>Để tìm hiểu về </a:t>
            </a:r>
            <a:r>
              <a:rPr lang="en-US" altLang="en-US" sz="2400" b="1" u="sng">
                <a:solidFill>
                  <a:srgbClr val="FF0000"/>
                </a:solidFill>
              </a:rPr>
              <a:t>Thuyết tiến hóa tổng </a:t>
            </a:r>
            <a:r>
              <a:rPr lang="en-US" altLang="en-US" sz="2400">
                <a:solidFill>
                  <a:srgbClr val="FF0000"/>
                </a:solidFill>
              </a:rPr>
              <a:t>hợp ban Minh có làm 1 bảng sau. Em hãy </a:t>
            </a:r>
            <a:r>
              <a:rPr lang="en-US" altLang="en-US" sz="2400" b="1" u="sng">
                <a:solidFill>
                  <a:srgbClr val="FF0000"/>
                </a:solidFill>
              </a:rPr>
              <a:t>kiểm tra tính chính xác </a:t>
            </a:r>
            <a:r>
              <a:rPr lang="en-US" altLang="en-US" sz="2400">
                <a:solidFill>
                  <a:srgbClr val="FF0000"/>
                </a:solidFill>
              </a:rPr>
              <a:t>trong nội dung của bảng  giúp bạn Minh nhé! Nếu sai hãy sửa lại giúp Minh: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>
            <a:extLst>
              <a:ext uri="{FF2B5EF4-FFF2-40B4-BE49-F238E27FC236}">
                <a16:creationId xmlns:a16="http://schemas.microsoft.com/office/drawing/2014/main" id="{4CE75612-F0C9-214C-FD40-83AB852DB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581400"/>
            <a:ext cx="541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0243" name="Text Box 39">
            <a:extLst>
              <a:ext uri="{FF2B5EF4-FFF2-40B4-BE49-F238E27FC236}">
                <a16:creationId xmlns:a16="http://schemas.microsoft.com/office/drawing/2014/main" id="{8EE0A860-104E-92FA-9908-34DAE5C7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1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i="1">
                <a:solidFill>
                  <a:schemeClr val="folHlink"/>
                </a:solidFill>
                <a:latin typeface="Times New Roman" panose="02020603050405020304" pitchFamily="18" charset="0"/>
              </a:rPr>
              <a:t>1. Tiến hóa nhỏ và tiến hóa lớn:</a:t>
            </a:r>
            <a:endParaRPr lang="en-US" altLang="en-US" sz="2400" b="1" i="1">
              <a:solidFill>
                <a:srgbClr val="FF0000"/>
              </a:solidFill>
            </a:endParaRPr>
          </a:p>
        </p:txBody>
      </p:sp>
      <p:graphicFrame>
        <p:nvGraphicFramePr>
          <p:cNvPr id="33" name="Group 136">
            <a:extLst>
              <a:ext uri="{FF2B5EF4-FFF2-40B4-BE49-F238E27FC236}">
                <a16:creationId xmlns:a16="http://schemas.microsoft.com/office/drawing/2014/main" id="{8C7DEDD7-6613-7645-7405-9AC4E4D4FB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222173"/>
              </p:ext>
            </p:extLst>
          </p:nvPr>
        </p:nvGraphicFramePr>
        <p:xfrm>
          <a:off x="1676400" y="1170109"/>
          <a:ext cx="8839200" cy="5942012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2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910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0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Quy mô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0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dirty="0"/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9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48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PP n/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274" name="Text Box 167">
            <a:extLst>
              <a:ext uri="{FF2B5EF4-FFF2-40B4-BE49-F238E27FC236}">
                <a16:creationId xmlns:a16="http://schemas.microsoft.com/office/drawing/2014/main" id="{51197E54-1DD4-E9E6-CEC5-0A3B87920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723901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Bảng hoàn chỉnh về Thuyết tiến hóa tổng hợp:</a:t>
            </a:r>
          </a:p>
        </p:txBody>
      </p:sp>
      <p:sp>
        <p:nvSpPr>
          <p:cNvPr id="10275" name="Rectangle 7">
            <a:extLst>
              <a:ext uri="{FF2B5EF4-FFF2-40B4-BE49-F238E27FC236}">
                <a16:creationId xmlns:a16="http://schemas.microsoft.com/office/drawing/2014/main" id="{935CF848-8C2A-05C2-785D-300AFF950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1689100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Là quá trình làm biến đổi cấu trúc di truyền của qu</a:t>
            </a:r>
            <a:r>
              <a:rPr lang="en-US" altLang="en-US" sz="2400" b="1">
                <a:solidFill>
                  <a:srgbClr val="0000FF"/>
                </a:solidFill>
              </a:rPr>
              <a:t>ần thể.</a:t>
            </a:r>
            <a:endParaRPr lang="en-US" altLang="en-US" sz="2400"/>
          </a:p>
        </p:txBody>
      </p:sp>
      <p:sp>
        <p:nvSpPr>
          <p:cNvPr id="10276" name="Rectangle 8">
            <a:extLst>
              <a:ext uri="{FF2B5EF4-FFF2-40B4-BE49-F238E27FC236}">
                <a16:creationId xmlns:a16="http://schemas.microsoft.com/office/drawing/2014/main" id="{C117F259-85A0-7CC1-F16E-D187C06A6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676400"/>
            <a:ext cx="350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Là quá trình làm xuất hiện các đơn vị phân loại trên loài.</a:t>
            </a:r>
            <a:endParaRPr lang="en-US" altLang="en-US" sz="2400"/>
          </a:p>
        </p:txBody>
      </p:sp>
      <p:sp>
        <p:nvSpPr>
          <p:cNvPr id="10277" name="Rectangle 10">
            <a:extLst>
              <a:ext uri="{FF2B5EF4-FFF2-40B4-BE49-F238E27FC236}">
                <a16:creationId xmlns:a16="http://schemas.microsoft.com/office/drawing/2014/main" id="{7E0F4DE3-73E7-00A6-CEF4-1E5DE08DD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2895601"/>
            <a:ext cx="3547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Quy mô nhỏ(quần thể).</a:t>
            </a:r>
            <a:endParaRPr lang="en-US" alt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0A2A44-4E0B-BA34-CBD3-F4066B905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1038"/>
            <a:ext cx="914400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/>
              <a:t>KL: </a:t>
            </a:r>
            <a:r>
              <a:rPr lang="en-US" altLang="en-US" sz="2400"/>
              <a:t>Hình thành </a:t>
            </a:r>
            <a:r>
              <a:rPr lang="en-US" altLang="en-US" sz="2400" b="1" u="sng"/>
              <a:t>loài</a:t>
            </a:r>
            <a:r>
              <a:rPr lang="en-US" altLang="en-US" sz="2400"/>
              <a:t> là ranh giới giữa tiến hóa nhỏ và tiến hóa lớn.</a:t>
            </a:r>
            <a:endParaRPr lang="en-US" altLang="en-US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EFD1E-45AC-3EC4-AEA0-E6D552971AE7}"/>
              </a:ext>
            </a:extLst>
          </p:cNvPr>
          <p:cNvSpPr txBox="1"/>
          <p:nvPr/>
        </p:nvSpPr>
        <p:spPr>
          <a:xfrm>
            <a:off x="3775074" y="2989261"/>
            <a:ext cx="2127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Times New Roman" pitchFamily="18" charset="0"/>
              </a:rPr>
              <a:t>Quy mô </a:t>
            </a: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E4446-FDBF-77D2-DEC4-B9CD81D8CDB8}"/>
              </a:ext>
            </a:extLst>
          </p:cNvPr>
          <p:cNvSpPr txBox="1"/>
          <p:nvPr/>
        </p:nvSpPr>
        <p:spPr>
          <a:xfrm>
            <a:off x="3394075" y="3700305"/>
            <a:ext cx="3968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cs typeface="Times New Roman" pitchFamily="18" charset="0"/>
              </a:rPr>
              <a:t>Rất dài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cs typeface="Times New Roman" pitchFamily="18" charset="0"/>
              </a:rPr>
              <a:t>(hàng triệu năm)</a:t>
            </a:r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2020C-BE15-7469-C06B-57758D1FF989}"/>
              </a:ext>
            </a:extLst>
          </p:cNvPr>
          <p:cNvSpPr txBox="1"/>
          <p:nvPr/>
        </p:nvSpPr>
        <p:spPr>
          <a:xfrm>
            <a:off x="7362825" y="3822561"/>
            <a:ext cx="3695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cs typeface="Times New Roman" pitchFamily="18" charset="0"/>
              </a:rPr>
              <a:t>Tương đối ngắn.</a:t>
            </a:r>
            <a:endParaRPr lang="en-US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D18D26-9639-CB8D-5266-107F2659E3D8}"/>
              </a:ext>
            </a:extLst>
          </p:cNvPr>
          <p:cNvSpPr txBox="1"/>
          <p:nvPr/>
        </p:nvSpPr>
        <p:spPr>
          <a:xfrm>
            <a:off x="3514725" y="4619484"/>
            <a:ext cx="33242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Hình thành các nhóm phân loại  </a:t>
            </a:r>
            <a:r>
              <a:rPr lang="en-US" sz="2800" b="1">
                <a:solidFill>
                  <a:srgbClr val="0000FF"/>
                </a:solidFill>
                <a:cs typeface="Times New Roman" pitchFamily="18" charset="0"/>
              </a:rPr>
              <a:t>trên loài.</a:t>
            </a:r>
            <a:endParaRPr lang="en-US" sz="2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1C80C-5EED-873F-4283-762B1A5FBDCC}"/>
              </a:ext>
            </a:extLst>
          </p:cNvPr>
          <p:cNvSpPr txBox="1"/>
          <p:nvPr/>
        </p:nvSpPr>
        <p:spPr>
          <a:xfrm>
            <a:off x="7079899" y="4739760"/>
            <a:ext cx="3547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cs typeface="Times New Roman" pitchFamily="18" charset="0"/>
              </a:rPr>
              <a:t>Hình thành loài mới.</a:t>
            </a:r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9A7A1-77F6-3EA3-226D-2B3E58D577D8}"/>
              </a:ext>
            </a:extLst>
          </p:cNvPr>
          <p:cNvSpPr txBox="1"/>
          <p:nvPr/>
        </p:nvSpPr>
        <p:spPr>
          <a:xfrm>
            <a:off x="3657600" y="5614323"/>
            <a:ext cx="3359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cs typeface="Times New Roman" pitchFamily="18" charset="0"/>
              </a:rPr>
              <a:t>Có thể nghiên cứu bằng thực nghiệm.</a:t>
            </a:r>
            <a:endParaRPr lang="en-US" sz="2800" b="1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D2266-7B74-D561-A46E-DD53D5888D8E}"/>
              </a:ext>
            </a:extLst>
          </p:cNvPr>
          <p:cNvSpPr txBox="1"/>
          <p:nvPr/>
        </p:nvSpPr>
        <p:spPr>
          <a:xfrm>
            <a:off x="7079899" y="5397768"/>
            <a:ext cx="3695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Times New Roman" pitchFamily="18" charset="0"/>
              </a:rPr>
              <a:t>Không thể </a:t>
            </a:r>
            <a:r>
              <a:rPr kumimoji="0" lang="en-US" sz="2400" i="0" u="none" strike="noStrike" kern="1200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Times New Roman" pitchFamily="18" charset="0"/>
              </a:rPr>
              <a:t>nghiên cứu bằng thực nghiệm</a:t>
            </a:r>
            <a:r>
              <a:rPr kumimoji="0" lang="en-US" sz="2400" b="1" i="0" u="none" strike="noStrike" kern="1200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cs typeface="Times New Roman" pitchFamily="18" charset="0"/>
              </a:rPr>
              <a:t>n</a:t>
            </a:r>
            <a:r>
              <a:rPr lang="en-US" sz="2400" b="1">
                <a:solidFill>
                  <a:srgbClr val="0000FF"/>
                </a:solidFill>
                <a:cs typeface="Times New Roman" pitchFamily="18" charset="0"/>
              </a:rPr>
              <a:t>ghiên cứu gián tiếp </a:t>
            </a:r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qua các</a:t>
            </a:r>
            <a:r>
              <a:rPr lang="en-US" sz="2400" baseline="0">
                <a:solidFill>
                  <a:srgbClr val="0000FF"/>
                </a:solidFill>
                <a:cs typeface="Times New Roman" pitchFamily="18" charset="0"/>
              </a:rPr>
              <a:t> bằng chứng TH</a:t>
            </a:r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29688 -0.013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28125 0.0263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0.06836 0.03981 C 0.08255 0.04884 0.1039 0.05393 0.12643 0.05393 C 0.15195 0.05393 0.17239 0.04884 0.18658 0.03981 L 0.25507 -0.00023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7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1343 L -0.10872 0.04329 C -0.12448 0.05023 -0.14804 0.05394 -0.17278 0.05394 C -0.20078 0.05394 -0.22331 0.05023 -0.23906 0.04329 L -0.31432 0.01343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9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86 4.44444E-6 L 0.03958 -0.00371 C -0.02031 -0.00463 -0.05404 -0.00579 -0.05404 -0.00695 C -0.05404 -0.00834 -0.02031 -0.00926 0.03958 -0.01019 L 0.30586 -0.0136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0.00023 C -0.06276 0.00833 -0.05364 0.0162 -0.04974 0.02615 C -0.0457 0.03727 -0.04375 0.05023 -0.04166 0.06319 C -0.03984 0.07615 -0.04166 0.08727 -0.04375 0.0993 C -0.0457 0.11018 -0.0487 0.12222 -0.05573 0.13217 C -0.06172 0.14213 -0.07174 0.15023 -0.08268 0.15625 C -0.09271 0.16227 -0.10469 0.1662 -0.11666 0.16828 C -0.12864 0.17014 -0.14075 0.17014 -0.15169 0.16828 C -0.16367 0.1662 -0.17474 0.16134 -0.18372 0.15324 C -0.19271 0.14629 -0.20065 0.13727 -0.20469 0.12615 C -0.20976 0.1162 -0.21172 0.10231 -0.21172 0.0912 C -0.21276 0.08032 -0.21172 0.06713 -0.20664 0.05625 C -0.20169 0.04629 -0.19271 0.03819 -0.18073 0.03426 C -0.16875 0.03125 -0.15664 0.03518 -0.1487 0.04213 C -0.14166 0.0493 -0.13672 0.06018 -0.13568 0.07314 C -0.13568 0.08634 -0.13672 0.09814 -0.14166 0.10833 C -0.14674 0.11828 -0.1457 0.12014 -0.16575 0.13333 C -0.18372 0.14722 -0.20169 0.14328 -0.21276 0.14421 C -0.2237 0.14421 -0.23268 0.14027 -0.24375 0.13634 C -0.25573 0.13125 -0.26575 0.12222 -0.27265 0.11412 C -0.27969 0.10625 -0.28268 0.09629 -0.28672 0.08032 C -0.28958 0.06412 -0.28958 0.05625 -0.28958 0.04421 C -0.28958 0.03217 -0.28958 0.02014 -0.28958 0.00833 " pathEditMode="relative" rAng="0" ptsTypes="AAAAAAAAAAAAAAAAAAAAA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" grpId="0" animBg="1"/>
      <p:bldP spid="3" grpId="0"/>
      <p:bldP spid="5" grpId="0"/>
      <p:bldP spid="7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HIẾT KẾ ĐỒ DÙNG DẠY HỌC"/>
  <p:tag name="ISPRING_FIRST_PUBLISH" val="1"/>
  <p:tag name="INKNOELEADERBOARD" val="1512060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87C623-D6BD-4A02-A5C4-0D40DA9625D1}:2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58FED6-7512-450A-8E56-FF4F74AC567C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F1FD0-9F91-4BA6-B121-576989E65985}:26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1630</TotalTime>
  <Words>1360</Words>
  <Application>Microsoft Office PowerPoint</Application>
  <PresentationFormat>Widescreen</PresentationFormat>
  <Paragraphs>232</Paragraphs>
  <Slides>28</Slides>
  <Notes>1</Notes>
  <HiddenSlides>1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Wingdings</vt:lpstr>
      <vt:lpstr>Wingdings 2</vt:lpstr>
      <vt:lpstr>Wingdings 3</vt:lpstr>
      <vt:lpstr>Office Theme</vt:lpstr>
      <vt:lpstr>Bitmap Image</vt:lpstr>
      <vt:lpstr>PowerPoint Presentation</vt:lpstr>
      <vt:lpstr>PowerPoint Presentation</vt:lpstr>
      <vt:lpstr>PowerPoint Presentation</vt:lpstr>
      <vt:lpstr>Tiết 28 - Bài 26:</vt:lpstr>
      <vt:lpstr>Nội dung bài học: </vt:lpstr>
      <vt:lpstr>1. Tiến hóa nhỏ và tiến hóa lớn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Di – nhập gen</vt:lpstr>
      <vt:lpstr>PowerPoint Presentation</vt:lpstr>
      <vt:lpstr>PowerPoint Presentation</vt:lpstr>
      <vt:lpstr>4. Các yếu tố ngẫu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THIẾT KẾ ĐỒ DÙNG DẠY HỌC</dc:title>
  <dc:creator>Quyen</dc:creator>
  <cp:lastModifiedBy>Admin</cp:lastModifiedBy>
  <cp:revision>123</cp:revision>
  <dcterms:created xsi:type="dcterms:W3CDTF">2021-11-12T01:18:20Z</dcterms:created>
  <dcterms:modified xsi:type="dcterms:W3CDTF">2023-05-05T08:08:37Z</dcterms:modified>
</cp:coreProperties>
</file>