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308" r:id="rId10"/>
    <p:sldId id="266" r:id="rId11"/>
    <p:sldId id="294" r:id="rId12"/>
    <p:sldId id="295" r:id="rId13"/>
    <p:sldId id="267" r:id="rId14"/>
    <p:sldId id="280" r:id="rId15"/>
    <p:sldId id="268" r:id="rId16"/>
    <p:sldId id="281" r:id="rId17"/>
    <p:sldId id="269" r:id="rId18"/>
    <p:sldId id="270" r:id="rId19"/>
    <p:sldId id="297" r:id="rId20"/>
    <p:sldId id="299" r:id="rId21"/>
    <p:sldId id="271" r:id="rId22"/>
    <p:sldId id="282" r:id="rId23"/>
    <p:sldId id="300" r:id="rId24"/>
    <p:sldId id="272" r:id="rId25"/>
    <p:sldId id="273" r:id="rId26"/>
    <p:sldId id="301" r:id="rId27"/>
    <p:sldId id="274" r:id="rId28"/>
    <p:sldId id="275" r:id="rId29"/>
    <p:sldId id="276" r:id="rId30"/>
    <p:sldId id="307" r:id="rId31"/>
    <p:sldId id="277" r:id="rId32"/>
    <p:sldId id="283" r:id="rId33"/>
    <p:sldId id="278" r:id="rId34"/>
    <p:sldId id="279" r:id="rId35"/>
    <p:sldId id="285" r:id="rId36"/>
    <p:sldId id="286" r:id="rId37"/>
    <p:sldId id="287" r:id="rId38"/>
    <p:sldId id="28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498" autoAdjust="0"/>
  </p:normalViewPr>
  <p:slideViewPr>
    <p:cSldViewPr>
      <p:cViewPr varScale="1">
        <p:scale>
          <a:sx n="80" d="100"/>
          <a:sy n="80" d="100"/>
        </p:scale>
        <p:origin x="12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9850A2-2487-4529-AEBC-E39147BCD3A7}" type="doc">
      <dgm:prSet loTypeId="urn:microsoft.com/office/officeart/2005/8/layout/arrow3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D336AF4-2134-4B5A-8E4D-B0D74037AE08}">
      <dgm:prSet phldrT="[Text]"/>
      <dgm:spPr/>
      <dgm:t>
        <a:bodyPr/>
        <a:lstStyle/>
        <a:p>
          <a:endParaRPr lang="en-US" dirty="0"/>
        </a:p>
      </dgm:t>
    </dgm:pt>
    <dgm:pt modelId="{930F05DA-FA48-4276-992F-6F62ECAA787C}" type="parTrans" cxnId="{0CE2601E-E080-4902-88F0-0A16D68EF83C}">
      <dgm:prSet/>
      <dgm:spPr/>
      <dgm:t>
        <a:bodyPr/>
        <a:lstStyle/>
        <a:p>
          <a:endParaRPr lang="en-US"/>
        </a:p>
      </dgm:t>
    </dgm:pt>
    <dgm:pt modelId="{A25A09CF-3372-4D13-985F-16118F16EEC3}" type="sibTrans" cxnId="{0CE2601E-E080-4902-88F0-0A16D68EF83C}">
      <dgm:prSet/>
      <dgm:spPr/>
      <dgm:t>
        <a:bodyPr/>
        <a:lstStyle/>
        <a:p>
          <a:endParaRPr lang="en-US"/>
        </a:p>
      </dgm:t>
    </dgm:pt>
    <dgm:pt modelId="{9CD7BD86-B22A-4960-A271-080193BE8A3D}">
      <dgm:prSet phldrT="[Text]"/>
      <dgm:spPr/>
      <dgm:t>
        <a:bodyPr/>
        <a:lstStyle/>
        <a:p>
          <a:endParaRPr lang="en-US" dirty="0"/>
        </a:p>
      </dgm:t>
    </dgm:pt>
    <dgm:pt modelId="{5089ABD5-4D1F-403A-96AA-A405ABAC4ACA}" type="parTrans" cxnId="{07B1C84D-F344-448A-8E71-4DC36EDF2F86}">
      <dgm:prSet/>
      <dgm:spPr/>
      <dgm:t>
        <a:bodyPr/>
        <a:lstStyle/>
        <a:p>
          <a:endParaRPr lang="en-US"/>
        </a:p>
      </dgm:t>
    </dgm:pt>
    <dgm:pt modelId="{1A37D219-8849-4A86-A572-BAD5C7835AA0}" type="sibTrans" cxnId="{07B1C84D-F344-448A-8E71-4DC36EDF2F86}">
      <dgm:prSet/>
      <dgm:spPr/>
      <dgm:t>
        <a:bodyPr/>
        <a:lstStyle/>
        <a:p>
          <a:endParaRPr lang="en-US"/>
        </a:p>
      </dgm:t>
    </dgm:pt>
    <dgm:pt modelId="{58475E97-5295-49F6-A1BE-D81344AAE63B}">
      <dgm:prSet/>
      <dgm:spPr/>
      <dgm:t>
        <a:bodyPr/>
        <a:lstStyle/>
        <a:p>
          <a:endParaRPr lang="en-US"/>
        </a:p>
      </dgm:t>
    </dgm:pt>
    <dgm:pt modelId="{AC1E845E-FB90-4344-897A-2022AD8904D1}" type="parTrans" cxnId="{B42FD002-89E6-415B-8594-E81587BBA077}">
      <dgm:prSet/>
      <dgm:spPr/>
      <dgm:t>
        <a:bodyPr/>
        <a:lstStyle/>
        <a:p>
          <a:endParaRPr lang="en-US"/>
        </a:p>
      </dgm:t>
    </dgm:pt>
    <dgm:pt modelId="{52930DEA-5C95-4A1D-97E6-E2BD338B1FE6}" type="sibTrans" cxnId="{B42FD002-89E6-415B-8594-E81587BBA077}">
      <dgm:prSet/>
      <dgm:spPr/>
      <dgm:t>
        <a:bodyPr/>
        <a:lstStyle/>
        <a:p>
          <a:endParaRPr lang="en-US"/>
        </a:p>
      </dgm:t>
    </dgm:pt>
    <dgm:pt modelId="{2C09769C-D435-4880-BBDF-23A502288C02}" type="pres">
      <dgm:prSet presAssocID="{409850A2-2487-4529-AEBC-E39147BCD3A7}" presName="compositeShape" presStyleCnt="0">
        <dgm:presLayoutVars>
          <dgm:chMax val="2"/>
          <dgm:dir/>
          <dgm:resizeHandles val="exact"/>
        </dgm:presLayoutVars>
      </dgm:prSet>
      <dgm:spPr/>
    </dgm:pt>
    <dgm:pt modelId="{8074C460-2A16-40B9-BD47-05E336B47B20}" type="pres">
      <dgm:prSet presAssocID="{409850A2-2487-4529-AEBC-E39147BCD3A7}" presName="divider" presStyleLbl="fgShp" presStyleIdx="0" presStyleCnt="1"/>
      <dgm:spPr>
        <a:solidFill>
          <a:srgbClr val="92D050"/>
        </a:solidFill>
      </dgm:spPr>
    </dgm:pt>
    <dgm:pt modelId="{B209FD33-71DC-4C7D-B2D0-2B1CE031AA90}" type="pres">
      <dgm:prSet presAssocID="{5D336AF4-2134-4B5A-8E4D-B0D74037AE08}" presName="downArrow" presStyleLbl="node1" presStyleIdx="0" presStyleCnt="2" custScaleX="132381" custScaleY="125000"/>
      <dgm:spPr>
        <a:solidFill>
          <a:schemeClr val="tx2">
            <a:lumMod val="40000"/>
            <a:lumOff val="60000"/>
          </a:schemeClr>
        </a:solidFill>
      </dgm:spPr>
    </dgm:pt>
    <dgm:pt modelId="{52AFED1C-3CFD-4428-8558-2F8012FA937F}" type="pres">
      <dgm:prSet presAssocID="{5D336AF4-2134-4B5A-8E4D-B0D74037AE08}" presName="downArrowText" presStyleLbl="revTx" presStyleIdx="0" presStyleCnt="2" custScaleY="68672">
        <dgm:presLayoutVars>
          <dgm:bulletEnabled val="1"/>
        </dgm:presLayoutVars>
      </dgm:prSet>
      <dgm:spPr/>
    </dgm:pt>
    <dgm:pt modelId="{FD463EF7-CE8F-4CE8-B9AF-A0FF2C647A69}" type="pres">
      <dgm:prSet presAssocID="{9CD7BD86-B22A-4960-A271-080193BE8A3D}" presName="upArrow" presStyleLbl="node1" presStyleIdx="1" presStyleCnt="2" custScaleX="135476" custScaleY="118421"/>
      <dgm:spPr>
        <a:solidFill>
          <a:schemeClr val="tx2">
            <a:lumMod val="40000"/>
            <a:lumOff val="60000"/>
          </a:schemeClr>
        </a:solidFill>
      </dgm:spPr>
    </dgm:pt>
    <dgm:pt modelId="{7F26046D-69E2-4402-96EA-53FFC4B76649}" type="pres">
      <dgm:prSet presAssocID="{9CD7BD86-B22A-4960-A271-080193BE8A3D}" presName="upArrowText" presStyleLbl="revTx" presStyleIdx="1" presStyleCnt="2" custLinFactNeighborX="-2232" custLinFactNeighborY="2882">
        <dgm:presLayoutVars>
          <dgm:bulletEnabled val="1"/>
        </dgm:presLayoutVars>
      </dgm:prSet>
      <dgm:spPr/>
    </dgm:pt>
  </dgm:ptLst>
  <dgm:cxnLst>
    <dgm:cxn modelId="{B42FD002-89E6-415B-8594-E81587BBA077}" srcId="{409850A2-2487-4529-AEBC-E39147BCD3A7}" destId="{58475E97-5295-49F6-A1BE-D81344AAE63B}" srcOrd="2" destOrd="0" parTransId="{AC1E845E-FB90-4344-897A-2022AD8904D1}" sibTransId="{52930DEA-5C95-4A1D-97E6-E2BD338B1FE6}"/>
    <dgm:cxn modelId="{0CE2601E-E080-4902-88F0-0A16D68EF83C}" srcId="{409850A2-2487-4529-AEBC-E39147BCD3A7}" destId="{5D336AF4-2134-4B5A-8E4D-B0D74037AE08}" srcOrd="0" destOrd="0" parTransId="{930F05DA-FA48-4276-992F-6F62ECAA787C}" sibTransId="{A25A09CF-3372-4D13-985F-16118F16EEC3}"/>
    <dgm:cxn modelId="{4D9F4C4B-36F5-48AF-808E-9F12DD657618}" type="presOf" srcId="{5D336AF4-2134-4B5A-8E4D-B0D74037AE08}" destId="{52AFED1C-3CFD-4428-8558-2F8012FA937F}" srcOrd="0" destOrd="0" presId="urn:microsoft.com/office/officeart/2005/8/layout/arrow3"/>
    <dgm:cxn modelId="{07B1C84D-F344-448A-8E71-4DC36EDF2F86}" srcId="{409850A2-2487-4529-AEBC-E39147BCD3A7}" destId="{9CD7BD86-B22A-4960-A271-080193BE8A3D}" srcOrd="1" destOrd="0" parTransId="{5089ABD5-4D1F-403A-96AA-A405ABAC4ACA}" sibTransId="{1A37D219-8849-4A86-A572-BAD5C7835AA0}"/>
    <dgm:cxn modelId="{EB924E70-814F-4233-B77A-A2B86FB3E5EC}" type="presOf" srcId="{9CD7BD86-B22A-4960-A271-080193BE8A3D}" destId="{7F26046D-69E2-4402-96EA-53FFC4B76649}" srcOrd="0" destOrd="0" presId="urn:microsoft.com/office/officeart/2005/8/layout/arrow3"/>
    <dgm:cxn modelId="{1345C0B1-C990-4116-ABE6-772110E76AFA}" type="presOf" srcId="{409850A2-2487-4529-AEBC-E39147BCD3A7}" destId="{2C09769C-D435-4880-BBDF-23A502288C02}" srcOrd="0" destOrd="0" presId="urn:microsoft.com/office/officeart/2005/8/layout/arrow3"/>
    <dgm:cxn modelId="{BC9C729B-ACD7-4B37-A6A3-1DAC667AA9A3}" type="presParOf" srcId="{2C09769C-D435-4880-BBDF-23A502288C02}" destId="{8074C460-2A16-40B9-BD47-05E336B47B20}" srcOrd="0" destOrd="0" presId="urn:microsoft.com/office/officeart/2005/8/layout/arrow3"/>
    <dgm:cxn modelId="{04073627-1DA3-45BA-817D-1ECC4BE99666}" type="presParOf" srcId="{2C09769C-D435-4880-BBDF-23A502288C02}" destId="{B209FD33-71DC-4C7D-B2D0-2B1CE031AA90}" srcOrd="1" destOrd="0" presId="urn:microsoft.com/office/officeart/2005/8/layout/arrow3"/>
    <dgm:cxn modelId="{3DD59299-30FA-4611-869C-96B95A8C8A42}" type="presParOf" srcId="{2C09769C-D435-4880-BBDF-23A502288C02}" destId="{52AFED1C-3CFD-4428-8558-2F8012FA937F}" srcOrd="2" destOrd="0" presId="urn:microsoft.com/office/officeart/2005/8/layout/arrow3"/>
    <dgm:cxn modelId="{158EAFC7-C998-4E86-B71C-081F42A338D4}" type="presParOf" srcId="{2C09769C-D435-4880-BBDF-23A502288C02}" destId="{FD463EF7-CE8F-4CE8-B9AF-A0FF2C647A69}" srcOrd="3" destOrd="0" presId="urn:microsoft.com/office/officeart/2005/8/layout/arrow3"/>
    <dgm:cxn modelId="{0B8F4BBB-7337-42CA-A155-21150BB82365}" type="presParOf" srcId="{2C09769C-D435-4880-BBDF-23A502288C02}" destId="{7F26046D-69E2-4402-96EA-53FFC4B7664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4C460-2A16-40B9-BD47-05E336B47B20}">
      <dsp:nvSpPr>
        <dsp:cNvPr id="0" name=""/>
        <dsp:cNvSpPr/>
      </dsp:nvSpPr>
      <dsp:spPr>
        <a:xfrm rot="21300000">
          <a:off x="26189" y="2409940"/>
          <a:ext cx="8482020" cy="971319"/>
        </a:xfrm>
        <a:prstGeom prst="mathMinus">
          <a:avLst/>
        </a:prstGeom>
        <a:solidFill>
          <a:srgbClr val="92D050"/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209FD33-71DC-4C7D-B2D0-2B1CE031AA90}">
      <dsp:nvSpPr>
        <dsp:cNvPr id="0" name=""/>
        <dsp:cNvSpPr/>
      </dsp:nvSpPr>
      <dsp:spPr>
        <a:xfrm>
          <a:off x="609599" y="0"/>
          <a:ext cx="3389377" cy="2895600"/>
        </a:xfrm>
        <a:prstGeom prst="down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AFED1C-3CFD-4428-8558-2F8012FA937F}">
      <dsp:nvSpPr>
        <dsp:cNvPr id="0" name=""/>
        <dsp:cNvSpPr/>
      </dsp:nvSpPr>
      <dsp:spPr>
        <a:xfrm>
          <a:off x="4523232" y="380996"/>
          <a:ext cx="2731008" cy="1670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kern="1200" dirty="0"/>
        </a:p>
      </dsp:txBody>
      <dsp:txXfrm>
        <a:off x="4523232" y="380996"/>
        <a:ext cx="2731008" cy="1670311"/>
      </dsp:txXfrm>
    </dsp:sp>
    <dsp:sp modelId="{FD463EF7-CE8F-4CE8-B9AF-A0FF2C647A69}">
      <dsp:nvSpPr>
        <dsp:cNvPr id="0" name=""/>
        <dsp:cNvSpPr/>
      </dsp:nvSpPr>
      <dsp:spPr>
        <a:xfrm>
          <a:off x="4495802" y="2971800"/>
          <a:ext cx="3468619" cy="2743198"/>
        </a:xfrm>
        <a:prstGeom prst="upArrow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26046D-69E2-4402-96EA-53FFC4B76649}">
      <dsp:nvSpPr>
        <dsp:cNvPr id="0" name=""/>
        <dsp:cNvSpPr/>
      </dsp:nvSpPr>
      <dsp:spPr>
        <a:xfrm>
          <a:off x="1219203" y="3358896"/>
          <a:ext cx="2731008" cy="2432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19203" y="3358896"/>
        <a:ext cx="2731008" cy="24323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8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0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0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4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8F1D5-092B-4B39-9274-B0E733CE64C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7D89-4D2D-47B3-A921-DA1B1554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../bai_M&#7854;T/%5bv&#7853;t%20l&#253;%20tr&#7921;c%20tuy&#7871;n%5d%20Hi&#7879;n%20t&#432;&#7907;ng%20l&#432;u%20&#7843;nh%20c&#7911;a%20m&#7855;t%20ngh&#7879;%20thu&#7853;t%20Flipbook%20Animation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37073" cy="107573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11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Chương</a:t>
            </a:r>
            <a:r>
              <a:rPr lang="en-US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5" idx="1"/>
          </p:cNvCxnSpPr>
          <p:nvPr/>
        </p:nvCxnSpPr>
        <p:spPr>
          <a:xfrm flipH="1">
            <a:off x="0" y="558969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entagon 17"/>
          <p:cNvSpPr/>
          <p:nvPr/>
        </p:nvSpPr>
        <p:spPr>
          <a:xfrm>
            <a:off x="45027" y="144780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143000" y="1390650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36" y="2730820"/>
            <a:ext cx="2098477" cy="11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e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1" y="2299855"/>
            <a:ext cx="3581401" cy="28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" y="2286000"/>
            <a:ext cx="442306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177" y="5480473"/>
            <a:ext cx="812271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274" y="3835061"/>
            <a:ext cx="56388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9626" y="5187790"/>
            <a:ext cx="56388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6326" y="3810080"/>
            <a:ext cx="56388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2133600"/>
            <a:ext cx="8908473" cy="2301626"/>
            <a:chOff x="228600" y="2133600"/>
            <a:chExt cx="8908473" cy="2301626"/>
          </a:xfrm>
        </p:grpSpPr>
        <p:pic>
          <p:nvPicPr>
            <p:cNvPr id="12" name="Picture 3" descr="C:\Users\Administrator\Desktop\ey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225" y="2133600"/>
              <a:ext cx="2438400" cy="230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577664" y="3276600"/>
              <a:ext cx="8559409" cy="18640"/>
            </a:xfrm>
            <a:prstGeom prst="line">
              <a:avLst/>
            </a:prstGeom>
            <a:ln w="444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95801" y="3295240"/>
              <a:ext cx="3719519" cy="10827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815320" y="2674813"/>
              <a:ext cx="0" cy="63125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77664" y="2674813"/>
              <a:ext cx="6204136" cy="1082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81800" y="2674813"/>
              <a:ext cx="1371600" cy="75418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19600" y="2895600"/>
              <a:ext cx="100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19600" y="2213148"/>
              <a:ext cx="1005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25491" y="3276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" y="3276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6125" y="248989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228600" y="2213148"/>
                  <a:ext cx="9161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2213148"/>
                  <a:ext cx="916132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69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Toshiba\Desktop\GIOI-HAN-NHIN-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7" y="1374426"/>
            <a:ext cx="8763000" cy="23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Left Arrow 2"/>
          <p:cNvSpPr/>
          <p:nvPr/>
        </p:nvSpPr>
        <p:spPr>
          <a:xfrm rot="10021968">
            <a:off x="457299" y="2776729"/>
            <a:ext cx="601827" cy="1676400"/>
          </a:xfrm>
          <a:prstGeom prst="curved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 rot="10279928">
            <a:off x="3911348" y="2970318"/>
            <a:ext cx="646546" cy="1600200"/>
          </a:xfrm>
          <a:prstGeom prst="curved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86" y="4800600"/>
            <a:ext cx="2847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48006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90600" y="3124200"/>
            <a:ext cx="3276600" cy="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9714" y="3429000"/>
            <a:ext cx="3091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 rot="5400000">
            <a:off x="3757752" y="-920940"/>
            <a:ext cx="213354" cy="583474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95550" y="1300549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5323098" y="1674685"/>
            <a:ext cx="402810" cy="251460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96521" y="3200400"/>
            <a:ext cx="306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/>
      <p:bldP spid="6" grpId="1"/>
      <p:bldP spid="7" grpId="0"/>
      <p:bldP spid="7" grpId="1"/>
      <p:bldP spid="11" grpId="0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/>
          <p:cNvSpPr/>
          <p:nvPr/>
        </p:nvSpPr>
        <p:spPr>
          <a:xfrm rot="21302163">
            <a:off x="241871" y="1961404"/>
            <a:ext cx="3095878" cy="4582636"/>
          </a:xfrm>
          <a:prstGeom prst="foldedCorne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THƯỜNG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cm.</a:t>
            </a:r>
          </a:p>
        </p:txBody>
      </p:sp>
      <p:sp>
        <p:nvSpPr>
          <p:cNvPr id="5" name="Oval 4"/>
          <p:cNvSpPr/>
          <p:nvPr/>
        </p:nvSpPr>
        <p:spPr>
          <a:xfrm>
            <a:off x="1225567" y="2209800"/>
            <a:ext cx="5334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3800" y="457200"/>
              <a:ext cx="5181600" cy="617220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879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9369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Tuổi</a:t>
                          </a: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/>
                                      </a:rPr>
                                      <m:t>𝑶𝑪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en-US" sz="32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1518505"/>
                  </p:ext>
                </p:extLst>
              </p:nvPr>
            </p:nvGraphicFramePr>
            <p:xfrm>
              <a:off x="3733800" y="457200"/>
              <a:ext cx="5181600" cy="617220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87910"/>
                    <a:gridCol w="3593690"/>
                  </a:tblGrid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Tuổi</a:t>
                          </a: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4237" t="-8284" b="-499408"/>
                          </a:stretch>
                        </a:blipFill>
                      </a:tcPr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r>
                            <a:rPr lang="en-US" sz="32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0287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 cm</a:t>
                          </a:r>
                          <a:endParaRPr lang="en-US" sz="3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050" name="Picture 2" descr="C:\Users\Toshiba\Desktop\mắ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5" y="457200"/>
            <a:ext cx="237261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li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6550" y="2521803"/>
            <a:ext cx="83126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71600" y="4018434"/>
            <a:ext cx="7570010" cy="2173932"/>
            <a:chOff x="1371600" y="4018434"/>
            <a:chExt cx="7570010" cy="21739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71600" y="5143500"/>
              <a:ext cx="7467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749136" y="4495800"/>
              <a:ext cx="0" cy="6477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749136" y="4505467"/>
              <a:ext cx="4143853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770745" y="4539302"/>
              <a:ext cx="6306455" cy="9089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8077200" y="5143500"/>
              <a:ext cx="0" cy="3048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92989" y="4524802"/>
              <a:ext cx="2163739" cy="9234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01000" y="52959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45355" y="47199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8345" y="40341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9" name="Arc 38"/>
            <p:cNvSpPr/>
            <p:nvPr/>
          </p:nvSpPr>
          <p:spPr>
            <a:xfrm rot="14503042">
              <a:off x="3762509" y="4787038"/>
              <a:ext cx="381000" cy="465912"/>
            </a:xfrm>
            <a:prstGeom prst="arc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Arc 4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0800000">
              <a:off x="5257799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69862" y="1676400"/>
            <a:ext cx="3454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8950" y="2392740"/>
                <a:ext cx="8312650" cy="15696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𝑚𝑖𝑛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𝒎𝒊𝒏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=1’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50" y="2392740"/>
                <a:ext cx="8312650" cy="1569660"/>
              </a:xfrm>
              <a:prstGeom prst="rect">
                <a:avLst/>
              </a:prstGeom>
              <a:blipFill rotWithShape="1">
                <a:blip r:embed="rId2"/>
                <a:stretch>
                  <a:fillRect l="-1100" t="-3113" r="-880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457200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>
            <a:off x="226868" y="13525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088952" y="12954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li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71600" y="4018434"/>
            <a:ext cx="7570010" cy="2173932"/>
            <a:chOff x="1371600" y="4018434"/>
            <a:chExt cx="7570010" cy="217393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371600" y="5143500"/>
              <a:ext cx="7467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749136" y="4495800"/>
              <a:ext cx="0" cy="6477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749136" y="4505467"/>
              <a:ext cx="4143853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770745" y="4539302"/>
              <a:ext cx="6306455" cy="9089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077200" y="5143500"/>
              <a:ext cx="0" cy="30480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892989" y="4524802"/>
              <a:ext cx="2163739" cy="9234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0" y="52959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45355" y="47199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18345" y="40341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9" name="Arc 28"/>
            <p:cNvSpPr/>
            <p:nvPr/>
          </p:nvSpPr>
          <p:spPr>
            <a:xfrm rot="14503042">
              <a:off x="3762509" y="4787038"/>
              <a:ext cx="381000" cy="465912"/>
            </a:xfrm>
            <a:prstGeom prst="arc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334" y="4819650"/>
                  <a:ext cx="39946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c 30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5257799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69862" y="1748135"/>
            <a:ext cx="3454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li.</a:t>
            </a:r>
          </a:p>
        </p:txBody>
      </p:sp>
    </p:spTree>
    <p:extLst>
      <p:ext uri="{BB962C8B-B14F-4D97-AF65-F5344CB8AC3E}">
        <p14:creationId xmlns:p14="http://schemas.microsoft.com/office/powerpoint/2010/main" val="42350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5012" y="15811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836" y="2042815"/>
            <a:ext cx="243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926" y="2511788"/>
            <a:ext cx="7621732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&lt; OV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2145" y="4018434"/>
            <a:ext cx="7449480" cy="2173932"/>
            <a:chOff x="1542145" y="4018434"/>
            <a:chExt cx="7449480" cy="217393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42145" y="5130374"/>
              <a:ext cx="7297055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629459" y="4552666"/>
              <a:ext cx="4350844" cy="193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70745" y="5143500"/>
              <a:ext cx="4122244" cy="614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54" idx="3"/>
            </p:cNvCxnSpPr>
            <p:nvPr/>
          </p:nvCxnSpPr>
          <p:spPr>
            <a:xfrm>
              <a:off x="5892989" y="4524802"/>
              <a:ext cx="1422211" cy="6186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749136" y="5130374"/>
              <a:ext cx="236566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806265" y="51054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5892989" y="5181600"/>
              <a:ext cx="2163739" cy="560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187592" y="43053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39992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81400" y="52578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5532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651394">
              <a:off x="6324600" y="46690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48400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95370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92881" y="46437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sp>
          <p:nvSpPr>
            <p:cNvPr id="34" name="Arc 33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10800000">
              <a:off x="5232216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98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5012" y="15811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9893" y="2042814"/>
            <a:ext cx="243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9893" y="2838271"/>
            <a:ext cx="762173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42145" y="4018434"/>
            <a:ext cx="7449480" cy="2173932"/>
            <a:chOff x="1542145" y="4018434"/>
            <a:chExt cx="7449480" cy="2173932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5892989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42145" y="5130374"/>
              <a:ext cx="7297055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629459" y="4552666"/>
              <a:ext cx="4350844" cy="193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70745" y="5143500"/>
              <a:ext cx="4122244" cy="6140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30" idx="3"/>
            </p:cNvCxnSpPr>
            <p:nvPr/>
          </p:nvCxnSpPr>
          <p:spPr>
            <a:xfrm>
              <a:off x="5892989" y="4524802"/>
              <a:ext cx="1422211" cy="6186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54214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62600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49136" y="5130374"/>
              <a:ext cx="236566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806265" y="51054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892989" y="5181600"/>
              <a:ext cx="2163739" cy="56012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187592" y="43053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39992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81400" y="52578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532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651394">
              <a:off x="6324600" y="46690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8400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95370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92881" y="4643735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sp>
          <p:nvSpPr>
            <p:cNvPr id="33" name="Arc 32"/>
            <p:cNvSpPr/>
            <p:nvPr/>
          </p:nvSpPr>
          <p:spPr>
            <a:xfrm>
              <a:off x="5715001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5232216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∞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9458" y="4182070"/>
                  <a:ext cx="360813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0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5434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207805" y="3060846"/>
            <a:ext cx="4614676" cy="250175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Administrator\Desktop\canth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48" y="3352764"/>
            <a:ext cx="2826690" cy="34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Kinh can nam trong vuo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40593"/>
            <a:ext cx="2817944" cy="1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2" name="Rectangle 3101"/>
          <p:cNvSpPr/>
          <p:nvPr/>
        </p:nvSpPr>
        <p:spPr>
          <a:xfrm>
            <a:off x="493568" y="4717407"/>
            <a:ext cx="4230832" cy="168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72566" y="2668577"/>
            <a:ext cx="7011266" cy="2297481"/>
            <a:chOff x="2172566" y="2668577"/>
            <a:chExt cx="7011266" cy="2297481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2515143" y="3810000"/>
              <a:ext cx="5866857" cy="381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57800" y="3200400"/>
              <a:ext cx="0" cy="1295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05400" y="29834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0800000">
              <a:off x="4876801" y="4343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590800" y="3429000"/>
              <a:ext cx="2667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257800" y="3200400"/>
              <a:ext cx="939989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3" name="Straight Connector 3072"/>
            <p:cNvCxnSpPr/>
            <p:nvPr/>
          </p:nvCxnSpPr>
          <p:spPr>
            <a:xfrm>
              <a:off x="6175612" y="3200400"/>
              <a:ext cx="2206388" cy="609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45278" y="4191000"/>
              <a:ext cx="271252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257799" y="4191000"/>
              <a:ext cx="93999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175612" y="3810000"/>
              <a:ext cx="2206388" cy="69965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0" name="Straight Connector 3089"/>
            <p:cNvCxnSpPr/>
            <p:nvPr/>
          </p:nvCxnSpPr>
          <p:spPr>
            <a:xfrm flipH="1">
              <a:off x="3276602" y="3352800"/>
              <a:ext cx="2362198" cy="4953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3276602" y="3848100"/>
              <a:ext cx="1981198" cy="3429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0" name="TextBox 3099"/>
            <p:cNvSpPr txBox="1"/>
            <p:nvPr/>
          </p:nvSpPr>
          <p:spPr>
            <a:xfrm>
              <a:off x="2973532" y="3733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165575" y="38100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2172566" y="2983468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2566" y="2983468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8347364" y="3768689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68" name="Straight Arrow Connector 67"/>
            <p:cNvCxnSpPr>
              <a:endCxn id="37" idx="0"/>
            </p:cNvCxnSpPr>
            <p:nvPr/>
          </p:nvCxnSpPr>
          <p:spPr>
            <a:xfrm>
              <a:off x="6197790" y="3168134"/>
              <a:ext cx="22060" cy="1298101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6858000" y="39624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681965" y="31242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65280" y="3928994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071688" y="32004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5" name="Arc 34"/>
            <p:cNvSpPr/>
            <p:nvPr/>
          </p:nvSpPr>
          <p:spPr>
            <a:xfrm rot="21415259">
              <a:off x="5970744" y="2668577"/>
              <a:ext cx="2412814" cy="2297481"/>
            </a:xfrm>
            <a:prstGeom prst="arc">
              <a:avLst>
                <a:gd name="adj1" fmla="val 12601697"/>
                <a:gd name="adj2" fmla="val 8911935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5486401" y="3220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8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10913" y="1204685"/>
                <a:ext cx="2286010" cy="58477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  <m:r>
                        <a:rPr lang="en-US" sz="3200" b="1" i="1" smtClean="0">
                          <a:latin typeface="Cambria Math"/>
                        </a:rPr>
                        <m:t>&lt;</m:t>
                      </m:r>
                      <m:r>
                        <a:rPr lang="en-US" sz="3200" b="1" i="1" smtClean="0">
                          <a:latin typeface="Cambria Math"/>
                        </a:rPr>
                        <m:t>𝑶𝑽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13" y="1204685"/>
                <a:ext cx="228601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:\Users\Toshiba\Desktop\myop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9" y="1219200"/>
            <a:ext cx="449406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05400" y="1511587"/>
            <a:ext cx="1143000" cy="1260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05400" y="2772229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48400" y="2479841"/>
                <a:ext cx="2611036" cy="107721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</a:rPr>
                      <m:t>𝑶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( 2m)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479841"/>
                <a:ext cx="2611036" cy="1077218"/>
              </a:xfrm>
              <a:prstGeom prst="rect">
                <a:avLst/>
              </a:prstGeom>
              <a:blipFill rotWithShape="1">
                <a:blip r:embed="rId4"/>
                <a:stretch>
                  <a:fillRect t="-7910" r="-1168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5105400" y="2772229"/>
            <a:ext cx="914400" cy="14187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44207" y="3879725"/>
                <a:ext cx="2615229" cy="156966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207" y="3879725"/>
                <a:ext cx="2615229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5828" t="-5426" r="-6061" b="-1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288389" y="381000"/>
            <a:ext cx="2073811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4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</a:rPr>
              <a:t>     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45" y="1464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76845" y="14645"/>
            <a:ext cx="0" cy="1046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1"/>
          </p:cNvCxnSpPr>
          <p:nvPr/>
        </p:nvCxnSpPr>
        <p:spPr>
          <a:xfrm flipV="1">
            <a:off x="24245" y="514621"/>
            <a:ext cx="1752600" cy="23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entagon 13"/>
          <p:cNvSpPr/>
          <p:nvPr/>
        </p:nvSpPr>
        <p:spPr>
          <a:xfrm>
            <a:off x="45027" y="144780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43000" y="1390650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triped Right Arrow 15"/>
          <p:cNvSpPr/>
          <p:nvPr/>
        </p:nvSpPr>
        <p:spPr>
          <a:xfrm>
            <a:off x="574964" y="20574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53490" y="2057400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istrator\Desktop\ey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4191000" cy="3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ular Callout 28"/>
          <p:cNvSpPr/>
          <p:nvPr/>
        </p:nvSpPr>
        <p:spPr>
          <a:xfrm>
            <a:off x="464128" y="3124200"/>
            <a:ext cx="1589808" cy="609600"/>
          </a:xfrm>
          <a:prstGeom prst="wedgeRectCallout">
            <a:avLst>
              <a:gd name="adj1" fmla="val 103530"/>
              <a:gd name="adj2" fmla="val 8977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GIÁC MẠC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464128" y="3990839"/>
            <a:ext cx="1589808" cy="609600"/>
          </a:xfrm>
          <a:prstGeom prst="wedgeRectCallout">
            <a:avLst>
              <a:gd name="adj1" fmla="val 100916"/>
              <a:gd name="adj2" fmla="val 375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THỦY DỊCH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464127" y="4876800"/>
            <a:ext cx="1589808" cy="609600"/>
          </a:xfrm>
          <a:prstGeom prst="wedgeRectCallout">
            <a:avLst>
              <a:gd name="adj1" fmla="val 129674"/>
              <a:gd name="adj2" fmla="val -7613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 NGƯƠI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464128" y="5638800"/>
            <a:ext cx="1589808" cy="609600"/>
          </a:xfrm>
          <a:prstGeom prst="wedgeRectCallout">
            <a:avLst>
              <a:gd name="adj1" fmla="val 139260"/>
              <a:gd name="adj2" fmla="val -11704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LÒNG ĐEN</a:t>
            </a:r>
          </a:p>
        </p:txBody>
      </p:sp>
      <p:sp>
        <p:nvSpPr>
          <p:cNvPr id="34" name="Rectangular Callout 33"/>
          <p:cNvSpPr/>
          <p:nvPr/>
        </p:nvSpPr>
        <p:spPr>
          <a:xfrm>
            <a:off x="5986896" y="1801091"/>
            <a:ext cx="1937904" cy="609600"/>
          </a:xfrm>
          <a:prstGeom prst="wedgeRectCallout">
            <a:avLst>
              <a:gd name="adj1" fmla="val -160058"/>
              <a:gd name="adj2" fmla="val 38977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THỂ THỦY TINH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6928139" y="2542310"/>
            <a:ext cx="1937904" cy="609600"/>
          </a:xfrm>
          <a:prstGeom prst="wedgeRectCallout">
            <a:avLst>
              <a:gd name="adj1" fmla="val -147904"/>
              <a:gd name="adj2" fmla="val 16931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DỊCH THỦY TINH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6955848" y="3435928"/>
            <a:ext cx="1937904" cy="609600"/>
          </a:xfrm>
          <a:prstGeom prst="wedgeRectCallout">
            <a:avLst>
              <a:gd name="adj1" fmla="val -96430"/>
              <a:gd name="adj2" fmla="val 6704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MÀNG LƯỚI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(VÕNG MẠC)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7087465" y="4309494"/>
            <a:ext cx="1937904" cy="609600"/>
          </a:xfrm>
          <a:prstGeom prst="wedgeRectCallout">
            <a:avLst>
              <a:gd name="adj1" fmla="val -99290"/>
              <a:gd name="adj2" fmla="val -102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ĐIỂM VÀNG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7052829" y="5625675"/>
            <a:ext cx="1937904" cy="609600"/>
          </a:xfrm>
          <a:prstGeom prst="wedgeRectCallout">
            <a:avLst>
              <a:gd name="adj1" fmla="val -101435"/>
              <a:gd name="adj2" fmla="val -148864"/>
            </a:avLst>
          </a:prstGeom>
          <a:solidFill>
            <a:srgbClr val="7030A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ĐIỂM MÙ</a:t>
            </a:r>
          </a:p>
        </p:txBody>
      </p:sp>
    </p:spTree>
    <p:extLst>
      <p:ext uri="{BB962C8B-B14F-4D97-AF65-F5344CB8AC3E}">
        <p14:creationId xmlns:p14="http://schemas.microsoft.com/office/powerpoint/2010/main" val="313782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5410200" y="1905000"/>
            <a:ext cx="6858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08486" y="1320225"/>
                <a:ext cx="2286010" cy="58477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  <m:r>
                        <a:rPr lang="en-US" sz="3200" b="1" i="1" smtClean="0">
                          <a:latin typeface="Cambria Math"/>
                        </a:rPr>
                        <m:t>&gt;</m:t>
                      </m:r>
                      <m:r>
                        <a:rPr lang="en-US" sz="3200" b="1" i="1" smtClean="0">
                          <a:latin typeface="Cambria Math"/>
                        </a:rPr>
                        <m:t>𝑶𝑽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486" y="1320225"/>
                <a:ext cx="228601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5410200" y="3048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72200" y="4038600"/>
                <a:ext cx="2615229" cy="156966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038600"/>
                <a:ext cx="2615229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6061" t="-5447" r="-5828" b="-1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5410200" y="3048000"/>
            <a:ext cx="381000" cy="13944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72200" y="2263170"/>
            <a:ext cx="2615229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Toshiba\Desktop\mat-vien-thi-benh-vien-mat-quocte-d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382818"/>
            <a:ext cx="45529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"/>
            <a:ext cx="19811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136" y="2667000"/>
            <a:ext cx="868680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OV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230" y="21291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7532" y="4018434"/>
            <a:ext cx="8209723" cy="2173932"/>
            <a:chOff x="687532" y="4018434"/>
            <a:chExt cx="8209723" cy="21739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990600" y="4505468"/>
              <a:ext cx="4122244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990600" y="5757565"/>
              <a:ext cx="4122244" cy="336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12844" y="4524802"/>
              <a:ext cx="2202381" cy="4281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112844" y="5298132"/>
              <a:ext cx="2184211" cy="4435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59847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80551" y="55626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73055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651394">
              <a:off x="5582555" y="45166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68255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01000" y="4572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315225" y="4953000"/>
              <a:ext cx="896255" cy="17737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297055" y="5130374"/>
              <a:ext cx="914425" cy="16776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572655" y="42672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8154330" y="5097720"/>
              <a:ext cx="114300" cy="838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35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012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361" y="21291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0746" y="2786418"/>
            <a:ext cx="562411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87532" y="4018434"/>
            <a:ext cx="8209723" cy="2173932"/>
            <a:chOff x="687532" y="4018434"/>
            <a:chExt cx="8209723" cy="217393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990600" y="4505468"/>
              <a:ext cx="4122244" cy="9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90600" y="5757565"/>
              <a:ext cx="4122244" cy="336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112844" y="4524802"/>
              <a:ext cx="2202381" cy="4281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5112844" y="5298132"/>
              <a:ext cx="2184211" cy="4435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59847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0551" y="55626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73055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651394">
              <a:off x="5582555" y="451665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68255" y="4953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01000" y="4572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315225" y="4953000"/>
              <a:ext cx="896255" cy="17737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297055" y="5130374"/>
              <a:ext cx="914425" cy="16776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72655" y="4267200"/>
              <a:ext cx="82539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8154330" y="5097720"/>
              <a:ext cx="114300" cy="8388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32" y="4019561"/>
                  <a:ext cx="836468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Arc 32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6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shiba\Desktop\presby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7467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595085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43" y="209996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536" y="2561630"/>
            <a:ext cx="838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600" y="3810000"/>
            <a:ext cx="7220880" cy="2382366"/>
            <a:chOff x="990600" y="3810000"/>
            <a:chExt cx="7220880" cy="2382366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112844" y="4495800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90600" y="5130374"/>
              <a:ext cx="7220880" cy="131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782455" y="50673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1800" y="4572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34000" y="4648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15225" y="51435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1524000" y="4114800"/>
              <a:ext cx="0" cy="1022137"/>
            </a:xfrm>
            <a:prstGeom prst="straightConnector1">
              <a:avLst/>
            </a:prstGeom>
            <a:ln w="4762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24000" y="4114800"/>
              <a:ext cx="1262961" cy="543002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038600" y="4114800"/>
              <a:ext cx="0" cy="190500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112844" y="5605165"/>
              <a:ext cx="204995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524000" y="4114800"/>
              <a:ext cx="2514600" cy="40005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90667" y="4686300"/>
              <a:ext cx="2072133" cy="91886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362200" y="4495800"/>
              <a:ext cx="16764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362200" y="4495800"/>
              <a:ext cx="0" cy="634574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362200" y="4495800"/>
              <a:ext cx="2750644" cy="110936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913512" y="4288725"/>
              <a:ext cx="591688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038600" y="4533900"/>
              <a:ext cx="1074244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5638800" y="5410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191000" y="4386301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267200" y="51054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257300" y="5105400"/>
              <a:ext cx="876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858000" y="47244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A’’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143000" y="38100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43000" y="47244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133600" y="51054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981200" y="4338935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010400" y="55626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B’’</a:t>
              </a:r>
            </a:p>
          </p:txBody>
        </p:sp>
        <p:cxnSp>
          <p:nvCxnSpPr>
            <p:cNvPr id="148" name="Straight Arrow Connector 147"/>
            <p:cNvCxnSpPr/>
            <p:nvPr/>
          </p:nvCxnSpPr>
          <p:spPr>
            <a:xfrm flipH="1">
              <a:off x="7086600" y="5145732"/>
              <a:ext cx="134255" cy="53692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>
              <a:off x="4902386" y="4018434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10800000">
              <a:off x="4419601" y="4495800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63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Administrator\Desktop\1587-G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60" y="2286000"/>
            <a:ext cx="398253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3124200"/>
            <a:ext cx="43399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9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21314" y="3127830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2194378" y="3712605"/>
            <a:ext cx="2227036" cy="786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0962" y="914400"/>
            <a:ext cx="2810329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7" idx="2"/>
          </p:cNvCxnSpPr>
          <p:nvPr/>
        </p:nvCxnSpPr>
        <p:spPr>
          <a:xfrm>
            <a:off x="4421414" y="3712605"/>
            <a:ext cx="2429329" cy="786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221514" y="914400"/>
                <a:ext cx="3081565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dời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514" y="914400"/>
                <a:ext cx="3081565" cy="685800"/>
              </a:xfrm>
              <a:prstGeom prst="rect">
                <a:avLst/>
              </a:prstGeom>
              <a:blipFill rotWithShape="1">
                <a:blip r:embed="rId2"/>
                <a:stretch>
                  <a:fillRect t="-4425" r="-4158" b="-203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stCxn id="12" idx="2"/>
            <a:endCxn id="7" idx="0"/>
          </p:cNvCxnSpPr>
          <p:nvPr/>
        </p:nvCxnSpPr>
        <p:spPr>
          <a:xfrm>
            <a:off x="2226127" y="1600200"/>
            <a:ext cx="2195287" cy="152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0"/>
          </p:cNvCxnSpPr>
          <p:nvPr/>
        </p:nvCxnSpPr>
        <p:spPr>
          <a:xfrm flipH="1">
            <a:off x="4421414" y="1600200"/>
            <a:ext cx="2340883" cy="152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4070" y="4579257"/>
            <a:ext cx="3164114" cy="19739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21514" y="4579256"/>
            <a:ext cx="3693886" cy="19739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9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361" y="16383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360" y="2286000"/>
            <a:ext cx="79572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:\Users\Administrator\Desktop\loi-ich-cua-viec-doc-sach-voi-nguoi-gia1144653559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5587"/>
            <a:ext cx="4048125" cy="29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muathuoctot.com_140557277778331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1" y="3425587"/>
            <a:ext cx="4402928" cy="29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12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:\Users\Administrator\Desktop\220px-Joseph_Plat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10" y="1215330"/>
            <a:ext cx="3276600" cy="35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54510" y="4718187"/>
            <a:ext cx="3276600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 Plateau (1801 – 1883),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667000"/>
            <a:ext cx="500247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885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90600" y="1143000"/>
            <a:ext cx="572849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Administrator\Desktop\Plasma_TV_Panasonic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81150"/>
            <a:ext cx="4495800" cy="35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55" y="1884957"/>
            <a:ext cx="353785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0896" y="4554428"/>
            <a:ext cx="4191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/1s.</a:t>
            </a:r>
          </a:p>
        </p:txBody>
      </p:sp>
      <p:pic>
        <p:nvPicPr>
          <p:cNvPr id="17" name="[vật lý trực tuyến] Hiện tượng lưu ảnh của mắt nghệ thuật Flipbook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367" y="1663321"/>
            <a:ext cx="8551833" cy="48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83" y="2152190"/>
            <a:ext cx="4258899" cy="40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12668" y="1195225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334241" y="17526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1690525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4468" y="2514600"/>
            <a:ext cx="3811732" cy="1371600"/>
          </a:xfrm>
          <a:prstGeom prst="wedgeRectCallout">
            <a:avLst>
              <a:gd name="adj1" fmla="val 75449"/>
              <a:gd name="adj2" fmla="val 2411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MẠC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4468" y="4419600"/>
            <a:ext cx="3811732" cy="1371600"/>
          </a:xfrm>
          <a:prstGeom prst="wedgeRectCallout">
            <a:avLst>
              <a:gd name="adj1" fmla="val 79084"/>
              <a:gd name="adj2" fmla="val -3446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DỊCH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26868" y="2667000"/>
            <a:ext cx="3811732" cy="1371600"/>
          </a:xfrm>
          <a:prstGeom prst="wedgeRectCallout">
            <a:avLst>
              <a:gd name="adj1" fmla="val 83809"/>
              <a:gd name="adj2" fmla="val 1300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ĐEN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74468" y="4191000"/>
            <a:ext cx="3811732" cy="1371600"/>
          </a:xfrm>
          <a:prstGeom prst="wedgeRectCallout">
            <a:avLst>
              <a:gd name="adj1" fmla="val 87080"/>
              <a:gd name="adj2" fmla="val -5265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261504" y="2632364"/>
            <a:ext cx="3811732" cy="1371600"/>
          </a:xfrm>
          <a:prstGeom prst="wedgeRectCallout">
            <a:avLst>
              <a:gd name="adj1" fmla="val 97621"/>
              <a:gd name="adj2" fmla="val 5038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TINH 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226868" y="4398818"/>
            <a:ext cx="3811732" cy="1371600"/>
          </a:xfrm>
          <a:prstGeom prst="wedgeRectCallout">
            <a:avLst>
              <a:gd name="adj1" fmla="val 136512"/>
              <a:gd name="adj2" fmla="val -4356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THỦY 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0"/>
          <p:cNvSpPr>
            <a:spLocks noChangeArrowheads="1"/>
          </p:cNvSpPr>
          <p:nvPr/>
        </p:nvSpPr>
        <p:spPr bwMode="auto">
          <a:xfrm>
            <a:off x="0" y="-20002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9021" name="Group 61"/>
          <p:cNvGrpSpPr>
            <a:grpSpLocks/>
          </p:cNvGrpSpPr>
          <p:nvPr/>
        </p:nvGrpSpPr>
        <p:grpSpPr bwMode="auto">
          <a:xfrm>
            <a:off x="900113" y="304800"/>
            <a:ext cx="7566025" cy="6307138"/>
            <a:chOff x="144" y="528"/>
            <a:chExt cx="5033" cy="3973"/>
          </a:xfrm>
        </p:grpSpPr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144" y="528"/>
              <a:ext cx="4888" cy="25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144" y="895"/>
              <a:ext cx="1434" cy="23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Cấu tạo: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1.Giác mạc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2.Thủy dịch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3.Màng mống mắt (lòng đen)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4.Con ngươi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5.Thể thủy tinh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6.Dịch thủy tinh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7.Màng lưới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8. Điểm vàng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9. Điểm mù</a:t>
              </a:r>
            </a:p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1769" y="899"/>
              <a:ext cx="1539" cy="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 cực cận (C</a:t>
              </a:r>
              <a:r>
                <a:rPr lang="en-US" sz="2000" b="1" u="sng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Khoảng cực cận: </a:t>
              </a:r>
            </a:p>
            <a:p>
              <a:pPr eaLnBrk="1" hangingPunct="1"/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 = OC</a:t>
              </a:r>
              <a:r>
                <a:rPr lang="en-US" sz="2000" b="1" i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</a:t>
              </a:r>
              <a:endParaRPr lang="en-US" sz="2000" b="1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4" name="Text Box 11"/>
            <p:cNvSpPr txBox="1">
              <a:spLocks noChangeArrowheads="1"/>
            </p:cNvSpPr>
            <p:nvPr/>
          </p:nvSpPr>
          <p:spPr bwMode="auto">
            <a:xfrm>
              <a:off x="1769" y="3606"/>
              <a:ext cx="1539" cy="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Khoảng nhìn rõ của mắt : C</a:t>
              </a:r>
              <a:r>
                <a:rPr lang="en-US" sz="2000" b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 b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  <p:sp>
          <p:nvSpPr>
            <p:cNvPr id="21515" name="Text Box 15"/>
            <p:cNvSpPr txBox="1">
              <a:spLocks noChangeArrowheads="1"/>
            </p:cNvSpPr>
            <p:nvPr/>
          </p:nvSpPr>
          <p:spPr bwMode="auto">
            <a:xfrm>
              <a:off x="1769" y="1725"/>
              <a:ext cx="1539" cy="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Điểm cực viễn (C</a:t>
              </a:r>
              <a:r>
                <a:rPr lang="en-US" sz="2000" b="1" u="sng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Khoảng cực viễn: OC</a:t>
              </a:r>
              <a:r>
                <a:rPr lang="en-US" sz="2000" b="1" i="1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V</a:t>
              </a:r>
              <a:endParaRPr lang="en-US" sz="2000" b="1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6" name="Text Box 22"/>
            <p:cNvSpPr txBox="1">
              <a:spLocks noChangeArrowheads="1"/>
            </p:cNvSpPr>
            <p:nvPr/>
          </p:nvSpPr>
          <p:spPr bwMode="auto">
            <a:xfrm>
              <a:off x="3551" y="2010"/>
              <a:ext cx="1536" cy="10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Năng suất phân li của mắt:</a:t>
              </a: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endParaRPr lang="en-US" sz="2000" b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7" name="Text Box 43"/>
            <p:cNvSpPr txBox="1">
              <a:spLocks noChangeArrowheads="1"/>
            </p:cNvSpPr>
            <p:nvPr/>
          </p:nvSpPr>
          <p:spPr bwMode="auto">
            <a:xfrm>
              <a:off x="144" y="3612"/>
              <a:ext cx="1434" cy="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tương đương như một TKHT</a:t>
              </a:r>
              <a:endParaRPr lang="en-US" sz="2000" b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518" name="Group 46"/>
            <p:cNvGrpSpPr>
              <a:grpSpLocks/>
            </p:cNvGrpSpPr>
            <p:nvPr/>
          </p:nvGrpSpPr>
          <p:grpSpPr bwMode="auto">
            <a:xfrm>
              <a:off x="3544" y="908"/>
              <a:ext cx="1488" cy="834"/>
              <a:chOff x="3640" y="956"/>
              <a:chExt cx="1488" cy="834"/>
            </a:xfrm>
          </p:grpSpPr>
          <p:sp>
            <p:nvSpPr>
              <p:cNvPr id="21530" name="Text Box 44"/>
              <p:cNvSpPr txBox="1">
                <a:spLocks noChangeArrowheads="1"/>
              </p:cNvSpPr>
              <p:nvPr/>
            </p:nvSpPr>
            <p:spPr bwMode="auto">
              <a:xfrm>
                <a:off x="3640" y="956"/>
                <a:ext cx="1488" cy="83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 u="sng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Góc trông vật AB:</a:t>
                </a:r>
              </a:p>
              <a:p>
                <a:pPr eaLnBrk="1" hangingPunct="1"/>
                <a:endPara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n-US" sz="2000" b="1" u="sng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/>
                <a:endPara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1531" name="Object 45"/>
              <p:cNvGraphicFramePr>
                <a:graphicFrameLocks noChangeAspect="1"/>
              </p:cNvGraphicFramePr>
              <p:nvPr/>
            </p:nvGraphicFramePr>
            <p:xfrm>
              <a:off x="4069" y="1293"/>
              <a:ext cx="720" cy="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5" name="Equation" r:id="rId3" imgW="748975" imgH="393529" progId="Equation.3">
                      <p:embed/>
                    </p:oleObj>
                  </mc:Choice>
                  <mc:Fallback>
                    <p:oleObj name="Equation" r:id="rId3" imgW="748975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69" y="1293"/>
                            <a:ext cx="720" cy="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519" name="Group 49"/>
            <p:cNvGrpSpPr>
              <a:grpSpLocks/>
            </p:cNvGrpSpPr>
            <p:nvPr/>
          </p:nvGrpSpPr>
          <p:grpSpPr bwMode="auto">
            <a:xfrm>
              <a:off x="3593" y="3280"/>
              <a:ext cx="1584" cy="1221"/>
              <a:chOff x="3593" y="3280"/>
              <a:chExt cx="1584" cy="1221"/>
            </a:xfrm>
          </p:grpSpPr>
          <p:sp>
            <p:nvSpPr>
              <p:cNvPr id="21528" name="Text Box 47"/>
              <p:cNvSpPr txBox="1">
                <a:spLocks noChangeArrowheads="1"/>
              </p:cNvSpPr>
              <p:nvPr/>
            </p:nvSpPr>
            <p:spPr bwMode="auto">
              <a:xfrm>
                <a:off x="3593" y="3280"/>
                <a:ext cx="1584" cy="12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ĐK nhìn rõ vật: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 đặt trong khoảng nhìn rõ</a:t>
                </a:r>
              </a:p>
              <a:p>
                <a:pPr eaLnBrk="1" hangingPunct="1">
                  <a:buFontTx/>
                  <a:buChar char="-"/>
                </a:pPr>
                <a:r>
                  <a:rPr lang="en-US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Có góc trông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eaLnBrk="1" hangingPunct="1">
                  <a:buFontTx/>
                  <a:buChar char="-"/>
                </a:pPr>
                <a:endPara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buFontTx/>
                  <a:buChar char="-"/>
                </a:pPr>
                <a:endParaRPr lang="en-US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1529" name="Object 48"/>
              <p:cNvGraphicFramePr>
                <a:graphicFrameLocks noChangeAspect="1"/>
              </p:cNvGraphicFramePr>
              <p:nvPr/>
            </p:nvGraphicFramePr>
            <p:xfrm>
              <a:off x="3984" y="4107"/>
              <a:ext cx="854" cy="3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Equation" r:id="rId5" imgW="545626" imgH="215713" progId="Equation.3">
                      <p:embed/>
                    </p:oleObj>
                  </mc:Choice>
                  <mc:Fallback>
                    <p:oleObj name="Equation" r:id="rId5" imgW="545626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4107"/>
                            <a:ext cx="854" cy="3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9011" name="Line 51"/>
            <p:cNvSpPr>
              <a:spLocks noChangeShapeType="1"/>
            </p:cNvSpPr>
            <p:nvPr/>
          </p:nvSpPr>
          <p:spPr bwMode="auto">
            <a:xfrm>
              <a:off x="576" y="3171"/>
              <a:ext cx="0" cy="429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21" name="Line 52"/>
            <p:cNvSpPr>
              <a:spLocks noChangeShapeType="1"/>
            </p:cNvSpPr>
            <p:nvPr/>
          </p:nvSpPr>
          <p:spPr bwMode="auto">
            <a:xfrm>
              <a:off x="2577" y="772"/>
              <a:ext cx="0" cy="144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54"/>
            <p:cNvSpPr>
              <a:spLocks noChangeShapeType="1"/>
            </p:cNvSpPr>
            <p:nvPr/>
          </p:nvSpPr>
          <p:spPr bwMode="auto">
            <a:xfrm flipH="1">
              <a:off x="2593" y="2365"/>
              <a:ext cx="0" cy="122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5"/>
            <p:cNvSpPr>
              <a:spLocks noChangeShapeType="1"/>
            </p:cNvSpPr>
            <p:nvPr/>
          </p:nvSpPr>
          <p:spPr bwMode="auto">
            <a:xfrm>
              <a:off x="4309" y="1725"/>
              <a:ext cx="0" cy="28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6"/>
            <p:cNvSpPr>
              <a:spLocks noChangeShapeType="1"/>
            </p:cNvSpPr>
            <p:nvPr/>
          </p:nvSpPr>
          <p:spPr bwMode="auto">
            <a:xfrm>
              <a:off x="4288" y="3062"/>
              <a:ext cx="0" cy="218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7"/>
            <p:cNvSpPr>
              <a:spLocks noChangeShapeType="1"/>
            </p:cNvSpPr>
            <p:nvPr/>
          </p:nvSpPr>
          <p:spPr bwMode="auto">
            <a:xfrm flipV="1">
              <a:off x="3321" y="3856"/>
              <a:ext cx="272" cy="0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60"/>
            <p:cNvSpPr>
              <a:spLocks noChangeShapeType="1"/>
            </p:cNvSpPr>
            <p:nvPr/>
          </p:nvSpPr>
          <p:spPr bwMode="auto">
            <a:xfrm>
              <a:off x="4263" y="772"/>
              <a:ext cx="0" cy="144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3"/>
            <p:cNvSpPr>
              <a:spLocks noChangeShapeType="1"/>
            </p:cNvSpPr>
            <p:nvPr/>
          </p:nvSpPr>
          <p:spPr bwMode="auto">
            <a:xfrm>
              <a:off x="2588" y="1519"/>
              <a:ext cx="0" cy="240"/>
            </a:xfrm>
            <a:prstGeom prst="line">
              <a:avLst/>
            </a:prstGeom>
            <a:noFill/>
            <a:ln w="57150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267075" y="252413"/>
            <a:ext cx="2600325" cy="584200"/>
          </a:xfrm>
          <a:prstGeom prst="rect">
            <a:avLst/>
          </a:prstGeom>
          <a:noFill/>
          <a:ln>
            <a:noFill/>
          </a:ln>
          <a:effectLst>
            <a:outerShdw dist="40161" dir="1106097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+mn-lt"/>
                <a:cs typeface="+mn-cs"/>
              </a:rPr>
              <a:t>MẮT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116638" y="3395663"/>
          <a:ext cx="218122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7" imgW="1828800" imgH="457200" progId="Equation.DSMT4">
                  <p:embed/>
                </p:oleObj>
              </mc:Choice>
              <mc:Fallback>
                <p:oleObj name="Equation" r:id="rId7" imgW="1828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3395663"/>
                        <a:ext cx="2181225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52"/>
          <p:cNvSpPr>
            <a:spLocks noChangeShapeType="1"/>
          </p:cNvSpPr>
          <p:nvPr/>
        </p:nvSpPr>
        <p:spPr bwMode="auto">
          <a:xfrm>
            <a:off x="1763713" y="692150"/>
            <a:ext cx="0" cy="228600"/>
          </a:xfrm>
          <a:prstGeom prst="line">
            <a:avLst/>
          </a:prstGeom>
          <a:noFill/>
          <a:ln w="57150">
            <a:solidFill>
              <a:srgbClr val="CC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" y="2362200"/>
                <a:ext cx="8763000" cy="37856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võng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viễn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võng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(Cc).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sz="2400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𝒎𝒊𝒏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A,B.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362200"/>
                <a:ext cx="8763000" cy="3785652"/>
              </a:xfrm>
              <a:prstGeom prst="rect">
                <a:avLst/>
              </a:prstGeom>
              <a:blipFill rotWithShape="1">
                <a:blip r:embed="rId2"/>
                <a:stretch>
                  <a:fillRect l="-972" t="-1124" r="-4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8752" y="4953000"/>
            <a:ext cx="5453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2809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007" y="2835155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819400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465" y="3526221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343400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592" y="3544501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195586"/>
            <a:ext cx="73152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465" y="5181600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4350477"/>
            <a:ext cx="601070" cy="475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668" y="2209800"/>
            <a:ext cx="739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057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385" y="2519065"/>
            <a:ext cx="7661564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385" y="4724400"/>
            <a:ext cx="536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3685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057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2703016"/>
            <a:ext cx="86868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703016"/>
            <a:ext cx="536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407556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068" y="2133600"/>
            <a:ext cx="8078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50cm.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49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" y="1773127"/>
            <a:ext cx="4022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50cm.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4965" y="2743199"/>
            <a:ext cx="475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267200" y="1864668"/>
            <a:ext cx="5425903" cy="1869132"/>
            <a:chOff x="4175297" y="1864668"/>
            <a:chExt cx="5425903" cy="1869132"/>
          </a:xfrm>
        </p:grpSpPr>
        <p:sp>
          <p:nvSpPr>
            <p:cNvPr id="23" name="TextBox 22"/>
            <p:cNvSpPr txBox="1"/>
            <p:nvPr/>
          </p:nvSpPr>
          <p:spPr>
            <a:xfrm>
              <a:off x="8704945" y="2989734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175297" y="1864668"/>
              <a:ext cx="4663903" cy="1869132"/>
              <a:chOff x="3144387" y="1864668"/>
              <a:chExt cx="5694813" cy="217393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6502564" y="2342034"/>
                <a:ext cx="0" cy="129540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324794" y="2398900"/>
                <a:ext cx="3265084" cy="139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564" y="2371036"/>
                <a:ext cx="1422211" cy="61869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294745" y="29471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172175" y="2913534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71120" y="29471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6502564" y="2993348"/>
                <a:ext cx="2202381" cy="594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608929" y="2150959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57937" y="3027834"/>
                <a:ext cx="273446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62775" y="3152340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651394">
                <a:off x="6972276" y="2470749"/>
                <a:ext cx="10668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702456" y="2489969"/>
                <a:ext cx="896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F’</a:t>
                </a:r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6324576" y="1864668"/>
                <a:ext cx="2362199" cy="2173932"/>
              </a:xfrm>
              <a:prstGeom prst="arc">
                <a:avLst>
                  <a:gd name="adj1" fmla="val 12601697"/>
                  <a:gd name="adj2" fmla="val 8781766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0800000">
                <a:off x="5841791" y="2342034"/>
                <a:ext cx="1092384" cy="1284596"/>
              </a:xfrm>
              <a:prstGeom prst="arc">
                <a:avLst>
                  <a:gd name="adj1" fmla="val 15165494"/>
                  <a:gd name="adj2" fmla="val 6082482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3691078" y="3006880"/>
                <a:ext cx="2811486" cy="59691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3294745" y="2984926"/>
                <a:ext cx="5544455" cy="480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657600" y="2956294"/>
                <a:ext cx="1828800" cy="20314"/>
              </a:xfrm>
              <a:prstGeom prst="line">
                <a:avLst/>
              </a:prstGeom>
              <a:ln w="349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lowchart: Connector 41"/>
              <p:cNvSpPr/>
              <p:nvPr/>
            </p:nvSpPr>
            <p:spPr>
              <a:xfrm>
                <a:off x="5334000" y="2904920"/>
                <a:ext cx="152400" cy="14308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3144387" y="2286000"/>
                    <a:ext cx="36081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4387" y="2286000"/>
                    <a:ext cx="360813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r="-186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Flowchart: Connector 51"/>
              <p:cNvSpPr/>
              <p:nvPr/>
            </p:nvSpPr>
            <p:spPr>
              <a:xfrm>
                <a:off x="7848600" y="2964120"/>
                <a:ext cx="114300" cy="83880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Connector 52"/>
              <p:cNvSpPr/>
              <p:nvPr/>
            </p:nvSpPr>
            <p:spPr>
              <a:xfrm>
                <a:off x="3581400" y="2895600"/>
                <a:ext cx="152400" cy="14308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Connector 53"/>
              <p:cNvSpPr/>
              <p:nvPr/>
            </p:nvSpPr>
            <p:spPr>
              <a:xfrm>
                <a:off x="8648700" y="2971800"/>
                <a:ext cx="114300" cy="83880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267200" y="4192578"/>
            <a:ext cx="5189653" cy="2044156"/>
            <a:chOff x="3144387" y="4192577"/>
            <a:chExt cx="6343702" cy="2297481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44387" y="5334000"/>
              <a:ext cx="5541870" cy="19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91200" y="4724400"/>
              <a:ext cx="0" cy="1295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591626" y="4506617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0800000">
              <a:off x="5425170" y="5920476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144387" y="4884193"/>
              <a:ext cx="2667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5562057" y="4724400"/>
              <a:ext cx="939989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479869" y="4724400"/>
              <a:ext cx="2206388" cy="609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3580859" y="4876800"/>
              <a:ext cx="2362198" cy="49530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277789" y="5257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69832" y="53340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51621" y="5292689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60" name="Straight Arrow Connector 59"/>
            <p:cNvCxnSpPr>
              <a:endCxn id="66" idx="0"/>
            </p:cNvCxnSpPr>
            <p:nvPr/>
          </p:nvCxnSpPr>
          <p:spPr>
            <a:xfrm>
              <a:off x="6502047" y="4692134"/>
              <a:ext cx="22060" cy="1298101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986222" y="4648200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60445" y="4619019"/>
              <a:ext cx="6401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65" name="Arc 64"/>
            <p:cNvSpPr/>
            <p:nvPr/>
          </p:nvSpPr>
          <p:spPr>
            <a:xfrm rot="21415259">
              <a:off x="6275001" y="4192577"/>
              <a:ext cx="2412814" cy="2297481"/>
            </a:xfrm>
            <a:prstGeom prst="arc">
              <a:avLst>
                <a:gd name="adj1" fmla="val 12601697"/>
                <a:gd name="adj2" fmla="val 8911935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10800000">
              <a:off x="5790658" y="4744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V="1">
              <a:off x="3580859" y="4884194"/>
              <a:ext cx="541" cy="487906"/>
            </a:xfrm>
            <a:prstGeom prst="straightConnector1">
              <a:avLst/>
            </a:prstGeom>
            <a:ln w="5080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257800" y="5257800"/>
              <a:ext cx="83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8648700" y="5326320"/>
              <a:ext cx="114300" cy="83880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04800" y="3581400"/>
                <a:ext cx="1981200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581400"/>
                <a:ext cx="1981200" cy="657552"/>
              </a:xfrm>
              <a:prstGeom prst="rect">
                <a:avLst/>
              </a:prstGeom>
              <a:blipFill rotWithShape="1">
                <a:blip r:embed="rId3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42331" y="4361751"/>
                <a:ext cx="3832966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∞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𝑂𝐶𝑣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31" y="4361751"/>
                <a:ext cx="3832966" cy="657552"/>
              </a:xfrm>
              <a:prstGeom prst="rect">
                <a:avLst/>
              </a:prstGeom>
              <a:blipFill rotWithShape="1">
                <a:blip r:embed="rId4"/>
                <a:stretch>
                  <a:fillRect l="-2385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342331" y="5105400"/>
            <a:ext cx="3832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/>
              <a:buChar char="Þ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f=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cm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8034" y="5710535"/>
            <a:ext cx="3832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= 1/f = - 2dp</a:t>
            </a:r>
          </a:p>
        </p:txBody>
      </p:sp>
    </p:spTree>
    <p:extLst>
      <p:ext uri="{BB962C8B-B14F-4D97-AF65-F5344CB8AC3E}">
        <p14:creationId xmlns:p14="http://schemas.microsoft.com/office/powerpoint/2010/main" val="4964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3" grpId="0"/>
      <p:bldP spid="33" grpId="0"/>
      <p:bldP spid="67" grpId="0"/>
      <p:bldP spid="69" grpId="0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971800" y="3048000"/>
            <a:ext cx="6485053" cy="2895600"/>
            <a:chOff x="4267200" y="4051844"/>
            <a:chExt cx="5189653" cy="2044156"/>
          </a:xfrm>
        </p:grpSpPr>
        <p:grpSp>
          <p:nvGrpSpPr>
            <p:cNvPr id="8" name="Group 7"/>
            <p:cNvGrpSpPr/>
            <p:nvPr/>
          </p:nvGrpSpPr>
          <p:grpSpPr>
            <a:xfrm>
              <a:off x="4267200" y="4051844"/>
              <a:ext cx="5189653" cy="2044156"/>
              <a:chOff x="3144387" y="4192577"/>
              <a:chExt cx="6343702" cy="2297481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3144387" y="5334000"/>
                <a:ext cx="5541870" cy="19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791200" y="4724400"/>
                <a:ext cx="0" cy="12954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667091" y="4548765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0800000">
                <a:off x="5410201" y="5824998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580859" y="4862837"/>
                <a:ext cx="2230528" cy="2135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5562057" y="4724400"/>
                <a:ext cx="939989" cy="228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79869" y="4724400"/>
                <a:ext cx="2206388" cy="6096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3580859" y="4876800"/>
                <a:ext cx="2362198" cy="495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351467" y="5257800"/>
                <a:ext cx="836468" cy="366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69832" y="5334000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651621" y="5292689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cxnSp>
            <p:nvCxnSpPr>
              <p:cNvPr id="20" name="Straight Arrow Connector 19"/>
              <p:cNvCxnSpPr>
                <a:endCxn id="24" idx="0"/>
              </p:cNvCxnSpPr>
              <p:nvPr/>
            </p:nvCxnSpPr>
            <p:spPr>
              <a:xfrm>
                <a:off x="6502047" y="4692134"/>
                <a:ext cx="22060" cy="1298101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200196" y="4758733"/>
                <a:ext cx="6401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65866" y="4676257"/>
                <a:ext cx="6401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3" name="Arc 22"/>
              <p:cNvSpPr/>
              <p:nvPr/>
            </p:nvSpPr>
            <p:spPr>
              <a:xfrm rot="21415259">
                <a:off x="6275001" y="4192577"/>
                <a:ext cx="2412814" cy="2297481"/>
              </a:xfrm>
              <a:prstGeom prst="arc">
                <a:avLst>
                  <a:gd name="adj1" fmla="val 12601697"/>
                  <a:gd name="adj2" fmla="val 8911935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0800000">
                <a:off x="5790658" y="4744566"/>
                <a:ext cx="1092384" cy="1284596"/>
              </a:xfrm>
              <a:prstGeom prst="arc">
                <a:avLst>
                  <a:gd name="adj1" fmla="val 15165494"/>
                  <a:gd name="adj2" fmla="val 6082482"/>
                </a:avLst>
              </a:prstGeom>
              <a:ln w="349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580859" y="4884194"/>
                <a:ext cx="541" cy="487906"/>
              </a:xfrm>
              <a:prstGeom prst="straightConnector1">
                <a:avLst/>
              </a:prstGeom>
              <a:ln w="50800"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257800" y="5257800"/>
                <a:ext cx="836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Ok</a:t>
                </a:r>
              </a:p>
            </p:txBody>
          </p:sp>
          <p:sp>
            <p:nvSpPr>
              <p:cNvPr id="27" name="Flowchart: Connector 26"/>
              <p:cNvSpPr/>
              <p:nvPr/>
            </p:nvSpPr>
            <p:spPr>
              <a:xfrm>
                <a:off x="8648700" y="5326320"/>
                <a:ext cx="114300" cy="83880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4599982" y="4648200"/>
              <a:ext cx="1855409" cy="4014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181884" y="4609367"/>
              <a:ext cx="523698" cy="410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&gt;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608736" y="4819602"/>
              <a:ext cx="1" cy="240976"/>
            </a:xfrm>
            <a:prstGeom prst="straightConnector1">
              <a:avLst/>
            </a:prstGeom>
            <a:ln w="5080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0" y="1226403"/>
            <a:ext cx="513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50 cm.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30302" y="1828800"/>
            <a:ext cx="38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 =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- 10 cm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04800" y="2286000"/>
                <a:ext cx="1981200" cy="657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286000"/>
                <a:ext cx="1981200" cy="657552"/>
              </a:xfrm>
              <a:prstGeom prst="rect">
                <a:avLst/>
              </a:prstGeom>
              <a:blipFill rotWithShape="1">
                <a:blip r:embed="rId2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22098" y="2967335"/>
                <a:ext cx="3840302" cy="70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dc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8" y="2967335"/>
                <a:ext cx="3840302" cy="709810"/>
              </a:xfrm>
              <a:prstGeom prst="rect">
                <a:avLst/>
              </a:prstGeom>
              <a:blipFill rotWithShape="1">
                <a:blip r:embed="rId3"/>
                <a:stretch>
                  <a:fillRect l="-2381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52400" y="3785990"/>
                <a:ext cx="3840302" cy="68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−10.(−50)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−10 −(−50)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785990"/>
                <a:ext cx="3840302" cy="68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2400" y="4724400"/>
            <a:ext cx="384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= 12,5 cm</a:t>
            </a:r>
          </a:p>
        </p:txBody>
      </p:sp>
    </p:spTree>
    <p:extLst>
      <p:ext uri="{BB962C8B-B14F-4D97-AF65-F5344CB8AC3E}">
        <p14:creationId xmlns:p14="http://schemas.microsoft.com/office/powerpoint/2010/main" val="29016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4536" y="1219200"/>
            <a:ext cx="3048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1336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1,52 cm.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1,500 cm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1,415 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-5dp.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lphaLcParenR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sp>
        <p:nvSpPr>
          <p:cNvPr id="9" name="Pentagon 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912668" y="1195225"/>
            <a:ext cx="4724400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334241" y="1752600"/>
            <a:ext cx="578427" cy="304800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600" y="1690525"/>
            <a:ext cx="34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1" y="2438400"/>
            <a:ext cx="4258899" cy="40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ular Callout 14"/>
          <p:cNvSpPr/>
          <p:nvPr/>
        </p:nvSpPr>
        <p:spPr>
          <a:xfrm>
            <a:off x="5181600" y="2057400"/>
            <a:ext cx="3811732" cy="1371600"/>
          </a:xfrm>
          <a:prstGeom prst="wedgeRectCallout">
            <a:avLst>
              <a:gd name="adj1" fmla="val -83388"/>
              <a:gd name="adj2" fmla="val 68562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 LƯỚI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325341" y="3762605"/>
            <a:ext cx="3811732" cy="1371600"/>
          </a:xfrm>
          <a:prstGeom prst="wedgeRectCallout">
            <a:avLst>
              <a:gd name="adj1" fmla="val -81570"/>
              <a:gd name="adj2" fmla="val -113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:d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5325341" y="5286605"/>
            <a:ext cx="3811732" cy="1371600"/>
          </a:xfrm>
          <a:prstGeom prst="wedgeRectCallout">
            <a:avLst>
              <a:gd name="adj1" fmla="val -83751"/>
              <a:gd name="adj2" fmla="val -7487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MÙ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Administrator\Desktop\e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215654" cy="30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72836" y="2965441"/>
            <a:ext cx="8042564" cy="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47800" y="2057400"/>
            <a:ext cx="0" cy="908041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47800" y="2057400"/>
            <a:ext cx="6551468" cy="116087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47800" y="2057400"/>
            <a:ext cx="4724400" cy="19050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172200" y="2257283"/>
            <a:ext cx="1905000" cy="960987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791200" y="4800600"/>
            <a:ext cx="533400" cy="1905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47800" y="4883159"/>
            <a:ext cx="0" cy="908041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2836" y="5791200"/>
            <a:ext cx="8042564" cy="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5" idx="4"/>
          </p:cNvCxnSpPr>
          <p:nvPr/>
        </p:nvCxnSpPr>
        <p:spPr>
          <a:xfrm>
            <a:off x="6041978" y="4776715"/>
            <a:ext cx="15922" cy="1928885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47800" y="4883159"/>
            <a:ext cx="6629400" cy="1289041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077200" y="4724400"/>
            <a:ext cx="152400" cy="2057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1447800" y="4878894"/>
            <a:ext cx="4610100" cy="114300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40841" y="4988076"/>
            <a:ext cx="2036359" cy="1184124"/>
          </a:xfrm>
          <a:prstGeom prst="line">
            <a:avLst/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077200" y="5791200"/>
            <a:ext cx="0" cy="380999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063552" y="2987438"/>
            <a:ext cx="0" cy="230832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259204" y="4724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7" name="TextBox 56"/>
          <p:cNvSpPr txBox="1"/>
          <p:nvPr/>
        </p:nvSpPr>
        <p:spPr>
          <a:xfrm rot="481479">
            <a:off x="3766446" y="2365803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14800" y="1981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035136" y="5212786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0" name="TextBox 59"/>
          <p:cNvSpPr txBox="1"/>
          <p:nvPr/>
        </p:nvSpPr>
        <p:spPr>
          <a:xfrm rot="1618143">
            <a:off x="6652147" y="5433972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29400" y="57150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33985" y="298743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22664" y="1676400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53319" y="57150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222664" y="4415135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56678" y="5282814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620000" y="6096000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B’</a:t>
            </a:r>
          </a:p>
        </p:txBody>
      </p:sp>
      <p:sp>
        <p:nvSpPr>
          <p:cNvPr id="69" name="Pentagon 68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836468" y="1143000"/>
            <a:ext cx="4265468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01068" y="5715000"/>
            <a:ext cx="77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26039" y="99893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40841" y="1371600"/>
            <a:ext cx="283759" cy="144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07156" y="100048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040806" y="1414165"/>
            <a:ext cx="36394" cy="144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3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71" grpId="0"/>
      <p:bldP spid="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568" y="2057400"/>
            <a:ext cx="81932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V) d’ = OV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9200" y="3124200"/>
            <a:ext cx="6400800" cy="2971800"/>
            <a:chOff x="1219200" y="3124200"/>
            <a:chExt cx="6400800" cy="29718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59389" y="3601566"/>
              <a:ext cx="0" cy="129540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219200" y="4249266"/>
              <a:ext cx="64008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/>
            <p:cNvSpPr/>
            <p:nvPr/>
          </p:nvSpPr>
          <p:spPr>
            <a:xfrm>
              <a:off x="3581401" y="3124200"/>
              <a:ext cx="2362199" cy="2173932"/>
            </a:xfrm>
            <a:prstGeom prst="arc">
              <a:avLst>
                <a:gd name="adj1" fmla="val 12601697"/>
                <a:gd name="adj2" fmla="val 8781766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3124199" y="3601566"/>
              <a:ext cx="1092384" cy="1284596"/>
            </a:xfrm>
            <a:prstGeom prst="arc">
              <a:avLst>
                <a:gd name="adj1" fmla="val 15165494"/>
                <a:gd name="adj2" fmla="val 6082482"/>
              </a:avLst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0945" y="4191000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53778" y="4249266"/>
              <a:ext cx="896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759389" y="5562600"/>
              <a:ext cx="2184211" cy="0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590145" y="5634335"/>
              <a:ext cx="896255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5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495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902" y="1662182"/>
            <a:ext cx="819323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2836" y="2866587"/>
            <a:ext cx="8042564" cy="2238813"/>
            <a:chOff x="872836" y="2866587"/>
            <a:chExt cx="8042564" cy="2238813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752600" y="3200400"/>
              <a:ext cx="0" cy="68580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49136" y="3238500"/>
              <a:ext cx="6328064" cy="95250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49136" y="3238500"/>
              <a:ext cx="4308764" cy="897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64722" y="3328252"/>
              <a:ext cx="2050578" cy="86274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8077200" y="3886200"/>
              <a:ext cx="0" cy="3048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76600" y="3083257"/>
              <a:ext cx="87428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35136" y="3429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18143">
              <a:off x="6652147" y="3665014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9400" y="3810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85900" y="38100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56678" y="3377814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47335" y="4280764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6032311" y="2866587"/>
              <a:ext cx="13361" cy="2007980"/>
            </a:xfrm>
            <a:prstGeom prst="straightConnector1">
              <a:avLst/>
            </a:prstGeom>
            <a:ln w="349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2836" y="3886200"/>
              <a:ext cx="8042564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437112" y="3088194"/>
              <a:ext cx="0" cy="1560006"/>
            </a:xfrm>
            <a:prstGeom prst="line">
              <a:avLst/>
            </a:prstGeom>
            <a:ln w="22225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064722" y="4191000"/>
              <a:ext cx="13723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115300" y="3037066"/>
              <a:ext cx="76200" cy="14478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22664" y="2866587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80064" y="4643735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flipH="1">
              <a:off x="5703473" y="3810000"/>
              <a:ext cx="8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602673" y="4114800"/>
              <a:ext cx="455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0" y="4953000"/>
            <a:ext cx="8042564" cy="1905000"/>
            <a:chOff x="762000" y="4953000"/>
            <a:chExt cx="8042564" cy="19050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62000" y="5867400"/>
              <a:ext cx="8042564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696346" y="5068810"/>
              <a:ext cx="0" cy="79859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32311" y="5131132"/>
              <a:ext cx="0" cy="1345868"/>
            </a:xfrm>
            <a:prstGeom prst="straightConnector1">
              <a:avLst/>
            </a:prstGeom>
            <a:ln w="349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717833" y="5176420"/>
              <a:ext cx="4397467" cy="130058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8126603" y="5077581"/>
              <a:ext cx="76200" cy="157963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>
              <a:stCxn id="42" idx="1"/>
            </p:cNvCxnSpPr>
            <p:nvPr/>
          </p:nvCxnSpPr>
          <p:spPr>
            <a:xfrm flipH="1">
              <a:off x="8115300" y="5867400"/>
              <a:ext cx="11303" cy="609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96346" y="5131132"/>
              <a:ext cx="2349326" cy="5715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003308" y="5188282"/>
              <a:ext cx="2111992" cy="128871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612116" y="4953000"/>
              <a:ext cx="87428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00600" y="53340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618143">
              <a:off x="6524812" y="5555186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29400" y="58674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7162800" y="5145594"/>
              <a:ext cx="0" cy="1560006"/>
            </a:xfrm>
            <a:prstGeom prst="line">
              <a:avLst/>
            </a:prstGeom>
            <a:ln w="22225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6019800" y="6324600"/>
              <a:ext cx="1165747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467100" y="5791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734300" y="5410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696200" y="6396335"/>
              <a:ext cx="75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flipH="1">
              <a:off x="5715000" y="5786735"/>
              <a:ext cx="8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400800" y="6243935"/>
              <a:ext cx="455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7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37073" cy="107573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b="1" dirty="0">
                <a:latin typeface="Times New Roman" panose="02020603050405020304" pitchFamily="18" charset="0"/>
              </a:rPr>
              <a:t>MẮT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464" y="49375"/>
            <a:ext cx="1752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Chương</a:t>
            </a:r>
            <a:r>
              <a:rPr lang="en-US" sz="2000" b="1" dirty="0"/>
              <a:t> VII</a:t>
            </a:r>
          </a:p>
          <a:p>
            <a:endParaRPr lang="en-US" dirty="0"/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0"/>
            <a:ext cx="0" cy="107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3464" y="572595"/>
            <a:ext cx="1375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>
            <a:off x="74468" y="1200150"/>
            <a:ext cx="83820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6552" y="1143000"/>
            <a:ext cx="6393873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4741" y="2057400"/>
            <a:ext cx="778891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81500" y="3098517"/>
            <a:ext cx="4762500" cy="2464083"/>
            <a:chOff x="4381500" y="3098517"/>
            <a:chExt cx="4762500" cy="2464083"/>
          </a:xfrm>
        </p:grpSpPr>
        <p:pic>
          <p:nvPicPr>
            <p:cNvPr id="12" name="Picture 3" descr="C:\Users\Administrator\Desktop\ey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089" y="3098517"/>
              <a:ext cx="2610511" cy="246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614029" y="3774043"/>
              <a:ext cx="3996571" cy="73447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02656" y="3784257"/>
              <a:ext cx="2560144" cy="5715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62800" y="3830985"/>
              <a:ext cx="1447800" cy="67753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8589659" y="4346099"/>
              <a:ext cx="0" cy="230832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481479">
              <a:off x="5566869" y="3653997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81500" y="42672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381500" y="4354227"/>
              <a:ext cx="4762500" cy="10827"/>
            </a:xfrm>
            <a:prstGeom prst="line">
              <a:avLst/>
            </a:prstGeom>
            <a:ln w="4445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589392" y="3733800"/>
              <a:ext cx="0" cy="631254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481479">
              <a:off x="5847688" y="3903495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19600" y="3352800"/>
              <a:ext cx="647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1434" y="3152028"/>
            <a:ext cx="38759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 max, D min)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800" y="4728865"/>
            <a:ext cx="38759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 min, D max)</a:t>
            </a:r>
          </a:p>
        </p:txBody>
      </p:sp>
    </p:spTree>
    <p:extLst>
      <p:ext uri="{BB962C8B-B14F-4D97-AF65-F5344CB8AC3E}">
        <p14:creationId xmlns:p14="http://schemas.microsoft.com/office/powerpoint/2010/main" val="27945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28600" y="685800"/>
          <a:ext cx="8534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200" y="8382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43434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5128230"/>
                <a:ext cx="2895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48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US" sz="4800" b="1" i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128230"/>
                <a:ext cx="2895600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0" y="1295400"/>
                <a:ext cx="2819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4800" b="1" i="1" smtClean="0">
                              <a:latin typeface="Cambria Math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295400"/>
                <a:ext cx="2819400" cy="8309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2500</Words>
  <Application>Microsoft Office PowerPoint</Application>
  <PresentationFormat>On-screen Show (4:3)</PresentationFormat>
  <Paragraphs>521</Paragraphs>
  <Slides>38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Equation</vt:lpstr>
      <vt:lpstr>    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87</cp:revision>
  <dcterms:created xsi:type="dcterms:W3CDTF">2016-04-02T13:09:09Z</dcterms:created>
  <dcterms:modified xsi:type="dcterms:W3CDTF">2023-05-02T15:06:39Z</dcterms:modified>
</cp:coreProperties>
</file>