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75" r:id="rId3"/>
    <p:sldId id="262" r:id="rId4"/>
    <p:sldId id="286" r:id="rId5"/>
    <p:sldId id="298" r:id="rId6"/>
    <p:sldId id="304" r:id="rId7"/>
    <p:sldId id="302" r:id="rId8"/>
    <p:sldId id="282" r:id="rId9"/>
    <p:sldId id="300" r:id="rId10"/>
    <p:sldId id="305" r:id="rId11"/>
    <p:sldId id="296" r:id="rId12"/>
    <p:sldId id="293" r:id="rId13"/>
    <p:sldId id="257" r:id="rId14"/>
    <p:sldId id="301" r:id="rId15"/>
    <p:sldId id="295" r:id="rId16"/>
    <p:sldId id="277" r:id="rId17"/>
    <p:sldId id="278" r:id="rId18"/>
    <p:sldId id="279" r:id="rId19"/>
    <p:sldId id="280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FF3300"/>
    <a:srgbClr val="FF99FF"/>
    <a:srgbClr val="0000FF"/>
    <a:srgbClr val="FF9900"/>
    <a:srgbClr val="FF99CC"/>
    <a:srgbClr val="F6BD2E"/>
    <a:srgbClr val="CC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hyperlink" Target="12A1.mp4" TargetMode="External"/><Relationship Id="rId2" Type="http://schemas.openxmlformats.org/officeDocument/2006/relationships/hyperlink" Target="../../L12T.mp4" TargetMode="External"/><Relationship Id="rId1" Type="http://schemas.openxmlformats.org/officeDocument/2006/relationships/hyperlink" Target="L12T.mp4" TargetMode="External"/><Relationship Id="rId4" Type="http://schemas.openxmlformats.org/officeDocument/2006/relationships/hyperlink" Target="../../12A1.mp4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C96D0E-64A0-4D4D-ADF6-32DE7C60DC78}" type="doc">
      <dgm:prSet loTypeId="urn:microsoft.com/office/officeart/2005/8/layout/radial3" loCatId="cycle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385C29F-7914-4686-AA26-34D8C83AAC5B}">
      <dgm:prSet phldrT="[Text]"/>
      <dgm:spPr>
        <a:solidFill>
          <a:srgbClr val="66FF33"/>
        </a:solidFill>
      </dgm:spPr>
      <dgm:t>
        <a:bodyPr/>
        <a:lstStyle/>
        <a:p>
          <a:r>
            <a:rPr lang="en-US" b="1" smtClean="0">
              <a:latin typeface="Times New Roman" pitchFamily="18" charset="0"/>
              <a:cs typeface="Times New Roman" pitchFamily="18" charset="0"/>
            </a:rPr>
            <a:t>VT</a:t>
          </a:r>
          <a:endParaRPr lang="en-US" b="1">
            <a:latin typeface="Times New Roman" pitchFamily="18" charset="0"/>
            <a:cs typeface="Times New Roman" pitchFamily="18" charset="0"/>
          </a:endParaRPr>
        </a:p>
      </dgm:t>
    </dgm:pt>
    <dgm:pt modelId="{3805C9A4-B2C4-4155-8A06-2058B6A44184}" type="parTrans" cxnId="{D609AEFD-0423-4D0B-9DC3-F110A183330A}">
      <dgm:prSet/>
      <dgm:spPr/>
      <dgm:t>
        <a:bodyPr/>
        <a:lstStyle/>
        <a:p>
          <a:endParaRPr lang="en-US" b="1">
            <a:latin typeface="Times New Roman" pitchFamily="18" charset="0"/>
            <a:cs typeface="Times New Roman" pitchFamily="18" charset="0"/>
          </a:endParaRPr>
        </a:p>
      </dgm:t>
    </dgm:pt>
    <dgm:pt modelId="{506E1D04-6460-4195-93F6-C1C97E603AC4}" type="sibTrans" cxnId="{D609AEFD-0423-4D0B-9DC3-F110A183330A}">
      <dgm:prSet/>
      <dgm:spPr/>
      <dgm:t>
        <a:bodyPr/>
        <a:lstStyle/>
        <a:p>
          <a:endParaRPr lang="en-US" b="1">
            <a:latin typeface="Times New Roman" pitchFamily="18" charset="0"/>
            <a:cs typeface="Times New Roman" pitchFamily="18" charset="0"/>
          </a:endParaRPr>
        </a:p>
      </dgm:t>
    </dgm:pt>
    <dgm:pt modelId="{946DE514-1710-45E0-9E9B-23A447137379}">
      <dgm:prSet phldrT="[Text]"/>
      <dgm:spPr>
        <a:solidFill>
          <a:srgbClr val="00B050"/>
        </a:solidFill>
      </dgm:spPr>
      <dgm:t>
        <a:bodyPr/>
        <a:lstStyle/>
        <a:p>
          <a:r>
            <a:rPr lang="en-US" b="1" smtClean="0">
              <a:latin typeface="Times New Roman" pitchFamily="18" charset="0"/>
              <a:cs typeface="Times New Roman" pitchFamily="18" charset="0"/>
            </a:rPr>
            <a:t>12V</a:t>
          </a:r>
          <a:endParaRPr lang="en-US" b="1">
            <a:latin typeface="Times New Roman" pitchFamily="18" charset="0"/>
            <a:cs typeface="Times New Roman" pitchFamily="18" charset="0"/>
          </a:endParaRPr>
        </a:p>
      </dgm:t>
    </dgm:pt>
    <dgm:pt modelId="{885A3D1F-9B98-415C-AECD-0E4532CCD0C3}" type="parTrans" cxnId="{EECAD195-33BD-46B3-AB9B-0814EF921549}">
      <dgm:prSet/>
      <dgm:spPr/>
      <dgm:t>
        <a:bodyPr/>
        <a:lstStyle/>
        <a:p>
          <a:endParaRPr lang="en-US" b="1">
            <a:latin typeface="Times New Roman" pitchFamily="18" charset="0"/>
            <a:cs typeface="Times New Roman" pitchFamily="18" charset="0"/>
          </a:endParaRPr>
        </a:p>
      </dgm:t>
    </dgm:pt>
    <dgm:pt modelId="{7B2A6312-4C3A-4F7C-935E-93A01C3736D9}" type="sibTrans" cxnId="{EECAD195-33BD-46B3-AB9B-0814EF921549}">
      <dgm:prSet/>
      <dgm:spPr/>
      <dgm:t>
        <a:bodyPr/>
        <a:lstStyle/>
        <a:p>
          <a:endParaRPr lang="en-US" b="1">
            <a:latin typeface="Times New Roman" pitchFamily="18" charset="0"/>
            <a:cs typeface="Times New Roman" pitchFamily="18" charset="0"/>
          </a:endParaRPr>
        </a:p>
      </dgm:t>
    </dgm:pt>
    <dgm:pt modelId="{4063FC8E-F0FE-40C9-80F8-2D78BBC35148}">
      <dgm:prSet phldrT="[Text]"/>
      <dgm:spPr>
        <a:solidFill>
          <a:srgbClr val="FF3300"/>
        </a:solidFill>
      </dgm:spPr>
      <dgm:t>
        <a:bodyPr/>
        <a:lstStyle/>
        <a:p>
          <a:r>
            <a:rPr lang="en-US" b="1" smtClean="0">
              <a:latin typeface="Times New Roman" pitchFamily="18" charset="0"/>
              <a:cs typeface="Times New Roman" pitchFamily="18" charset="0"/>
            </a:rPr>
            <a:t>12A</a:t>
          </a:r>
          <a:r>
            <a:rPr lang="en-US" b="1" baseline="-25000" smtClean="0">
              <a:latin typeface="Times New Roman" pitchFamily="18" charset="0"/>
              <a:cs typeface="Times New Roman" pitchFamily="18" charset="0"/>
            </a:rPr>
            <a:t>2</a:t>
          </a:r>
          <a:endParaRPr lang="en-US" b="1">
            <a:latin typeface="Times New Roman" pitchFamily="18" charset="0"/>
            <a:cs typeface="Times New Roman" pitchFamily="18" charset="0"/>
          </a:endParaRPr>
        </a:p>
      </dgm:t>
    </dgm:pt>
    <dgm:pt modelId="{CCC0EA2B-5A47-4305-A373-58C147776983}" type="parTrans" cxnId="{842B95F7-EBD8-4350-98A8-FA65A579C824}">
      <dgm:prSet/>
      <dgm:spPr/>
      <dgm:t>
        <a:bodyPr/>
        <a:lstStyle/>
        <a:p>
          <a:endParaRPr lang="en-US" b="1">
            <a:latin typeface="Times New Roman" pitchFamily="18" charset="0"/>
            <a:cs typeface="Times New Roman" pitchFamily="18" charset="0"/>
          </a:endParaRPr>
        </a:p>
      </dgm:t>
    </dgm:pt>
    <dgm:pt modelId="{50381094-BAD0-4696-BFDB-402A5455B8C7}" type="sibTrans" cxnId="{842B95F7-EBD8-4350-98A8-FA65A579C824}">
      <dgm:prSet/>
      <dgm:spPr/>
      <dgm:t>
        <a:bodyPr/>
        <a:lstStyle/>
        <a:p>
          <a:endParaRPr lang="en-US" b="1">
            <a:latin typeface="Times New Roman" pitchFamily="18" charset="0"/>
            <a:cs typeface="Times New Roman" pitchFamily="18" charset="0"/>
          </a:endParaRPr>
        </a:p>
      </dgm:t>
    </dgm:pt>
    <dgm:pt modelId="{E7BDE474-A38C-4F24-8398-33224E1BB612}">
      <dgm:prSet phldrT="[Text]"/>
      <dgm:spPr>
        <a:solidFill>
          <a:srgbClr val="00B0F0"/>
        </a:solidFill>
      </dgm:spPr>
      <dgm:t>
        <a:bodyPr/>
        <a:lstStyle/>
        <a:p>
          <a:r>
            <a:rPr lang="en-US" b="1" smtClean="0">
              <a:latin typeface="Times New Roman" pitchFamily="18" charset="0"/>
              <a:cs typeface="Times New Roman" pitchFamily="18" charset="0"/>
            </a:rPr>
            <a:t>12A</a:t>
          </a:r>
          <a:r>
            <a:rPr lang="en-US" b="1" baseline="-25000" smtClean="0">
              <a:latin typeface="Times New Roman" pitchFamily="18" charset="0"/>
              <a:cs typeface="Times New Roman" pitchFamily="18" charset="0"/>
            </a:rPr>
            <a:t>3</a:t>
          </a:r>
          <a:endParaRPr lang="en-US" b="1">
            <a:latin typeface="Times New Roman" pitchFamily="18" charset="0"/>
            <a:cs typeface="Times New Roman" pitchFamily="18" charset="0"/>
          </a:endParaRPr>
        </a:p>
      </dgm:t>
    </dgm:pt>
    <dgm:pt modelId="{34A0E490-7782-45B9-A0A6-D8220D2565DC}" type="parTrans" cxnId="{D94934A5-6C5C-4A39-9F0F-E7117C0F5D94}">
      <dgm:prSet/>
      <dgm:spPr/>
      <dgm:t>
        <a:bodyPr/>
        <a:lstStyle/>
        <a:p>
          <a:endParaRPr lang="en-US" b="1">
            <a:latin typeface="Times New Roman" pitchFamily="18" charset="0"/>
            <a:cs typeface="Times New Roman" pitchFamily="18" charset="0"/>
          </a:endParaRPr>
        </a:p>
      </dgm:t>
    </dgm:pt>
    <dgm:pt modelId="{B4B4443B-58C4-4700-84E2-CA439EDFB68E}" type="sibTrans" cxnId="{D94934A5-6C5C-4A39-9F0F-E7117C0F5D94}">
      <dgm:prSet/>
      <dgm:spPr/>
      <dgm:t>
        <a:bodyPr/>
        <a:lstStyle/>
        <a:p>
          <a:endParaRPr lang="en-US" b="1">
            <a:latin typeface="Times New Roman" pitchFamily="18" charset="0"/>
            <a:cs typeface="Times New Roman" pitchFamily="18" charset="0"/>
          </a:endParaRPr>
        </a:p>
      </dgm:t>
    </dgm:pt>
    <dgm:pt modelId="{4B542561-36B2-4554-9616-140CF608249C}">
      <dgm:prSet phldrT="[Text]"/>
      <dgm:spPr>
        <a:solidFill>
          <a:srgbClr val="FF99FF"/>
        </a:solidFill>
      </dgm:spPr>
      <dgm:t>
        <a:bodyPr/>
        <a:lstStyle/>
        <a:p>
          <a:r>
            <a:rPr lang="en-US" b="1" dirty="0" smtClean="0">
              <a:latin typeface="Times New Roman" pitchFamily="18" charset="0"/>
              <a:cs typeface="Times New Roman" pitchFamily="18" charset="0"/>
              <a:hlinkClick xmlns:r="http://schemas.openxmlformats.org/officeDocument/2006/relationships" r:id="rId1" action="ppaction://hlinkfile"/>
            </a:rPr>
            <a:t>12T</a:t>
          </a:r>
          <a:endParaRPr lang="en-US" b="1" dirty="0">
            <a:latin typeface="Times New Roman" pitchFamily="18" charset="0"/>
            <a:cs typeface="Times New Roman" pitchFamily="18" charset="0"/>
          </a:endParaRPr>
        </a:p>
      </dgm:t>
      <dgm:extLst>
        <a:ext uri="{E40237B7-FDA0-4F09-8148-C483321AD2D9}">
          <dgm14:cNvPr xmlns:dgm14="http://schemas.microsoft.com/office/drawing/2010/diagram" xmlns="" id="0" name="">
            <a:hlinkClick xmlns:r="http://schemas.openxmlformats.org/officeDocument/2006/relationships" r:id="rId2" action="ppaction://hlinkfile"/>
          </dgm14:cNvPr>
        </a:ext>
      </dgm:extLst>
    </dgm:pt>
    <dgm:pt modelId="{C01B64BD-0DCC-4775-96A7-47A62B746AF3}" type="parTrans" cxnId="{1B9FFA0F-2FCA-4C7A-9072-3FA11FEE58DD}">
      <dgm:prSet/>
      <dgm:spPr/>
      <dgm:t>
        <a:bodyPr/>
        <a:lstStyle/>
        <a:p>
          <a:endParaRPr lang="en-US" b="1">
            <a:latin typeface="Times New Roman" pitchFamily="18" charset="0"/>
            <a:cs typeface="Times New Roman" pitchFamily="18" charset="0"/>
          </a:endParaRPr>
        </a:p>
      </dgm:t>
    </dgm:pt>
    <dgm:pt modelId="{9CFD1C60-8758-4953-9B57-89666654D7AE}" type="sibTrans" cxnId="{1B9FFA0F-2FCA-4C7A-9072-3FA11FEE58DD}">
      <dgm:prSet/>
      <dgm:spPr/>
      <dgm:t>
        <a:bodyPr/>
        <a:lstStyle/>
        <a:p>
          <a:endParaRPr lang="en-US" b="1">
            <a:latin typeface="Times New Roman" pitchFamily="18" charset="0"/>
            <a:cs typeface="Times New Roman" pitchFamily="18" charset="0"/>
          </a:endParaRPr>
        </a:p>
      </dgm:t>
    </dgm:pt>
    <dgm:pt modelId="{00BC1262-C048-48D2-A63A-1B0F74A2302D}">
      <dgm:prSet custT="1"/>
      <dgm:spPr>
        <a:solidFill>
          <a:srgbClr val="FFFF00"/>
        </a:solidFill>
      </dgm:spPr>
      <dgm:t>
        <a:bodyPr/>
        <a:lstStyle/>
        <a:p>
          <a:r>
            <a:rPr lang="en-US" sz="5000" b="1" dirty="0" smtClean="0">
              <a:latin typeface="Times New Roman" pitchFamily="18" charset="0"/>
              <a:cs typeface="Times New Roman" pitchFamily="18" charset="0"/>
              <a:hlinkClick xmlns:r="http://schemas.openxmlformats.org/officeDocument/2006/relationships" r:id="rId3" action="ppaction://hlinkfile"/>
            </a:rPr>
            <a:t>12A</a:t>
          </a:r>
          <a:r>
            <a:rPr lang="en-US" sz="3200" b="1" dirty="0" smtClean="0">
              <a:latin typeface="Times New Roman" pitchFamily="18" charset="0"/>
              <a:cs typeface="Times New Roman" pitchFamily="18" charset="0"/>
              <a:hlinkClick xmlns:r="http://schemas.openxmlformats.org/officeDocument/2006/relationships" r:id="rId3" action="ppaction://hlinkfile"/>
            </a:rPr>
            <a:t>1</a:t>
          </a:r>
          <a:endParaRPr lang="en-US" sz="5000" b="1" dirty="0">
            <a:latin typeface="Times New Roman" pitchFamily="18" charset="0"/>
            <a:cs typeface="Times New Roman" pitchFamily="18" charset="0"/>
          </a:endParaRPr>
        </a:p>
      </dgm:t>
      <dgm:extLst>
        <a:ext uri="{E40237B7-FDA0-4F09-8148-C483321AD2D9}">
          <dgm14:cNvPr xmlns:dgm14="http://schemas.microsoft.com/office/drawing/2010/diagram" xmlns="" id="0" name="">
            <a:hlinkClick xmlns:r="http://schemas.openxmlformats.org/officeDocument/2006/relationships" r:id="rId4" action="ppaction://hlinkfile"/>
          </dgm14:cNvPr>
        </a:ext>
      </dgm:extLst>
    </dgm:pt>
    <dgm:pt modelId="{E86B2C92-7B49-4C6E-8858-4A9CF2774EDA}" type="parTrans" cxnId="{67C75168-9D89-4180-AB84-6E0BE7D3F782}">
      <dgm:prSet/>
      <dgm:spPr/>
      <dgm:t>
        <a:bodyPr/>
        <a:lstStyle/>
        <a:p>
          <a:endParaRPr lang="en-US" b="1">
            <a:latin typeface="Times New Roman" pitchFamily="18" charset="0"/>
            <a:cs typeface="Times New Roman" pitchFamily="18" charset="0"/>
          </a:endParaRPr>
        </a:p>
      </dgm:t>
    </dgm:pt>
    <dgm:pt modelId="{867B149E-6104-46AF-9E04-0A51598D1C6F}" type="sibTrans" cxnId="{67C75168-9D89-4180-AB84-6E0BE7D3F782}">
      <dgm:prSet/>
      <dgm:spPr/>
      <dgm:t>
        <a:bodyPr/>
        <a:lstStyle/>
        <a:p>
          <a:endParaRPr lang="en-US" b="1">
            <a:latin typeface="Times New Roman" pitchFamily="18" charset="0"/>
            <a:cs typeface="Times New Roman" pitchFamily="18" charset="0"/>
          </a:endParaRPr>
        </a:p>
      </dgm:t>
    </dgm:pt>
    <dgm:pt modelId="{83F8C43D-9313-41FA-9B69-F807DFC3C3CA}" type="pres">
      <dgm:prSet presAssocID="{81C96D0E-64A0-4D4D-ADF6-32DE7C60DC78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23786C2-E80B-4128-BEE7-50FF873C6A79}" type="pres">
      <dgm:prSet presAssocID="{81C96D0E-64A0-4D4D-ADF6-32DE7C60DC78}" presName="radial" presStyleCnt="0">
        <dgm:presLayoutVars>
          <dgm:animLvl val="ctr"/>
        </dgm:presLayoutVars>
      </dgm:prSet>
      <dgm:spPr/>
    </dgm:pt>
    <dgm:pt modelId="{DB087B1C-D03E-4855-B12E-3A59D005CE5F}" type="pres">
      <dgm:prSet presAssocID="{1385C29F-7914-4686-AA26-34D8C83AAC5B}" presName="centerShape" presStyleLbl="vennNode1" presStyleIdx="0" presStyleCnt="6" custScaleX="78794" custScaleY="72461"/>
      <dgm:spPr/>
      <dgm:t>
        <a:bodyPr/>
        <a:lstStyle/>
        <a:p>
          <a:endParaRPr lang="en-US"/>
        </a:p>
      </dgm:t>
    </dgm:pt>
    <dgm:pt modelId="{E83B0398-0DBE-4526-9DA2-D1AABEDC921A}" type="pres">
      <dgm:prSet presAssocID="{946DE514-1710-45E0-9E9B-23A447137379}" presName="node" presStyleLbl="vennNode1" presStyleIdx="1" presStyleCnt="6" custScaleX="141560" custScaleY="1503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D169D3-1EB6-4709-A2E3-5572098F4909}" type="pres">
      <dgm:prSet presAssocID="{00BC1262-C048-48D2-A63A-1B0F74A2302D}" presName="node" presStyleLbl="vennNode1" presStyleIdx="2" presStyleCnt="6" custScaleX="140637" custScaleY="1472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A1D02E-94F6-4289-A279-248175A53889}" type="pres">
      <dgm:prSet presAssocID="{4063FC8E-F0FE-40C9-80F8-2D78BBC35148}" presName="node" presStyleLbl="vennNode1" presStyleIdx="3" presStyleCnt="6" custScaleX="141560" custScaleY="1503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CA19D7-D4C7-4A43-83F2-632011C5BD00}" type="pres">
      <dgm:prSet presAssocID="{E7BDE474-A38C-4F24-8398-33224E1BB612}" presName="node" presStyleLbl="vennNode1" presStyleIdx="4" presStyleCnt="6" custScaleX="141560" custScaleY="1503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EB4DF5-B74F-4E74-B963-BDF4D9340872}" type="pres">
      <dgm:prSet presAssocID="{4B542561-36B2-4554-9616-140CF608249C}" presName="node" presStyleLbl="vennNode1" presStyleIdx="5" presStyleCnt="6" custScaleX="141560" custScaleY="1503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B9FFA0F-2FCA-4C7A-9072-3FA11FEE58DD}" srcId="{1385C29F-7914-4686-AA26-34D8C83AAC5B}" destId="{4B542561-36B2-4554-9616-140CF608249C}" srcOrd="4" destOrd="0" parTransId="{C01B64BD-0DCC-4775-96A7-47A62B746AF3}" sibTransId="{9CFD1C60-8758-4953-9B57-89666654D7AE}"/>
    <dgm:cxn modelId="{EECAD195-33BD-46B3-AB9B-0814EF921549}" srcId="{1385C29F-7914-4686-AA26-34D8C83AAC5B}" destId="{946DE514-1710-45E0-9E9B-23A447137379}" srcOrd="0" destOrd="0" parTransId="{885A3D1F-9B98-415C-AECD-0E4532CCD0C3}" sibTransId="{7B2A6312-4C3A-4F7C-935E-93A01C3736D9}"/>
    <dgm:cxn modelId="{65378961-D898-4BCD-939C-845B24DC5ECE}" type="presOf" srcId="{E7BDE474-A38C-4F24-8398-33224E1BB612}" destId="{00CA19D7-D4C7-4A43-83F2-632011C5BD00}" srcOrd="0" destOrd="0" presId="urn:microsoft.com/office/officeart/2005/8/layout/radial3"/>
    <dgm:cxn modelId="{2032344B-B6F7-4BC3-AFF3-8FC69BEE56D7}" type="presOf" srcId="{1385C29F-7914-4686-AA26-34D8C83AAC5B}" destId="{DB087B1C-D03E-4855-B12E-3A59D005CE5F}" srcOrd="0" destOrd="0" presId="urn:microsoft.com/office/officeart/2005/8/layout/radial3"/>
    <dgm:cxn modelId="{D94934A5-6C5C-4A39-9F0F-E7117C0F5D94}" srcId="{1385C29F-7914-4686-AA26-34D8C83AAC5B}" destId="{E7BDE474-A38C-4F24-8398-33224E1BB612}" srcOrd="3" destOrd="0" parTransId="{34A0E490-7782-45B9-A0A6-D8220D2565DC}" sibTransId="{B4B4443B-58C4-4700-84E2-CA439EDFB68E}"/>
    <dgm:cxn modelId="{5339654F-FC41-4135-ADF7-4487039D41D3}" type="presOf" srcId="{00BC1262-C048-48D2-A63A-1B0F74A2302D}" destId="{4ED169D3-1EB6-4709-A2E3-5572098F4909}" srcOrd="0" destOrd="0" presId="urn:microsoft.com/office/officeart/2005/8/layout/radial3"/>
    <dgm:cxn modelId="{D609AEFD-0423-4D0B-9DC3-F110A183330A}" srcId="{81C96D0E-64A0-4D4D-ADF6-32DE7C60DC78}" destId="{1385C29F-7914-4686-AA26-34D8C83AAC5B}" srcOrd="0" destOrd="0" parTransId="{3805C9A4-B2C4-4155-8A06-2058B6A44184}" sibTransId="{506E1D04-6460-4195-93F6-C1C97E603AC4}"/>
    <dgm:cxn modelId="{20C1B10D-3FAB-4FF0-9E08-24043C69B25D}" type="presOf" srcId="{81C96D0E-64A0-4D4D-ADF6-32DE7C60DC78}" destId="{83F8C43D-9313-41FA-9B69-F807DFC3C3CA}" srcOrd="0" destOrd="0" presId="urn:microsoft.com/office/officeart/2005/8/layout/radial3"/>
    <dgm:cxn modelId="{67C75168-9D89-4180-AB84-6E0BE7D3F782}" srcId="{1385C29F-7914-4686-AA26-34D8C83AAC5B}" destId="{00BC1262-C048-48D2-A63A-1B0F74A2302D}" srcOrd="1" destOrd="0" parTransId="{E86B2C92-7B49-4C6E-8858-4A9CF2774EDA}" sibTransId="{867B149E-6104-46AF-9E04-0A51598D1C6F}"/>
    <dgm:cxn modelId="{22FCADE1-9394-42FC-98A5-CF6305A61E81}" type="presOf" srcId="{946DE514-1710-45E0-9E9B-23A447137379}" destId="{E83B0398-0DBE-4526-9DA2-D1AABEDC921A}" srcOrd="0" destOrd="0" presId="urn:microsoft.com/office/officeart/2005/8/layout/radial3"/>
    <dgm:cxn modelId="{1A093E9C-36D7-4B88-B777-2623B8B13D85}" type="presOf" srcId="{4063FC8E-F0FE-40C9-80F8-2D78BBC35148}" destId="{53A1D02E-94F6-4289-A279-248175A53889}" srcOrd="0" destOrd="0" presId="urn:microsoft.com/office/officeart/2005/8/layout/radial3"/>
    <dgm:cxn modelId="{D14E5BEB-BB07-4B6F-A491-C0A7FEBD079D}" type="presOf" srcId="{4B542561-36B2-4554-9616-140CF608249C}" destId="{EBEB4DF5-B74F-4E74-B963-BDF4D9340872}" srcOrd="0" destOrd="0" presId="urn:microsoft.com/office/officeart/2005/8/layout/radial3"/>
    <dgm:cxn modelId="{842B95F7-EBD8-4350-98A8-FA65A579C824}" srcId="{1385C29F-7914-4686-AA26-34D8C83AAC5B}" destId="{4063FC8E-F0FE-40C9-80F8-2D78BBC35148}" srcOrd="2" destOrd="0" parTransId="{CCC0EA2B-5A47-4305-A373-58C147776983}" sibTransId="{50381094-BAD0-4696-BFDB-402A5455B8C7}"/>
    <dgm:cxn modelId="{03699EE7-45B1-4537-BF57-892043B6292E}" type="presParOf" srcId="{83F8C43D-9313-41FA-9B69-F807DFC3C3CA}" destId="{323786C2-E80B-4128-BEE7-50FF873C6A79}" srcOrd="0" destOrd="0" presId="urn:microsoft.com/office/officeart/2005/8/layout/radial3"/>
    <dgm:cxn modelId="{6EA374CE-3DA3-42DD-BF82-7AEAE4A933F5}" type="presParOf" srcId="{323786C2-E80B-4128-BEE7-50FF873C6A79}" destId="{DB087B1C-D03E-4855-B12E-3A59D005CE5F}" srcOrd="0" destOrd="0" presId="urn:microsoft.com/office/officeart/2005/8/layout/radial3"/>
    <dgm:cxn modelId="{CBAD0693-95B2-44ED-8962-C22943ED925B}" type="presParOf" srcId="{323786C2-E80B-4128-BEE7-50FF873C6A79}" destId="{E83B0398-0DBE-4526-9DA2-D1AABEDC921A}" srcOrd="1" destOrd="0" presId="urn:microsoft.com/office/officeart/2005/8/layout/radial3"/>
    <dgm:cxn modelId="{FB227F0E-ABC5-40D6-B319-8ABEA08216F1}" type="presParOf" srcId="{323786C2-E80B-4128-BEE7-50FF873C6A79}" destId="{4ED169D3-1EB6-4709-A2E3-5572098F4909}" srcOrd="2" destOrd="0" presId="urn:microsoft.com/office/officeart/2005/8/layout/radial3"/>
    <dgm:cxn modelId="{4131C0EC-2356-4603-9D64-B1251C44868F}" type="presParOf" srcId="{323786C2-E80B-4128-BEE7-50FF873C6A79}" destId="{53A1D02E-94F6-4289-A279-248175A53889}" srcOrd="3" destOrd="0" presId="urn:microsoft.com/office/officeart/2005/8/layout/radial3"/>
    <dgm:cxn modelId="{5F23804F-6291-41FA-8258-71506DA4FC65}" type="presParOf" srcId="{323786C2-E80B-4128-BEE7-50FF873C6A79}" destId="{00CA19D7-D4C7-4A43-83F2-632011C5BD00}" srcOrd="4" destOrd="0" presId="urn:microsoft.com/office/officeart/2005/8/layout/radial3"/>
    <dgm:cxn modelId="{E19754ED-CFF0-430F-ACEC-69B5BEB77E30}" type="presParOf" srcId="{323786C2-E80B-4128-BEE7-50FF873C6A79}" destId="{EBEB4DF5-B74F-4E74-B963-BDF4D9340872}" srcOrd="5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087B1C-D03E-4855-B12E-3A59D005CE5F}">
      <dsp:nvSpPr>
        <dsp:cNvPr id="0" name=""/>
        <dsp:cNvSpPr/>
      </dsp:nvSpPr>
      <dsp:spPr>
        <a:xfrm>
          <a:off x="3207072" y="1646235"/>
          <a:ext cx="2279330" cy="2096131"/>
        </a:xfrm>
        <a:prstGeom prst="ellipse">
          <a:avLst/>
        </a:prstGeom>
        <a:solidFill>
          <a:srgbClr val="66FF3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b="1" kern="1200" smtClean="0">
              <a:latin typeface="Times New Roman" pitchFamily="18" charset="0"/>
              <a:cs typeface="Times New Roman" pitchFamily="18" charset="0"/>
            </a:rPr>
            <a:t>VT</a:t>
          </a:r>
          <a:endParaRPr lang="en-US" sz="6500" b="1" kern="1200">
            <a:latin typeface="Times New Roman" pitchFamily="18" charset="0"/>
            <a:cs typeface="Times New Roman" pitchFamily="18" charset="0"/>
          </a:endParaRPr>
        </a:p>
      </dsp:txBody>
      <dsp:txXfrm>
        <a:off x="3540872" y="1953206"/>
        <a:ext cx="1611730" cy="1482189"/>
      </dsp:txXfrm>
    </dsp:sp>
    <dsp:sp modelId="{E83B0398-0DBE-4526-9DA2-D1AABEDC921A}">
      <dsp:nvSpPr>
        <dsp:cNvPr id="0" name=""/>
        <dsp:cNvSpPr/>
      </dsp:nvSpPr>
      <dsp:spPr>
        <a:xfrm>
          <a:off x="3322985" y="-274640"/>
          <a:ext cx="2047504" cy="2174164"/>
        </a:xfrm>
        <a:prstGeom prst="ellipse">
          <a:avLst/>
        </a:prstGeom>
        <a:solidFill>
          <a:srgbClr val="00B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0" b="1" kern="1200" smtClean="0">
              <a:latin typeface="Times New Roman" pitchFamily="18" charset="0"/>
              <a:cs typeface="Times New Roman" pitchFamily="18" charset="0"/>
            </a:rPr>
            <a:t>12V</a:t>
          </a:r>
          <a:endParaRPr lang="en-US" sz="5000" b="1" kern="1200">
            <a:latin typeface="Times New Roman" pitchFamily="18" charset="0"/>
            <a:cs typeface="Times New Roman" pitchFamily="18" charset="0"/>
          </a:endParaRPr>
        </a:p>
      </dsp:txBody>
      <dsp:txXfrm>
        <a:off x="3622835" y="43759"/>
        <a:ext cx="1447804" cy="1537366"/>
      </dsp:txXfrm>
    </dsp:sp>
    <dsp:sp modelId="{4ED169D3-1EB6-4709-A2E3-5572098F4909}">
      <dsp:nvSpPr>
        <dsp:cNvPr id="0" name=""/>
        <dsp:cNvSpPr/>
      </dsp:nvSpPr>
      <dsp:spPr>
        <a:xfrm>
          <a:off x="5119415" y="1048039"/>
          <a:ext cx="2034154" cy="2129470"/>
        </a:xfrm>
        <a:prstGeom prst="ellipse">
          <a:avLst/>
        </a:prstGeom>
        <a:solidFill>
          <a:srgbClr val="FFFF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0" b="1" kern="1200" smtClean="0">
              <a:latin typeface="Times New Roman" pitchFamily="18" charset="0"/>
              <a:cs typeface="Times New Roman" pitchFamily="18" charset="0"/>
            </a:rPr>
            <a:t>12A</a:t>
          </a:r>
          <a:r>
            <a:rPr lang="en-US" sz="5000" b="1" kern="1200" baseline="-25000" smtClean="0">
              <a:latin typeface="Times New Roman" pitchFamily="18" charset="0"/>
              <a:cs typeface="Times New Roman" pitchFamily="18" charset="0"/>
            </a:rPr>
            <a:t>1</a:t>
          </a:r>
          <a:endParaRPr lang="en-US" sz="5000" b="1" kern="1200">
            <a:latin typeface="Times New Roman" pitchFamily="18" charset="0"/>
            <a:cs typeface="Times New Roman" pitchFamily="18" charset="0"/>
          </a:endParaRPr>
        </a:p>
      </dsp:txBody>
      <dsp:txXfrm>
        <a:off x="5417310" y="1359893"/>
        <a:ext cx="1438364" cy="1505762"/>
      </dsp:txXfrm>
    </dsp:sp>
    <dsp:sp modelId="{53A1D02E-94F6-4289-A279-248175A53889}">
      <dsp:nvSpPr>
        <dsp:cNvPr id="0" name=""/>
        <dsp:cNvSpPr/>
      </dsp:nvSpPr>
      <dsp:spPr>
        <a:xfrm>
          <a:off x="4429114" y="3129675"/>
          <a:ext cx="2047504" cy="2174164"/>
        </a:xfrm>
        <a:prstGeom prst="ellipse">
          <a:avLst/>
        </a:prstGeom>
        <a:solidFill>
          <a:srgbClr val="FF33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0" b="1" kern="1200" smtClean="0">
              <a:latin typeface="Times New Roman" pitchFamily="18" charset="0"/>
              <a:cs typeface="Times New Roman" pitchFamily="18" charset="0"/>
            </a:rPr>
            <a:t>12A</a:t>
          </a:r>
          <a:r>
            <a:rPr lang="en-US" sz="5000" b="1" kern="1200" baseline="-25000" smtClean="0">
              <a:latin typeface="Times New Roman" pitchFamily="18" charset="0"/>
              <a:cs typeface="Times New Roman" pitchFamily="18" charset="0"/>
            </a:rPr>
            <a:t>2</a:t>
          </a:r>
          <a:endParaRPr lang="en-US" sz="5000" b="1" kern="1200">
            <a:latin typeface="Times New Roman" pitchFamily="18" charset="0"/>
            <a:cs typeface="Times New Roman" pitchFamily="18" charset="0"/>
          </a:endParaRPr>
        </a:p>
      </dsp:txBody>
      <dsp:txXfrm>
        <a:off x="4728964" y="3448074"/>
        <a:ext cx="1447804" cy="1537366"/>
      </dsp:txXfrm>
    </dsp:sp>
    <dsp:sp modelId="{00CA19D7-D4C7-4A43-83F2-632011C5BD00}">
      <dsp:nvSpPr>
        <dsp:cNvPr id="0" name=""/>
        <dsp:cNvSpPr/>
      </dsp:nvSpPr>
      <dsp:spPr>
        <a:xfrm>
          <a:off x="2216856" y="3129675"/>
          <a:ext cx="2047504" cy="2174164"/>
        </a:xfrm>
        <a:prstGeom prst="ellipse">
          <a:avLst/>
        </a:prstGeom>
        <a:solidFill>
          <a:srgbClr val="00B0F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0" b="1" kern="1200" smtClean="0">
              <a:latin typeface="Times New Roman" pitchFamily="18" charset="0"/>
              <a:cs typeface="Times New Roman" pitchFamily="18" charset="0"/>
            </a:rPr>
            <a:t>12A</a:t>
          </a:r>
          <a:r>
            <a:rPr lang="en-US" sz="5000" b="1" kern="1200" baseline="-25000" smtClean="0">
              <a:latin typeface="Times New Roman" pitchFamily="18" charset="0"/>
              <a:cs typeface="Times New Roman" pitchFamily="18" charset="0"/>
            </a:rPr>
            <a:t>3</a:t>
          </a:r>
          <a:endParaRPr lang="en-US" sz="5000" b="1" kern="1200">
            <a:latin typeface="Times New Roman" pitchFamily="18" charset="0"/>
            <a:cs typeface="Times New Roman" pitchFamily="18" charset="0"/>
          </a:endParaRPr>
        </a:p>
      </dsp:txBody>
      <dsp:txXfrm>
        <a:off x="2516706" y="3448074"/>
        <a:ext cx="1447804" cy="1537366"/>
      </dsp:txXfrm>
    </dsp:sp>
    <dsp:sp modelId="{EBEB4DF5-B74F-4E74-B963-BDF4D9340872}">
      <dsp:nvSpPr>
        <dsp:cNvPr id="0" name=""/>
        <dsp:cNvSpPr/>
      </dsp:nvSpPr>
      <dsp:spPr>
        <a:xfrm>
          <a:off x="1533230" y="1025692"/>
          <a:ext cx="2047504" cy="2174164"/>
        </a:xfrm>
        <a:prstGeom prst="ellipse">
          <a:avLst/>
        </a:prstGeom>
        <a:solidFill>
          <a:srgbClr val="FF99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0" b="1" kern="1200" smtClean="0">
              <a:latin typeface="Times New Roman" pitchFamily="18" charset="0"/>
              <a:cs typeface="Times New Roman" pitchFamily="18" charset="0"/>
            </a:rPr>
            <a:t>12T</a:t>
          </a:r>
          <a:endParaRPr lang="en-US" sz="5000" b="1" kern="1200">
            <a:latin typeface="Times New Roman" pitchFamily="18" charset="0"/>
            <a:cs typeface="Times New Roman" pitchFamily="18" charset="0"/>
          </a:endParaRPr>
        </a:p>
      </dsp:txBody>
      <dsp:txXfrm>
        <a:off x="1833080" y="1344091"/>
        <a:ext cx="1447804" cy="15373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198C7-689D-48E1-9C7F-A872586C6E65}" type="datetimeFigureOut">
              <a:rPr lang="en-US" smtClean="0"/>
              <a:pPr/>
              <a:t>4/4/2017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D4F7C5-8D1A-4527-AFFF-E544994305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59437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6FBFC9-1D68-4ED4-AFFE-93F92B5A933F}" type="datetimeFigureOut">
              <a:rPr lang="en-US"/>
              <a:pPr>
                <a:defRPr/>
              </a:pPr>
              <a:t>4/4/2017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F65F8B-393E-4017-B373-06F7041098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235848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E43F11-6B1C-4E3D-A27E-F1BDD160E06C}" type="datetimeFigureOut">
              <a:rPr lang="en-US"/>
              <a:pPr>
                <a:defRPr/>
              </a:pPr>
              <a:t>4/4/2017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0D28D9-42BB-403E-A14D-F5F832691E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46391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A52FA-E5B3-4946-91D6-4A2BE3DB72E1}" type="datetimeFigureOut">
              <a:rPr lang="en-US"/>
              <a:pPr>
                <a:defRPr/>
              </a:pPr>
              <a:t>4/4/2017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A739CD-09E4-4FEA-AD47-EE8FFF2338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09656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DDCE4B-1B7D-4EB0-A857-95CBE0AB62FF}" type="datetimeFigureOut">
              <a:rPr lang="en-US"/>
              <a:pPr>
                <a:defRPr/>
              </a:pPr>
              <a:t>4/4/2017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BF84B5-AA95-455C-BCE9-B701E6A2CB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78215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937ED-6A86-46E8-9FF5-88D8D321112B}" type="datetimeFigureOut">
              <a:rPr lang="en-US"/>
              <a:pPr>
                <a:defRPr/>
              </a:pPr>
              <a:t>4/4/2017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5FF74C-05E6-4B54-9321-8DCC4384B4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60222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5FC093-267E-4165-8975-4F54F3BD959E}" type="datetimeFigureOut">
              <a:rPr lang="en-US"/>
              <a:pPr>
                <a:defRPr/>
              </a:pPr>
              <a:t>4/4/2017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430233-24BD-41F0-9546-A4D3F2CC3B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62471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2CC8AC-F457-4694-8FFF-4EC4359ED154}" type="datetimeFigureOut">
              <a:rPr lang="en-US"/>
              <a:pPr>
                <a:defRPr/>
              </a:pPr>
              <a:t>4/4/2017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12FA2C-4C3D-4753-82F8-195F1C917E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48353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1C06C4-C4D6-44C4-A0BE-00745B0A7963}" type="datetimeFigureOut">
              <a:rPr lang="en-US"/>
              <a:pPr>
                <a:defRPr/>
              </a:pPr>
              <a:t>4/4/2017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219EBF-59DE-4C50-9CC4-786A1B08A9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26366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0E658-099C-4F6F-8930-8A9C71A490AF}" type="datetimeFigureOut">
              <a:rPr lang="en-US"/>
              <a:pPr>
                <a:defRPr/>
              </a:pPr>
              <a:t>4/4/2017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2BDCD2-CE88-4809-9114-6A947CF3EC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45695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60EBEE-790A-49FB-A9C4-56EF7F3FE402}" type="datetimeFigureOut">
              <a:rPr lang="en-US"/>
              <a:pPr>
                <a:defRPr/>
              </a:pPr>
              <a:t>4/4/2017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E52F9D-4353-40E5-9628-138475EA21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81653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4DC41C-9DAD-4294-AECF-5FBD7AD60342}" type="datetimeFigureOut">
              <a:rPr lang="en-US"/>
              <a:pPr>
                <a:defRPr/>
              </a:pPr>
              <a:t>4/4/2017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3992B5-857D-4C16-8D12-9242204FAA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47666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 xmlns="">
                  <a14:imgLayer r:embed="rId14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3064508F-CB75-4270-B16B-9620FFAA3F64}" type="datetimeFigureOut">
              <a:rPr lang="en-US"/>
              <a:pPr>
                <a:defRPr/>
              </a:pPr>
              <a:t>4/4/2017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A7426F24-D1A0-48B9-B48E-5EAAC1482D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Times New Roman" pitchFamily="18" charset="0"/>
          <a:ea typeface="+mj-ea"/>
          <a:cs typeface="Times New Roman" pitchFamily="18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7.xml"/><Relationship Id="rId5" Type="http://schemas.openxmlformats.org/officeDocument/2006/relationships/slide" Target="slide16.xml"/><Relationship Id="rId4" Type="http://schemas.openxmlformats.org/officeDocument/2006/relationships/slide" Target="slide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hyperlink" Target="../../dongho.exe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BAI%2045%20SINH%2012%20CB.ppt" TargetMode="External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BAI%2045%20SINH%2012%20CB.ppt" TargetMode="External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9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png"/><Relationship Id="rId7" Type="http://schemas.openxmlformats.org/officeDocument/2006/relationships/image" Target="../media/image18.jpeg"/><Relationship Id="rId2" Type="http://schemas.openxmlformats.org/officeDocument/2006/relationships/hyperlink" Target="http://images.google.com.vn/imgres?imgurl=http://www.cees.iupui.edu/Research/Restoration/ARBOR/Images/Flora_Fauna/2002-07-24_canary-reed-grass-habit.JPG&amp;imgrefurl=http://www.cees.iupui.edu/Research/Restoration/ARBOR/Images/Flora_Fauna/&amp;h=960&amp;w=1280&amp;sz=206&amp;tbnid=c7EIQCgPW8QJ:&amp;tbnh=112&amp;tbnw=150&amp;hl=vi&amp;start=24&amp;prev=/images?q=grass&amp;start=20&amp;svnum=10&amp;hl=vi&amp;lr=&amp;sa=N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microsoft.com/office/2007/relationships/hdphoto" Target="../media/hdphoto2.wdp"/><Relationship Id="rId9" Type="http://schemas.openxmlformats.org/officeDocument/2006/relationships/slide" Target="slide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smtClean="0">
              <a:cs typeface="Tahoma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mtClean="0"/>
          </a:p>
        </p:txBody>
      </p:sp>
      <p:pic>
        <p:nvPicPr>
          <p:cNvPr id="4" name="Picture 9" descr="chiec 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16016" y="2209800"/>
            <a:ext cx="8639416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all" spc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NHIỆT LIỆT CHÀO MỪNG</a:t>
            </a:r>
            <a:br>
              <a:rPr lang="en-US" sz="6000" b="1" cap="all" spc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</a:br>
            <a:r>
              <a:rPr lang="en-US" sz="6000" b="1" cap="all" spc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QUÝ THẦY, CÔ VÀ CÁC EM!</a:t>
            </a:r>
            <a:endParaRPr lang="en-US" sz="6000" b="1" cap="all" spc="0">
              <a:ln w="9000" cmpd="sng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sz="4000" b="1" dirty="0" smtClean="0"/>
              <a:t>Liên hệ thực tiễn địa phương</a:t>
            </a:r>
            <a:endParaRPr lang="en-US" sz="4000" b="1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476570640"/>
              </p:ext>
            </p:extLst>
          </p:nvPr>
        </p:nvGraphicFramePr>
        <p:xfrm>
          <a:off x="152400" y="1173162"/>
          <a:ext cx="86868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276293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1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590800"/>
            <a:ext cx="8382000" cy="2667000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514350" indent="-514350">
              <a:buAutoNum type="alphaUcPeriod"/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Rau →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lphaUcPeriod"/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Rau →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→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lphaUcPeriod"/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Rau →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→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Vịt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→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lphaUcPeriod"/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Rau →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→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Vịt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→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Rắn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→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304800" y="2586097"/>
            <a:ext cx="609600" cy="614303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1000" y="596205"/>
            <a:ext cx="8458200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914400"/>
            <a:ext cx="8458200" cy="224676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HST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chuỗi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chuỗi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chuỗi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/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HST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ngân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, con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chuỗi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304800" y="4186297"/>
            <a:ext cx="609600" cy="614303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83581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4" grpId="1" animBg="1"/>
      <p:bldP spid="5" grpId="0" animBg="1"/>
      <p:bldP spid="5" grpId="1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sz="4000" b="1" smtClean="0"/>
              <a:t>Dặn dò</a:t>
            </a:r>
            <a:endParaRPr lang="en-US" sz="4000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SGK.</a:t>
            </a: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46.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bền</a:t>
            </a:r>
            <a:r>
              <a:rPr lang="en-US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vững</a:t>
            </a:r>
            <a:r>
              <a:rPr lang="en-US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  -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1, 2: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endParaRPr lang="en-US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  -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3, 4: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rừng</a:t>
            </a:r>
            <a:endParaRPr lang="en-US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  -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5, 6: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đất</a:t>
            </a:r>
            <a:endParaRPr lang="en-US" i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5165070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25605" name="Group 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25606" name="Picture 4" descr="EJ1450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07" name="Rectangle 7"/>
            <p:cNvSpPr>
              <a:spLocks noChangeArrowheads="1"/>
            </p:cNvSpPr>
            <p:nvPr/>
          </p:nvSpPr>
          <p:spPr bwMode="auto">
            <a:xfrm>
              <a:off x="768" y="1488"/>
              <a:ext cx="4128" cy="15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 lang="en-US" sz="3600">
                <a:solidFill>
                  <a:schemeClr val="tx2"/>
                </a:solidFill>
                <a:latin typeface="Arial" charset="0"/>
              </a:endParaRPr>
            </a:p>
          </p:txBody>
        </p:sp>
      </p:grpSp>
      <p:sp>
        <p:nvSpPr>
          <p:cNvPr id="25608" name="WordArt 8"/>
          <p:cNvSpPr>
            <a:spLocks noChangeArrowheads="1" noChangeShapeType="1" noTextEdit="1"/>
          </p:cNvSpPr>
          <p:nvPr/>
        </p:nvSpPr>
        <p:spPr bwMode="auto">
          <a:xfrm>
            <a:off x="1116013" y="2649538"/>
            <a:ext cx="66294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12700">
                  <a:solidFill>
                    <a:srgbClr val="FFFF99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prstShdw prst="shdw15">
                    <a:srgbClr val="C0C0C0">
                      <a:alpha val="50000"/>
                    </a:srgbClr>
                  </a:prstShdw>
                </a:effectLst>
                <a:latin typeface="Times New Roman"/>
                <a:cs typeface="Times New Roman"/>
              </a:rPr>
              <a:t>Xin chân thành </a:t>
            </a:r>
            <a:r>
              <a:rPr lang="vi-VN" sz="3600" b="1" kern="10" smtClean="0">
                <a:ln w="12700">
                  <a:solidFill>
                    <a:srgbClr val="FFFF99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prstShdw prst="shdw15">
                    <a:srgbClr val="C0C0C0">
                      <a:alpha val="50000"/>
                    </a:srgbClr>
                  </a:prstShdw>
                </a:effectLst>
                <a:latin typeface="Times New Roman"/>
                <a:cs typeface="Times New Roman"/>
              </a:rPr>
              <a:t>c</a:t>
            </a:r>
            <a:r>
              <a:rPr lang="en-US" sz="3600" b="1" kern="10" smtClean="0">
                <a:ln w="12700">
                  <a:solidFill>
                    <a:srgbClr val="FFFF99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prstShdw prst="shdw15">
                    <a:srgbClr val="C0C0C0">
                      <a:alpha val="50000"/>
                    </a:srgbClr>
                  </a:prstShdw>
                </a:effectLst>
                <a:latin typeface="Times New Roman"/>
                <a:cs typeface="Times New Roman"/>
              </a:rPr>
              <a:t>ả</a:t>
            </a:r>
            <a:r>
              <a:rPr lang="vi-VN" sz="3600" b="1" kern="10" smtClean="0">
                <a:ln w="12700">
                  <a:solidFill>
                    <a:srgbClr val="FFFF99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prstShdw prst="shdw15">
                    <a:srgbClr val="C0C0C0">
                      <a:alpha val="50000"/>
                    </a:srgbClr>
                  </a:prstShdw>
                </a:effectLst>
                <a:latin typeface="Times New Roman"/>
                <a:cs typeface="Times New Roman"/>
              </a:rPr>
              <a:t>m </a:t>
            </a:r>
            <a:r>
              <a:rPr lang="vi-VN" sz="3600" b="1" kern="10">
                <a:ln w="12700">
                  <a:solidFill>
                    <a:srgbClr val="FFFF99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prstShdw prst="shdw15">
                    <a:srgbClr val="C0C0C0">
                      <a:alpha val="50000"/>
                    </a:srgbClr>
                  </a:prstShdw>
                </a:effectLst>
                <a:latin typeface="Times New Roman"/>
                <a:cs typeface="Times New Roman"/>
              </a:rPr>
              <a:t>ơn!</a:t>
            </a:r>
            <a:endParaRPr lang="en-US" sz="3600" b="1" kern="10">
              <a:ln w="12700">
                <a:solidFill>
                  <a:srgbClr val="FFFF99"/>
                </a:solidFill>
                <a:round/>
                <a:headEnd/>
                <a:tailEnd/>
              </a:ln>
              <a:solidFill>
                <a:srgbClr val="FF3300"/>
              </a:solidFill>
              <a:effectLst>
                <a:prstShdw prst="shdw15">
                  <a:srgbClr val="C0C0C0">
                    <a:alpha val="50000"/>
                  </a:srgbClr>
                </a:prst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7188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28600" y="414278"/>
            <a:ext cx="8610600" cy="2862322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/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VD2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Cho </a:t>
            </a:r>
            <a:r>
              <a:rPr lang="en-US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ở SVSX </a:t>
            </a:r>
            <a:r>
              <a:rPr lang="en-US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1113 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Kcal/m</a:t>
            </a:r>
            <a:r>
              <a:rPr lang="en-US" sz="3000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ở SVTT </a:t>
            </a:r>
            <a:r>
              <a:rPr lang="en-US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131 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Kcal/m</a:t>
            </a:r>
            <a:r>
              <a:rPr lang="en-US" sz="3000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suất</a:t>
            </a: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ở SVTT </a:t>
            </a:r>
            <a:r>
              <a:rPr lang="en-US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12,3%.</a:t>
            </a:r>
          </a:p>
          <a:p>
            <a:pPr algn="just"/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suất</a:t>
            </a: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ở SVTT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SVTT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3693855"/>
            <a:ext cx="8610600" cy="255454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u="sng" smtClean="0">
                <a:latin typeface="Times New Roman" pitchFamily="18" charset="0"/>
                <a:cs typeface="Times New Roman" pitchFamily="18" charset="0"/>
              </a:rPr>
              <a:t>Giải</a:t>
            </a:r>
          </a:p>
          <a:p>
            <a:pPr marL="457200" indent="-457200">
              <a:buFontTx/>
              <a:buChar char="-"/>
            </a:pP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HSST ở SVTT bậc 1 =</a:t>
            </a:r>
          </a:p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131/1113 * 100% = 11.77%</a:t>
            </a:r>
          </a:p>
          <a:p>
            <a:pPr marL="457200" indent="-457200">
              <a:buFontTx/>
              <a:buChar char="-"/>
            </a:pP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Sản lượng sinh vật toàn phần của SVTT bậc 2:</a:t>
            </a:r>
          </a:p>
          <a:p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131 * 12.3% = 16.113 Kcal/m</a:t>
            </a:r>
            <a:r>
              <a:rPr lang="en-US" sz="3200" baseline="30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/năm</a:t>
            </a:r>
            <a:endParaRPr lang="en-US" sz="32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ction Button: Beginning 5">
            <a:hlinkClick r:id="rId2" action="ppaction://hlinksldjump" highlightClick="1"/>
          </p:cNvPr>
          <p:cNvSpPr/>
          <p:nvPr/>
        </p:nvSpPr>
        <p:spPr>
          <a:xfrm>
            <a:off x="76200" y="5943600"/>
            <a:ext cx="838200" cy="797243"/>
          </a:xfrm>
          <a:prstGeom prst="actionButtonBeginning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8409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4038600"/>
            <a:ext cx="8686800" cy="2087563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Biết SVSX có 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sản lượng toàn phần 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là 1200Kcal/m</a:t>
            </a:r>
            <a:r>
              <a:rPr lang="en-US" sz="2800" b="1" baseline="3000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/năm.</a:t>
            </a:r>
          </a:p>
          <a:p>
            <a:pPr marL="0" indent="0" algn="ctr">
              <a:buNone/>
            </a:pPr>
            <a:r>
              <a:rPr lang="en-US" sz="2800" i="1" u="sng" smtClean="0">
                <a:latin typeface="Times New Roman" pitchFamily="18" charset="0"/>
                <a:cs typeface="Times New Roman" pitchFamily="18" charset="0"/>
              </a:rPr>
              <a:t>Tính:</a:t>
            </a:r>
          </a:p>
          <a:p>
            <a:pPr marL="0" indent="0" algn="ctr">
              <a:buNone/>
            </a:pP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Sản 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lượng sinh vật toàn phần của </a:t>
            </a:r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SVTT bậc </a:t>
            </a:r>
            <a:r>
              <a:rPr lang="en-US" sz="2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2, bậc 3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" name="Rectangle 3"/>
          <p:cNvSpPr/>
          <p:nvPr/>
        </p:nvSpPr>
        <p:spPr>
          <a:xfrm>
            <a:off x="685800" y="2743200"/>
            <a:ext cx="4876800" cy="762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b="1" smtClean="0">
                <a:latin typeface="Times New Roman" pitchFamily="18" charset="0"/>
                <a:cs typeface="Times New Roman" pitchFamily="18" charset="0"/>
              </a:rPr>
              <a:t>SVSX (100 %)</a:t>
            </a:r>
            <a:endParaRPr lang="en-US" sz="2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00200" y="1981200"/>
            <a:ext cx="3009900" cy="762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b="1" smtClean="0">
                <a:latin typeface="Times New Roman" pitchFamily="18" charset="0"/>
                <a:cs typeface="Times New Roman" pitchFamily="18" charset="0"/>
              </a:rPr>
              <a:t>ĐV ăn TV (16%)</a:t>
            </a:r>
            <a:endParaRPr lang="en-US" sz="2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19400" y="1219200"/>
            <a:ext cx="533400" cy="762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0" y="457200"/>
            <a:ext cx="114300" cy="762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81400" y="457200"/>
            <a:ext cx="385572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smtClean="0">
                <a:latin typeface="Times New Roman" pitchFamily="18" charset="0"/>
                <a:cs typeface="Times New Roman" pitchFamily="18" charset="0"/>
              </a:rPr>
              <a:t>ĐV ăn thịt cấp 2 (0.2%)</a:t>
            </a:r>
            <a:endParaRPr lang="en-US" sz="2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38600" y="1295400"/>
            <a:ext cx="3505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latin typeface="Times New Roman" pitchFamily="18" charset="0"/>
                <a:cs typeface="Times New Roman" pitchFamily="18" charset="0"/>
              </a:rPr>
              <a:t>ĐV ăn thịt cấp 1 (2</a:t>
            </a:r>
            <a:r>
              <a:rPr lang="en-US" sz="2600" b="1" smtClean="0">
                <a:latin typeface="Times New Roman" pitchFamily="18" charset="0"/>
                <a:cs typeface="Times New Roman" pitchFamily="18" charset="0"/>
              </a:rPr>
              <a:t>%)</a:t>
            </a:r>
            <a:endParaRPr lang="en-US" sz="2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3657600"/>
            <a:ext cx="8763000" cy="30480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>
              <a:buFontTx/>
              <a:buChar char="-"/>
            </a:pPr>
            <a:r>
              <a:rPr lang="en-US" sz="2600" smtClean="0">
                <a:latin typeface="Times New Roman" pitchFamily="18" charset="0"/>
                <a:cs typeface="Times New Roman" pitchFamily="18" charset="0"/>
              </a:rPr>
              <a:t>Sản lượng sinh vật toàn phần của SVTT bậc 1 (ĐV ăn TV): </a:t>
            </a:r>
            <a:r>
              <a:rPr lang="en-US" sz="2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	1200 * 16% = 192 Kcal/m</a:t>
            </a:r>
            <a:r>
              <a:rPr lang="en-US" sz="2600" baseline="30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/năm</a:t>
            </a:r>
          </a:p>
          <a:p>
            <a:pPr marL="457200" indent="-457200">
              <a:buFontTx/>
              <a:buChar char="-"/>
            </a:pPr>
            <a:r>
              <a:rPr lang="en-US" sz="2600">
                <a:latin typeface="Times New Roman" pitchFamily="18" charset="0"/>
                <a:cs typeface="Times New Roman" pitchFamily="18" charset="0"/>
              </a:rPr>
              <a:t>Sản lượng sinh vật toàn phần của SVTT bậc </a:t>
            </a:r>
            <a:r>
              <a:rPr lang="en-US" sz="2600" smtClean="0">
                <a:latin typeface="Times New Roman" pitchFamily="18" charset="0"/>
                <a:cs typeface="Times New Roman" pitchFamily="18" charset="0"/>
              </a:rPr>
              <a:t>2 (ĐV ăn thịt cấp 1): 	</a:t>
            </a:r>
            <a:r>
              <a:rPr lang="en-US" sz="2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192 * 2% = 3.84 Kcal/m</a:t>
            </a:r>
            <a:r>
              <a:rPr lang="en-US" sz="2600" baseline="30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/năm</a:t>
            </a:r>
          </a:p>
          <a:p>
            <a:pPr marL="457200" indent="-457200">
              <a:buFontTx/>
              <a:buChar char="-"/>
            </a:pPr>
            <a:r>
              <a:rPr lang="en-US" sz="2600">
                <a:latin typeface="Times New Roman" pitchFamily="18" charset="0"/>
                <a:cs typeface="Times New Roman" pitchFamily="18" charset="0"/>
              </a:rPr>
              <a:t>Sản lượng sinh vật toàn phần của SVTT bậc </a:t>
            </a:r>
            <a:r>
              <a:rPr lang="en-US" sz="2600" smtClean="0">
                <a:latin typeface="Times New Roman" pitchFamily="18" charset="0"/>
                <a:cs typeface="Times New Roman" pitchFamily="18" charset="0"/>
              </a:rPr>
              <a:t>3 (ĐV ăn thịt cấp 2):	</a:t>
            </a:r>
            <a:r>
              <a:rPr lang="en-US" sz="2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3.84 * 0.2% = 0.00768 Kcal/m</a:t>
            </a:r>
            <a:r>
              <a:rPr lang="en-US" sz="2600" baseline="30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/năm</a:t>
            </a:r>
          </a:p>
        </p:txBody>
      </p:sp>
      <p:sp>
        <p:nvSpPr>
          <p:cNvPr id="12" name="Action Button: Beginning 11">
            <a:hlinkClick r:id="rId2" action="ppaction://hlinksldjump" highlightClick="1"/>
          </p:cNvPr>
          <p:cNvSpPr/>
          <p:nvPr/>
        </p:nvSpPr>
        <p:spPr>
          <a:xfrm>
            <a:off x="8001000" y="304800"/>
            <a:ext cx="838200" cy="797243"/>
          </a:xfrm>
          <a:prstGeom prst="actionButtonBeginning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97034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ction Button: Beginning 4">
            <a:hlinkClick r:id="rId2" action="ppaction://hlinksldjump" highlightClick="1"/>
          </p:cNvPr>
          <p:cNvSpPr/>
          <p:nvPr/>
        </p:nvSpPr>
        <p:spPr>
          <a:xfrm>
            <a:off x="7696200" y="5638800"/>
            <a:ext cx="914400" cy="914400"/>
          </a:xfrm>
          <a:prstGeom prst="actionButtonBeginning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133600" y="2209800"/>
            <a:ext cx="5105400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May mắn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88545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8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smtClean="0">
                <a:solidFill>
                  <a:srgbClr val="0000FF"/>
                </a:solidFill>
              </a:rPr>
              <a:t>Câu 2</a:t>
            </a:r>
            <a:endParaRPr lang="en-US" b="1">
              <a:solidFill>
                <a:srgbClr val="0000FF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2394" y="2057400"/>
            <a:ext cx="6979212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43000" y="1091625"/>
            <a:ext cx="75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Đây là loại tháp sinh thái nào?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38400" y="1981200"/>
            <a:ext cx="4876800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Tháp năng lượng</a:t>
            </a:r>
            <a:endParaRPr lang="en-US" sz="4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Action Button: Beginning 6">
            <a:hlinkClick r:id="rId3" action="ppaction://hlinksldjump" highlightClick="1"/>
          </p:cNvPr>
          <p:cNvSpPr/>
          <p:nvPr/>
        </p:nvSpPr>
        <p:spPr>
          <a:xfrm>
            <a:off x="7772400" y="5715000"/>
            <a:ext cx="914400" cy="914400"/>
          </a:xfrm>
          <a:prstGeom prst="actionButtonBeginning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55347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ction Button: Beginning 4">
            <a:hlinkClick r:id="rId2" action="ppaction://hlinksldjump" highlightClick="1"/>
          </p:cNvPr>
          <p:cNvSpPr/>
          <p:nvPr/>
        </p:nvSpPr>
        <p:spPr>
          <a:xfrm>
            <a:off x="7772400" y="5715000"/>
            <a:ext cx="914400" cy="914400"/>
          </a:xfrm>
          <a:prstGeom prst="actionButtonBeginning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077200" cy="4525963"/>
          </a:xfrm>
        </p:spPr>
        <p:txBody>
          <a:bodyPr/>
          <a:lstStyle/>
          <a:p>
            <a:pPr algn="just"/>
            <a:r>
              <a:rPr lang="en-US" smtClean="0"/>
              <a:t>Có 2 loại chuỗi thức ăn trong HST: chuỗi thức ăn được bắt đầu bằng sinh vật phân giải hoặc </a:t>
            </a:r>
            <a:r>
              <a:rPr lang="en-US"/>
              <a:t>chuỗi thức ăn được bắt đầu bằng ……. </a:t>
            </a:r>
            <a:endParaRPr lang="en-US" smtClean="0"/>
          </a:p>
        </p:txBody>
      </p:sp>
      <p:sp>
        <p:nvSpPr>
          <p:cNvPr id="7" name="TextBox 6"/>
          <p:cNvSpPr txBox="1"/>
          <p:nvPr/>
        </p:nvSpPr>
        <p:spPr>
          <a:xfrm>
            <a:off x="2590800" y="3505200"/>
            <a:ext cx="4419600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 vật sản xuất</a:t>
            </a:r>
            <a:endParaRPr lang="en-US" sz="4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b="1" smtClean="0">
                <a:solidFill>
                  <a:srgbClr val="0000FF"/>
                </a:solidFill>
              </a:rPr>
              <a:t>Câu 3</a:t>
            </a:r>
            <a:endParaRPr lang="en-US" b="1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1464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rgbClr val="0000FF"/>
                </a:solidFill>
              </a:rPr>
              <a:t>Câu 4</a:t>
            </a:r>
            <a:endParaRPr lang="en-US" b="1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Thiết bị hiện đại chủ yếu được dùng vào mùa đông, thường đặt trong nhà tắm?</a:t>
            </a:r>
            <a:endParaRPr lang="en-US" baseline="30000" smtClean="0"/>
          </a:p>
        </p:txBody>
      </p:sp>
      <p:sp>
        <p:nvSpPr>
          <p:cNvPr id="5" name="Action Button: Beginning 4">
            <a:hlinkClick r:id="rId2" action="ppaction://hlinksldjump" highlightClick="1"/>
          </p:cNvPr>
          <p:cNvSpPr/>
          <p:nvPr/>
        </p:nvSpPr>
        <p:spPr>
          <a:xfrm>
            <a:off x="7772400" y="5715000"/>
            <a:ext cx="914400" cy="914400"/>
          </a:xfrm>
          <a:prstGeom prst="actionButtonBeginning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63777431"/>
              </p:ext>
            </p:extLst>
          </p:nvPr>
        </p:nvGraphicFramePr>
        <p:xfrm>
          <a:off x="304800" y="3124200"/>
          <a:ext cx="8610600" cy="11430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17550"/>
                <a:gridCol w="717550"/>
                <a:gridCol w="717550"/>
                <a:gridCol w="717550"/>
                <a:gridCol w="717550"/>
                <a:gridCol w="717550"/>
                <a:gridCol w="717550"/>
                <a:gridCol w="717550"/>
                <a:gridCol w="717550"/>
                <a:gridCol w="717550"/>
                <a:gridCol w="717550"/>
                <a:gridCol w="717550"/>
              </a:tblGrid>
              <a:tr h="1143000">
                <a:tc>
                  <a:txBody>
                    <a:bodyPr/>
                    <a:lstStyle/>
                    <a:p>
                      <a:pPr algn="ctr"/>
                      <a:r>
                        <a:rPr lang="en-US" sz="4800" smtClean="0"/>
                        <a:t>B</a:t>
                      </a:r>
                      <a:endParaRPr lang="en-US" sz="4800"/>
                    </a:p>
                  </a:txBody>
                  <a:tcPr anchor="ctr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smtClean="0"/>
                        <a:t>Ì</a:t>
                      </a:r>
                      <a:endParaRPr lang="en-US" sz="4800"/>
                    </a:p>
                  </a:txBody>
                  <a:tcPr anchor="ctr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smtClean="0"/>
                        <a:t>N</a:t>
                      </a:r>
                      <a:endParaRPr lang="en-US" sz="4800"/>
                    </a:p>
                  </a:txBody>
                  <a:tcPr anchor="ctr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smtClean="0"/>
                        <a:t>H</a:t>
                      </a:r>
                      <a:endParaRPr lang="en-US" sz="4800"/>
                    </a:p>
                  </a:txBody>
                  <a:tcPr anchor="ctr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smtClean="0"/>
                        <a:t>N</a:t>
                      </a:r>
                      <a:endParaRPr lang="en-US" sz="4800"/>
                    </a:p>
                  </a:txBody>
                  <a:tcPr anchor="ctr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smtClean="0"/>
                        <a:t>Ư</a:t>
                      </a:r>
                      <a:endParaRPr lang="en-US" sz="4800"/>
                    </a:p>
                  </a:txBody>
                  <a:tcPr anchor="ctr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smtClean="0"/>
                        <a:t>Ớ</a:t>
                      </a:r>
                      <a:endParaRPr lang="en-US" sz="4800"/>
                    </a:p>
                  </a:txBody>
                  <a:tcPr anchor="ctr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smtClean="0"/>
                        <a:t>C</a:t>
                      </a:r>
                      <a:endParaRPr lang="en-US" sz="4800"/>
                    </a:p>
                  </a:txBody>
                  <a:tcPr anchor="ctr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smtClean="0"/>
                        <a:t>N</a:t>
                      </a:r>
                      <a:endParaRPr lang="en-US" sz="4800"/>
                    </a:p>
                  </a:txBody>
                  <a:tcPr anchor="ctr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smtClean="0"/>
                        <a:t>Ó</a:t>
                      </a:r>
                      <a:endParaRPr lang="en-US" sz="4800"/>
                    </a:p>
                  </a:txBody>
                  <a:tcPr anchor="ctr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smtClean="0"/>
                        <a:t>N</a:t>
                      </a:r>
                      <a:endParaRPr lang="en-US" sz="4800"/>
                    </a:p>
                  </a:txBody>
                  <a:tcPr anchor="ctr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smtClean="0"/>
                        <a:t>G</a:t>
                      </a:r>
                      <a:endParaRPr lang="en-US" sz="4800"/>
                    </a:p>
                  </a:txBody>
                  <a:tcPr anchor="ctr">
                    <a:solidFill>
                      <a:srgbClr val="0000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96293685"/>
              </p:ext>
            </p:extLst>
          </p:nvPr>
        </p:nvGraphicFramePr>
        <p:xfrm>
          <a:off x="304800" y="3124200"/>
          <a:ext cx="8610600" cy="11430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17550"/>
                <a:gridCol w="717550"/>
                <a:gridCol w="717550"/>
                <a:gridCol w="717550"/>
                <a:gridCol w="717550"/>
                <a:gridCol w="717550"/>
                <a:gridCol w="717550"/>
                <a:gridCol w="717550"/>
                <a:gridCol w="717550"/>
                <a:gridCol w="717550"/>
                <a:gridCol w="717550"/>
                <a:gridCol w="717550"/>
              </a:tblGrid>
              <a:tr h="1143000">
                <a:tc>
                  <a:txBody>
                    <a:bodyPr/>
                    <a:lstStyle/>
                    <a:p>
                      <a:pPr algn="ctr"/>
                      <a:endParaRPr lang="en-US" sz="4800"/>
                    </a:p>
                  </a:txBody>
                  <a:tcPr anchor="ctr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800"/>
                    </a:p>
                  </a:txBody>
                  <a:tcPr anchor="ctr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800"/>
                    </a:p>
                  </a:txBody>
                  <a:tcPr anchor="ctr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800"/>
                    </a:p>
                  </a:txBody>
                  <a:tcPr anchor="ctr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800"/>
                    </a:p>
                  </a:txBody>
                  <a:tcPr anchor="ctr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800"/>
                    </a:p>
                  </a:txBody>
                  <a:tcPr anchor="ctr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800"/>
                    </a:p>
                  </a:txBody>
                  <a:tcPr anchor="ctr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800"/>
                    </a:p>
                  </a:txBody>
                  <a:tcPr anchor="ctr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800"/>
                    </a:p>
                  </a:txBody>
                  <a:tcPr anchor="ctr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800"/>
                    </a:p>
                  </a:txBody>
                  <a:tcPr anchor="ctr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800"/>
                    </a:p>
                  </a:txBody>
                  <a:tcPr anchor="ctr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800"/>
                    </a:p>
                  </a:txBody>
                  <a:tcPr anchor="ctr">
                    <a:solidFill>
                      <a:srgbClr val="0000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634515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76200"/>
            <a:ext cx="91440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3300" b="1" cap="all" spc="0" smtClean="0">
                <a:ln/>
                <a:solidFill>
                  <a:srgbClr val="0000FF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j-lt"/>
                <a:cs typeface="Times New Roman" pitchFamily="18" charset="0"/>
              </a:rPr>
              <a:t>Bài 45. dòng năng lượng trong hệ sinh thái</a:t>
            </a:r>
            <a:br>
              <a:rPr lang="en-US" sz="3300" b="1" cap="all" spc="0" smtClean="0">
                <a:ln/>
                <a:solidFill>
                  <a:srgbClr val="0000FF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j-lt"/>
                <a:cs typeface="Times New Roman" pitchFamily="18" charset="0"/>
              </a:rPr>
            </a:br>
            <a:r>
              <a:rPr lang="en-US" sz="3300" b="1" cap="all" spc="0" smtClean="0">
                <a:ln/>
                <a:solidFill>
                  <a:srgbClr val="0000FF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j-lt"/>
                <a:cs typeface="Times New Roman" pitchFamily="18" charset="0"/>
              </a:rPr>
              <a:t>và hiệu suất sinh thái</a:t>
            </a:r>
            <a:endParaRPr lang="en-US" sz="3300" b="1" cap="all" spc="0">
              <a:ln/>
              <a:solidFill>
                <a:srgbClr val="0000FF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j-lt"/>
              <a:cs typeface="Times New Roman" pitchFamily="18" charset="0"/>
            </a:endParaRPr>
          </a:p>
        </p:txBody>
      </p:sp>
      <p:pic>
        <p:nvPicPr>
          <p:cNvPr id="3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" y="1341437"/>
            <a:ext cx="8037703" cy="5287963"/>
          </a:xfrm>
        </p:spPr>
      </p:pic>
      <p:sp>
        <p:nvSpPr>
          <p:cNvPr id="6" name="Rectangle 5">
            <a:hlinkClick r:id="rId3" action="ppaction://hlinksldjump"/>
          </p:cNvPr>
          <p:cNvSpPr/>
          <p:nvPr/>
        </p:nvSpPr>
        <p:spPr>
          <a:xfrm>
            <a:off x="4648200" y="3962400"/>
            <a:ext cx="4038600" cy="2667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72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>
            <a:hlinkClick r:id="rId4" action="ppaction://hlinksldjump"/>
          </p:cNvPr>
          <p:cNvSpPr/>
          <p:nvPr/>
        </p:nvSpPr>
        <p:spPr>
          <a:xfrm>
            <a:off x="609600" y="3962400"/>
            <a:ext cx="4038600" cy="26670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en-US" sz="72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0" y="511314"/>
            <a:ext cx="495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 lượng mặt trời</a:t>
            </a:r>
            <a:endParaRPr lang="en-US" sz="4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>
            <a:hlinkClick r:id="rId5" action="ppaction://hlinksldjump"/>
          </p:cNvPr>
          <p:cNvSpPr/>
          <p:nvPr/>
        </p:nvSpPr>
        <p:spPr>
          <a:xfrm>
            <a:off x="609600" y="1295400"/>
            <a:ext cx="4038600" cy="2667000"/>
          </a:xfrm>
          <a:prstGeom prst="rect">
            <a:avLst/>
          </a:prstGeom>
          <a:solidFill>
            <a:srgbClr val="CC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sz="72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>
            <a:hlinkClick r:id="rId6" action="ppaction://hlinksldjump"/>
          </p:cNvPr>
          <p:cNvSpPr/>
          <p:nvPr/>
        </p:nvSpPr>
        <p:spPr>
          <a:xfrm>
            <a:off x="4648200" y="1295400"/>
            <a:ext cx="4038600" cy="2667000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72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1000" y="1295400"/>
            <a:ext cx="8610600" cy="523220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( Energy flow in ecosystems and ecological performance)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2060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 animBg="1"/>
      <p:bldP spid="8" grpId="0" build="allAtOnce"/>
      <p:bldP spid="9" grpId="0" animBg="1"/>
      <p:bldP spid="10" grpId="0" animBg="1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14980"/>
            <a:ext cx="79802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0000FF"/>
                </a:solidFill>
                <a:latin typeface="Times New Roman" pitchFamily="18" charset="0"/>
              </a:rPr>
              <a:t>I. </a:t>
            </a:r>
            <a:r>
              <a:rPr lang="en-US" sz="2800" b="1" smtClean="0">
                <a:solidFill>
                  <a:srgbClr val="0000FF"/>
                </a:solidFill>
                <a:latin typeface="Times New Roman" pitchFamily="18" charset="0"/>
              </a:rPr>
              <a:t>PHÂN BỐ NĂNG </a:t>
            </a:r>
            <a:r>
              <a:rPr lang="en-US" sz="2800" b="1">
                <a:solidFill>
                  <a:srgbClr val="0000FF"/>
                </a:solidFill>
                <a:latin typeface="Times New Roman" pitchFamily="18" charset="0"/>
              </a:rPr>
              <a:t>LƯỢNG </a:t>
            </a:r>
            <a:r>
              <a:rPr lang="en-US" sz="2800" b="1" smtClean="0">
                <a:solidFill>
                  <a:srgbClr val="0000FF"/>
                </a:solidFill>
                <a:latin typeface="Times New Roman" pitchFamily="18" charset="0"/>
              </a:rPr>
              <a:t>TRÊN TRÁI ĐẤT</a:t>
            </a:r>
            <a:endParaRPr lang="en-US" sz="2800" b="1">
              <a:solidFill>
                <a:srgbClr val="0000FF"/>
              </a:solidFill>
              <a:latin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895600"/>
            <a:ext cx="4876800" cy="3733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600" y="1219200"/>
            <a:ext cx="8686800" cy="249299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600" smtClean="0">
                <a:latin typeface="Times New Roman" pitchFamily="18" charset="0"/>
                <a:cs typeface="Times New Roman" pitchFamily="18" charset="0"/>
              </a:rPr>
              <a:t>Ánh sáng mặt trời phân bố </a:t>
            </a:r>
            <a:r>
              <a:rPr lang="en-US" sz="2600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 đều</a:t>
            </a:r>
            <a:r>
              <a:rPr lang="en-US" sz="2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smtClean="0">
                <a:latin typeface="Times New Roman" pitchFamily="18" charset="0"/>
                <a:cs typeface="Times New Roman" pitchFamily="18" charset="0"/>
              </a:rPr>
              <a:t>trên bề mặt trái đất:</a:t>
            </a:r>
          </a:p>
          <a:p>
            <a:r>
              <a:rPr lang="en-US" sz="2600" smtClean="0">
                <a:latin typeface="Times New Roman" pitchFamily="18" charset="0"/>
                <a:cs typeface="Times New Roman" pitchFamily="18" charset="0"/>
              </a:rPr>
              <a:t>+ Theo độ cao: Càng lên </a:t>
            </a:r>
            <a:r>
              <a:rPr lang="en-US" sz="26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600" smtClean="0">
                <a:latin typeface="Times New Roman" pitchFamily="18" charset="0"/>
                <a:cs typeface="Times New Roman" pitchFamily="18" charset="0"/>
              </a:rPr>
              <a:t> ánh sáng càng </a:t>
            </a:r>
            <a:r>
              <a:rPr lang="en-US" sz="26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260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600" smtClean="0">
                <a:latin typeface="Times New Roman" pitchFamily="18" charset="0"/>
                <a:cs typeface="Times New Roman" pitchFamily="18" charset="0"/>
              </a:rPr>
              <a:t>+ Theo vị trí địa lí: Vùng </a:t>
            </a:r>
            <a:r>
              <a:rPr lang="en-US" sz="26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xích đạo</a:t>
            </a:r>
            <a:r>
              <a:rPr lang="en-US" sz="2600" smtClean="0">
                <a:latin typeface="Times New Roman" pitchFamily="18" charset="0"/>
                <a:cs typeface="Times New Roman" pitchFamily="18" charset="0"/>
              </a:rPr>
              <a:t> ánh sáng </a:t>
            </a:r>
            <a:r>
              <a:rPr lang="en-US" sz="26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2600" smtClean="0">
                <a:latin typeface="Times New Roman" pitchFamily="18" charset="0"/>
                <a:cs typeface="Times New Roman" pitchFamily="18" charset="0"/>
              </a:rPr>
              <a:t> hơn vùng ôn đới.</a:t>
            </a:r>
          </a:p>
          <a:p>
            <a:r>
              <a:rPr lang="en-US" sz="2600" smtClean="0">
                <a:latin typeface="Times New Roman" pitchFamily="18" charset="0"/>
                <a:cs typeface="Times New Roman" pitchFamily="18" charset="0"/>
              </a:rPr>
              <a:t>+ Theo thời gian trong năm: mùa </a:t>
            </a:r>
            <a:r>
              <a:rPr lang="en-US" sz="26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hè</a:t>
            </a:r>
            <a:r>
              <a:rPr lang="en-US" sz="2600" smtClean="0">
                <a:latin typeface="Times New Roman" pitchFamily="18" charset="0"/>
                <a:cs typeface="Times New Roman" pitchFamily="18" charset="0"/>
              </a:rPr>
              <a:t> ánh sáng mạnh và dài, mùa </a:t>
            </a:r>
            <a:r>
              <a:rPr lang="en-US" sz="26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600" smtClean="0">
                <a:latin typeface="Times New Roman" pitchFamily="18" charset="0"/>
                <a:cs typeface="Times New Roman" pitchFamily="18" charset="0"/>
              </a:rPr>
              <a:t> thì ngược lại.</a:t>
            </a:r>
            <a:endParaRPr lang="en-US" sz="26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76800" y="2895600"/>
            <a:ext cx="4267200" cy="3733800"/>
          </a:xfrm>
          <a:prstGeom prst="rect">
            <a:avLst/>
          </a:prstGeom>
        </p:spPr>
      </p:pic>
      <p:sp>
        <p:nvSpPr>
          <p:cNvPr id="8" name="Text Box 57"/>
          <p:cNvSpPr txBox="1">
            <a:spLocks noChangeArrowheads="1"/>
          </p:cNvSpPr>
          <p:nvPr/>
        </p:nvSpPr>
        <p:spPr bwMode="auto">
          <a:xfrm>
            <a:off x="228600" y="4250829"/>
            <a:ext cx="8686800" cy="1692771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600" smtClean="0">
                <a:latin typeface="Times New Roman" pitchFamily="18" charset="0"/>
                <a:cs typeface="Times New Roman" pitchFamily="18" charset="0"/>
              </a:rPr>
              <a:t>Năng lượng ánh sáng phụ thuộc vào thành phần tia sáng:</a:t>
            </a:r>
          </a:p>
          <a:p>
            <a:pPr lvl="2">
              <a:spcBef>
                <a:spcPct val="50000"/>
              </a:spcBef>
            </a:pPr>
            <a:r>
              <a:rPr lang="en-US" sz="2600" smtClean="0">
                <a:latin typeface="Times New Roman" pitchFamily="18" charset="0"/>
                <a:cs typeface="Times New Roman" pitchFamily="18" charset="0"/>
              </a:rPr>
              <a:t>+ Tia sáng bước sóng dài → tạo nhiệt</a:t>
            </a:r>
          </a:p>
          <a:p>
            <a:pPr lvl="2">
              <a:spcBef>
                <a:spcPct val="50000"/>
              </a:spcBef>
            </a:pPr>
            <a:r>
              <a:rPr lang="en-US" sz="2600" smtClean="0">
                <a:latin typeface="Times New Roman" pitchFamily="18" charset="0"/>
                <a:cs typeface="Times New Roman" pitchFamily="18" charset="0"/>
              </a:rPr>
              <a:t>+ Ánh </a:t>
            </a:r>
            <a:r>
              <a:rPr lang="en-US" sz="2600">
                <a:latin typeface="Times New Roman" pitchFamily="18" charset="0"/>
                <a:cs typeface="Times New Roman" pitchFamily="18" charset="0"/>
              </a:rPr>
              <a:t>sáng nhìn thấy → tổng hợp chất hữu </a:t>
            </a:r>
            <a:r>
              <a:rPr lang="en-US" sz="2600" smtClean="0">
                <a:latin typeface="Times New Roman" pitchFamily="18" charset="0"/>
                <a:cs typeface="Times New Roman" pitchFamily="18" charset="0"/>
              </a:rPr>
              <a:t>cơ</a:t>
            </a:r>
            <a:endParaRPr lang="en-US" sz="2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un 4">
            <a:hlinkClick r:id="rId4" action="ppaction://hlinkfile"/>
          </p:cNvPr>
          <p:cNvSpPr/>
          <p:nvPr/>
        </p:nvSpPr>
        <p:spPr>
          <a:xfrm>
            <a:off x="8170718" y="195590"/>
            <a:ext cx="838200" cy="762000"/>
          </a:xfrm>
          <a:prstGeom prst="sun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052100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6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08" name="Picture 38" descr="the-sun-thumb297225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43840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10" name="Picture 33" descr="cao ca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4300" y="2511425"/>
            <a:ext cx="838200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12" name="Picture 35" descr="lu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19325" y="2511424"/>
            <a:ext cx="6858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13" name="Picture 36" descr="con ra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34325" y="2478088"/>
            <a:ext cx="990600" cy="127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14" name="Picture 37" descr="mous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53100" y="2511425"/>
            <a:ext cx="1219200" cy="127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15" name="AutoShape 42"/>
          <p:cNvSpPr>
            <a:spLocks noChangeArrowheads="1"/>
          </p:cNvSpPr>
          <p:nvPr/>
        </p:nvSpPr>
        <p:spPr bwMode="auto">
          <a:xfrm>
            <a:off x="1295400" y="2554288"/>
            <a:ext cx="923925" cy="990600"/>
          </a:xfrm>
          <a:prstGeom prst="rightArrow">
            <a:avLst>
              <a:gd name="adj1" fmla="val 50000"/>
              <a:gd name="adj2" fmla="val 25000"/>
            </a:avLst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eaLnBrk="0" hangingPunct="0"/>
            <a:endParaRPr lang="en-US">
              <a:latin typeface="Times New Roman" pitchFamily="18" charset="0"/>
            </a:endParaRPr>
          </a:p>
        </p:txBody>
      </p:sp>
      <p:sp>
        <p:nvSpPr>
          <p:cNvPr id="7216" name="AutoShape 43"/>
          <p:cNvSpPr>
            <a:spLocks noChangeArrowheads="1"/>
          </p:cNvSpPr>
          <p:nvPr/>
        </p:nvSpPr>
        <p:spPr bwMode="auto">
          <a:xfrm>
            <a:off x="2919413" y="2811463"/>
            <a:ext cx="990600" cy="647700"/>
          </a:xfrm>
          <a:prstGeom prst="rightArrow">
            <a:avLst>
              <a:gd name="adj1" fmla="val 50000"/>
              <a:gd name="adj2" fmla="val 38235"/>
            </a:avLst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eaLnBrk="0" hangingPunct="0"/>
            <a:endParaRPr lang="en-US">
              <a:latin typeface="Times New Roman" pitchFamily="18" charset="0"/>
            </a:endParaRPr>
          </a:p>
        </p:txBody>
      </p:sp>
      <p:sp>
        <p:nvSpPr>
          <p:cNvPr id="7217" name="AutoShape 44"/>
          <p:cNvSpPr>
            <a:spLocks noChangeArrowheads="1"/>
          </p:cNvSpPr>
          <p:nvPr/>
        </p:nvSpPr>
        <p:spPr bwMode="auto">
          <a:xfrm>
            <a:off x="4762500" y="2973388"/>
            <a:ext cx="990600" cy="381000"/>
          </a:xfrm>
          <a:prstGeom prst="rightArrow">
            <a:avLst>
              <a:gd name="adj1" fmla="val 50000"/>
              <a:gd name="adj2" fmla="val 65000"/>
            </a:avLst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eaLnBrk="0" hangingPunct="0"/>
            <a:endParaRPr lang="en-US">
              <a:latin typeface="Times New Roman" pitchFamily="18" charset="0"/>
            </a:endParaRPr>
          </a:p>
        </p:txBody>
      </p:sp>
      <p:sp>
        <p:nvSpPr>
          <p:cNvPr id="7218" name="AutoShape 45"/>
          <p:cNvSpPr>
            <a:spLocks noChangeArrowheads="1"/>
          </p:cNvSpPr>
          <p:nvPr/>
        </p:nvSpPr>
        <p:spPr bwMode="auto">
          <a:xfrm>
            <a:off x="6972300" y="3078163"/>
            <a:ext cx="990600" cy="247650"/>
          </a:xfrm>
          <a:prstGeom prst="rightArrow">
            <a:avLst>
              <a:gd name="adj1" fmla="val 50000"/>
              <a:gd name="adj2" fmla="val 100000"/>
            </a:avLst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eaLnBrk="0" hangingPunct="0"/>
            <a:endParaRPr lang="en-US">
              <a:latin typeface="Times New Roman" pitchFamily="18" charset="0"/>
            </a:endParaRPr>
          </a:p>
        </p:txBody>
      </p:sp>
      <p:pic>
        <p:nvPicPr>
          <p:cNvPr id="7190" name="Picture 46" descr="namtram0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67200" y="5295900"/>
            <a:ext cx="10668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91" name="Text Box 47"/>
          <p:cNvSpPr txBox="1">
            <a:spLocks noChangeArrowheads="1"/>
          </p:cNvSpPr>
          <p:nvPr/>
        </p:nvSpPr>
        <p:spPr bwMode="auto">
          <a:xfrm>
            <a:off x="2819400" y="4251325"/>
            <a:ext cx="1447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  <a:latin typeface="Times New Roman" pitchFamily="18" charset="0"/>
              </a:rPr>
              <a:t>Cành, lá rụng</a:t>
            </a:r>
          </a:p>
        </p:txBody>
      </p:sp>
      <p:sp>
        <p:nvSpPr>
          <p:cNvPr id="7192" name="Text Box 50">
            <a:hlinkClick r:id="rId8"/>
          </p:cNvPr>
          <p:cNvSpPr txBox="1">
            <a:spLocks noChangeArrowheads="1"/>
          </p:cNvSpPr>
          <p:nvPr/>
        </p:nvSpPr>
        <p:spPr bwMode="auto">
          <a:xfrm>
            <a:off x="5410200" y="4479925"/>
            <a:ext cx="16430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  <a:latin typeface="Times New Roman" pitchFamily="18" charset="0"/>
              </a:rPr>
              <a:t>Chất thải, xương, lông</a:t>
            </a:r>
          </a:p>
        </p:txBody>
      </p:sp>
      <p:sp>
        <p:nvSpPr>
          <p:cNvPr id="7193" name="Line 54"/>
          <p:cNvSpPr>
            <a:spLocks noChangeShapeType="1"/>
          </p:cNvSpPr>
          <p:nvPr/>
        </p:nvSpPr>
        <p:spPr bwMode="auto">
          <a:xfrm>
            <a:off x="2971800" y="3663949"/>
            <a:ext cx="571500" cy="577781"/>
          </a:xfrm>
          <a:prstGeom prst="line">
            <a:avLst/>
          </a:prstGeom>
          <a:noFill/>
          <a:ln w="57150">
            <a:solidFill>
              <a:srgbClr val="0000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94" name="Line 55"/>
          <p:cNvSpPr>
            <a:spLocks noChangeShapeType="1"/>
          </p:cNvSpPr>
          <p:nvPr/>
        </p:nvSpPr>
        <p:spPr bwMode="auto">
          <a:xfrm>
            <a:off x="4800600" y="3732947"/>
            <a:ext cx="914400" cy="839053"/>
          </a:xfrm>
          <a:prstGeom prst="line">
            <a:avLst/>
          </a:prstGeom>
          <a:noFill/>
          <a:ln w="57150">
            <a:solidFill>
              <a:srgbClr val="0000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95" name="Line 56"/>
          <p:cNvSpPr>
            <a:spLocks noChangeShapeType="1"/>
          </p:cNvSpPr>
          <p:nvPr/>
        </p:nvSpPr>
        <p:spPr bwMode="auto">
          <a:xfrm flipH="1">
            <a:off x="6781800" y="3778250"/>
            <a:ext cx="1181100" cy="917574"/>
          </a:xfrm>
          <a:prstGeom prst="line">
            <a:avLst/>
          </a:prstGeom>
          <a:noFill/>
          <a:ln w="57150">
            <a:solidFill>
              <a:srgbClr val="0000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96" name="Line 58"/>
          <p:cNvSpPr>
            <a:spLocks noChangeShapeType="1"/>
          </p:cNvSpPr>
          <p:nvPr/>
        </p:nvSpPr>
        <p:spPr bwMode="auto">
          <a:xfrm>
            <a:off x="3962400" y="4740274"/>
            <a:ext cx="533400" cy="485775"/>
          </a:xfrm>
          <a:prstGeom prst="line">
            <a:avLst/>
          </a:prstGeom>
          <a:noFill/>
          <a:ln w="57150">
            <a:solidFill>
              <a:srgbClr val="0000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97" name="Line 59"/>
          <p:cNvSpPr>
            <a:spLocks noChangeShapeType="1"/>
          </p:cNvSpPr>
          <p:nvPr/>
        </p:nvSpPr>
        <p:spPr bwMode="auto">
          <a:xfrm flipH="1">
            <a:off x="5343524" y="5181600"/>
            <a:ext cx="600075" cy="457200"/>
          </a:xfrm>
          <a:prstGeom prst="line">
            <a:avLst/>
          </a:prstGeom>
          <a:noFill/>
          <a:ln w="57150">
            <a:solidFill>
              <a:srgbClr val="0000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98" name="Text Box 60"/>
          <p:cNvSpPr txBox="1">
            <a:spLocks noChangeArrowheads="1"/>
          </p:cNvSpPr>
          <p:nvPr/>
        </p:nvSpPr>
        <p:spPr bwMode="auto">
          <a:xfrm>
            <a:off x="4000500" y="1524000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Hô hấp</a:t>
            </a:r>
          </a:p>
        </p:txBody>
      </p:sp>
      <p:sp>
        <p:nvSpPr>
          <p:cNvPr id="7199" name="Line 61"/>
          <p:cNvSpPr>
            <a:spLocks noChangeShapeType="1"/>
          </p:cNvSpPr>
          <p:nvPr/>
        </p:nvSpPr>
        <p:spPr bwMode="auto">
          <a:xfrm flipV="1">
            <a:off x="3048000" y="1949450"/>
            <a:ext cx="1066800" cy="381000"/>
          </a:xfrm>
          <a:prstGeom prst="line">
            <a:avLst/>
          </a:prstGeom>
          <a:noFill/>
          <a:ln w="57150">
            <a:solidFill>
              <a:srgbClr val="0000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00" name="Line 62"/>
          <p:cNvSpPr>
            <a:spLocks noChangeShapeType="1"/>
          </p:cNvSpPr>
          <p:nvPr/>
        </p:nvSpPr>
        <p:spPr bwMode="auto">
          <a:xfrm flipV="1">
            <a:off x="4495800" y="1992313"/>
            <a:ext cx="76200" cy="457200"/>
          </a:xfrm>
          <a:prstGeom prst="line">
            <a:avLst/>
          </a:prstGeom>
          <a:noFill/>
          <a:ln w="57150">
            <a:solidFill>
              <a:srgbClr val="0000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01" name="Line 63"/>
          <p:cNvSpPr>
            <a:spLocks noChangeShapeType="1"/>
          </p:cNvSpPr>
          <p:nvPr/>
        </p:nvSpPr>
        <p:spPr bwMode="auto">
          <a:xfrm flipH="1" flipV="1">
            <a:off x="4876800" y="2006600"/>
            <a:ext cx="1447800" cy="457200"/>
          </a:xfrm>
          <a:prstGeom prst="line">
            <a:avLst/>
          </a:prstGeom>
          <a:noFill/>
          <a:ln w="57150">
            <a:solidFill>
              <a:srgbClr val="0000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02" name="Line 64"/>
          <p:cNvSpPr>
            <a:spLocks noChangeShapeType="1"/>
          </p:cNvSpPr>
          <p:nvPr/>
        </p:nvSpPr>
        <p:spPr bwMode="auto">
          <a:xfrm flipH="1" flipV="1">
            <a:off x="5181600" y="1873250"/>
            <a:ext cx="3200400" cy="533400"/>
          </a:xfrm>
          <a:prstGeom prst="line">
            <a:avLst/>
          </a:prstGeom>
          <a:noFill/>
          <a:ln w="57150">
            <a:solidFill>
              <a:srgbClr val="0000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03" name="Text Box 67"/>
          <p:cNvSpPr txBox="1">
            <a:spLocks noChangeArrowheads="1"/>
          </p:cNvSpPr>
          <p:nvPr/>
        </p:nvSpPr>
        <p:spPr bwMode="auto">
          <a:xfrm>
            <a:off x="1757363" y="3863975"/>
            <a:ext cx="113347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n-US" sz="2000" b="1" smtClean="0">
                <a:solidFill>
                  <a:srgbClr val="FF0000"/>
                </a:solidFill>
                <a:latin typeface="Times New Roman" pitchFamily="18" charset="0"/>
              </a:rPr>
              <a:t>2.1 x 10</a:t>
            </a:r>
            <a:r>
              <a:rPr lang="en-US" sz="2000" b="1" baseline="30000" smtClean="0">
                <a:solidFill>
                  <a:srgbClr val="FF0000"/>
                </a:solidFill>
                <a:latin typeface="Times New Roman" pitchFamily="18" charset="0"/>
              </a:rPr>
              <a:t>6</a:t>
            </a:r>
            <a:r>
              <a:rPr lang="en-US" sz="2000" b="1" smtClean="0">
                <a:solidFill>
                  <a:srgbClr val="FF0000"/>
                </a:solidFill>
                <a:latin typeface="Times New Roman" pitchFamily="18" charset="0"/>
              </a:rPr>
              <a:t> Calo</a:t>
            </a:r>
            <a:endParaRPr lang="en-US" sz="2000" b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7204" name="Text Box 68"/>
          <p:cNvSpPr txBox="1">
            <a:spLocks noChangeArrowheads="1"/>
          </p:cNvSpPr>
          <p:nvPr/>
        </p:nvSpPr>
        <p:spPr bwMode="auto">
          <a:xfrm>
            <a:off x="3895724" y="3887788"/>
            <a:ext cx="11334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n-US" sz="2000" b="1" smtClean="0">
                <a:solidFill>
                  <a:srgbClr val="FF0000"/>
                </a:solidFill>
                <a:latin typeface="Times New Roman" pitchFamily="18" charset="0"/>
              </a:rPr>
              <a:t>1.2 x 10</a:t>
            </a:r>
            <a:r>
              <a:rPr lang="en-US" sz="2000" b="1" baseline="30000" smtClean="0">
                <a:solidFill>
                  <a:srgbClr val="FF0000"/>
                </a:solidFill>
                <a:latin typeface="Times New Roman" pitchFamily="18" charset="0"/>
              </a:rPr>
              <a:t>4</a:t>
            </a:r>
            <a:r>
              <a:rPr lang="en-US" sz="2000" b="1" smtClean="0">
                <a:solidFill>
                  <a:srgbClr val="FF0000"/>
                </a:solidFill>
                <a:latin typeface="Times New Roman" pitchFamily="18" charset="0"/>
              </a:rPr>
              <a:t> Calo</a:t>
            </a:r>
            <a:endParaRPr lang="en-US" sz="2000" b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7205" name="Text Box 69"/>
          <p:cNvSpPr txBox="1">
            <a:spLocks noChangeArrowheads="1"/>
          </p:cNvSpPr>
          <p:nvPr/>
        </p:nvSpPr>
        <p:spPr bwMode="auto">
          <a:xfrm>
            <a:off x="5829300" y="3864114"/>
            <a:ext cx="11049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n-US" sz="2000" b="1" smtClean="0">
                <a:solidFill>
                  <a:srgbClr val="FF0000"/>
                </a:solidFill>
                <a:latin typeface="Times New Roman" pitchFamily="18" charset="0"/>
              </a:rPr>
              <a:t>1 x 10</a:t>
            </a:r>
            <a:r>
              <a:rPr lang="en-US" sz="2000" b="1" baseline="30000" smtClean="0">
                <a:solidFill>
                  <a:srgbClr val="FF0000"/>
                </a:solidFill>
                <a:latin typeface="Times New Roman" pitchFamily="18" charset="0"/>
              </a:rPr>
              <a:t>2 </a:t>
            </a:r>
            <a:r>
              <a:rPr lang="en-US" sz="2000" b="1" smtClean="0">
                <a:solidFill>
                  <a:srgbClr val="FF0000"/>
                </a:solidFill>
                <a:latin typeface="Times New Roman" pitchFamily="18" charset="0"/>
              </a:rPr>
              <a:t>Calo</a:t>
            </a:r>
            <a:endParaRPr lang="en-US" sz="2000" b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7206" name="Text Box 70"/>
          <p:cNvSpPr txBox="1">
            <a:spLocks noChangeArrowheads="1"/>
          </p:cNvSpPr>
          <p:nvPr/>
        </p:nvSpPr>
        <p:spPr bwMode="auto">
          <a:xfrm>
            <a:off x="7848600" y="3873500"/>
            <a:ext cx="1143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n-US" sz="2000" b="1" smtClean="0">
                <a:solidFill>
                  <a:srgbClr val="FF0000"/>
                </a:solidFill>
                <a:latin typeface="Times New Roman" pitchFamily="18" charset="0"/>
              </a:rPr>
              <a:t>0.5 x 10</a:t>
            </a:r>
            <a:r>
              <a:rPr lang="en-US" sz="2000" b="1" baseline="30000" smtClean="0">
                <a:solidFill>
                  <a:srgbClr val="FF0000"/>
                </a:solidFill>
                <a:latin typeface="Times New Roman" pitchFamily="18" charset="0"/>
              </a:rPr>
              <a:t>2</a:t>
            </a:r>
            <a:r>
              <a:rPr lang="en-US" sz="2000" b="1" smtClean="0">
                <a:solidFill>
                  <a:srgbClr val="FF0000"/>
                </a:solidFill>
                <a:latin typeface="Times New Roman" pitchFamily="18" charset="0"/>
              </a:rPr>
              <a:t> Calo</a:t>
            </a:r>
            <a:endParaRPr lang="en-US" sz="2000" b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7207" name="Line 71"/>
          <p:cNvSpPr>
            <a:spLocks noChangeShapeType="1"/>
          </p:cNvSpPr>
          <p:nvPr/>
        </p:nvSpPr>
        <p:spPr bwMode="auto">
          <a:xfrm>
            <a:off x="5943600" y="3778250"/>
            <a:ext cx="0" cy="685800"/>
          </a:xfrm>
          <a:prstGeom prst="line">
            <a:avLst/>
          </a:prstGeom>
          <a:noFill/>
          <a:ln w="57150">
            <a:solidFill>
              <a:srgbClr val="0000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" name="Text Box 67"/>
          <p:cNvSpPr txBox="1">
            <a:spLocks noChangeArrowheads="1"/>
          </p:cNvSpPr>
          <p:nvPr/>
        </p:nvSpPr>
        <p:spPr bwMode="auto">
          <a:xfrm>
            <a:off x="182563" y="3733800"/>
            <a:ext cx="790575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  <a:latin typeface="Times New Roman" pitchFamily="18" charset="0"/>
              </a:rPr>
              <a:t>Mặt trời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47675" y="76200"/>
            <a:ext cx="83153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0000FF"/>
                </a:solidFill>
                <a:latin typeface="Times New Roman" pitchFamily="18" charset="0"/>
              </a:rPr>
              <a:t>I</a:t>
            </a:r>
            <a:r>
              <a:rPr lang="en-US" sz="2800" b="1" smtClean="0">
                <a:solidFill>
                  <a:srgbClr val="0000FF"/>
                </a:solidFill>
                <a:latin typeface="Times New Roman" pitchFamily="18" charset="0"/>
              </a:rPr>
              <a:t>I</a:t>
            </a:r>
            <a:r>
              <a:rPr lang="en-US" sz="2800" b="1">
                <a:solidFill>
                  <a:srgbClr val="0000FF"/>
                </a:solidFill>
                <a:latin typeface="Times New Roman" pitchFamily="18" charset="0"/>
              </a:rPr>
              <a:t>. DÒNG NĂNG LƯỢNG TRONG </a:t>
            </a:r>
            <a:r>
              <a:rPr lang="en-US" sz="2800" b="1" smtClean="0">
                <a:solidFill>
                  <a:srgbClr val="0000FF"/>
                </a:solidFill>
                <a:latin typeface="Times New Roman" pitchFamily="18" charset="0"/>
              </a:rPr>
              <a:t>HỆ SINH THÁI VÀ HIỆU SUẤT SINH THÁI</a:t>
            </a:r>
            <a:endParaRPr lang="en-US" sz="2800" b="1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57200" y="990600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smtClean="0">
                <a:latin typeface="Times New Roman" pitchFamily="18" charset="0"/>
              </a:rPr>
              <a:t>1. </a:t>
            </a:r>
            <a:r>
              <a:rPr lang="en-US" sz="2800" b="1">
                <a:latin typeface="Times New Roman" pitchFamily="18" charset="0"/>
              </a:rPr>
              <a:t>Dòng năng lượng trong hệ sinh thái</a:t>
            </a:r>
          </a:p>
        </p:txBody>
      </p:sp>
      <p:sp>
        <p:nvSpPr>
          <p:cNvPr id="2" name="Oval 1"/>
          <p:cNvSpPr/>
          <p:nvPr/>
        </p:nvSpPr>
        <p:spPr>
          <a:xfrm>
            <a:off x="1757362" y="3810000"/>
            <a:ext cx="1214438" cy="698361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3890962" y="3810000"/>
            <a:ext cx="1214438" cy="698361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5715000" y="3810000"/>
            <a:ext cx="1214438" cy="698361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7777162" y="3810000"/>
            <a:ext cx="1214438" cy="698361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81454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2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2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2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2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7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7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7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7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7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7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7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1" dur="500"/>
                                        <p:tgtEl>
                                          <p:spTgt spid="7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4" dur="500"/>
                                        <p:tgtEl>
                                          <p:spTgt spid="7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7" dur="500"/>
                                        <p:tgtEl>
                                          <p:spTgt spid="7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0" dur="500"/>
                                        <p:tgtEl>
                                          <p:spTgt spid="7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00"/>
                            </p:stCondLst>
                            <p:childTnLst>
                              <p:par>
                                <p:cTn id="1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7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7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7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7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6" dur="500"/>
                                        <p:tgtEl>
                                          <p:spTgt spid="7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9" dur="500"/>
                                        <p:tgtEl>
                                          <p:spTgt spid="7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500"/>
                            </p:stCondLst>
                            <p:childTnLst>
                              <p:par>
                                <p:cTn id="1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7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15" grpId="0" animBg="1"/>
      <p:bldP spid="7216" grpId="0" animBg="1"/>
      <p:bldP spid="7217" grpId="0" animBg="1"/>
      <p:bldP spid="7218" grpId="0" animBg="1"/>
      <p:bldP spid="7191" grpId="0"/>
      <p:bldP spid="7192" grpId="0"/>
      <p:bldP spid="7193" grpId="0" animBg="1"/>
      <p:bldP spid="7194" grpId="0" animBg="1"/>
      <p:bldP spid="7195" grpId="0" animBg="1"/>
      <p:bldP spid="7196" grpId="0" animBg="1"/>
      <p:bldP spid="7197" grpId="0" animBg="1"/>
      <p:bldP spid="7198" grpId="0"/>
      <p:bldP spid="7199" grpId="0" animBg="1"/>
      <p:bldP spid="7200" grpId="0" animBg="1"/>
      <p:bldP spid="7201" grpId="0" animBg="1"/>
      <p:bldP spid="7202" grpId="0" animBg="1"/>
      <p:bldP spid="7203" grpId="0"/>
      <p:bldP spid="7204" grpId="0"/>
      <p:bldP spid="7205" grpId="0"/>
      <p:bldP spid="7206" grpId="0"/>
      <p:bldP spid="7207" grpId="0" animBg="1"/>
      <p:bldP spid="51" grpId="0"/>
      <p:bldP spid="43" grpId="0"/>
      <p:bldP spid="2" grpId="0" animBg="1"/>
      <p:bldP spid="45" grpId="0" animBg="1"/>
      <p:bldP spid="46" grpId="0" animBg="1"/>
      <p:bldP spid="4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28600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Dòng năng lượng trong hệ sinh thái</a:t>
            </a:r>
          </a:p>
        </p:txBody>
      </p:sp>
      <p:sp>
        <p:nvSpPr>
          <p:cNvPr id="7" name="Rectangle 6"/>
          <p:cNvSpPr/>
          <p:nvPr/>
        </p:nvSpPr>
        <p:spPr>
          <a:xfrm>
            <a:off x="381000" y="3124200"/>
            <a:ext cx="1524000" cy="1600200"/>
          </a:xfrm>
          <a:prstGeom prst="rect">
            <a:avLst/>
          </a:prstGeom>
          <a:solidFill>
            <a:srgbClr val="FF99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32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667000" y="3124200"/>
            <a:ext cx="1524000" cy="1600200"/>
          </a:xfrm>
          <a:prstGeom prst="rect">
            <a:avLst/>
          </a:prstGeom>
          <a:solidFill>
            <a:srgbClr val="FF99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32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953000" y="3124200"/>
            <a:ext cx="1524000" cy="1600200"/>
          </a:xfrm>
          <a:prstGeom prst="rect">
            <a:avLst/>
          </a:prstGeom>
          <a:solidFill>
            <a:srgbClr val="FF99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32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239000" y="3124200"/>
            <a:ext cx="1524000" cy="1600200"/>
          </a:xfrm>
          <a:prstGeom prst="rect">
            <a:avLst/>
          </a:prstGeom>
          <a:solidFill>
            <a:srgbClr val="FF99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32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81000" y="5334000"/>
            <a:ext cx="1828800" cy="1447800"/>
          </a:xfrm>
          <a:prstGeom prst="rect">
            <a:avLst/>
          </a:prstGeom>
          <a:solidFill>
            <a:srgbClr val="FF99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32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914400" y="2209800"/>
            <a:ext cx="0" cy="914400"/>
          </a:xfrm>
          <a:prstGeom prst="straightConnector1">
            <a:avLst/>
          </a:prstGeom>
          <a:ln w="127000"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1905000" y="3581400"/>
            <a:ext cx="762000" cy="0"/>
          </a:xfrm>
          <a:prstGeom prst="straightConnector1">
            <a:avLst/>
          </a:prstGeom>
          <a:ln w="88900"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4191000" y="3581400"/>
            <a:ext cx="762000" cy="0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6477000" y="3581400"/>
            <a:ext cx="7620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Elbow Connector 21"/>
          <p:cNvCxnSpPr/>
          <p:nvPr/>
        </p:nvCxnSpPr>
        <p:spPr>
          <a:xfrm rot="10800000" flipV="1">
            <a:off x="2209800" y="4724399"/>
            <a:ext cx="5638800" cy="1600201"/>
          </a:xfrm>
          <a:prstGeom prst="bentConnector3">
            <a:avLst>
              <a:gd name="adj1" fmla="val 64"/>
            </a:avLst>
          </a:prstGeom>
          <a:ln w="63500">
            <a:solidFill>
              <a:srgbClr val="0000FF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1905000" y="3886200"/>
            <a:ext cx="762000" cy="0"/>
          </a:xfrm>
          <a:prstGeom prst="straightConnector1">
            <a:avLst/>
          </a:prstGeom>
          <a:ln w="63500">
            <a:solidFill>
              <a:srgbClr val="0000FF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4191000" y="3886200"/>
            <a:ext cx="762000" cy="0"/>
          </a:xfrm>
          <a:prstGeom prst="straightConnector1">
            <a:avLst/>
          </a:prstGeom>
          <a:ln w="63500">
            <a:solidFill>
              <a:srgbClr val="0000FF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6477000" y="3886200"/>
            <a:ext cx="762000" cy="0"/>
          </a:xfrm>
          <a:prstGeom prst="straightConnector1">
            <a:avLst/>
          </a:prstGeom>
          <a:ln w="63500">
            <a:solidFill>
              <a:srgbClr val="0000FF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8382000" y="4724400"/>
            <a:ext cx="0" cy="6096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990600" y="4724400"/>
            <a:ext cx="0" cy="609600"/>
          </a:xfrm>
          <a:prstGeom prst="straightConnector1">
            <a:avLst/>
          </a:prstGeom>
          <a:ln w="63500">
            <a:solidFill>
              <a:srgbClr val="0000FF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124200" y="50540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Chu trình vật chất</a:t>
            </a:r>
            <a:endParaRPr lang="en-US" sz="32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n 2"/>
          <p:cNvSpPr/>
          <p:nvPr/>
        </p:nvSpPr>
        <p:spPr>
          <a:xfrm>
            <a:off x="152400" y="914400"/>
            <a:ext cx="1447800" cy="1229380"/>
          </a:xfrm>
          <a:prstGeom prst="sun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600200" y="1447800"/>
            <a:ext cx="7543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Năng lượng được truyền theo </a:t>
            </a:r>
            <a:r>
              <a:rPr lang="en-US" sz="2800" u="sng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 chiều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Vật chất được trao đổi qua </a:t>
            </a:r>
            <a:r>
              <a:rPr lang="en-US" sz="2800" u="sng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 trình 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dinh dưỡng.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24200" y="1143000"/>
            <a:ext cx="1295400" cy="954107"/>
          </a:xfrm>
          <a:prstGeom prst="rect">
            <a:avLst/>
          </a:prstGeom>
          <a:solidFill>
            <a:srgbClr val="FF99CC"/>
          </a:solidFill>
          <a:ln>
            <a:solidFill>
              <a:srgbClr val="FF99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Times New Roman" pitchFamily="18" charset="0"/>
                <a:cs typeface="Times New Roman" pitchFamily="18" charset="0"/>
              </a:rPr>
              <a:t>SV sản 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xuất</a:t>
            </a:r>
            <a:endParaRPr lang="en-US"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353301" y="1143000"/>
            <a:ext cx="1333499" cy="1371600"/>
          </a:xfrm>
          <a:prstGeom prst="rect">
            <a:avLst/>
          </a:prstGeom>
          <a:solidFill>
            <a:srgbClr val="FF99CC"/>
          </a:solidFill>
          <a:ln>
            <a:solidFill>
              <a:srgbClr val="FF99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Times New Roman" pitchFamily="18" charset="0"/>
                <a:cs typeface="Times New Roman" pitchFamily="18" charset="0"/>
              </a:rPr>
              <a:t>SV tiêu thụ </a:t>
            </a:r>
            <a:br>
              <a:rPr lang="en-US" sz="2800" b="1">
                <a:latin typeface="Times New Roman" pitchFamily="18" charset="0"/>
                <a:cs typeface="Times New Roman" pitchFamily="18" charset="0"/>
              </a:rPr>
            </a:br>
            <a:r>
              <a:rPr lang="en-US" sz="2800" b="1">
                <a:latin typeface="Times New Roman" pitchFamily="18" charset="0"/>
                <a:cs typeface="Times New Roman" pitchFamily="18" charset="0"/>
              </a:rPr>
              <a:t>bậc 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533901" y="1143000"/>
            <a:ext cx="1333499" cy="1371600"/>
          </a:xfrm>
          <a:prstGeom prst="rect">
            <a:avLst/>
          </a:prstGeom>
          <a:solidFill>
            <a:srgbClr val="FF99CC"/>
          </a:solidFill>
          <a:ln>
            <a:solidFill>
              <a:srgbClr val="FF99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Times New Roman" pitchFamily="18" charset="0"/>
                <a:cs typeface="Times New Roman" pitchFamily="18" charset="0"/>
              </a:rPr>
              <a:t>SV tiêu thụ </a:t>
            </a:r>
            <a:br>
              <a:rPr lang="en-US" sz="2800" b="1">
                <a:latin typeface="Times New Roman" pitchFamily="18" charset="0"/>
                <a:cs typeface="Times New Roman" pitchFamily="18" charset="0"/>
              </a:rPr>
            </a:br>
            <a:r>
              <a:rPr lang="en-US" sz="2800" b="1">
                <a:latin typeface="Times New Roman" pitchFamily="18" charset="0"/>
                <a:cs typeface="Times New Roman" pitchFamily="18" charset="0"/>
              </a:rPr>
              <a:t>bậc 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752600" y="1143000"/>
            <a:ext cx="1219200" cy="1384995"/>
          </a:xfrm>
          <a:prstGeom prst="rect">
            <a:avLst/>
          </a:prstGeom>
          <a:solidFill>
            <a:srgbClr val="FF99CC"/>
          </a:solidFill>
          <a:ln>
            <a:solidFill>
              <a:srgbClr val="FF99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SV phân giải</a:t>
            </a:r>
            <a:endParaRPr lang="en-US"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943600" y="1143000"/>
            <a:ext cx="1295400" cy="954107"/>
          </a:xfrm>
          <a:prstGeom prst="rect">
            <a:avLst/>
          </a:prstGeom>
          <a:solidFill>
            <a:srgbClr val="FF99CC"/>
          </a:solidFill>
          <a:ln>
            <a:solidFill>
              <a:srgbClr val="FF99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Môi trường</a:t>
            </a:r>
            <a:endParaRPr lang="en-US" sz="2800" b="1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7272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84971E-6 L -0.28333 0.33017 " pathEditMode="relative" rAng="0" ptsTypes="AA">
                                      <p:cBhvr>
                                        <p:cTn id="33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67" y="16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6185E-6 L -0.50208 0.31075 " pathEditMode="relative" rAng="0" ptsTypes="AA">
                                      <p:cBhvr>
                                        <p:cTn id="37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04" y="155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1.6185E-6 L 0.05625 0.31075 " pathEditMode="relative" rAng="0" ptsTypes="AA">
                                      <p:cBhvr>
                                        <p:cTn id="41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12" y="155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23699E-6 L 0.61667 0.29873 " pathEditMode="relative" rAng="0" ptsTypes="AA">
                                      <p:cBhvr>
                                        <p:cTn id="45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833" y="149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84971E-6 L -0.5875 0.65202 " pathEditMode="relative" rAng="0" ptsTypes="AA">
                                      <p:cBhvr>
                                        <p:cTn id="49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375" y="326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6" grpId="0" animBg="1"/>
      <p:bldP spid="6" grpId="1" animBg="1"/>
      <p:bldP spid="23" grpId="0" animBg="1"/>
      <p:bldP spid="23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08" name="Picture 38" descr="the-sun-thumb297225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" y="175260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10" name="Picture 33" descr="cao ca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00500" y="1825625"/>
            <a:ext cx="838200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12" name="Picture 35" descr="lu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95525" y="1825624"/>
            <a:ext cx="6858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13" name="Picture 36" descr="con ra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10525" y="1792288"/>
            <a:ext cx="990600" cy="127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14" name="Picture 37" descr="mous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29300" y="1825625"/>
            <a:ext cx="1219200" cy="127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15" name="AutoShape 42"/>
          <p:cNvSpPr>
            <a:spLocks noChangeArrowheads="1"/>
          </p:cNvSpPr>
          <p:nvPr/>
        </p:nvSpPr>
        <p:spPr bwMode="auto">
          <a:xfrm>
            <a:off x="1371600" y="1868488"/>
            <a:ext cx="923925" cy="990600"/>
          </a:xfrm>
          <a:prstGeom prst="rightArrow">
            <a:avLst>
              <a:gd name="adj1" fmla="val 50000"/>
              <a:gd name="adj2" fmla="val 25000"/>
            </a:avLst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eaLnBrk="0" hangingPunct="0"/>
            <a:endParaRPr lang="en-US">
              <a:latin typeface="Times New Roman" pitchFamily="18" charset="0"/>
            </a:endParaRPr>
          </a:p>
        </p:txBody>
      </p:sp>
      <p:sp>
        <p:nvSpPr>
          <p:cNvPr id="7216" name="AutoShape 43"/>
          <p:cNvSpPr>
            <a:spLocks noChangeArrowheads="1"/>
          </p:cNvSpPr>
          <p:nvPr/>
        </p:nvSpPr>
        <p:spPr bwMode="auto">
          <a:xfrm>
            <a:off x="2995613" y="2125663"/>
            <a:ext cx="990600" cy="647700"/>
          </a:xfrm>
          <a:prstGeom prst="rightArrow">
            <a:avLst>
              <a:gd name="adj1" fmla="val 50000"/>
              <a:gd name="adj2" fmla="val 38235"/>
            </a:avLst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eaLnBrk="0" hangingPunct="0"/>
            <a:endParaRPr lang="en-US">
              <a:latin typeface="Times New Roman" pitchFamily="18" charset="0"/>
            </a:endParaRPr>
          </a:p>
        </p:txBody>
      </p:sp>
      <p:sp>
        <p:nvSpPr>
          <p:cNvPr id="7217" name="AutoShape 44"/>
          <p:cNvSpPr>
            <a:spLocks noChangeArrowheads="1"/>
          </p:cNvSpPr>
          <p:nvPr/>
        </p:nvSpPr>
        <p:spPr bwMode="auto">
          <a:xfrm>
            <a:off x="4838700" y="2287588"/>
            <a:ext cx="990600" cy="381000"/>
          </a:xfrm>
          <a:prstGeom prst="rightArrow">
            <a:avLst>
              <a:gd name="adj1" fmla="val 50000"/>
              <a:gd name="adj2" fmla="val 65000"/>
            </a:avLst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eaLnBrk="0" hangingPunct="0"/>
            <a:endParaRPr lang="en-US">
              <a:latin typeface="Times New Roman" pitchFamily="18" charset="0"/>
            </a:endParaRPr>
          </a:p>
        </p:txBody>
      </p:sp>
      <p:sp>
        <p:nvSpPr>
          <p:cNvPr id="7218" name="AutoShape 45"/>
          <p:cNvSpPr>
            <a:spLocks noChangeArrowheads="1"/>
          </p:cNvSpPr>
          <p:nvPr/>
        </p:nvSpPr>
        <p:spPr bwMode="auto">
          <a:xfrm>
            <a:off x="7048500" y="2392363"/>
            <a:ext cx="990600" cy="247650"/>
          </a:xfrm>
          <a:prstGeom prst="rightArrow">
            <a:avLst>
              <a:gd name="adj1" fmla="val 50000"/>
              <a:gd name="adj2" fmla="val 100000"/>
            </a:avLst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eaLnBrk="0" hangingPunct="0"/>
            <a:endParaRPr lang="en-US">
              <a:latin typeface="Times New Roman" pitchFamily="18" charset="0"/>
            </a:endParaRPr>
          </a:p>
        </p:txBody>
      </p:sp>
      <p:pic>
        <p:nvPicPr>
          <p:cNvPr id="7190" name="Picture 46" descr="namtram0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610100"/>
            <a:ext cx="10668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91" name="Text Box 47"/>
          <p:cNvSpPr txBox="1">
            <a:spLocks noChangeArrowheads="1"/>
          </p:cNvSpPr>
          <p:nvPr/>
        </p:nvSpPr>
        <p:spPr bwMode="auto">
          <a:xfrm>
            <a:off x="2895600" y="3565525"/>
            <a:ext cx="1447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  <a:latin typeface="Times New Roman" pitchFamily="18" charset="0"/>
              </a:rPr>
              <a:t>Cành, lá rụng</a:t>
            </a:r>
          </a:p>
        </p:txBody>
      </p:sp>
      <p:sp>
        <p:nvSpPr>
          <p:cNvPr id="7192" name="Text Box 50">
            <a:hlinkClick r:id="rId8"/>
          </p:cNvPr>
          <p:cNvSpPr txBox="1">
            <a:spLocks noChangeArrowheads="1"/>
          </p:cNvSpPr>
          <p:nvPr/>
        </p:nvSpPr>
        <p:spPr bwMode="auto">
          <a:xfrm>
            <a:off x="5486400" y="3794125"/>
            <a:ext cx="16430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  <a:latin typeface="Times New Roman" pitchFamily="18" charset="0"/>
              </a:rPr>
              <a:t>Chất thải, xương, lông</a:t>
            </a:r>
          </a:p>
        </p:txBody>
      </p:sp>
      <p:sp>
        <p:nvSpPr>
          <p:cNvPr id="7193" name="Line 54"/>
          <p:cNvSpPr>
            <a:spLocks noChangeShapeType="1"/>
          </p:cNvSpPr>
          <p:nvPr/>
        </p:nvSpPr>
        <p:spPr bwMode="auto">
          <a:xfrm>
            <a:off x="3048000" y="2978149"/>
            <a:ext cx="571500" cy="577781"/>
          </a:xfrm>
          <a:prstGeom prst="line">
            <a:avLst/>
          </a:prstGeom>
          <a:noFill/>
          <a:ln w="57150">
            <a:solidFill>
              <a:srgbClr val="0000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94" name="Line 55"/>
          <p:cNvSpPr>
            <a:spLocks noChangeShapeType="1"/>
          </p:cNvSpPr>
          <p:nvPr/>
        </p:nvSpPr>
        <p:spPr bwMode="auto">
          <a:xfrm>
            <a:off x="4876800" y="3047147"/>
            <a:ext cx="914400" cy="839053"/>
          </a:xfrm>
          <a:prstGeom prst="line">
            <a:avLst/>
          </a:prstGeom>
          <a:noFill/>
          <a:ln w="57150">
            <a:solidFill>
              <a:srgbClr val="0000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95" name="Line 56"/>
          <p:cNvSpPr>
            <a:spLocks noChangeShapeType="1"/>
          </p:cNvSpPr>
          <p:nvPr/>
        </p:nvSpPr>
        <p:spPr bwMode="auto">
          <a:xfrm flipH="1">
            <a:off x="6858000" y="3092450"/>
            <a:ext cx="1181100" cy="917574"/>
          </a:xfrm>
          <a:prstGeom prst="line">
            <a:avLst/>
          </a:prstGeom>
          <a:noFill/>
          <a:ln w="57150">
            <a:solidFill>
              <a:srgbClr val="0000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96" name="Line 58"/>
          <p:cNvSpPr>
            <a:spLocks noChangeShapeType="1"/>
          </p:cNvSpPr>
          <p:nvPr/>
        </p:nvSpPr>
        <p:spPr bwMode="auto">
          <a:xfrm>
            <a:off x="4038600" y="4054474"/>
            <a:ext cx="533400" cy="485775"/>
          </a:xfrm>
          <a:prstGeom prst="line">
            <a:avLst/>
          </a:prstGeom>
          <a:noFill/>
          <a:ln w="57150">
            <a:solidFill>
              <a:srgbClr val="0000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97" name="Line 59"/>
          <p:cNvSpPr>
            <a:spLocks noChangeShapeType="1"/>
          </p:cNvSpPr>
          <p:nvPr/>
        </p:nvSpPr>
        <p:spPr bwMode="auto">
          <a:xfrm flipH="1">
            <a:off x="5419724" y="4495800"/>
            <a:ext cx="600075" cy="457200"/>
          </a:xfrm>
          <a:prstGeom prst="line">
            <a:avLst/>
          </a:prstGeom>
          <a:noFill/>
          <a:ln w="57150">
            <a:solidFill>
              <a:srgbClr val="0000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98" name="Text Box 60"/>
          <p:cNvSpPr txBox="1">
            <a:spLocks noChangeArrowheads="1"/>
          </p:cNvSpPr>
          <p:nvPr/>
        </p:nvSpPr>
        <p:spPr bwMode="auto">
          <a:xfrm>
            <a:off x="4076700" y="838200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Hô hấp</a:t>
            </a:r>
          </a:p>
        </p:txBody>
      </p:sp>
      <p:sp>
        <p:nvSpPr>
          <p:cNvPr id="7199" name="Line 61"/>
          <p:cNvSpPr>
            <a:spLocks noChangeShapeType="1"/>
          </p:cNvSpPr>
          <p:nvPr/>
        </p:nvSpPr>
        <p:spPr bwMode="auto">
          <a:xfrm flipV="1">
            <a:off x="3124200" y="1263650"/>
            <a:ext cx="1066800" cy="381000"/>
          </a:xfrm>
          <a:prstGeom prst="line">
            <a:avLst/>
          </a:prstGeom>
          <a:noFill/>
          <a:ln w="57150">
            <a:solidFill>
              <a:srgbClr val="0000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00" name="Line 62"/>
          <p:cNvSpPr>
            <a:spLocks noChangeShapeType="1"/>
          </p:cNvSpPr>
          <p:nvPr/>
        </p:nvSpPr>
        <p:spPr bwMode="auto">
          <a:xfrm flipV="1">
            <a:off x="4572000" y="1306513"/>
            <a:ext cx="76200" cy="457200"/>
          </a:xfrm>
          <a:prstGeom prst="line">
            <a:avLst/>
          </a:prstGeom>
          <a:noFill/>
          <a:ln w="57150">
            <a:solidFill>
              <a:srgbClr val="0000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01" name="Line 63"/>
          <p:cNvSpPr>
            <a:spLocks noChangeShapeType="1"/>
          </p:cNvSpPr>
          <p:nvPr/>
        </p:nvSpPr>
        <p:spPr bwMode="auto">
          <a:xfrm flipH="1" flipV="1">
            <a:off x="4953000" y="1320800"/>
            <a:ext cx="1447800" cy="457200"/>
          </a:xfrm>
          <a:prstGeom prst="line">
            <a:avLst/>
          </a:prstGeom>
          <a:noFill/>
          <a:ln w="57150">
            <a:solidFill>
              <a:srgbClr val="0000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02" name="Line 64"/>
          <p:cNvSpPr>
            <a:spLocks noChangeShapeType="1"/>
          </p:cNvSpPr>
          <p:nvPr/>
        </p:nvSpPr>
        <p:spPr bwMode="auto">
          <a:xfrm flipH="1" flipV="1">
            <a:off x="5257800" y="1187450"/>
            <a:ext cx="3200400" cy="533400"/>
          </a:xfrm>
          <a:prstGeom prst="line">
            <a:avLst/>
          </a:prstGeom>
          <a:noFill/>
          <a:ln w="57150">
            <a:solidFill>
              <a:srgbClr val="0000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03" name="Text Box 67"/>
          <p:cNvSpPr txBox="1">
            <a:spLocks noChangeArrowheads="1"/>
          </p:cNvSpPr>
          <p:nvPr/>
        </p:nvSpPr>
        <p:spPr bwMode="auto">
          <a:xfrm>
            <a:off x="1833563" y="3178175"/>
            <a:ext cx="113347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n-US" sz="2000" b="1" smtClean="0">
                <a:solidFill>
                  <a:srgbClr val="FF0000"/>
                </a:solidFill>
                <a:latin typeface="Times New Roman" pitchFamily="18" charset="0"/>
              </a:rPr>
              <a:t>2.1 x 10</a:t>
            </a:r>
            <a:r>
              <a:rPr lang="en-US" sz="2000" b="1" baseline="30000" smtClean="0">
                <a:solidFill>
                  <a:srgbClr val="FF0000"/>
                </a:solidFill>
                <a:latin typeface="Times New Roman" pitchFamily="18" charset="0"/>
              </a:rPr>
              <a:t>6</a:t>
            </a:r>
            <a:r>
              <a:rPr lang="en-US" sz="2000" b="1" smtClean="0">
                <a:solidFill>
                  <a:srgbClr val="FF0000"/>
                </a:solidFill>
                <a:latin typeface="Times New Roman" pitchFamily="18" charset="0"/>
              </a:rPr>
              <a:t> Calo</a:t>
            </a:r>
            <a:endParaRPr lang="en-US" sz="2000" b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7204" name="Text Box 68"/>
          <p:cNvSpPr txBox="1">
            <a:spLocks noChangeArrowheads="1"/>
          </p:cNvSpPr>
          <p:nvPr/>
        </p:nvSpPr>
        <p:spPr bwMode="auto">
          <a:xfrm>
            <a:off x="3971924" y="3201988"/>
            <a:ext cx="11334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n-US" sz="2000" b="1" smtClean="0">
                <a:solidFill>
                  <a:srgbClr val="FF0000"/>
                </a:solidFill>
                <a:latin typeface="Times New Roman" pitchFamily="18" charset="0"/>
              </a:rPr>
              <a:t>1.2 x 10</a:t>
            </a:r>
            <a:r>
              <a:rPr lang="en-US" sz="2000" b="1" baseline="30000" smtClean="0">
                <a:solidFill>
                  <a:srgbClr val="FF0000"/>
                </a:solidFill>
                <a:latin typeface="Times New Roman" pitchFamily="18" charset="0"/>
              </a:rPr>
              <a:t>4</a:t>
            </a:r>
            <a:r>
              <a:rPr lang="en-US" sz="2000" b="1" smtClean="0">
                <a:solidFill>
                  <a:srgbClr val="FF0000"/>
                </a:solidFill>
                <a:latin typeface="Times New Roman" pitchFamily="18" charset="0"/>
              </a:rPr>
              <a:t> Calo</a:t>
            </a:r>
            <a:endParaRPr lang="en-US" sz="2000" b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7205" name="Text Box 69"/>
          <p:cNvSpPr txBox="1">
            <a:spLocks noChangeArrowheads="1"/>
          </p:cNvSpPr>
          <p:nvPr/>
        </p:nvSpPr>
        <p:spPr bwMode="auto">
          <a:xfrm>
            <a:off x="5905500" y="3178314"/>
            <a:ext cx="11049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n-US" sz="2000" b="1" smtClean="0">
                <a:solidFill>
                  <a:srgbClr val="FF0000"/>
                </a:solidFill>
                <a:latin typeface="Times New Roman" pitchFamily="18" charset="0"/>
              </a:rPr>
              <a:t>1 x 10</a:t>
            </a:r>
            <a:r>
              <a:rPr lang="en-US" sz="2000" b="1" baseline="30000" smtClean="0">
                <a:solidFill>
                  <a:srgbClr val="FF0000"/>
                </a:solidFill>
                <a:latin typeface="Times New Roman" pitchFamily="18" charset="0"/>
              </a:rPr>
              <a:t>2 </a:t>
            </a:r>
            <a:r>
              <a:rPr lang="en-US" sz="2000" b="1" smtClean="0">
                <a:solidFill>
                  <a:srgbClr val="FF0000"/>
                </a:solidFill>
                <a:latin typeface="Times New Roman" pitchFamily="18" charset="0"/>
              </a:rPr>
              <a:t>Calo</a:t>
            </a:r>
            <a:endParaRPr lang="en-US" sz="2000" b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7206" name="Text Box 70"/>
          <p:cNvSpPr txBox="1">
            <a:spLocks noChangeArrowheads="1"/>
          </p:cNvSpPr>
          <p:nvPr/>
        </p:nvSpPr>
        <p:spPr bwMode="auto">
          <a:xfrm>
            <a:off x="7924800" y="3187700"/>
            <a:ext cx="1143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n-US" sz="2000" b="1" smtClean="0">
                <a:solidFill>
                  <a:srgbClr val="FF0000"/>
                </a:solidFill>
                <a:latin typeface="Times New Roman" pitchFamily="18" charset="0"/>
              </a:rPr>
              <a:t>0.5 x 10</a:t>
            </a:r>
            <a:r>
              <a:rPr lang="en-US" sz="2000" b="1" baseline="30000" smtClean="0">
                <a:solidFill>
                  <a:srgbClr val="FF0000"/>
                </a:solidFill>
                <a:latin typeface="Times New Roman" pitchFamily="18" charset="0"/>
              </a:rPr>
              <a:t>2</a:t>
            </a:r>
            <a:r>
              <a:rPr lang="en-US" sz="2000" b="1" smtClean="0">
                <a:solidFill>
                  <a:srgbClr val="FF0000"/>
                </a:solidFill>
                <a:latin typeface="Times New Roman" pitchFamily="18" charset="0"/>
              </a:rPr>
              <a:t> Calo</a:t>
            </a:r>
            <a:endParaRPr lang="en-US" sz="2000" b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7207" name="Line 71"/>
          <p:cNvSpPr>
            <a:spLocks noChangeShapeType="1"/>
          </p:cNvSpPr>
          <p:nvPr/>
        </p:nvSpPr>
        <p:spPr bwMode="auto">
          <a:xfrm>
            <a:off x="6019800" y="3092450"/>
            <a:ext cx="0" cy="685800"/>
          </a:xfrm>
          <a:prstGeom prst="line">
            <a:avLst/>
          </a:prstGeom>
          <a:noFill/>
          <a:ln w="57150">
            <a:solidFill>
              <a:srgbClr val="0000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" name="Text Box 67"/>
          <p:cNvSpPr txBox="1">
            <a:spLocks noChangeArrowheads="1"/>
          </p:cNvSpPr>
          <p:nvPr/>
        </p:nvSpPr>
        <p:spPr bwMode="auto">
          <a:xfrm>
            <a:off x="258763" y="3048000"/>
            <a:ext cx="790575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  <a:latin typeface="Times New Roman" pitchFamily="18" charset="0"/>
              </a:rPr>
              <a:t>Mặt trời</a:t>
            </a:r>
          </a:p>
        </p:txBody>
      </p:sp>
      <p:sp>
        <p:nvSpPr>
          <p:cNvPr id="2" name="Oval 1"/>
          <p:cNvSpPr/>
          <p:nvPr/>
        </p:nvSpPr>
        <p:spPr>
          <a:xfrm>
            <a:off x="1833562" y="3124200"/>
            <a:ext cx="1214438" cy="698361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3967162" y="3124200"/>
            <a:ext cx="1214438" cy="698361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5791200" y="3124200"/>
            <a:ext cx="1214438" cy="698361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7853362" y="3124200"/>
            <a:ext cx="1214438" cy="698361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800">
              <a:solidFill>
                <a:srgbClr val="0000FF"/>
              </a:solidFill>
              <a:latin typeface=".VnTime" pitchFamily="34" charset="0"/>
            </a:endParaRPr>
          </a:p>
        </p:txBody>
      </p:sp>
      <p:sp>
        <p:nvSpPr>
          <p:cNvPr id="38" name="Rectangle 7"/>
          <p:cNvSpPr>
            <a:spLocks noChangeArrowheads="1"/>
          </p:cNvSpPr>
          <p:nvPr/>
        </p:nvSpPr>
        <p:spPr bwMode="auto">
          <a:xfrm>
            <a:off x="381000" y="931630"/>
            <a:ext cx="1392238" cy="1154019"/>
          </a:xfrm>
          <a:prstGeom prst="rect">
            <a:avLst/>
          </a:prstGeom>
          <a:solidFill>
            <a:srgbClr val="66FF66"/>
          </a:solidFill>
          <a:ln w="9525">
            <a:miter lim="800000"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66FF66"/>
            </a:extrusionClr>
          </a:sp3d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</a:rPr>
              <a:t>Năng lượng  </a:t>
            </a:r>
          </a:p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</a:rPr>
              <a:t>đầu vào</a:t>
            </a:r>
          </a:p>
        </p:txBody>
      </p:sp>
      <p:sp>
        <p:nvSpPr>
          <p:cNvPr id="39" name="AutoShape 8"/>
          <p:cNvSpPr>
            <a:spLocks noChangeArrowheads="1"/>
          </p:cNvSpPr>
          <p:nvPr/>
        </p:nvSpPr>
        <p:spPr bwMode="auto">
          <a:xfrm>
            <a:off x="0" y="2229902"/>
            <a:ext cx="3657600" cy="2647633"/>
          </a:xfrm>
          <a:prstGeom prst="rightArrow">
            <a:avLst>
              <a:gd name="adj1" fmla="val 50000"/>
              <a:gd name="adj2" fmla="val 56772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2400" b="1">
                <a:latin typeface="Times New Roman" pitchFamily="18" charset="0"/>
              </a:rPr>
              <a:t>Năng lượng nhận từ </a:t>
            </a:r>
          </a:p>
          <a:p>
            <a:r>
              <a:rPr lang="en-US" sz="2400" b="1">
                <a:latin typeface="Times New Roman" pitchFamily="18" charset="0"/>
              </a:rPr>
              <a:t>bậc dinh dưỡng dưới</a:t>
            </a:r>
          </a:p>
        </p:txBody>
      </p:sp>
      <p:sp>
        <p:nvSpPr>
          <p:cNvPr id="40" name="Rectangle 9"/>
          <p:cNvSpPr>
            <a:spLocks noChangeArrowheads="1"/>
          </p:cNvSpPr>
          <p:nvPr/>
        </p:nvSpPr>
        <p:spPr bwMode="auto">
          <a:xfrm>
            <a:off x="3678238" y="2560614"/>
            <a:ext cx="1676400" cy="2163786"/>
          </a:xfrm>
          <a:prstGeom prst="rect">
            <a:avLst/>
          </a:prstGeom>
          <a:solidFill>
            <a:srgbClr val="66FF66"/>
          </a:solidFill>
          <a:ln w="9525">
            <a:miter lim="800000"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66FF66"/>
            </a:extrusionClr>
          </a:sp3d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endParaRPr lang="en-US" sz="2400" b="1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41" name="AutoShape 10"/>
          <p:cNvSpPr>
            <a:spLocks noChangeArrowheads="1"/>
          </p:cNvSpPr>
          <p:nvPr/>
        </p:nvSpPr>
        <p:spPr bwMode="auto">
          <a:xfrm>
            <a:off x="4267200" y="994741"/>
            <a:ext cx="1143000" cy="1442524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800">
              <a:solidFill>
                <a:srgbClr val="0000FF"/>
              </a:solidFill>
              <a:latin typeface=".VnTime" pitchFamily="34" charset="0"/>
            </a:endParaRPr>
          </a:p>
        </p:txBody>
      </p:sp>
      <p:sp>
        <p:nvSpPr>
          <p:cNvPr id="48" name="AutoShape 12"/>
          <p:cNvSpPr>
            <a:spLocks noChangeArrowheads="1"/>
          </p:cNvSpPr>
          <p:nvPr/>
        </p:nvSpPr>
        <p:spPr bwMode="auto">
          <a:xfrm flipV="1">
            <a:off x="4343400" y="4733282"/>
            <a:ext cx="1371600" cy="1009767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/>
            <a:endParaRPr lang="en-US" sz="2800">
              <a:solidFill>
                <a:srgbClr val="0000FF"/>
              </a:solidFill>
              <a:latin typeface=".VnTime" pitchFamily="34" charset="0"/>
            </a:endParaRPr>
          </a:p>
        </p:txBody>
      </p:sp>
      <p:sp>
        <p:nvSpPr>
          <p:cNvPr id="49" name="Text Box 13"/>
          <p:cNvSpPr txBox="1">
            <a:spLocks noChangeArrowheads="1"/>
          </p:cNvSpPr>
          <p:nvPr/>
        </p:nvSpPr>
        <p:spPr bwMode="auto">
          <a:xfrm>
            <a:off x="5791200" y="4733282"/>
            <a:ext cx="3200400" cy="1199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  <a:latin typeface="Times New Roman" pitchFamily="18" charset="0"/>
              </a:rPr>
              <a:t>Năng lượng mất qua chất tải, rơi rụng (10%)</a:t>
            </a:r>
          </a:p>
        </p:txBody>
      </p:sp>
      <p:sp>
        <p:nvSpPr>
          <p:cNvPr id="50" name="AutoShape 14"/>
          <p:cNvSpPr>
            <a:spLocks noChangeArrowheads="1"/>
          </p:cNvSpPr>
          <p:nvPr/>
        </p:nvSpPr>
        <p:spPr bwMode="auto">
          <a:xfrm>
            <a:off x="5465763" y="3080390"/>
            <a:ext cx="1143000" cy="865514"/>
          </a:xfrm>
          <a:prstGeom prst="rightArrow">
            <a:avLst>
              <a:gd name="adj1" fmla="val 50000"/>
              <a:gd name="adj2" fmla="val 6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800">
              <a:solidFill>
                <a:srgbClr val="0000FF"/>
              </a:solidFill>
              <a:latin typeface=".VnTime" pitchFamily="34" charset="0"/>
            </a:endParaRPr>
          </a:p>
        </p:txBody>
      </p:sp>
      <p:sp>
        <p:nvSpPr>
          <p:cNvPr id="52" name="Text Box 15"/>
          <p:cNvSpPr txBox="1">
            <a:spLocks noChangeArrowheads="1"/>
          </p:cNvSpPr>
          <p:nvPr/>
        </p:nvSpPr>
        <p:spPr bwMode="auto">
          <a:xfrm>
            <a:off x="6632575" y="2665664"/>
            <a:ext cx="2438400" cy="1568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  <a:latin typeface="Times New Roman" pitchFamily="18" charset="0"/>
              </a:rPr>
              <a:t>Năng </a:t>
            </a:r>
            <a:r>
              <a:rPr lang="en-US" sz="2400" b="1" smtClean="0">
                <a:solidFill>
                  <a:srgbClr val="0000FF"/>
                </a:solidFill>
                <a:latin typeface="Times New Roman" pitchFamily="18" charset="0"/>
              </a:rPr>
              <a:t>lượng </a:t>
            </a:r>
            <a:r>
              <a:rPr lang="en-US" sz="2400" b="1">
                <a:solidFill>
                  <a:srgbClr val="0000FF"/>
                </a:solidFill>
                <a:latin typeface="Times New Roman" pitchFamily="18" charset="0"/>
              </a:rPr>
              <a:t>chuyển lên bậc dinh dưỡng cao hơn (10%)</a:t>
            </a:r>
          </a:p>
        </p:txBody>
      </p:sp>
      <p:sp>
        <p:nvSpPr>
          <p:cNvPr id="53" name="Rectangle 16"/>
          <p:cNvSpPr>
            <a:spLocks noChangeArrowheads="1"/>
          </p:cNvSpPr>
          <p:nvPr/>
        </p:nvSpPr>
        <p:spPr bwMode="auto">
          <a:xfrm>
            <a:off x="7467600" y="748309"/>
            <a:ext cx="1524000" cy="1154019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hlink"/>
            </a:extrusionClr>
          </a:sp3d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en-US" sz="2000" b="1">
                <a:solidFill>
                  <a:schemeClr val="bg1"/>
                </a:solidFill>
                <a:latin typeface="Times New Roman" pitchFamily="18" charset="0"/>
              </a:rPr>
              <a:t>Năng lượng  </a:t>
            </a:r>
          </a:p>
          <a:p>
            <a:pPr algn="ctr"/>
            <a:r>
              <a:rPr lang="en-US" sz="2000" b="1">
                <a:solidFill>
                  <a:schemeClr val="bg1"/>
                </a:solidFill>
                <a:latin typeface="Times New Roman" pitchFamily="18" charset="0"/>
              </a:rPr>
              <a:t>đầu ra</a:t>
            </a:r>
          </a:p>
        </p:txBody>
      </p:sp>
      <p:sp>
        <p:nvSpPr>
          <p:cNvPr id="54" name="Text Box 17"/>
          <p:cNvSpPr txBox="1">
            <a:spLocks noChangeArrowheads="1"/>
          </p:cNvSpPr>
          <p:nvPr/>
        </p:nvSpPr>
        <p:spPr bwMode="auto">
          <a:xfrm>
            <a:off x="2743200" y="3230653"/>
            <a:ext cx="762000" cy="1340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smtClean="0">
                <a:latin typeface="Times New Roman" pitchFamily="18" charset="0"/>
              </a:rPr>
              <a:t>(100%)</a:t>
            </a:r>
            <a:endParaRPr lang="en-US" sz="2000" b="1">
              <a:latin typeface="Times New Roman" pitchFamily="18" charset="0"/>
            </a:endParaRPr>
          </a:p>
        </p:txBody>
      </p:sp>
      <p:sp>
        <p:nvSpPr>
          <p:cNvPr id="55" name="Text Box 11"/>
          <p:cNvSpPr txBox="1">
            <a:spLocks noChangeArrowheads="1"/>
          </p:cNvSpPr>
          <p:nvPr/>
        </p:nvSpPr>
        <p:spPr bwMode="auto">
          <a:xfrm>
            <a:off x="5465763" y="402705"/>
            <a:ext cx="1924050" cy="1568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  <a:latin typeface="Times New Roman" pitchFamily="18" charset="0"/>
              </a:rPr>
              <a:t>Năng </a:t>
            </a:r>
            <a:r>
              <a:rPr lang="en-US" sz="2400" b="1" smtClean="0">
                <a:solidFill>
                  <a:srgbClr val="0000FF"/>
                </a:solidFill>
                <a:latin typeface="Times New Roman" pitchFamily="18" charset="0"/>
              </a:rPr>
              <a:t>lượng </a:t>
            </a:r>
            <a:r>
              <a:rPr lang="en-US" sz="2400" b="1">
                <a:solidFill>
                  <a:srgbClr val="0000FF"/>
                </a:solidFill>
                <a:latin typeface="Times New Roman" pitchFamily="18" charset="0"/>
              </a:rPr>
              <a:t>mất qua hô hấp tạo nhiệt (70%)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12371" y="2486411"/>
            <a:ext cx="174148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0000FF"/>
                </a:solidFill>
                <a:latin typeface="Times New Roman" pitchFamily="18" charset="0"/>
              </a:rPr>
              <a:t>Bậc dinh</a:t>
            </a:r>
            <a:br>
              <a:rPr lang="en-US" sz="2400" b="1">
                <a:solidFill>
                  <a:srgbClr val="0000FF"/>
                </a:solidFill>
                <a:latin typeface="Times New Roman" pitchFamily="18" charset="0"/>
              </a:rPr>
            </a:br>
            <a:r>
              <a:rPr lang="en-US" sz="2400" b="1">
                <a:solidFill>
                  <a:srgbClr val="0000FF"/>
                </a:solidFill>
                <a:latin typeface="Times New Roman" pitchFamily="18" charset="0"/>
              </a:rPr>
              <a:t>dưỡng</a:t>
            </a:r>
          </a:p>
          <a:p>
            <a:pPr algn="ctr"/>
            <a:r>
              <a:rPr lang="en-US" sz="2400" b="1">
                <a:solidFill>
                  <a:srgbClr val="0000FF"/>
                </a:solidFill>
                <a:latin typeface="Times New Roman" pitchFamily="18" charset="0"/>
              </a:rPr>
              <a:t> (Năng lượng </a:t>
            </a:r>
          </a:p>
          <a:p>
            <a:pPr algn="ctr"/>
            <a:r>
              <a:rPr lang="en-US" sz="2400" b="1">
                <a:solidFill>
                  <a:srgbClr val="0000FF"/>
                </a:solidFill>
                <a:latin typeface="Times New Roman" pitchFamily="18" charset="0"/>
              </a:rPr>
              <a:t>tích lũy </a:t>
            </a:r>
            <a:br>
              <a:rPr lang="en-US" sz="2400" b="1">
                <a:solidFill>
                  <a:srgbClr val="0000FF"/>
                </a:solidFill>
                <a:latin typeface="Times New Roman" pitchFamily="18" charset="0"/>
              </a:rPr>
            </a:br>
            <a:r>
              <a:rPr lang="en-US" sz="2400" b="1">
                <a:solidFill>
                  <a:srgbClr val="0000FF"/>
                </a:solidFill>
                <a:latin typeface="Times New Roman" pitchFamily="18" charset="0"/>
              </a:rPr>
              <a:t>10%)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33850" y="3024286"/>
            <a:ext cx="742950" cy="101566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b="1" smtClean="0">
                <a:solidFill>
                  <a:srgbClr val="0000FF"/>
                </a:solidFill>
              </a:rPr>
              <a:t>1</a:t>
            </a:r>
            <a:endParaRPr lang="en-US" sz="6000" b="1">
              <a:solidFill>
                <a:srgbClr val="0000FF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524501" y="685800"/>
            <a:ext cx="1104899" cy="101566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b="1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896101" y="2971800"/>
            <a:ext cx="1104899" cy="101566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b="1">
                <a:solidFill>
                  <a:srgbClr val="0000FF"/>
                </a:solidFill>
              </a:rPr>
              <a:t>3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057901" y="4851737"/>
            <a:ext cx="1104899" cy="101566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b="1" smtClean="0">
                <a:solidFill>
                  <a:srgbClr val="0000FF"/>
                </a:solidFill>
              </a:rPr>
              <a:t>4</a:t>
            </a:r>
            <a:endParaRPr lang="en-US" sz="6000" b="1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6746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2" grpId="0"/>
      <p:bldP spid="55" grpId="0"/>
      <p:bldP spid="3" grpId="0"/>
      <p:bldP spid="4" grpId="0" animBg="1"/>
      <p:bldP spid="56" grpId="0" animBg="1"/>
      <p:bldP spid="57" grpId="0" animBg="1"/>
      <p:bldP spid="5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5" descr="lu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2381684"/>
            <a:ext cx="685800" cy="748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5" descr="lu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81570" y="2381684"/>
            <a:ext cx="685800" cy="748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5" descr="lu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67370" y="2381683"/>
            <a:ext cx="685800" cy="748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5" descr="lu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384860"/>
            <a:ext cx="685800" cy="748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5" descr="lu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384860"/>
            <a:ext cx="685800" cy="748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5" descr="lu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384860"/>
            <a:ext cx="685800" cy="748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3" descr="cao ca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619250"/>
            <a:ext cx="710045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3" descr="cao ca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38845" y="1609725"/>
            <a:ext cx="710045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3" descr="cao ca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52355" y="1609725"/>
            <a:ext cx="710045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7" descr="mous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38400" y="838200"/>
            <a:ext cx="5334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7" descr="mous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71800" y="838200"/>
            <a:ext cx="5334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6" descr="con ra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43200" y="76200"/>
            <a:ext cx="4953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5" descr="lu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384860"/>
            <a:ext cx="685800" cy="748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5" descr="lu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2384860"/>
            <a:ext cx="685800" cy="748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6248400" y="2488882"/>
            <a:ext cx="2667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smtClean="0">
                <a:latin typeface="Times New Roman" pitchFamily="18" charset="0"/>
                <a:cs typeface="Times New Roman" pitchFamily="18" charset="0"/>
              </a:rPr>
              <a:t>Cỏ </a:t>
            </a:r>
            <a:r>
              <a:rPr lang="en-US" sz="26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2.1 x 10</a:t>
            </a:r>
            <a:r>
              <a:rPr lang="en-US" sz="2600" b="1" baseline="300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6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Calo</a:t>
            </a:r>
            <a:endParaRPr lang="en-US" sz="26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53000" y="1726882"/>
            <a:ext cx="3886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smtClean="0">
                <a:latin typeface="Times New Roman" pitchFamily="18" charset="0"/>
                <a:cs typeface="Times New Roman" pitchFamily="18" charset="0"/>
              </a:rPr>
              <a:t>Châu chấu </a:t>
            </a:r>
            <a:r>
              <a:rPr lang="en-US" sz="26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1.2 </a:t>
            </a:r>
            <a:r>
              <a:rPr lang="en-US" sz="2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 10</a:t>
            </a:r>
            <a:r>
              <a:rPr lang="en-US" sz="2600" b="1" baseline="30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Calo</a:t>
            </a:r>
            <a:endParaRPr lang="en-US" sz="2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038600" y="964882"/>
            <a:ext cx="3200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smtClean="0">
                <a:latin typeface="Times New Roman" pitchFamily="18" charset="0"/>
                <a:cs typeface="Times New Roman" pitchFamily="18" charset="0"/>
              </a:rPr>
              <a:t>Chuột </a:t>
            </a:r>
            <a:r>
              <a:rPr lang="en-US" sz="2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 x 10</a:t>
            </a:r>
            <a:r>
              <a:rPr lang="en-US" sz="2600" b="1" baseline="30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26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Calo</a:t>
            </a:r>
            <a:endParaRPr lang="en-US" sz="26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581400" y="161925"/>
            <a:ext cx="3733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smtClean="0">
                <a:latin typeface="Times New Roman" pitchFamily="18" charset="0"/>
                <a:cs typeface="Times New Roman" pitchFamily="18" charset="0"/>
              </a:rPr>
              <a:t>Rắn </a:t>
            </a:r>
            <a:r>
              <a:rPr lang="en-US" sz="2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0.5 x 10</a:t>
            </a:r>
            <a:r>
              <a:rPr lang="en-US" sz="2600" b="1" baseline="30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Calo</a:t>
            </a:r>
            <a:endParaRPr lang="en-US" sz="26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0" name="TextBox 19"/>
              <p:cNvSpPr txBox="1"/>
              <p:nvPr/>
            </p:nvSpPr>
            <p:spPr>
              <a:xfrm>
                <a:off x="381000" y="3280200"/>
                <a:ext cx="8382000" cy="3501600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457200" indent="-457200">
                  <a:buFontTx/>
                  <a:buChar char="-"/>
                </a:pPr>
                <a:r>
                  <a:rPr lang="en-US" sz="3200" smtClean="0">
                    <a:latin typeface="Times New Roman" pitchFamily="18" charset="0"/>
                    <a:cs typeface="Times New Roman" pitchFamily="18" charset="0"/>
                  </a:rPr>
                  <a:t>Hiệu suất sinh thái của bậc dinh dưỡng cấp 2 (châu chấu):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1.2</m:t>
                        </m:r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40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∗</m:t>
                        </m:r>
                        <m:r>
                          <a:rPr lang="en-US" sz="4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 </m:t>
                        </m:r>
                        <m:sSup>
                          <m:sSupPr>
                            <m:ctrlPr>
                              <a:rPr lang="en-US" sz="40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10</m:t>
                            </m:r>
                          </m:e>
                          <m:sup>
                            <m:r>
                              <a:rPr lang="en-US" sz="40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4</m:t>
                            </m:r>
                          </m:sup>
                        </m:sSup>
                      </m:num>
                      <m:den>
                        <m:r>
                          <a:rPr lang="en-US" sz="400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US" sz="4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.1</m:t>
                        </m:r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4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∗ </m:t>
                        </m:r>
                        <m:sSup>
                          <m:sSupPr>
                            <m:ctrlPr>
                              <a:rPr lang="en-US" sz="40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00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10</m:t>
                            </m:r>
                          </m:e>
                          <m:sup>
                            <m:r>
                              <a:rPr lang="en-US" sz="40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6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320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* 100% = 0.57%</a:t>
                </a:r>
              </a:p>
              <a:p>
                <a:endParaRPr lang="en-US" sz="280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457200" indent="-457200">
                  <a:buFontTx/>
                  <a:buChar char="-"/>
                </a:pPr>
                <a:r>
                  <a:rPr lang="en-US" sz="3200" smtClean="0">
                    <a:latin typeface="Times New Roman" pitchFamily="18" charset="0"/>
                    <a:cs typeface="Times New Roman" pitchFamily="18" charset="0"/>
                  </a:rPr>
                  <a:t>Hiệu </a:t>
                </a:r>
                <a:r>
                  <a:rPr lang="en-US" sz="3200">
                    <a:latin typeface="Times New Roman" pitchFamily="18" charset="0"/>
                    <a:cs typeface="Times New Roman" pitchFamily="18" charset="0"/>
                  </a:rPr>
                  <a:t>suất sinh thái của bậc dinh dưỡng cấp </a:t>
                </a:r>
                <a:r>
                  <a:rPr lang="en-US" sz="3200" smtClean="0">
                    <a:latin typeface="Times New Roman" pitchFamily="18" charset="0"/>
                    <a:cs typeface="Times New Roman" pitchFamily="18" charset="0"/>
                  </a:rPr>
                  <a:t>3 (chuột):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1 ∗ </m:t>
                        </m:r>
                        <m:sSup>
                          <m:sSupPr>
                            <m:ctrlPr>
                              <a:rPr lang="en-US" sz="40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10</m:t>
                            </m:r>
                          </m:e>
                          <m:sup>
                            <m:r>
                              <a:rPr lang="en-US" sz="40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4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.2</m:t>
                        </m:r>
                        <m:r>
                          <a:rPr lang="en-US" sz="4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 ∗ </m:t>
                        </m:r>
                        <m:sSup>
                          <m:sSupPr>
                            <m:ctrlPr>
                              <a:rPr lang="en-US" sz="40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00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10</m:t>
                            </m:r>
                          </m:e>
                          <m:sup>
                            <m:r>
                              <a:rPr lang="en-US" sz="40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4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360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/>
                </a:r>
                <a:r>
                  <a:rPr lang="en-US" sz="320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* 100% = </a:t>
                </a:r>
                <a:r>
                  <a:rPr lang="en-US" sz="320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0.83%</a:t>
                </a:r>
                <a:endParaRPr lang="en-US" sz="32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3280200"/>
                <a:ext cx="8382000" cy="3501600"/>
              </a:xfrm>
              <a:prstGeom prst="rect">
                <a:avLst/>
              </a:prstGeom>
              <a:blipFill rotWithShape="1">
                <a:blip r:embed="rId6"/>
                <a:stretch>
                  <a:fillRect l="-1523" t="-20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687247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"/>
            <a:ext cx="8229600" cy="762000"/>
          </a:xfrm>
        </p:spPr>
        <p:txBody>
          <a:bodyPr/>
          <a:lstStyle/>
          <a:p>
            <a:r>
              <a:rPr lang="en-US" sz="3200" b="1" smtClean="0"/>
              <a:t>2. Hiệu suất sinh thái</a:t>
            </a:r>
            <a:endParaRPr lang="en-US" sz="3200" b="1"/>
          </a:p>
        </p:txBody>
      </p:sp>
      <p:sp>
        <p:nvSpPr>
          <p:cNvPr id="5" name="TextBox 4"/>
          <p:cNvSpPr txBox="1"/>
          <p:nvPr/>
        </p:nvSpPr>
        <p:spPr>
          <a:xfrm>
            <a:off x="609600" y="914400"/>
            <a:ext cx="8153400" cy="107721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HSST: là tỉ lệ phần trăm chuyển hóa năng lượng giữa các bậc dinh dưỡng trong hệ sinh thái.</a:t>
            </a:r>
            <a:endParaRPr lang="vi-VN" sz="320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TextBox 5"/>
              <p:cNvSpPr txBox="1"/>
              <p:nvPr/>
            </p:nvSpPr>
            <p:spPr>
              <a:xfrm>
                <a:off x="609600" y="3200400"/>
                <a:ext cx="8153400" cy="2853217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fr-FR" sz="3200" b="1" smtClean="0">
                    <a:latin typeface="Times New Roman" pitchFamily="18" charset="0"/>
                    <a:cs typeface="Times New Roman" pitchFamily="18" charset="0"/>
                  </a:rPr>
                  <a:t/>
                </a:r>
                <a:r>
                  <a:rPr lang="fr-FR" sz="3200" b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eff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32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fr-FR" sz="3200" b="1">
                            <a:solidFill>
                              <a:srgbClr val="FF0000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fr-FR" sz="3200" b="1" baseline="-25000">
                            <a:solidFill>
                              <a:srgbClr val="FF0000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i</m:t>
                        </m:r>
                        <m:r>
                          <m:rPr>
                            <m:nor/>
                          </m:rPr>
                          <a:rPr lang="fr-FR" sz="3200" b="1" baseline="-25000">
                            <a:solidFill>
                              <a:srgbClr val="FF0000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+1</m:t>
                        </m:r>
                      </m:num>
                      <m:den>
                        <m:r>
                          <m:rPr>
                            <m:nor/>
                          </m:rPr>
                          <a:rPr lang="fr-FR" sz="3200" b="1">
                            <a:solidFill>
                              <a:srgbClr val="FF0000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fr-FR" sz="3200" b="1" baseline="-25000">
                            <a:solidFill>
                              <a:srgbClr val="FF0000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i</m:t>
                        </m:r>
                      </m:den>
                    </m:f>
                  </m:oMath>
                </a14:m>
                <a:r>
                  <a:rPr lang="fr-FR" sz="3200" b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/>
                </a:r>
                <a:r>
                  <a:rPr lang="fr-FR" sz="320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fr-FR" sz="3200" b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100% </a:t>
                </a:r>
                <a:r>
                  <a:rPr lang="fr-FR" sz="3200">
                    <a:latin typeface="Times New Roman" pitchFamily="18" charset="0"/>
                    <a:cs typeface="Times New Roman" pitchFamily="18" charset="0"/>
                  </a:rPr>
                  <a:t>(đơn vị là %)</a:t>
                </a:r>
                <a:endParaRPr lang="fr-FR" sz="3200" b="1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3200" smtClean="0">
                    <a:latin typeface="Times New Roman" pitchFamily="18" charset="0"/>
                    <a:cs typeface="Times New Roman" pitchFamily="18" charset="0"/>
                  </a:rPr>
                  <a:t>Trong đó:</a:t>
                </a:r>
              </a:p>
              <a:p>
                <a:r>
                  <a:rPr lang="fr-FR" sz="3200" b="1" smtClean="0">
                    <a:latin typeface="Times New Roman" pitchFamily="18" charset="0"/>
                    <a:cs typeface="Times New Roman" pitchFamily="18" charset="0"/>
                  </a:rPr>
                  <a:t>	eff</a:t>
                </a:r>
                <a:r>
                  <a:rPr lang="fr-FR" sz="3200">
                    <a:latin typeface="Times New Roman" pitchFamily="18" charset="0"/>
                    <a:cs typeface="Times New Roman" pitchFamily="18" charset="0"/>
                  </a:rPr>
                  <a:t> : Hiệu suất sinh thái</a:t>
                </a:r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3200" b="1" smtClean="0">
                    <a:latin typeface="Times New Roman" pitchFamily="18" charset="0"/>
                    <a:cs typeface="Times New Roman" pitchFamily="18" charset="0"/>
                  </a:rPr>
                  <a:t>	C</a:t>
                </a:r>
                <a:r>
                  <a:rPr lang="en-US" sz="3200" b="1" baseline="-25000" smtClean="0">
                    <a:latin typeface="Times New Roman" pitchFamily="18" charset="0"/>
                    <a:cs typeface="Times New Roman" pitchFamily="18" charset="0"/>
                  </a:rPr>
                  <a:t>i </a:t>
                </a:r>
                <a:r>
                  <a:rPr lang="en-US" sz="3200">
                    <a:latin typeface="Times New Roman" pitchFamily="18" charset="0"/>
                    <a:cs typeface="Times New Roman" pitchFamily="18" charset="0"/>
                  </a:rPr>
                  <a:t>: Bậc dinh dưỡng </a:t>
                </a:r>
                <a:r>
                  <a:rPr lang="en-US" sz="3200" smtClean="0">
                    <a:latin typeface="Times New Roman" pitchFamily="18" charset="0"/>
                    <a:cs typeface="Times New Roman" pitchFamily="18" charset="0"/>
                  </a:rPr>
                  <a:t>cấp </a:t>
                </a:r>
                <a:r>
                  <a:rPr lang="en-US" sz="3200" b="1">
                    <a:latin typeface="Times New Roman" pitchFamily="18" charset="0"/>
                    <a:cs typeface="Times New Roman" pitchFamily="18" charset="0"/>
                  </a:rPr>
                  <a:t>i</a:t>
                </a:r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3200" b="1" smtClean="0">
                    <a:latin typeface="Times New Roman" pitchFamily="18" charset="0"/>
                    <a:cs typeface="Times New Roman" pitchFamily="18" charset="0"/>
                  </a:rPr>
                  <a:t>	C</a:t>
                </a:r>
                <a:r>
                  <a:rPr lang="en-US" sz="3200" b="1" baseline="-25000" smtClean="0">
                    <a:latin typeface="Times New Roman" pitchFamily="18" charset="0"/>
                    <a:cs typeface="Times New Roman" pitchFamily="18" charset="0"/>
                  </a:rPr>
                  <a:t>i+1</a:t>
                </a:r>
                <a:r>
                  <a:rPr lang="en-US" sz="3200">
                    <a:latin typeface="Times New Roman" pitchFamily="18" charset="0"/>
                    <a:cs typeface="Times New Roman" pitchFamily="18" charset="0"/>
                  </a:rPr>
                  <a:t>: Bậc dinh dưỡng </a:t>
                </a:r>
                <a:r>
                  <a:rPr lang="en-US" sz="3200" smtClean="0">
                    <a:latin typeface="Times New Roman" pitchFamily="18" charset="0"/>
                    <a:cs typeface="Times New Roman" pitchFamily="18" charset="0"/>
                  </a:rPr>
                  <a:t>cấp </a:t>
                </a:r>
                <a:r>
                  <a:rPr lang="en-US" sz="3200" b="1" smtClean="0">
                    <a:latin typeface="Times New Roman" pitchFamily="18" charset="0"/>
                    <a:cs typeface="Times New Roman" pitchFamily="18" charset="0"/>
                  </a:rPr>
                  <a:t>i+1 </a:t>
                </a:r>
                <a:r>
                  <a:rPr lang="en-US" sz="3200" smtClean="0">
                    <a:latin typeface="Times New Roman" pitchFamily="18" charset="0"/>
                    <a:cs typeface="Times New Roman" pitchFamily="18" charset="0"/>
                  </a:rPr>
                  <a:t>(sau </a:t>
                </a:r>
                <a:r>
                  <a:rPr lang="en-US" sz="3200" b="1" smtClean="0"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en-US" sz="3200" b="1" baseline="-25000" smtClean="0"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sz="3200" smtClean="0">
                    <a:latin typeface="Times New Roman" pitchFamily="18" charset="0"/>
                    <a:cs typeface="Times New Roman" pitchFamily="18" charset="0"/>
                  </a:rPr>
                  <a:t>)</a:t>
                </a:r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3200400"/>
                <a:ext cx="8153400" cy="2853217"/>
              </a:xfrm>
              <a:prstGeom prst="rect">
                <a:avLst/>
              </a:prstGeom>
              <a:blipFill rotWithShape="1">
                <a:blip r:embed="rId2"/>
                <a:stretch>
                  <a:fillRect l="-1714" b="-5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2514600" y="2310825"/>
            <a:ext cx="441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Công thức</a:t>
            </a:r>
            <a:endParaRPr lang="en-US" sz="3200" b="1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6708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5" grpId="0" animBg="1"/>
      <p:bldP spid="6" grpId="0" animBg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sz="3600" b="1" smtClean="0"/>
              <a:t>Áp dụng</a:t>
            </a:r>
            <a:endParaRPr lang="en-US" sz="3600" b="1"/>
          </a:p>
        </p:txBody>
      </p:sp>
      <p:pic>
        <p:nvPicPr>
          <p:cNvPr id="4" name="Picture 7" descr="2002-07-24_canary-reed-grass-habit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5130" y="1068013"/>
            <a:ext cx="1025462" cy="10099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4005" y="1068013"/>
            <a:ext cx="1056995" cy="1009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068013"/>
            <a:ext cx="1035424" cy="1035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0" y="991813"/>
            <a:ext cx="1066800" cy="1064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>
            <a:off x="4191000" y="1525213"/>
            <a:ext cx="1193608" cy="637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6426392" y="1518840"/>
            <a:ext cx="1193608" cy="637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905000" y="1493837"/>
            <a:ext cx="1193608" cy="637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Text Box 67"/>
          <p:cNvSpPr txBox="1">
            <a:spLocks noChangeArrowheads="1"/>
          </p:cNvSpPr>
          <p:nvPr/>
        </p:nvSpPr>
        <p:spPr bwMode="auto">
          <a:xfrm>
            <a:off x="838200" y="2209800"/>
            <a:ext cx="113347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n-US" sz="2000" b="1" smtClean="0">
                <a:solidFill>
                  <a:srgbClr val="0000FF"/>
                </a:solidFill>
                <a:latin typeface="Times New Roman" pitchFamily="18" charset="0"/>
              </a:rPr>
              <a:t>3 x 10</a:t>
            </a:r>
            <a:r>
              <a:rPr lang="en-US" sz="2000" b="1" baseline="30000" smtClean="0">
                <a:solidFill>
                  <a:srgbClr val="0000FF"/>
                </a:solidFill>
                <a:latin typeface="Times New Roman" pitchFamily="18" charset="0"/>
              </a:rPr>
              <a:t>6</a:t>
            </a:r>
            <a:r>
              <a:rPr lang="en-US" sz="2000" b="1" smtClean="0">
                <a:solidFill>
                  <a:srgbClr val="0000FF"/>
                </a:solidFill>
                <a:latin typeface="Times New Roman" pitchFamily="18" charset="0"/>
              </a:rPr>
              <a:t> Calo</a:t>
            </a:r>
            <a:endParaRPr lang="en-US" sz="2000" b="1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2" name="Text Box 68"/>
          <p:cNvSpPr txBox="1">
            <a:spLocks noChangeArrowheads="1"/>
          </p:cNvSpPr>
          <p:nvPr/>
        </p:nvSpPr>
        <p:spPr bwMode="auto">
          <a:xfrm>
            <a:off x="3048000" y="2233613"/>
            <a:ext cx="11334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n-US" sz="2000" b="1" smtClean="0">
                <a:solidFill>
                  <a:srgbClr val="0000FF"/>
                </a:solidFill>
                <a:latin typeface="Times New Roman" pitchFamily="18" charset="0"/>
              </a:rPr>
              <a:t>3.4 x 10</a:t>
            </a:r>
            <a:r>
              <a:rPr lang="en-US" sz="2000" b="1" baseline="30000">
                <a:solidFill>
                  <a:srgbClr val="0000FF"/>
                </a:solidFill>
                <a:latin typeface="Times New Roman" pitchFamily="18" charset="0"/>
              </a:rPr>
              <a:t>5</a:t>
            </a:r>
            <a:r>
              <a:rPr lang="en-US" sz="2000" b="1" smtClean="0">
                <a:solidFill>
                  <a:srgbClr val="0000FF"/>
                </a:solidFill>
                <a:latin typeface="Times New Roman" pitchFamily="18" charset="0"/>
              </a:rPr>
              <a:t> Calo</a:t>
            </a:r>
            <a:endParaRPr lang="en-US" sz="2000" b="1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3" name="Text Box 69"/>
          <p:cNvSpPr txBox="1">
            <a:spLocks noChangeArrowheads="1"/>
          </p:cNvSpPr>
          <p:nvPr/>
        </p:nvSpPr>
        <p:spPr bwMode="auto">
          <a:xfrm>
            <a:off x="5372100" y="2209939"/>
            <a:ext cx="11049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n-US" sz="2000" b="1" smtClean="0">
                <a:solidFill>
                  <a:srgbClr val="0000FF"/>
                </a:solidFill>
                <a:latin typeface="Times New Roman" pitchFamily="18" charset="0"/>
              </a:rPr>
              <a:t>3 x 10</a:t>
            </a:r>
            <a:r>
              <a:rPr lang="en-US" sz="2000" b="1" baseline="30000" smtClean="0">
                <a:solidFill>
                  <a:srgbClr val="0000FF"/>
                </a:solidFill>
                <a:latin typeface="Times New Roman" pitchFamily="18" charset="0"/>
              </a:rPr>
              <a:t>3 </a:t>
            </a:r>
            <a:r>
              <a:rPr lang="en-US" sz="2000" b="1" smtClean="0">
                <a:solidFill>
                  <a:srgbClr val="0000FF"/>
                </a:solidFill>
                <a:latin typeface="Times New Roman" pitchFamily="18" charset="0"/>
              </a:rPr>
              <a:t>Calo</a:t>
            </a:r>
            <a:endParaRPr lang="en-US" sz="2000" b="1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4" name="Text Box 70"/>
          <p:cNvSpPr txBox="1">
            <a:spLocks noChangeArrowheads="1"/>
          </p:cNvSpPr>
          <p:nvPr/>
        </p:nvSpPr>
        <p:spPr bwMode="auto">
          <a:xfrm>
            <a:off x="7620000" y="2219325"/>
            <a:ext cx="1143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n-US" sz="2000" b="1" smtClean="0">
                <a:solidFill>
                  <a:srgbClr val="0000FF"/>
                </a:solidFill>
                <a:latin typeface="Times New Roman" pitchFamily="18" charset="0"/>
              </a:rPr>
              <a:t>0.3 x 10</a:t>
            </a:r>
            <a:r>
              <a:rPr lang="en-US" sz="2000" b="1" baseline="30000" smtClean="0">
                <a:solidFill>
                  <a:srgbClr val="0000FF"/>
                </a:solidFill>
                <a:latin typeface="Times New Roman" pitchFamily="18" charset="0"/>
              </a:rPr>
              <a:t>2</a:t>
            </a:r>
            <a:r>
              <a:rPr lang="en-US" sz="2000" b="1" smtClean="0">
                <a:solidFill>
                  <a:srgbClr val="0000FF"/>
                </a:solidFill>
                <a:latin typeface="Times New Roman" pitchFamily="18" charset="0"/>
              </a:rPr>
              <a:t> Calo</a:t>
            </a:r>
            <a:endParaRPr lang="en-US" sz="2000" b="1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3352800"/>
            <a:ext cx="7924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Tính hiệu suất sinh thái của bậc dinh dưỡng cấp 2, cấp 3?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6" name="TextBox 15"/>
              <p:cNvSpPr txBox="1"/>
              <p:nvPr/>
            </p:nvSpPr>
            <p:spPr>
              <a:xfrm>
                <a:off x="464127" y="3318701"/>
                <a:ext cx="8305800" cy="2777299"/>
              </a:xfrm>
              <a:prstGeom prst="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285750" indent="-285750">
                  <a:buFontTx/>
                  <a:buChar char="-"/>
                </a:pPr>
                <a:r>
                  <a:rPr lang="en-US" sz="2800" smtClean="0">
                    <a:latin typeface="Times New Roman" pitchFamily="18" charset="0"/>
                    <a:cs typeface="Times New Roman" pitchFamily="18" charset="0"/>
                  </a:rPr>
                  <a:t>Hiệu suất sinh thái </a:t>
                </a:r>
                <a:r>
                  <a:rPr lang="en-US" sz="2800">
                    <a:latin typeface="Times New Roman" pitchFamily="18" charset="0"/>
                    <a:cs typeface="Times New Roman" pitchFamily="18" charset="0"/>
                  </a:rPr>
                  <a:t>của </a:t>
                </a:r>
                <a:r>
                  <a:rPr lang="en-US" sz="2800" smtClean="0">
                    <a:latin typeface="Times New Roman" pitchFamily="18" charset="0"/>
                    <a:cs typeface="Times New Roman" pitchFamily="18" charset="0"/>
                  </a:rPr>
                  <a:t>bậc dinh dưỡng cấp 2:</a:t>
                </a:r>
                <a:endParaRPr lang="en-US" sz="280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800">
                    <a:latin typeface="Times New Roman" pitchFamily="18" charset="0"/>
                    <a:cs typeface="Times New Roman" pitchFamily="18" charset="0"/>
                  </a:rPr>
                  <a:t/>
                </a:r>
                <a:r>
                  <a:rPr lang="en-US" sz="280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eff</a:t>
                </a:r>
                <a:r>
                  <a:rPr lang="en-US" sz="2800" baseline="-2500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280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/>
                </a:r>
                <a:r>
                  <a:rPr lang="en-US" sz="280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:r>
                  <a:rPr lang="en-US" sz="280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en-US" sz="2800" baseline="-2500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r>
                  <a:rPr lang="en-US" sz="280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/C</a:t>
                </a:r>
                <a:r>
                  <a:rPr lang="en-US" sz="2800" baseline="-2500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280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/>
                </a:r>
                <a:r>
                  <a:rPr lang="en-US" sz="280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x 100%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3.4</m:t>
                        </m:r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 ∗ </m:t>
                        </m:r>
                        <m:sSup>
                          <m:sSupPr>
                            <m:ctrlPr>
                              <a:rPr lang="en-US" sz="32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10</m:t>
                            </m:r>
                          </m:e>
                          <m:sup>
                            <m: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5</m:t>
                            </m:r>
                          </m:sup>
                        </m:sSup>
                      </m:num>
                      <m:den>
                        <m:r>
                          <a:rPr lang="en-US" sz="3200" b="0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3</m:t>
                        </m:r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 ∗ </m:t>
                        </m:r>
                        <m:sSup>
                          <m:sSupPr>
                            <m:ctrlPr>
                              <a:rPr lang="en-US" sz="32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20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10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6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00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/>
                </a:r>
                <a:r>
                  <a:rPr lang="en-US" sz="240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x 100% </a:t>
                </a:r>
                <a:r>
                  <a:rPr lang="en-US" sz="280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= 11.33%</a:t>
                </a:r>
                <a:endParaRPr lang="en-US" sz="28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sz="1200">
                  <a:latin typeface="Times New Roman" pitchFamily="18" charset="0"/>
                  <a:cs typeface="Times New Roman" pitchFamily="18" charset="0"/>
                </a:endParaRPr>
              </a:p>
              <a:p>
                <a:pPr marL="285750" indent="-285750">
                  <a:buFontTx/>
                  <a:buChar char="-"/>
                </a:pPr>
                <a:r>
                  <a:rPr lang="en-US" sz="2800">
                    <a:latin typeface="Times New Roman" pitchFamily="18" charset="0"/>
                    <a:cs typeface="Times New Roman" pitchFamily="18" charset="0"/>
                  </a:rPr>
                  <a:t>Hiệu suất sinh thái </a:t>
                </a:r>
                <a:r>
                  <a:rPr lang="en-US" sz="2800" smtClean="0">
                    <a:latin typeface="Times New Roman" pitchFamily="18" charset="0"/>
                    <a:cs typeface="Times New Roman" pitchFamily="18" charset="0"/>
                  </a:rPr>
                  <a:t>của bậc dinh dưỡng cấp 3: </a:t>
                </a:r>
                <a:r>
                  <a:rPr lang="en-US" sz="2800">
                    <a:latin typeface="Times New Roman" pitchFamily="18" charset="0"/>
                    <a:cs typeface="Times New Roman" pitchFamily="18" charset="0"/>
                  </a:rPr>
                  <a:t/>
                </a:r>
                <a:r>
                  <a:rPr lang="en-US" sz="2800" smtClean="0">
                    <a:latin typeface="Times New Roman" pitchFamily="18" charset="0"/>
                    <a:cs typeface="Times New Roman" pitchFamily="18" charset="0"/>
                  </a:rPr>
                  <a:t/>
                </a:r>
                <a:r>
                  <a:rPr lang="en-US" sz="280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eff</a:t>
                </a:r>
                <a:r>
                  <a:rPr lang="en-US" sz="2800" baseline="-2500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r>
                  <a:rPr lang="en-US" sz="280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/>
                </a:r>
                <a:r>
                  <a:rPr lang="en-US" sz="280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:r>
                  <a:rPr lang="en-US" sz="280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en-US" sz="2800" baseline="-2500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  <a:r>
                  <a:rPr lang="en-US" sz="280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/C</a:t>
                </a:r>
                <a:r>
                  <a:rPr lang="en-US" sz="2800" baseline="-2500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r>
                  <a:rPr lang="en-US" sz="280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/>
                </a:r>
                <a:r>
                  <a:rPr lang="en-US" sz="280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x 100%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3</m:t>
                        </m:r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 ∗ </m:t>
                        </m:r>
                        <m:sSup>
                          <m:sSupPr>
                            <m:ctrlPr>
                              <a:rPr lang="en-US" sz="32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10</m:t>
                            </m:r>
                          </m:e>
                          <m:sup>
                            <m: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3.4</m:t>
                        </m:r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 ∗ </m:t>
                        </m:r>
                        <m:sSup>
                          <m:sSupPr>
                            <m:ctrlPr>
                              <a:rPr lang="en-US" sz="32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20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10</m:t>
                            </m:r>
                          </m:e>
                          <m:sup>
                            <m: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5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40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x 100</a:t>
                </a:r>
                <a:r>
                  <a:rPr lang="en-US" sz="240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% </a:t>
                </a:r>
                <a:r>
                  <a:rPr lang="en-US" sz="280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:r>
                  <a:rPr lang="en-US" sz="280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0.88%</a:t>
                </a:r>
                <a:endParaRPr lang="en-US" sz="28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127" y="3318701"/>
                <a:ext cx="8305800" cy="2777299"/>
              </a:xfrm>
              <a:prstGeom prst="rect">
                <a:avLst/>
              </a:prstGeom>
              <a:blipFill rotWithShape="1">
                <a:blip r:embed="rId8"/>
                <a:stretch>
                  <a:fillRect l="-1097" t="-17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Action Button: End 16">
            <a:hlinkClick r:id="rId9" action="ppaction://hlinksldjump" highlightClick="1"/>
          </p:cNvPr>
          <p:cNvSpPr/>
          <p:nvPr/>
        </p:nvSpPr>
        <p:spPr>
          <a:xfrm>
            <a:off x="161670" y="5943600"/>
            <a:ext cx="752730" cy="762000"/>
          </a:xfrm>
          <a:prstGeom prst="actionButtonEnd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97102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3" grpId="0"/>
      <p:bldP spid="16" grpId="1" animBg="1"/>
    </p:bldLst>
  </p:timing>
</p:sld>
</file>

<file path=ppt/theme/theme1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1239</TotalTime>
  <Words>749</Words>
  <Application>Microsoft Office PowerPoint</Application>
  <PresentationFormat>On-screen Show (4:3)</PresentationFormat>
  <Paragraphs>139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Blank</vt:lpstr>
      <vt:lpstr>Slide 1</vt:lpstr>
      <vt:lpstr>Slide 2</vt:lpstr>
      <vt:lpstr>Slide 3</vt:lpstr>
      <vt:lpstr>Slide 4</vt:lpstr>
      <vt:lpstr>Slide 5</vt:lpstr>
      <vt:lpstr>Slide 6</vt:lpstr>
      <vt:lpstr>Slide 7</vt:lpstr>
      <vt:lpstr>2. Hiệu suất sinh thái</vt:lpstr>
      <vt:lpstr>Áp dụng</vt:lpstr>
      <vt:lpstr>Liên hệ thực tiễn địa phương</vt:lpstr>
      <vt:lpstr>Slide 11</vt:lpstr>
      <vt:lpstr>Dặn dò</vt:lpstr>
      <vt:lpstr>Slide 13</vt:lpstr>
      <vt:lpstr>Slide 14</vt:lpstr>
      <vt:lpstr>Slide 15</vt:lpstr>
      <vt:lpstr>Slide 16</vt:lpstr>
      <vt:lpstr>Câu 2</vt:lpstr>
      <vt:lpstr>Câu 3</vt:lpstr>
      <vt:lpstr>Câu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Admin</cp:lastModifiedBy>
  <cp:revision>142</cp:revision>
  <dcterms:created xsi:type="dcterms:W3CDTF">2015-03-26T09:30:56Z</dcterms:created>
  <dcterms:modified xsi:type="dcterms:W3CDTF">2017-04-04T04:55:27Z</dcterms:modified>
</cp:coreProperties>
</file>