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31"/>
  </p:notesMasterIdLst>
  <p:sldIdLst>
    <p:sldId id="1407" r:id="rId2"/>
    <p:sldId id="306" r:id="rId3"/>
    <p:sldId id="259" r:id="rId4"/>
    <p:sldId id="260" r:id="rId5"/>
    <p:sldId id="1408" r:id="rId6"/>
    <p:sldId id="305" r:id="rId7"/>
    <p:sldId id="1425" r:id="rId8"/>
    <p:sldId id="1426" r:id="rId9"/>
    <p:sldId id="1410" r:id="rId10"/>
    <p:sldId id="1411" r:id="rId11"/>
    <p:sldId id="1414" r:id="rId12"/>
    <p:sldId id="1422" r:id="rId13"/>
    <p:sldId id="1427" r:id="rId14"/>
    <p:sldId id="1382" r:id="rId15"/>
    <p:sldId id="312" r:id="rId16"/>
    <p:sldId id="1413" r:id="rId17"/>
    <p:sldId id="1424" r:id="rId18"/>
    <p:sldId id="1416" r:id="rId19"/>
    <p:sldId id="300" r:id="rId20"/>
    <p:sldId id="1429" r:id="rId21"/>
    <p:sldId id="283" r:id="rId22"/>
    <p:sldId id="285" r:id="rId23"/>
    <p:sldId id="286" r:id="rId24"/>
    <p:sldId id="287" r:id="rId25"/>
    <p:sldId id="1430" r:id="rId26"/>
    <p:sldId id="1431" r:id="rId27"/>
    <p:sldId id="1420" r:id="rId28"/>
    <p:sldId id="1421" r:id="rId29"/>
    <p:sldId id="1417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FF"/>
    <a:srgbClr val="00FFFF"/>
    <a:srgbClr val="00FFCC"/>
    <a:srgbClr val="663300"/>
    <a:srgbClr val="FF9900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3"/>
  </p:normalViewPr>
  <p:slideViewPr>
    <p:cSldViewPr>
      <p:cViewPr varScale="1">
        <p:scale>
          <a:sx n="78" d="100"/>
          <a:sy n="78" d="100"/>
        </p:scale>
        <p:origin x="44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727102E-D945-4873-A22C-76BB6A7B08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7030A62-EDC3-483C-98EF-C8A1701D37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7AC3557-BFDC-48F6-B3A4-4931FE83B5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539D4AB0-4B48-4122-8A0F-304A4637D8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7AD44A3B-6F30-470E-97DC-A7299E72EC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1AE9B97C-8CE5-40C5-B793-CD0155FA7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022FAF-3524-47B5-8642-B5712E81EF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5" name="Google Shape;338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6" name="Google Shape;340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6" name="Google Shape;340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01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dirty="0"/>
              <a:t>Công thức vẫn đúng trong trường hợp điện trường bất kì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22FAF-3524-47B5-8642-B5712E81EF4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92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CFAB-44F5-42B4-ADCB-898E9F1BFA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75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07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56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03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49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60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8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12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867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21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61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14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49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25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5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636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259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197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775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209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80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4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33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060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560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714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B789-EEB3-4D04-B281-89E917F11B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144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00BD-A475-4971-8D21-51B4BA63F4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05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8C4AE-A74D-450E-A26E-C1603EBFFF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059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BBF9-4FD7-4A1B-A261-11C10CF527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430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706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956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6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310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534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815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049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98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27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529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989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495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830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93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925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20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188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554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079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371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531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12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83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5084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21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97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324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970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959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EEA3-74C4-45E0-88FA-496CBA5475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413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CDD2-191D-4719-ADFD-8194849E0F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92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DE92-400D-4FA0-99B1-D486AC5DB2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925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3DEE-B565-4A6A-A704-08ED0F29CD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83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3DEE-B565-4A6A-A704-08ED0F29CD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689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3DEE-B565-4A6A-A704-08ED0F29CD9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923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3DEE-B565-4A6A-A704-08ED0F29CD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93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9120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3DEE-B565-4A6A-A704-08ED0F29CD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37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3DEE-B565-4A6A-A704-08ED0F29CD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01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B6A9-8183-4490-8EF9-29E87B6C0B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119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A17A-BD9B-417D-92CF-0D7962C9BF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01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1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2816-6A86-4B2A-8894-E419AFC794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23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3DEE-B565-4A6A-A704-08ED0F29CD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83" r:id="rId3"/>
    <p:sldLayoutId id="2147483982" r:id="rId4"/>
    <p:sldLayoutId id="2147483981" r:id="rId5"/>
    <p:sldLayoutId id="2147483980" r:id="rId6"/>
    <p:sldLayoutId id="2147483971" r:id="rId7"/>
    <p:sldLayoutId id="2147483960" r:id="rId8"/>
    <p:sldLayoutId id="2147483959" r:id="rId9"/>
    <p:sldLayoutId id="2147483958" r:id="rId10"/>
    <p:sldLayoutId id="2147483957" r:id="rId11"/>
    <p:sldLayoutId id="2147483956" r:id="rId12"/>
    <p:sldLayoutId id="2147483955" r:id="rId13"/>
    <p:sldLayoutId id="2147483954" r:id="rId14"/>
    <p:sldLayoutId id="2147483945" r:id="rId15"/>
    <p:sldLayoutId id="2147483944" r:id="rId16"/>
    <p:sldLayoutId id="2147483943" r:id="rId17"/>
    <p:sldLayoutId id="2147483942" r:id="rId18"/>
    <p:sldLayoutId id="2147483941" r:id="rId19"/>
    <p:sldLayoutId id="2147483940" r:id="rId20"/>
    <p:sldLayoutId id="2147483939" r:id="rId21"/>
    <p:sldLayoutId id="2147483938" r:id="rId22"/>
    <p:sldLayoutId id="2147483937" r:id="rId23"/>
    <p:sldLayoutId id="2147483936" r:id="rId24"/>
    <p:sldLayoutId id="2147483935" r:id="rId25"/>
    <p:sldLayoutId id="2147483934" r:id="rId26"/>
    <p:sldLayoutId id="2147483933" r:id="rId27"/>
    <p:sldLayoutId id="2147483932" r:id="rId28"/>
    <p:sldLayoutId id="2147483931" r:id="rId29"/>
    <p:sldLayoutId id="2147483930" r:id="rId30"/>
    <p:sldLayoutId id="2147483929" r:id="rId31"/>
    <p:sldLayoutId id="2147483928" r:id="rId32"/>
    <p:sldLayoutId id="2147483913" r:id="rId33"/>
    <p:sldLayoutId id="2147483914" r:id="rId34"/>
    <p:sldLayoutId id="2147483915" r:id="rId35"/>
    <p:sldLayoutId id="2147483916" r:id="rId36"/>
    <p:sldLayoutId id="2147483917" r:id="rId37"/>
    <p:sldLayoutId id="2147483979" r:id="rId38"/>
    <p:sldLayoutId id="2147483978" r:id="rId39"/>
    <p:sldLayoutId id="2147483977" r:id="rId40"/>
    <p:sldLayoutId id="2147483976" r:id="rId41"/>
    <p:sldLayoutId id="2147483975" r:id="rId42"/>
    <p:sldLayoutId id="2147483974" r:id="rId43"/>
    <p:sldLayoutId id="2147483973" r:id="rId44"/>
    <p:sldLayoutId id="2147483972" r:id="rId45"/>
    <p:sldLayoutId id="2147483970" r:id="rId46"/>
    <p:sldLayoutId id="2147483969" r:id="rId47"/>
    <p:sldLayoutId id="2147483968" r:id="rId48"/>
    <p:sldLayoutId id="2147483967" r:id="rId49"/>
    <p:sldLayoutId id="2147483966" r:id="rId50"/>
    <p:sldLayoutId id="2147483965" r:id="rId51"/>
    <p:sldLayoutId id="2147483964" r:id="rId52"/>
    <p:sldLayoutId id="2147483963" r:id="rId53"/>
    <p:sldLayoutId id="2147483962" r:id="rId54"/>
    <p:sldLayoutId id="2147483961" r:id="rId55"/>
    <p:sldLayoutId id="2147483953" r:id="rId56"/>
    <p:sldLayoutId id="2147483952" r:id="rId57"/>
    <p:sldLayoutId id="2147483951" r:id="rId58"/>
    <p:sldLayoutId id="2147483950" r:id="rId59"/>
    <p:sldLayoutId id="2147483949" r:id="rId60"/>
    <p:sldLayoutId id="2147483948" r:id="rId61"/>
    <p:sldLayoutId id="2147483947" r:id="rId62"/>
    <p:sldLayoutId id="2147483946" r:id="rId63"/>
    <p:sldLayoutId id="2147483918" r:id="rId64"/>
    <p:sldLayoutId id="2147483919" r:id="rId65"/>
    <p:sldLayoutId id="2147483920" r:id="rId66"/>
    <p:sldLayoutId id="2147483921" r:id="rId67"/>
    <p:sldLayoutId id="2147483922" r:id="rId68"/>
    <p:sldLayoutId id="2147483923" r:id="rId69"/>
    <p:sldLayoutId id="2147483924" r:id="rId70"/>
    <p:sldLayoutId id="2147483925" r:id="rId71"/>
    <p:sldLayoutId id="2147483926" r:id="rId72"/>
    <p:sldLayoutId id="2147483927" r:id="rId73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3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file:///C:\Program%20Files\Inknoe%20ClassPoint\Images\short_answer_without%20result_default.png" TargetMode="External"/><Relationship Id="rId10" Type="http://schemas.openxmlformats.org/officeDocument/2006/relationships/image" Target="../media/image20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5.w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5.gif"/><Relationship Id="rId10" Type="http://schemas.openxmlformats.org/officeDocument/2006/relationships/image" Target="../media/image30.w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1.wmf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gif"/><Relationship Id="rId11" Type="http://schemas.openxmlformats.org/officeDocument/2006/relationships/image" Target="../media/image30.wmf"/><Relationship Id="rId5" Type="http://schemas.openxmlformats.org/officeDocument/2006/relationships/image" Target="../media/image16.jpeg"/><Relationship Id="rId15" Type="http://schemas.openxmlformats.org/officeDocument/2006/relationships/image" Target="file:///C:\Program%20Files\Inknoe%20ClassPoint\Images\short_answer_without%20result_default.png" TargetMode="External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7.jpeg"/><Relationship Id="rId9" Type="http://schemas.openxmlformats.org/officeDocument/2006/relationships/image" Target="../media/image29.wmf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4.w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slide" Target="slide27.xml"/><Relationship Id="rId3" Type="http://schemas.openxmlformats.org/officeDocument/2006/relationships/image" Target="../media/image17.jpeg"/><Relationship Id="rId7" Type="http://schemas.openxmlformats.org/officeDocument/2006/relationships/slide" Target="slide21.xml"/><Relationship Id="rId12" Type="http://schemas.openxmlformats.org/officeDocument/2006/relationships/image" Target="../media/image39.jpeg"/><Relationship Id="rId17" Type="http://schemas.openxmlformats.org/officeDocument/2006/relationships/image" Target="../media/image41.jpeg"/><Relationship Id="rId2" Type="http://schemas.openxmlformats.org/officeDocument/2006/relationships/image" Target="../media/image16.jpeg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slide" Target="slide24.xml"/><Relationship Id="rId5" Type="http://schemas.openxmlformats.org/officeDocument/2006/relationships/slide" Target="slide23.xml"/><Relationship Id="rId15" Type="http://schemas.openxmlformats.org/officeDocument/2006/relationships/image" Target="../media/image40.jpeg"/><Relationship Id="rId10" Type="http://schemas.openxmlformats.org/officeDocument/2006/relationships/image" Target="../media/image38.jpeg"/><Relationship Id="rId4" Type="http://schemas.openxmlformats.org/officeDocument/2006/relationships/image" Target="../media/image35.jpeg"/><Relationship Id="rId9" Type="http://schemas.openxmlformats.org/officeDocument/2006/relationships/slide" Target="slide22.xml"/><Relationship Id="rId14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slide" Target="slide20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6.jpe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slide" Target="slide20.xml"/><Relationship Id="rId10" Type="http://schemas.openxmlformats.org/officeDocument/2006/relationships/image" Target="../media/image44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7.jpeg"/><Relationship Id="rId7" Type="http://schemas.openxmlformats.org/officeDocument/2006/relationships/image" Target="../media/image4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15.gif"/><Relationship Id="rId9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5.gi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0.w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>
            <a:extLst>
              <a:ext uri="{FF2B5EF4-FFF2-40B4-BE49-F238E27FC236}">
                <a16:creationId xmlns:a16="http://schemas.microsoft.com/office/drawing/2014/main" id="{44E3D121-763A-422B-ABD3-246189B3A7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4214" y="246151"/>
            <a:ext cx="6631172" cy="14633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27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Kính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chào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quý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thầy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cô</a:t>
            </a:r>
            <a:endParaRPr lang="en-US" sz="27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và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các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em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học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sinh</a:t>
            </a:r>
            <a:endParaRPr lang="en-US" sz="27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052" name="TextBox 3">
            <a:extLst>
              <a:ext uri="{FF2B5EF4-FFF2-40B4-BE49-F238E27FC236}">
                <a16:creationId xmlns:a16="http://schemas.microsoft.com/office/drawing/2014/main" id="{5BE5FC81-EDE3-431A-9999-4DDBD1EB9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344" y="5853041"/>
            <a:ext cx="4313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HOÀI</a:t>
            </a:r>
          </a:p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96E1EF-4A84-474D-94F5-DDB334F574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8244" y="4106826"/>
            <a:ext cx="1833756" cy="2751174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9BB0350-C67C-4241-9147-9AD8C8376F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487" y="4917618"/>
            <a:ext cx="1246987" cy="1870847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0ABD887-9560-475F-A096-1F54A12D38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46987" cy="902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A10B6-CF04-4A23-B262-F932A72E7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066898"/>
            <a:ext cx="4419815" cy="31925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BE2005-04CE-4553-88F9-37DA6DD5228E}"/>
              </a:ext>
            </a:extLst>
          </p:cNvPr>
          <p:cNvSpPr txBox="1"/>
          <p:nvPr/>
        </p:nvSpPr>
        <p:spPr>
          <a:xfrm>
            <a:off x="3733800" y="533401"/>
            <a:ext cx="44196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SỐ 1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;p41">
            <a:extLst>
              <a:ext uri="{FF2B5EF4-FFF2-40B4-BE49-F238E27FC236}">
                <a16:creationId xmlns:a16="http://schemas.microsoft.com/office/drawing/2014/main" id="{ED767B07-D03F-42AC-B22E-D161032B64C1}"/>
              </a:ext>
            </a:extLst>
          </p:cNvPr>
          <p:cNvSpPr/>
          <p:nvPr/>
        </p:nvSpPr>
        <p:spPr>
          <a:xfrm>
            <a:off x="1477748" y="262682"/>
            <a:ext cx="9158168" cy="16117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" name="pe;3755;p41">
            <a:extLst>
              <a:ext uri="{FF2B5EF4-FFF2-40B4-BE49-F238E27FC236}">
                <a16:creationId xmlns:a16="http://schemas.microsoft.com/office/drawing/2014/main" id="{8F2A7230-CE8F-45CC-8083-8E05E0E5C49F}"/>
              </a:ext>
            </a:extLst>
          </p:cNvPr>
          <p:cNvSpPr/>
          <p:nvPr/>
        </p:nvSpPr>
        <p:spPr>
          <a:xfrm>
            <a:off x="1570222" y="6102875"/>
            <a:ext cx="9402578" cy="492443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6B7695-8C80-4694-91BD-AB070702C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" y="36095"/>
            <a:ext cx="1005602" cy="8255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ED76E4-3021-497B-B701-CDB556BAA8E9}"/>
              </a:ext>
            </a:extLst>
          </p:cNvPr>
          <p:cNvSpPr/>
          <p:nvPr/>
        </p:nvSpPr>
        <p:spPr>
          <a:xfrm>
            <a:off x="2667000" y="1447800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F82EB-6FD0-4A39-B08F-E893DD5402A2}"/>
              </a:ext>
            </a:extLst>
          </p:cNvPr>
          <p:cNvSpPr/>
          <p:nvPr/>
        </p:nvSpPr>
        <p:spPr>
          <a:xfrm>
            <a:off x="6141306" y="1423737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02860E-01AD-49F3-A7DF-4B6AB9DB018C}"/>
              </a:ext>
            </a:extLst>
          </p:cNvPr>
          <p:cNvSpPr/>
          <p:nvPr/>
        </p:nvSpPr>
        <p:spPr>
          <a:xfrm>
            <a:off x="4114800" y="3276600"/>
            <a:ext cx="3505200" cy="1295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AF68FE3-481D-4933-8CE6-A3A224EC78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6307" y="3658198"/>
          <a:ext cx="3369001" cy="466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5" imgW="1650960" imgH="228600" progId="Equation.DSMT4">
                  <p:embed/>
                </p:oleObj>
              </mc:Choice>
              <mc:Fallback>
                <p:oleObj name="Equation" r:id="rId5" imgW="165096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AF68FE3-481D-4933-8CE6-A3A224EC7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6307" y="3658198"/>
                        <a:ext cx="3369001" cy="466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3C443C9-EA31-4ED5-97DC-87DD3B68E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794837"/>
          <a:ext cx="25146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7" imgW="1358640" imgH="228600" progId="Equation.DSMT4">
                  <p:embed/>
                </p:oleObj>
              </mc:Choice>
              <mc:Fallback>
                <p:oleObj name="Equation" r:id="rId7" imgW="13586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3C443C9-EA31-4ED5-97DC-87DD3B68E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1794837"/>
                        <a:ext cx="251460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97DABEB-AA50-4A18-A767-5A5AA1ECB1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1306" y="1833825"/>
          <a:ext cx="2514600" cy="492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9" imgW="1333440" imgH="228600" progId="Equation.DSMT4">
                  <p:embed/>
                </p:oleObj>
              </mc:Choice>
              <mc:Fallback>
                <p:oleObj name="Equation" r:id="rId9" imgW="133344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97DABEB-AA50-4A18-A767-5A5AA1ECB1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41306" y="1833825"/>
                        <a:ext cx="2514600" cy="492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D9D703-C82E-438E-9D1E-32F1C419B10E}"/>
              </a:ext>
            </a:extLst>
          </p:cNvPr>
          <p:cNvCxnSpPr>
            <a:stCxn id="7" idx="2"/>
            <a:endCxn id="9" idx="1"/>
          </p:cNvCxnSpPr>
          <p:nvPr/>
        </p:nvCxnSpPr>
        <p:spPr>
          <a:xfrm>
            <a:off x="3924301" y="2743201"/>
            <a:ext cx="703825" cy="723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C72E2E-A805-47C4-8FDB-11262E8FEA37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781800" y="2719138"/>
            <a:ext cx="616806" cy="709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3594EA9-2CC1-4F0D-B430-123614ED12F8}"/>
              </a:ext>
            </a:extLst>
          </p:cNvPr>
          <p:cNvSpPr/>
          <p:nvPr/>
        </p:nvSpPr>
        <p:spPr>
          <a:xfrm>
            <a:off x="4281894" y="5334000"/>
            <a:ext cx="3185707" cy="152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3F77D5-63F8-445F-A0B4-9382163AD69F}"/>
              </a:ext>
            </a:extLst>
          </p:cNvPr>
          <p:cNvCxnSpPr>
            <a:stCxn id="9" idx="4"/>
            <a:endCxn id="18" idx="0"/>
          </p:cNvCxnSpPr>
          <p:nvPr/>
        </p:nvCxnSpPr>
        <p:spPr>
          <a:xfrm>
            <a:off x="5867401" y="4572000"/>
            <a:ext cx="7347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819B426-2D6E-4CC1-8959-ABFF0588A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6212" y="5791424"/>
          <a:ext cx="3185707" cy="49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Equation" r:id="rId11" imgW="1473120" imgH="228600" progId="Equation.DSMT4">
                  <p:embed/>
                </p:oleObj>
              </mc:Choice>
              <mc:Fallback>
                <p:oleObj name="Equation" r:id="rId11" imgW="147312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819B426-2D6E-4CC1-8959-ABFF0588A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6212" y="5791424"/>
                        <a:ext cx="3185707" cy="494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 descr="Quoobee">
            <a:extLst>
              <a:ext uri="{FF2B5EF4-FFF2-40B4-BE49-F238E27FC236}">
                <a16:creationId xmlns:a16="http://schemas.microsoft.com/office/drawing/2014/main" id="{5D522FCD-3364-494F-97D4-7ECC25C1EE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3457" y="4692907"/>
            <a:ext cx="2525794" cy="22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tnInknoeActivity">
            <a:extLst>
              <a:ext uri="{FF2B5EF4-FFF2-40B4-BE49-F238E27FC236}">
                <a16:creationId xmlns:a16="http://schemas.microsoft.com/office/drawing/2014/main" id="{095A292E-C9DF-45A7-9F1C-8FA273020D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" y="6243614"/>
            <a:ext cx="2105864" cy="5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BE2005-04CE-4553-88F9-37DA6DD5228E}"/>
              </a:ext>
            </a:extLst>
          </p:cNvPr>
          <p:cNvSpPr txBox="1"/>
          <p:nvPr/>
        </p:nvSpPr>
        <p:spPr>
          <a:xfrm>
            <a:off x="3733800" y="533401"/>
            <a:ext cx="44196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SỐ 1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;p41">
            <a:extLst>
              <a:ext uri="{FF2B5EF4-FFF2-40B4-BE49-F238E27FC236}">
                <a16:creationId xmlns:a16="http://schemas.microsoft.com/office/drawing/2014/main" id="{ED767B07-D03F-42AC-B22E-D161032B64C1}"/>
              </a:ext>
            </a:extLst>
          </p:cNvPr>
          <p:cNvSpPr/>
          <p:nvPr/>
        </p:nvSpPr>
        <p:spPr>
          <a:xfrm>
            <a:off x="1477748" y="262682"/>
            <a:ext cx="9158168" cy="16117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" name="pe;3755;p41">
            <a:extLst>
              <a:ext uri="{FF2B5EF4-FFF2-40B4-BE49-F238E27FC236}">
                <a16:creationId xmlns:a16="http://schemas.microsoft.com/office/drawing/2014/main" id="{8F2A7230-CE8F-45CC-8083-8E05E0E5C49F}"/>
              </a:ext>
            </a:extLst>
          </p:cNvPr>
          <p:cNvSpPr/>
          <p:nvPr/>
        </p:nvSpPr>
        <p:spPr>
          <a:xfrm>
            <a:off x="1358345" y="6096000"/>
            <a:ext cx="10796507" cy="30918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6B7695-8C80-4694-91BD-AB070702CA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9483"/>
            <a:ext cx="1005602" cy="8255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43B45FA-F77C-4CE9-A66F-71E1303B3D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3963" y="5485692"/>
            <a:ext cx="1357540" cy="13870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ED76E4-3021-497B-B701-CDB556BAA8E9}"/>
              </a:ext>
            </a:extLst>
          </p:cNvPr>
          <p:cNvSpPr/>
          <p:nvPr/>
        </p:nvSpPr>
        <p:spPr>
          <a:xfrm>
            <a:off x="2667000" y="1447800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F82EB-6FD0-4A39-B08F-E893DD5402A2}"/>
              </a:ext>
            </a:extLst>
          </p:cNvPr>
          <p:cNvSpPr/>
          <p:nvPr/>
        </p:nvSpPr>
        <p:spPr>
          <a:xfrm>
            <a:off x="6141306" y="1423737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02860E-01AD-49F3-A7DF-4B6AB9DB018C}"/>
              </a:ext>
            </a:extLst>
          </p:cNvPr>
          <p:cNvSpPr/>
          <p:nvPr/>
        </p:nvSpPr>
        <p:spPr>
          <a:xfrm>
            <a:off x="4114800" y="3276600"/>
            <a:ext cx="3505200" cy="1295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AF68FE3-481D-4933-8CE6-A3A224EC7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440597"/>
              </p:ext>
            </p:extLst>
          </p:nvPr>
        </p:nvGraphicFramePr>
        <p:xfrm>
          <a:off x="4546601" y="3463926"/>
          <a:ext cx="27479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5" imgW="1346040" imgH="419040" progId="Equation.DSMT4">
                  <p:embed/>
                </p:oleObj>
              </mc:Choice>
              <mc:Fallback>
                <p:oleObj name="Equation" r:id="rId5" imgW="1346040" imgH="419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AF68FE3-481D-4933-8CE6-A3A224EC7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6601" y="3463926"/>
                        <a:ext cx="2747963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3C443C9-EA31-4ED5-97DC-87DD3B68E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273496"/>
              </p:ext>
            </p:extLst>
          </p:nvPr>
        </p:nvGraphicFramePr>
        <p:xfrm>
          <a:off x="3313114" y="1584325"/>
          <a:ext cx="12223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7" imgW="660240" imgH="419040" progId="Equation.DSMT4">
                  <p:embed/>
                </p:oleObj>
              </mc:Choice>
              <mc:Fallback>
                <p:oleObj name="Equation" r:id="rId7" imgW="66024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3C443C9-EA31-4ED5-97DC-87DD3B68E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3114" y="1584325"/>
                        <a:ext cx="122237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97DABEB-AA50-4A18-A767-5A5AA1ECB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907915"/>
              </p:ext>
            </p:extLst>
          </p:nvPr>
        </p:nvGraphicFramePr>
        <p:xfrm>
          <a:off x="6799263" y="1628775"/>
          <a:ext cx="11985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9" imgW="634680" imgH="419040" progId="Equation.DSMT4">
                  <p:embed/>
                </p:oleObj>
              </mc:Choice>
              <mc:Fallback>
                <p:oleObj name="Equation" r:id="rId9" imgW="634680" imgH="419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97DABEB-AA50-4A18-A767-5A5AA1ECB1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9263" y="1628775"/>
                        <a:ext cx="1198562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D9D703-C82E-438E-9D1E-32F1C419B10E}"/>
              </a:ext>
            </a:extLst>
          </p:cNvPr>
          <p:cNvCxnSpPr>
            <a:stCxn id="7" idx="2"/>
            <a:endCxn id="9" idx="1"/>
          </p:cNvCxnSpPr>
          <p:nvPr/>
        </p:nvCxnSpPr>
        <p:spPr>
          <a:xfrm>
            <a:off x="3924301" y="2743201"/>
            <a:ext cx="703825" cy="723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C72E2E-A805-47C4-8FDB-11262E8FEA37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781800" y="2719138"/>
            <a:ext cx="616806" cy="709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3594EA9-2CC1-4F0D-B430-123614ED12F8}"/>
              </a:ext>
            </a:extLst>
          </p:cNvPr>
          <p:cNvSpPr/>
          <p:nvPr/>
        </p:nvSpPr>
        <p:spPr>
          <a:xfrm>
            <a:off x="4281894" y="5334000"/>
            <a:ext cx="3185707" cy="152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3F77D5-63F8-445F-A0B4-9382163AD69F}"/>
              </a:ext>
            </a:extLst>
          </p:cNvPr>
          <p:cNvCxnSpPr>
            <a:stCxn id="9" idx="4"/>
            <a:endCxn id="18" idx="0"/>
          </p:cNvCxnSpPr>
          <p:nvPr/>
        </p:nvCxnSpPr>
        <p:spPr>
          <a:xfrm>
            <a:off x="5867401" y="4572000"/>
            <a:ext cx="7347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819B426-2D6E-4CC1-8959-ABFF0588A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02204"/>
              </p:ext>
            </p:extLst>
          </p:nvPr>
        </p:nvGraphicFramePr>
        <p:xfrm>
          <a:off x="5057775" y="5584825"/>
          <a:ext cx="16208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11" imgW="749160" imgH="419040" progId="Equation.DSMT4">
                  <p:embed/>
                </p:oleObj>
              </mc:Choice>
              <mc:Fallback>
                <p:oleObj name="Equation" r:id="rId11" imgW="749160" imgH="419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819B426-2D6E-4CC1-8959-ABFF0588A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57775" y="5584825"/>
                        <a:ext cx="1620838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55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4;p41">
            <a:extLst>
              <a:ext uri="{FF2B5EF4-FFF2-40B4-BE49-F238E27FC236}">
                <a16:creationId xmlns:a16="http://schemas.microsoft.com/office/drawing/2014/main" id="{2EB3B32A-0B9A-4C6D-B379-0690F77E9CB2}"/>
              </a:ext>
            </a:extLst>
          </p:cNvPr>
          <p:cNvSpPr/>
          <p:nvPr/>
        </p:nvSpPr>
        <p:spPr>
          <a:xfrm>
            <a:off x="1509832" y="5943601"/>
            <a:ext cx="9158168" cy="51413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73FB2E-9D1C-4C25-85E9-E740709BD357}"/>
              </a:ext>
            </a:extLst>
          </p:cNvPr>
          <p:cNvGrpSpPr/>
          <p:nvPr/>
        </p:nvGrpSpPr>
        <p:grpSpPr>
          <a:xfrm>
            <a:off x="2895600" y="1630232"/>
            <a:ext cx="9865348" cy="5268563"/>
            <a:chOff x="-1201319" y="1836642"/>
            <a:chExt cx="9865348" cy="526856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D40A737B-B60C-4C5D-81A8-1E5C567ABFD6}"/>
                </a:ext>
              </a:extLst>
            </p:cNvPr>
            <p:cNvSpPr/>
            <p:nvPr/>
          </p:nvSpPr>
          <p:spPr>
            <a:xfrm>
              <a:off x="-1201319" y="1836642"/>
              <a:ext cx="6858000" cy="2946165"/>
            </a:xfrm>
            <a:prstGeom prst="cloudCallout">
              <a:avLst>
                <a:gd name="adj1" fmla="val 45834"/>
                <a:gd name="adj2" fmla="val 4848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 biểu định nghĩa của hiệu điện thế 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4" descr="Quoobee">
              <a:extLst>
                <a:ext uri="{FF2B5EF4-FFF2-40B4-BE49-F238E27FC236}">
                  <a16:creationId xmlns:a16="http://schemas.microsoft.com/office/drawing/2014/main" id="{F82C6445-4578-4B3A-A912-960DBC7C12C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377" y="4301704"/>
              <a:ext cx="3457652" cy="280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e;3755;p41">
            <a:extLst>
              <a:ext uri="{FF2B5EF4-FFF2-40B4-BE49-F238E27FC236}">
                <a16:creationId xmlns:a16="http://schemas.microsoft.com/office/drawing/2014/main" id="{8258BCB0-177B-4DF8-9AF8-F7A2AB0083DC}"/>
              </a:ext>
            </a:extLst>
          </p:cNvPr>
          <p:cNvSpPr/>
          <p:nvPr/>
        </p:nvSpPr>
        <p:spPr>
          <a:xfrm>
            <a:off x="609600" y="400270"/>
            <a:ext cx="11353799" cy="393102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1" name="图片 4">
            <a:extLst>
              <a:ext uri="{FF2B5EF4-FFF2-40B4-BE49-F238E27FC236}">
                <a16:creationId xmlns:a16="http://schemas.microsoft.com/office/drawing/2014/main" id="{634894CB-61A4-4B44-9457-9B97283FBF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600" y="-32135"/>
            <a:ext cx="1005602" cy="825507"/>
          </a:xfrm>
          <a:prstGeom prst="rect">
            <a:avLst/>
          </a:prstGeom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id="{328BE8DC-E44D-4A11-8A59-D6B7AE9D42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768" y="5441481"/>
            <a:ext cx="1357540" cy="13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4;p41">
            <a:extLst>
              <a:ext uri="{FF2B5EF4-FFF2-40B4-BE49-F238E27FC236}">
                <a16:creationId xmlns:a16="http://schemas.microsoft.com/office/drawing/2014/main" id="{2EB3B32A-0B9A-4C6D-B379-0690F77E9CB2}"/>
              </a:ext>
            </a:extLst>
          </p:cNvPr>
          <p:cNvSpPr/>
          <p:nvPr/>
        </p:nvSpPr>
        <p:spPr>
          <a:xfrm>
            <a:off x="1509832" y="5943601"/>
            <a:ext cx="9158168" cy="51413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73FB2E-9D1C-4C25-85E9-E740709BD357}"/>
              </a:ext>
            </a:extLst>
          </p:cNvPr>
          <p:cNvGrpSpPr/>
          <p:nvPr/>
        </p:nvGrpSpPr>
        <p:grpSpPr>
          <a:xfrm>
            <a:off x="2895600" y="1630232"/>
            <a:ext cx="9865348" cy="5268563"/>
            <a:chOff x="-1201319" y="1836642"/>
            <a:chExt cx="9865348" cy="526856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D40A737B-B60C-4C5D-81A8-1E5C567ABFD6}"/>
                </a:ext>
              </a:extLst>
            </p:cNvPr>
            <p:cNvSpPr/>
            <p:nvPr/>
          </p:nvSpPr>
          <p:spPr>
            <a:xfrm>
              <a:off x="-1201319" y="1836642"/>
              <a:ext cx="6858000" cy="2946165"/>
            </a:xfrm>
            <a:prstGeom prst="cloudCallout">
              <a:avLst>
                <a:gd name="adj1" fmla="val 45834"/>
                <a:gd name="adj2" fmla="val 48481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 vị của hiệu điện thế 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4" descr="Quoobee">
              <a:extLst>
                <a:ext uri="{FF2B5EF4-FFF2-40B4-BE49-F238E27FC236}">
                  <a16:creationId xmlns:a16="http://schemas.microsoft.com/office/drawing/2014/main" id="{F82C6445-4578-4B3A-A912-960DBC7C12C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377" y="4301704"/>
              <a:ext cx="3457652" cy="280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e;3755;p41">
            <a:extLst>
              <a:ext uri="{FF2B5EF4-FFF2-40B4-BE49-F238E27FC236}">
                <a16:creationId xmlns:a16="http://schemas.microsoft.com/office/drawing/2014/main" id="{8258BCB0-177B-4DF8-9AF8-F7A2AB0083DC}"/>
              </a:ext>
            </a:extLst>
          </p:cNvPr>
          <p:cNvSpPr/>
          <p:nvPr/>
        </p:nvSpPr>
        <p:spPr>
          <a:xfrm>
            <a:off x="609600" y="400270"/>
            <a:ext cx="11353799" cy="393102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1" name="图片 4">
            <a:extLst>
              <a:ext uri="{FF2B5EF4-FFF2-40B4-BE49-F238E27FC236}">
                <a16:creationId xmlns:a16="http://schemas.microsoft.com/office/drawing/2014/main" id="{634894CB-61A4-4B44-9457-9B97283FBF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600" y="-32135"/>
            <a:ext cx="1005602" cy="825507"/>
          </a:xfrm>
          <a:prstGeom prst="rect">
            <a:avLst/>
          </a:prstGeom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id="{328BE8DC-E44D-4A11-8A59-D6B7AE9D42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768" y="5441481"/>
            <a:ext cx="1357540" cy="13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ight bulb&#10;&#10;Description automatically generated with medium confidence">
            <a:extLst>
              <a:ext uri="{FF2B5EF4-FFF2-40B4-BE49-F238E27FC236}">
                <a16:creationId xmlns:a16="http://schemas.microsoft.com/office/drawing/2014/main" id="{16171793-BC09-4F89-9EC1-665BF82E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94" y="115619"/>
            <a:ext cx="3693265" cy="566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lamp, indoor, light&#10;&#10;Description automatically generated">
            <a:extLst>
              <a:ext uri="{FF2B5EF4-FFF2-40B4-BE49-F238E27FC236}">
                <a16:creationId xmlns:a16="http://schemas.microsoft.com/office/drawing/2014/main" id="{5FB80E66-D045-4855-92E9-AA27F8313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0" y="60839"/>
            <a:ext cx="3704286" cy="569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1405E-FFA1-4575-8712-507E9748767C}"/>
              </a:ext>
            </a:extLst>
          </p:cNvPr>
          <p:cNvSpPr/>
          <p:nvPr/>
        </p:nvSpPr>
        <p:spPr>
          <a:xfrm>
            <a:off x="90589" y="5846619"/>
            <a:ext cx="12039600" cy="9687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EFFFC-FDB5-415D-B37F-868267B5DB37}"/>
              </a:ext>
            </a:extLst>
          </p:cNvPr>
          <p:cNvSpPr txBox="1"/>
          <p:nvPr/>
        </p:nvSpPr>
        <p:spPr>
          <a:xfrm>
            <a:off x="90589" y="5757596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F15FA-2344-4E9D-8E70-E485A15E6BA9}"/>
              </a:ext>
            </a:extLst>
          </p:cNvPr>
          <p:cNvSpPr txBox="1"/>
          <p:nvPr/>
        </p:nvSpPr>
        <p:spPr>
          <a:xfrm>
            <a:off x="1497916" y="3355020"/>
            <a:ext cx="2030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Kim tĩnh điện kế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25465-2700-4A5C-BB50-36F36C29F5D8}"/>
              </a:ext>
            </a:extLst>
          </p:cNvPr>
          <p:cNvSpPr txBox="1"/>
          <p:nvPr/>
        </p:nvSpPr>
        <p:spPr>
          <a:xfrm>
            <a:off x="1688023" y="2482616"/>
            <a:ext cx="976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Vỏ kim loại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B0CD2-9340-4738-AE3A-45B3752884EA}"/>
              </a:ext>
            </a:extLst>
          </p:cNvPr>
          <p:cNvSpPr txBox="1"/>
          <p:nvPr/>
        </p:nvSpPr>
        <p:spPr>
          <a:xfrm>
            <a:off x="1537614" y="1856060"/>
            <a:ext cx="1544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Núm kim loại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315586-6D09-439E-980A-B5226615D5F4}"/>
              </a:ext>
            </a:extLst>
          </p:cNvPr>
          <p:cNvCxnSpPr>
            <a:cxnSpLocks/>
          </p:cNvCxnSpPr>
          <p:nvPr/>
        </p:nvCxnSpPr>
        <p:spPr>
          <a:xfrm flipV="1">
            <a:off x="3081704" y="1814786"/>
            <a:ext cx="1409480" cy="2259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CED35B-039C-4229-B154-3621C676B32D}"/>
              </a:ext>
            </a:extLst>
          </p:cNvPr>
          <p:cNvCxnSpPr>
            <a:cxnSpLocks/>
          </p:cNvCxnSpPr>
          <p:nvPr/>
        </p:nvCxnSpPr>
        <p:spPr>
          <a:xfrm flipV="1">
            <a:off x="2851928" y="2766001"/>
            <a:ext cx="1458081" cy="152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EEDB57-87E9-431C-BE0A-0206811B29E8}"/>
              </a:ext>
            </a:extLst>
          </p:cNvPr>
          <p:cNvCxnSpPr>
            <a:cxnSpLocks/>
          </p:cNvCxnSpPr>
          <p:nvPr/>
        </p:nvCxnSpPr>
        <p:spPr>
          <a:xfrm flipV="1">
            <a:off x="3471891" y="3281998"/>
            <a:ext cx="1676234" cy="147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9219FF-A8E0-4C5D-AE38-009EE9228877}"/>
              </a:ext>
            </a:extLst>
          </p:cNvPr>
          <p:cNvCxnSpPr>
            <a:cxnSpLocks/>
          </p:cNvCxnSpPr>
          <p:nvPr/>
        </p:nvCxnSpPr>
        <p:spPr>
          <a:xfrm flipV="1">
            <a:off x="3301495" y="3781823"/>
            <a:ext cx="1686689" cy="165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E060288-9693-4A32-BB1B-10C9609FA50A}"/>
              </a:ext>
            </a:extLst>
          </p:cNvPr>
          <p:cNvSpPr txBox="1"/>
          <p:nvPr/>
        </p:nvSpPr>
        <p:spPr>
          <a:xfrm>
            <a:off x="1676850" y="3742740"/>
            <a:ext cx="1445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Trục quay của kim</a:t>
            </a:r>
          </a:p>
        </p:txBody>
      </p:sp>
    </p:spTree>
    <p:extLst>
      <p:ext uri="{BB962C8B-B14F-4D97-AF65-F5344CB8AC3E}">
        <p14:creationId xmlns:p14="http://schemas.microsoft.com/office/powerpoint/2010/main" val="134714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20" y="1052736"/>
            <a:ext cx="5114045" cy="4509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2736"/>
            <a:ext cx="5114045" cy="4509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5805264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59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4;p41">
            <a:extLst>
              <a:ext uri="{FF2B5EF4-FFF2-40B4-BE49-F238E27FC236}">
                <a16:creationId xmlns:a16="http://schemas.microsoft.com/office/drawing/2014/main" id="{2EB3B32A-0B9A-4C6D-B379-0690F77E9CB2}"/>
              </a:ext>
            </a:extLst>
          </p:cNvPr>
          <p:cNvSpPr/>
          <p:nvPr/>
        </p:nvSpPr>
        <p:spPr>
          <a:xfrm>
            <a:off x="791618" y="6114456"/>
            <a:ext cx="10028782" cy="613579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20" name="pe;3755;p41">
            <a:extLst>
              <a:ext uri="{FF2B5EF4-FFF2-40B4-BE49-F238E27FC236}">
                <a16:creationId xmlns:a16="http://schemas.microsoft.com/office/drawing/2014/main" id="{8258BCB0-177B-4DF8-9AF8-F7A2AB0083DC}"/>
              </a:ext>
            </a:extLst>
          </p:cNvPr>
          <p:cNvSpPr/>
          <p:nvPr/>
        </p:nvSpPr>
        <p:spPr>
          <a:xfrm>
            <a:off x="564925" y="308384"/>
            <a:ext cx="11627075" cy="48498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1" name="图片 4">
            <a:extLst>
              <a:ext uri="{FF2B5EF4-FFF2-40B4-BE49-F238E27FC236}">
                <a16:creationId xmlns:a16="http://schemas.microsoft.com/office/drawing/2014/main" id="{634894CB-61A4-4B44-9457-9B97283FBF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3984" y="-53534"/>
            <a:ext cx="1005602" cy="825507"/>
          </a:xfrm>
          <a:prstGeom prst="rect">
            <a:avLst/>
          </a:prstGeom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id="{328BE8DC-E44D-4A11-8A59-D6B7AE9D42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7319" y="5485692"/>
            <a:ext cx="1357540" cy="1387076"/>
          </a:xfrm>
          <a:prstGeom prst="rect">
            <a:avLst/>
          </a:prstGeom>
        </p:spPr>
      </p:pic>
      <p:pic>
        <p:nvPicPr>
          <p:cNvPr id="12" name="Picture 4" descr="Quoobee">
            <a:extLst>
              <a:ext uri="{FF2B5EF4-FFF2-40B4-BE49-F238E27FC236}">
                <a16:creationId xmlns:a16="http://schemas.microsoft.com/office/drawing/2014/main" id="{5C524942-49EC-4F2D-B548-1122E18A8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5813" y="4638447"/>
            <a:ext cx="2525794" cy="22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29">
            <a:extLst>
              <a:ext uri="{FF2B5EF4-FFF2-40B4-BE49-F238E27FC236}">
                <a16:creationId xmlns:a16="http://schemas.microsoft.com/office/drawing/2014/main" id="{166C003D-25EC-423D-B406-8E483DF9DD2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447800"/>
            <a:ext cx="2667000" cy="3581400"/>
            <a:chOff x="3696" y="2064"/>
            <a:chExt cx="1680" cy="2256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E162E82B-B520-48A8-AEE0-233801A79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064"/>
              <a:ext cx="192" cy="2256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BA5C4886-4C9F-478A-B16D-B8D23409F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064"/>
              <a:ext cx="192" cy="2256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E5873ED2-B22E-49A5-9D05-CA9E1D78A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064"/>
              <a:ext cx="1200" cy="384"/>
              <a:chOff x="3936" y="2064"/>
              <a:chExt cx="1200" cy="384"/>
            </a:xfrm>
          </p:grpSpPr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74BDED83-14DF-4321-88FE-951C4FBF6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448"/>
                <a:ext cx="1200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bject 13">
                    <a:extLst>
                      <a:ext uri="{FF2B5EF4-FFF2-40B4-BE49-F238E27FC236}">
                        <a16:creationId xmlns:a16="http://schemas.microsoft.com/office/drawing/2014/main" id="{81FFB108-5C3D-44DB-8CD6-A623DEA401E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704" y="2064"/>
                    <a:ext cx="272" cy="3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316" name="Object 13">
                    <a:extLst>
                      <a:ext uri="{FF2B5EF4-FFF2-40B4-BE49-F238E27FC236}">
                        <a16:creationId xmlns:a16="http://schemas.microsoft.com/office/drawing/2014/main" id="{FC09437B-F510-4BB3-8BCE-1741C9B02C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04" y="2064"/>
                    <a:ext cx="272" cy="3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6C6D9DF3-8F8D-4D38-9DB0-36950D100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411"/>
              <a:ext cx="1200" cy="372"/>
              <a:chOff x="3936" y="3411"/>
              <a:chExt cx="1200" cy="372"/>
            </a:xfrm>
          </p:grpSpPr>
          <p:grpSp>
            <p:nvGrpSpPr>
              <p:cNvPr id="24" name="Group 15">
                <a:extLst>
                  <a:ext uri="{FF2B5EF4-FFF2-40B4-BE49-F238E27FC236}">
                    <a16:creationId xmlns:a16="http://schemas.microsoft.com/office/drawing/2014/main" id="{36D154B6-4153-4EA8-B1B6-6DE422B348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" y="3411"/>
                <a:ext cx="1011" cy="108"/>
                <a:chOff x="3999" y="3411"/>
                <a:chExt cx="1011" cy="108"/>
              </a:xfrm>
            </p:grpSpPr>
            <p:sp>
              <p:nvSpPr>
                <p:cNvPr id="27" name="Line 16">
                  <a:extLst>
                    <a:ext uri="{FF2B5EF4-FFF2-40B4-BE49-F238E27FC236}">
                      <a16:creationId xmlns:a16="http://schemas.microsoft.com/office/drawing/2014/main" id="{E703442E-F8AA-4399-89D2-8A47F6A572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3456"/>
                  <a:ext cx="912" cy="0"/>
                </a:xfrm>
                <a:prstGeom prst="line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Oval 17">
                  <a:extLst>
                    <a:ext uri="{FF2B5EF4-FFF2-40B4-BE49-F238E27FC236}">
                      <a16:creationId xmlns:a16="http://schemas.microsoft.com/office/drawing/2014/main" id="{815A3AF2-318B-4DFB-96B8-7B161C88D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9" y="3423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" name="Oval 18">
                  <a:extLst>
                    <a:ext uri="{FF2B5EF4-FFF2-40B4-BE49-F238E27FC236}">
                      <a16:creationId xmlns:a16="http://schemas.microsoft.com/office/drawing/2014/main" id="{BB3F679A-D0F2-4452-B736-721BB093C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4" y="341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CCC60F84-5472-4500-9A95-283325292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456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/>
                  <a:t>M</a:t>
                </a:r>
              </a:p>
            </p:txBody>
          </p:sp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CF01AE1D-4A7E-450F-BFAE-937E38C2AC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45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/>
                  <a:t>N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1393503-706E-436F-8A8C-FDD80F5EC7D7}"/>
              </a:ext>
            </a:extLst>
          </p:cNvPr>
          <p:cNvSpPr txBox="1"/>
          <p:nvPr/>
        </p:nvSpPr>
        <p:spPr>
          <a:xfrm>
            <a:off x="1905000" y="3241357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d</a:t>
            </a:r>
            <a:endParaRPr lang="en-US" sz="2600" dirty="0"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C71026-5928-48D4-8CB0-150B3D12FE6C}"/>
              </a:ext>
            </a:extLst>
          </p:cNvPr>
          <p:cNvSpPr/>
          <p:nvPr/>
        </p:nvSpPr>
        <p:spPr>
          <a:xfrm>
            <a:off x="4343400" y="2209800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D5227C-B33E-4C0C-B19B-E705A9961531}"/>
              </a:ext>
            </a:extLst>
          </p:cNvPr>
          <p:cNvSpPr/>
          <p:nvPr/>
        </p:nvSpPr>
        <p:spPr>
          <a:xfrm>
            <a:off x="7720012" y="2140929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E11F48-3E02-4467-9152-A857CA12A9CD}"/>
              </a:ext>
            </a:extLst>
          </p:cNvPr>
          <p:cNvSpPr/>
          <p:nvPr/>
        </p:nvSpPr>
        <p:spPr>
          <a:xfrm>
            <a:off x="5587362" y="4038600"/>
            <a:ext cx="3505200" cy="1295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A908916-14C2-4D37-B202-A6652FA94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873614"/>
              </p:ext>
            </p:extLst>
          </p:nvPr>
        </p:nvGraphicFramePr>
        <p:xfrm>
          <a:off x="6397625" y="4425592"/>
          <a:ext cx="19923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7" imgW="977760" imgH="177480" progId="Equation.DSMT4">
                  <p:embed/>
                </p:oleObj>
              </mc:Choice>
              <mc:Fallback>
                <p:oleObj name="Equation" r:id="rId7" imgW="97776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AF68FE3-481D-4933-8CE6-A3A224EC7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97625" y="4425592"/>
                        <a:ext cx="1992312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8037EDF-95CF-45DE-A683-5E7596FAA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994468"/>
              </p:ext>
            </p:extLst>
          </p:nvPr>
        </p:nvGraphicFramePr>
        <p:xfrm>
          <a:off x="4572001" y="2512656"/>
          <a:ext cx="16462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9" imgW="888840" imgH="228600" progId="Equation.DSMT4">
                  <p:embed/>
                </p:oleObj>
              </mc:Choice>
              <mc:Fallback>
                <p:oleObj name="Equation" r:id="rId9" imgW="8888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3C443C9-EA31-4ED5-97DC-87DD3B68E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1" y="2512656"/>
                        <a:ext cx="164623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5C0BD39E-95EC-4294-99B2-4CE46A306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817850"/>
              </p:ext>
            </p:extLst>
          </p:nvPr>
        </p:nvGraphicFramePr>
        <p:xfrm>
          <a:off x="8037513" y="2550755"/>
          <a:ext cx="1698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11" imgW="977760" imgH="228600" progId="Equation.DSMT4">
                  <p:embed/>
                </p:oleObj>
              </mc:Choice>
              <mc:Fallback>
                <p:oleObj name="Equation" r:id="rId11" imgW="97776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97DABEB-AA50-4A18-A767-5A5AA1ECB1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37513" y="2550755"/>
                        <a:ext cx="169862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CAD1B63-6C8C-4576-9CA7-DA68A2F0FD5A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396863" y="3505201"/>
            <a:ext cx="703825" cy="723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1A3156-C96C-43C3-AEE8-46AB2462B401}"/>
              </a:ext>
            </a:extLst>
          </p:cNvPr>
          <p:cNvCxnSpPr>
            <a:cxnSpLocks/>
          </p:cNvCxnSpPr>
          <p:nvPr/>
        </p:nvCxnSpPr>
        <p:spPr>
          <a:xfrm flipH="1">
            <a:off x="8253412" y="3436330"/>
            <a:ext cx="616806" cy="709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B9328B-5E8E-42CE-8046-246CEF6027A8}"/>
              </a:ext>
            </a:extLst>
          </p:cNvPr>
          <p:cNvSpPr txBox="1"/>
          <p:nvPr/>
        </p:nvSpPr>
        <p:spPr>
          <a:xfrm>
            <a:off x="4495800" y="1101337"/>
            <a:ext cx="573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Xác định mối quan hệ của E, U, d</a:t>
            </a:r>
            <a:endParaRPr lang="en-US" sz="2800" dirty="0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4C16AF-4BED-4DFA-B4EA-6C50BD3AB641}"/>
              </a:ext>
            </a:extLst>
          </p:cNvPr>
          <p:cNvSpPr txBox="1"/>
          <p:nvPr/>
        </p:nvSpPr>
        <p:spPr>
          <a:xfrm>
            <a:off x="3994370" y="308385"/>
            <a:ext cx="44196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SỐ 2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8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4;p41">
            <a:extLst>
              <a:ext uri="{FF2B5EF4-FFF2-40B4-BE49-F238E27FC236}">
                <a16:creationId xmlns:a16="http://schemas.microsoft.com/office/drawing/2014/main" id="{2EB3B32A-0B9A-4C6D-B379-0690F77E9CB2}"/>
              </a:ext>
            </a:extLst>
          </p:cNvPr>
          <p:cNvSpPr/>
          <p:nvPr/>
        </p:nvSpPr>
        <p:spPr>
          <a:xfrm>
            <a:off x="1509832" y="6113697"/>
            <a:ext cx="9539168" cy="344033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20" name="pe;3755;p41">
            <a:extLst>
              <a:ext uri="{FF2B5EF4-FFF2-40B4-BE49-F238E27FC236}">
                <a16:creationId xmlns:a16="http://schemas.microsoft.com/office/drawing/2014/main" id="{8258BCB0-177B-4DF8-9AF8-F7A2AB0083DC}"/>
              </a:ext>
            </a:extLst>
          </p:cNvPr>
          <p:cNvSpPr/>
          <p:nvPr/>
        </p:nvSpPr>
        <p:spPr>
          <a:xfrm>
            <a:off x="533400" y="516094"/>
            <a:ext cx="11658599" cy="449894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1" name="图片 4">
            <a:extLst>
              <a:ext uri="{FF2B5EF4-FFF2-40B4-BE49-F238E27FC236}">
                <a16:creationId xmlns:a16="http://schemas.microsoft.com/office/drawing/2014/main" id="{634894CB-61A4-4B44-9457-9B97283FBF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2553" y="0"/>
            <a:ext cx="1005602" cy="825507"/>
          </a:xfrm>
          <a:prstGeom prst="rect">
            <a:avLst/>
          </a:prstGeom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id="{328BE8DC-E44D-4A11-8A59-D6B7AE9D42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487" y="5458335"/>
            <a:ext cx="1357540" cy="1387076"/>
          </a:xfrm>
          <a:prstGeom prst="rect">
            <a:avLst/>
          </a:prstGeom>
        </p:spPr>
      </p:pic>
      <p:pic>
        <p:nvPicPr>
          <p:cNvPr id="12" name="Picture 4" descr="Quoobee">
            <a:extLst>
              <a:ext uri="{FF2B5EF4-FFF2-40B4-BE49-F238E27FC236}">
                <a16:creationId xmlns:a16="http://schemas.microsoft.com/office/drawing/2014/main" id="{5C524942-49EC-4F2D-B548-1122E18A8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024" y="4792693"/>
            <a:ext cx="2525794" cy="22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29">
            <a:extLst>
              <a:ext uri="{FF2B5EF4-FFF2-40B4-BE49-F238E27FC236}">
                <a16:creationId xmlns:a16="http://schemas.microsoft.com/office/drawing/2014/main" id="{166C003D-25EC-423D-B406-8E483DF9DD2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295400"/>
            <a:ext cx="2667000" cy="3581400"/>
            <a:chOff x="3696" y="2064"/>
            <a:chExt cx="1680" cy="2256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E162E82B-B520-48A8-AEE0-233801A79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064"/>
              <a:ext cx="192" cy="2256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+</a:t>
              </a: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BA5C4886-4C9F-478A-B16D-B8D23409F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064"/>
              <a:ext cx="192" cy="2256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>
                <a:latin typeface="Arial" charset="0"/>
              </a:endParaRPr>
            </a:p>
            <a:p>
              <a:pPr algn="ctr">
                <a:defRPr/>
              </a:pPr>
              <a:r>
                <a:rPr lang="en-US">
                  <a:latin typeface="Arial" charset="0"/>
                </a:rPr>
                <a:t>–</a:t>
              </a: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E5873ED2-B22E-49A5-9D05-CA9E1D78A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064"/>
              <a:ext cx="1200" cy="384"/>
              <a:chOff x="3936" y="2064"/>
              <a:chExt cx="1200" cy="384"/>
            </a:xfrm>
          </p:grpSpPr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74BDED83-14DF-4321-88FE-951C4FBF6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448"/>
                <a:ext cx="1200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bject 13">
                    <a:extLst>
                      <a:ext uri="{FF2B5EF4-FFF2-40B4-BE49-F238E27FC236}">
                        <a16:creationId xmlns:a16="http://schemas.microsoft.com/office/drawing/2014/main" id="{81FFB108-5C3D-44DB-8CD6-A623DEA401E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704" y="2064"/>
                    <a:ext cx="272" cy="3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316" name="Object 13">
                    <a:extLst>
                      <a:ext uri="{FF2B5EF4-FFF2-40B4-BE49-F238E27FC236}">
                        <a16:creationId xmlns:a16="http://schemas.microsoft.com/office/drawing/2014/main" id="{FC09437B-F510-4BB3-8BCE-1741C9B02C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04" y="2064"/>
                    <a:ext cx="272" cy="3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14">
              <a:extLst>
                <a:ext uri="{FF2B5EF4-FFF2-40B4-BE49-F238E27FC236}">
                  <a16:creationId xmlns:a16="http://schemas.microsoft.com/office/drawing/2014/main" id="{6C6D9DF3-8F8D-4D38-9DB0-36950D100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411"/>
              <a:ext cx="1200" cy="372"/>
              <a:chOff x="3936" y="3411"/>
              <a:chExt cx="1200" cy="372"/>
            </a:xfrm>
          </p:grpSpPr>
          <p:grpSp>
            <p:nvGrpSpPr>
              <p:cNvPr id="24" name="Group 15">
                <a:extLst>
                  <a:ext uri="{FF2B5EF4-FFF2-40B4-BE49-F238E27FC236}">
                    <a16:creationId xmlns:a16="http://schemas.microsoft.com/office/drawing/2014/main" id="{36D154B6-4153-4EA8-B1B6-6DE422B348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" y="3411"/>
                <a:ext cx="1011" cy="108"/>
                <a:chOff x="3999" y="3411"/>
                <a:chExt cx="1011" cy="108"/>
              </a:xfrm>
            </p:grpSpPr>
            <p:sp>
              <p:nvSpPr>
                <p:cNvPr id="27" name="Line 16">
                  <a:extLst>
                    <a:ext uri="{FF2B5EF4-FFF2-40B4-BE49-F238E27FC236}">
                      <a16:creationId xmlns:a16="http://schemas.microsoft.com/office/drawing/2014/main" id="{E703442E-F8AA-4399-89D2-8A47F6A572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3456"/>
                  <a:ext cx="912" cy="0"/>
                </a:xfrm>
                <a:prstGeom prst="line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Oval 17">
                  <a:extLst>
                    <a:ext uri="{FF2B5EF4-FFF2-40B4-BE49-F238E27FC236}">
                      <a16:creationId xmlns:a16="http://schemas.microsoft.com/office/drawing/2014/main" id="{815A3AF2-318B-4DFB-96B8-7B161C88D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9" y="3423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9" name="Oval 18">
                  <a:extLst>
                    <a:ext uri="{FF2B5EF4-FFF2-40B4-BE49-F238E27FC236}">
                      <a16:creationId xmlns:a16="http://schemas.microsoft.com/office/drawing/2014/main" id="{BB3F679A-D0F2-4452-B736-721BB093C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4" y="341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5" name="Text Box 19">
                <a:extLst>
                  <a:ext uri="{FF2B5EF4-FFF2-40B4-BE49-F238E27FC236}">
                    <a16:creationId xmlns:a16="http://schemas.microsoft.com/office/drawing/2014/main" id="{CCC60F84-5472-4500-9A95-283325292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456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/>
                  <a:t>M</a:t>
                </a:r>
              </a:p>
            </p:txBody>
          </p:sp>
          <p:sp>
            <p:nvSpPr>
              <p:cNvPr id="26" name="Text Box 20">
                <a:extLst>
                  <a:ext uri="{FF2B5EF4-FFF2-40B4-BE49-F238E27FC236}">
                    <a16:creationId xmlns:a16="http://schemas.microsoft.com/office/drawing/2014/main" id="{CF01AE1D-4A7E-450F-BFAE-937E38C2AC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45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/>
                  <a:t>N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1393503-706E-436F-8A8C-FDD80F5EC7D7}"/>
              </a:ext>
            </a:extLst>
          </p:cNvPr>
          <p:cNvSpPr txBox="1"/>
          <p:nvPr/>
        </p:nvSpPr>
        <p:spPr>
          <a:xfrm>
            <a:off x="1981200" y="3088957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d</a:t>
            </a:r>
            <a:endParaRPr lang="en-US" sz="2600" dirty="0"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C71026-5928-48D4-8CB0-150B3D12FE6C}"/>
              </a:ext>
            </a:extLst>
          </p:cNvPr>
          <p:cNvSpPr/>
          <p:nvPr/>
        </p:nvSpPr>
        <p:spPr>
          <a:xfrm>
            <a:off x="4343400" y="2209800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D5227C-B33E-4C0C-B19B-E705A9961531}"/>
              </a:ext>
            </a:extLst>
          </p:cNvPr>
          <p:cNvSpPr/>
          <p:nvPr/>
        </p:nvSpPr>
        <p:spPr>
          <a:xfrm>
            <a:off x="7720012" y="2140929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E11F48-3E02-4467-9152-A857CA12A9CD}"/>
              </a:ext>
            </a:extLst>
          </p:cNvPr>
          <p:cNvSpPr/>
          <p:nvPr/>
        </p:nvSpPr>
        <p:spPr>
          <a:xfrm>
            <a:off x="5587362" y="4038600"/>
            <a:ext cx="3505200" cy="1295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A908916-14C2-4D37-B202-A6652FA9467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97625" y="4425592"/>
          <a:ext cx="19923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8" imgW="977760" imgH="177480" progId="Equation.DSMT4">
                  <p:embed/>
                </p:oleObj>
              </mc:Choice>
              <mc:Fallback>
                <p:oleObj name="Equation" r:id="rId8" imgW="97776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A908916-14C2-4D37-B202-A6652FA946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97625" y="4425592"/>
                        <a:ext cx="1992312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D8037EDF-95CF-45DE-A683-5E7596FAAF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72001" y="2512656"/>
          <a:ext cx="16462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10" imgW="888840" imgH="228600" progId="Equation.DSMT4">
                  <p:embed/>
                </p:oleObj>
              </mc:Choice>
              <mc:Fallback>
                <p:oleObj name="Equation" r:id="rId10" imgW="888840" imgH="2286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D8037EDF-95CF-45DE-A683-5E7596FAAF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1" y="2512656"/>
                        <a:ext cx="164623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5C0BD39E-95EC-4294-99B2-4CE46A30604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037513" y="2550755"/>
          <a:ext cx="1698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12" imgW="977760" imgH="228600" progId="Equation.DSMT4">
                  <p:embed/>
                </p:oleObj>
              </mc:Choice>
              <mc:Fallback>
                <p:oleObj name="Equation" r:id="rId12" imgW="977760" imgH="2286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5C0BD39E-95EC-4294-99B2-4CE46A3060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37513" y="2550755"/>
                        <a:ext cx="169862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CAD1B63-6C8C-4576-9CA7-DA68A2F0FD5A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396863" y="3505201"/>
            <a:ext cx="703825" cy="723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1A3156-C96C-43C3-AEE8-46AB2462B401}"/>
              </a:ext>
            </a:extLst>
          </p:cNvPr>
          <p:cNvCxnSpPr>
            <a:cxnSpLocks/>
          </p:cNvCxnSpPr>
          <p:nvPr/>
        </p:nvCxnSpPr>
        <p:spPr>
          <a:xfrm flipH="1">
            <a:off x="8253412" y="3436330"/>
            <a:ext cx="616806" cy="709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B9328B-5E8E-42CE-8046-246CEF6027A8}"/>
              </a:ext>
            </a:extLst>
          </p:cNvPr>
          <p:cNvSpPr txBox="1"/>
          <p:nvPr/>
        </p:nvSpPr>
        <p:spPr>
          <a:xfrm>
            <a:off x="4495800" y="1101337"/>
            <a:ext cx="573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Xác định mối quan hệ của E, U, d</a:t>
            </a:r>
            <a:endParaRPr lang="en-US" sz="2800" dirty="0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3B4581-61C6-4C46-B62E-3B0A7A3C1F31}"/>
              </a:ext>
            </a:extLst>
          </p:cNvPr>
          <p:cNvSpPr txBox="1"/>
          <p:nvPr/>
        </p:nvSpPr>
        <p:spPr>
          <a:xfrm>
            <a:off x="3994370" y="308385"/>
            <a:ext cx="44196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SỐ 2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E14E9182-5C0A-4E12-9CF0-2FAE18CEC6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4" y="62865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0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;p41">
            <a:extLst>
              <a:ext uri="{FF2B5EF4-FFF2-40B4-BE49-F238E27FC236}">
                <a16:creationId xmlns:a16="http://schemas.microsoft.com/office/drawing/2014/main" id="{ED767B07-D03F-42AC-B22E-D161032B64C1}"/>
              </a:ext>
            </a:extLst>
          </p:cNvPr>
          <p:cNvSpPr/>
          <p:nvPr/>
        </p:nvSpPr>
        <p:spPr>
          <a:xfrm>
            <a:off x="751481" y="262681"/>
            <a:ext cx="9932677" cy="432555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" name="pe;3755;p41">
            <a:extLst>
              <a:ext uri="{FF2B5EF4-FFF2-40B4-BE49-F238E27FC236}">
                <a16:creationId xmlns:a16="http://schemas.microsoft.com/office/drawing/2014/main" id="{8F2A7230-CE8F-45CC-8083-8E05E0E5C49F}"/>
              </a:ext>
            </a:extLst>
          </p:cNvPr>
          <p:cNvSpPr/>
          <p:nvPr/>
        </p:nvSpPr>
        <p:spPr>
          <a:xfrm>
            <a:off x="751482" y="6434140"/>
            <a:ext cx="9888446" cy="11274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C43B45FA-F77C-4CE9-A66F-71E1303B3D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872993" y="5585711"/>
            <a:ext cx="1295401" cy="12491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ED76E4-3021-497B-B701-CDB556BAA8E9}"/>
              </a:ext>
            </a:extLst>
          </p:cNvPr>
          <p:cNvSpPr/>
          <p:nvPr/>
        </p:nvSpPr>
        <p:spPr>
          <a:xfrm>
            <a:off x="4038600" y="1828800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F82EB-6FD0-4A39-B08F-E893DD5402A2}"/>
              </a:ext>
            </a:extLst>
          </p:cNvPr>
          <p:cNvSpPr/>
          <p:nvPr/>
        </p:nvSpPr>
        <p:spPr>
          <a:xfrm>
            <a:off x="7543800" y="1804737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02860E-01AD-49F3-A7DF-4B6AB9DB018C}"/>
              </a:ext>
            </a:extLst>
          </p:cNvPr>
          <p:cNvSpPr/>
          <p:nvPr/>
        </p:nvSpPr>
        <p:spPr>
          <a:xfrm>
            <a:off x="5257800" y="3657600"/>
            <a:ext cx="3505200" cy="1295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AF68FE3-481D-4933-8CE6-A3A224EC7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16029"/>
              </p:ext>
            </p:extLst>
          </p:nvPr>
        </p:nvGraphicFramePr>
        <p:xfrm>
          <a:off x="6608764" y="3843338"/>
          <a:ext cx="12160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Equation" r:id="rId5" imgW="596880" imgH="419040" progId="Equation.DSMT4">
                  <p:embed/>
                </p:oleObj>
              </mc:Choice>
              <mc:Fallback>
                <p:oleObj name="Equation" r:id="rId5" imgW="596880" imgH="419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AF68FE3-481D-4933-8CE6-A3A224EC7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8764" y="3843338"/>
                        <a:ext cx="121602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3C443C9-EA31-4ED5-97DC-87DD3B68E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12124"/>
              </p:ext>
            </p:extLst>
          </p:nvPr>
        </p:nvGraphicFramePr>
        <p:xfrm>
          <a:off x="4560889" y="2176464"/>
          <a:ext cx="13160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3C443C9-EA31-4ED5-97DC-87DD3B68E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60889" y="2176464"/>
                        <a:ext cx="131603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97DABEB-AA50-4A18-A767-5A5AA1ECB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67040"/>
              </p:ext>
            </p:extLst>
          </p:nvPr>
        </p:nvGraphicFramePr>
        <p:xfrm>
          <a:off x="7761288" y="2017713"/>
          <a:ext cx="18986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Equation" r:id="rId9" imgW="1091880" imgH="419040" progId="Equation.DSMT4">
                  <p:embed/>
                </p:oleObj>
              </mc:Choice>
              <mc:Fallback>
                <p:oleObj name="Equation" r:id="rId9" imgW="1091880" imgH="419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97DABEB-AA50-4A18-A767-5A5AA1ECB1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61288" y="2017713"/>
                        <a:ext cx="189865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D9D703-C82E-438E-9D1E-32F1C419B10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067301" y="3124201"/>
            <a:ext cx="703825" cy="723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C72E2E-A805-47C4-8FDB-11262E8FEA37}"/>
              </a:ext>
            </a:extLst>
          </p:cNvPr>
          <p:cNvCxnSpPr>
            <a:cxnSpLocks/>
          </p:cNvCxnSpPr>
          <p:nvPr/>
        </p:nvCxnSpPr>
        <p:spPr>
          <a:xfrm flipH="1">
            <a:off x="8077200" y="3100138"/>
            <a:ext cx="616806" cy="709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5" name="Group 29">
            <a:extLst>
              <a:ext uri="{FF2B5EF4-FFF2-40B4-BE49-F238E27FC236}">
                <a16:creationId xmlns:a16="http://schemas.microsoft.com/office/drawing/2014/main" id="{CD87D554-8367-447C-85F6-D15BCC4BDAAC}"/>
              </a:ext>
            </a:extLst>
          </p:cNvPr>
          <p:cNvGrpSpPr>
            <a:grpSpLocks/>
          </p:cNvGrpSpPr>
          <p:nvPr/>
        </p:nvGrpSpPr>
        <p:grpSpPr bwMode="auto">
          <a:xfrm>
            <a:off x="1824117" y="2514600"/>
            <a:ext cx="1797040" cy="2555558"/>
            <a:chOff x="3696" y="2064"/>
            <a:chExt cx="1680" cy="2256"/>
          </a:xfrm>
        </p:grpSpPr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567B1121-A589-4506-8787-6B8F5902A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064"/>
              <a:ext cx="192" cy="2256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+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+</a:t>
              </a: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90B1FE5E-F91B-4614-8B96-A9C0C4AB1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064"/>
              <a:ext cx="192" cy="2256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–</a:t>
              </a:r>
            </a:p>
            <a:p>
              <a:pPr algn="ctr">
                <a:defRPr/>
              </a:pPr>
              <a:endParaRPr lang="en-US" dirty="0">
                <a:latin typeface="Arial" charset="0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</a:rPr>
                <a:t>–</a:t>
              </a:r>
            </a:p>
          </p:txBody>
        </p:sp>
        <p:grpSp>
          <p:nvGrpSpPr>
            <p:cNvPr id="19" name="Group 11">
              <a:extLst>
                <a:ext uri="{FF2B5EF4-FFF2-40B4-BE49-F238E27FC236}">
                  <a16:creationId xmlns:a16="http://schemas.microsoft.com/office/drawing/2014/main" id="{9AF7716F-CD61-429E-AA87-957DF0F65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064"/>
              <a:ext cx="1200" cy="384"/>
              <a:chOff x="3936" y="2064"/>
              <a:chExt cx="1200" cy="384"/>
            </a:xfrm>
          </p:grpSpPr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04738546-F55C-490D-9B4A-5A3680038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2448"/>
                <a:ext cx="1200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bject 13">
                    <a:extLst>
                      <a:ext uri="{FF2B5EF4-FFF2-40B4-BE49-F238E27FC236}">
                        <a16:creationId xmlns:a16="http://schemas.microsoft.com/office/drawing/2014/main" id="{DB0EC64D-8385-4824-86C8-700E962EF73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704" y="2064"/>
                    <a:ext cx="272" cy="3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316" name="Object 13">
                    <a:extLst>
                      <a:ext uri="{FF2B5EF4-FFF2-40B4-BE49-F238E27FC236}">
                        <a16:creationId xmlns:a16="http://schemas.microsoft.com/office/drawing/2014/main" id="{FC09437B-F510-4BB3-8BCE-1741C9B02C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04" y="2064"/>
                    <a:ext cx="272" cy="3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6F84D56A-99D5-4178-9BDB-901F3241A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411"/>
              <a:ext cx="1200" cy="507"/>
              <a:chOff x="3936" y="3411"/>
              <a:chExt cx="1200" cy="507"/>
            </a:xfrm>
          </p:grpSpPr>
          <p:grpSp>
            <p:nvGrpSpPr>
              <p:cNvPr id="21" name="Group 15">
                <a:extLst>
                  <a:ext uri="{FF2B5EF4-FFF2-40B4-BE49-F238E27FC236}">
                    <a16:creationId xmlns:a16="http://schemas.microsoft.com/office/drawing/2014/main" id="{244A166B-62A8-4FBC-A009-59E284EDDF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" y="3411"/>
                <a:ext cx="1011" cy="108"/>
                <a:chOff x="3999" y="3411"/>
                <a:chExt cx="1011" cy="108"/>
              </a:xfrm>
            </p:grpSpPr>
            <p:sp>
              <p:nvSpPr>
                <p:cNvPr id="24" name="Line 16">
                  <a:extLst>
                    <a:ext uri="{FF2B5EF4-FFF2-40B4-BE49-F238E27FC236}">
                      <a16:creationId xmlns:a16="http://schemas.microsoft.com/office/drawing/2014/main" id="{C9B400AA-5444-4B7B-A68D-59D3B6AD8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3456"/>
                  <a:ext cx="912" cy="0"/>
                </a:xfrm>
                <a:prstGeom prst="line">
                  <a:avLst/>
                </a:prstGeom>
                <a:ln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Oval 17">
                  <a:extLst>
                    <a:ext uri="{FF2B5EF4-FFF2-40B4-BE49-F238E27FC236}">
                      <a16:creationId xmlns:a16="http://schemas.microsoft.com/office/drawing/2014/main" id="{CED11B2B-B38F-4E6F-836F-772C6957A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99" y="3423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6" name="Oval 18">
                  <a:extLst>
                    <a:ext uri="{FF2B5EF4-FFF2-40B4-BE49-F238E27FC236}">
                      <a16:creationId xmlns:a16="http://schemas.microsoft.com/office/drawing/2014/main" id="{356211A1-8B7C-46D3-9C17-417EACA87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4" y="341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22" name="Text Box 19">
                <a:extLst>
                  <a:ext uri="{FF2B5EF4-FFF2-40B4-BE49-F238E27FC236}">
                    <a16:creationId xmlns:a16="http://schemas.microsoft.com/office/drawing/2014/main" id="{55B50FE1-F7B2-486C-B029-9D09F5311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456"/>
                <a:ext cx="336" cy="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/>
                  <a:t>M</a:t>
                </a:r>
              </a:p>
            </p:txBody>
          </p:sp>
          <p:sp>
            <p:nvSpPr>
              <p:cNvPr id="23" name="Text Box 20">
                <a:extLst>
                  <a:ext uri="{FF2B5EF4-FFF2-40B4-BE49-F238E27FC236}">
                    <a16:creationId xmlns:a16="http://schemas.microsoft.com/office/drawing/2014/main" id="{CD0BCFBE-4C86-4A18-95D1-0F9ACD4628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3456"/>
                <a:ext cx="288" cy="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/>
                  <a:t>N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D562D7D-B4BE-400B-AED9-E8842E499534}"/>
              </a:ext>
            </a:extLst>
          </p:cNvPr>
          <p:cNvSpPr txBox="1"/>
          <p:nvPr/>
        </p:nvSpPr>
        <p:spPr>
          <a:xfrm>
            <a:off x="2500944" y="3745468"/>
            <a:ext cx="49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pic>
        <p:nvPicPr>
          <p:cNvPr id="29" name="图片 4">
            <a:extLst>
              <a:ext uri="{FF2B5EF4-FFF2-40B4-BE49-F238E27FC236}">
                <a16:creationId xmlns:a16="http://schemas.microsoft.com/office/drawing/2014/main" id="{7B4BFE22-CF85-4AB4-9146-712A7521B33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4121" y="141852"/>
            <a:ext cx="1005602" cy="8255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C95A59C-3726-4DA9-8DB2-4438B84C90B3}"/>
              </a:ext>
            </a:extLst>
          </p:cNvPr>
          <p:cNvSpPr txBox="1"/>
          <p:nvPr/>
        </p:nvSpPr>
        <p:spPr>
          <a:xfrm>
            <a:off x="3994370" y="308385"/>
            <a:ext cx="44196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SỐ 2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图片 3">
            <a:extLst>
              <a:ext uri="{FF2B5EF4-FFF2-40B4-BE49-F238E27FC236}">
                <a16:creationId xmlns:a16="http://schemas.microsoft.com/office/drawing/2014/main" id="{16C1064F-9D3E-461B-BA40-4A9F379C76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487" y="5458335"/>
            <a:ext cx="1357540" cy="13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1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68" name="Text Box 88">
            <a:extLst>
              <a:ext uri="{FF2B5EF4-FFF2-40B4-BE49-F238E27FC236}">
                <a16:creationId xmlns:a16="http://schemas.microsoft.com/office/drawing/2014/main" id="{A1DCF1E8-B62E-4664-91D3-D42E8D416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184" y="1455895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(V)</a:t>
            </a:r>
          </a:p>
        </p:txBody>
      </p:sp>
      <p:sp>
        <p:nvSpPr>
          <p:cNvPr id="97370" name="Text Box 90">
            <a:extLst>
              <a:ext uri="{FF2B5EF4-FFF2-40B4-BE49-F238E27FC236}">
                <a16:creationId xmlns:a16="http://schemas.microsoft.com/office/drawing/2014/main" id="{B621F15E-A0BD-4F17-8FC9-C2B79CB3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85980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/>
              <a:t>(V)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CCBABD-CB0B-4BB3-BF27-D1AD430B28C5}"/>
              </a:ext>
            </a:extLst>
          </p:cNvPr>
          <p:cNvGrpSpPr/>
          <p:nvPr/>
        </p:nvGrpSpPr>
        <p:grpSpPr>
          <a:xfrm>
            <a:off x="4515498" y="29438"/>
            <a:ext cx="3024336" cy="552715"/>
            <a:chOff x="2193" y="0"/>
            <a:chExt cx="2245706" cy="1239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ounded Rectangle 169">
              <a:extLst>
                <a:ext uri="{FF2B5EF4-FFF2-40B4-BE49-F238E27FC236}">
                  <a16:creationId xmlns:a16="http://schemas.microsoft.com/office/drawing/2014/main" id="{3C746437-556A-4047-8794-157E8E5C526E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solidFill>
              <a:schemeClr val="tx1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D04E7D41-690D-4179-AFB3-049B3FDD1118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vi-VN" sz="2600" b="1" dirty="0">
                  <a:solidFill>
                    <a:schemeClr val="bg2"/>
                  </a:solidFill>
                  <a:latin typeface="+mj-lt"/>
                  <a:cs typeface="Arial" panose="020B0604020202020204" pitchFamily="34" charset="0"/>
                </a:rPr>
                <a:t>Tóm tắt</a:t>
              </a:r>
              <a:endParaRPr lang="en-US" sz="26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1026060">
            <a:extLst>
              <a:ext uri="{FF2B5EF4-FFF2-40B4-BE49-F238E27FC236}">
                <a16:creationId xmlns:a16="http://schemas.microsoft.com/office/drawing/2014/main" id="{71936B83-7DA0-4223-A736-97B78E7E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62" y="2133600"/>
            <a:ext cx="7696200" cy="972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>
            <a:lvl1pPr marL="287338" indent="-287338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95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9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1095376">
              <a:buClr>
                <a:schemeClr val="tx2"/>
              </a:buClr>
              <a:buSzPct val="95000"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đặc trưng cho khả năng sinh công của điện trường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87">
                <a:extLst>
                  <a:ext uri="{FF2B5EF4-FFF2-40B4-BE49-F238E27FC236}">
                    <a16:creationId xmlns:a16="http://schemas.microsoft.com/office/drawing/2014/main" id="{161046FF-ED06-4424-B36F-27A44EF50B2F}"/>
                  </a:ext>
                </a:extLst>
              </p:cNvPr>
              <p:cNvSpPr txBox="1"/>
              <p:nvPr/>
            </p:nvSpPr>
            <p:spPr bwMode="auto">
              <a:xfrm>
                <a:off x="5050632" y="1372850"/>
                <a:ext cx="1502569" cy="76075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7" name="Object 87">
                <a:extLst>
                  <a:ext uri="{FF2B5EF4-FFF2-40B4-BE49-F238E27FC236}">
                    <a16:creationId xmlns:a16="http://schemas.microsoft.com/office/drawing/2014/main" id="{161046FF-ED06-4424-B36F-27A44EF50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0632" y="1372850"/>
                <a:ext cx="1502569" cy="760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89">
                <a:extLst>
                  <a:ext uri="{FF2B5EF4-FFF2-40B4-BE49-F238E27FC236}">
                    <a16:creationId xmlns:a16="http://schemas.microsoft.com/office/drawing/2014/main" id="{A98B42FC-2F79-432A-8837-CCC55037F899}"/>
                  </a:ext>
                </a:extLst>
              </p:cNvPr>
              <p:cNvSpPr txBox="1"/>
              <p:nvPr/>
            </p:nvSpPr>
            <p:spPr bwMode="auto">
              <a:xfrm>
                <a:off x="4189801" y="3135598"/>
                <a:ext cx="3160675" cy="82410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sub>
                      </m:sSub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sub>
                          </m:sSub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8" name="Object 89">
                <a:extLst>
                  <a:ext uri="{FF2B5EF4-FFF2-40B4-BE49-F238E27FC236}">
                    <a16:creationId xmlns:a16="http://schemas.microsoft.com/office/drawing/2014/main" id="{A98B42FC-2F79-432A-8837-CCC55037F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89801" y="3135598"/>
                <a:ext cx="3160675" cy="824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92">
                <a:extLst>
                  <a:ext uri="{FF2B5EF4-FFF2-40B4-BE49-F238E27FC236}">
                    <a16:creationId xmlns:a16="http://schemas.microsoft.com/office/drawing/2014/main" id="{850E0AF6-1E3F-4CF3-83AD-864554DCAC41}"/>
                  </a:ext>
                </a:extLst>
              </p:cNvPr>
              <p:cNvSpPr txBox="1"/>
              <p:nvPr/>
            </p:nvSpPr>
            <p:spPr bwMode="auto">
              <a:xfrm>
                <a:off x="4681352" y="5410853"/>
                <a:ext cx="1871849" cy="78526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sub>
                          </m:sSub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500"/>
              </a:p>
            </p:txBody>
          </p:sp>
        </mc:Choice>
        <mc:Fallback xmlns="">
          <p:sp>
            <p:nvSpPr>
              <p:cNvPr id="39" name="Object 92">
                <a:extLst>
                  <a:ext uri="{FF2B5EF4-FFF2-40B4-BE49-F238E27FC236}">
                    <a16:creationId xmlns:a16="http://schemas.microsoft.com/office/drawing/2014/main" id="{850E0AF6-1E3F-4CF3-83AD-864554DCA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1352" y="5410853"/>
                <a:ext cx="1871849" cy="7852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624AA9-0146-4F4E-AD7D-BCE5B9B5C0D8}"/>
              </a:ext>
            </a:extLst>
          </p:cNvPr>
          <p:cNvSpPr txBox="1"/>
          <p:nvPr/>
        </p:nvSpPr>
        <p:spPr>
          <a:xfrm>
            <a:off x="2318984" y="4482927"/>
            <a:ext cx="8212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51AFB-0CC3-4935-B78A-6A1C5466660A}"/>
              </a:ext>
            </a:extLst>
          </p:cNvPr>
          <p:cNvSpPr txBox="1"/>
          <p:nvPr/>
        </p:nvSpPr>
        <p:spPr>
          <a:xfrm>
            <a:off x="2057400" y="582153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Thế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đặc trưng cho khả năng tạo ra thế năng của điện trường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4;p41">
            <a:extLst>
              <a:ext uri="{FF2B5EF4-FFF2-40B4-BE49-F238E27FC236}">
                <a16:creationId xmlns:a16="http://schemas.microsoft.com/office/drawing/2014/main" id="{231413EE-8708-45B6-BD33-26A63F007C6B}"/>
              </a:ext>
            </a:extLst>
          </p:cNvPr>
          <p:cNvSpPr/>
          <p:nvPr/>
        </p:nvSpPr>
        <p:spPr>
          <a:xfrm>
            <a:off x="762000" y="533401"/>
            <a:ext cx="11353800" cy="45719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73CAD2D9-817A-413E-BF08-972AB8A3AF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784" y="5424651"/>
            <a:ext cx="1138238" cy="1163003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id="{C0AF7C4D-1545-497E-AC92-32AE0138A3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6366" y="56419"/>
            <a:ext cx="1005602" cy="825507"/>
          </a:xfrm>
          <a:prstGeom prst="rect">
            <a:avLst/>
          </a:prstGeom>
        </p:spPr>
      </p:pic>
      <p:sp>
        <p:nvSpPr>
          <p:cNvPr id="17" name="pe;3755;p41">
            <a:extLst>
              <a:ext uri="{FF2B5EF4-FFF2-40B4-BE49-F238E27FC236}">
                <a16:creationId xmlns:a16="http://schemas.microsoft.com/office/drawing/2014/main" id="{D1ACC7BC-730B-4BD0-B1AC-35112937D6F2}"/>
              </a:ext>
            </a:extLst>
          </p:cNvPr>
          <p:cNvSpPr/>
          <p:nvPr/>
        </p:nvSpPr>
        <p:spPr>
          <a:xfrm flipV="1">
            <a:off x="787401" y="6400800"/>
            <a:ext cx="10642599" cy="20299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ight bulb&#10;&#10;Description automatically generated with medium confidence">
            <a:extLst>
              <a:ext uri="{FF2B5EF4-FFF2-40B4-BE49-F238E27FC236}">
                <a16:creationId xmlns:a16="http://schemas.microsoft.com/office/drawing/2014/main" id="{1F3BB468-0B5D-4A2E-AF2A-F5AC366AF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69984"/>
            <a:ext cx="4495800" cy="691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lamp, indoor, light&#10;&#10;Description automatically generated">
            <a:extLst>
              <a:ext uri="{FF2B5EF4-FFF2-40B4-BE49-F238E27FC236}">
                <a16:creationId xmlns:a16="http://schemas.microsoft.com/office/drawing/2014/main" id="{77B5BEC6-62BE-4CC7-AF5E-C49C25E4F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84"/>
            <a:ext cx="4495800" cy="691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5B54A08C-58BA-49EE-BF60-5C83AF37F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86000"/>
            <a:ext cx="8458200" cy="28632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DBBE872-2D01-42C6-A314-2730934810D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2938" y="512904"/>
            <a:ext cx="9966125" cy="71508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36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Tiết 7: </a:t>
            </a:r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ĐIỆN </a:t>
            </a:r>
            <a:r>
              <a:rPr lang="vi-VN" altLang="en-US" sz="36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HẾ - HIỆU ĐIỆN THẾ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5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;p41">
            <a:extLst>
              <a:ext uri="{FF2B5EF4-FFF2-40B4-BE49-F238E27FC236}">
                <a16:creationId xmlns:a16="http://schemas.microsoft.com/office/drawing/2014/main" id="{F743CA33-46EE-468D-BAA5-A7408D4777D5}"/>
              </a:ext>
            </a:extLst>
          </p:cNvPr>
          <p:cNvSpPr/>
          <p:nvPr/>
        </p:nvSpPr>
        <p:spPr>
          <a:xfrm>
            <a:off x="990600" y="6384464"/>
            <a:ext cx="11201399" cy="321136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pe;3755;p41">
            <a:extLst>
              <a:ext uri="{FF2B5EF4-FFF2-40B4-BE49-F238E27FC236}">
                <a16:creationId xmlns:a16="http://schemas.microsoft.com/office/drawing/2014/main" id="{1813DECC-7167-451F-B804-46E21F7DEC81}"/>
              </a:ext>
            </a:extLst>
          </p:cNvPr>
          <p:cNvSpPr/>
          <p:nvPr/>
        </p:nvSpPr>
        <p:spPr>
          <a:xfrm>
            <a:off x="838200" y="228600"/>
            <a:ext cx="11353800" cy="321136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DA14902F-204F-451B-BD0D-E6D73E86A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768" y="5445777"/>
            <a:ext cx="1357540" cy="1387076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5D2E3293-C39B-487C-8A61-14302DBCD6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7402" y="39915"/>
            <a:ext cx="1005602" cy="825507"/>
          </a:xfrm>
          <a:prstGeom prst="rect">
            <a:avLst/>
          </a:prstGeom>
        </p:spPr>
      </p:pic>
      <p:pic>
        <p:nvPicPr>
          <p:cNvPr id="9218" name="Picture 2" descr="Lọc không khí Philips AC0820/10">
            <a:extLst>
              <a:ext uri="{FF2B5EF4-FFF2-40B4-BE49-F238E27FC236}">
                <a16:creationId xmlns:a16="http://schemas.microsoft.com/office/drawing/2014/main" id="{D6151CA6-A98B-40BB-A4D9-43318461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11" y="1131024"/>
            <a:ext cx="7467600" cy="558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CA1C25-E11A-489E-A31A-CF933B8DE2CD}"/>
              </a:ext>
            </a:extLst>
          </p:cNvPr>
          <p:cNvSpPr/>
          <p:nvPr/>
        </p:nvSpPr>
        <p:spPr>
          <a:xfrm>
            <a:off x="4114800" y="39915"/>
            <a:ext cx="4191000" cy="5098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GÌ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20 bức ảnh cảnh tỉnh con người về vấn nạn ô nhiễm môi trường">
            <a:hlinkClick r:id="rId5" action="ppaction://hlinksldjump"/>
            <a:extLst>
              <a:ext uri="{FF2B5EF4-FFF2-40B4-BE49-F238E27FC236}">
                <a16:creationId xmlns:a16="http://schemas.microsoft.com/office/drawing/2014/main" id="{85464F84-A277-47B4-9EF2-263943F9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32" y="3698619"/>
            <a:ext cx="3215877" cy="30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ác nhân gây ô nhiễm môi trường">
            <a:hlinkClick r:id="rId7" action="ppaction://hlinksldjump"/>
            <a:extLst>
              <a:ext uri="{FF2B5EF4-FFF2-40B4-BE49-F238E27FC236}">
                <a16:creationId xmlns:a16="http://schemas.microsoft.com/office/drawing/2014/main" id="{E5A8A62B-4993-4B1E-8B8F-59E375DB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87" y="512690"/>
            <a:ext cx="3215876" cy="31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Ô nhiễm môi trường là gì? Thực trạng, Nguyên nhân, Hậu quả, Biện pháp">
            <a:hlinkClick r:id="rId9" action="ppaction://hlinksldjump"/>
            <a:extLst>
              <a:ext uri="{FF2B5EF4-FFF2-40B4-BE49-F238E27FC236}">
                <a16:creationId xmlns:a16="http://schemas.microsoft.com/office/drawing/2014/main" id="{A479CD1E-A1B0-4152-99F7-8987F97F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89" y="586841"/>
            <a:ext cx="3215876" cy="31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Trẻ em ở vùng ô nhiễm, những hình ảnh đáng suy ngẫm | www.tinmoitruong.vn">
            <a:hlinkClick r:id="rId11" action="ppaction://hlinksldjump"/>
            <a:extLst>
              <a:ext uri="{FF2B5EF4-FFF2-40B4-BE49-F238E27FC236}">
                <a16:creationId xmlns:a16="http://schemas.microsoft.com/office/drawing/2014/main" id="{4FACB53B-D11E-499C-B0C9-0FCF4A82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60" y="3734917"/>
            <a:ext cx="3215877" cy="30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5 Points 9">
            <a:hlinkClick r:id="rId13" action="ppaction://hlinksldjump"/>
            <a:extLst>
              <a:ext uri="{FF2B5EF4-FFF2-40B4-BE49-F238E27FC236}">
                <a16:creationId xmlns:a16="http://schemas.microsoft.com/office/drawing/2014/main" id="{2BAB3BAA-BC92-4AA7-9F78-FFD712A548B8}"/>
              </a:ext>
            </a:extLst>
          </p:cNvPr>
          <p:cNvSpPr/>
          <p:nvPr/>
        </p:nvSpPr>
        <p:spPr>
          <a:xfrm>
            <a:off x="11201400" y="5837262"/>
            <a:ext cx="990599" cy="9808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Những hậu quả của ô nhiễm môi trường để lại rất nghiêm trọng">
            <a:hlinkClick r:id="rId14" action="ppaction://hlinksldjump"/>
            <a:extLst>
              <a:ext uri="{FF2B5EF4-FFF2-40B4-BE49-F238E27FC236}">
                <a16:creationId xmlns:a16="http://schemas.microsoft.com/office/drawing/2014/main" id="{CFAE04C5-3179-483A-A8FA-CBFD5E4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57" y="3748262"/>
            <a:ext cx="3124144" cy="29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ó thể phạt tới 150 triệu đồng nếu gây ô nhiễm môi trường">
            <a:hlinkClick r:id="rId16" action="ppaction://hlinksldjump"/>
            <a:extLst>
              <a:ext uri="{FF2B5EF4-FFF2-40B4-BE49-F238E27FC236}">
                <a16:creationId xmlns:a16="http://schemas.microsoft.com/office/drawing/2014/main" id="{CCDBDA3D-5A19-46A5-881A-4873B34DB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85" y="543884"/>
            <a:ext cx="3102858" cy="31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>
            <a:extLst>
              <a:ext uri="{FF2B5EF4-FFF2-40B4-BE49-F238E27FC236}">
                <a16:creationId xmlns:a16="http://schemas.microsoft.com/office/drawing/2014/main" id="{6C457572-FF93-4898-9947-C5AA6B6420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18850" y="1143001"/>
            <a:ext cx="755430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</a:rPr>
              <a:t> U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MN</a:t>
            </a:r>
            <a:r>
              <a:rPr lang="en-US" altLang="en-US" sz="2800" dirty="0">
                <a:latin typeface="Times New Roman" panose="02020603050405020304" pitchFamily="18" charset="0"/>
              </a:rPr>
              <a:t> = 3 V.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chắc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chắn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A. V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= 3 V. </a:t>
            </a:r>
            <a:endParaRPr lang="vi-VN" altLang="en-US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B. V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N</a:t>
            </a:r>
            <a:r>
              <a:rPr lang="en-US" altLang="en-US" sz="2800" dirty="0">
                <a:latin typeface="Times New Roman" panose="02020603050405020304" pitchFamily="18" charset="0"/>
              </a:rPr>
              <a:t> = 3 V.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C. V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N</a:t>
            </a:r>
            <a:r>
              <a:rPr lang="en-US" altLang="en-US" sz="2800" dirty="0">
                <a:latin typeface="Times New Roman" panose="02020603050405020304" pitchFamily="18" charset="0"/>
              </a:rPr>
              <a:t> – V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= 3 V.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D. V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 – V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N</a:t>
            </a:r>
            <a:r>
              <a:rPr lang="en-US" altLang="en-US" sz="2800" dirty="0">
                <a:latin typeface="Times New Roman" panose="02020603050405020304" pitchFamily="18" charset="0"/>
              </a:rPr>
              <a:t> = 3 </a:t>
            </a:r>
            <a:r>
              <a:rPr lang="vi-VN" altLang="en-US" sz="2800" dirty="0">
                <a:latin typeface="Times New Roman" panose="02020603050405020304" pitchFamily="18" charset="0"/>
              </a:rPr>
              <a:t>V.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4;p41">
            <a:extLst>
              <a:ext uri="{FF2B5EF4-FFF2-40B4-BE49-F238E27FC236}">
                <a16:creationId xmlns:a16="http://schemas.microsoft.com/office/drawing/2014/main" id="{9D39B4BA-C315-4A81-AA2C-91455BCDC67B}"/>
              </a:ext>
            </a:extLst>
          </p:cNvPr>
          <p:cNvSpPr/>
          <p:nvPr/>
        </p:nvSpPr>
        <p:spPr>
          <a:xfrm>
            <a:off x="1716882" y="6019800"/>
            <a:ext cx="10398918" cy="43793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pe;3755;p41">
            <a:extLst>
              <a:ext uri="{FF2B5EF4-FFF2-40B4-BE49-F238E27FC236}">
                <a16:creationId xmlns:a16="http://schemas.microsoft.com/office/drawing/2014/main" id="{989BEB69-90E5-4DD0-950B-C631786EAE24}"/>
              </a:ext>
            </a:extLst>
          </p:cNvPr>
          <p:cNvSpPr/>
          <p:nvPr/>
        </p:nvSpPr>
        <p:spPr>
          <a:xfrm>
            <a:off x="838200" y="461683"/>
            <a:ext cx="11277600" cy="363825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A31A6EF5-BD56-48E8-9BF6-9E0961C34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04009" y="5485692"/>
            <a:ext cx="1357540" cy="1387076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6861779B-622C-47BA-9D7C-58196A8E4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77" y="0"/>
            <a:ext cx="1005602" cy="825508"/>
          </a:xfrm>
          <a:prstGeom prst="rect">
            <a:avLst/>
          </a:prstGeom>
        </p:spPr>
      </p:pic>
      <p:sp>
        <p:nvSpPr>
          <p:cNvPr id="8" name="Oval 6">
            <a:extLst>
              <a:ext uri="{FF2B5EF4-FFF2-40B4-BE49-F238E27FC236}">
                <a16:creationId xmlns:a16="http://schemas.microsoft.com/office/drawing/2014/main" id="{982B0C62-03C6-45ED-B6C1-F5E8E34D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Star: 5 Points 1">
            <a:hlinkClick r:id="rId4" action="ppaction://hlinksldjump"/>
            <a:extLst>
              <a:ext uri="{FF2B5EF4-FFF2-40B4-BE49-F238E27FC236}">
                <a16:creationId xmlns:a16="http://schemas.microsoft.com/office/drawing/2014/main" id="{DBFDCF18-6F91-4CFC-90DA-A1D2705B6440}"/>
              </a:ext>
            </a:extLst>
          </p:cNvPr>
          <p:cNvSpPr/>
          <p:nvPr/>
        </p:nvSpPr>
        <p:spPr>
          <a:xfrm>
            <a:off x="11125200" y="5105400"/>
            <a:ext cx="7620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9BF84577-5255-46BA-91F1-DADA0038B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143000"/>
            <a:ext cx="8458200" cy="4724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Phát biểu nào sau đây  là </a:t>
            </a:r>
            <a:r>
              <a:rPr lang="pt-B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của hiệu điện thế là V</a:t>
            </a:r>
          </a:p>
          <a:p>
            <a:pPr marL="0" indent="0"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V/C</a:t>
            </a:r>
          </a:p>
          <a:p>
            <a:pPr marL="0" indent="0"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trưng cho điện trường về phương diện tạo ra thế năng</a:t>
            </a:r>
          </a:p>
          <a:p>
            <a:pPr marL="0" indent="0"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âm, dương hoặc bằng không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4" name="Oval 4">
            <a:extLst>
              <a:ext uri="{FF2B5EF4-FFF2-40B4-BE49-F238E27FC236}">
                <a16:creationId xmlns:a16="http://schemas.microsoft.com/office/drawing/2014/main" id="{8E810090-8CB3-43BA-B6B9-1F22E9989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712" y="2270233"/>
            <a:ext cx="533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4;p41">
            <a:extLst>
              <a:ext uri="{FF2B5EF4-FFF2-40B4-BE49-F238E27FC236}">
                <a16:creationId xmlns:a16="http://schemas.microsoft.com/office/drawing/2014/main" id="{FC5A2E33-DCD3-4651-8990-E3E0ECFED181}"/>
              </a:ext>
            </a:extLst>
          </p:cNvPr>
          <p:cNvSpPr/>
          <p:nvPr/>
        </p:nvSpPr>
        <p:spPr>
          <a:xfrm>
            <a:off x="1716882" y="5867400"/>
            <a:ext cx="10398918" cy="59033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pe;3755;p41">
            <a:extLst>
              <a:ext uri="{FF2B5EF4-FFF2-40B4-BE49-F238E27FC236}">
                <a16:creationId xmlns:a16="http://schemas.microsoft.com/office/drawing/2014/main" id="{5E4007FA-8B53-4BDE-B6A5-AEDA3A58D792}"/>
              </a:ext>
            </a:extLst>
          </p:cNvPr>
          <p:cNvSpPr/>
          <p:nvPr/>
        </p:nvSpPr>
        <p:spPr>
          <a:xfrm>
            <a:off x="1524000" y="529239"/>
            <a:ext cx="9067801" cy="264133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68AA31D6-CEDB-4F2C-ABFF-1332A9617B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8587" y="5012961"/>
            <a:ext cx="1810826" cy="1850224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B6053F50-3950-4C31-8333-50C385ABE7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482" y="-222118"/>
            <a:ext cx="1237031" cy="1015490"/>
          </a:xfrm>
          <a:prstGeom prst="rect">
            <a:avLst/>
          </a:prstGeom>
        </p:spPr>
      </p:pic>
      <p:sp>
        <p:nvSpPr>
          <p:cNvPr id="2" name="Star: 5 Points 1">
            <a:hlinkClick r:id="rId4" action="ppaction://hlinksldjump"/>
            <a:extLst>
              <a:ext uri="{FF2B5EF4-FFF2-40B4-BE49-F238E27FC236}">
                <a16:creationId xmlns:a16="http://schemas.microsoft.com/office/drawing/2014/main" id="{2C86BE95-298D-4807-8C8E-75B26BB1B29D}"/>
              </a:ext>
            </a:extLst>
          </p:cNvPr>
          <p:cNvSpPr/>
          <p:nvPr/>
        </p:nvSpPr>
        <p:spPr>
          <a:xfrm>
            <a:off x="11430000" y="5105400"/>
            <a:ext cx="685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>
            <a:extLst>
              <a:ext uri="{FF2B5EF4-FFF2-40B4-BE49-F238E27FC236}">
                <a16:creationId xmlns:a16="http://schemas.microsoft.com/office/drawing/2014/main" id="{3B0D67B3-9629-483F-AA06-206AAC749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45518" y="1528745"/>
            <a:ext cx="7431882" cy="403825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vi-VN" altLang="en-US" sz="2800" b="1" u="sng" dirty="0">
                <a:latin typeface="Times New Roman" panose="02020603050405020304" pitchFamily="18" charset="0"/>
              </a:rPr>
              <a:t>3: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q = -2 C </a:t>
            </a:r>
            <a:r>
              <a:rPr lang="en-US" altLang="en-US" sz="2800" dirty="0">
                <a:latin typeface="Times New Roman" panose="02020603050405020304" pitchFamily="18" charset="0"/>
              </a:rPr>
              <a:t>di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-6 J.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</a:rPr>
              <a:t> U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MN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đây?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vi-VN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 A. +12 V.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vi-VN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 B. -12 V.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  C. + 3 V                                                                    D. – 3 V.</a:t>
            </a:r>
          </a:p>
        </p:txBody>
      </p:sp>
      <p:sp>
        <p:nvSpPr>
          <p:cNvPr id="113670" name="Oval 6">
            <a:extLst>
              <a:ext uri="{FF2B5EF4-FFF2-40B4-BE49-F238E27FC236}">
                <a16:creationId xmlns:a16="http://schemas.microsoft.com/office/drawing/2014/main" id="{9B520746-0781-418D-A1FA-B7AC448EF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958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4;p41">
            <a:extLst>
              <a:ext uri="{FF2B5EF4-FFF2-40B4-BE49-F238E27FC236}">
                <a16:creationId xmlns:a16="http://schemas.microsoft.com/office/drawing/2014/main" id="{8F8F60AC-AE86-4CDE-97F7-BFA326A0EEA5}"/>
              </a:ext>
            </a:extLst>
          </p:cNvPr>
          <p:cNvSpPr/>
          <p:nvPr/>
        </p:nvSpPr>
        <p:spPr>
          <a:xfrm>
            <a:off x="1716882" y="5867401"/>
            <a:ext cx="10475118" cy="59033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pe;3755;p41">
            <a:extLst>
              <a:ext uri="{FF2B5EF4-FFF2-40B4-BE49-F238E27FC236}">
                <a16:creationId xmlns:a16="http://schemas.microsoft.com/office/drawing/2014/main" id="{5585F46C-00FC-45C2-ABA6-0A564AB76C04}"/>
              </a:ext>
            </a:extLst>
          </p:cNvPr>
          <p:cNvSpPr/>
          <p:nvPr/>
        </p:nvSpPr>
        <p:spPr>
          <a:xfrm>
            <a:off x="1524001" y="400269"/>
            <a:ext cx="10475118" cy="393103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4FAC9C8C-AE2C-4822-83E5-EBB4B3A90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31632" y="5319232"/>
            <a:ext cx="1357540" cy="1387076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D587820D-A8CA-4F49-B82C-1A3881442B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8143"/>
            <a:ext cx="1005602" cy="825507"/>
          </a:xfrm>
          <a:prstGeom prst="rect">
            <a:avLst/>
          </a:prstGeom>
        </p:spPr>
      </p:pic>
      <p:sp>
        <p:nvSpPr>
          <p:cNvPr id="2" name="Star: 5 Points 1">
            <a:hlinkClick r:id="rId4" action="ppaction://hlinksldjump"/>
            <a:extLst>
              <a:ext uri="{FF2B5EF4-FFF2-40B4-BE49-F238E27FC236}">
                <a16:creationId xmlns:a16="http://schemas.microsoft.com/office/drawing/2014/main" id="{BC2DFD78-07E7-48BA-AF55-E81C00F6942E}"/>
              </a:ext>
            </a:extLst>
          </p:cNvPr>
          <p:cNvSpPr/>
          <p:nvPr/>
        </p:nvSpPr>
        <p:spPr>
          <a:xfrm>
            <a:off x="11277600" y="53340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>
            <a:extLst>
              <a:ext uri="{FF2B5EF4-FFF2-40B4-BE49-F238E27FC236}">
                <a16:creationId xmlns:a16="http://schemas.microsoft.com/office/drawing/2014/main" id="{D08C5C1D-02CB-4F41-84AF-0A4FFF4BFB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9466" y="1495049"/>
            <a:ext cx="8886134" cy="45513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nhau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Cường độ điện trường giữa 2 bản kim loại đó 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V/m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V/m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 V/m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V/m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692" name="Oval 4">
            <a:extLst>
              <a:ext uri="{FF2B5EF4-FFF2-40B4-BE49-F238E27FC236}">
                <a16:creationId xmlns:a16="http://schemas.microsoft.com/office/drawing/2014/main" id="{234B8B60-A755-4897-B5AA-A5B258590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352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4;p41">
            <a:extLst>
              <a:ext uri="{FF2B5EF4-FFF2-40B4-BE49-F238E27FC236}">
                <a16:creationId xmlns:a16="http://schemas.microsoft.com/office/drawing/2014/main" id="{F743CA33-46EE-468D-BAA5-A7408D4777D5}"/>
              </a:ext>
            </a:extLst>
          </p:cNvPr>
          <p:cNvSpPr/>
          <p:nvPr/>
        </p:nvSpPr>
        <p:spPr>
          <a:xfrm>
            <a:off x="1676400" y="6046412"/>
            <a:ext cx="10515599" cy="506789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pe;3755;p41">
            <a:extLst>
              <a:ext uri="{FF2B5EF4-FFF2-40B4-BE49-F238E27FC236}">
                <a16:creationId xmlns:a16="http://schemas.microsoft.com/office/drawing/2014/main" id="{1813DECC-7167-451F-B804-46E21F7DEC81}"/>
              </a:ext>
            </a:extLst>
          </p:cNvPr>
          <p:cNvSpPr/>
          <p:nvPr/>
        </p:nvSpPr>
        <p:spPr>
          <a:xfrm>
            <a:off x="838200" y="304799"/>
            <a:ext cx="11353799" cy="549737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DA14902F-204F-451B-BD0D-E6D73E86A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7823" y="5456663"/>
            <a:ext cx="1357540" cy="1387076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5D2E3293-C39B-487C-8A61-14302DBCD6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7402" y="39915"/>
            <a:ext cx="1005602" cy="825507"/>
          </a:xfrm>
          <a:prstGeom prst="rect">
            <a:avLst/>
          </a:prstGeom>
        </p:spPr>
      </p:pic>
      <p:sp>
        <p:nvSpPr>
          <p:cNvPr id="2" name="Star: 5 Points 1">
            <a:hlinkClick r:id="rId4" action="ppaction://hlinksldjump"/>
            <a:extLst>
              <a:ext uri="{FF2B5EF4-FFF2-40B4-BE49-F238E27FC236}">
                <a16:creationId xmlns:a16="http://schemas.microsoft.com/office/drawing/2014/main" id="{8B65F5E9-868B-4C73-A5D1-1C4971989E2A}"/>
              </a:ext>
            </a:extLst>
          </p:cNvPr>
          <p:cNvSpPr/>
          <p:nvPr/>
        </p:nvSpPr>
        <p:spPr>
          <a:xfrm>
            <a:off x="11430000" y="5105400"/>
            <a:ext cx="808933" cy="1219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Oval 4">
            <a:extLst>
              <a:ext uri="{FF2B5EF4-FFF2-40B4-BE49-F238E27FC236}">
                <a16:creationId xmlns:a16="http://schemas.microsoft.com/office/drawing/2014/main" id="{234B8B60-A755-4897-B5AA-A5B258590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973" y="3562241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4;p41">
            <a:extLst>
              <a:ext uri="{FF2B5EF4-FFF2-40B4-BE49-F238E27FC236}">
                <a16:creationId xmlns:a16="http://schemas.microsoft.com/office/drawing/2014/main" id="{F743CA33-46EE-468D-BAA5-A7408D4777D5}"/>
              </a:ext>
            </a:extLst>
          </p:cNvPr>
          <p:cNvSpPr/>
          <p:nvPr/>
        </p:nvSpPr>
        <p:spPr>
          <a:xfrm>
            <a:off x="1676400" y="6046412"/>
            <a:ext cx="10515599" cy="506789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pe;3755;p41">
            <a:extLst>
              <a:ext uri="{FF2B5EF4-FFF2-40B4-BE49-F238E27FC236}">
                <a16:creationId xmlns:a16="http://schemas.microsoft.com/office/drawing/2014/main" id="{1813DECC-7167-451F-B804-46E21F7DEC81}"/>
              </a:ext>
            </a:extLst>
          </p:cNvPr>
          <p:cNvSpPr/>
          <p:nvPr/>
        </p:nvSpPr>
        <p:spPr>
          <a:xfrm>
            <a:off x="838200" y="304799"/>
            <a:ext cx="11353799" cy="549737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DA14902F-204F-451B-BD0D-E6D73E86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7823" y="5456663"/>
            <a:ext cx="1357540" cy="1387076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5D2E3293-C39B-487C-8A61-14302DBCD6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7402" y="39915"/>
            <a:ext cx="1005602" cy="825507"/>
          </a:xfrm>
          <a:prstGeom prst="rect">
            <a:avLst/>
          </a:prstGeom>
        </p:spPr>
      </p:pic>
      <p:sp>
        <p:nvSpPr>
          <p:cNvPr id="2" name="Star: 5 Points 1">
            <a:hlinkClick r:id="rId5" action="ppaction://hlinksldjump"/>
            <a:extLst>
              <a:ext uri="{FF2B5EF4-FFF2-40B4-BE49-F238E27FC236}">
                <a16:creationId xmlns:a16="http://schemas.microsoft.com/office/drawing/2014/main" id="{8B65F5E9-868B-4C73-A5D1-1C4971989E2A}"/>
              </a:ext>
            </a:extLst>
          </p:cNvPr>
          <p:cNvSpPr/>
          <p:nvPr/>
        </p:nvSpPr>
        <p:spPr>
          <a:xfrm>
            <a:off x="11233978" y="5571710"/>
            <a:ext cx="808933" cy="1219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066524-449E-412C-8882-1BFF2A655824}"/>
              </a:ext>
            </a:extLst>
          </p:cNvPr>
          <p:cNvSpPr/>
          <p:nvPr/>
        </p:nvSpPr>
        <p:spPr>
          <a:xfrm>
            <a:off x="1687974" y="760039"/>
            <a:ext cx="8915400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4860925" algn="l"/>
              </a:tabLst>
            </a:pPr>
            <a:r>
              <a:rPr lang="vi-VN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5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Một điện trường đều cường độ 4000V/m, có phương song song với cạnh huyền BC của một tam giác vuông ABC có chiều từ B đến C, biết AB = 6cm, AC = 8cm. Tính hiệu điện thế giữa hai điểm BC: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4860925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400V </a:t>
            </a:r>
            <a:r>
              <a:rPr lang="nl-NL" sz="28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vi-VN" sz="28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4860925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300V 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4860925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200V 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algn="just">
              <a:lnSpc>
                <a:spcPct val="150000"/>
              </a:lnSpc>
              <a:spcAft>
                <a:spcPts val="0"/>
              </a:spcAft>
              <a:tabLst>
                <a:tab pos="57150" algn="l"/>
                <a:tab pos="4860925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100V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6F873CD-869B-40B2-B583-CCDEB9245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568135"/>
              </p:ext>
            </p:extLst>
          </p:nvPr>
        </p:nvGraphicFramePr>
        <p:xfrm>
          <a:off x="9805690" y="3886200"/>
          <a:ext cx="482600" cy="124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6" imgW="152280" imgH="431640" progId="Equation.DSMT4">
                  <p:embed/>
                </p:oleObj>
              </mc:Choice>
              <mc:Fallback>
                <p:oleObj name="Equation" r:id="rId6" imgW="152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05690" y="3886200"/>
                        <a:ext cx="482600" cy="1241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0EB5C7-284F-42B7-BF63-80CE9AC3F332}"/>
              </a:ext>
            </a:extLst>
          </p:cNvPr>
          <p:cNvCxnSpPr/>
          <p:nvPr/>
        </p:nvCxnSpPr>
        <p:spPr>
          <a:xfrm>
            <a:off x="8610600" y="3619500"/>
            <a:ext cx="0" cy="24269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9AC17A-CF94-442B-85D2-3794DE0182A9}"/>
              </a:ext>
            </a:extLst>
          </p:cNvPr>
          <p:cNvCxnSpPr/>
          <p:nvPr/>
        </p:nvCxnSpPr>
        <p:spPr>
          <a:xfrm>
            <a:off x="8610600" y="6046412"/>
            <a:ext cx="199277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688" name="Straight Connector 114687">
            <a:extLst>
              <a:ext uri="{FF2B5EF4-FFF2-40B4-BE49-F238E27FC236}">
                <a16:creationId xmlns:a16="http://schemas.microsoft.com/office/drawing/2014/main" id="{A46EFC56-5C20-41FB-8D57-DBA5FD6C5C9F}"/>
              </a:ext>
            </a:extLst>
          </p:cNvPr>
          <p:cNvCxnSpPr/>
          <p:nvPr/>
        </p:nvCxnSpPr>
        <p:spPr>
          <a:xfrm>
            <a:off x="8610600" y="3619500"/>
            <a:ext cx="1992774" cy="24269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689" name="TextBox 114688">
            <a:extLst>
              <a:ext uri="{FF2B5EF4-FFF2-40B4-BE49-F238E27FC236}">
                <a16:creationId xmlns:a16="http://schemas.microsoft.com/office/drawing/2014/main" id="{9B3A7428-7398-40F4-9DD6-420113D93E39}"/>
              </a:ext>
            </a:extLst>
          </p:cNvPr>
          <p:cNvSpPr txBox="1"/>
          <p:nvPr/>
        </p:nvSpPr>
        <p:spPr>
          <a:xfrm>
            <a:off x="7924800" y="3200400"/>
            <a:ext cx="60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6418F0-06E2-4B7C-895B-938DA63C9D7E}"/>
              </a:ext>
            </a:extLst>
          </p:cNvPr>
          <p:cNvSpPr txBox="1"/>
          <p:nvPr/>
        </p:nvSpPr>
        <p:spPr>
          <a:xfrm>
            <a:off x="8229594" y="5811978"/>
            <a:ext cx="60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E2B684-E439-449E-BDE0-67C2C8652DEB}"/>
              </a:ext>
            </a:extLst>
          </p:cNvPr>
          <p:cNvSpPr txBox="1"/>
          <p:nvPr/>
        </p:nvSpPr>
        <p:spPr>
          <a:xfrm>
            <a:off x="10603374" y="5798726"/>
            <a:ext cx="60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cxnSp>
        <p:nvCxnSpPr>
          <p:cNvPr id="114693" name="Straight Arrow Connector 114692">
            <a:extLst>
              <a:ext uri="{FF2B5EF4-FFF2-40B4-BE49-F238E27FC236}">
                <a16:creationId xmlns:a16="http://schemas.microsoft.com/office/drawing/2014/main" id="{0F28C362-4EF1-4303-B9EF-1635FC91AB5B}"/>
              </a:ext>
            </a:extLst>
          </p:cNvPr>
          <p:cNvCxnSpPr/>
          <p:nvPr/>
        </p:nvCxnSpPr>
        <p:spPr>
          <a:xfrm flipH="1" flipV="1">
            <a:off x="9067800" y="3619500"/>
            <a:ext cx="1535574" cy="1851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Oval 4">
            <a:extLst>
              <a:ext uri="{FF2B5EF4-FFF2-40B4-BE49-F238E27FC236}">
                <a16:creationId xmlns:a16="http://schemas.microsoft.com/office/drawing/2014/main" id="{234B8B60-A755-4897-B5AA-A5B258590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3909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4;p41">
            <a:extLst>
              <a:ext uri="{FF2B5EF4-FFF2-40B4-BE49-F238E27FC236}">
                <a16:creationId xmlns:a16="http://schemas.microsoft.com/office/drawing/2014/main" id="{F743CA33-46EE-468D-BAA5-A7408D4777D5}"/>
              </a:ext>
            </a:extLst>
          </p:cNvPr>
          <p:cNvSpPr/>
          <p:nvPr/>
        </p:nvSpPr>
        <p:spPr>
          <a:xfrm>
            <a:off x="1676400" y="6046412"/>
            <a:ext cx="10515599" cy="506789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5" name="pe;3755;p41">
            <a:extLst>
              <a:ext uri="{FF2B5EF4-FFF2-40B4-BE49-F238E27FC236}">
                <a16:creationId xmlns:a16="http://schemas.microsoft.com/office/drawing/2014/main" id="{1813DECC-7167-451F-B804-46E21F7DEC81}"/>
              </a:ext>
            </a:extLst>
          </p:cNvPr>
          <p:cNvSpPr/>
          <p:nvPr/>
        </p:nvSpPr>
        <p:spPr>
          <a:xfrm>
            <a:off x="838200" y="304799"/>
            <a:ext cx="11353799" cy="549737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DA14902F-204F-451B-BD0D-E6D73E86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7823" y="5456663"/>
            <a:ext cx="1357540" cy="1387076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5D2E3293-C39B-487C-8A61-14302DBCD6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7402" y="39915"/>
            <a:ext cx="1005602" cy="825507"/>
          </a:xfrm>
          <a:prstGeom prst="rect">
            <a:avLst/>
          </a:prstGeom>
        </p:spPr>
      </p:pic>
      <p:sp>
        <p:nvSpPr>
          <p:cNvPr id="2" name="Star: 5 Points 1">
            <a:hlinkClick r:id="rId5" action="ppaction://hlinksldjump"/>
            <a:extLst>
              <a:ext uri="{FF2B5EF4-FFF2-40B4-BE49-F238E27FC236}">
                <a16:creationId xmlns:a16="http://schemas.microsoft.com/office/drawing/2014/main" id="{8B65F5E9-868B-4C73-A5D1-1C4971989E2A}"/>
              </a:ext>
            </a:extLst>
          </p:cNvPr>
          <p:cNvSpPr/>
          <p:nvPr/>
        </p:nvSpPr>
        <p:spPr>
          <a:xfrm>
            <a:off x="11233978" y="5571710"/>
            <a:ext cx="808933" cy="1219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D78774-CFF4-433A-8002-274AFEFAB22F}"/>
              </a:ext>
            </a:extLst>
          </p:cNvPr>
          <p:cNvSpPr/>
          <p:nvPr/>
        </p:nvSpPr>
        <p:spPr>
          <a:xfrm>
            <a:off x="1066800" y="858567"/>
            <a:ext cx="98378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just">
              <a:spcAft>
                <a:spcPts val="0"/>
              </a:spcAft>
              <a:tabLst>
                <a:tab pos="57150" algn="l"/>
                <a:tab pos="4860925" algn="l"/>
              </a:tabLst>
            </a:pPr>
            <a:r>
              <a:rPr lang="vi-VN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Câu 6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bản kim loại phẳng tích điện A, B đặt song song như hình. Điện trường giữa các bản là điện trường đều và có chiều như hình vẽ. Hai bản A và B cách nhau một 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đoạn d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5 cm. Cường độ điện trường E</a:t>
            </a:r>
            <a:r>
              <a:rPr lang="vi-VN" sz="2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400 V/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m.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Chọn gốc điện thế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bản A.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iện thế của bản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là</a:t>
            </a:r>
          </a:p>
          <a:p>
            <a:pPr marL="571500" indent="-514350" algn="just">
              <a:spcAft>
                <a:spcPts val="0"/>
              </a:spcAft>
              <a:buAutoNum type="alphaUcPeriod"/>
              <a:tabLst>
                <a:tab pos="57150" algn="l"/>
                <a:tab pos="4860925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20V</a:t>
            </a:r>
          </a:p>
          <a:p>
            <a:pPr marL="571500" indent="-514350" algn="just">
              <a:spcAft>
                <a:spcPts val="0"/>
              </a:spcAft>
              <a:buAutoNum type="alphaUcPeriod"/>
              <a:tabLst>
                <a:tab pos="57150" algn="l"/>
                <a:tab pos="4860925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-20V</a:t>
            </a:r>
          </a:p>
          <a:p>
            <a:pPr marL="571500" indent="-514350" algn="just">
              <a:spcAft>
                <a:spcPts val="0"/>
              </a:spcAft>
              <a:buAutoNum type="alphaUcPeriod"/>
              <a:tabLst>
                <a:tab pos="57150" algn="l"/>
                <a:tab pos="4860925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2000V</a:t>
            </a:r>
          </a:p>
          <a:p>
            <a:pPr marL="571500" indent="-514350" algn="just">
              <a:spcAft>
                <a:spcPts val="0"/>
              </a:spcAft>
              <a:buAutoNum type="alphaUcPeriod"/>
              <a:tabLst>
                <a:tab pos="57150" algn="l"/>
                <a:tab pos="4860925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-2000V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18C67E-7E6C-433A-8FCB-2327991239AC}"/>
              </a:ext>
            </a:extLst>
          </p:cNvPr>
          <p:cNvCxnSpPr>
            <a:cxnSpLocks/>
          </p:cNvCxnSpPr>
          <p:nvPr/>
        </p:nvCxnSpPr>
        <p:spPr>
          <a:xfrm>
            <a:off x="9144000" y="3657600"/>
            <a:ext cx="1524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31EB1-3D0C-4677-B6F7-4FFA6EB11B98}"/>
              </a:ext>
            </a:extLst>
          </p:cNvPr>
          <p:cNvCxnSpPr/>
          <p:nvPr/>
        </p:nvCxnSpPr>
        <p:spPr>
          <a:xfrm>
            <a:off x="8991600" y="3112191"/>
            <a:ext cx="0" cy="26790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E637A5-4EA9-435B-87B0-B1C17EB9FF83}"/>
              </a:ext>
            </a:extLst>
          </p:cNvPr>
          <p:cNvCxnSpPr/>
          <p:nvPr/>
        </p:nvCxnSpPr>
        <p:spPr>
          <a:xfrm>
            <a:off x="10744200" y="3112191"/>
            <a:ext cx="0" cy="27552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F65DCC-A19E-46C9-8010-DDCF0A7DCEFB}"/>
              </a:ext>
            </a:extLst>
          </p:cNvPr>
          <p:cNvCxnSpPr/>
          <p:nvPr/>
        </p:nvCxnSpPr>
        <p:spPr>
          <a:xfrm>
            <a:off x="8991600" y="5571710"/>
            <a:ext cx="1752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662C1F1-7942-42F7-A355-2D157760FD1D}"/>
              </a:ext>
            </a:extLst>
          </p:cNvPr>
          <p:cNvSpPr txBox="1"/>
          <p:nvPr/>
        </p:nvSpPr>
        <p:spPr>
          <a:xfrm>
            <a:off x="8458200" y="3112191"/>
            <a:ext cx="6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BF24AC-A688-467B-A3F3-20B2F13CB86B}"/>
              </a:ext>
            </a:extLst>
          </p:cNvPr>
          <p:cNvSpPr txBox="1"/>
          <p:nvPr/>
        </p:nvSpPr>
        <p:spPr>
          <a:xfrm>
            <a:off x="10694499" y="3177245"/>
            <a:ext cx="6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75FF5C-FFC2-4EDD-A53D-998F568F79BC}"/>
              </a:ext>
            </a:extLst>
          </p:cNvPr>
          <p:cNvSpPr txBox="1"/>
          <p:nvPr/>
        </p:nvSpPr>
        <p:spPr>
          <a:xfrm>
            <a:off x="9718001" y="5202378"/>
            <a:ext cx="6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d</a:t>
            </a:r>
            <a:endParaRPr lang="en-US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C8C72F1-6775-4A87-89E5-20D42ECB5F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72390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45A3D71-F669-45B3-946F-7AF3C5CC3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36251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8241E57-7FB9-4EDF-BBA9-A2C01B08C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91381"/>
              </p:ext>
            </p:extLst>
          </p:nvPr>
        </p:nvGraphicFramePr>
        <p:xfrm>
          <a:off x="9394931" y="3124200"/>
          <a:ext cx="932666" cy="514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9" imgW="152280" imgH="203040" progId="Equation.DSMT4">
                  <p:embed/>
                </p:oleObj>
              </mc:Choice>
              <mc:Fallback>
                <p:oleObj name="Equation" r:id="rId9" imgW="15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94931" y="3124200"/>
                        <a:ext cx="932666" cy="514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;p41">
            <a:extLst>
              <a:ext uri="{FF2B5EF4-FFF2-40B4-BE49-F238E27FC236}">
                <a16:creationId xmlns:a16="http://schemas.microsoft.com/office/drawing/2014/main" id="{14210076-F415-49AF-9FCF-B74158C27950}"/>
              </a:ext>
            </a:extLst>
          </p:cNvPr>
          <p:cNvSpPr/>
          <p:nvPr/>
        </p:nvSpPr>
        <p:spPr>
          <a:xfrm>
            <a:off x="799980" y="6586416"/>
            <a:ext cx="10630020" cy="271584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" name="pe;3755;p41">
            <a:extLst>
              <a:ext uri="{FF2B5EF4-FFF2-40B4-BE49-F238E27FC236}">
                <a16:creationId xmlns:a16="http://schemas.microsoft.com/office/drawing/2014/main" id="{06D33BDE-0CCA-4464-B9BA-C1A4C27A68EB}"/>
              </a:ext>
            </a:extLst>
          </p:cNvPr>
          <p:cNvSpPr/>
          <p:nvPr/>
        </p:nvSpPr>
        <p:spPr>
          <a:xfrm>
            <a:off x="799980" y="76199"/>
            <a:ext cx="9793726" cy="339361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FEA36FE5-D17C-4096-8564-8A8AEA86B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246" y="5500206"/>
            <a:ext cx="1357540" cy="1387076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9979C61-3B0E-44D1-BA6D-9F4E961CB4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5622" y="-75334"/>
            <a:ext cx="1005602" cy="825508"/>
          </a:xfrm>
          <a:prstGeom prst="rect">
            <a:avLst/>
          </a:prstGeom>
        </p:spPr>
      </p:pic>
      <p:pic>
        <p:nvPicPr>
          <p:cNvPr id="10" name="Picture 4" descr="Quoobee">
            <a:extLst>
              <a:ext uri="{FF2B5EF4-FFF2-40B4-BE49-F238E27FC236}">
                <a16:creationId xmlns:a16="http://schemas.microsoft.com/office/drawing/2014/main" id="{0E099E2B-85FE-4C95-BD35-C63075D5C3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2006" y="4932490"/>
            <a:ext cx="2212568" cy="19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upload.wikimedia.org/wikipedia/commons/thumb/a/aa/AlfedPalmersmokestacks.jpg/800px-AlfedPalmersmokestacks.jpg">
            <a:extLst>
              <a:ext uri="{FF2B5EF4-FFF2-40B4-BE49-F238E27FC236}">
                <a16:creationId xmlns:a16="http://schemas.microsoft.com/office/drawing/2014/main" id="{A9F83E77-3222-47CB-9A6C-1A9E3D82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32" y="196713"/>
            <a:ext cx="4237374" cy="30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Ảnh: ô nhiễm khí thải">
            <a:extLst>
              <a:ext uri="{FF2B5EF4-FFF2-40B4-BE49-F238E27FC236}">
                <a16:creationId xmlns:a16="http://schemas.microsoft.com/office/drawing/2014/main" id="{9D2514DE-A6FB-48F1-B0BA-70FCAD512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87" y="3144702"/>
            <a:ext cx="4319000" cy="33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B71C28-1022-4193-8465-F00329C99F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833" t="45553" r="43333" b="26285"/>
          <a:stretch/>
        </p:blipFill>
        <p:spPr>
          <a:xfrm>
            <a:off x="2708569" y="687144"/>
            <a:ext cx="6853289" cy="4905512"/>
          </a:xfrm>
          <a:prstGeom prst="rect">
            <a:avLst/>
          </a:prstGeom>
        </p:spPr>
      </p:pic>
      <p:pic>
        <p:nvPicPr>
          <p:cNvPr id="14" name="Picture 2" descr="Công ty CP Nhiệt điện Phả Lại : Nhiều biện pháp tiết kiệm ...">
            <a:extLst>
              <a:ext uri="{FF2B5EF4-FFF2-40B4-BE49-F238E27FC236}">
                <a16:creationId xmlns:a16="http://schemas.microsoft.com/office/drawing/2014/main" id="{73BC35A0-F80B-48BF-AF17-FB633EFC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73" y="196713"/>
            <a:ext cx="8430537" cy="62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iện trạng môi trường ô nhiễm được thể hiện qua những hình ảnh">
            <a:extLst>
              <a:ext uri="{FF2B5EF4-FFF2-40B4-BE49-F238E27FC236}">
                <a16:creationId xmlns:a16="http://schemas.microsoft.com/office/drawing/2014/main" id="{729FA0B3-578E-49DB-80A7-FF835CEEC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66" y="3249980"/>
            <a:ext cx="4211239" cy="32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ội bảo vệ thiên nhiên và môi trường Việt Nam">
            <a:extLst>
              <a:ext uri="{FF2B5EF4-FFF2-40B4-BE49-F238E27FC236}">
                <a16:creationId xmlns:a16="http://schemas.microsoft.com/office/drawing/2014/main" id="{42F93687-B37B-49AA-ADA3-C38B8C86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87" y="159127"/>
            <a:ext cx="4237374" cy="30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960BE6-6BBF-4F24-9845-E19F2BE91499}"/>
              </a:ext>
            </a:extLst>
          </p:cNvPr>
          <p:cNvSpPr txBox="1"/>
          <p:nvPr/>
        </p:nvSpPr>
        <p:spPr>
          <a:xfrm>
            <a:off x="218474" y="2667648"/>
            <a:ext cx="1387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Máy lọc không khí tĩnh điện Ionicpro Ionia TA500 câm không có vật tư tiêu  hao trừ khử bụi PM2.5 | Tàu Tốc Hành | Giá Sỉ Lẻ Cạnh Tranh">
            <a:extLst>
              <a:ext uri="{FF2B5EF4-FFF2-40B4-BE49-F238E27FC236}">
                <a16:creationId xmlns:a16="http://schemas.microsoft.com/office/drawing/2014/main" id="{7ABF2E27-4EBF-45B6-A88F-471FFDEEC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"/>
            <a:ext cx="53340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434A9-4084-4F02-8312-4CDEE32BE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1" y="1"/>
            <a:ext cx="4876799" cy="3695505"/>
          </a:xfrm>
          <a:prstGeom prst="rect">
            <a:avLst/>
          </a:prstGeom>
        </p:spPr>
      </p:pic>
      <p:pic>
        <p:nvPicPr>
          <p:cNvPr id="11272" name="Picture 8" descr="Máy lọc tĩnh điện Klean Lọc khói, dầu mỡ">
            <a:extLst>
              <a:ext uri="{FF2B5EF4-FFF2-40B4-BE49-F238E27FC236}">
                <a16:creationId xmlns:a16="http://schemas.microsoft.com/office/drawing/2014/main" id="{BCA073E0-E930-44D7-A3F9-A96804B00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657600"/>
            <a:ext cx="5334001" cy="31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Máy lọc bụi tĩnh điện - Cấu tạo, nguyên lý, ưu nhược điểm">
            <a:extLst>
              <a:ext uri="{FF2B5EF4-FFF2-40B4-BE49-F238E27FC236}">
                <a16:creationId xmlns:a16="http://schemas.microsoft.com/office/drawing/2014/main" id="{5309F591-A823-4B63-8471-E6070216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95506"/>
            <a:ext cx="4876799" cy="31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7BC7-16BD-45F7-ABA8-8C546AEB167D}"/>
              </a:ext>
            </a:extLst>
          </p:cNvPr>
          <p:cNvSpPr/>
          <p:nvPr/>
        </p:nvSpPr>
        <p:spPr>
          <a:xfrm>
            <a:off x="3200400" y="2006900"/>
            <a:ext cx="6172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28600" algn="l"/>
              </a:tabLst>
            </a:pPr>
            <a:r>
              <a:rPr lang="vi-VN" sz="2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Chuẩn bị nội dung bài mới ra sơ đồ tư duy.</a:t>
            </a:r>
            <a:endParaRPr lang="en-US" sz="2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217170" algn="l"/>
              </a:tabLst>
            </a:pPr>
            <a:r>
              <a:rPr lang="vi-VN" sz="2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Chuẩn bị phương pháp học bài sau.</a:t>
            </a:r>
          </a:p>
          <a:p>
            <a:pPr>
              <a:tabLst>
                <a:tab pos="217170" algn="l"/>
              </a:tabLst>
            </a:pPr>
            <a:r>
              <a:rPr lang="vi-VN" sz="2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Làm bài tập 5,6,7,8,9 trang 29</a:t>
            </a:r>
            <a:endParaRPr lang="en-US" sz="2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306511-C2F8-4604-960F-D223DD6850C9}"/>
              </a:ext>
            </a:extLst>
          </p:cNvPr>
          <p:cNvGrpSpPr/>
          <p:nvPr/>
        </p:nvGrpSpPr>
        <p:grpSpPr>
          <a:xfrm>
            <a:off x="3200400" y="1233843"/>
            <a:ext cx="5934638" cy="4390314"/>
            <a:chOff x="1664043" y="1162103"/>
            <a:chExt cx="5934638" cy="43903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EC6546-11F3-4B01-A878-9E4F4E022BC6}"/>
                </a:ext>
              </a:extLst>
            </p:cNvPr>
            <p:cNvSpPr/>
            <p:nvPr/>
          </p:nvSpPr>
          <p:spPr>
            <a:xfrm>
              <a:off x="1664043" y="1162103"/>
              <a:ext cx="59346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i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 ơn các thầy cô và các em</a:t>
              </a:r>
              <a:endParaRPr lang="en-US" sz="36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410" name="Picture 2" descr="Hạt Giống Hoa Sao Nhái Hương Nông QV-SAONHAI-HN (1g)">
              <a:extLst>
                <a:ext uri="{FF2B5EF4-FFF2-40B4-BE49-F238E27FC236}">
                  <a16:creationId xmlns:a16="http://schemas.microsoft.com/office/drawing/2014/main" id="{DF12D5AE-7F9C-46A5-A5E4-026153893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251" y="2047216"/>
              <a:ext cx="3505201" cy="350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4;p41">
            <a:extLst>
              <a:ext uri="{FF2B5EF4-FFF2-40B4-BE49-F238E27FC236}">
                <a16:creationId xmlns:a16="http://schemas.microsoft.com/office/drawing/2014/main" id="{DA29AECF-5356-4DAF-89A8-9134B47F74C9}"/>
              </a:ext>
            </a:extLst>
          </p:cNvPr>
          <p:cNvSpPr/>
          <p:nvPr/>
        </p:nvSpPr>
        <p:spPr>
          <a:xfrm>
            <a:off x="838200" y="6046413"/>
            <a:ext cx="11353799" cy="34686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1" name="pe;3755;p41">
            <a:extLst>
              <a:ext uri="{FF2B5EF4-FFF2-40B4-BE49-F238E27FC236}">
                <a16:creationId xmlns:a16="http://schemas.microsoft.com/office/drawing/2014/main" id="{365AAEE4-8F55-4F46-A62B-B2E3EA82D77E}"/>
              </a:ext>
            </a:extLst>
          </p:cNvPr>
          <p:cNvSpPr/>
          <p:nvPr/>
        </p:nvSpPr>
        <p:spPr>
          <a:xfrm>
            <a:off x="838200" y="304799"/>
            <a:ext cx="11353799" cy="549737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6E8B0EF6-B931-4E33-A4EF-BFEED099F0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5654" y="5352874"/>
            <a:ext cx="1357540" cy="1387076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FA5B0E3C-0483-43FD-ABC9-1D1D7FE282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7402" y="39915"/>
            <a:ext cx="1005602" cy="8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662430" y="2463641"/>
            <a:ext cx="675000" cy="675000"/>
          </a:xfrm>
          <a:prstGeom prst="ellipse">
            <a:avLst/>
          </a:prstGeom>
          <a:solidFill>
            <a:srgbClr val="EB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3387" name=";p36"/>
          <p:cNvSpPr txBox="1">
            <a:spLocks noGrp="1"/>
          </p:cNvSpPr>
          <p:nvPr>
            <p:ph type="title" idx="4294967295"/>
          </p:nvPr>
        </p:nvSpPr>
        <p:spPr>
          <a:xfrm>
            <a:off x="2473324" y="977875"/>
            <a:ext cx="7702550" cy="571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3388" name=";p36"/>
          <p:cNvSpPr txBox="1">
            <a:spLocks noGrp="1"/>
          </p:cNvSpPr>
          <p:nvPr>
            <p:ph type="title" idx="4294967295"/>
          </p:nvPr>
        </p:nvSpPr>
        <p:spPr>
          <a:xfrm>
            <a:off x="5434012" y="2540509"/>
            <a:ext cx="3786187" cy="5286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ĐIỆN THẾ</a:t>
            </a:r>
            <a:endParaRPr lang="en-GB" sz="2800" b="1" dirty="0">
              <a:solidFill>
                <a:srgbClr val="FFFF00"/>
              </a:solidFill>
              <a:latin typeface="Times New Roman" panose="02020603050405020304" pitchFamily="18" charset="0"/>
              <a:ea typeface="思源黑体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90" name="0;p36"/>
          <p:cNvSpPr txBox="1">
            <a:spLocks noGrp="1"/>
          </p:cNvSpPr>
          <p:nvPr>
            <p:ph type="title" idx="4294967295"/>
          </p:nvPr>
        </p:nvSpPr>
        <p:spPr>
          <a:xfrm>
            <a:off x="5434013" y="3917950"/>
            <a:ext cx="6757987" cy="5286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/>
            <a:r>
              <a:rPr lang="vi-VN" sz="2800" b="1" dirty="0">
                <a:solidFill>
                  <a:srgbClr val="F3C71E"/>
                </a:solidFill>
                <a:latin typeface="Times New Roman" panose="02020603050405020304" pitchFamily="18" charset="0"/>
                <a:ea typeface="思源黑体 Medium" panose="020B0600000000000000" pitchFamily="34" charset="-122"/>
                <a:cs typeface="Times New Roman" panose="02020603050405020304" pitchFamily="18" charset="0"/>
              </a:rPr>
              <a:t>HIỆU ĐIỆN THẾ</a:t>
            </a:r>
            <a:endParaRPr lang="en-GB" sz="2800" b="1" dirty="0">
              <a:solidFill>
                <a:srgbClr val="F3C71E"/>
              </a:solidFill>
              <a:latin typeface="Times New Roman" panose="02020603050405020304" pitchFamily="18" charset="0"/>
              <a:ea typeface="思源黑体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62430" y="3727048"/>
            <a:ext cx="675000" cy="675000"/>
          </a:xfrm>
          <a:prstGeom prst="ellipse">
            <a:avLst/>
          </a:prstGeom>
          <a:solidFill>
            <a:srgbClr val="F3C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3400;p36"/>
          <p:cNvSpPr txBox="1">
            <a:spLocks noGrp="1"/>
          </p:cNvSpPr>
          <p:nvPr/>
        </p:nvSpPr>
        <p:spPr>
          <a:xfrm>
            <a:off x="2635602" y="3918741"/>
            <a:ext cx="728663" cy="345281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1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0</a:t>
            </a:r>
            <a:r>
              <a:rPr lang="en-US" altLang="en-GB" sz="21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2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6591" y="5809081"/>
            <a:ext cx="1310420" cy="12030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0" y="12138"/>
            <a:ext cx="881063" cy="1203008"/>
          </a:xfrm>
          <a:prstGeom prst="rect">
            <a:avLst/>
          </a:prstGeom>
        </p:spPr>
      </p:pic>
      <p:sp>
        <p:nvSpPr>
          <p:cNvPr id="12" name="3400;p36">
            <a:extLst>
              <a:ext uri="{FF2B5EF4-FFF2-40B4-BE49-F238E27FC236}">
                <a16:creationId xmlns:a16="http://schemas.microsoft.com/office/drawing/2014/main" id="{6D432B43-02A1-45F9-A04A-41518CB9C6DE}"/>
              </a:ext>
            </a:extLst>
          </p:cNvPr>
          <p:cNvSpPr txBox="1">
            <a:spLocks noGrp="1"/>
          </p:cNvSpPr>
          <p:nvPr/>
        </p:nvSpPr>
        <p:spPr>
          <a:xfrm>
            <a:off x="2642765" y="2659194"/>
            <a:ext cx="728663" cy="345281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1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0</a:t>
            </a:r>
            <a:r>
              <a:rPr lang="en-US" sz="21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1</a:t>
            </a:r>
            <a:endParaRPr lang="en-US" altLang="en-GB" sz="2100" dirty="0">
              <a:solidFill>
                <a:schemeClr val="bg1"/>
              </a:solidFill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pic>
        <p:nvPicPr>
          <p:cNvPr id="13" name="图片 10">
            <a:extLst>
              <a:ext uri="{FF2B5EF4-FFF2-40B4-BE49-F238E27FC236}">
                <a16:creationId xmlns:a16="http://schemas.microsoft.com/office/drawing/2014/main" id="{9E7DB94D-0482-47C5-9AB3-99E353537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1340987" cy="1830991"/>
          </a:xfrm>
          <a:prstGeom prst="rect">
            <a:avLst/>
          </a:prstGeom>
        </p:spPr>
      </p:pic>
      <p:pic>
        <p:nvPicPr>
          <p:cNvPr id="14" name="图片 10">
            <a:extLst>
              <a:ext uri="{FF2B5EF4-FFF2-40B4-BE49-F238E27FC236}">
                <a16:creationId xmlns:a16="http://schemas.microsoft.com/office/drawing/2014/main" id="{A4A69868-9524-4E61-90E1-0195D6288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33" y="5856226"/>
            <a:ext cx="881063" cy="1203008"/>
          </a:xfrm>
          <a:prstGeom prst="rect">
            <a:avLst/>
          </a:prstGeom>
        </p:spPr>
      </p:pic>
      <p:sp>
        <p:nvSpPr>
          <p:cNvPr id="15" name="4;p41">
            <a:extLst>
              <a:ext uri="{FF2B5EF4-FFF2-40B4-BE49-F238E27FC236}">
                <a16:creationId xmlns:a16="http://schemas.microsoft.com/office/drawing/2014/main" id="{C0489073-B865-4A5A-84E1-E78D61C2415A}"/>
              </a:ext>
            </a:extLst>
          </p:cNvPr>
          <p:cNvSpPr/>
          <p:nvPr/>
        </p:nvSpPr>
        <p:spPr>
          <a:xfrm>
            <a:off x="838200" y="6059012"/>
            <a:ext cx="10439400" cy="518314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6" name="pe;3755;p41">
            <a:extLst>
              <a:ext uri="{FF2B5EF4-FFF2-40B4-BE49-F238E27FC236}">
                <a16:creationId xmlns:a16="http://schemas.microsoft.com/office/drawing/2014/main" id="{6D2B37EC-7BE6-4108-8515-E9E62EBC1EA3}"/>
              </a:ext>
            </a:extLst>
          </p:cNvPr>
          <p:cNvSpPr/>
          <p:nvPr/>
        </p:nvSpPr>
        <p:spPr>
          <a:xfrm>
            <a:off x="609600" y="447415"/>
            <a:ext cx="11429999" cy="48067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88" grpId="0"/>
      <p:bldP spid="3390" grpId="0"/>
      <p:bldP spid="8" grpId="0" animBg="1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p37"/>
          <p:cNvSpPr txBox="1">
            <a:spLocks noGrp="1"/>
          </p:cNvSpPr>
          <p:nvPr>
            <p:ph type="title" idx="4294967295"/>
          </p:nvPr>
        </p:nvSpPr>
        <p:spPr>
          <a:xfrm>
            <a:off x="676803" y="3429000"/>
            <a:ext cx="10270067" cy="11239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Điện Thế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Lora Regular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8997" y="959485"/>
            <a:ext cx="2265680" cy="1859915"/>
          </a:xfrm>
          <a:prstGeom prst="rect">
            <a:avLst/>
          </a:prstGeom>
        </p:spPr>
      </p:pic>
      <p:sp>
        <p:nvSpPr>
          <p:cNvPr id="3400" name="pe;3400;p36"/>
          <p:cNvSpPr txBox="1">
            <a:spLocks noGrp="1"/>
          </p:cNvSpPr>
          <p:nvPr/>
        </p:nvSpPr>
        <p:spPr>
          <a:xfrm>
            <a:off x="5610224" y="1331701"/>
            <a:ext cx="971551" cy="460375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latin typeface="思源黑体 Heavy" panose="020B0A00000000000000" pitchFamily="34" charset="-122"/>
                <a:ea typeface="思源黑体 Heavy" panose="020B0A00000000000000" pitchFamily="34" charset="-122"/>
              </a:rPr>
              <a:t>I</a:t>
            </a:r>
          </a:p>
        </p:txBody>
      </p:sp>
      <p:pic>
        <p:nvPicPr>
          <p:cNvPr id="2" name="图片 1" descr="597d7e44d6d32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9E9E9">
                  <a:alpha val="100000"/>
                </a:srgbClr>
              </a:clrFrom>
              <a:clrTo>
                <a:srgbClr val="E9E9E9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1" y="4710879"/>
            <a:ext cx="1431164" cy="2147123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B73C097F-5797-4D4F-BBD3-7A367484B9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6591" y="5809081"/>
            <a:ext cx="1310420" cy="1203008"/>
          </a:xfrm>
          <a:prstGeom prst="rect">
            <a:avLst/>
          </a:prstGeom>
        </p:spPr>
      </p:pic>
      <p:sp>
        <p:nvSpPr>
          <p:cNvPr id="9" name="4;p41">
            <a:extLst>
              <a:ext uri="{FF2B5EF4-FFF2-40B4-BE49-F238E27FC236}">
                <a16:creationId xmlns:a16="http://schemas.microsoft.com/office/drawing/2014/main" id="{B0C388A0-F84E-4011-AA63-55C8BDB174CB}"/>
              </a:ext>
            </a:extLst>
          </p:cNvPr>
          <p:cNvSpPr/>
          <p:nvPr/>
        </p:nvSpPr>
        <p:spPr>
          <a:xfrm>
            <a:off x="838200" y="6059012"/>
            <a:ext cx="10439400" cy="518314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" name="pe;3755;p41">
            <a:extLst>
              <a:ext uri="{FF2B5EF4-FFF2-40B4-BE49-F238E27FC236}">
                <a16:creationId xmlns:a16="http://schemas.microsoft.com/office/drawing/2014/main" id="{9CAD293E-03D4-479E-9CA3-344BDCD03079}"/>
              </a:ext>
            </a:extLst>
          </p:cNvPr>
          <p:cNvSpPr/>
          <p:nvPr/>
        </p:nvSpPr>
        <p:spPr>
          <a:xfrm>
            <a:off x="609600" y="447415"/>
            <a:ext cx="11429999" cy="48067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" grpId="0"/>
      <p:bldP spid="34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D75C48-CEC5-45AF-8FDB-151B78DB4159}"/>
              </a:ext>
            </a:extLst>
          </p:cNvPr>
          <p:cNvSpPr txBox="1"/>
          <p:nvPr/>
        </p:nvSpPr>
        <p:spPr>
          <a:xfrm>
            <a:off x="3429000" y="1054267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73099-DFBF-4C93-ACC5-6A455757B8D6}"/>
              </a:ext>
            </a:extLst>
          </p:cNvPr>
          <p:cNvSpPr txBox="1"/>
          <p:nvPr/>
        </p:nvSpPr>
        <p:spPr>
          <a:xfrm>
            <a:off x="3149600" y="2178694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năng điện trường đặc trưng cho khả năng ...........................      của điện trường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E7B31-9535-4EB6-9137-E938A4C8476B}"/>
              </a:ext>
            </a:extLst>
          </p:cNvPr>
          <p:cNvSpPr txBox="1"/>
          <p:nvPr/>
        </p:nvSpPr>
        <p:spPr>
          <a:xfrm>
            <a:off x="3352800" y="260321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công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4671A-39B9-4691-8525-68F83B75A605}"/>
              </a:ext>
            </a:extLst>
          </p:cNvPr>
          <p:cNvSpPr txBox="1"/>
          <p:nvPr/>
        </p:nvSpPr>
        <p:spPr>
          <a:xfrm>
            <a:off x="3429000" y="3429001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thế năng của điện trường là ......................................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B0AE6-7C9F-4E38-8A83-EA088FBCE0E1}"/>
              </a:ext>
            </a:extLst>
          </p:cNvPr>
          <p:cNvSpPr txBox="1"/>
          <p:nvPr/>
        </p:nvSpPr>
        <p:spPr>
          <a:xfrm>
            <a:off x="3886200" y="384241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vi-VN" altLang="en-US" sz="28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vi-VN" altLang="en-US" sz="28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i="1" baseline="-28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vi-VN" altLang="en-US" sz="28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V</a:t>
            </a:r>
            <a:r>
              <a:rPr lang="vi-VN" altLang="en-US" sz="28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.q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Quoobee">
            <a:extLst>
              <a:ext uri="{FF2B5EF4-FFF2-40B4-BE49-F238E27FC236}">
                <a16:creationId xmlns:a16="http://schemas.microsoft.com/office/drawing/2014/main" id="{1C8959F1-2CDB-4C20-B651-6374D98032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4600" y="5029200"/>
            <a:ext cx="2354502" cy="19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;p41">
            <a:extLst>
              <a:ext uri="{FF2B5EF4-FFF2-40B4-BE49-F238E27FC236}">
                <a16:creationId xmlns:a16="http://schemas.microsoft.com/office/drawing/2014/main" id="{2B1BE3B0-FA1D-4CA2-81F8-937CBDDEAF02}"/>
              </a:ext>
            </a:extLst>
          </p:cNvPr>
          <p:cNvSpPr/>
          <p:nvPr/>
        </p:nvSpPr>
        <p:spPr>
          <a:xfrm>
            <a:off x="1066800" y="6096000"/>
            <a:ext cx="9753600" cy="380999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9" name="pe;3755;p41">
            <a:extLst>
              <a:ext uri="{FF2B5EF4-FFF2-40B4-BE49-F238E27FC236}">
                <a16:creationId xmlns:a16="http://schemas.microsoft.com/office/drawing/2014/main" id="{D6714369-1D33-4C43-8FD9-56F825596853}"/>
              </a:ext>
            </a:extLst>
          </p:cNvPr>
          <p:cNvSpPr/>
          <p:nvPr/>
        </p:nvSpPr>
        <p:spPr>
          <a:xfrm>
            <a:off x="457200" y="304800"/>
            <a:ext cx="11506199" cy="492443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DF580EC0-32F2-4DC2-9E71-3128895ED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059" y="4848323"/>
            <a:ext cx="1924332" cy="1966200"/>
          </a:xfrm>
          <a:prstGeom prst="rect">
            <a:avLst/>
          </a:prstGeom>
        </p:spPr>
      </p:pic>
      <p:pic>
        <p:nvPicPr>
          <p:cNvPr id="11" name="图片 4">
            <a:extLst>
              <a:ext uri="{FF2B5EF4-FFF2-40B4-BE49-F238E27FC236}">
                <a16:creationId xmlns:a16="http://schemas.microsoft.com/office/drawing/2014/main" id="{F5D2422F-32E0-4CEF-A840-C1ED52676B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1005602" cy="825507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59830060-E375-4F19-A24E-9E8F25D6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682" y="4584083"/>
            <a:ext cx="3028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5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D40A737B-B60C-4C5D-81A8-1E5C567ABFD6}"/>
              </a:ext>
            </a:extLst>
          </p:cNvPr>
          <p:cNvSpPr/>
          <p:nvPr/>
        </p:nvSpPr>
        <p:spPr>
          <a:xfrm>
            <a:off x="2638213" y="1443404"/>
            <a:ext cx="6048587" cy="2388568"/>
          </a:xfrm>
          <a:prstGeom prst="cloudCallout">
            <a:avLst>
              <a:gd name="adj1" fmla="val 45834"/>
              <a:gd name="adj2" fmla="val 484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trường về phương 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4;p41">
            <a:extLst>
              <a:ext uri="{FF2B5EF4-FFF2-40B4-BE49-F238E27FC236}">
                <a16:creationId xmlns:a16="http://schemas.microsoft.com/office/drawing/2014/main" id="{2EB3B32A-0B9A-4C6D-B379-0690F77E9CB2}"/>
              </a:ext>
            </a:extLst>
          </p:cNvPr>
          <p:cNvSpPr/>
          <p:nvPr/>
        </p:nvSpPr>
        <p:spPr>
          <a:xfrm>
            <a:off x="712073" y="5943601"/>
            <a:ext cx="9727327" cy="51413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pic>
        <p:nvPicPr>
          <p:cNvPr id="19" name="Picture 4" descr="Quoobee">
            <a:extLst>
              <a:ext uri="{FF2B5EF4-FFF2-40B4-BE49-F238E27FC236}">
                <a16:creationId xmlns:a16="http://schemas.microsoft.com/office/drawing/2014/main" id="{F82C6445-4578-4B3A-A912-960DBC7C12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4085" y="4098709"/>
            <a:ext cx="3457652" cy="28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e;3755;p41">
            <a:extLst>
              <a:ext uri="{FF2B5EF4-FFF2-40B4-BE49-F238E27FC236}">
                <a16:creationId xmlns:a16="http://schemas.microsoft.com/office/drawing/2014/main" id="{8258BCB0-177B-4DF8-9AF8-F7A2AB0083DC}"/>
              </a:ext>
            </a:extLst>
          </p:cNvPr>
          <p:cNvSpPr/>
          <p:nvPr/>
        </p:nvSpPr>
        <p:spPr>
          <a:xfrm>
            <a:off x="228600" y="400269"/>
            <a:ext cx="11810999" cy="598655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1" name="图片 4">
            <a:extLst>
              <a:ext uri="{FF2B5EF4-FFF2-40B4-BE49-F238E27FC236}">
                <a16:creationId xmlns:a16="http://schemas.microsoft.com/office/drawing/2014/main" id="{634894CB-61A4-4B44-9457-9B97283FBF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3529" y="-58444"/>
            <a:ext cx="1005602" cy="825507"/>
          </a:xfrm>
          <a:prstGeom prst="rect">
            <a:avLst/>
          </a:prstGeom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id="{328BE8DC-E44D-4A11-8A59-D6B7AE9D42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768" y="5485692"/>
            <a:ext cx="1357540" cy="138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>
            <a:extLst>
              <a:ext uri="{FF2B5EF4-FFF2-40B4-BE49-F238E27FC236}">
                <a16:creationId xmlns:a16="http://schemas.microsoft.com/office/drawing/2014/main" id="{CC22D11D-9A7C-4F79-9B93-44BF39B5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115" y="995891"/>
            <a:ext cx="28114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Arial" panose="020B0604020202020204" pitchFamily="34" charset="0"/>
              </a:rPr>
              <a:t>W</a:t>
            </a:r>
            <a:r>
              <a:rPr lang="en-US" altLang="en-US" sz="2800" b="1" baseline="-25000" dirty="0">
                <a:cs typeface="Arial" panose="020B0604020202020204" pitchFamily="34" charset="0"/>
              </a:rPr>
              <a:t>M</a:t>
            </a:r>
            <a:r>
              <a:rPr lang="en-US" altLang="en-US" sz="2800" b="1" dirty="0">
                <a:cs typeface="Arial" panose="020B0604020202020204" pitchFamily="34" charset="0"/>
              </a:rPr>
              <a:t> = A</a:t>
            </a:r>
            <a:r>
              <a:rPr lang="en-US" altLang="en-US" sz="2800" b="1" baseline="-25000" dirty="0">
                <a:cs typeface="Arial" panose="020B0604020202020204" pitchFamily="34" charset="0"/>
              </a:rPr>
              <a:t>M</a:t>
            </a:r>
            <a:r>
              <a:rPr lang="en-US" altLang="en-US" sz="2800" b="1" baseline="-25000" dirty="0">
                <a:cs typeface="Times New Roman" panose="02020603050405020304" pitchFamily="18" charset="0"/>
              </a:rPr>
              <a:t>∞</a:t>
            </a:r>
            <a:r>
              <a:rPr lang="en-US" altLang="en-US" sz="2800" b="1" dirty="0">
                <a:cs typeface="Arial" panose="020B0604020202020204" pitchFamily="34" charset="0"/>
              </a:rPr>
              <a:t> = </a:t>
            </a:r>
            <a:r>
              <a:rPr lang="en-US" altLang="en-US" sz="2800" b="1" dirty="0" err="1">
                <a:cs typeface="Arial" panose="020B0604020202020204" pitchFamily="34" charset="0"/>
              </a:rPr>
              <a:t>V</a:t>
            </a:r>
            <a:r>
              <a:rPr lang="en-US" altLang="en-US" sz="2800" b="1" baseline="-25000" dirty="0" err="1">
                <a:cs typeface="Arial" panose="020B0604020202020204" pitchFamily="34" charset="0"/>
              </a:rPr>
              <a:t>M</a:t>
            </a:r>
            <a:r>
              <a:rPr lang="en-US" altLang="en-US" sz="2800" b="1" dirty="0" err="1">
                <a:cs typeface="Arial" panose="020B0604020202020204" pitchFamily="34" charset="0"/>
              </a:rPr>
              <a:t>q</a:t>
            </a:r>
            <a:endParaRPr lang="en-US" altLang="en-US" sz="2800" b="1" baseline="-25000" dirty="0">
              <a:cs typeface="Arial" panose="020B0604020202020204" pitchFamily="34" charset="0"/>
            </a:endParaRPr>
          </a:p>
        </p:txBody>
      </p:sp>
      <p:sp>
        <p:nvSpPr>
          <p:cNvPr id="18" name="4;p41">
            <a:extLst>
              <a:ext uri="{FF2B5EF4-FFF2-40B4-BE49-F238E27FC236}">
                <a16:creationId xmlns:a16="http://schemas.microsoft.com/office/drawing/2014/main" id="{2EB3B32A-0B9A-4C6D-B379-0690F77E9CB2}"/>
              </a:ext>
            </a:extLst>
          </p:cNvPr>
          <p:cNvSpPr/>
          <p:nvPr/>
        </p:nvSpPr>
        <p:spPr>
          <a:xfrm>
            <a:off x="445685" y="6141909"/>
            <a:ext cx="10330397" cy="400239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D40A737B-B60C-4C5D-81A8-1E5C567ABFD6}"/>
              </a:ext>
            </a:extLst>
          </p:cNvPr>
          <p:cNvSpPr/>
          <p:nvPr/>
        </p:nvSpPr>
        <p:spPr>
          <a:xfrm>
            <a:off x="2971800" y="1933589"/>
            <a:ext cx="5398956" cy="2382421"/>
          </a:xfrm>
          <a:prstGeom prst="cloudCallout">
            <a:avLst>
              <a:gd name="adj1" fmla="val 45834"/>
              <a:gd name="adj2" fmla="val 484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xây dựng biểu thức tính điện thế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Quoobee">
            <a:extLst>
              <a:ext uri="{FF2B5EF4-FFF2-40B4-BE49-F238E27FC236}">
                <a16:creationId xmlns:a16="http://schemas.microsoft.com/office/drawing/2014/main" id="{F82C6445-4578-4B3A-A912-960DBC7C12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4191000"/>
            <a:ext cx="3457652" cy="28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e;3755;p41">
            <a:extLst>
              <a:ext uri="{FF2B5EF4-FFF2-40B4-BE49-F238E27FC236}">
                <a16:creationId xmlns:a16="http://schemas.microsoft.com/office/drawing/2014/main" id="{8258BCB0-177B-4DF8-9AF8-F7A2AB0083DC}"/>
              </a:ext>
            </a:extLst>
          </p:cNvPr>
          <p:cNvSpPr/>
          <p:nvPr/>
        </p:nvSpPr>
        <p:spPr>
          <a:xfrm>
            <a:off x="263309" y="380407"/>
            <a:ext cx="11776291" cy="49803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1" name="图片 4">
            <a:extLst>
              <a:ext uri="{FF2B5EF4-FFF2-40B4-BE49-F238E27FC236}">
                <a16:creationId xmlns:a16="http://schemas.microsoft.com/office/drawing/2014/main" id="{634894CB-61A4-4B44-9457-9B97283FBF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07181" y="14416"/>
            <a:ext cx="1145381" cy="940253"/>
          </a:xfrm>
          <a:prstGeom prst="rect">
            <a:avLst/>
          </a:prstGeom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id="{328BE8DC-E44D-4A11-8A59-D6B7AE9D42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081" y="5280525"/>
            <a:ext cx="1546238" cy="157988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5901B1F-F6F1-4C1B-A732-DFEBFE37A2E6}"/>
              </a:ext>
            </a:extLst>
          </p:cNvPr>
          <p:cNvSpPr/>
          <p:nvPr/>
        </p:nvSpPr>
        <p:spPr>
          <a:xfrm>
            <a:off x="3103958" y="2206305"/>
            <a:ext cx="5398956" cy="2382421"/>
          </a:xfrm>
          <a:prstGeom prst="cloudCallout">
            <a:avLst>
              <a:gd name="adj1" fmla="val 45834"/>
              <a:gd name="adj2" fmla="val 484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của điện thế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1" grpId="1"/>
      <p:bldP spid="17" grpId="0" animBg="1"/>
      <p:bldP spid="17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p37"/>
          <p:cNvSpPr txBox="1">
            <a:spLocks noGrp="1"/>
          </p:cNvSpPr>
          <p:nvPr>
            <p:ph type="title" idx="4294967295"/>
          </p:nvPr>
        </p:nvSpPr>
        <p:spPr>
          <a:xfrm>
            <a:off x="676803" y="3429000"/>
            <a:ext cx="10270067" cy="11239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</a:rPr>
              <a:t>Hiệu Điện Thế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思源黑体 Heavy" panose="020B0A00000000000000" pitchFamily="34" charset="-122"/>
              <a:cs typeface="Times New Roman" panose="02020603050405020304" pitchFamily="18" charset="0"/>
              <a:sym typeface="Lora Regular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8997" y="959485"/>
            <a:ext cx="2265680" cy="1859915"/>
          </a:xfrm>
          <a:prstGeom prst="rect">
            <a:avLst/>
          </a:prstGeom>
        </p:spPr>
      </p:pic>
      <p:sp>
        <p:nvSpPr>
          <p:cNvPr id="3400" name="pe;3400;p36"/>
          <p:cNvSpPr txBox="1">
            <a:spLocks noGrp="1"/>
          </p:cNvSpPr>
          <p:nvPr/>
        </p:nvSpPr>
        <p:spPr>
          <a:xfrm>
            <a:off x="5610224" y="1331701"/>
            <a:ext cx="971551" cy="460375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b="1" dirty="0">
                <a:latin typeface="思源黑体 Heavy" panose="020B0A00000000000000" pitchFamily="34" charset="-122"/>
                <a:ea typeface="思源黑体 Heavy" panose="020B0A00000000000000" pitchFamily="34" charset="-122"/>
              </a:rPr>
              <a:t>II</a:t>
            </a:r>
            <a:endParaRPr lang="en-GB" sz="3600" b="1" dirty="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pic>
        <p:nvPicPr>
          <p:cNvPr id="2" name="图片 1" descr="597d7e44d6d32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9E9E9">
                  <a:alpha val="100000"/>
                </a:srgbClr>
              </a:clrFrom>
              <a:clrTo>
                <a:srgbClr val="E9E9E9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1" y="4710879"/>
            <a:ext cx="1431164" cy="2147123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B73C097F-5797-4D4F-BBD3-7A367484B9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9000" y="5809081"/>
            <a:ext cx="1310420" cy="1203008"/>
          </a:xfrm>
          <a:prstGeom prst="rect">
            <a:avLst/>
          </a:prstGeom>
        </p:spPr>
      </p:pic>
      <p:sp>
        <p:nvSpPr>
          <p:cNvPr id="9" name="4;p41">
            <a:extLst>
              <a:ext uri="{FF2B5EF4-FFF2-40B4-BE49-F238E27FC236}">
                <a16:creationId xmlns:a16="http://schemas.microsoft.com/office/drawing/2014/main" id="{B0C388A0-F84E-4011-AA63-55C8BDB174CB}"/>
              </a:ext>
            </a:extLst>
          </p:cNvPr>
          <p:cNvSpPr/>
          <p:nvPr/>
        </p:nvSpPr>
        <p:spPr>
          <a:xfrm>
            <a:off x="838200" y="6059012"/>
            <a:ext cx="10439400" cy="518314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rgbClr val="F3C71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" name="pe;3755;p41">
            <a:extLst>
              <a:ext uri="{FF2B5EF4-FFF2-40B4-BE49-F238E27FC236}">
                <a16:creationId xmlns:a16="http://schemas.microsoft.com/office/drawing/2014/main" id="{9CAD293E-03D4-479E-9CA3-344BDCD03079}"/>
              </a:ext>
            </a:extLst>
          </p:cNvPr>
          <p:cNvSpPr/>
          <p:nvPr/>
        </p:nvSpPr>
        <p:spPr>
          <a:xfrm>
            <a:off x="609600" y="447415"/>
            <a:ext cx="11429999" cy="48067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rgbClr val="EB636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6811A308-3A62-473D-B33F-67FAF20A45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07181" y="14416"/>
            <a:ext cx="1145381" cy="9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3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2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6" tmFilter="0, 0; 0.125,0.2665; 0.25,0.4; 0.375,0.465; 0.5,0.5;  0.625,0.535; 0.75,0.6; 0.875,0.7335; 1,1">
                                          <p:stCondLst>
                                            <p:cond delay="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7" tmFilter="0, 0; 0.125,0.2665; 0.25,0.4; 0.375,0.465; 0.5,0.5;  0.625,0.535; 0.75,0.6; 0.875,0.7335; 1,1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9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58" decel="50000">
                                          <p:stCondLst>
                                            <p:cond delay="2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9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58" decel="50000">
                                          <p:stCondLst>
                                            <p:cond delay="4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9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58" decel="50000">
                                          <p:stCondLst>
                                            <p:cond delay="5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9">
                                          <p:stCondLst>
                                            <p:cond delay="6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" grpId="0"/>
      <p:bldP spid="34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BE2005-04CE-4553-88F9-37DA6DD5228E}"/>
              </a:ext>
            </a:extLst>
          </p:cNvPr>
          <p:cNvSpPr txBox="1"/>
          <p:nvPr/>
        </p:nvSpPr>
        <p:spPr>
          <a:xfrm>
            <a:off x="3733800" y="533401"/>
            <a:ext cx="4419600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SỐ 1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4;p41">
            <a:extLst>
              <a:ext uri="{FF2B5EF4-FFF2-40B4-BE49-F238E27FC236}">
                <a16:creationId xmlns:a16="http://schemas.microsoft.com/office/drawing/2014/main" id="{ED767B07-D03F-42AC-B22E-D161032B64C1}"/>
              </a:ext>
            </a:extLst>
          </p:cNvPr>
          <p:cNvSpPr/>
          <p:nvPr/>
        </p:nvSpPr>
        <p:spPr>
          <a:xfrm>
            <a:off x="1143000" y="262682"/>
            <a:ext cx="9492916" cy="270718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4" name="pe;3755;p41">
            <a:extLst>
              <a:ext uri="{FF2B5EF4-FFF2-40B4-BE49-F238E27FC236}">
                <a16:creationId xmlns:a16="http://schemas.microsoft.com/office/drawing/2014/main" id="{8F2A7230-CE8F-45CC-8083-8E05E0E5C49F}"/>
              </a:ext>
            </a:extLst>
          </p:cNvPr>
          <p:cNvSpPr/>
          <p:nvPr/>
        </p:nvSpPr>
        <p:spPr>
          <a:xfrm>
            <a:off x="1570222" y="6285758"/>
            <a:ext cx="9492916" cy="30956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6B7695-8C80-4694-91BD-AB070702CA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84" y="11106"/>
            <a:ext cx="1005602" cy="8255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43B45FA-F77C-4CE9-A66F-71E1303B3D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873" y="5474586"/>
            <a:ext cx="1357540" cy="13870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ED76E4-3021-497B-B701-CDB556BAA8E9}"/>
              </a:ext>
            </a:extLst>
          </p:cNvPr>
          <p:cNvSpPr/>
          <p:nvPr/>
        </p:nvSpPr>
        <p:spPr>
          <a:xfrm>
            <a:off x="2667000" y="1447800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F82EB-6FD0-4A39-B08F-E893DD5402A2}"/>
              </a:ext>
            </a:extLst>
          </p:cNvPr>
          <p:cNvSpPr/>
          <p:nvPr/>
        </p:nvSpPr>
        <p:spPr>
          <a:xfrm>
            <a:off x="6141306" y="1423737"/>
            <a:ext cx="25146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02860E-01AD-49F3-A7DF-4B6AB9DB018C}"/>
              </a:ext>
            </a:extLst>
          </p:cNvPr>
          <p:cNvSpPr/>
          <p:nvPr/>
        </p:nvSpPr>
        <p:spPr>
          <a:xfrm>
            <a:off x="4114800" y="3276600"/>
            <a:ext cx="3505200" cy="1295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AF68FE3-481D-4933-8CE6-A3A224EC7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99378"/>
              </p:ext>
            </p:extLst>
          </p:nvPr>
        </p:nvGraphicFramePr>
        <p:xfrm>
          <a:off x="4236307" y="3658198"/>
          <a:ext cx="3369001" cy="466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5" imgW="1650960" imgH="228600" progId="Equation.DSMT4">
                  <p:embed/>
                </p:oleObj>
              </mc:Choice>
              <mc:Fallback>
                <p:oleObj name="Equation" r:id="rId5" imgW="1650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6307" y="3658198"/>
                        <a:ext cx="3369001" cy="466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3C443C9-EA31-4ED5-97DC-87DD3B68E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29651"/>
              </p:ext>
            </p:extLst>
          </p:nvPr>
        </p:nvGraphicFramePr>
        <p:xfrm>
          <a:off x="2667000" y="1794837"/>
          <a:ext cx="25146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7" imgW="1358640" imgH="228600" progId="Equation.DSMT4">
                  <p:embed/>
                </p:oleObj>
              </mc:Choice>
              <mc:Fallback>
                <p:oleObj name="Equation" r:id="rId7" imgW="1358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7000" y="1794837"/>
                        <a:ext cx="2514600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97DABEB-AA50-4A18-A767-5A5AA1ECB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870738"/>
              </p:ext>
            </p:extLst>
          </p:nvPr>
        </p:nvGraphicFramePr>
        <p:xfrm>
          <a:off x="6141306" y="1833825"/>
          <a:ext cx="2514600" cy="492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9" imgW="1333440" imgH="228600" progId="Equation.DSMT4">
                  <p:embed/>
                </p:oleObj>
              </mc:Choice>
              <mc:Fallback>
                <p:oleObj name="Equation" r:id="rId9" imgW="133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41306" y="1833825"/>
                        <a:ext cx="2514600" cy="492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D9D703-C82E-438E-9D1E-32F1C419B10E}"/>
              </a:ext>
            </a:extLst>
          </p:cNvPr>
          <p:cNvCxnSpPr>
            <a:stCxn id="7" idx="2"/>
            <a:endCxn id="9" idx="1"/>
          </p:cNvCxnSpPr>
          <p:nvPr/>
        </p:nvCxnSpPr>
        <p:spPr>
          <a:xfrm>
            <a:off x="3924301" y="2743201"/>
            <a:ext cx="703825" cy="723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C72E2E-A805-47C4-8FDB-11262E8FEA37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781800" y="2719138"/>
            <a:ext cx="616806" cy="709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3594EA9-2CC1-4F0D-B430-123614ED12F8}"/>
              </a:ext>
            </a:extLst>
          </p:cNvPr>
          <p:cNvSpPr/>
          <p:nvPr/>
        </p:nvSpPr>
        <p:spPr>
          <a:xfrm>
            <a:off x="4281894" y="5334000"/>
            <a:ext cx="3185707" cy="1524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3F77D5-63F8-445F-A0B4-9382163AD69F}"/>
              </a:ext>
            </a:extLst>
          </p:cNvPr>
          <p:cNvCxnSpPr>
            <a:stCxn id="9" idx="4"/>
            <a:endCxn id="18" idx="0"/>
          </p:cNvCxnSpPr>
          <p:nvPr/>
        </p:nvCxnSpPr>
        <p:spPr>
          <a:xfrm>
            <a:off x="5867401" y="4572000"/>
            <a:ext cx="7347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819B426-2D6E-4CC1-8959-ABFF0588A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65992"/>
              </p:ext>
            </p:extLst>
          </p:nvPr>
        </p:nvGraphicFramePr>
        <p:xfrm>
          <a:off x="4276212" y="5791424"/>
          <a:ext cx="3185707" cy="49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11" imgW="1473120" imgH="228600" progId="Equation.DSMT4">
                  <p:embed/>
                </p:oleObj>
              </mc:Choice>
              <mc:Fallback>
                <p:oleObj name="Equation" r:id="rId11" imgW="1473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6212" y="5791424"/>
                        <a:ext cx="3185707" cy="494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4" descr="Quoobee">
            <a:extLst>
              <a:ext uri="{FF2B5EF4-FFF2-40B4-BE49-F238E27FC236}">
                <a16:creationId xmlns:a16="http://schemas.microsoft.com/office/drawing/2014/main" id="{D6F2FBAE-2208-4DAD-ACBD-AF1D18187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200" y="4891263"/>
            <a:ext cx="2645230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10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1&quot;&gt;&lt;property id=&quot;20148&quot; value=&quot;5&quot;/&gt;&lt;property id=&quot;20300&quot; value=&quot;Slide 1&quot;/&gt;&lt;property id=&quot;20307&quot; value=&quot;258&quot;/&gt;&lt;/object&gt;&lt;object type=&quot;3&quot; unique_id=&quot;10039&quot;&gt;&lt;property id=&quot;20148&quot; value=&quot;5&quot;/&gt;&lt;property id=&quot;20300&quot; value=&quot;Slide 2&quot;/&gt;&lt;property id=&quot;20307&quot; value=&quot;259&quot;/&gt;&lt;/object&gt;&lt;object type=&quot;3&quot; unique_id=&quot;10086&quot;&gt;&lt;property id=&quot;20148&quot; value=&quot;5&quot;/&gt;&lt;property id=&quot;20300&quot; value=&quot;Slide 3&quot;/&gt;&lt;property id=&quot;20307&quot; value=&quot;260&quot;/&gt;&lt;/object&gt;&lt;object type=&quot;3&quot; unique_id=&quot;10162&quot;&gt;&lt;property id=&quot;20148&quot; value=&quot;5&quot;/&gt;&lt;property id=&quot;20300&quot; value=&quot;Slide 4&quot;/&gt;&lt;property id=&quot;20307&quot; value=&quot;261&quot;/&gt;&lt;/object&gt;&lt;object type=&quot;3&quot; unique_id=&quot;10163&quot;&gt;&lt;property id=&quot;20148&quot; value=&quot;5&quot;/&gt;&lt;property id=&quot;20300&quot; value=&quot;Slide 5&quot;/&gt;&lt;property id=&quot;20307&quot; value=&quot;262&quot;/&gt;&lt;/object&gt;&lt;object type=&quot;3&quot; unique_id=&quot;10164&quot;&gt;&lt;property id=&quot;20148&quot; value=&quot;5&quot;/&gt;&lt;property id=&quot;20300&quot; value=&quot;Slide 6&quot;/&gt;&lt;property id=&quot;20307&quot; value=&quot;263&quot;/&gt;&lt;/object&gt;&lt;object type=&quot;3&quot; unique_id=&quot;10166&quot;&gt;&lt;property id=&quot;20148&quot; value=&quot;5&quot;/&gt;&lt;property id=&quot;20300&quot; value=&quot;Slide 7&quot;/&gt;&lt;property id=&quot;20307&quot; value=&quot;265&quot;/&gt;&lt;/object&gt;&lt;object type=&quot;3&quot; unique_id=&quot;10339&quot;&gt;&lt;property id=&quot;20148&quot; value=&quot;5&quot;/&gt;&lt;property id=&quot;20300&quot; value=&quot;Slide 8&quot;/&gt;&lt;property id=&quot;20307&quot; value=&quot;268&quot;/&gt;&lt;/object&gt;&lt;object type=&quot;3&quot; unique_id=&quot;10717&quot;&gt;&lt;property id=&quot;20148&quot; value=&quot;5&quot;/&gt;&lt;property id=&quot;20300&quot; value=&quot;Slide 9&quot;/&gt;&lt;property id=&quot;20307&quot; value=&quot;277&quot;/&gt;&lt;/object&gt;&lt;object type=&quot;3&quot; unique_id=&quot;10737&quot;&gt;&lt;property id=&quot;20148&quot; value=&quot;5&quot;/&gt;&lt;property id=&quot;20300&quot; value=&quot;Slide 10&quot;/&gt;&lt;property id=&quot;20307&quot; value=&quot;278&quot;/&gt;&lt;/object&gt;&lt;object type=&quot;3&quot; unique_id=&quot;11122&quot;&gt;&lt;property id=&quot;20148&quot; value=&quot;5&quot;/&gt;&lt;property id=&quot;20300&quot; value=&quot;Slide 13&quot;/&gt;&lt;property id=&quot;20307&quot; value=&quot;280&quot;/&gt;&lt;/object&gt;&lt;object type=&quot;3&quot; unique_id=&quot;11123&quot;&gt;&lt;property id=&quot;20148&quot; value=&quot;5&quot;/&gt;&lt;property id=&quot;20300&quot; value=&quot;Slide 14&quot;/&gt;&lt;property id=&quot;20307&quot; value=&quot;281&quot;/&gt;&lt;/object&gt;&lt;object type=&quot;3&quot; unique_id=&quot;11124&quot;&gt;&lt;property id=&quot;20148&quot; value=&quot;5&quot;/&gt;&lt;property id=&quot;20300&quot; value=&quot;Slide 19&quot;/&gt;&lt;property id=&quot;20307&quot; value=&quot;279&quot;/&gt;&lt;/object&gt;&lt;object type=&quot;3&quot; unique_id=&quot;11293&quot;&gt;&lt;property id=&quot;20148&quot; value=&quot;5&quot;/&gt;&lt;property id=&quot;20300&quot; value=&quot;Slide 15&quot;/&gt;&lt;property id=&quot;20307&quot; value=&quot;282&quot;/&gt;&lt;/object&gt;&lt;object type=&quot;3&quot; unique_id=&quot;11357&quot;&gt;&lt;property id=&quot;20148&quot; value=&quot;5&quot;/&gt;&lt;property id=&quot;20300&quot; value=&quot;Slide 16&quot;/&gt;&lt;property id=&quot;20307&quot; value=&quot;283&quot;/&gt;&lt;/object&gt;&lt;object type=&quot;3&quot; unique_id=&quot;11424&quot;&gt;&lt;property id=&quot;20148&quot; value=&quot;5&quot;/&gt;&lt;property id=&quot;20300&quot; value=&quot;Slide 17&quot;/&gt;&lt;property id=&quot;20307&quot; value=&quot;284&quot;/&gt;&lt;/object&gt;&lt;object type=&quot;3&quot; unique_id=&quot;11540&quot;&gt;&lt;property id=&quot;20148&quot; value=&quot;5&quot;/&gt;&lt;property id=&quot;20300&quot; value=&quot;Slide 18&quot;/&gt;&lt;property id=&quot;20307&quot; value=&quot;285&quot;/&gt;&lt;/object&gt;&lt;object type=&quot;3&quot; unique_id=&quot;11709&quot;&gt;&lt;property id=&quot;20148&quot; value=&quot;5&quot;/&gt;&lt;property id=&quot;20300&quot; value=&quot;Slide 11&quot;/&gt;&lt;property id=&quot;20307&quot; value=&quot;287&quot;/&gt;&lt;/object&gt;&lt;object type=&quot;3&quot; unique_id=&quot;12085&quot;&gt;&lt;property id=&quot;20148&quot; value=&quot;5&quot;/&gt;&lt;property id=&quot;20300&quot; value=&quot;Slide 12&quot;/&gt;&lt;property id=&quot;20307&quot; value=&quot;288&quot;/&gt;&lt;/object&gt;&lt;/object&gt;&lt;/object&gt;&lt;/database&gt;"/>
  <p:tag name="SECTOMILLISECCONVERTED" val="1"/>
  <p:tag name="INKNOELEADERBOARD" val="1996058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0,&quot;HasMultipleSubmission&quot;:false,&quot;HasAutoStop&quot;:true,&quot;HasMinimizeMode&quot;:false,&quot;TimerValue&quot;:&quot;02:00&quot;,&quot;HasAutoStart&quot;:true,&quot;HasCorrectAnswers&quot;:false,&quot;McqAnswers&quot;:[],&quot;ActivityId&quot;:&quot;sho20220928033520827690&quot;,&quot;IaMcqCompetition&quot;:false,&quot;IsAnonymous&quot;:false,&quot;AutoAdvance&quot;:false,&quot;IsCompetitionMode&quot;:false}"/>
  <p:tag name="ANSWER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0,&quot;HasMultipleSubmission&quot;:false,&quot;HasAutoStop&quot;:true,&quot;HasMinimizeMode&quot;:false,&quot;TimerValue&quot;:&quot;02:00&quot;,&quot;HasAutoStart&quot;:true,&quot;HasCorrectAnswers&quot;:false,&quot;McqAnswers&quot;:[],&quot;ActivityId&quot;:&quot;sho20220920024927252176&quot;,&quot;IaMcqCompetition&quot;:false,&quot;IsAnonymous&quot;:false,&quot;AutoAdvance&quot;:false,&quot;IsCompetitionMode&quot;:false}"/>
  <p:tag name="ANSWERS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2163</TotalTime>
  <Words>833</Words>
  <Application>Microsoft Office PowerPoint</Application>
  <PresentationFormat>Widescreen</PresentationFormat>
  <Paragraphs>184</Paragraphs>
  <Slides>29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ＭＳ Ｐゴシック</vt:lpstr>
      <vt:lpstr>宋体</vt:lpstr>
      <vt:lpstr>Arial</vt:lpstr>
      <vt:lpstr>Calibri</vt:lpstr>
      <vt:lpstr>Cambria Math</vt:lpstr>
      <vt:lpstr>Century Gothic</vt:lpstr>
      <vt:lpstr>Lora Regular</vt:lpstr>
      <vt:lpstr>Times New Roman</vt:lpstr>
      <vt:lpstr>Wingdings</vt:lpstr>
      <vt:lpstr>Wingdings 3</vt:lpstr>
      <vt:lpstr>思源黑体 Heavy</vt:lpstr>
      <vt:lpstr>思源黑体 Medium</vt:lpstr>
      <vt:lpstr>Ion</vt:lpstr>
      <vt:lpstr>Equation</vt:lpstr>
      <vt:lpstr>PowerPoint Presentation</vt:lpstr>
      <vt:lpstr>PowerPoint Presentation</vt:lpstr>
      <vt:lpstr>NỘI DUNG</vt:lpstr>
      <vt:lpstr>Điện Thế</vt:lpstr>
      <vt:lpstr>PowerPoint Presentation</vt:lpstr>
      <vt:lpstr>PowerPoint Presentation</vt:lpstr>
      <vt:lpstr>PowerPoint Presentation</vt:lpstr>
      <vt:lpstr>Hiệu Điện Thế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thanhtu</dc:creator>
  <cp:lastModifiedBy>Administrator</cp:lastModifiedBy>
  <cp:revision>228</cp:revision>
  <cp:lastPrinted>1601-01-01T00:00:00Z</cp:lastPrinted>
  <dcterms:created xsi:type="dcterms:W3CDTF">1601-01-01T00:00:00Z</dcterms:created>
  <dcterms:modified xsi:type="dcterms:W3CDTF">2022-09-28T14:20:31Z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