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54" r:id="rId2"/>
    <p:sldMasterId id="2147483766" r:id="rId3"/>
  </p:sldMasterIdLst>
  <p:notesMasterIdLst>
    <p:notesMasterId r:id="rId21"/>
  </p:notesMasterIdLst>
  <p:sldIdLst>
    <p:sldId id="256" r:id="rId4"/>
    <p:sldId id="359" r:id="rId5"/>
    <p:sldId id="358" r:id="rId6"/>
    <p:sldId id="487" r:id="rId7"/>
    <p:sldId id="488" r:id="rId8"/>
    <p:sldId id="260" r:id="rId9"/>
    <p:sldId id="356" r:id="rId10"/>
    <p:sldId id="259" r:id="rId11"/>
    <p:sldId id="475" r:id="rId12"/>
    <p:sldId id="477" r:id="rId13"/>
    <p:sldId id="478" r:id="rId14"/>
    <p:sldId id="479" r:id="rId15"/>
    <p:sldId id="480" r:id="rId16"/>
    <p:sldId id="481" r:id="rId17"/>
    <p:sldId id="484" r:id="rId18"/>
    <p:sldId id="485" r:id="rId19"/>
    <p:sldId id="4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66CCFF"/>
    <a:srgbClr val="0000FF"/>
    <a:srgbClr val="0066FF"/>
    <a:srgbClr val="009999"/>
    <a:srgbClr val="00CC99"/>
    <a:srgbClr val="FF3300"/>
    <a:srgbClr val="3399FF"/>
    <a:srgbClr val="00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96" d="100"/>
          <a:sy n="96" d="100"/>
        </p:scale>
        <p:origin x="7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79BA7-8D12-4B43-B3E1-D66229ABFCA5}"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26549-6AA0-46C0-874D-501E07B2B5D1}" type="slidenum">
              <a:rPr lang="en-US" smtClean="0"/>
              <a:t>‹#›</a:t>
            </a:fld>
            <a:endParaRPr lang="en-US"/>
          </a:p>
        </p:txBody>
      </p:sp>
    </p:spTree>
    <p:extLst>
      <p:ext uri="{BB962C8B-B14F-4D97-AF65-F5344CB8AC3E}">
        <p14:creationId xmlns:p14="http://schemas.microsoft.com/office/powerpoint/2010/main" val="390482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726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742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451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17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121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654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17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918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81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833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5238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88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896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75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2098320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62704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4115336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3656895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79659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2670822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161415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8501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2201417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1892759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3975828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pPr/>
              <a:t>5/6/2023</a:t>
            </a:fld>
            <a:endParaRPr lang="en-US"/>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43012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154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21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726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196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450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629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5/6/2023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1910298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0635D2-1FD4-42FB-A3A0-B9DFEF7C7F90}"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38374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0635D2-1FD4-42FB-A3A0-B9DFEF7C7F90}" type="datetimeFigureOut">
              <a:rPr lang="en-US" smtClean="0"/>
              <a:pPr/>
              <a:t>5/6/2023</a:t>
            </a:fld>
            <a:endParaRPr lang="en-US"/>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8A4EFB-0D95-4D66-8DB7-7B35D2AA263F}" type="slidenum">
              <a:rPr lang="en-US" smtClean="0"/>
              <a:pPr/>
              <a:t>‹#›</a:t>
            </a:fld>
            <a:endParaRPr lang="en-US"/>
          </a:p>
        </p:txBody>
      </p:sp>
    </p:spTree>
    <p:extLst>
      <p:ext uri="{BB962C8B-B14F-4D97-AF65-F5344CB8AC3E}">
        <p14:creationId xmlns:p14="http://schemas.microsoft.com/office/powerpoint/2010/main" val="368939711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audio" Target="../media/audio1.wav"/><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70.svg"/><Relationship Id="rId7" Type="http://schemas.openxmlformats.org/officeDocument/2006/relationships/image" Target="../media/image73.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76.svg"/><Relationship Id="rId5" Type="http://schemas.openxmlformats.org/officeDocument/2006/relationships/image" Target="../media/image45.jpeg"/><Relationship Id="rId10" Type="http://schemas.openxmlformats.org/officeDocument/2006/relationships/image" Target="../media/image56.png"/><Relationship Id="rId4" Type="http://schemas.openxmlformats.org/officeDocument/2006/relationships/image" Target="../media/image53.jpeg"/><Relationship Id="rId9"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80.sv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7.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2.svg"/><Relationship Id="rId5" Type="http://schemas.openxmlformats.org/officeDocument/2006/relationships/image" Target="../media/image59.png"/><Relationship Id="rId4" Type="http://schemas.openxmlformats.org/officeDocument/2006/relationships/image" Target="../media/image78.svg"/><Relationship Id="rId9" Type="http://schemas.openxmlformats.org/officeDocument/2006/relationships/image" Target="../media/image62.gif"/></Relationships>
</file>

<file path=ppt/slides/_rels/slide14.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59.png"/><Relationship Id="rId3" Type="http://schemas.openxmlformats.org/officeDocument/2006/relationships/image" Target="../media/image57.png"/><Relationship Id="rId7" Type="http://schemas.openxmlformats.org/officeDocument/2006/relationships/image" Target="../media/image67.png"/><Relationship Id="rId12" Type="http://schemas.openxmlformats.org/officeDocument/2006/relationships/image" Target="../media/image64.wmf"/><Relationship Id="rId2" Type="http://schemas.openxmlformats.org/officeDocument/2006/relationships/slideLayout" Target="../slideLayouts/slideLayout7.xml"/><Relationship Id="rId16" Type="http://schemas.openxmlformats.org/officeDocument/2006/relationships/image" Target="../media/image65.wmf"/><Relationship Id="rId1" Type="http://schemas.openxmlformats.org/officeDocument/2006/relationships/vmlDrawing" Target="../drawings/vmlDrawing2.vml"/><Relationship Id="rId6" Type="http://schemas.openxmlformats.org/officeDocument/2006/relationships/image" Target="../media/image90.svg"/><Relationship Id="rId11" Type="http://schemas.openxmlformats.org/officeDocument/2006/relationships/oleObject" Target="../embeddings/oleObject3.bin"/><Relationship Id="rId5" Type="http://schemas.openxmlformats.org/officeDocument/2006/relationships/image" Target="../media/image66.png"/><Relationship Id="rId15" Type="http://schemas.openxmlformats.org/officeDocument/2006/relationships/oleObject" Target="../embeddings/oleObject4.bin"/><Relationship Id="rId10" Type="http://schemas.openxmlformats.org/officeDocument/2006/relationships/image" Target="../media/image63.wmf"/><Relationship Id="rId4" Type="http://schemas.openxmlformats.org/officeDocument/2006/relationships/image" Target="../media/image78.svg"/><Relationship Id="rId9" Type="http://schemas.openxmlformats.org/officeDocument/2006/relationships/oleObject" Target="../embeddings/oleObject2.bin"/><Relationship Id="rId14" Type="http://schemas.openxmlformats.org/officeDocument/2006/relationships/image" Target="../media/image82.svg"/></Relationships>
</file>

<file path=ppt/slides/_rels/slide15.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57.png"/><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2.svg"/><Relationship Id="rId5" Type="http://schemas.openxmlformats.org/officeDocument/2006/relationships/image" Target="../media/image59.png"/><Relationship Id="rId4" Type="http://schemas.openxmlformats.org/officeDocument/2006/relationships/image" Target="../media/image78.svg"/><Relationship Id="rId9" Type="http://schemas.openxmlformats.org/officeDocument/2006/relationships/image" Target="../media/image62.gif"/></Relationships>
</file>

<file path=ppt/slides/_rels/slide16.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0.svg"/><Relationship Id="rId5" Type="http://schemas.openxmlformats.org/officeDocument/2006/relationships/image" Target="../media/image71.png"/><Relationship Id="rId10" Type="http://schemas.openxmlformats.org/officeDocument/2006/relationships/image" Target="../media/image69.wmf"/><Relationship Id="rId4" Type="http://schemas.openxmlformats.org/officeDocument/2006/relationships/image" Target="../media/image90.svg"/><Relationship Id="rId9"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8.bin"/><Relationship Id="rId18" Type="http://schemas.openxmlformats.org/officeDocument/2006/relationships/image" Target="../media/image75.wmf"/><Relationship Id="rId3" Type="http://schemas.openxmlformats.org/officeDocument/2006/relationships/image" Target="../media/image76.png"/><Relationship Id="rId7" Type="http://schemas.openxmlformats.org/officeDocument/2006/relationships/oleObject" Target="../embeddings/oleObject7.bin"/><Relationship Id="rId12" Type="http://schemas.openxmlformats.org/officeDocument/2006/relationships/image" Target="../media/image109.svg"/><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image" Target="../media/image111.svg"/><Relationship Id="rId1" Type="http://schemas.openxmlformats.org/officeDocument/2006/relationships/vmlDrawing" Target="../drawings/vmlDrawing5.vml"/><Relationship Id="rId6" Type="http://schemas.openxmlformats.org/officeDocument/2006/relationships/image" Target="../media/image105.svg"/><Relationship Id="rId11" Type="http://schemas.openxmlformats.org/officeDocument/2006/relationships/image" Target="../media/image79.png"/><Relationship Id="rId5" Type="http://schemas.openxmlformats.org/officeDocument/2006/relationships/image" Target="../media/image77.png"/><Relationship Id="rId15" Type="http://schemas.openxmlformats.org/officeDocument/2006/relationships/image" Target="../media/image80.png"/><Relationship Id="rId10" Type="http://schemas.openxmlformats.org/officeDocument/2006/relationships/image" Target="../media/image107.svg"/><Relationship Id="rId4" Type="http://schemas.openxmlformats.org/officeDocument/2006/relationships/image" Target="../media/image73.svg"/><Relationship Id="rId9" Type="http://schemas.openxmlformats.org/officeDocument/2006/relationships/image" Target="../media/image78.png"/><Relationship Id="rId14" Type="http://schemas.openxmlformats.org/officeDocument/2006/relationships/image" Target="../media/image74.wm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6.xml"/><Relationship Id="rId18"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slide" Target="slide4.xml"/><Relationship Id="rId12" Type="http://schemas.openxmlformats.org/officeDocument/2006/relationships/image" Target="../media/image15.png"/><Relationship Id="rId17" Type="http://schemas.openxmlformats.org/officeDocument/2006/relationships/image" Target="../media/image18.png"/><Relationship Id="rId2" Type="http://schemas.openxmlformats.org/officeDocument/2006/relationships/image" Target="../media/image8.jpg"/><Relationship Id="rId16" Type="http://schemas.openxmlformats.org/officeDocument/2006/relationships/slide" Target="slide7.xml"/><Relationship Id="rId20" Type="http://schemas.openxmlformats.org/officeDocument/2006/relationships/slide" Target="slide8.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7.png"/><Relationship Id="rId10" Type="http://schemas.openxmlformats.org/officeDocument/2006/relationships/slide" Target="slide5.xml"/><Relationship Id="rId19" Type="http://schemas.openxmlformats.org/officeDocument/2006/relationships/image" Target="../media/image20.gif"/><Relationship Id="rId4" Type="http://schemas.openxmlformats.org/officeDocument/2006/relationships/slide" Target="slide3.xml"/><Relationship Id="rId9" Type="http://schemas.openxmlformats.org/officeDocument/2006/relationships/image" Target="../media/image13.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26.gif"/><Relationship Id="rId2" Type="http://schemas.openxmlformats.org/officeDocument/2006/relationships/audio" Target="../media/audio2.wav"/><Relationship Id="rId16" Type="http://schemas.openxmlformats.org/officeDocument/2006/relationships/audio" Target="NUL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25.gif"/><Relationship Id="rId5" Type="http://schemas.openxmlformats.org/officeDocument/2006/relationships/image" Target="../media/image22.gif"/><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image" Target="../media/image28.gif"/></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26.gif"/><Relationship Id="rId2" Type="http://schemas.openxmlformats.org/officeDocument/2006/relationships/audio" Target="../media/audio2.wav"/><Relationship Id="rId16" Type="http://schemas.openxmlformats.org/officeDocument/2006/relationships/audio" Target="NULL"/><Relationship Id="rId1" Type="http://schemas.openxmlformats.org/officeDocument/2006/relationships/slideLayout" Target="../slideLayouts/slideLayout23.xml"/><Relationship Id="rId6" Type="http://schemas.openxmlformats.org/officeDocument/2006/relationships/image" Target="../media/image12.png"/><Relationship Id="rId11" Type="http://schemas.openxmlformats.org/officeDocument/2006/relationships/image" Target="../media/image25.gif"/><Relationship Id="rId5" Type="http://schemas.openxmlformats.org/officeDocument/2006/relationships/image" Target="../media/image22.gif"/><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image" Target="../media/image28.gif"/></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gif"/><Relationship Id="rId18"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15.png"/><Relationship Id="rId12" Type="http://schemas.openxmlformats.org/officeDocument/2006/relationships/image" Target="../media/image27.gif"/><Relationship Id="rId17" Type="http://schemas.openxmlformats.org/officeDocument/2006/relationships/image" Target="../media/image32.png"/><Relationship Id="rId2" Type="http://schemas.openxmlformats.org/officeDocument/2006/relationships/audio" Target="../media/audio2.wav"/><Relationship Id="rId16"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image" Target="../media/image14.png"/><Relationship Id="rId11" Type="http://schemas.openxmlformats.org/officeDocument/2006/relationships/image" Target="../media/image25.gif"/><Relationship Id="rId5" Type="http://schemas.openxmlformats.org/officeDocument/2006/relationships/image" Target="../media/image22.gif"/><Relationship Id="rId15" Type="http://schemas.openxmlformats.org/officeDocument/2006/relationships/image" Target="../media/image30.png"/><Relationship Id="rId10" Type="http://schemas.openxmlformats.org/officeDocument/2006/relationships/image" Target="../media/image24.gif"/><Relationship Id="rId19" Type="http://schemas.openxmlformats.org/officeDocument/2006/relationships/audio" Target="NULL"/><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image" Target="../media/image29.gif"/></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6.gif"/><Relationship Id="rId2" Type="http://schemas.openxmlformats.org/officeDocument/2006/relationships/audio" Target="../media/audio2.wav"/><Relationship Id="rId16" Type="http://schemas.openxmlformats.org/officeDocument/2006/relationships/audio" Target="NULL"/><Relationship Id="rId1" Type="http://schemas.openxmlformats.org/officeDocument/2006/relationships/slideLayout" Target="../slideLayouts/slideLayout23.xml"/><Relationship Id="rId6" Type="http://schemas.openxmlformats.org/officeDocument/2006/relationships/image" Target="../media/image16.png"/><Relationship Id="rId11" Type="http://schemas.openxmlformats.org/officeDocument/2006/relationships/image" Target="../media/image25.gif"/><Relationship Id="rId5" Type="http://schemas.openxmlformats.org/officeDocument/2006/relationships/image" Target="../media/image22.gif"/><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image" Target="../media/image28.gif"/></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27.gif"/><Relationship Id="rId5" Type="http://schemas.openxmlformats.org/officeDocument/2006/relationships/image" Target="../media/image22.gif"/><Relationship Id="rId15" Type="http://schemas.openxmlformats.org/officeDocument/2006/relationships/audio" Target="NULL"/><Relationship Id="rId10" Type="http://schemas.openxmlformats.org/officeDocument/2006/relationships/image" Target="../media/image25.gif"/><Relationship Id="rId4" Type="http://schemas.openxmlformats.org/officeDocument/2006/relationships/image" Target="../media/image34.png"/><Relationship Id="rId9" Type="http://schemas.openxmlformats.org/officeDocument/2006/relationships/image" Target="../media/image24.gif"/><Relationship Id="rId14" Type="http://schemas.openxmlformats.org/officeDocument/2006/relationships/image" Target="../media/image29.gif"/></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3.svg"/><Relationship Id="rId18" Type="http://schemas.openxmlformats.org/officeDocument/2006/relationships/image" Target="../media/image43.png"/><Relationship Id="rId3" Type="http://schemas.openxmlformats.org/officeDocument/2006/relationships/image" Target="../media/image43.svg"/><Relationship Id="rId21" Type="http://schemas.openxmlformats.org/officeDocument/2006/relationships/image" Target="../media/image45.jpeg"/><Relationship Id="rId7" Type="http://schemas.openxmlformats.org/officeDocument/2006/relationships/image" Target="../media/image47.svg"/><Relationship Id="rId12" Type="http://schemas.openxmlformats.org/officeDocument/2006/relationships/image" Target="../media/image40.png"/><Relationship Id="rId17" Type="http://schemas.openxmlformats.org/officeDocument/2006/relationships/image" Target="../media/image57.svg"/><Relationship Id="rId2" Type="http://schemas.openxmlformats.org/officeDocument/2006/relationships/image" Target="../media/image35.png"/><Relationship Id="rId16" Type="http://schemas.openxmlformats.org/officeDocument/2006/relationships/image" Target="../media/image42.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51.svg"/><Relationship Id="rId24" Type="http://schemas.openxmlformats.org/officeDocument/2006/relationships/image" Target="../media/image48.png"/><Relationship Id="rId5" Type="http://schemas.openxmlformats.org/officeDocument/2006/relationships/image" Target="../media/image45.svg"/><Relationship Id="rId15" Type="http://schemas.openxmlformats.org/officeDocument/2006/relationships/image" Target="../media/image55.svg"/><Relationship Id="rId23" Type="http://schemas.openxmlformats.org/officeDocument/2006/relationships/image" Target="../media/image47.jpeg"/><Relationship Id="rId10" Type="http://schemas.openxmlformats.org/officeDocument/2006/relationships/image" Target="../media/image39.png"/><Relationship Id="rId19" Type="http://schemas.openxmlformats.org/officeDocument/2006/relationships/image" Target="../media/image59.svg"/><Relationship Id="rId4" Type="http://schemas.openxmlformats.org/officeDocument/2006/relationships/image" Target="../media/image36.png"/><Relationship Id="rId9" Type="http://schemas.openxmlformats.org/officeDocument/2006/relationships/image" Target="../media/image49.svg"/><Relationship Id="rId14" Type="http://schemas.openxmlformats.org/officeDocument/2006/relationships/image" Target="../media/image41.png"/><Relationship Id="rId22" Type="http://schemas.openxmlformats.org/officeDocument/2006/relationships/image" Target="../media/image46.jpe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3.svg"/><Relationship Id="rId18" Type="http://schemas.openxmlformats.org/officeDocument/2006/relationships/image" Target="../media/image43.png"/><Relationship Id="rId3" Type="http://schemas.openxmlformats.org/officeDocument/2006/relationships/image" Target="../media/image43.svg"/><Relationship Id="rId21" Type="http://schemas.openxmlformats.org/officeDocument/2006/relationships/image" Target="../media/image50.jpeg"/><Relationship Id="rId7" Type="http://schemas.openxmlformats.org/officeDocument/2006/relationships/image" Target="../media/image47.svg"/><Relationship Id="rId12" Type="http://schemas.openxmlformats.org/officeDocument/2006/relationships/image" Target="../media/image40.png"/><Relationship Id="rId17" Type="http://schemas.openxmlformats.org/officeDocument/2006/relationships/image" Target="../media/image57.svg"/><Relationship Id="rId2" Type="http://schemas.openxmlformats.org/officeDocument/2006/relationships/image" Target="../media/image35.png"/><Relationship Id="rId16" Type="http://schemas.openxmlformats.org/officeDocument/2006/relationships/image" Target="../media/image42.png"/><Relationship Id="rId20"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svg"/><Relationship Id="rId10" Type="http://schemas.openxmlformats.org/officeDocument/2006/relationships/image" Target="../media/image39.png"/><Relationship Id="rId19" Type="http://schemas.openxmlformats.org/officeDocument/2006/relationships/image" Target="../media/image59.svg"/><Relationship Id="rId4" Type="http://schemas.openxmlformats.org/officeDocument/2006/relationships/image" Target="../media/image36.png"/><Relationship Id="rId9" Type="http://schemas.openxmlformats.org/officeDocument/2006/relationships/image" Target="../media/image49.svg"/><Relationship Id="rId14" Type="http://schemas.openxmlformats.org/officeDocument/2006/relationships/image" Target="../media/image41.png"/><Relationship Id="rId22"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43786"/>
          <a:stretch>
            <a:fillRect/>
          </a:stretch>
        </p:blipFill>
        <p:spPr>
          <a:xfrm>
            <a:off x="0" y="4405"/>
            <a:ext cx="12192000" cy="6853595"/>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97473">
            <a:off x="10397679" y="4056290"/>
            <a:ext cx="734289" cy="719603"/>
          </a:xfrm>
          <a:prstGeom prst="rect">
            <a:avLst/>
          </a:prstGeom>
        </p:spPr>
      </p:pic>
      <p:sp>
        <p:nvSpPr>
          <p:cNvPr id="4" name="AutoShape 4"/>
          <p:cNvSpPr/>
          <p:nvPr/>
        </p:nvSpPr>
        <p:spPr>
          <a:xfrm>
            <a:off x="0" y="0"/>
            <a:ext cx="984100" cy="6858000"/>
          </a:xfrm>
          <a:prstGeom prst="rect">
            <a:avLst/>
          </a:prstGeom>
          <a:solidFill>
            <a:srgbClr val="FDF5B6"/>
          </a:solidFill>
        </p:spPr>
      </p:sp>
      <p:sp>
        <p:nvSpPr>
          <p:cNvPr id="5" name="TextBox 5"/>
          <p:cNvSpPr txBox="1"/>
          <p:nvPr/>
        </p:nvSpPr>
        <p:spPr>
          <a:xfrm>
            <a:off x="2920894" y="1146328"/>
            <a:ext cx="6858212" cy="2051844"/>
          </a:xfrm>
          <a:prstGeom prst="rect">
            <a:avLst/>
          </a:prstGeom>
        </p:spPr>
        <p:txBody>
          <a:bodyPr lIns="0" tIns="0" rIns="0" bIns="0" rtlCol="0" anchor="t">
            <a:spAutoFit/>
          </a:bodyPr>
          <a:lstStyle/>
          <a:p>
            <a:pPr marL="0" marR="0" lvl="0" indent="0" algn="ctr" defTabSz="609630" rtl="0" eaLnBrk="1" fontAlgn="auto" latinLnBrk="0" hangingPunct="1">
              <a:lnSpc>
                <a:spcPts val="8000"/>
              </a:lnSpc>
              <a:spcBef>
                <a:spcPct val="0"/>
              </a:spcBef>
              <a:spcAft>
                <a:spcPts val="0"/>
              </a:spcAft>
              <a:buClrTx/>
              <a:buSzTx/>
              <a:buFontTx/>
              <a:buNone/>
              <a:tabLst/>
              <a:defRPr/>
            </a:pPr>
            <a:r>
              <a:rPr kumimoji="0" lang="en-US" sz="6666" b="0" i="0" u="none" strike="noStrike" kern="1200" cap="none" spc="0" normalizeH="0" baseline="0" noProof="0" dirty="0" smtClean="0">
                <a:ln>
                  <a:noFill/>
                </a:ln>
                <a:solidFill>
                  <a:srgbClr val="272626"/>
                </a:solidFill>
                <a:effectLst/>
                <a:uLnTx/>
                <a:uFillTx/>
                <a:latin typeface="Sriracha"/>
                <a:ea typeface="+mn-ea"/>
                <a:cs typeface="+mn-cs"/>
              </a:rPr>
              <a:t>CHÀO</a:t>
            </a:r>
            <a:r>
              <a:rPr kumimoji="0" lang="en-US" sz="6666" b="0" i="0" u="none" strike="noStrike" kern="1200" cap="none" spc="0" normalizeH="0" noProof="0" dirty="0" smtClean="0">
                <a:ln>
                  <a:noFill/>
                </a:ln>
                <a:solidFill>
                  <a:srgbClr val="272626"/>
                </a:solidFill>
                <a:effectLst/>
                <a:uLnTx/>
                <a:uFillTx/>
                <a:latin typeface="Sriracha"/>
                <a:ea typeface="+mn-ea"/>
                <a:cs typeface="+mn-cs"/>
              </a:rPr>
              <a:t> MỪNG QUÝ THẦY CÔ</a:t>
            </a:r>
            <a:endParaRPr kumimoji="0" lang="en-US" sz="6666" b="0" i="0" u="none" strike="noStrike" kern="1200" cap="none" spc="0" normalizeH="0" baseline="0" noProof="0" dirty="0">
              <a:ln>
                <a:noFill/>
              </a:ln>
              <a:solidFill>
                <a:srgbClr val="272626"/>
              </a:solidFill>
              <a:effectLst/>
              <a:uLnTx/>
              <a:uFillTx/>
              <a:latin typeface="Sriracha"/>
              <a:ea typeface="+mn-ea"/>
              <a:cs typeface="+mn-cs"/>
            </a:endParaRPr>
          </a:p>
        </p:txBody>
      </p:sp>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87987">
            <a:off x="1755785" y="2842997"/>
            <a:ext cx="1206968" cy="1281530"/>
          </a:xfrm>
          <a:prstGeom prst="rect">
            <a:avLst/>
          </a:prstGeom>
        </p:spPr>
      </p:pic>
      <p:grpSp>
        <p:nvGrpSpPr>
          <p:cNvPr id="7" name="Group 7"/>
          <p:cNvGrpSpPr/>
          <p:nvPr/>
        </p:nvGrpSpPr>
        <p:grpSpPr>
          <a:xfrm>
            <a:off x="2691738" y="3723382"/>
            <a:ext cx="7316525" cy="1956343"/>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7840615">
            <a:off x="9134463" y="5335847"/>
            <a:ext cx="1565616" cy="512383"/>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871621" y="4416091"/>
            <a:ext cx="975299" cy="957567"/>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654529" y="3483762"/>
            <a:ext cx="707469" cy="707469"/>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459455">
            <a:off x="2783067" y="3589340"/>
            <a:ext cx="1372149" cy="318212"/>
          </a:xfrm>
          <a:prstGeom prst="rect">
            <a:avLst/>
          </a:prstGeom>
        </p:spPr>
      </p:pic>
      <p:sp>
        <p:nvSpPr>
          <p:cNvPr id="13" name="TextBox 5">
            <a:extLst>
              <a:ext uri="{FF2B5EF4-FFF2-40B4-BE49-F238E27FC236}">
                <a16:creationId xmlns:a16="http://schemas.microsoft.com/office/drawing/2014/main" xmlns="" id="{C72CB8B9-F22D-4036-A81D-37F6A91C8EC4}"/>
              </a:ext>
            </a:extLst>
          </p:cNvPr>
          <p:cNvSpPr txBox="1"/>
          <p:nvPr/>
        </p:nvSpPr>
        <p:spPr>
          <a:xfrm>
            <a:off x="2964918" y="3723382"/>
            <a:ext cx="6858212" cy="2021002"/>
          </a:xfrm>
          <a:prstGeom prst="rect">
            <a:avLst/>
          </a:prstGeom>
        </p:spPr>
        <p:txBody>
          <a:bodyPr lIns="0" tIns="0" rIns="0" bIns="0" rtlCol="0" anchor="t">
            <a:spAutoFit/>
          </a:bodyPr>
          <a:lstStyle/>
          <a:p>
            <a:pPr marL="0" marR="0" lvl="0" indent="0" algn="ctr" defTabSz="609630" rtl="0" eaLnBrk="1" fontAlgn="auto" latinLnBrk="0" hangingPunct="1">
              <a:lnSpc>
                <a:spcPts val="8000"/>
              </a:lnSpc>
              <a:spcBef>
                <a:spcPct val="0"/>
              </a:spcBef>
              <a:spcAft>
                <a:spcPts val="0"/>
              </a:spcAft>
              <a:buClrTx/>
              <a:buSzTx/>
              <a:buFontTx/>
              <a:buNone/>
              <a:tabLst/>
              <a:defRPr/>
            </a:pPr>
            <a:r>
              <a:rPr lang="en-US" sz="6666">
                <a:solidFill>
                  <a:srgbClr val="272626"/>
                </a:solidFill>
                <a:latin typeface="Sriracha"/>
              </a:rPr>
              <a:t>Đến dự giờ</a:t>
            </a:r>
          </a:p>
          <a:p>
            <a:pPr marL="0" marR="0" lvl="0" indent="0" algn="ctr" defTabSz="609630" rtl="0" eaLnBrk="1" fontAlgn="auto" latinLnBrk="0" hangingPunct="1">
              <a:lnSpc>
                <a:spcPts val="8000"/>
              </a:lnSpc>
              <a:spcBef>
                <a:spcPct val="0"/>
              </a:spcBef>
              <a:spcAft>
                <a:spcPts val="0"/>
              </a:spcAft>
              <a:buClrTx/>
              <a:buSzTx/>
              <a:buFontTx/>
              <a:buNone/>
              <a:tabLst/>
              <a:defRPr/>
            </a:pPr>
            <a:r>
              <a:rPr lang="en-US" sz="6666">
                <a:solidFill>
                  <a:srgbClr val="272626"/>
                </a:solidFill>
                <a:latin typeface="Sriracha"/>
              </a:rPr>
              <a:t>thăm lớp</a:t>
            </a:r>
            <a:endParaRPr kumimoji="0" lang="en-US" sz="6666" b="0" i="0" u="none" strike="noStrike" kern="1200" cap="none" spc="0" normalizeH="0" baseline="0" noProof="0">
              <a:ln>
                <a:noFill/>
              </a:ln>
              <a:solidFill>
                <a:srgbClr val="272626"/>
              </a:solidFill>
              <a:effectLst/>
              <a:uLnTx/>
              <a:uFillTx/>
              <a:latin typeface="Sriracha"/>
              <a:ea typeface="+mn-ea"/>
              <a:cs typeface="+mn-cs"/>
            </a:endParaRPr>
          </a:p>
        </p:txBody>
      </p:sp>
    </p:spTree>
    <p:extLst>
      <p:ext uri="{BB962C8B-B14F-4D97-AF65-F5344CB8AC3E}">
        <p14:creationId xmlns:p14="http://schemas.microsoft.com/office/powerpoint/2010/main" val="120156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repeatCount="indefinite"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500"/>
                                        <p:tgtEl>
                                          <p:spTgt spid="6"/>
                                        </p:tgtEl>
                                      </p:cBhvr>
                                    </p:animEffect>
                                  </p:childTnLst>
                                </p:cTn>
                              </p:par>
                              <p:par>
                                <p:cTn id="8" presetID="8" presetClass="emph" presetSubtype="0" repeatCount="indefinite" fill="hold" nodeType="withEffect">
                                  <p:stCondLst>
                                    <p:cond delay="0"/>
                                  </p:stCondLst>
                                  <p:childTnLst>
                                    <p:animRot by="21600000">
                                      <p:cBhvr>
                                        <p:cTn id="9" dur="2000" fill="hold"/>
                                        <p:tgtEl>
                                          <p:spTgt spid="10"/>
                                        </p:tgtEl>
                                        <p:attrNameLst>
                                          <p:attrName>r</p:attrName>
                                        </p:attrNameLst>
                                      </p:cBhvr>
                                    </p:animRo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0" presetID="8" presetClass="emph" presetSubtype="0" repeatCount="indefinite" fill="hold" nodeType="withEffect">
                                  <p:stCondLst>
                                    <p:cond delay="0"/>
                                  </p:stCondLst>
                                  <p:childTnLst>
                                    <p:animRot by="21600000">
                                      <p:cBhvr>
                                        <p:cTn id="11" dur="2000" fill="hold"/>
                                        <p:tgtEl>
                                          <p:spTgt spid="11"/>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grpSp>
        <p:nvGrpSpPr>
          <p:cNvPr id="2" name="Group 2"/>
          <p:cNvGrpSpPr/>
          <p:nvPr/>
        </p:nvGrpSpPr>
        <p:grpSpPr>
          <a:xfrm>
            <a:off x="6311900" y="958720"/>
            <a:ext cx="5341557" cy="5068285"/>
            <a:chOff x="0" y="0"/>
            <a:chExt cx="1801589" cy="1709420"/>
          </a:xfrm>
        </p:grpSpPr>
        <p:sp>
          <p:nvSpPr>
            <p:cNvPr id="3"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D7E5"/>
            </a:solidFill>
          </p:spPr>
        </p:sp>
      </p:grpSp>
      <p:grpSp>
        <p:nvGrpSpPr>
          <p:cNvPr id="4" name="Group 4"/>
          <p:cNvGrpSpPr>
            <a:grpSpLocks noChangeAspect="1"/>
          </p:cNvGrpSpPr>
          <p:nvPr/>
        </p:nvGrpSpPr>
        <p:grpSpPr>
          <a:xfrm rot="5400000">
            <a:off x="6712776" y="1160235"/>
            <a:ext cx="4539805" cy="4741455"/>
            <a:chOff x="-17780" y="-54610"/>
            <a:chExt cx="6404610" cy="6689090"/>
          </a:xfrm>
        </p:grpSpPr>
        <p:sp>
          <p:nvSpPr>
            <p:cNvPr id="5" name="Freeform 5"/>
            <p:cNvSpPr/>
            <p:nvPr/>
          </p:nvSpPr>
          <p:spPr>
            <a:xfrm>
              <a:off x="-17780" y="-54610"/>
              <a:ext cx="6404610" cy="6689090"/>
            </a:xfrm>
            <a:custGeom>
              <a:avLst/>
              <a:gdLst/>
              <a:ahLst/>
              <a:cxnLst/>
              <a:rect l="l" t="t" r="r" b="b"/>
              <a:pathLst>
                <a:path w="6404610" h="6689090">
                  <a:moveTo>
                    <a:pt x="4058920" y="645160"/>
                  </a:moveTo>
                  <a:cubicBezTo>
                    <a:pt x="5140960" y="523240"/>
                    <a:pt x="5530850" y="1365250"/>
                    <a:pt x="5530850" y="1365250"/>
                  </a:cubicBezTo>
                  <a:cubicBezTo>
                    <a:pt x="5530850" y="1365250"/>
                    <a:pt x="6325870" y="1554480"/>
                    <a:pt x="6365240" y="2411730"/>
                  </a:cubicBezTo>
                  <a:cubicBezTo>
                    <a:pt x="6404610" y="3268980"/>
                    <a:pt x="5963920" y="3547110"/>
                    <a:pt x="5963920" y="3547110"/>
                  </a:cubicBezTo>
                  <a:cubicBezTo>
                    <a:pt x="5963920" y="3547110"/>
                    <a:pt x="6220460" y="4083050"/>
                    <a:pt x="5985510" y="4803140"/>
                  </a:cubicBezTo>
                  <a:cubicBezTo>
                    <a:pt x="5750560" y="5523230"/>
                    <a:pt x="5247640" y="5610860"/>
                    <a:pt x="5247640" y="5610860"/>
                  </a:cubicBezTo>
                  <a:cubicBezTo>
                    <a:pt x="5247640" y="5610860"/>
                    <a:pt x="5129530" y="6126480"/>
                    <a:pt x="4212590" y="6408420"/>
                  </a:cubicBezTo>
                  <a:cubicBezTo>
                    <a:pt x="3295650" y="6689090"/>
                    <a:pt x="2987040" y="6186170"/>
                    <a:pt x="2987040" y="6186170"/>
                  </a:cubicBezTo>
                  <a:cubicBezTo>
                    <a:pt x="2987040" y="6186170"/>
                    <a:pt x="2194560" y="6305550"/>
                    <a:pt x="1450340" y="6106160"/>
                  </a:cubicBezTo>
                  <a:cubicBezTo>
                    <a:pt x="706120" y="5906770"/>
                    <a:pt x="642620" y="4909820"/>
                    <a:pt x="642620" y="4909820"/>
                  </a:cubicBezTo>
                  <a:cubicBezTo>
                    <a:pt x="642620" y="4909820"/>
                    <a:pt x="35560" y="4425950"/>
                    <a:pt x="19050" y="3544570"/>
                  </a:cubicBezTo>
                  <a:cubicBezTo>
                    <a:pt x="0" y="2536190"/>
                    <a:pt x="416560" y="2109470"/>
                    <a:pt x="416560" y="2109470"/>
                  </a:cubicBezTo>
                  <a:cubicBezTo>
                    <a:pt x="416560" y="2109470"/>
                    <a:pt x="151130" y="1360170"/>
                    <a:pt x="693420" y="826770"/>
                  </a:cubicBezTo>
                  <a:cubicBezTo>
                    <a:pt x="1478280" y="54610"/>
                    <a:pt x="1997710" y="407670"/>
                    <a:pt x="1997710" y="407670"/>
                  </a:cubicBezTo>
                  <a:cubicBezTo>
                    <a:pt x="1997710" y="407670"/>
                    <a:pt x="2462530" y="0"/>
                    <a:pt x="3036570" y="59690"/>
                  </a:cubicBezTo>
                  <a:cubicBezTo>
                    <a:pt x="3610610" y="119380"/>
                    <a:pt x="4058920" y="645160"/>
                    <a:pt x="4058920" y="645160"/>
                  </a:cubicBezTo>
                  <a:close/>
                </a:path>
              </a:pathLst>
            </a:custGeom>
            <a:solidFill>
              <a:srgbClr val="FFF9ED"/>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35610" y="616918"/>
            <a:ext cx="3494138" cy="489179"/>
          </a:xfrm>
          <a:prstGeom prst="rect">
            <a:avLst/>
          </a:prstGeom>
        </p:spPr>
      </p:pic>
      <p:grpSp>
        <p:nvGrpSpPr>
          <p:cNvPr id="24" name="Group 23">
            <a:extLst>
              <a:ext uri="{FF2B5EF4-FFF2-40B4-BE49-F238E27FC236}">
                <a16:creationId xmlns:a16="http://schemas.microsoft.com/office/drawing/2014/main" xmlns="" id="{BD8312D2-B6AB-4CEF-8769-67906F4A5654}"/>
              </a:ext>
            </a:extLst>
          </p:cNvPr>
          <p:cNvGrpSpPr/>
          <p:nvPr/>
        </p:nvGrpSpPr>
        <p:grpSpPr>
          <a:xfrm>
            <a:off x="654630" y="626201"/>
            <a:ext cx="3028586" cy="5836230"/>
            <a:chOff x="654630" y="626201"/>
            <a:chExt cx="3028586" cy="5836230"/>
          </a:xfrm>
        </p:grpSpPr>
        <p:grpSp>
          <p:nvGrpSpPr>
            <p:cNvPr id="8" name="Group 8"/>
            <p:cNvGrpSpPr>
              <a:grpSpLocks noChangeAspect="1"/>
            </p:cNvGrpSpPr>
            <p:nvPr/>
          </p:nvGrpSpPr>
          <p:grpSpPr>
            <a:xfrm rot="-443219">
              <a:off x="661862" y="626201"/>
              <a:ext cx="3021354" cy="5836230"/>
              <a:chOff x="0" y="1270"/>
              <a:chExt cx="3289300" cy="6353810"/>
            </a:xfrm>
          </p:grpSpPr>
          <p:sp>
            <p:nvSpPr>
              <p:cNvPr id="9" name="Freeform 9"/>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FFF9ED"/>
              </a:solidFill>
            </p:spPr>
          </p:sp>
          <p:sp>
            <p:nvSpPr>
              <p:cNvPr id="10" name="Freeform 10"/>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blipFill>
                <a:blip r:embed="rId4"/>
                <a:stretch>
                  <a:fillRect l="-100742" t="107991" r="-6461" b="-124090"/>
                </a:stretch>
              </a:blipFill>
            </p:spPr>
          </p:sp>
          <p:sp>
            <p:nvSpPr>
              <p:cNvPr id="12" name="Freeform 12"/>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272626"/>
              </a:solidFill>
            </p:spPr>
          </p:sp>
        </p:grpSp>
        <p:pic>
          <p:nvPicPr>
            <p:cNvPr id="20" name="Picture 4" descr="Bé hít phải khí trong bóng đèn huỳnh quang bị vỡ có sao không?">
              <a:extLst>
                <a:ext uri="{FF2B5EF4-FFF2-40B4-BE49-F238E27FC236}">
                  <a16:creationId xmlns:a16="http://schemas.microsoft.com/office/drawing/2014/main" xmlns="" id="{77BE72D1-5CBD-41B9-B2E3-E3EA189EB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46022">
              <a:off x="654630" y="878210"/>
              <a:ext cx="2673279" cy="2527949"/>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18">
            <a:extLst>
              <a:ext uri="{FF2B5EF4-FFF2-40B4-BE49-F238E27FC236}">
                <a16:creationId xmlns:a16="http://schemas.microsoft.com/office/drawing/2014/main" xmlns="" id="{4E464018-6801-4B7D-B874-012DB3308CD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0100" y="386494"/>
            <a:ext cx="734289" cy="719603"/>
          </a:xfrm>
          <a:prstGeom prst="rect">
            <a:avLst/>
          </a:prstGeom>
        </p:spPr>
      </p:pic>
      <p:grpSp>
        <p:nvGrpSpPr>
          <p:cNvPr id="23" name="Group 22">
            <a:extLst>
              <a:ext uri="{FF2B5EF4-FFF2-40B4-BE49-F238E27FC236}">
                <a16:creationId xmlns:a16="http://schemas.microsoft.com/office/drawing/2014/main" xmlns="" id="{112F0839-E762-4252-B17E-84DDBE0E6476}"/>
              </a:ext>
            </a:extLst>
          </p:cNvPr>
          <p:cNvGrpSpPr/>
          <p:nvPr/>
        </p:nvGrpSpPr>
        <p:grpSpPr>
          <a:xfrm>
            <a:off x="3420277" y="430093"/>
            <a:ext cx="2803568" cy="5415540"/>
            <a:chOff x="3420277" y="430093"/>
            <a:chExt cx="2803568" cy="5415540"/>
          </a:xfrm>
        </p:grpSpPr>
        <p:grpSp>
          <p:nvGrpSpPr>
            <p:cNvPr id="13" name="Group 13"/>
            <p:cNvGrpSpPr>
              <a:grpSpLocks noChangeAspect="1"/>
            </p:cNvGrpSpPr>
            <p:nvPr/>
          </p:nvGrpSpPr>
          <p:grpSpPr>
            <a:xfrm rot="451374">
              <a:off x="3420277" y="430093"/>
              <a:ext cx="2803568" cy="5415540"/>
              <a:chOff x="0" y="1270"/>
              <a:chExt cx="3289300" cy="6353810"/>
            </a:xfrm>
          </p:grpSpPr>
          <p:sp>
            <p:nvSpPr>
              <p:cNvPr id="14" name="Freeform 14"/>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FFF9ED"/>
              </a:solidFill>
            </p:spPr>
          </p:sp>
          <p:sp>
            <p:nvSpPr>
              <p:cNvPr id="15" name="Freeform 15"/>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blipFill>
                <a:blip r:embed="rId8"/>
                <a:stretch>
                  <a:fillRect l="-3441" t="102669" r="-68281" b="-116742"/>
                </a:stretch>
              </a:blipFill>
            </p:spPr>
          </p:sp>
          <p:sp>
            <p:nvSpPr>
              <p:cNvPr id="17" name="Freeform 17"/>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272626"/>
              </a:solidFill>
            </p:spPr>
          </p:sp>
        </p:grpSp>
        <p:pic>
          <p:nvPicPr>
            <p:cNvPr id="22" name="Picture 4" descr="Quạt Bàn SENKO B1616 – Quatdien.com – Chuyên bán quạt điện, quạt máy chính  hãng giá tốt tại TPHCM">
              <a:extLst>
                <a:ext uri="{FF2B5EF4-FFF2-40B4-BE49-F238E27FC236}">
                  <a16:creationId xmlns:a16="http://schemas.microsoft.com/office/drawing/2014/main" xmlns="" id="{96371274-39C5-4CF6-9220-89BD7DA8007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995" r="27333"/>
            <a:stretch/>
          </p:blipFill>
          <p:spPr bwMode="auto">
            <a:xfrm rot="506438">
              <a:off x="3770652" y="559525"/>
              <a:ext cx="2349833" cy="288985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29358">
            <a:off x="4807086" y="5568617"/>
            <a:ext cx="761761" cy="724365"/>
          </a:xfrm>
          <a:prstGeom prst="rect">
            <a:avLst/>
          </a:prstGeom>
        </p:spPr>
      </p:pic>
      <p:grpSp>
        <p:nvGrpSpPr>
          <p:cNvPr id="25" name="Group 33">
            <a:extLst>
              <a:ext uri="{FF2B5EF4-FFF2-40B4-BE49-F238E27FC236}">
                <a16:creationId xmlns:a16="http://schemas.microsoft.com/office/drawing/2014/main" xmlns="" id="{488E4923-EE5B-4EF9-861C-26B69499587B}"/>
              </a:ext>
            </a:extLst>
          </p:cNvPr>
          <p:cNvGrpSpPr>
            <a:grpSpLocks/>
          </p:cNvGrpSpPr>
          <p:nvPr/>
        </p:nvGrpSpPr>
        <p:grpSpPr bwMode="auto">
          <a:xfrm>
            <a:off x="6825963" y="2051548"/>
            <a:ext cx="3903785" cy="2362200"/>
            <a:chOff x="480" y="1488"/>
            <a:chExt cx="3216" cy="1488"/>
          </a:xfrm>
        </p:grpSpPr>
        <p:sp>
          <p:nvSpPr>
            <p:cNvPr id="26" name="WordArt 29">
              <a:extLst>
                <a:ext uri="{FF2B5EF4-FFF2-40B4-BE49-F238E27FC236}">
                  <a16:creationId xmlns:a16="http://schemas.microsoft.com/office/drawing/2014/main" xmlns="" id="{F02944C4-B77A-4190-8A4D-71BA2FB42BEF}"/>
                </a:ext>
              </a:extLst>
            </p:cNvPr>
            <p:cNvSpPr>
              <a:spLocks noChangeArrowheads="1" noChangeShapeType="1" noTextEdit="1"/>
            </p:cNvSpPr>
            <p:nvPr/>
          </p:nvSpPr>
          <p:spPr bwMode="auto">
            <a:xfrm>
              <a:off x="480" y="1968"/>
              <a:ext cx="3216" cy="100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2700">
                    <a:solidFill>
                      <a:srgbClr val="00FF00"/>
                    </a:solidFill>
                    <a:round/>
                    <a:headEnd/>
                    <a:tailEnd/>
                  </a:ln>
                  <a:solidFill>
                    <a:srgbClr val="008000">
                      <a:alpha val="94901"/>
                    </a:srgbClr>
                  </a:solidFill>
                  <a:effectLst>
                    <a:outerShdw dist="45791" dir="2021404" algn="ctr" rotWithShape="0">
                      <a:srgbClr val="9999FF"/>
                    </a:outerShdw>
                  </a:effectLst>
                  <a:latin typeface="Arial" panose="020B0604020202020204" pitchFamily="34" charset="0"/>
                  <a:cs typeface="Arial" panose="020B0604020202020204" pitchFamily="34" charset="0"/>
                </a:rPr>
                <a:t>ĐIỆN NĂNG</a:t>
              </a:r>
            </a:p>
            <a:p>
              <a:pPr algn="ctr" fontAlgn="base">
                <a:spcBef>
                  <a:spcPct val="0"/>
                </a:spcBef>
                <a:spcAft>
                  <a:spcPct val="0"/>
                </a:spcAft>
              </a:pPr>
              <a:r>
                <a:rPr lang="en-US" sz="3600" kern="10">
                  <a:ln w="12700">
                    <a:solidFill>
                      <a:srgbClr val="00FF00"/>
                    </a:solidFill>
                    <a:round/>
                    <a:headEnd/>
                    <a:tailEnd/>
                  </a:ln>
                  <a:solidFill>
                    <a:srgbClr val="008000">
                      <a:alpha val="94901"/>
                    </a:srgbClr>
                  </a:solidFill>
                  <a:effectLst>
                    <a:outerShdw dist="45791" dir="2021404" algn="ctr" rotWithShape="0">
                      <a:srgbClr val="9999FF"/>
                    </a:outerShdw>
                  </a:effectLst>
                  <a:latin typeface="Arial" panose="020B0604020202020204" pitchFamily="34" charset="0"/>
                  <a:cs typeface="Arial" panose="020B0604020202020204" pitchFamily="34" charset="0"/>
                </a:rPr>
                <a:t>CÔNG SUẤT ĐIỆN</a:t>
              </a:r>
            </a:p>
          </p:txBody>
        </p:sp>
        <p:sp>
          <p:nvSpPr>
            <p:cNvPr id="27" name="WordArt 30">
              <a:extLst>
                <a:ext uri="{FF2B5EF4-FFF2-40B4-BE49-F238E27FC236}">
                  <a16:creationId xmlns:a16="http://schemas.microsoft.com/office/drawing/2014/main" xmlns="" id="{49567E4F-3BEF-4780-88B9-795FE41F2728}"/>
                </a:ext>
              </a:extLst>
            </p:cNvPr>
            <p:cNvSpPr>
              <a:spLocks noChangeArrowheads="1" noChangeShapeType="1" noTextEdit="1"/>
            </p:cNvSpPr>
            <p:nvPr/>
          </p:nvSpPr>
          <p:spPr bwMode="auto">
            <a:xfrm>
              <a:off x="1680" y="1488"/>
              <a:ext cx="786" cy="304"/>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2700">
                    <a:solidFill>
                      <a:srgbClr val="00FF00"/>
                    </a:solidFill>
                    <a:round/>
                    <a:headEnd/>
                    <a:tailEnd/>
                  </a:ln>
                  <a:solidFill>
                    <a:srgbClr val="008000">
                      <a:alpha val="72940"/>
                    </a:srgbClr>
                  </a:solidFill>
                  <a:effectLst>
                    <a:outerShdw dist="45791" dir="2021404" algn="ctr" rotWithShape="0">
                      <a:srgbClr val="9999FF"/>
                    </a:outerShdw>
                  </a:effectLst>
                  <a:latin typeface="Arial" panose="020B0604020202020204" pitchFamily="34" charset="0"/>
                  <a:cs typeface="Arial" panose="020B0604020202020204" pitchFamily="34" charset="0"/>
                </a:rPr>
                <a:t>BÀI 8</a:t>
              </a:r>
            </a:p>
          </p:txBody>
        </p:sp>
      </p:grpSp>
      <p:sp>
        <p:nvSpPr>
          <p:cNvPr id="28" name="WordArt 27">
            <a:extLst>
              <a:ext uri="{FF2B5EF4-FFF2-40B4-BE49-F238E27FC236}">
                <a16:creationId xmlns:a16="http://schemas.microsoft.com/office/drawing/2014/main" xmlns="" id="{D0171FFC-907B-4FE0-B816-3802F27A3C6A}"/>
              </a:ext>
            </a:extLst>
          </p:cNvPr>
          <p:cNvSpPr>
            <a:spLocks noChangeArrowheads="1" noChangeShapeType="1" noTextEdit="1"/>
          </p:cNvSpPr>
          <p:nvPr/>
        </p:nvSpPr>
        <p:spPr bwMode="auto">
          <a:xfrm>
            <a:off x="7364686" y="545418"/>
            <a:ext cx="3169964" cy="579729"/>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2700">
                  <a:solidFill>
                    <a:srgbClr val="800000"/>
                  </a:solidFill>
                  <a:round/>
                  <a:headEnd/>
                  <a:tailEnd/>
                </a:ln>
                <a:solidFill>
                  <a:srgbClr val="FF0000">
                    <a:alpha val="54901"/>
                  </a:srgbClr>
                </a:solidFill>
                <a:effectLst>
                  <a:outerShdw dist="45791" dir="2021404" algn="ctr" rotWithShape="0">
                    <a:srgbClr val="9999FF"/>
                  </a:outerShdw>
                </a:effectLst>
                <a:latin typeface="Arial" panose="020B0604020202020204" pitchFamily="34" charset="0"/>
                <a:cs typeface="Arial" panose="020B0604020202020204" pitchFamily="34" charset="0"/>
              </a:rPr>
              <a:t>VẬT LÝ 11</a:t>
            </a:r>
          </a:p>
        </p:txBody>
      </p:sp>
    </p:spTree>
    <p:extLst>
      <p:ext uri="{BB962C8B-B14F-4D97-AF65-F5344CB8AC3E}">
        <p14:creationId xmlns:p14="http://schemas.microsoft.com/office/powerpoint/2010/main" val="29885449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1"/>
                                        </p:tgtEl>
                                        <p:attrNameLst>
                                          <p:attrName>r</p:attrName>
                                        </p:attrNameLst>
                                      </p:cBhvr>
                                    </p:animRot>
                                  </p:childTnLst>
                                </p:cTn>
                              </p:par>
                              <p:par>
                                <p:cTn id="7" presetID="45" presetClass="entr" presetSubtype="0" repeatCount="indefinite"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2000"/>
                                        <p:tgtEl>
                                          <p:spTgt spid="19"/>
                                        </p:tgtEl>
                                      </p:cBhvr>
                                    </p:animEffect>
                                    <p:anim calcmode="lin" valueType="num">
                                      <p:cBhvr>
                                        <p:cTn id="10" dur="2000" fill="hold"/>
                                        <p:tgtEl>
                                          <p:spTgt spid="19"/>
                                        </p:tgtEl>
                                        <p:attrNameLst>
                                          <p:attrName>ppt_w</p:attrName>
                                        </p:attrNameLst>
                                      </p:cBhvr>
                                      <p:tavLst>
                                        <p:tav tm="0" fmla="#ppt_w*sin(2.5*pi*$)">
                                          <p:val>
                                            <p:fltVal val="0"/>
                                          </p:val>
                                        </p:tav>
                                        <p:tav tm="100000">
                                          <p:val>
                                            <p:fltVal val="1"/>
                                          </p:val>
                                        </p:tav>
                                      </p:tavLst>
                                    </p:anim>
                                    <p:anim calcmode="lin" valueType="num">
                                      <p:cBhvr>
                                        <p:cTn id="11"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5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112" y="575124"/>
            <a:ext cx="5979551" cy="5707753"/>
          </a:xfrm>
          <a:prstGeom prst="rect">
            <a:avLst/>
          </a:prstGeom>
        </p:spPr>
      </p:pic>
      <p:sp>
        <p:nvSpPr>
          <p:cNvPr id="13" name="WordArt 10">
            <a:extLst>
              <a:ext uri="{FF2B5EF4-FFF2-40B4-BE49-F238E27FC236}">
                <a16:creationId xmlns:a16="http://schemas.microsoft.com/office/drawing/2014/main" xmlns="" id="{64B071EC-F39D-46C7-B643-28C81FAF2E41}"/>
              </a:ext>
            </a:extLst>
          </p:cNvPr>
          <p:cNvSpPr>
            <a:spLocks noChangeArrowheads="1" noChangeShapeType="1" noTextEdit="1"/>
          </p:cNvSpPr>
          <p:nvPr/>
        </p:nvSpPr>
        <p:spPr bwMode="auto">
          <a:xfrm>
            <a:off x="399031" y="67047"/>
            <a:ext cx="5885432" cy="449264"/>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2700">
                  <a:solidFill>
                    <a:srgbClr val="0000FF"/>
                  </a:solidFill>
                  <a:round/>
                  <a:headEnd/>
                  <a:tailEnd/>
                </a:ln>
                <a:solidFill>
                  <a:srgbClr val="3366FF">
                    <a:alpha val="94901"/>
                  </a:srgbClr>
                </a:solidFill>
                <a:effectLst>
                  <a:outerShdw dist="45791" dir="2021404" algn="ctr" rotWithShape="0">
                    <a:srgbClr val="9999FF"/>
                  </a:outerShdw>
                </a:effectLst>
                <a:latin typeface="Arial" panose="020B0604020202020204" pitchFamily="34" charset="0"/>
                <a:cs typeface="Arial" panose="020B0604020202020204" pitchFamily="34" charset="0"/>
              </a:rPr>
              <a:t>Bài 8: ĐIỆN NĂNG. CÔNG SUẤT ĐIỆN</a:t>
            </a:r>
          </a:p>
        </p:txBody>
      </p:sp>
      <p:sp>
        <p:nvSpPr>
          <p:cNvPr id="14" name="Text Box 13">
            <a:extLst>
              <a:ext uri="{FF2B5EF4-FFF2-40B4-BE49-F238E27FC236}">
                <a16:creationId xmlns:a16="http://schemas.microsoft.com/office/drawing/2014/main" xmlns="" id="{1E063837-9049-4702-8462-4A47971567AA}"/>
              </a:ext>
            </a:extLst>
          </p:cNvPr>
          <p:cNvSpPr txBox="1">
            <a:spLocks noChangeArrowheads="1"/>
          </p:cNvSpPr>
          <p:nvPr/>
        </p:nvSpPr>
        <p:spPr bwMode="auto">
          <a:xfrm>
            <a:off x="437131" y="662361"/>
            <a:ext cx="59235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2400" b="1" i="0" u="none" strike="noStrike" kern="0" cap="none" spc="0" normalizeH="0" baseline="0" noProof="0">
                <a:ln>
                  <a:noFill/>
                </a:ln>
                <a:solidFill>
                  <a:srgbClr val="FF0066"/>
                </a:solidFill>
                <a:effectLst/>
                <a:uLnTx/>
                <a:uFillTx/>
                <a:latin typeface="Arial" panose="020B0604020202020204" pitchFamily="34" charset="0"/>
              </a:rPr>
              <a:t>I. Điện năng tiêu thụ và công suất điện</a:t>
            </a:r>
          </a:p>
        </p:txBody>
      </p:sp>
      <p:sp>
        <p:nvSpPr>
          <p:cNvPr id="15" name="Text Box 14">
            <a:extLst>
              <a:ext uri="{FF2B5EF4-FFF2-40B4-BE49-F238E27FC236}">
                <a16:creationId xmlns:a16="http://schemas.microsoft.com/office/drawing/2014/main" xmlns="" id="{67A32B27-A220-4F11-A6F0-0E88D3795E10}"/>
              </a:ext>
            </a:extLst>
          </p:cNvPr>
          <p:cNvSpPr txBox="1">
            <a:spLocks noChangeArrowheads="1"/>
          </p:cNvSpPr>
          <p:nvPr/>
        </p:nvSpPr>
        <p:spPr bwMode="auto">
          <a:xfrm>
            <a:off x="833437" y="1063291"/>
            <a:ext cx="5618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2400" b="1" i="0" u="none" strike="noStrike" kern="0" cap="none" spc="0" normalizeH="0" baseline="0" noProof="0">
                <a:ln>
                  <a:noFill/>
                </a:ln>
                <a:solidFill>
                  <a:srgbClr val="0000FF"/>
                </a:solidFill>
                <a:effectLst/>
                <a:uLnTx/>
                <a:uFillTx/>
                <a:latin typeface="Arial" panose="020B0604020202020204" pitchFamily="34" charset="0"/>
              </a:rPr>
              <a:t>1. Điện năng tiêu thụ của đoạn mạch</a:t>
            </a:r>
          </a:p>
        </p:txBody>
      </p:sp>
      <p:sp>
        <p:nvSpPr>
          <p:cNvPr id="16" name="Rectangle 15">
            <a:extLst>
              <a:ext uri="{FF2B5EF4-FFF2-40B4-BE49-F238E27FC236}">
                <a16:creationId xmlns:a16="http://schemas.microsoft.com/office/drawing/2014/main" xmlns="" id="{CD09E8E5-C4AD-4A16-A68F-DB735498F6F6}"/>
              </a:ext>
            </a:extLst>
          </p:cNvPr>
          <p:cNvSpPr>
            <a:spLocks noChangeArrowheads="1"/>
          </p:cNvSpPr>
          <p:nvPr/>
        </p:nvSpPr>
        <p:spPr bwMode="auto">
          <a:xfrm>
            <a:off x="9985488" y="2080074"/>
            <a:ext cx="228600" cy="228600"/>
          </a:xfrm>
          <a:prstGeom prst="rect">
            <a:avLst/>
          </a:prstGeom>
          <a:solidFill>
            <a:srgbClr val="E00A3D"/>
          </a:solidFill>
          <a:ln w="9525">
            <a:solidFill>
              <a:srgbClr val="E00A3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endParaRPr lang="en-US" altLang="en-US" sz="1800">
              <a:solidFill>
                <a:srgbClr val="E00A3D"/>
              </a:solidFill>
              <a:latin typeface="Arial Black" panose="020B0A04020102020204" pitchFamily="34" charset="0"/>
            </a:endParaRPr>
          </a:p>
        </p:txBody>
      </p:sp>
      <p:grpSp>
        <p:nvGrpSpPr>
          <p:cNvPr id="17" name="Group 16">
            <a:extLst>
              <a:ext uri="{FF2B5EF4-FFF2-40B4-BE49-F238E27FC236}">
                <a16:creationId xmlns:a16="http://schemas.microsoft.com/office/drawing/2014/main" xmlns="" id="{AA3A9231-32E2-4780-B02F-9F8A86AE9E39}"/>
              </a:ext>
            </a:extLst>
          </p:cNvPr>
          <p:cNvGrpSpPr>
            <a:grpSpLocks/>
          </p:cNvGrpSpPr>
          <p:nvPr/>
        </p:nvGrpSpPr>
        <p:grpSpPr bwMode="auto">
          <a:xfrm>
            <a:off x="7575663" y="175074"/>
            <a:ext cx="3352800" cy="457200"/>
            <a:chOff x="192" y="1920"/>
            <a:chExt cx="2112" cy="288"/>
          </a:xfrm>
        </p:grpSpPr>
        <p:sp>
          <p:nvSpPr>
            <p:cNvPr id="18" name="Line 17">
              <a:extLst>
                <a:ext uri="{FF2B5EF4-FFF2-40B4-BE49-F238E27FC236}">
                  <a16:creationId xmlns:a16="http://schemas.microsoft.com/office/drawing/2014/main" xmlns="" id="{55B1BE47-0DE9-4E12-8F7C-10FFDE37AA08}"/>
                </a:ext>
              </a:extLst>
            </p:cNvPr>
            <p:cNvSpPr>
              <a:spLocks noChangeShapeType="1"/>
            </p:cNvSpPr>
            <p:nvPr/>
          </p:nvSpPr>
          <p:spPr bwMode="auto">
            <a:xfrm>
              <a:off x="192" y="2064"/>
              <a:ext cx="2112"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990099"/>
                </a:solidFill>
                <a:effectLst>
                  <a:outerShdw blurRad="38100" dist="38100" dir="2700000" algn="tl">
                    <a:srgbClr val="000000">
                      <a:alpha val="43137"/>
                    </a:srgbClr>
                  </a:outerShdw>
                </a:effectLst>
                <a:uLnTx/>
                <a:uFillTx/>
                <a:latin typeface="Arial" charset="0"/>
              </a:endParaRPr>
            </a:p>
          </p:txBody>
        </p:sp>
        <p:sp>
          <p:nvSpPr>
            <p:cNvPr id="19" name="Rectangle 18">
              <a:extLst>
                <a:ext uri="{FF2B5EF4-FFF2-40B4-BE49-F238E27FC236}">
                  <a16:creationId xmlns:a16="http://schemas.microsoft.com/office/drawing/2014/main" xmlns="" id="{88FCE1AE-0553-4B32-BC2C-0958AA84F9E5}"/>
                </a:ext>
              </a:extLst>
            </p:cNvPr>
            <p:cNvSpPr>
              <a:spLocks noChangeArrowheads="1"/>
            </p:cNvSpPr>
            <p:nvPr/>
          </p:nvSpPr>
          <p:spPr bwMode="auto">
            <a:xfrm>
              <a:off x="912" y="1920"/>
              <a:ext cx="672" cy="288"/>
            </a:xfrm>
            <a:prstGeom prst="rect">
              <a:avLst/>
            </a:prstGeom>
            <a:solidFill>
              <a:srgbClr val="C00000"/>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1C1C1C"/>
              </a:extrusionClr>
              <a:contourClr>
                <a:srgbClr val="80808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a:ln>
                    <a:noFill/>
                  </a:ln>
                  <a:solidFill>
                    <a:schemeClr val="bg1"/>
                  </a:solidFill>
                  <a:effectLst/>
                  <a:uLnTx/>
                  <a:uFillTx/>
                  <a:latin typeface="Times New Roman" panose="02020603050405020304" pitchFamily="18" charset="0"/>
                </a:rPr>
                <a:t>R</a:t>
              </a:r>
            </a:p>
          </p:txBody>
        </p:sp>
      </p:grpSp>
      <p:grpSp>
        <p:nvGrpSpPr>
          <p:cNvPr id="20" name="Group 19">
            <a:extLst>
              <a:ext uri="{FF2B5EF4-FFF2-40B4-BE49-F238E27FC236}">
                <a16:creationId xmlns:a16="http://schemas.microsoft.com/office/drawing/2014/main" xmlns="" id="{32826263-3D74-498A-A97D-6E57F70911D3}"/>
              </a:ext>
            </a:extLst>
          </p:cNvPr>
          <p:cNvGrpSpPr>
            <a:grpSpLocks/>
          </p:cNvGrpSpPr>
          <p:nvPr/>
        </p:nvGrpSpPr>
        <p:grpSpPr bwMode="auto">
          <a:xfrm>
            <a:off x="7575663" y="370338"/>
            <a:ext cx="3352800" cy="2624137"/>
            <a:chOff x="192" y="1488"/>
            <a:chExt cx="2112" cy="1653"/>
          </a:xfrm>
        </p:grpSpPr>
        <p:sp>
          <p:nvSpPr>
            <p:cNvPr id="21" name="Line 20">
              <a:extLst>
                <a:ext uri="{FF2B5EF4-FFF2-40B4-BE49-F238E27FC236}">
                  <a16:creationId xmlns:a16="http://schemas.microsoft.com/office/drawing/2014/main" xmlns="" id="{EC1B11D8-8A3C-4B82-8AA9-5C5A66B8F135}"/>
                </a:ext>
              </a:extLst>
            </p:cNvPr>
            <p:cNvSpPr>
              <a:spLocks noChangeShapeType="1"/>
            </p:cNvSpPr>
            <p:nvPr/>
          </p:nvSpPr>
          <p:spPr bwMode="auto">
            <a:xfrm>
              <a:off x="192" y="2757"/>
              <a:ext cx="912" cy="0"/>
            </a:xfrm>
            <a:prstGeom prst="line">
              <a:avLst/>
            </a:prstGeom>
            <a:noFill/>
            <a:ln w="7620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990099"/>
                </a:solidFill>
                <a:effectLst>
                  <a:outerShdw blurRad="38100" dist="38100" dir="2700000" algn="tl">
                    <a:srgbClr val="000000">
                      <a:alpha val="43137"/>
                    </a:srgbClr>
                  </a:outerShdw>
                </a:effectLst>
                <a:uLnTx/>
                <a:uFillTx/>
                <a:latin typeface="Arial" charset="0"/>
              </a:endParaRPr>
            </a:p>
          </p:txBody>
        </p:sp>
        <p:sp>
          <p:nvSpPr>
            <p:cNvPr id="22" name="Line 21">
              <a:extLst>
                <a:ext uri="{FF2B5EF4-FFF2-40B4-BE49-F238E27FC236}">
                  <a16:creationId xmlns:a16="http://schemas.microsoft.com/office/drawing/2014/main" xmlns="" id="{A8CB8648-DDC4-44E8-A70B-8FDDABCD0E0F}"/>
                </a:ext>
              </a:extLst>
            </p:cNvPr>
            <p:cNvSpPr>
              <a:spLocks noChangeShapeType="1"/>
            </p:cNvSpPr>
            <p:nvPr/>
          </p:nvSpPr>
          <p:spPr bwMode="auto">
            <a:xfrm>
              <a:off x="192" y="1488"/>
              <a:ext cx="0" cy="129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990099"/>
                </a:solidFill>
                <a:effectLst>
                  <a:outerShdw blurRad="38100" dist="38100" dir="2700000" algn="tl">
                    <a:srgbClr val="000000">
                      <a:alpha val="43137"/>
                    </a:srgbClr>
                  </a:outerShdw>
                </a:effectLst>
                <a:uLnTx/>
                <a:uFillTx/>
                <a:latin typeface="Arial" charset="0"/>
              </a:endParaRPr>
            </a:p>
          </p:txBody>
        </p:sp>
        <p:sp>
          <p:nvSpPr>
            <p:cNvPr id="23" name="Line 22">
              <a:extLst>
                <a:ext uri="{FF2B5EF4-FFF2-40B4-BE49-F238E27FC236}">
                  <a16:creationId xmlns:a16="http://schemas.microsoft.com/office/drawing/2014/main" xmlns="" id="{370DADAD-9357-442B-9AD6-85238809C337}"/>
                </a:ext>
              </a:extLst>
            </p:cNvPr>
            <p:cNvSpPr>
              <a:spLocks noChangeShapeType="1"/>
            </p:cNvSpPr>
            <p:nvPr/>
          </p:nvSpPr>
          <p:spPr bwMode="auto">
            <a:xfrm>
              <a:off x="2304" y="1488"/>
              <a:ext cx="0" cy="129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990099"/>
                </a:solidFill>
                <a:effectLst>
                  <a:outerShdw blurRad="38100" dist="38100" dir="2700000" algn="tl">
                    <a:srgbClr val="000000">
                      <a:alpha val="43137"/>
                    </a:srgbClr>
                  </a:outerShdw>
                </a:effectLst>
                <a:uLnTx/>
                <a:uFillTx/>
                <a:latin typeface="Arial" charset="0"/>
              </a:endParaRPr>
            </a:p>
          </p:txBody>
        </p:sp>
        <p:sp>
          <p:nvSpPr>
            <p:cNvPr id="24" name="Line 23">
              <a:extLst>
                <a:ext uri="{FF2B5EF4-FFF2-40B4-BE49-F238E27FC236}">
                  <a16:creationId xmlns:a16="http://schemas.microsoft.com/office/drawing/2014/main" xmlns="" id="{4038A7D1-3A4D-425F-A337-5B5EB6D1D4ED}"/>
                </a:ext>
              </a:extLst>
            </p:cNvPr>
            <p:cNvSpPr>
              <a:spLocks noChangeShapeType="1"/>
            </p:cNvSpPr>
            <p:nvPr/>
          </p:nvSpPr>
          <p:spPr bwMode="auto">
            <a:xfrm>
              <a:off x="1344" y="2760"/>
              <a:ext cx="960" cy="0"/>
            </a:xfrm>
            <a:prstGeom prst="line">
              <a:avLst/>
            </a:prstGeom>
            <a:noFill/>
            <a:ln w="76200">
              <a:solidFill>
                <a:srgbClr val="0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990099"/>
                </a:solidFill>
                <a:effectLst>
                  <a:outerShdw blurRad="38100" dist="38100" dir="2700000" algn="tl">
                    <a:srgbClr val="000000">
                      <a:alpha val="43137"/>
                    </a:srgbClr>
                  </a:outerShdw>
                </a:effectLst>
                <a:uLnTx/>
                <a:uFillTx/>
                <a:latin typeface="Arial" charset="0"/>
              </a:endParaRPr>
            </a:p>
          </p:txBody>
        </p:sp>
        <p:sp>
          <p:nvSpPr>
            <p:cNvPr id="25" name="Rectangle 24">
              <a:extLst>
                <a:ext uri="{FF2B5EF4-FFF2-40B4-BE49-F238E27FC236}">
                  <a16:creationId xmlns:a16="http://schemas.microsoft.com/office/drawing/2014/main" xmlns="" id="{82E53919-EB56-43E6-A204-A60B71CFB150}"/>
                </a:ext>
              </a:extLst>
            </p:cNvPr>
            <p:cNvSpPr>
              <a:spLocks noChangeArrowheads="1"/>
            </p:cNvSpPr>
            <p:nvPr/>
          </p:nvSpPr>
          <p:spPr bwMode="auto">
            <a:xfrm>
              <a:off x="1056" y="2901"/>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Times New Roman" panose="02020603050405020304" pitchFamily="18" charset="0"/>
                </a:rPr>
                <a:t>U</a:t>
              </a:r>
            </a:p>
          </p:txBody>
        </p:sp>
        <p:sp>
          <p:nvSpPr>
            <p:cNvPr id="26" name="Rectangle 25">
              <a:extLst>
                <a:ext uri="{FF2B5EF4-FFF2-40B4-BE49-F238E27FC236}">
                  <a16:creationId xmlns:a16="http://schemas.microsoft.com/office/drawing/2014/main" xmlns="" id="{CF6CBEDB-3B67-45C7-8DDE-1845414067CE}"/>
                </a:ext>
              </a:extLst>
            </p:cNvPr>
            <p:cNvSpPr>
              <a:spLocks noChangeArrowheads="1"/>
            </p:cNvSpPr>
            <p:nvPr/>
          </p:nvSpPr>
          <p:spPr bwMode="auto">
            <a:xfrm>
              <a:off x="1008" y="2448"/>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Times New Roman" panose="02020603050405020304" pitchFamily="18" charset="0"/>
                </a:rPr>
                <a:t>-</a:t>
              </a:r>
            </a:p>
          </p:txBody>
        </p:sp>
        <p:sp>
          <p:nvSpPr>
            <p:cNvPr id="27" name="Rectangle 26">
              <a:extLst>
                <a:ext uri="{FF2B5EF4-FFF2-40B4-BE49-F238E27FC236}">
                  <a16:creationId xmlns:a16="http://schemas.microsoft.com/office/drawing/2014/main" xmlns="" id="{C1C7E30F-2B1A-4BDB-AB27-B0FD1EAA0FC5}"/>
                </a:ext>
              </a:extLst>
            </p:cNvPr>
            <p:cNvSpPr>
              <a:spLocks noChangeArrowheads="1"/>
            </p:cNvSpPr>
            <p:nvPr/>
          </p:nvSpPr>
          <p:spPr bwMode="auto">
            <a:xfrm>
              <a:off x="1248" y="2448"/>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Times New Roman" panose="02020603050405020304" pitchFamily="18" charset="0"/>
                </a:rPr>
                <a:t>+</a:t>
              </a:r>
            </a:p>
          </p:txBody>
        </p:sp>
      </p:grpSp>
      <p:grpSp>
        <p:nvGrpSpPr>
          <p:cNvPr id="28" name="Group 27">
            <a:extLst>
              <a:ext uri="{FF2B5EF4-FFF2-40B4-BE49-F238E27FC236}">
                <a16:creationId xmlns:a16="http://schemas.microsoft.com/office/drawing/2014/main" xmlns="" id="{9AB16CC6-0CEB-4A91-9C8A-821F34D539EF}"/>
              </a:ext>
            </a:extLst>
          </p:cNvPr>
          <p:cNvGrpSpPr>
            <a:grpSpLocks/>
          </p:cNvGrpSpPr>
          <p:nvPr/>
        </p:nvGrpSpPr>
        <p:grpSpPr bwMode="auto">
          <a:xfrm>
            <a:off x="7680439" y="2080074"/>
            <a:ext cx="242887" cy="152400"/>
            <a:chOff x="231" y="2568"/>
            <a:chExt cx="153" cy="96"/>
          </a:xfrm>
        </p:grpSpPr>
        <p:sp>
          <p:nvSpPr>
            <p:cNvPr id="29" name="Line 28">
              <a:extLst>
                <a:ext uri="{FF2B5EF4-FFF2-40B4-BE49-F238E27FC236}">
                  <a16:creationId xmlns:a16="http://schemas.microsoft.com/office/drawing/2014/main" xmlns="" id="{7E8D077F-BFCB-4D6F-8B54-54B39934B0A7}"/>
                </a:ext>
              </a:extLst>
            </p:cNvPr>
            <p:cNvSpPr>
              <a:spLocks noChangeShapeType="1"/>
            </p:cNvSpPr>
            <p:nvPr/>
          </p:nvSpPr>
          <p:spPr bwMode="auto">
            <a:xfrm flipH="1">
              <a:off x="231" y="2664"/>
              <a:ext cx="153" cy="0"/>
            </a:xfrm>
            <a:prstGeom prst="line">
              <a:avLst/>
            </a:prstGeom>
            <a:noFill/>
            <a:ln w="9525">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800">
                <a:solidFill>
                  <a:srgbClr val="990099"/>
                </a:solidFill>
                <a:effectLst>
                  <a:outerShdw blurRad="38100" dist="38100" dir="2700000" algn="tl">
                    <a:srgbClr val="000000">
                      <a:alpha val="43137"/>
                    </a:srgbClr>
                  </a:outerShdw>
                </a:effectLst>
                <a:latin typeface="Arial" charset="0"/>
              </a:endParaRPr>
            </a:p>
          </p:txBody>
        </p:sp>
        <p:sp>
          <p:nvSpPr>
            <p:cNvPr id="30" name="Rectangle 29">
              <a:extLst>
                <a:ext uri="{FF2B5EF4-FFF2-40B4-BE49-F238E27FC236}">
                  <a16:creationId xmlns:a16="http://schemas.microsoft.com/office/drawing/2014/main" xmlns="" id="{61294E4A-12F0-49BD-B13E-44E674AEBE64}"/>
                </a:ext>
              </a:extLst>
            </p:cNvPr>
            <p:cNvSpPr>
              <a:spLocks noChangeArrowheads="1"/>
            </p:cNvSpPr>
            <p:nvPr/>
          </p:nvSpPr>
          <p:spPr bwMode="auto">
            <a:xfrm>
              <a:off x="279" y="2568"/>
              <a:ext cx="48"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000" b="1">
                  <a:solidFill>
                    <a:srgbClr val="000000"/>
                  </a:solidFill>
                  <a:latin typeface="Times New Roman" panose="02020603050405020304" pitchFamily="18" charset="0"/>
                </a:rPr>
                <a:t>I</a:t>
              </a:r>
            </a:p>
          </p:txBody>
        </p:sp>
      </p:grpSp>
      <p:grpSp>
        <p:nvGrpSpPr>
          <p:cNvPr id="31" name="Group 30">
            <a:extLst>
              <a:ext uri="{FF2B5EF4-FFF2-40B4-BE49-F238E27FC236}">
                <a16:creationId xmlns:a16="http://schemas.microsoft.com/office/drawing/2014/main" xmlns="" id="{7420484A-4EAB-4553-81F0-6A1FC02684BA}"/>
              </a:ext>
            </a:extLst>
          </p:cNvPr>
          <p:cNvGrpSpPr>
            <a:grpSpLocks/>
          </p:cNvGrpSpPr>
          <p:nvPr/>
        </p:nvGrpSpPr>
        <p:grpSpPr bwMode="auto">
          <a:xfrm>
            <a:off x="9433039" y="2080074"/>
            <a:ext cx="242887" cy="152400"/>
            <a:chOff x="1344" y="2576"/>
            <a:chExt cx="153" cy="96"/>
          </a:xfrm>
        </p:grpSpPr>
        <p:sp>
          <p:nvSpPr>
            <p:cNvPr id="32" name="Line 31">
              <a:extLst>
                <a:ext uri="{FF2B5EF4-FFF2-40B4-BE49-F238E27FC236}">
                  <a16:creationId xmlns:a16="http://schemas.microsoft.com/office/drawing/2014/main" xmlns="" id="{C0E8D198-BE1A-43AA-B5DC-86714CE69EB6}"/>
                </a:ext>
              </a:extLst>
            </p:cNvPr>
            <p:cNvSpPr>
              <a:spLocks noChangeShapeType="1"/>
            </p:cNvSpPr>
            <p:nvPr/>
          </p:nvSpPr>
          <p:spPr bwMode="auto">
            <a:xfrm flipH="1">
              <a:off x="1344" y="2672"/>
              <a:ext cx="153" cy="0"/>
            </a:xfrm>
            <a:prstGeom prst="line">
              <a:avLst/>
            </a:prstGeom>
            <a:noFill/>
            <a:ln w="9525">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800">
                <a:solidFill>
                  <a:srgbClr val="990099"/>
                </a:solidFill>
                <a:effectLst>
                  <a:outerShdw blurRad="38100" dist="38100" dir="2700000" algn="tl">
                    <a:srgbClr val="000000">
                      <a:alpha val="43137"/>
                    </a:srgbClr>
                  </a:outerShdw>
                </a:effectLst>
                <a:latin typeface="Arial" charset="0"/>
              </a:endParaRPr>
            </a:p>
          </p:txBody>
        </p:sp>
        <p:sp>
          <p:nvSpPr>
            <p:cNvPr id="33" name="Rectangle 32">
              <a:extLst>
                <a:ext uri="{FF2B5EF4-FFF2-40B4-BE49-F238E27FC236}">
                  <a16:creationId xmlns:a16="http://schemas.microsoft.com/office/drawing/2014/main" xmlns="" id="{0D832FB9-B97E-490D-B9D4-A51CA59B9AF1}"/>
                </a:ext>
              </a:extLst>
            </p:cNvPr>
            <p:cNvSpPr>
              <a:spLocks noChangeArrowheads="1"/>
            </p:cNvSpPr>
            <p:nvPr/>
          </p:nvSpPr>
          <p:spPr bwMode="auto">
            <a:xfrm>
              <a:off x="1392" y="2576"/>
              <a:ext cx="48"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000" b="1">
                  <a:solidFill>
                    <a:srgbClr val="000000"/>
                  </a:solidFill>
                  <a:latin typeface="Times New Roman" panose="02020603050405020304" pitchFamily="18" charset="0"/>
                </a:rPr>
                <a:t>I</a:t>
              </a:r>
            </a:p>
          </p:txBody>
        </p:sp>
      </p:grpSp>
      <p:grpSp>
        <p:nvGrpSpPr>
          <p:cNvPr id="34" name="Group 33">
            <a:extLst>
              <a:ext uri="{FF2B5EF4-FFF2-40B4-BE49-F238E27FC236}">
                <a16:creationId xmlns:a16="http://schemas.microsoft.com/office/drawing/2014/main" xmlns="" id="{479F4DB8-301E-4E3D-ACE3-B7461E287031}"/>
              </a:ext>
            </a:extLst>
          </p:cNvPr>
          <p:cNvGrpSpPr>
            <a:grpSpLocks/>
          </p:cNvGrpSpPr>
          <p:nvPr/>
        </p:nvGrpSpPr>
        <p:grpSpPr bwMode="auto">
          <a:xfrm>
            <a:off x="10585564" y="492574"/>
            <a:ext cx="242887" cy="152400"/>
            <a:chOff x="864" y="2448"/>
            <a:chExt cx="153" cy="96"/>
          </a:xfrm>
        </p:grpSpPr>
        <p:sp>
          <p:nvSpPr>
            <p:cNvPr id="35" name="Line 34">
              <a:extLst>
                <a:ext uri="{FF2B5EF4-FFF2-40B4-BE49-F238E27FC236}">
                  <a16:creationId xmlns:a16="http://schemas.microsoft.com/office/drawing/2014/main" xmlns="" id="{DA57047E-22D5-4D2F-B207-013181C54D89}"/>
                </a:ext>
              </a:extLst>
            </p:cNvPr>
            <p:cNvSpPr>
              <a:spLocks noChangeShapeType="1"/>
            </p:cNvSpPr>
            <p:nvPr/>
          </p:nvSpPr>
          <p:spPr bwMode="auto">
            <a:xfrm flipH="1">
              <a:off x="864" y="2448"/>
              <a:ext cx="153"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800">
                <a:solidFill>
                  <a:srgbClr val="990099"/>
                </a:solidFill>
                <a:effectLst>
                  <a:outerShdw blurRad="38100" dist="38100" dir="2700000" algn="tl">
                    <a:srgbClr val="000000">
                      <a:alpha val="43137"/>
                    </a:srgbClr>
                  </a:outerShdw>
                </a:effectLst>
                <a:latin typeface="Arial" charset="0"/>
              </a:endParaRPr>
            </a:p>
          </p:txBody>
        </p:sp>
        <p:sp>
          <p:nvSpPr>
            <p:cNvPr id="36" name="Rectangle 35">
              <a:extLst>
                <a:ext uri="{FF2B5EF4-FFF2-40B4-BE49-F238E27FC236}">
                  <a16:creationId xmlns:a16="http://schemas.microsoft.com/office/drawing/2014/main" xmlns="" id="{0E42100F-FD1D-4F45-8572-4F5F4B214421}"/>
                </a:ext>
              </a:extLst>
            </p:cNvPr>
            <p:cNvSpPr>
              <a:spLocks noChangeArrowheads="1"/>
            </p:cNvSpPr>
            <p:nvPr/>
          </p:nvSpPr>
          <p:spPr bwMode="auto">
            <a:xfrm>
              <a:off x="912" y="2448"/>
              <a:ext cx="48"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000" b="1">
                  <a:solidFill>
                    <a:srgbClr val="000000"/>
                  </a:solidFill>
                  <a:latin typeface="Times New Roman" panose="02020603050405020304" pitchFamily="18" charset="0"/>
                </a:rPr>
                <a:t>I</a:t>
              </a:r>
            </a:p>
          </p:txBody>
        </p:sp>
      </p:grpSp>
      <p:grpSp>
        <p:nvGrpSpPr>
          <p:cNvPr id="37" name="Group 36">
            <a:extLst>
              <a:ext uri="{FF2B5EF4-FFF2-40B4-BE49-F238E27FC236}">
                <a16:creationId xmlns:a16="http://schemas.microsoft.com/office/drawing/2014/main" xmlns="" id="{F5B57F9E-4FC4-4037-901A-D9FAE577878E}"/>
              </a:ext>
            </a:extLst>
          </p:cNvPr>
          <p:cNvGrpSpPr>
            <a:grpSpLocks/>
          </p:cNvGrpSpPr>
          <p:nvPr/>
        </p:nvGrpSpPr>
        <p:grpSpPr bwMode="auto">
          <a:xfrm>
            <a:off x="7707425" y="503687"/>
            <a:ext cx="82550" cy="228600"/>
            <a:chOff x="240" y="1536"/>
            <a:chExt cx="52" cy="144"/>
          </a:xfrm>
        </p:grpSpPr>
        <p:sp>
          <p:nvSpPr>
            <p:cNvPr id="38" name="Rectangle 37">
              <a:extLst>
                <a:ext uri="{FF2B5EF4-FFF2-40B4-BE49-F238E27FC236}">
                  <a16:creationId xmlns:a16="http://schemas.microsoft.com/office/drawing/2014/main" xmlns="" id="{468CB9B5-01B6-47A9-B3C5-914268858366}"/>
                </a:ext>
              </a:extLst>
            </p:cNvPr>
            <p:cNvSpPr>
              <a:spLocks noChangeArrowheads="1"/>
            </p:cNvSpPr>
            <p:nvPr/>
          </p:nvSpPr>
          <p:spPr bwMode="auto">
            <a:xfrm>
              <a:off x="244" y="1536"/>
              <a:ext cx="48"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000" b="1">
                  <a:solidFill>
                    <a:srgbClr val="000000"/>
                  </a:solidFill>
                  <a:latin typeface="Times New Roman" panose="02020603050405020304" pitchFamily="18" charset="0"/>
                </a:rPr>
                <a:t>I</a:t>
              </a:r>
            </a:p>
          </p:txBody>
        </p:sp>
        <p:sp>
          <p:nvSpPr>
            <p:cNvPr id="39" name="Line 38">
              <a:extLst>
                <a:ext uri="{FF2B5EF4-FFF2-40B4-BE49-F238E27FC236}">
                  <a16:creationId xmlns:a16="http://schemas.microsoft.com/office/drawing/2014/main" xmlns="" id="{09BBEF42-A77F-42E6-AA8D-8E1E4B70ADD9}"/>
                </a:ext>
              </a:extLst>
            </p:cNvPr>
            <p:cNvSpPr>
              <a:spLocks noChangeShapeType="1"/>
            </p:cNvSpPr>
            <p:nvPr/>
          </p:nvSpPr>
          <p:spPr bwMode="auto">
            <a:xfrm flipV="1">
              <a:off x="240" y="1536"/>
              <a:ext cx="0" cy="144"/>
            </a:xfrm>
            <a:prstGeom prst="line">
              <a:avLst/>
            </a:prstGeom>
            <a:noFill/>
            <a:ln w="9525">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800">
                <a:solidFill>
                  <a:srgbClr val="990099"/>
                </a:solidFill>
                <a:effectLst>
                  <a:outerShdw blurRad="38100" dist="38100" dir="2700000" algn="tl">
                    <a:srgbClr val="000000">
                      <a:alpha val="43137"/>
                    </a:srgbClr>
                  </a:outerShdw>
                </a:effectLst>
                <a:latin typeface="Arial" charset="0"/>
              </a:endParaRPr>
            </a:p>
          </p:txBody>
        </p:sp>
      </p:grpSp>
      <p:grpSp>
        <p:nvGrpSpPr>
          <p:cNvPr id="40" name="Group 39">
            <a:extLst>
              <a:ext uri="{FF2B5EF4-FFF2-40B4-BE49-F238E27FC236}">
                <a16:creationId xmlns:a16="http://schemas.microsoft.com/office/drawing/2014/main" xmlns="" id="{AA96DED8-541E-41C7-A643-D93C346C67B9}"/>
              </a:ext>
            </a:extLst>
          </p:cNvPr>
          <p:cNvGrpSpPr>
            <a:grpSpLocks/>
          </p:cNvGrpSpPr>
          <p:nvPr/>
        </p:nvGrpSpPr>
        <p:grpSpPr bwMode="auto">
          <a:xfrm>
            <a:off x="10731613" y="2080074"/>
            <a:ext cx="95250" cy="228600"/>
            <a:chOff x="2180" y="2544"/>
            <a:chExt cx="60" cy="144"/>
          </a:xfrm>
        </p:grpSpPr>
        <p:sp>
          <p:nvSpPr>
            <p:cNvPr id="41" name="Rectangle 40">
              <a:extLst>
                <a:ext uri="{FF2B5EF4-FFF2-40B4-BE49-F238E27FC236}">
                  <a16:creationId xmlns:a16="http://schemas.microsoft.com/office/drawing/2014/main" xmlns="" id="{71F8BE9B-1BA2-4856-8089-8AF62EF64065}"/>
                </a:ext>
              </a:extLst>
            </p:cNvPr>
            <p:cNvSpPr>
              <a:spLocks noChangeArrowheads="1"/>
            </p:cNvSpPr>
            <p:nvPr/>
          </p:nvSpPr>
          <p:spPr bwMode="auto">
            <a:xfrm>
              <a:off x="2180" y="2592"/>
              <a:ext cx="48"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000" b="1">
                  <a:solidFill>
                    <a:srgbClr val="000000"/>
                  </a:solidFill>
                  <a:latin typeface="Times New Roman" panose="02020603050405020304" pitchFamily="18" charset="0"/>
                </a:rPr>
                <a:t>I</a:t>
              </a:r>
            </a:p>
          </p:txBody>
        </p:sp>
        <p:sp>
          <p:nvSpPr>
            <p:cNvPr id="42" name="Line 41">
              <a:extLst>
                <a:ext uri="{FF2B5EF4-FFF2-40B4-BE49-F238E27FC236}">
                  <a16:creationId xmlns:a16="http://schemas.microsoft.com/office/drawing/2014/main" xmlns="" id="{BD504CD5-BBD8-4FFE-A22D-9988ADA36BFF}"/>
                </a:ext>
              </a:extLst>
            </p:cNvPr>
            <p:cNvSpPr>
              <a:spLocks noChangeShapeType="1"/>
            </p:cNvSpPr>
            <p:nvPr/>
          </p:nvSpPr>
          <p:spPr bwMode="auto">
            <a:xfrm flipV="1">
              <a:off x="2240" y="2544"/>
              <a:ext cx="0" cy="144"/>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800">
                <a:solidFill>
                  <a:srgbClr val="990099"/>
                </a:solidFill>
                <a:effectLst>
                  <a:outerShdw blurRad="38100" dist="38100" dir="2700000" algn="tl">
                    <a:srgbClr val="000000">
                      <a:alpha val="43137"/>
                    </a:srgbClr>
                  </a:outerShdw>
                </a:effectLst>
                <a:latin typeface="Arial" charset="0"/>
              </a:endParaRPr>
            </a:p>
          </p:txBody>
        </p:sp>
      </p:grpSp>
      <p:sp>
        <p:nvSpPr>
          <p:cNvPr id="43" name="Oval 42">
            <a:extLst>
              <a:ext uri="{FF2B5EF4-FFF2-40B4-BE49-F238E27FC236}">
                <a16:creationId xmlns:a16="http://schemas.microsoft.com/office/drawing/2014/main" xmlns="" id="{50D32732-9E89-43B4-9B2C-5495A6368431}"/>
              </a:ext>
            </a:extLst>
          </p:cNvPr>
          <p:cNvSpPr>
            <a:spLocks noChangeArrowheads="1"/>
          </p:cNvSpPr>
          <p:nvPr/>
        </p:nvSpPr>
        <p:spPr bwMode="auto">
          <a:xfrm>
            <a:off x="8401163" y="234677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b="1">
                <a:solidFill>
                  <a:srgbClr val="000000"/>
                </a:solidFill>
                <a:latin typeface="Times New Roman" panose="02020603050405020304" pitchFamily="18" charset="0"/>
              </a:rPr>
              <a:t>-</a:t>
            </a:r>
          </a:p>
        </p:txBody>
      </p:sp>
      <p:sp>
        <p:nvSpPr>
          <p:cNvPr id="44" name="Oval 43">
            <a:extLst>
              <a:ext uri="{FF2B5EF4-FFF2-40B4-BE49-F238E27FC236}">
                <a16:creationId xmlns:a16="http://schemas.microsoft.com/office/drawing/2014/main" xmlns="" id="{6AF8BECD-9412-4A42-B79E-E93074537CB1}"/>
              </a:ext>
            </a:extLst>
          </p:cNvPr>
          <p:cNvSpPr>
            <a:spLocks noChangeArrowheads="1"/>
          </p:cNvSpPr>
          <p:nvPr/>
        </p:nvSpPr>
        <p:spPr bwMode="auto">
          <a:xfrm>
            <a:off x="8947263" y="234677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b="1">
                <a:solidFill>
                  <a:srgbClr val="000000"/>
                </a:solidFill>
                <a:latin typeface="Times New Roman" panose="02020603050405020304" pitchFamily="18" charset="0"/>
              </a:rPr>
              <a:t>-</a:t>
            </a:r>
          </a:p>
        </p:txBody>
      </p:sp>
      <p:sp>
        <p:nvSpPr>
          <p:cNvPr id="45" name="Oval 44">
            <a:extLst>
              <a:ext uri="{FF2B5EF4-FFF2-40B4-BE49-F238E27FC236}">
                <a16:creationId xmlns:a16="http://schemas.microsoft.com/office/drawing/2014/main" xmlns="" id="{730A554F-933B-4355-97CC-0402704CE797}"/>
              </a:ext>
            </a:extLst>
          </p:cNvPr>
          <p:cNvSpPr>
            <a:spLocks noChangeArrowheads="1"/>
          </p:cNvSpPr>
          <p:nvPr/>
        </p:nvSpPr>
        <p:spPr bwMode="auto">
          <a:xfrm>
            <a:off x="7867763" y="23531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b="1">
                <a:solidFill>
                  <a:srgbClr val="000000"/>
                </a:solidFill>
                <a:latin typeface="Times New Roman" panose="02020603050405020304" pitchFamily="18" charset="0"/>
              </a:rPr>
              <a:t>-</a:t>
            </a:r>
          </a:p>
        </p:txBody>
      </p:sp>
      <p:sp>
        <p:nvSpPr>
          <p:cNvPr id="46" name="Oval 45">
            <a:extLst>
              <a:ext uri="{FF2B5EF4-FFF2-40B4-BE49-F238E27FC236}">
                <a16:creationId xmlns:a16="http://schemas.microsoft.com/office/drawing/2014/main" xmlns="" id="{DB9642C9-0C56-442C-A575-B308594EAF45}"/>
              </a:ext>
            </a:extLst>
          </p:cNvPr>
          <p:cNvSpPr>
            <a:spLocks noChangeArrowheads="1"/>
          </p:cNvSpPr>
          <p:nvPr/>
        </p:nvSpPr>
        <p:spPr bwMode="auto">
          <a:xfrm rot="5400000">
            <a:off x="7542325" y="185147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400" b="1">
                <a:solidFill>
                  <a:srgbClr val="000000"/>
                </a:solidFill>
                <a:latin typeface="Times New Roman" panose="02020603050405020304" pitchFamily="18" charset="0"/>
              </a:rPr>
              <a:t>I</a:t>
            </a:r>
          </a:p>
        </p:txBody>
      </p:sp>
      <p:sp>
        <p:nvSpPr>
          <p:cNvPr id="47" name="Oval 46">
            <a:extLst>
              <a:ext uri="{FF2B5EF4-FFF2-40B4-BE49-F238E27FC236}">
                <a16:creationId xmlns:a16="http://schemas.microsoft.com/office/drawing/2014/main" xmlns="" id="{C2EBA224-4EDE-4DCE-AFB2-F00D58066824}"/>
              </a:ext>
            </a:extLst>
          </p:cNvPr>
          <p:cNvSpPr>
            <a:spLocks noChangeArrowheads="1"/>
          </p:cNvSpPr>
          <p:nvPr/>
        </p:nvSpPr>
        <p:spPr bwMode="auto">
          <a:xfrm rot="5400000">
            <a:off x="7537563" y="232137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400" b="1">
                <a:solidFill>
                  <a:srgbClr val="000000"/>
                </a:solidFill>
                <a:latin typeface="Times New Roman" panose="02020603050405020304" pitchFamily="18" charset="0"/>
              </a:rPr>
              <a:t>I</a:t>
            </a:r>
          </a:p>
        </p:txBody>
      </p:sp>
      <p:sp>
        <p:nvSpPr>
          <p:cNvPr id="48" name="Oval 47">
            <a:extLst>
              <a:ext uri="{FF2B5EF4-FFF2-40B4-BE49-F238E27FC236}">
                <a16:creationId xmlns:a16="http://schemas.microsoft.com/office/drawing/2014/main" xmlns="" id="{93436529-BD7F-43D5-8DC5-4932C3F5474E}"/>
              </a:ext>
            </a:extLst>
          </p:cNvPr>
          <p:cNvSpPr>
            <a:spLocks noChangeArrowheads="1"/>
          </p:cNvSpPr>
          <p:nvPr/>
        </p:nvSpPr>
        <p:spPr bwMode="auto">
          <a:xfrm rot="5400000">
            <a:off x="7531213" y="73387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400" b="1">
                <a:solidFill>
                  <a:srgbClr val="000000"/>
                </a:solidFill>
                <a:latin typeface="Times New Roman" panose="02020603050405020304" pitchFamily="18" charset="0"/>
              </a:rPr>
              <a:t>I</a:t>
            </a:r>
          </a:p>
        </p:txBody>
      </p:sp>
      <p:sp>
        <p:nvSpPr>
          <p:cNvPr id="49" name="Oval 48">
            <a:extLst>
              <a:ext uri="{FF2B5EF4-FFF2-40B4-BE49-F238E27FC236}">
                <a16:creationId xmlns:a16="http://schemas.microsoft.com/office/drawing/2014/main" xmlns="" id="{0CECCEA3-0C68-43F5-B35E-E638F05C165E}"/>
              </a:ext>
            </a:extLst>
          </p:cNvPr>
          <p:cNvSpPr>
            <a:spLocks noChangeArrowheads="1"/>
          </p:cNvSpPr>
          <p:nvPr/>
        </p:nvSpPr>
        <p:spPr bwMode="auto">
          <a:xfrm rot="5400000">
            <a:off x="7531213" y="130537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400" b="1">
                <a:solidFill>
                  <a:srgbClr val="000000"/>
                </a:solidFill>
                <a:latin typeface="Times New Roman" panose="02020603050405020304" pitchFamily="18" charset="0"/>
              </a:rPr>
              <a:t>I</a:t>
            </a:r>
          </a:p>
        </p:txBody>
      </p:sp>
      <p:sp>
        <p:nvSpPr>
          <p:cNvPr id="50" name="Oval 49">
            <a:extLst>
              <a:ext uri="{FF2B5EF4-FFF2-40B4-BE49-F238E27FC236}">
                <a16:creationId xmlns:a16="http://schemas.microsoft.com/office/drawing/2014/main" xmlns="" id="{ECF6B2A3-C6B7-4B68-A147-7FC741544992}"/>
              </a:ext>
            </a:extLst>
          </p:cNvPr>
          <p:cNvSpPr>
            <a:spLocks noChangeArrowheads="1"/>
          </p:cNvSpPr>
          <p:nvPr/>
        </p:nvSpPr>
        <p:spPr bwMode="auto">
          <a:xfrm>
            <a:off x="10395063" y="23531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b="1">
                <a:solidFill>
                  <a:srgbClr val="000000"/>
                </a:solidFill>
                <a:latin typeface="Times New Roman" panose="02020603050405020304" pitchFamily="18" charset="0"/>
              </a:rPr>
              <a:t>-</a:t>
            </a:r>
          </a:p>
        </p:txBody>
      </p:sp>
      <p:sp>
        <p:nvSpPr>
          <p:cNvPr id="51" name="Oval 50">
            <a:extLst>
              <a:ext uri="{FF2B5EF4-FFF2-40B4-BE49-F238E27FC236}">
                <a16:creationId xmlns:a16="http://schemas.microsoft.com/office/drawing/2014/main" xmlns="" id="{27884CB2-FDA4-4702-AB2B-2DAD54FCE9B1}"/>
              </a:ext>
            </a:extLst>
          </p:cNvPr>
          <p:cNvSpPr>
            <a:spLocks noChangeArrowheads="1"/>
          </p:cNvSpPr>
          <p:nvPr/>
        </p:nvSpPr>
        <p:spPr bwMode="auto">
          <a:xfrm>
            <a:off x="9861663" y="23531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b="1">
                <a:solidFill>
                  <a:srgbClr val="000000"/>
                </a:solidFill>
                <a:latin typeface="Times New Roman" panose="02020603050405020304" pitchFamily="18" charset="0"/>
              </a:rPr>
              <a:t>-</a:t>
            </a:r>
          </a:p>
        </p:txBody>
      </p:sp>
      <p:sp>
        <p:nvSpPr>
          <p:cNvPr id="52" name="Oval 51">
            <a:extLst>
              <a:ext uri="{FF2B5EF4-FFF2-40B4-BE49-F238E27FC236}">
                <a16:creationId xmlns:a16="http://schemas.microsoft.com/office/drawing/2014/main" xmlns="" id="{BD6C2E76-54A4-42E0-860E-D2F8E34EA583}"/>
              </a:ext>
            </a:extLst>
          </p:cNvPr>
          <p:cNvSpPr>
            <a:spLocks noChangeArrowheads="1"/>
          </p:cNvSpPr>
          <p:nvPr/>
        </p:nvSpPr>
        <p:spPr bwMode="auto">
          <a:xfrm rot="5400000">
            <a:off x="10895125" y="18705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400" b="1">
                <a:solidFill>
                  <a:srgbClr val="000000"/>
                </a:solidFill>
                <a:latin typeface="Times New Roman" panose="02020603050405020304" pitchFamily="18" charset="0"/>
              </a:rPr>
              <a:t>I</a:t>
            </a:r>
          </a:p>
        </p:txBody>
      </p:sp>
      <p:sp>
        <p:nvSpPr>
          <p:cNvPr id="53" name="Oval 52">
            <a:extLst>
              <a:ext uri="{FF2B5EF4-FFF2-40B4-BE49-F238E27FC236}">
                <a16:creationId xmlns:a16="http://schemas.microsoft.com/office/drawing/2014/main" xmlns="" id="{78B28699-F605-4591-BAD6-BEF178B9B202}"/>
              </a:ext>
            </a:extLst>
          </p:cNvPr>
          <p:cNvSpPr>
            <a:spLocks noChangeArrowheads="1"/>
          </p:cNvSpPr>
          <p:nvPr/>
        </p:nvSpPr>
        <p:spPr bwMode="auto">
          <a:xfrm rot="5400000">
            <a:off x="10890363" y="23404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400" b="1">
                <a:solidFill>
                  <a:srgbClr val="000000"/>
                </a:solidFill>
                <a:latin typeface="Times New Roman" panose="02020603050405020304" pitchFamily="18" charset="0"/>
              </a:rPr>
              <a:t>I</a:t>
            </a:r>
          </a:p>
        </p:txBody>
      </p:sp>
      <p:sp>
        <p:nvSpPr>
          <p:cNvPr id="54" name="Oval 53">
            <a:extLst>
              <a:ext uri="{FF2B5EF4-FFF2-40B4-BE49-F238E27FC236}">
                <a16:creationId xmlns:a16="http://schemas.microsoft.com/office/drawing/2014/main" xmlns="" id="{35FC7715-C75F-434C-907F-2824006E0F5B}"/>
              </a:ext>
            </a:extLst>
          </p:cNvPr>
          <p:cNvSpPr>
            <a:spLocks noChangeArrowheads="1"/>
          </p:cNvSpPr>
          <p:nvPr/>
        </p:nvSpPr>
        <p:spPr bwMode="auto">
          <a:xfrm rot="5400000">
            <a:off x="10884013" y="7529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400" b="1">
                <a:solidFill>
                  <a:srgbClr val="000000"/>
                </a:solidFill>
                <a:latin typeface="Times New Roman" panose="02020603050405020304" pitchFamily="18" charset="0"/>
              </a:rPr>
              <a:t>I</a:t>
            </a:r>
          </a:p>
        </p:txBody>
      </p:sp>
      <p:sp>
        <p:nvSpPr>
          <p:cNvPr id="55" name="Oval 54">
            <a:extLst>
              <a:ext uri="{FF2B5EF4-FFF2-40B4-BE49-F238E27FC236}">
                <a16:creationId xmlns:a16="http://schemas.microsoft.com/office/drawing/2014/main" xmlns="" id="{3197E066-EBEA-41E0-B025-961422F45821}"/>
              </a:ext>
            </a:extLst>
          </p:cNvPr>
          <p:cNvSpPr>
            <a:spLocks noChangeArrowheads="1"/>
          </p:cNvSpPr>
          <p:nvPr/>
        </p:nvSpPr>
        <p:spPr bwMode="auto">
          <a:xfrm rot="5400000">
            <a:off x="10884013" y="13244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400" b="1">
                <a:solidFill>
                  <a:srgbClr val="000000"/>
                </a:solidFill>
                <a:latin typeface="Times New Roman" panose="02020603050405020304" pitchFamily="18" charset="0"/>
              </a:rPr>
              <a:t>I</a:t>
            </a:r>
          </a:p>
        </p:txBody>
      </p:sp>
      <p:sp>
        <p:nvSpPr>
          <p:cNvPr id="56" name="Oval 55">
            <a:extLst>
              <a:ext uri="{FF2B5EF4-FFF2-40B4-BE49-F238E27FC236}">
                <a16:creationId xmlns:a16="http://schemas.microsoft.com/office/drawing/2014/main" xmlns="" id="{EFF61027-FB42-4080-B48A-36D3349FFFFD}"/>
              </a:ext>
            </a:extLst>
          </p:cNvPr>
          <p:cNvSpPr>
            <a:spLocks noChangeArrowheads="1"/>
          </p:cNvSpPr>
          <p:nvPr/>
        </p:nvSpPr>
        <p:spPr bwMode="auto">
          <a:xfrm>
            <a:off x="8074138" y="3592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b="1">
                <a:solidFill>
                  <a:srgbClr val="000000"/>
                </a:solidFill>
                <a:latin typeface="Times New Roman" panose="02020603050405020304" pitchFamily="18" charset="0"/>
              </a:rPr>
              <a:t>-</a:t>
            </a:r>
          </a:p>
        </p:txBody>
      </p:sp>
      <p:sp>
        <p:nvSpPr>
          <p:cNvPr id="57" name="Oval 56">
            <a:extLst>
              <a:ext uri="{FF2B5EF4-FFF2-40B4-BE49-F238E27FC236}">
                <a16:creationId xmlns:a16="http://schemas.microsoft.com/office/drawing/2014/main" xmlns="" id="{09017E0F-BF6C-469C-9694-0C86F1916A12}"/>
              </a:ext>
            </a:extLst>
          </p:cNvPr>
          <p:cNvSpPr>
            <a:spLocks noChangeArrowheads="1"/>
          </p:cNvSpPr>
          <p:nvPr/>
        </p:nvSpPr>
        <p:spPr bwMode="auto">
          <a:xfrm>
            <a:off x="7537563" y="36557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a:solidFill>
                  <a:srgbClr val="000000"/>
                </a:solidFill>
                <a:latin typeface="Times New Roman" panose="02020603050405020304" pitchFamily="18" charset="0"/>
              </a:rPr>
              <a:t>-</a:t>
            </a:r>
          </a:p>
        </p:txBody>
      </p:sp>
      <p:sp>
        <p:nvSpPr>
          <p:cNvPr id="58" name="Oval 57">
            <a:extLst>
              <a:ext uri="{FF2B5EF4-FFF2-40B4-BE49-F238E27FC236}">
                <a16:creationId xmlns:a16="http://schemas.microsoft.com/office/drawing/2014/main" xmlns="" id="{F45C8A59-E522-4A20-B674-92C89ABCACDD}"/>
              </a:ext>
            </a:extLst>
          </p:cNvPr>
          <p:cNvSpPr>
            <a:spLocks noChangeArrowheads="1"/>
          </p:cNvSpPr>
          <p:nvPr/>
        </p:nvSpPr>
        <p:spPr bwMode="auto">
          <a:xfrm>
            <a:off x="9760063" y="3592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b="1">
                <a:solidFill>
                  <a:srgbClr val="000000"/>
                </a:solidFill>
                <a:latin typeface="Times New Roman" panose="02020603050405020304" pitchFamily="18" charset="0"/>
              </a:rPr>
              <a:t>-</a:t>
            </a:r>
          </a:p>
        </p:txBody>
      </p:sp>
      <p:sp>
        <p:nvSpPr>
          <p:cNvPr id="59" name="Oval 58">
            <a:extLst>
              <a:ext uri="{FF2B5EF4-FFF2-40B4-BE49-F238E27FC236}">
                <a16:creationId xmlns:a16="http://schemas.microsoft.com/office/drawing/2014/main" xmlns="" id="{C293A9D9-11F8-492E-9FAF-028894024D6D}"/>
              </a:ext>
            </a:extLst>
          </p:cNvPr>
          <p:cNvSpPr>
            <a:spLocks noChangeArrowheads="1"/>
          </p:cNvSpPr>
          <p:nvPr/>
        </p:nvSpPr>
        <p:spPr bwMode="auto">
          <a:xfrm>
            <a:off x="10179163" y="3592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b="1">
                <a:solidFill>
                  <a:srgbClr val="000000"/>
                </a:solidFill>
                <a:latin typeface="Times New Roman" panose="02020603050405020304" pitchFamily="18" charset="0"/>
              </a:rPr>
              <a:t>-</a:t>
            </a:r>
          </a:p>
        </p:txBody>
      </p:sp>
      <p:sp>
        <p:nvSpPr>
          <p:cNvPr id="60" name="Oval 59">
            <a:extLst>
              <a:ext uri="{FF2B5EF4-FFF2-40B4-BE49-F238E27FC236}">
                <a16:creationId xmlns:a16="http://schemas.microsoft.com/office/drawing/2014/main" xmlns="" id="{51B94798-0CDA-421E-964D-2F25AA10DE33}"/>
              </a:ext>
            </a:extLst>
          </p:cNvPr>
          <p:cNvSpPr>
            <a:spLocks noChangeArrowheads="1"/>
          </p:cNvSpPr>
          <p:nvPr/>
        </p:nvSpPr>
        <p:spPr bwMode="auto">
          <a:xfrm rot="5400000">
            <a:off x="10852263" y="359224"/>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400" b="1">
                <a:solidFill>
                  <a:srgbClr val="000000"/>
                </a:solidFill>
                <a:latin typeface="Times New Roman" panose="02020603050405020304" pitchFamily="18" charset="0"/>
              </a:rPr>
              <a:t>I</a:t>
            </a:r>
          </a:p>
        </p:txBody>
      </p:sp>
      <p:sp>
        <p:nvSpPr>
          <p:cNvPr id="61" name="Oval 60">
            <a:extLst>
              <a:ext uri="{FF2B5EF4-FFF2-40B4-BE49-F238E27FC236}">
                <a16:creationId xmlns:a16="http://schemas.microsoft.com/office/drawing/2014/main" xmlns="" id="{9364C463-0A1B-4C0F-81B2-326BF50947AB}"/>
              </a:ext>
            </a:extLst>
          </p:cNvPr>
          <p:cNvSpPr>
            <a:spLocks noChangeArrowheads="1"/>
          </p:cNvSpPr>
          <p:nvPr/>
        </p:nvSpPr>
        <p:spPr bwMode="auto">
          <a:xfrm>
            <a:off x="8678975" y="354462"/>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b="1">
                <a:solidFill>
                  <a:srgbClr val="000000"/>
                </a:solidFill>
                <a:latin typeface="Times New Roman" panose="02020603050405020304" pitchFamily="18" charset="0"/>
              </a:rPr>
              <a:t>-</a:t>
            </a:r>
          </a:p>
        </p:txBody>
      </p:sp>
      <p:sp>
        <p:nvSpPr>
          <p:cNvPr id="62" name="Oval 61">
            <a:extLst>
              <a:ext uri="{FF2B5EF4-FFF2-40B4-BE49-F238E27FC236}">
                <a16:creationId xmlns:a16="http://schemas.microsoft.com/office/drawing/2014/main" xmlns="" id="{28708A07-8BDA-4012-8881-6E9C2201CBF7}"/>
              </a:ext>
            </a:extLst>
          </p:cNvPr>
          <p:cNvSpPr>
            <a:spLocks noChangeArrowheads="1"/>
          </p:cNvSpPr>
          <p:nvPr/>
        </p:nvSpPr>
        <p:spPr bwMode="auto">
          <a:xfrm>
            <a:off x="9231425" y="360812"/>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r>
              <a:rPr lang="en-US" altLang="en-US" sz="1200" b="1">
                <a:solidFill>
                  <a:srgbClr val="000000"/>
                </a:solidFill>
                <a:latin typeface="Times New Roman" panose="02020603050405020304" pitchFamily="18" charset="0"/>
              </a:rPr>
              <a:t>-</a:t>
            </a:r>
          </a:p>
        </p:txBody>
      </p:sp>
      <p:sp>
        <p:nvSpPr>
          <p:cNvPr id="63" name="Rectangle 62">
            <a:extLst>
              <a:ext uri="{FF2B5EF4-FFF2-40B4-BE49-F238E27FC236}">
                <a16:creationId xmlns:a16="http://schemas.microsoft.com/office/drawing/2014/main" xmlns="" id="{550BDCB9-FCB4-4C66-B7F8-23802490F44A}"/>
              </a:ext>
            </a:extLst>
          </p:cNvPr>
          <p:cNvSpPr>
            <a:spLocks noChangeArrowheads="1"/>
          </p:cNvSpPr>
          <p:nvPr/>
        </p:nvSpPr>
        <p:spPr bwMode="auto">
          <a:xfrm>
            <a:off x="9937863" y="2289624"/>
            <a:ext cx="304800" cy="17145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990099"/>
              </a:solidFill>
              <a:effectLst>
                <a:outerShdw blurRad="38100" dist="38100" dir="2700000" algn="tl">
                  <a:srgbClr val="000000">
                    <a:alpha val="43137"/>
                  </a:srgbClr>
                </a:outerShdw>
              </a:effectLst>
              <a:uLnTx/>
              <a:uFillTx/>
              <a:latin typeface="Arial" charset="0"/>
            </a:endParaRPr>
          </a:p>
        </p:txBody>
      </p:sp>
      <p:sp>
        <p:nvSpPr>
          <p:cNvPr id="64" name="Rectangle 63">
            <a:extLst>
              <a:ext uri="{FF2B5EF4-FFF2-40B4-BE49-F238E27FC236}">
                <a16:creationId xmlns:a16="http://schemas.microsoft.com/office/drawing/2014/main" xmlns="" id="{949B4780-FD43-4D6B-9ED1-5741882AE5FC}"/>
              </a:ext>
            </a:extLst>
          </p:cNvPr>
          <p:cNvSpPr>
            <a:spLocks noChangeArrowheads="1"/>
          </p:cNvSpPr>
          <p:nvPr/>
        </p:nvSpPr>
        <p:spPr bwMode="auto">
          <a:xfrm>
            <a:off x="9785463" y="24610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a:solidFill>
                <a:srgbClr val="990099"/>
              </a:solidFill>
              <a:effectLst>
                <a:outerShdw blurRad="38100" dist="38100" dir="2700000" algn="tl">
                  <a:srgbClr val="000000">
                    <a:alpha val="43137"/>
                  </a:srgbClr>
                </a:outerShdw>
              </a:effectLst>
              <a:latin typeface="Arial" charset="0"/>
            </a:endParaRPr>
          </a:p>
        </p:txBody>
      </p:sp>
      <p:sp>
        <p:nvSpPr>
          <p:cNvPr id="65" name="Rectangle 64">
            <a:extLst>
              <a:ext uri="{FF2B5EF4-FFF2-40B4-BE49-F238E27FC236}">
                <a16:creationId xmlns:a16="http://schemas.microsoft.com/office/drawing/2014/main" xmlns="" id="{CDFA0D8E-E3FC-42D3-87A1-AE73795F97EF}"/>
              </a:ext>
            </a:extLst>
          </p:cNvPr>
          <p:cNvSpPr>
            <a:spLocks noChangeArrowheads="1"/>
          </p:cNvSpPr>
          <p:nvPr/>
        </p:nvSpPr>
        <p:spPr bwMode="auto">
          <a:xfrm>
            <a:off x="9937863" y="2461074"/>
            <a:ext cx="3048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fontAlgn="base">
              <a:spcBef>
                <a:spcPct val="0"/>
              </a:spcBef>
              <a:spcAft>
                <a:spcPct val="0"/>
              </a:spcAft>
            </a:pPr>
            <a:endParaRPr lang="en-US" altLang="en-US" sz="1800">
              <a:solidFill>
                <a:srgbClr val="000000"/>
              </a:solidFill>
              <a:latin typeface="Arial Black" panose="020B0A04020102020204" pitchFamily="34" charset="0"/>
            </a:endParaRPr>
          </a:p>
        </p:txBody>
      </p:sp>
      <p:sp>
        <p:nvSpPr>
          <p:cNvPr id="66" name="Text Box 65">
            <a:extLst>
              <a:ext uri="{FF2B5EF4-FFF2-40B4-BE49-F238E27FC236}">
                <a16:creationId xmlns:a16="http://schemas.microsoft.com/office/drawing/2014/main" xmlns="" id="{471AD177-5EF8-4DF6-8A50-0173AC5D24FE}"/>
              </a:ext>
            </a:extLst>
          </p:cNvPr>
          <p:cNvSpPr txBox="1">
            <a:spLocks noChangeArrowheads="1"/>
          </p:cNvSpPr>
          <p:nvPr/>
        </p:nvSpPr>
        <p:spPr bwMode="auto">
          <a:xfrm>
            <a:off x="1102750" y="1553024"/>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panose="020B0604020202020204" pitchFamily="34" charset="0"/>
              </a:rPr>
              <a:t>- Công của lực điện:</a:t>
            </a:r>
          </a:p>
        </p:txBody>
      </p:sp>
      <p:sp>
        <p:nvSpPr>
          <p:cNvPr id="67" name="Rectangle 66">
            <a:extLst>
              <a:ext uri="{FF2B5EF4-FFF2-40B4-BE49-F238E27FC236}">
                <a16:creationId xmlns:a16="http://schemas.microsoft.com/office/drawing/2014/main" xmlns="" id="{59BEB55B-254B-468E-B5DB-80CC58F8D812}"/>
              </a:ext>
            </a:extLst>
          </p:cNvPr>
          <p:cNvSpPr>
            <a:spLocks noChangeArrowheads="1"/>
          </p:cNvSpPr>
          <p:nvPr/>
        </p:nvSpPr>
        <p:spPr bwMode="auto">
          <a:xfrm>
            <a:off x="2396547" y="2231335"/>
            <a:ext cx="2220480" cy="523220"/>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A =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qU</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rPr>
              <a:t>UIt</a:t>
            </a:r>
            <a:endPar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68" name="Rectangle 67">
            <a:extLst>
              <a:ext uri="{FF2B5EF4-FFF2-40B4-BE49-F238E27FC236}">
                <a16:creationId xmlns:a16="http://schemas.microsoft.com/office/drawing/2014/main" xmlns="" id="{800DAF3D-E952-4A67-AFEE-47071524E055}"/>
              </a:ext>
            </a:extLst>
          </p:cNvPr>
          <p:cNvSpPr>
            <a:spLocks noChangeArrowheads="1"/>
          </p:cNvSpPr>
          <p:nvPr/>
        </p:nvSpPr>
        <p:spPr bwMode="auto">
          <a:xfrm>
            <a:off x="1547512" y="2842074"/>
            <a:ext cx="4343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623888" algn="l"/>
              </a:tabLst>
              <a:defRPr sz="2800">
                <a:solidFill>
                  <a:srgbClr val="990099"/>
                </a:solidFill>
                <a:latin typeface="Arial" panose="020B0604020202020204" pitchFamily="34" charset="0"/>
              </a:defRPr>
            </a:lvl1pPr>
            <a:lvl2pPr marL="742950" indent="-285750" eaLnBrk="0" hangingPunct="0">
              <a:tabLst>
                <a:tab pos="623888" algn="l"/>
              </a:tabLst>
              <a:defRPr sz="2800">
                <a:solidFill>
                  <a:srgbClr val="990099"/>
                </a:solidFill>
                <a:latin typeface="Arial" panose="020B0604020202020204" pitchFamily="34" charset="0"/>
              </a:defRPr>
            </a:lvl2pPr>
            <a:lvl3pPr marL="1143000" indent="-228600" eaLnBrk="0" hangingPunct="0">
              <a:tabLst>
                <a:tab pos="623888" algn="l"/>
              </a:tabLst>
              <a:defRPr sz="2800">
                <a:solidFill>
                  <a:srgbClr val="990099"/>
                </a:solidFill>
                <a:latin typeface="Arial" panose="020B0604020202020204" pitchFamily="34" charset="0"/>
              </a:defRPr>
            </a:lvl3pPr>
            <a:lvl4pPr marL="1600200" indent="-228600" eaLnBrk="0" hangingPunct="0">
              <a:tabLst>
                <a:tab pos="623888" algn="l"/>
              </a:tabLst>
              <a:defRPr sz="2800">
                <a:solidFill>
                  <a:srgbClr val="990099"/>
                </a:solidFill>
                <a:latin typeface="Arial" panose="020B0604020202020204" pitchFamily="34" charset="0"/>
              </a:defRPr>
            </a:lvl4pPr>
            <a:lvl5pPr marL="2057400" indent="-228600" eaLnBrk="0" hangingPunct="0">
              <a:tabLst>
                <a:tab pos="623888" algn="l"/>
              </a:tabLst>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tabLst>
                <a:tab pos="623888" algn="l"/>
              </a:tabLs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tabLst>
                <a:tab pos="623888" algn="l"/>
              </a:tabLs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tabLst>
                <a:tab pos="623888" algn="l"/>
              </a:tabLs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tabLst>
                <a:tab pos="623888" algn="l"/>
              </a:tabLst>
              <a:defRPr sz="2800">
                <a:solidFill>
                  <a:srgbClr val="990099"/>
                </a:solidFill>
                <a:latin typeface="Arial" panose="020B060402020202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tab pos="623888" algn="l"/>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rPr>
              <a:t>Với:	U: hiệu điện thế (V)</a:t>
            </a:r>
          </a:p>
          <a:p>
            <a:pPr marL="0" marR="0" lvl="0" indent="0" algn="just" defTabSz="914400" eaLnBrk="0" fontAlgn="base" latinLnBrk="0" hangingPunct="0">
              <a:lnSpc>
                <a:spcPct val="100000"/>
              </a:lnSpc>
              <a:spcBef>
                <a:spcPct val="0"/>
              </a:spcBef>
              <a:spcAft>
                <a:spcPct val="0"/>
              </a:spcAft>
              <a:buClrTx/>
              <a:buSzTx/>
              <a:buFontTx/>
              <a:buNone/>
              <a:tabLst>
                <a:tab pos="623888" algn="l"/>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rPr>
              <a:t>	q: điện tích (C)</a:t>
            </a:r>
          </a:p>
          <a:p>
            <a:pPr marL="0" marR="0" lvl="0" indent="0" algn="just" defTabSz="914400" eaLnBrk="0" fontAlgn="base" latinLnBrk="0" hangingPunct="0">
              <a:lnSpc>
                <a:spcPct val="100000"/>
              </a:lnSpc>
              <a:spcBef>
                <a:spcPct val="0"/>
              </a:spcBef>
              <a:spcAft>
                <a:spcPct val="0"/>
              </a:spcAft>
              <a:buClrTx/>
              <a:buSzTx/>
              <a:buFontTx/>
              <a:buNone/>
              <a:tabLst>
                <a:tab pos="623888" algn="l"/>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rPr>
              <a:t>	I: cường độ dòng điện (A)</a:t>
            </a:r>
          </a:p>
          <a:p>
            <a:pPr marL="0" marR="0" lvl="0" indent="0" algn="just" defTabSz="914400" eaLnBrk="0" fontAlgn="base" latinLnBrk="0" hangingPunct="0">
              <a:lnSpc>
                <a:spcPct val="100000"/>
              </a:lnSpc>
              <a:spcBef>
                <a:spcPct val="0"/>
              </a:spcBef>
              <a:spcAft>
                <a:spcPct val="0"/>
              </a:spcAft>
              <a:buClrTx/>
              <a:buSzTx/>
              <a:buFontTx/>
              <a:buNone/>
              <a:tabLst>
                <a:tab pos="623888" algn="l"/>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rPr>
              <a:t>	t: thời gian (s)</a:t>
            </a:r>
          </a:p>
          <a:p>
            <a:pPr marL="0" marR="0" lvl="0" indent="0" algn="just" defTabSz="914400" eaLnBrk="0" fontAlgn="base" latinLnBrk="0" hangingPunct="0">
              <a:lnSpc>
                <a:spcPct val="100000"/>
              </a:lnSpc>
              <a:spcBef>
                <a:spcPct val="0"/>
              </a:spcBef>
              <a:spcAft>
                <a:spcPct val="0"/>
              </a:spcAft>
              <a:buClrTx/>
              <a:buSzTx/>
              <a:buFontTx/>
              <a:buNone/>
              <a:tabLst>
                <a:tab pos="623888" algn="l"/>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rPr>
              <a:t>	A: công (J)</a:t>
            </a:r>
          </a:p>
        </p:txBody>
      </p:sp>
      <p:grpSp>
        <p:nvGrpSpPr>
          <p:cNvPr id="75" name="Group 74">
            <a:extLst>
              <a:ext uri="{FF2B5EF4-FFF2-40B4-BE49-F238E27FC236}">
                <a16:creationId xmlns:a16="http://schemas.microsoft.com/office/drawing/2014/main" xmlns="" id="{58AF2CD6-645E-4AAF-BFB3-F8661487866A}"/>
              </a:ext>
            </a:extLst>
          </p:cNvPr>
          <p:cNvGrpSpPr/>
          <p:nvPr/>
        </p:nvGrpSpPr>
        <p:grpSpPr>
          <a:xfrm>
            <a:off x="6508474" y="2961138"/>
            <a:ext cx="5618733" cy="3721787"/>
            <a:chOff x="6508474" y="2961138"/>
            <a:chExt cx="5618733" cy="3721787"/>
          </a:xfrm>
        </p:grpSpPr>
        <p:grpSp>
          <p:nvGrpSpPr>
            <p:cNvPr id="69" name="Group 19">
              <a:extLst>
                <a:ext uri="{FF2B5EF4-FFF2-40B4-BE49-F238E27FC236}">
                  <a16:creationId xmlns:a16="http://schemas.microsoft.com/office/drawing/2014/main" xmlns="" id="{0F8C4D55-84B0-4AFD-86E6-23FB8CBAF67D}"/>
                </a:ext>
              </a:extLst>
            </p:cNvPr>
            <p:cNvGrpSpPr/>
            <p:nvPr/>
          </p:nvGrpSpPr>
          <p:grpSpPr>
            <a:xfrm>
              <a:off x="6508474" y="2961138"/>
              <a:ext cx="5618733" cy="3721787"/>
              <a:chOff x="0" y="0"/>
              <a:chExt cx="14541848" cy="6279536"/>
            </a:xfrm>
          </p:grpSpPr>
          <p:grpSp>
            <p:nvGrpSpPr>
              <p:cNvPr id="70" name="Group 20">
                <a:extLst>
                  <a:ext uri="{FF2B5EF4-FFF2-40B4-BE49-F238E27FC236}">
                    <a16:creationId xmlns:a16="http://schemas.microsoft.com/office/drawing/2014/main" xmlns="" id="{7A5B780C-753F-44ED-925E-C74A4326AC40}"/>
                  </a:ext>
                </a:extLst>
              </p:cNvPr>
              <p:cNvGrpSpPr/>
              <p:nvPr/>
            </p:nvGrpSpPr>
            <p:grpSpPr>
              <a:xfrm>
                <a:off x="0" y="388137"/>
                <a:ext cx="14541848" cy="5891399"/>
                <a:chOff x="0" y="-4262"/>
                <a:chExt cx="3914842" cy="1586036"/>
              </a:xfrm>
            </p:grpSpPr>
            <p:sp>
              <p:nvSpPr>
                <p:cNvPr id="72" name="Freeform 21">
                  <a:extLst>
                    <a:ext uri="{FF2B5EF4-FFF2-40B4-BE49-F238E27FC236}">
                      <a16:creationId xmlns:a16="http://schemas.microsoft.com/office/drawing/2014/main" xmlns="" id="{045F12F5-C217-4753-B033-5CE76DA31D2C}"/>
                    </a:ext>
                  </a:extLst>
                </p:cNvPr>
                <p:cNvSpPr/>
                <p:nvPr/>
              </p:nvSpPr>
              <p:spPr>
                <a:xfrm>
                  <a:off x="0" y="-4262"/>
                  <a:ext cx="3914842" cy="1586036"/>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txBody>
                <a:bodyPr/>
                <a:lstStyle/>
                <a:p>
                  <a:endParaRPr lang="en-US"/>
                </a:p>
              </p:txBody>
            </p:sp>
          </p:grpSp>
          <p:pic>
            <p:nvPicPr>
              <p:cNvPr id="71" name="Picture 22">
                <a:extLst>
                  <a:ext uri="{FF2B5EF4-FFF2-40B4-BE49-F238E27FC236}">
                    <a16:creationId xmlns:a16="http://schemas.microsoft.com/office/drawing/2014/main" xmlns="" id="{7501A45B-4FAD-4FA0-8B59-7B94535958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420420" y="0"/>
                <a:ext cx="4027218" cy="961150"/>
              </a:xfrm>
              <a:prstGeom prst="rect">
                <a:avLst/>
              </a:prstGeom>
            </p:spPr>
          </p:pic>
        </p:grpSp>
        <p:sp>
          <p:nvSpPr>
            <p:cNvPr id="73" name="Rectangle 67">
              <a:extLst>
                <a:ext uri="{FF2B5EF4-FFF2-40B4-BE49-F238E27FC236}">
                  <a16:creationId xmlns:a16="http://schemas.microsoft.com/office/drawing/2014/main" xmlns="" id="{A1E34D5F-E6FC-4620-988F-BD6CA38ABDB6}"/>
                </a:ext>
              </a:extLst>
            </p:cNvPr>
            <p:cNvSpPr>
              <a:spLocks noChangeArrowheads="1"/>
            </p:cNvSpPr>
            <p:nvPr/>
          </p:nvSpPr>
          <p:spPr bwMode="auto">
            <a:xfrm>
              <a:off x="6819900" y="3545338"/>
              <a:ext cx="499474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50000"/>
                </a:spcBef>
                <a:spcAft>
                  <a:spcPct val="0"/>
                </a:spcAft>
              </a:pPr>
              <a:r>
                <a:rPr lang="en-US" altLang="en-US" sz="2600">
                  <a:solidFill>
                    <a:srgbClr val="000000"/>
                  </a:solidFill>
                </a:rPr>
                <a:t>- </a:t>
              </a:r>
              <a:r>
                <a:rPr lang="vi-VN" altLang="en-US" sz="2600">
                  <a:solidFill>
                    <a:srgbClr val="000000"/>
                  </a:solidFill>
                </a:rPr>
                <a:t>Lượng điện năng mà một đoạn mạch tiêu thụ khi có dòng điện chạy qua để chuyển hóa thành các dạng năng lượng khác được đo bằng công của lực điện thực hiện khi dịch chuyển có hướng các điện tích.</a:t>
              </a:r>
            </a:p>
          </p:txBody>
        </p:sp>
      </p:gr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33904" y="5075052"/>
            <a:ext cx="1823195" cy="1582635"/>
          </a:xfrm>
          <a:prstGeom prst="rect">
            <a:avLst/>
          </a:prstGeom>
        </p:spPr>
      </p:pic>
      <p:sp>
        <p:nvSpPr>
          <p:cNvPr id="74" name="Text Box 68">
            <a:extLst>
              <a:ext uri="{FF2B5EF4-FFF2-40B4-BE49-F238E27FC236}">
                <a16:creationId xmlns:a16="http://schemas.microsoft.com/office/drawing/2014/main" xmlns="" id="{9CC54AF5-AAA9-4D8D-AC8F-2A64745BF710}"/>
              </a:ext>
            </a:extLst>
          </p:cNvPr>
          <p:cNvSpPr txBox="1">
            <a:spLocks noChangeArrowheads="1"/>
          </p:cNvSpPr>
          <p:nvPr/>
        </p:nvSpPr>
        <p:spPr bwMode="auto">
          <a:xfrm>
            <a:off x="2203614" y="5075052"/>
            <a:ext cx="2209800" cy="519113"/>
          </a:xfrm>
          <a:prstGeom prst="rect">
            <a:avLst/>
          </a:prstGeom>
          <a:gradFill rotWithShape="1">
            <a:gsLst>
              <a:gs pos="0">
                <a:srgbClr val="0000FF"/>
              </a:gs>
              <a:gs pos="50000">
                <a:srgbClr val="3D3DFF"/>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FFFF"/>
                </a:solidFill>
              </a:rPr>
              <a:t>Yêu cầu C3</a:t>
            </a:r>
          </a:p>
        </p:txBody>
      </p:sp>
    </p:spTree>
    <p:extLst>
      <p:ext uri="{BB962C8B-B14F-4D97-AF65-F5344CB8AC3E}">
        <p14:creationId xmlns:p14="http://schemas.microsoft.com/office/powerpoint/2010/main" val="2532012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00105 -0.00278 L -0.00105 0.01944 " pathEditMode="relative" rAng="0" ptsTypes="AA">
                                      <p:cBhvr>
                                        <p:cTn id="22" dur="500" fill="hold"/>
                                        <p:tgtEl>
                                          <p:spTgt spid="16"/>
                                        </p:tgtEl>
                                        <p:attrNameLst>
                                          <p:attrName>ppt_x</p:attrName>
                                          <p:attrName>ppt_y</p:attrName>
                                        </p:attrNameLst>
                                      </p:cBhvr>
                                      <p:rCtr x="0" y="1111"/>
                                    </p:animMotion>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dissolve">
                                      <p:cBhvr>
                                        <p:cTn id="27" dur="500"/>
                                        <p:tgtEl>
                                          <p:spTgt spid="44"/>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2000"/>
                                        <p:tgtEl>
                                          <p:spTgt spid="4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20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20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2000"/>
                                        <p:tgtEl>
                                          <p:spTgt spid="47"/>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2000"/>
                                        <p:tgtEl>
                                          <p:spTgt spid="48"/>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2000"/>
                                        <p:tgtEl>
                                          <p:spTgt spid="49"/>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2000"/>
                                        <p:tgtEl>
                                          <p:spTgt spid="57"/>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2000"/>
                                        <p:tgtEl>
                                          <p:spTgt spid="56"/>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2000"/>
                                        <p:tgtEl>
                                          <p:spTgt spid="58"/>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2000"/>
                                        <p:tgtEl>
                                          <p:spTgt spid="59"/>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2000"/>
                                        <p:tgtEl>
                                          <p:spTgt spid="60"/>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0"/>
                                        <p:tgtEl>
                                          <p:spTgt spid="52"/>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2000"/>
                                        <p:tgtEl>
                                          <p:spTgt spid="53"/>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2000"/>
                                        <p:tgtEl>
                                          <p:spTgt spid="54"/>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2000"/>
                                        <p:tgtEl>
                                          <p:spTgt spid="55"/>
                                        </p:tgtEl>
                                      </p:cBhvr>
                                    </p:animEffect>
                                  </p:childTnLst>
                                </p:cTn>
                              </p:par>
                              <p:par>
                                <p:cTn id="73" presetID="10" presetClass="entr" presetSubtype="0" fill="hold" grpId="2"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2000"/>
                                        <p:tgtEl>
                                          <p:spTgt spid="60"/>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2000"/>
                                        <p:tgtEl>
                                          <p:spTgt spid="50"/>
                                        </p:tgtEl>
                                      </p:cBhvr>
                                    </p:animEffect>
                                  </p:childTnLst>
                                </p:cTn>
                              </p:par>
                              <p:par>
                                <p:cTn id="82" presetID="10" presetClass="entr" presetSubtype="0"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par>
                                <p:cTn id="85" presetID="10" presetClass="entr" presetSubtype="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par>
                                <p:cTn id="88" presetID="10"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0" presetClass="entr" presetSubtype="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par>
                                <p:cTn id="94" presetID="10" presetClass="entr" presetSubtype="0" fill="hold"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1000"/>
                                        <p:tgtEl>
                                          <p:spTgt spid="61"/>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childTnLst>
                                </p:cTn>
                              </p:par>
                              <p:par>
                                <p:cTn id="106" presetID="35" presetClass="path" presetSubtype="0" repeatCount="indefinite" accel="50000" decel="50000" fill="hold" grpId="0" nodeType="withEffect">
                                  <p:stCondLst>
                                    <p:cond delay="0"/>
                                  </p:stCondLst>
                                  <p:childTnLst>
                                    <p:animMotion origin="layout" path="M 8.33333E-7 -1.11111E-6 L -0.05833 0.00046 " pathEditMode="relative" rAng="0" ptsTypes="AA">
                                      <p:cBhvr>
                                        <p:cTn id="107" dur="500" fill="hold"/>
                                        <p:tgtEl>
                                          <p:spTgt spid="50"/>
                                        </p:tgtEl>
                                        <p:attrNameLst>
                                          <p:attrName>ppt_x</p:attrName>
                                          <p:attrName>ppt_y</p:attrName>
                                        </p:attrNameLst>
                                      </p:cBhvr>
                                      <p:rCtr x="-2917" y="23"/>
                                    </p:animMotion>
                                  </p:childTnLst>
                                </p:cTn>
                              </p:par>
                              <p:par>
                                <p:cTn id="108" presetID="35" presetClass="path" presetSubtype="0" repeatCount="indefinite" accel="50000" decel="50000" fill="hold" grpId="0" nodeType="withEffect">
                                  <p:stCondLst>
                                    <p:cond delay="0"/>
                                  </p:stCondLst>
                                  <p:childTnLst>
                                    <p:animMotion origin="layout" path="M 8.33333E-7 0.00046 L -0.05417 -0.00046 " pathEditMode="relative" rAng="0" ptsTypes="AA">
                                      <p:cBhvr>
                                        <p:cTn id="109" dur="500" fill="hold"/>
                                        <p:tgtEl>
                                          <p:spTgt spid="51"/>
                                        </p:tgtEl>
                                        <p:attrNameLst>
                                          <p:attrName>ppt_x</p:attrName>
                                          <p:attrName>ppt_y</p:attrName>
                                        </p:attrNameLst>
                                      </p:cBhvr>
                                      <p:rCtr x="-2708" y="-46"/>
                                    </p:animMotion>
                                  </p:childTnLst>
                                </p:cTn>
                              </p:par>
                              <p:par>
                                <p:cTn id="110" presetID="35" presetClass="path" presetSubtype="0" repeatCount="indefinite" accel="50000" decel="50000" fill="hold" grpId="0" nodeType="withEffect">
                                  <p:stCondLst>
                                    <p:cond delay="0"/>
                                  </p:stCondLst>
                                  <p:childTnLst>
                                    <p:animMotion origin="layout" path="M -0.00417 4.81481E-6 L -0.0625 4.81481E-6 " pathEditMode="relative" rAng="0" ptsTypes="AA">
                                      <p:cBhvr>
                                        <p:cTn id="111" dur="500" fill="hold"/>
                                        <p:tgtEl>
                                          <p:spTgt spid="44"/>
                                        </p:tgtEl>
                                        <p:attrNameLst>
                                          <p:attrName>ppt_x</p:attrName>
                                          <p:attrName>ppt_y</p:attrName>
                                        </p:attrNameLst>
                                      </p:cBhvr>
                                      <p:rCtr x="-2917" y="0"/>
                                    </p:animMotion>
                                  </p:childTnLst>
                                </p:cTn>
                              </p:par>
                              <p:par>
                                <p:cTn id="112" presetID="35" presetClass="path" presetSubtype="0" repeatCount="indefinite" accel="50000" decel="50000" fill="hold" grpId="0" nodeType="withEffect">
                                  <p:stCondLst>
                                    <p:cond delay="0"/>
                                  </p:stCondLst>
                                  <p:childTnLst>
                                    <p:animMotion origin="layout" path="M -0.00274 4.81481E-6 L -0.0556 4.81481E-6 " pathEditMode="relative" rAng="0" ptsTypes="AA">
                                      <p:cBhvr>
                                        <p:cTn id="113" dur="500" fill="hold"/>
                                        <p:tgtEl>
                                          <p:spTgt spid="43"/>
                                        </p:tgtEl>
                                        <p:attrNameLst>
                                          <p:attrName>ppt_x</p:attrName>
                                          <p:attrName>ppt_y</p:attrName>
                                        </p:attrNameLst>
                                      </p:cBhvr>
                                      <p:rCtr x="-2643" y="0"/>
                                    </p:animMotion>
                                  </p:childTnLst>
                                </p:cTn>
                              </p:par>
                              <p:par>
                                <p:cTn id="114" presetID="35" presetClass="path" presetSubtype="0" repeatCount="indefinite" accel="50000" decel="50000" fill="hold" grpId="0" nodeType="withEffect">
                                  <p:stCondLst>
                                    <p:cond delay="0"/>
                                  </p:stCondLst>
                                  <p:childTnLst>
                                    <p:animMotion origin="layout" path="M 0.00273 -0.00092 L -0.03334 -0.00185 " pathEditMode="relative" rAng="0" ptsTypes="AA">
                                      <p:cBhvr>
                                        <p:cTn id="115" dur="500" fill="hold"/>
                                        <p:tgtEl>
                                          <p:spTgt spid="45"/>
                                        </p:tgtEl>
                                        <p:attrNameLst>
                                          <p:attrName>ppt_x</p:attrName>
                                          <p:attrName>ppt_y</p:attrName>
                                        </p:attrNameLst>
                                      </p:cBhvr>
                                      <p:rCtr x="-1810" y="-46"/>
                                    </p:animMotion>
                                  </p:childTnLst>
                                </p:cTn>
                              </p:par>
                              <p:par>
                                <p:cTn id="116" presetID="64" presetClass="path" presetSubtype="0" repeatCount="indefinite" accel="50000" decel="50000" fill="hold" grpId="0" nodeType="withEffect">
                                  <p:stCondLst>
                                    <p:cond delay="0"/>
                                  </p:stCondLst>
                                  <p:childTnLst>
                                    <p:animMotion origin="layout" path="M -0.00065 0.00278 L -0.00065 -0.07129 " pathEditMode="relative" rAng="0" ptsTypes="AA">
                                      <p:cBhvr>
                                        <p:cTn id="117" dur="500" fill="hold"/>
                                        <p:tgtEl>
                                          <p:spTgt spid="47"/>
                                        </p:tgtEl>
                                        <p:attrNameLst>
                                          <p:attrName>ppt_x</p:attrName>
                                          <p:attrName>ppt_y</p:attrName>
                                        </p:attrNameLst>
                                      </p:cBhvr>
                                      <p:rCtr x="0" y="-3704"/>
                                    </p:animMotion>
                                  </p:childTnLst>
                                </p:cTn>
                              </p:par>
                              <p:par>
                                <p:cTn id="118" presetID="64" presetClass="path" presetSubtype="0" repeatCount="indefinite" accel="50000" decel="50000" fill="hold" grpId="0" nodeType="withEffect">
                                  <p:stCondLst>
                                    <p:cond delay="0"/>
                                  </p:stCondLst>
                                  <p:childTnLst>
                                    <p:animMotion origin="layout" path="M -0.00117 -0.00277 L -0.00169 -0.08611 " pathEditMode="relative" rAng="0" ptsTypes="AA">
                                      <p:cBhvr>
                                        <p:cTn id="119" dur="500" fill="hold"/>
                                        <p:tgtEl>
                                          <p:spTgt spid="46"/>
                                        </p:tgtEl>
                                        <p:attrNameLst>
                                          <p:attrName>ppt_x</p:attrName>
                                          <p:attrName>ppt_y</p:attrName>
                                        </p:attrNameLst>
                                      </p:cBhvr>
                                      <p:rCtr x="-26" y="-4167"/>
                                    </p:animMotion>
                                  </p:childTnLst>
                                </p:cTn>
                              </p:par>
                              <p:par>
                                <p:cTn id="120" presetID="64" presetClass="path" presetSubtype="0" repeatCount="indefinite" accel="50000" decel="50000" fill="hold" grpId="0" nodeType="withEffect">
                                  <p:stCondLst>
                                    <p:cond delay="0"/>
                                  </p:stCondLst>
                                  <p:childTnLst>
                                    <p:animMotion origin="layout" path="M -3.33333E-6 -3.33333E-6 L 0.00118 -0.075 " pathEditMode="relative" rAng="0" ptsTypes="AA">
                                      <p:cBhvr>
                                        <p:cTn id="121" dur="500" fill="hold"/>
                                        <p:tgtEl>
                                          <p:spTgt spid="49"/>
                                        </p:tgtEl>
                                        <p:attrNameLst>
                                          <p:attrName>ppt_x</p:attrName>
                                          <p:attrName>ppt_y</p:attrName>
                                        </p:attrNameLst>
                                      </p:cBhvr>
                                      <p:rCtr x="52" y="-3750"/>
                                    </p:animMotion>
                                  </p:childTnLst>
                                </p:cTn>
                              </p:par>
                              <p:par>
                                <p:cTn id="122" presetID="64" presetClass="path" presetSubtype="0" repeatCount="indefinite" accel="50000" decel="50000" fill="hold" grpId="0" nodeType="withEffect">
                                  <p:stCondLst>
                                    <p:cond delay="0"/>
                                  </p:stCondLst>
                                  <p:childTnLst>
                                    <p:animMotion origin="layout" path="M 0.00118 0.00833 L 0.00196 -0.04537 " pathEditMode="relative" rAng="0" ptsTypes="AA">
                                      <p:cBhvr>
                                        <p:cTn id="123" dur="500" fill="hold"/>
                                        <p:tgtEl>
                                          <p:spTgt spid="48"/>
                                        </p:tgtEl>
                                        <p:attrNameLst>
                                          <p:attrName>ppt_x</p:attrName>
                                          <p:attrName>ppt_y</p:attrName>
                                        </p:attrNameLst>
                                      </p:cBhvr>
                                      <p:rCtr x="39" y="-2685"/>
                                    </p:animMotion>
                                  </p:childTnLst>
                                </p:cTn>
                              </p:par>
                              <p:par>
                                <p:cTn id="124" presetID="63" presetClass="path" presetSubtype="0" repeatCount="indefinite" accel="50000" decel="50000" fill="hold" grpId="0" nodeType="withEffect">
                                  <p:stCondLst>
                                    <p:cond delay="0"/>
                                  </p:stCondLst>
                                  <p:childTnLst>
                                    <p:animMotion origin="layout" path="M 0.00118 3.7037E-6 L 0.05951 3.7037E-6 " pathEditMode="relative" rAng="0" ptsTypes="AA">
                                      <p:cBhvr>
                                        <p:cTn id="125" dur="500" fill="hold"/>
                                        <p:tgtEl>
                                          <p:spTgt spid="57"/>
                                        </p:tgtEl>
                                        <p:attrNameLst>
                                          <p:attrName>ppt_x</p:attrName>
                                          <p:attrName>ppt_y</p:attrName>
                                        </p:attrNameLst>
                                      </p:cBhvr>
                                      <p:rCtr x="2917" y="0"/>
                                    </p:animMotion>
                                  </p:childTnLst>
                                </p:cTn>
                              </p:par>
                              <p:par>
                                <p:cTn id="126" presetID="63" presetClass="path" presetSubtype="0" repeatCount="indefinite" accel="50000" decel="50000" fill="hold" grpId="0" nodeType="withEffect">
                                  <p:stCondLst>
                                    <p:cond delay="0"/>
                                  </p:stCondLst>
                                  <p:childTnLst>
                                    <p:animMotion origin="layout" path="M -4.58333E-6 -3.7037E-7 L 0.05938 -0.00093 " pathEditMode="relative" rAng="0" ptsTypes="AA">
                                      <p:cBhvr>
                                        <p:cTn id="127" dur="500" fill="hold"/>
                                        <p:tgtEl>
                                          <p:spTgt spid="56"/>
                                        </p:tgtEl>
                                        <p:attrNameLst>
                                          <p:attrName>ppt_x</p:attrName>
                                          <p:attrName>ppt_y</p:attrName>
                                        </p:attrNameLst>
                                      </p:cBhvr>
                                      <p:rCtr x="2969" y="-46"/>
                                    </p:animMotion>
                                  </p:childTnLst>
                                </p:cTn>
                              </p:par>
                              <p:par>
                                <p:cTn id="128" presetID="63" presetClass="path" presetSubtype="0" repeatCount="indefinite" accel="50000" decel="50000" fill="hold" grpId="0" nodeType="withEffect">
                                  <p:stCondLst>
                                    <p:cond delay="0"/>
                                  </p:stCondLst>
                                  <p:childTnLst>
                                    <p:animMotion origin="layout" path="M 0.00833 -3.7037E-7 L 0.07356 0.00093 " pathEditMode="relative" rAng="0" ptsTypes="AA">
                                      <p:cBhvr>
                                        <p:cTn id="129" dur="500" fill="hold"/>
                                        <p:tgtEl>
                                          <p:spTgt spid="58"/>
                                        </p:tgtEl>
                                        <p:attrNameLst>
                                          <p:attrName>ppt_x</p:attrName>
                                          <p:attrName>ppt_y</p:attrName>
                                        </p:attrNameLst>
                                      </p:cBhvr>
                                      <p:rCtr x="3255" y="46"/>
                                    </p:animMotion>
                                  </p:childTnLst>
                                </p:cTn>
                              </p:par>
                              <p:par>
                                <p:cTn id="130" presetID="63" presetClass="path" presetSubtype="0" repeatCount="indefinite" accel="50000" decel="50000" fill="hold" grpId="0" nodeType="withEffect">
                                  <p:stCondLst>
                                    <p:cond delay="0"/>
                                  </p:stCondLst>
                                  <p:childTnLst>
                                    <p:animMotion origin="layout" path="M 0.00261 0.0037 L 0.05951 0.00463 " pathEditMode="relative" rAng="0" ptsTypes="AA">
                                      <p:cBhvr>
                                        <p:cTn id="131" dur="500" fill="hold"/>
                                        <p:tgtEl>
                                          <p:spTgt spid="59"/>
                                        </p:tgtEl>
                                        <p:attrNameLst>
                                          <p:attrName>ppt_x</p:attrName>
                                          <p:attrName>ppt_y</p:attrName>
                                        </p:attrNameLst>
                                      </p:cBhvr>
                                      <p:rCtr x="2839" y="46"/>
                                    </p:animMotion>
                                  </p:childTnLst>
                                </p:cTn>
                              </p:par>
                              <p:par>
                                <p:cTn id="132" presetID="42" presetClass="path" presetSubtype="0" repeatCount="indefinite" accel="50000" decel="50000" fill="hold" grpId="0" nodeType="withEffect">
                                  <p:stCondLst>
                                    <p:cond delay="0"/>
                                  </p:stCondLst>
                                  <p:childTnLst>
                                    <p:animMotion origin="layout" path="M 0.00052 0.00463 L 0.00052 0.06111 " pathEditMode="relative" rAng="0" ptsTypes="AA">
                                      <p:cBhvr>
                                        <p:cTn id="133" dur="500" fill="hold"/>
                                        <p:tgtEl>
                                          <p:spTgt spid="60"/>
                                        </p:tgtEl>
                                        <p:attrNameLst>
                                          <p:attrName>ppt_x</p:attrName>
                                          <p:attrName>ppt_y</p:attrName>
                                        </p:attrNameLst>
                                      </p:cBhvr>
                                      <p:rCtr x="0" y="2824"/>
                                    </p:animMotion>
                                  </p:childTnLst>
                                </p:cTn>
                              </p:par>
                              <p:par>
                                <p:cTn id="134" presetID="42" presetClass="path" presetSubtype="0" repeatCount="indefinite" accel="50000" decel="50000" fill="hold" grpId="0" nodeType="withEffect">
                                  <p:stCondLst>
                                    <p:cond delay="0"/>
                                  </p:stCondLst>
                                  <p:childTnLst>
                                    <p:animMotion origin="layout" path="M 0.00118 0.0037 L 0.00196 0.09166 " pathEditMode="relative" rAng="0" ptsTypes="AA">
                                      <p:cBhvr>
                                        <p:cTn id="135" dur="500" fill="hold"/>
                                        <p:tgtEl>
                                          <p:spTgt spid="54"/>
                                        </p:tgtEl>
                                        <p:attrNameLst>
                                          <p:attrName>ppt_x</p:attrName>
                                          <p:attrName>ppt_y</p:attrName>
                                        </p:attrNameLst>
                                      </p:cBhvr>
                                      <p:rCtr x="39" y="4398"/>
                                    </p:animMotion>
                                  </p:childTnLst>
                                </p:cTn>
                              </p:par>
                              <p:par>
                                <p:cTn id="136" presetID="42" presetClass="path" presetSubtype="0" repeatCount="indefinite" accel="50000" decel="50000" fill="hold" grpId="0" nodeType="withEffect">
                                  <p:stCondLst>
                                    <p:cond delay="0"/>
                                  </p:stCondLst>
                                  <p:childTnLst>
                                    <p:animMotion origin="layout" path="M -3.33333E-6 -1.11111E-6 L -0.00013 0.07408 " pathEditMode="relative" rAng="0" ptsTypes="AA">
                                      <p:cBhvr>
                                        <p:cTn id="137" dur="500" fill="hold"/>
                                        <p:tgtEl>
                                          <p:spTgt spid="55"/>
                                        </p:tgtEl>
                                        <p:attrNameLst>
                                          <p:attrName>ppt_x</p:attrName>
                                          <p:attrName>ppt_y</p:attrName>
                                        </p:attrNameLst>
                                      </p:cBhvr>
                                      <p:rCtr x="-13" y="3704"/>
                                    </p:animMotion>
                                  </p:childTnLst>
                                </p:cTn>
                              </p:par>
                              <p:par>
                                <p:cTn id="138" presetID="42" presetClass="path" presetSubtype="0" repeatCount="indefinite" accel="50000" decel="50000" fill="hold" grpId="0" nodeType="withEffect">
                                  <p:stCondLst>
                                    <p:cond delay="0"/>
                                  </p:stCondLst>
                                  <p:childTnLst>
                                    <p:animMotion origin="layout" path="M -0.00143 -0.00555 L -0.00143 0.05 " pathEditMode="relative" rAng="0" ptsTypes="AA">
                                      <p:cBhvr>
                                        <p:cTn id="139" dur="500" fill="hold"/>
                                        <p:tgtEl>
                                          <p:spTgt spid="52"/>
                                        </p:tgtEl>
                                        <p:attrNameLst>
                                          <p:attrName>ppt_x</p:attrName>
                                          <p:attrName>ppt_y</p:attrName>
                                        </p:attrNameLst>
                                      </p:cBhvr>
                                      <p:rCtr x="0" y="2778"/>
                                    </p:animMotion>
                                  </p:childTnLst>
                                </p:cTn>
                              </p:par>
                              <p:par>
                                <p:cTn id="140" presetID="35" presetClass="path" presetSubtype="0" repeatCount="indefinite" accel="50000" decel="50000" fill="hold" grpId="0" nodeType="withEffect">
                                  <p:stCondLst>
                                    <p:cond delay="0"/>
                                  </p:stCondLst>
                                  <p:childTnLst>
                                    <p:animMotion origin="layout" path="M -4.16667E-6 -0.00046 L -0.05833 0.00046 " pathEditMode="relative" rAng="0" ptsTypes="AA">
                                      <p:cBhvr>
                                        <p:cTn id="141" dur="500" fill="hold"/>
                                        <p:tgtEl>
                                          <p:spTgt spid="53"/>
                                        </p:tgtEl>
                                        <p:attrNameLst>
                                          <p:attrName>ppt_x</p:attrName>
                                          <p:attrName>ppt_y</p:attrName>
                                        </p:attrNameLst>
                                      </p:cBhvr>
                                      <p:rCtr x="-2917" y="46"/>
                                    </p:animMotion>
                                  </p:childTnLst>
                                </p:cTn>
                              </p:par>
                              <p:par>
                                <p:cTn id="142" presetID="42" presetClass="path" presetSubtype="0" repeatCount="indefinite" accel="50000" decel="50000" fill="hold" nodeType="withEffect">
                                  <p:stCondLst>
                                    <p:cond delay="0"/>
                                  </p:stCondLst>
                                  <p:childTnLst>
                                    <p:animMotion origin="layout" path="M -0.00222 -0.00903 L -0.00456 0.21527 " pathEditMode="relative" rAng="0" ptsTypes="AA">
                                      <p:cBhvr>
                                        <p:cTn id="143" dur="2000" fill="hold"/>
                                        <p:tgtEl>
                                          <p:spTgt spid="37"/>
                                        </p:tgtEl>
                                        <p:attrNameLst>
                                          <p:attrName>ppt_x</p:attrName>
                                          <p:attrName>ppt_y</p:attrName>
                                        </p:attrNameLst>
                                      </p:cBhvr>
                                      <p:rCtr x="-117" y="11204"/>
                                    </p:animMotion>
                                  </p:childTnLst>
                                </p:cTn>
                              </p:par>
                              <p:par>
                                <p:cTn id="144" presetID="63" presetClass="path" presetSubtype="0" repeatCount="indefinite" accel="50000" decel="50000" fill="hold" nodeType="withEffect">
                                  <p:stCondLst>
                                    <p:cond delay="0"/>
                                  </p:stCondLst>
                                  <p:childTnLst>
                                    <p:animMotion origin="layout" path="M -0.00325 0.00556 L 0.11003 0.01111 " pathEditMode="relative" rAng="0" ptsTypes="AA">
                                      <p:cBhvr>
                                        <p:cTn id="145" dur="2000" fill="hold"/>
                                        <p:tgtEl>
                                          <p:spTgt spid="28"/>
                                        </p:tgtEl>
                                        <p:attrNameLst>
                                          <p:attrName>ppt_x</p:attrName>
                                          <p:attrName>ppt_y</p:attrName>
                                        </p:attrNameLst>
                                      </p:cBhvr>
                                      <p:rCtr x="5664" y="278"/>
                                    </p:animMotion>
                                  </p:childTnLst>
                                </p:cTn>
                              </p:par>
                              <p:par>
                                <p:cTn id="146" presetID="63" presetClass="path" presetSubtype="0" repeatCount="indefinite" accel="50000" decel="50000" fill="hold" nodeType="withEffect">
                                  <p:stCondLst>
                                    <p:cond delay="0"/>
                                  </p:stCondLst>
                                  <p:childTnLst>
                                    <p:animMotion origin="layout" path="M -0.02187 0.00371 L 0.10664 0.00741 " pathEditMode="relative" rAng="0" ptsTypes="AA">
                                      <p:cBhvr>
                                        <p:cTn id="147" dur="2000" fill="hold"/>
                                        <p:tgtEl>
                                          <p:spTgt spid="31"/>
                                        </p:tgtEl>
                                        <p:attrNameLst>
                                          <p:attrName>ppt_x</p:attrName>
                                          <p:attrName>ppt_y</p:attrName>
                                        </p:attrNameLst>
                                      </p:cBhvr>
                                      <p:rCtr x="6419" y="185"/>
                                    </p:animMotion>
                                  </p:childTnLst>
                                </p:cTn>
                              </p:par>
                              <p:par>
                                <p:cTn id="148" presetID="35" presetClass="path" presetSubtype="0" repeatCount="indefinite" accel="50000" decel="50000" fill="hold" nodeType="withEffect">
                                  <p:stCondLst>
                                    <p:cond delay="0"/>
                                  </p:stCondLst>
                                  <p:childTnLst>
                                    <p:animMotion origin="layout" path="M 0.02136 -0.01458 L -0.23438 -0.00509 " pathEditMode="relative" rAng="0" ptsTypes="AA">
                                      <p:cBhvr>
                                        <p:cTn id="149" dur="2000" fill="hold"/>
                                        <p:tgtEl>
                                          <p:spTgt spid="34"/>
                                        </p:tgtEl>
                                        <p:attrNameLst>
                                          <p:attrName>ppt_x</p:attrName>
                                          <p:attrName>ppt_y</p:attrName>
                                        </p:attrNameLst>
                                      </p:cBhvr>
                                      <p:rCtr x="-12786" y="463"/>
                                    </p:animMotion>
                                  </p:childTnLst>
                                </p:cTn>
                              </p:par>
                              <p:par>
                                <p:cTn id="150" presetID="64" presetClass="path" presetSubtype="0" repeatCount="indefinite" accel="50000" decel="50000" fill="hold" nodeType="withEffect">
                                  <p:stCondLst>
                                    <p:cond delay="0"/>
                                  </p:stCondLst>
                                  <p:childTnLst>
                                    <p:animMotion origin="layout" path="M -4.58333E-6 0.00833 L -0.00039 -0.21945 " pathEditMode="relative" rAng="0" ptsTypes="AA">
                                      <p:cBhvr>
                                        <p:cTn id="151" dur="2000" fill="hold"/>
                                        <p:tgtEl>
                                          <p:spTgt spid="40"/>
                                        </p:tgtEl>
                                        <p:attrNameLst>
                                          <p:attrName>ppt_x</p:attrName>
                                          <p:attrName>ppt_y</p:attrName>
                                        </p:attrNameLst>
                                      </p:cBhvr>
                                      <p:rCtr x="-26" y="-11389"/>
                                    </p:animMotion>
                                  </p:childTnLst>
                                </p:cTn>
                              </p:par>
                              <p:par>
                                <p:cTn id="152" presetID="63" presetClass="path" presetSubtype="0" repeatCount="indefinite" accel="50000" decel="50000" fill="hold" grpId="0" nodeType="withEffect">
                                  <p:stCondLst>
                                    <p:cond delay="0"/>
                                  </p:stCondLst>
                                  <p:childTnLst>
                                    <p:animMotion origin="layout" path="M 0.00261 0.00185 L 0.06576 0.00277 " pathEditMode="relative" rAng="0" ptsTypes="AA">
                                      <p:cBhvr>
                                        <p:cTn id="153" dur="1000" fill="hold"/>
                                        <p:tgtEl>
                                          <p:spTgt spid="61"/>
                                        </p:tgtEl>
                                        <p:attrNameLst>
                                          <p:attrName>ppt_x</p:attrName>
                                          <p:attrName>ppt_y</p:attrName>
                                        </p:attrNameLst>
                                      </p:cBhvr>
                                      <p:rCtr x="3151" y="46"/>
                                    </p:animMotion>
                                  </p:childTnLst>
                                </p:cTn>
                              </p:par>
                              <p:par>
                                <p:cTn id="154" presetID="63" presetClass="path" presetSubtype="0" repeatCount="indefinite" accel="50000" decel="50000" fill="hold" grpId="0" nodeType="withEffect">
                                  <p:stCondLst>
                                    <p:cond delay="0"/>
                                  </p:stCondLst>
                                  <p:childTnLst>
                                    <p:animMotion origin="layout" path="M 0.00534 0.00185 L 0.0582 0.00185 " pathEditMode="relative" rAng="0" ptsTypes="AA">
                                      <p:cBhvr>
                                        <p:cTn id="155" dur="1000" fill="hold"/>
                                        <p:tgtEl>
                                          <p:spTgt spid="62"/>
                                        </p:tgtEl>
                                        <p:attrNameLst>
                                          <p:attrName>ppt_x</p:attrName>
                                          <p:attrName>ppt_y</p:attrName>
                                        </p:attrNameLst>
                                      </p:cBhvr>
                                      <p:rCtr x="2643" y="0"/>
                                    </p:animMotion>
                                  </p:childTnLst>
                                </p:cTn>
                              </p:par>
                              <p:par>
                                <p:cTn id="156" presetID="10" presetClass="entr" presetSubtype="0" fill="hold" grpId="0" nodeType="withEffect" nodePh="1">
                                  <p:stCondLst>
                                    <p:cond delay="0"/>
                                  </p:stCondLst>
                                  <p:endCondLst>
                                    <p:cond evt="begin" delay="0">
                                      <p:tn val="156"/>
                                    </p:cond>
                                  </p:endCondLst>
                                  <p:childTnLst>
                                    <p:set>
                                      <p:cBhvr>
                                        <p:cTn id="157" dur="1" fill="hold">
                                          <p:stCondLst>
                                            <p:cond delay="0"/>
                                          </p:stCondLst>
                                        </p:cTn>
                                        <p:tgtEl>
                                          <p:spTgt spid="65"/>
                                        </p:tgtEl>
                                        <p:attrNameLst>
                                          <p:attrName>style.visibility</p:attrName>
                                        </p:attrNameLst>
                                      </p:cBhvr>
                                      <p:to>
                                        <p:strVal val="visible"/>
                                      </p:to>
                                    </p:set>
                                    <p:animEffect transition="in" filter="fade">
                                      <p:cBhvr>
                                        <p:cTn id="158" dur="500"/>
                                        <p:tgtEl>
                                          <p:spTgt spid="65"/>
                                        </p:tgtEl>
                                      </p:cBhvr>
                                    </p:animEffect>
                                  </p:childTnLst>
                                </p:cTn>
                              </p:par>
                              <p:par>
                                <p:cTn id="159" presetID="2" presetClass="entr" presetSubtype="4" fill="hold" grpId="0" nodeType="withEffect" nodePh="1">
                                  <p:stCondLst>
                                    <p:cond delay="0"/>
                                  </p:stCondLst>
                                  <p:endCondLst>
                                    <p:cond evt="begin" delay="0">
                                      <p:tn val="159"/>
                                    </p:cond>
                                  </p:end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500" fill="hold"/>
                                        <p:tgtEl>
                                          <p:spTgt spid="64"/>
                                        </p:tgtEl>
                                        <p:attrNameLst>
                                          <p:attrName>ppt_x</p:attrName>
                                        </p:attrNameLst>
                                      </p:cBhvr>
                                      <p:tavLst>
                                        <p:tav tm="0">
                                          <p:val>
                                            <p:strVal val="#ppt_x"/>
                                          </p:val>
                                        </p:tav>
                                        <p:tav tm="100000">
                                          <p:val>
                                            <p:strVal val="#ppt_x"/>
                                          </p:val>
                                        </p:tav>
                                      </p:tavLst>
                                    </p:anim>
                                    <p:anim calcmode="lin" valueType="num">
                                      <p:cBhvr additive="base">
                                        <p:cTn id="16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7" presetClass="entr" presetSubtype="0" fill="hold" grpId="0" nodeType="clickEffect">
                                  <p:stCondLst>
                                    <p:cond delay="0"/>
                                  </p:stCondLst>
                                  <p:iterate type="lt">
                                    <p:tmPct val="50000"/>
                                  </p:iterate>
                                  <p:childTnLst>
                                    <p:set>
                                      <p:cBhvr>
                                        <p:cTn id="166" dur="1" fill="hold">
                                          <p:stCondLst>
                                            <p:cond delay="0"/>
                                          </p:stCondLst>
                                        </p:cTn>
                                        <p:tgtEl>
                                          <p:spTgt spid="66"/>
                                        </p:tgtEl>
                                        <p:attrNameLst>
                                          <p:attrName>style.visibility</p:attrName>
                                        </p:attrNameLst>
                                      </p:cBhvr>
                                      <p:to>
                                        <p:strVal val="visible"/>
                                      </p:to>
                                    </p:set>
                                    <p:anim calcmode="discrete" valueType="clr">
                                      <p:cBhvr override="childStyle">
                                        <p:cTn id="167" dur="80"/>
                                        <p:tgtEl>
                                          <p:spTgt spid="66"/>
                                        </p:tgtEl>
                                        <p:attrNameLst>
                                          <p:attrName>style.color</p:attrName>
                                        </p:attrNameLst>
                                      </p:cBhvr>
                                      <p:tavLst>
                                        <p:tav tm="0">
                                          <p:val>
                                            <p:clrVal>
                                              <a:schemeClr val="accent2"/>
                                            </p:clrVal>
                                          </p:val>
                                        </p:tav>
                                        <p:tav tm="50000">
                                          <p:val>
                                            <p:clrVal>
                                              <a:schemeClr val="hlink"/>
                                            </p:clrVal>
                                          </p:val>
                                        </p:tav>
                                      </p:tavLst>
                                    </p:anim>
                                    <p:anim calcmode="discrete" valueType="clr">
                                      <p:cBhvr>
                                        <p:cTn id="168" dur="80"/>
                                        <p:tgtEl>
                                          <p:spTgt spid="66"/>
                                        </p:tgtEl>
                                        <p:attrNameLst>
                                          <p:attrName>fillcolor</p:attrName>
                                        </p:attrNameLst>
                                      </p:cBhvr>
                                      <p:tavLst>
                                        <p:tav tm="0">
                                          <p:val>
                                            <p:clrVal>
                                              <a:schemeClr val="accent2"/>
                                            </p:clrVal>
                                          </p:val>
                                        </p:tav>
                                        <p:tav tm="50000">
                                          <p:val>
                                            <p:clrVal>
                                              <a:schemeClr val="hlink"/>
                                            </p:clrVal>
                                          </p:val>
                                        </p:tav>
                                      </p:tavLst>
                                    </p:anim>
                                    <p:set>
                                      <p:cBhvr>
                                        <p:cTn id="169" dur="80"/>
                                        <p:tgtEl>
                                          <p:spTgt spid="66"/>
                                        </p:tgtEl>
                                        <p:attrNameLst>
                                          <p:attrName>fill.type</p:attrName>
                                        </p:attrNameLst>
                                      </p:cBhvr>
                                      <p:to>
                                        <p:strVal val="solid"/>
                                      </p:to>
                                    </p:set>
                                  </p:childTnLst>
                                </p:cTn>
                              </p:par>
                            </p:childTnLst>
                          </p:cTn>
                        </p:par>
                      </p:childTnLst>
                    </p:cTn>
                  </p:par>
                  <p:par>
                    <p:cTn id="170" fill="hold">
                      <p:stCondLst>
                        <p:cond delay="indefinite"/>
                      </p:stCondLst>
                      <p:childTnLst>
                        <p:par>
                          <p:cTn id="171" fill="hold">
                            <p:stCondLst>
                              <p:cond delay="0"/>
                            </p:stCondLst>
                            <p:childTnLst>
                              <p:par>
                                <p:cTn id="172" presetID="4" presetClass="entr" presetSubtype="32" fill="hold" grpId="0" nodeType="clickEffect">
                                  <p:stCondLst>
                                    <p:cond delay="0"/>
                                  </p:stCondLst>
                                  <p:childTnLst>
                                    <p:set>
                                      <p:cBhvr>
                                        <p:cTn id="173" dur="1" fill="hold">
                                          <p:stCondLst>
                                            <p:cond delay="0"/>
                                          </p:stCondLst>
                                        </p:cTn>
                                        <p:tgtEl>
                                          <p:spTgt spid="67"/>
                                        </p:tgtEl>
                                        <p:attrNameLst>
                                          <p:attrName>style.visibility</p:attrName>
                                        </p:attrNameLst>
                                      </p:cBhvr>
                                      <p:to>
                                        <p:strVal val="visible"/>
                                      </p:to>
                                    </p:set>
                                    <p:animEffect transition="in" filter="box(out)">
                                      <p:cBhvr>
                                        <p:cTn id="174" dur="1000"/>
                                        <p:tgtEl>
                                          <p:spTgt spid="67"/>
                                        </p:tgtEl>
                                      </p:cBhvr>
                                    </p:animEffect>
                                  </p:childTnLst>
                                </p:cTn>
                              </p:par>
                            </p:childTnLst>
                          </p:cTn>
                        </p:par>
                      </p:childTnLst>
                    </p:cTn>
                  </p:par>
                  <p:par>
                    <p:cTn id="175" fill="hold">
                      <p:stCondLst>
                        <p:cond delay="indefinite"/>
                      </p:stCondLst>
                      <p:childTnLst>
                        <p:par>
                          <p:cTn id="176" fill="hold">
                            <p:stCondLst>
                              <p:cond delay="0"/>
                            </p:stCondLst>
                            <p:childTnLst>
                              <p:par>
                                <p:cTn id="177" presetID="12" presetClass="entr" presetSubtype="4" fill="hold" nodeType="clickEffect">
                                  <p:stCondLst>
                                    <p:cond delay="0"/>
                                  </p:stCondLst>
                                  <p:childTnLst>
                                    <p:set>
                                      <p:cBhvr>
                                        <p:cTn id="178" dur="1" fill="hold">
                                          <p:stCondLst>
                                            <p:cond delay="0"/>
                                          </p:stCondLst>
                                        </p:cTn>
                                        <p:tgtEl>
                                          <p:spTgt spid="68">
                                            <p:txEl>
                                              <p:pRg st="0" end="0"/>
                                            </p:txEl>
                                          </p:spTgt>
                                        </p:tgtEl>
                                        <p:attrNameLst>
                                          <p:attrName>style.visibility</p:attrName>
                                        </p:attrNameLst>
                                      </p:cBhvr>
                                      <p:to>
                                        <p:strVal val="visible"/>
                                      </p:to>
                                    </p:set>
                                    <p:animEffect transition="in" filter="slide(fromBottom)">
                                      <p:cBhvr>
                                        <p:cTn id="179" dur="500"/>
                                        <p:tgtEl>
                                          <p:spTgt spid="68">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12" presetClass="entr" presetSubtype="4" fill="hold" nodeType="clickEffect">
                                  <p:stCondLst>
                                    <p:cond delay="0"/>
                                  </p:stCondLst>
                                  <p:childTnLst>
                                    <p:set>
                                      <p:cBhvr>
                                        <p:cTn id="183" dur="1" fill="hold">
                                          <p:stCondLst>
                                            <p:cond delay="0"/>
                                          </p:stCondLst>
                                        </p:cTn>
                                        <p:tgtEl>
                                          <p:spTgt spid="68">
                                            <p:txEl>
                                              <p:pRg st="1" end="1"/>
                                            </p:txEl>
                                          </p:spTgt>
                                        </p:tgtEl>
                                        <p:attrNameLst>
                                          <p:attrName>style.visibility</p:attrName>
                                        </p:attrNameLst>
                                      </p:cBhvr>
                                      <p:to>
                                        <p:strVal val="visible"/>
                                      </p:to>
                                    </p:set>
                                    <p:animEffect transition="in" filter="slide(fromBottom)">
                                      <p:cBhvr>
                                        <p:cTn id="184" dur="500"/>
                                        <p:tgtEl>
                                          <p:spTgt spid="68">
                                            <p:txEl>
                                              <p:pRg st="1" end="1"/>
                                            </p:txEl>
                                          </p:spTgt>
                                        </p:tgtEl>
                                      </p:cBhvr>
                                    </p:animEffect>
                                  </p:childTnLst>
                                </p:cTn>
                              </p:par>
                            </p:childTnLst>
                          </p:cTn>
                        </p:par>
                      </p:childTnLst>
                    </p:cTn>
                  </p:par>
                  <p:par>
                    <p:cTn id="185" fill="hold">
                      <p:stCondLst>
                        <p:cond delay="indefinite"/>
                      </p:stCondLst>
                      <p:childTnLst>
                        <p:par>
                          <p:cTn id="186" fill="hold">
                            <p:stCondLst>
                              <p:cond delay="0"/>
                            </p:stCondLst>
                            <p:childTnLst>
                              <p:par>
                                <p:cTn id="187" presetID="12" presetClass="entr" presetSubtype="4" fill="hold" nodeType="clickEffect">
                                  <p:stCondLst>
                                    <p:cond delay="0"/>
                                  </p:stCondLst>
                                  <p:childTnLst>
                                    <p:set>
                                      <p:cBhvr>
                                        <p:cTn id="188" dur="1" fill="hold">
                                          <p:stCondLst>
                                            <p:cond delay="0"/>
                                          </p:stCondLst>
                                        </p:cTn>
                                        <p:tgtEl>
                                          <p:spTgt spid="68">
                                            <p:txEl>
                                              <p:pRg st="2" end="2"/>
                                            </p:txEl>
                                          </p:spTgt>
                                        </p:tgtEl>
                                        <p:attrNameLst>
                                          <p:attrName>style.visibility</p:attrName>
                                        </p:attrNameLst>
                                      </p:cBhvr>
                                      <p:to>
                                        <p:strVal val="visible"/>
                                      </p:to>
                                    </p:set>
                                    <p:animEffect transition="in" filter="slide(fromBottom)">
                                      <p:cBhvr>
                                        <p:cTn id="189" dur="500"/>
                                        <p:tgtEl>
                                          <p:spTgt spid="68">
                                            <p:txEl>
                                              <p:pRg st="2" end="2"/>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12" presetClass="entr" presetSubtype="4" fill="hold" nodeType="clickEffect">
                                  <p:stCondLst>
                                    <p:cond delay="0"/>
                                  </p:stCondLst>
                                  <p:childTnLst>
                                    <p:set>
                                      <p:cBhvr>
                                        <p:cTn id="193" dur="1" fill="hold">
                                          <p:stCondLst>
                                            <p:cond delay="0"/>
                                          </p:stCondLst>
                                        </p:cTn>
                                        <p:tgtEl>
                                          <p:spTgt spid="68">
                                            <p:txEl>
                                              <p:pRg st="3" end="3"/>
                                            </p:txEl>
                                          </p:spTgt>
                                        </p:tgtEl>
                                        <p:attrNameLst>
                                          <p:attrName>style.visibility</p:attrName>
                                        </p:attrNameLst>
                                      </p:cBhvr>
                                      <p:to>
                                        <p:strVal val="visible"/>
                                      </p:to>
                                    </p:set>
                                    <p:animEffect transition="in" filter="slide(fromBottom)">
                                      <p:cBhvr>
                                        <p:cTn id="194" dur="500"/>
                                        <p:tgtEl>
                                          <p:spTgt spid="68">
                                            <p:txEl>
                                              <p:pRg st="3" end="3"/>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12" presetClass="entr" presetSubtype="4" fill="hold" nodeType="clickEffect">
                                  <p:stCondLst>
                                    <p:cond delay="0"/>
                                  </p:stCondLst>
                                  <p:childTnLst>
                                    <p:set>
                                      <p:cBhvr>
                                        <p:cTn id="198" dur="1" fill="hold">
                                          <p:stCondLst>
                                            <p:cond delay="0"/>
                                          </p:stCondLst>
                                        </p:cTn>
                                        <p:tgtEl>
                                          <p:spTgt spid="68">
                                            <p:txEl>
                                              <p:pRg st="4" end="4"/>
                                            </p:txEl>
                                          </p:spTgt>
                                        </p:tgtEl>
                                        <p:attrNameLst>
                                          <p:attrName>style.visibility</p:attrName>
                                        </p:attrNameLst>
                                      </p:cBhvr>
                                      <p:to>
                                        <p:strVal val="visible"/>
                                      </p:to>
                                    </p:set>
                                    <p:animEffect transition="in" filter="slide(fromBottom)">
                                      <p:cBhvr>
                                        <p:cTn id="199" dur="500"/>
                                        <p:tgtEl>
                                          <p:spTgt spid="68">
                                            <p:txEl>
                                              <p:pRg st="4" end="4"/>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nodeType="clickEffect">
                                  <p:stCondLst>
                                    <p:cond delay="0"/>
                                  </p:stCondLst>
                                  <p:childTnLst>
                                    <p:set>
                                      <p:cBhvr>
                                        <p:cTn id="203" dur="1" fill="hold">
                                          <p:stCondLst>
                                            <p:cond delay="0"/>
                                          </p:stCondLst>
                                        </p:cTn>
                                        <p:tgtEl>
                                          <p:spTgt spid="75"/>
                                        </p:tgtEl>
                                        <p:attrNameLst>
                                          <p:attrName>style.visibility</p:attrName>
                                        </p:attrNameLst>
                                      </p:cBhvr>
                                      <p:to>
                                        <p:strVal val="visible"/>
                                      </p:to>
                                    </p:set>
                                    <p:anim calcmode="lin" valueType="num">
                                      <p:cBhvr additive="base">
                                        <p:cTn id="204" dur="500" fill="hold"/>
                                        <p:tgtEl>
                                          <p:spTgt spid="75"/>
                                        </p:tgtEl>
                                        <p:attrNameLst>
                                          <p:attrName>ppt_x</p:attrName>
                                        </p:attrNameLst>
                                      </p:cBhvr>
                                      <p:tavLst>
                                        <p:tav tm="0">
                                          <p:val>
                                            <p:strVal val="#ppt_x"/>
                                          </p:val>
                                        </p:tav>
                                        <p:tav tm="100000">
                                          <p:val>
                                            <p:strVal val="#ppt_x"/>
                                          </p:val>
                                        </p:tav>
                                      </p:tavLst>
                                    </p:anim>
                                    <p:anim calcmode="lin" valueType="num">
                                      <p:cBhvr additive="base">
                                        <p:cTn id="205"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 presetClass="entr" presetSubtype="32" fill="hold" grpId="0" nodeType="clickEffect">
                                  <p:stCondLst>
                                    <p:cond delay="0"/>
                                  </p:stCondLst>
                                  <p:childTnLst>
                                    <p:set>
                                      <p:cBhvr>
                                        <p:cTn id="209" dur="1" fill="hold">
                                          <p:stCondLst>
                                            <p:cond delay="0"/>
                                          </p:stCondLst>
                                        </p:cTn>
                                        <p:tgtEl>
                                          <p:spTgt spid="74"/>
                                        </p:tgtEl>
                                        <p:attrNameLst>
                                          <p:attrName>style.visibility</p:attrName>
                                        </p:attrNameLst>
                                      </p:cBhvr>
                                      <p:to>
                                        <p:strVal val="visible"/>
                                      </p:to>
                                    </p:set>
                                    <p:animEffect transition="in" filter="box(out)">
                                      <p:cBhvr>
                                        <p:cTn id="210"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0" grpId="2" animBg="1"/>
      <p:bldP spid="61" grpId="0" animBg="1"/>
      <p:bldP spid="61" grpId="1" animBg="1"/>
      <p:bldP spid="62" grpId="0" animBg="1"/>
      <p:bldP spid="62" grpId="1" animBg="1"/>
      <p:bldP spid="63" grpId="0" animBg="1"/>
      <p:bldP spid="64" grpId="0" animBg="1"/>
      <p:bldP spid="65" grpId="0"/>
      <p:bldP spid="66" grpId="0"/>
      <p:bldP spid="67"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277709" y="356920"/>
            <a:ext cx="3570392" cy="6144161"/>
            <a:chOff x="0" y="0"/>
            <a:chExt cx="5863658" cy="8878865"/>
          </a:xfrm>
        </p:grpSpPr>
        <p:sp>
          <p:nvSpPr>
            <p:cNvPr id="3" name="Freeform 3"/>
            <p:cNvSpPr/>
            <p:nvPr/>
          </p:nvSpPr>
          <p:spPr>
            <a:xfrm>
              <a:off x="0" y="-4073"/>
              <a:ext cx="5870049" cy="8885467"/>
            </a:xfrm>
            <a:custGeom>
              <a:avLst/>
              <a:gdLst/>
              <a:ahLst/>
              <a:cxnLst/>
              <a:rect l="l" t="t" r="r" b="b"/>
              <a:pathLst>
                <a:path w="5870049" h="8885467">
                  <a:moveTo>
                    <a:pt x="5242271" y="8830989"/>
                  </a:moveTo>
                  <a:cubicBezTo>
                    <a:pt x="5242271" y="8830989"/>
                    <a:pt x="4511397" y="8885467"/>
                    <a:pt x="3768204" y="8882846"/>
                  </a:cubicBezTo>
                  <a:cubicBezTo>
                    <a:pt x="2369313" y="8880683"/>
                    <a:pt x="1057074" y="8872859"/>
                    <a:pt x="1057074" y="8872859"/>
                  </a:cubicBezTo>
                  <a:cubicBezTo>
                    <a:pt x="812932" y="8864024"/>
                    <a:pt x="449110" y="8842794"/>
                    <a:pt x="282371" y="8784617"/>
                  </a:cubicBezTo>
                  <a:cubicBezTo>
                    <a:pt x="4469" y="8687654"/>
                    <a:pt x="0" y="8514374"/>
                    <a:pt x="0" y="6959562"/>
                  </a:cubicBezTo>
                  <a:lnTo>
                    <a:pt x="0" y="6959484"/>
                  </a:lnTo>
                  <a:cubicBezTo>
                    <a:pt x="8536" y="491230"/>
                    <a:pt x="0" y="345608"/>
                    <a:pt x="77597" y="223930"/>
                  </a:cubicBezTo>
                  <a:cubicBezTo>
                    <a:pt x="217372" y="4759"/>
                    <a:pt x="519255" y="4073"/>
                    <a:pt x="937909" y="4073"/>
                  </a:cubicBezTo>
                  <a:cubicBezTo>
                    <a:pt x="937909" y="4073"/>
                    <a:pt x="1782351" y="15681"/>
                    <a:pt x="3252386" y="7673"/>
                  </a:cubicBezTo>
                  <a:cubicBezTo>
                    <a:pt x="4292469" y="0"/>
                    <a:pt x="5009202" y="6979"/>
                    <a:pt x="5009202" y="6979"/>
                  </a:cubicBezTo>
                  <a:cubicBezTo>
                    <a:pt x="5377510" y="14458"/>
                    <a:pt x="5515770" y="42638"/>
                    <a:pt x="5713510" y="165219"/>
                  </a:cubicBezTo>
                  <a:cubicBezTo>
                    <a:pt x="5864527" y="258836"/>
                    <a:pt x="5870049" y="476157"/>
                    <a:pt x="5860909" y="6959483"/>
                  </a:cubicBezTo>
                  <a:lnTo>
                    <a:pt x="5860909" y="6959562"/>
                  </a:lnTo>
                  <a:cubicBezTo>
                    <a:pt x="5860908" y="8632340"/>
                    <a:pt x="5818124" y="8780927"/>
                    <a:pt x="5242271" y="8830989"/>
                  </a:cubicBezTo>
                  <a:close/>
                </a:path>
              </a:pathLst>
            </a:custGeom>
            <a:solidFill>
              <a:srgbClr val="CED8FF"/>
            </a:solidFill>
          </p:spPr>
        </p:sp>
      </p:grpSp>
      <p:sp>
        <p:nvSpPr>
          <p:cNvPr id="7" name="Text Box 16">
            <a:extLst>
              <a:ext uri="{FF2B5EF4-FFF2-40B4-BE49-F238E27FC236}">
                <a16:creationId xmlns:a16="http://schemas.microsoft.com/office/drawing/2014/main" xmlns="" id="{1C447B29-8720-43FB-98FC-F59B128669D3}"/>
              </a:ext>
            </a:extLst>
          </p:cNvPr>
          <p:cNvSpPr txBox="1">
            <a:spLocks noChangeArrowheads="1"/>
          </p:cNvSpPr>
          <p:nvPr/>
        </p:nvSpPr>
        <p:spPr bwMode="auto">
          <a:xfrm>
            <a:off x="277709" y="920206"/>
            <a:ext cx="3574283" cy="4975657"/>
          </a:xfrm>
          <a:prstGeom prst="rect">
            <a:avLst/>
          </a:prstGeom>
          <a:noFill/>
          <a:ln>
            <a:noFill/>
          </a:ln>
          <a:effec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lnSpc>
                <a:spcPct val="150000"/>
              </a:lnSpc>
              <a:spcBef>
                <a:spcPct val="50000"/>
              </a:spcBef>
              <a:spcAft>
                <a:spcPct val="0"/>
              </a:spcAft>
            </a:pPr>
            <a:r>
              <a:rPr lang="en-US" altLang="en-US" sz="3600" b="1">
                <a:solidFill>
                  <a:schemeClr val="tx1"/>
                </a:solidFill>
              </a:rPr>
              <a:t>C3:</a:t>
            </a:r>
            <a:r>
              <a:rPr lang="en-US" altLang="en-US" sz="3600">
                <a:solidFill>
                  <a:schemeClr val="tx1"/>
                </a:solidFill>
              </a:rPr>
              <a:t> Dụng cụ gì để đo điện năng tiêu thụ? Mỗi số đo của dụng cụ đó có giá trị là bao nhiêu Jun?</a:t>
            </a:r>
            <a:endParaRPr lang="en-US" altLang="en-US" sz="3600" b="1">
              <a:solidFill>
                <a:schemeClr val="tx1"/>
              </a:solidFill>
            </a:endParaRPr>
          </a:p>
        </p:txBody>
      </p:sp>
      <p:pic>
        <p:nvPicPr>
          <p:cNvPr id="8" name="Picture 17" descr="larger_lvd1320548131">
            <a:extLst>
              <a:ext uri="{FF2B5EF4-FFF2-40B4-BE49-F238E27FC236}">
                <a16:creationId xmlns:a16="http://schemas.microsoft.com/office/drawing/2014/main" xmlns="" id="{79EC86DE-C8A0-4064-A749-C2E80B720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553" y="1564617"/>
            <a:ext cx="2466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xmlns="" id="{84FAE9D4-88A4-4315-B6B4-A8A356E60F51}"/>
              </a:ext>
            </a:extLst>
          </p:cNvPr>
          <p:cNvGrpSpPr/>
          <p:nvPr/>
        </p:nvGrpSpPr>
        <p:grpSpPr>
          <a:xfrm>
            <a:off x="4404442" y="4632325"/>
            <a:ext cx="2895599" cy="588962"/>
            <a:chOff x="8555755" y="2039938"/>
            <a:chExt cx="2895599" cy="588962"/>
          </a:xfrm>
        </p:grpSpPr>
        <p:sp>
          <p:nvSpPr>
            <p:cNvPr id="9" name="Rectangle 18">
              <a:extLst>
                <a:ext uri="{FF2B5EF4-FFF2-40B4-BE49-F238E27FC236}">
                  <a16:creationId xmlns:a16="http://schemas.microsoft.com/office/drawing/2014/main" xmlns="" id="{E3B655A9-3896-4EC2-A7D2-7B2316A397E8}"/>
                </a:ext>
              </a:extLst>
            </p:cNvPr>
            <p:cNvSpPr>
              <a:spLocks noChangeArrowheads="1"/>
            </p:cNvSpPr>
            <p:nvPr/>
          </p:nvSpPr>
          <p:spPr bwMode="auto">
            <a:xfrm>
              <a:off x="8555755" y="2039938"/>
              <a:ext cx="1468437" cy="588962"/>
            </a:xfrm>
            <a:prstGeom prst="rect">
              <a:avLst/>
            </a:prstGeom>
            <a:solidFill>
              <a:schemeClr val="tx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0"/>
                </a:spcBef>
                <a:spcAft>
                  <a:spcPct val="0"/>
                </a:spcAft>
              </a:pPr>
              <a:r>
                <a:rPr lang="en-US" altLang="en-US" sz="3600" b="1">
                  <a:solidFill>
                    <a:srgbClr val="FFFFFF"/>
                  </a:solidFill>
                  <a:latin typeface="Times New Roman" panose="02020603050405020304" pitchFamily="18" charset="0"/>
                </a:rPr>
                <a:t>0 0 0 0 </a:t>
              </a:r>
            </a:p>
          </p:txBody>
        </p:sp>
        <p:sp>
          <p:nvSpPr>
            <p:cNvPr id="10" name="Rectangle 19">
              <a:extLst>
                <a:ext uri="{FF2B5EF4-FFF2-40B4-BE49-F238E27FC236}">
                  <a16:creationId xmlns:a16="http://schemas.microsoft.com/office/drawing/2014/main" xmlns="" id="{7A7A32B4-601F-4237-ADAB-B74A5ACAD6C3}"/>
                </a:ext>
              </a:extLst>
            </p:cNvPr>
            <p:cNvSpPr>
              <a:spLocks noChangeArrowheads="1"/>
            </p:cNvSpPr>
            <p:nvPr/>
          </p:nvSpPr>
          <p:spPr bwMode="auto">
            <a:xfrm>
              <a:off x="10003554" y="2039938"/>
              <a:ext cx="533400" cy="588962"/>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3300"/>
                  </a:solidFill>
                  <a:latin typeface="Times New Roman" panose="02020603050405020304" pitchFamily="18" charset="0"/>
                </a:rPr>
                <a:t>0</a:t>
              </a:r>
            </a:p>
          </p:txBody>
        </p:sp>
        <p:sp>
          <p:nvSpPr>
            <p:cNvPr id="11" name="Rectangle 20">
              <a:extLst>
                <a:ext uri="{FF2B5EF4-FFF2-40B4-BE49-F238E27FC236}">
                  <a16:creationId xmlns:a16="http://schemas.microsoft.com/office/drawing/2014/main" xmlns="" id="{AB4F2B33-ACA6-48DD-8E00-E2B8DE1750CD}"/>
                </a:ext>
              </a:extLst>
            </p:cNvPr>
            <p:cNvSpPr>
              <a:spLocks noChangeArrowheads="1"/>
            </p:cNvSpPr>
            <p:nvPr/>
          </p:nvSpPr>
          <p:spPr bwMode="auto">
            <a:xfrm>
              <a:off x="10536954" y="2039938"/>
              <a:ext cx="914400" cy="588961"/>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FFFFFF"/>
                  </a:solidFill>
                  <a:latin typeface="Times New Roman" panose="02020603050405020304" pitchFamily="18" charset="0"/>
                </a:rPr>
                <a:t>kW.h</a:t>
              </a:r>
            </a:p>
          </p:txBody>
        </p:sp>
      </p:grpSp>
      <p:sp>
        <p:nvSpPr>
          <p:cNvPr id="12" name="Rectangle 21">
            <a:extLst>
              <a:ext uri="{FF2B5EF4-FFF2-40B4-BE49-F238E27FC236}">
                <a16:creationId xmlns:a16="http://schemas.microsoft.com/office/drawing/2014/main" xmlns="" id="{2161A542-9B59-4A87-A16D-C14FBFA00324}"/>
              </a:ext>
            </a:extLst>
          </p:cNvPr>
          <p:cNvSpPr>
            <a:spLocks noChangeArrowheads="1"/>
          </p:cNvSpPr>
          <p:nvPr/>
        </p:nvSpPr>
        <p:spPr bwMode="auto">
          <a:xfrm>
            <a:off x="5853829" y="4626332"/>
            <a:ext cx="533400" cy="585216"/>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3300"/>
                </a:solidFill>
                <a:latin typeface="Times New Roman" panose="02020603050405020304" pitchFamily="18" charset="0"/>
              </a:rPr>
              <a:t>1</a:t>
            </a:r>
          </a:p>
        </p:txBody>
      </p:sp>
      <p:sp>
        <p:nvSpPr>
          <p:cNvPr id="13" name="Rectangle 22">
            <a:extLst>
              <a:ext uri="{FF2B5EF4-FFF2-40B4-BE49-F238E27FC236}">
                <a16:creationId xmlns:a16="http://schemas.microsoft.com/office/drawing/2014/main" xmlns="" id="{097C8384-0EE7-44E0-AE1B-3085346EFBF2}"/>
              </a:ext>
            </a:extLst>
          </p:cNvPr>
          <p:cNvSpPr>
            <a:spLocks noChangeArrowheads="1"/>
          </p:cNvSpPr>
          <p:nvPr/>
        </p:nvSpPr>
        <p:spPr bwMode="auto">
          <a:xfrm>
            <a:off x="5837083" y="4629871"/>
            <a:ext cx="533400" cy="585216"/>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3300"/>
                </a:solidFill>
                <a:latin typeface="Times New Roman" panose="02020603050405020304" pitchFamily="18" charset="0"/>
              </a:rPr>
              <a:t>9</a:t>
            </a:r>
          </a:p>
        </p:txBody>
      </p:sp>
      <p:sp>
        <p:nvSpPr>
          <p:cNvPr id="14" name="Rectangle 23">
            <a:extLst>
              <a:ext uri="{FF2B5EF4-FFF2-40B4-BE49-F238E27FC236}">
                <a16:creationId xmlns:a16="http://schemas.microsoft.com/office/drawing/2014/main" xmlns="" id="{73F12F8F-87D2-43F6-BE04-41D1F9B866E6}"/>
              </a:ext>
            </a:extLst>
          </p:cNvPr>
          <p:cNvSpPr>
            <a:spLocks noChangeArrowheads="1"/>
          </p:cNvSpPr>
          <p:nvPr/>
        </p:nvSpPr>
        <p:spPr bwMode="auto">
          <a:xfrm>
            <a:off x="4404441" y="4634197"/>
            <a:ext cx="1447800" cy="585216"/>
          </a:xfrm>
          <a:prstGeom prst="rect">
            <a:avLst/>
          </a:prstGeom>
          <a:solidFill>
            <a:schemeClr val="tx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0"/>
              </a:spcBef>
              <a:spcAft>
                <a:spcPct val="0"/>
              </a:spcAft>
            </a:pPr>
            <a:r>
              <a:rPr lang="en-US" altLang="en-US" sz="3600" b="1">
                <a:solidFill>
                  <a:srgbClr val="FFFFFF"/>
                </a:solidFill>
                <a:latin typeface="Times New Roman" panose="02020603050405020304" pitchFamily="18" charset="0"/>
              </a:rPr>
              <a:t>0 0 0 1 </a:t>
            </a:r>
          </a:p>
        </p:txBody>
      </p:sp>
      <p:sp>
        <p:nvSpPr>
          <p:cNvPr id="15" name="Rectangle 24">
            <a:extLst>
              <a:ext uri="{FF2B5EF4-FFF2-40B4-BE49-F238E27FC236}">
                <a16:creationId xmlns:a16="http://schemas.microsoft.com/office/drawing/2014/main" xmlns="" id="{9EC7A1DD-4F61-4731-9C6E-2CC54B20C355}"/>
              </a:ext>
            </a:extLst>
          </p:cNvPr>
          <p:cNvSpPr>
            <a:spLocks noChangeArrowheads="1"/>
          </p:cNvSpPr>
          <p:nvPr/>
        </p:nvSpPr>
        <p:spPr bwMode="auto">
          <a:xfrm>
            <a:off x="5834779" y="4635864"/>
            <a:ext cx="533400" cy="585216"/>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CC3300"/>
                </a:solidFill>
                <a:latin typeface="Times New Roman" panose="02020603050405020304" pitchFamily="18" charset="0"/>
              </a:rPr>
              <a:t>0</a:t>
            </a:r>
          </a:p>
        </p:txBody>
      </p:sp>
      <p:sp>
        <p:nvSpPr>
          <p:cNvPr id="16" name="AutoShape 25">
            <a:extLst>
              <a:ext uri="{FF2B5EF4-FFF2-40B4-BE49-F238E27FC236}">
                <a16:creationId xmlns:a16="http://schemas.microsoft.com/office/drawing/2014/main" xmlns="" id="{A05DB81C-82D0-460C-B175-0D2963CA1435}"/>
              </a:ext>
            </a:extLst>
          </p:cNvPr>
          <p:cNvSpPr>
            <a:spLocks/>
          </p:cNvSpPr>
          <p:nvPr/>
        </p:nvSpPr>
        <p:spPr bwMode="auto">
          <a:xfrm>
            <a:off x="6499941" y="5372100"/>
            <a:ext cx="1752600" cy="1219200"/>
          </a:xfrm>
          <a:prstGeom prst="accentCallout2">
            <a:avLst>
              <a:gd name="adj1" fmla="val 50000"/>
              <a:gd name="adj2" fmla="val -7608"/>
              <a:gd name="adj3" fmla="val 50000"/>
              <a:gd name="adj4" fmla="val -13950"/>
              <a:gd name="adj5" fmla="val 9636"/>
              <a:gd name="adj6" fmla="val -39766"/>
            </a:avLst>
          </a:prstGeom>
          <a:solidFill>
            <a:srgbClr val="0000FF"/>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0"/>
              </a:spcBef>
              <a:spcAft>
                <a:spcPct val="0"/>
              </a:spcAft>
            </a:pPr>
            <a:r>
              <a:rPr lang="en-US" altLang="en-US" sz="2400" b="1">
                <a:solidFill>
                  <a:srgbClr val="FFFFFF"/>
                </a:solidFill>
              </a:rPr>
              <a:t>số đếm của công tơ điện</a:t>
            </a:r>
          </a:p>
        </p:txBody>
      </p:sp>
      <p:sp>
        <p:nvSpPr>
          <p:cNvPr id="17" name="AutoShape 26">
            <a:extLst>
              <a:ext uri="{FF2B5EF4-FFF2-40B4-BE49-F238E27FC236}">
                <a16:creationId xmlns:a16="http://schemas.microsoft.com/office/drawing/2014/main" xmlns="" id="{31E394D4-B34F-469D-8DA5-7B353A5F9F49}"/>
              </a:ext>
            </a:extLst>
          </p:cNvPr>
          <p:cNvSpPr>
            <a:spLocks/>
          </p:cNvSpPr>
          <p:nvPr/>
        </p:nvSpPr>
        <p:spPr bwMode="auto">
          <a:xfrm rot="5400000">
            <a:off x="5758579" y="5012394"/>
            <a:ext cx="228600" cy="762000"/>
          </a:xfrm>
          <a:prstGeom prst="rightBracket">
            <a:avLst>
              <a:gd name="adj" fmla="val 97222"/>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a:solidFill>
                <a:srgbClr val="990099"/>
              </a:solidFill>
              <a:effectLst>
                <a:outerShdw blurRad="38100" dist="38100" dir="2700000" algn="tl">
                  <a:srgbClr val="000000">
                    <a:alpha val="43137"/>
                  </a:srgbClr>
                </a:outerShdw>
              </a:effectLst>
              <a:latin typeface="Arial" charset="0"/>
            </a:endParaRPr>
          </a:p>
        </p:txBody>
      </p:sp>
      <p:sp>
        <p:nvSpPr>
          <p:cNvPr id="18" name="Text Box 27">
            <a:extLst>
              <a:ext uri="{FF2B5EF4-FFF2-40B4-BE49-F238E27FC236}">
                <a16:creationId xmlns:a16="http://schemas.microsoft.com/office/drawing/2014/main" xmlns="" id="{458BF3E2-C33F-415A-B333-E5C87C495104}"/>
              </a:ext>
            </a:extLst>
          </p:cNvPr>
          <p:cNvSpPr txBox="1">
            <a:spLocks noChangeArrowheads="1"/>
          </p:cNvSpPr>
          <p:nvPr/>
        </p:nvSpPr>
        <p:spPr bwMode="auto">
          <a:xfrm>
            <a:off x="4252041" y="828676"/>
            <a:ext cx="304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a:solidFill>
                  <a:srgbClr val="000000"/>
                </a:solidFill>
                <a:sym typeface="Symbol" panose="05050102010706020507" pitchFamily="18" charset="2"/>
              </a:rPr>
              <a:t> Công tơ điện:</a:t>
            </a:r>
          </a:p>
        </p:txBody>
      </p:sp>
      <p:sp>
        <p:nvSpPr>
          <p:cNvPr id="19" name="Rectangle 28">
            <a:extLst>
              <a:ext uri="{FF2B5EF4-FFF2-40B4-BE49-F238E27FC236}">
                <a16:creationId xmlns:a16="http://schemas.microsoft.com/office/drawing/2014/main" xmlns="" id="{89E5C44C-08CF-4C22-A1E1-162F736772E3}"/>
              </a:ext>
            </a:extLst>
          </p:cNvPr>
          <p:cNvSpPr>
            <a:spLocks noChangeArrowheads="1"/>
          </p:cNvSpPr>
          <p:nvPr/>
        </p:nvSpPr>
        <p:spPr bwMode="auto">
          <a:xfrm>
            <a:off x="7776290" y="2248829"/>
            <a:ext cx="4072809"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ts val="1200"/>
              </a:spcBef>
              <a:spcAft>
                <a:spcPct val="0"/>
              </a:spcAft>
            </a:pPr>
            <a:r>
              <a:rPr lang="en-US" altLang="en-US">
                <a:solidFill>
                  <a:srgbClr val="000000"/>
                </a:solidFill>
              </a:rPr>
              <a:t>- Mỗi số đếm của công tơ ứng với điện năng sử dụng là: 1kW.h</a:t>
            </a:r>
          </a:p>
          <a:p>
            <a:pPr algn="ctr" eaLnBrk="1" fontAlgn="base" hangingPunct="1">
              <a:spcBef>
                <a:spcPts val="1200"/>
              </a:spcBef>
              <a:spcAft>
                <a:spcPct val="0"/>
              </a:spcAft>
            </a:pPr>
            <a:r>
              <a:rPr lang="en-US" altLang="en-US">
                <a:solidFill>
                  <a:srgbClr val="000000"/>
                </a:solidFill>
              </a:rPr>
              <a:t>1kW.h = 3.600.000J</a:t>
            </a:r>
          </a:p>
        </p:txBody>
      </p:sp>
    </p:spTree>
    <p:extLst>
      <p:ext uri="{BB962C8B-B14F-4D97-AF65-F5344CB8AC3E}">
        <p14:creationId xmlns:p14="http://schemas.microsoft.com/office/powerpoint/2010/main" val="3799199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51"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53" dur="80"/>
                                        <p:tgtEl>
                                          <p:spTgt spid="19">
                                            <p:txEl>
                                              <p:pRg st="0" end="0"/>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19">
                                            <p:txEl>
                                              <p:pRg st="1" end="1"/>
                                            </p:txEl>
                                          </p:spTgt>
                                        </p:tgtEl>
                                        <p:attrNameLst>
                                          <p:attrName>style.visibility</p:attrName>
                                        </p:attrNameLst>
                                      </p:cBhvr>
                                      <p:to>
                                        <p:strVal val="visible"/>
                                      </p:to>
                                    </p:set>
                                    <p:anim calcmode="discrete" valueType="clr">
                                      <p:cBhvr override="childStyle">
                                        <p:cTn id="58" dur="80"/>
                                        <p:tgtEl>
                                          <p:spTgt spid="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9">
                                            <p:txEl>
                                              <p:pRg st="1" end="1"/>
                                            </p:txEl>
                                          </p:spTgt>
                                        </p:tgtEl>
                                        <p:attrNameLst>
                                          <p:attrName>fillcolor</p:attrName>
                                        </p:attrNameLst>
                                      </p:cBhvr>
                                      <p:tavLst>
                                        <p:tav tm="0">
                                          <p:val>
                                            <p:clrVal>
                                              <a:schemeClr val="accent2"/>
                                            </p:clrVal>
                                          </p:val>
                                        </p:tav>
                                        <p:tav tm="50000">
                                          <p:val>
                                            <p:clrVal>
                                              <a:schemeClr val="hlink"/>
                                            </p:clrVal>
                                          </p:val>
                                        </p:tav>
                                      </p:tavLst>
                                    </p:anim>
                                    <p:set>
                                      <p:cBhvr>
                                        <p:cTn id="60" dur="80"/>
                                        <p:tgtEl>
                                          <p:spTgt spid="1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5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1112" y="575124"/>
            <a:ext cx="5979551" cy="5707753"/>
          </a:xfrm>
          <a:prstGeom prst="rect">
            <a:avLst/>
          </a:prstGeom>
        </p:spPr>
      </p:pic>
      <p:sp>
        <p:nvSpPr>
          <p:cNvPr id="13" name="WordArt 10">
            <a:extLst>
              <a:ext uri="{FF2B5EF4-FFF2-40B4-BE49-F238E27FC236}">
                <a16:creationId xmlns:a16="http://schemas.microsoft.com/office/drawing/2014/main" xmlns="" id="{64B071EC-F39D-46C7-B643-28C81FAF2E41}"/>
              </a:ext>
            </a:extLst>
          </p:cNvPr>
          <p:cNvSpPr>
            <a:spLocks noChangeArrowheads="1" noChangeShapeType="1" noTextEdit="1"/>
          </p:cNvSpPr>
          <p:nvPr/>
        </p:nvSpPr>
        <p:spPr bwMode="auto">
          <a:xfrm>
            <a:off x="399031" y="67047"/>
            <a:ext cx="5885432" cy="44926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FF"/>
                  </a:solidFill>
                  <a:round/>
                  <a:headEnd/>
                  <a:tailEnd/>
                </a:ln>
                <a:solidFill>
                  <a:srgbClr val="3366FF">
                    <a:alpha val="94901"/>
                  </a:srgbClr>
                </a:solidFill>
                <a:effectLst>
                  <a:outerShdw dist="45791" dir="2021404" algn="ctr" rotWithShape="0">
                    <a:srgbClr val="9999FF"/>
                  </a:outerShdw>
                </a:effectLst>
                <a:uLnTx/>
                <a:uFillTx/>
                <a:latin typeface="Arial" panose="020B0604020202020204" pitchFamily="34" charset="0"/>
                <a:ea typeface="+mn-ea"/>
                <a:cs typeface="Arial" panose="020B0604020202020204" pitchFamily="34" charset="0"/>
              </a:rPr>
              <a:t>Bài 8: ĐIỆN NĂNG. CÔNG SUẤT ĐIỆN</a:t>
            </a:r>
          </a:p>
        </p:txBody>
      </p:sp>
      <p:sp>
        <p:nvSpPr>
          <p:cNvPr id="14" name="Text Box 13">
            <a:extLst>
              <a:ext uri="{FF2B5EF4-FFF2-40B4-BE49-F238E27FC236}">
                <a16:creationId xmlns:a16="http://schemas.microsoft.com/office/drawing/2014/main" xmlns="" id="{1E063837-9049-4702-8462-4A47971567AA}"/>
              </a:ext>
            </a:extLst>
          </p:cNvPr>
          <p:cNvSpPr txBox="1">
            <a:spLocks noChangeArrowheads="1"/>
          </p:cNvSpPr>
          <p:nvPr/>
        </p:nvSpPr>
        <p:spPr bwMode="auto">
          <a:xfrm>
            <a:off x="437131" y="662361"/>
            <a:ext cx="59235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0" cap="none" spc="0" normalizeH="0" baseline="0" noProof="0">
                <a:ln>
                  <a:noFill/>
                </a:ln>
                <a:solidFill>
                  <a:srgbClr val="FF0066"/>
                </a:solidFill>
                <a:effectLst/>
                <a:uLnTx/>
                <a:uFillTx/>
                <a:latin typeface="Arial" panose="020B0604020202020204" pitchFamily="34" charset="0"/>
                <a:ea typeface="+mn-ea"/>
                <a:cs typeface="+mn-cs"/>
              </a:rPr>
              <a:t>I. Điện năng tiêu thụ và công suất điện</a:t>
            </a:r>
          </a:p>
        </p:txBody>
      </p:sp>
      <p:sp>
        <p:nvSpPr>
          <p:cNvPr id="15" name="Text Box 14">
            <a:extLst>
              <a:ext uri="{FF2B5EF4-FFF2-40B4-BE49-F238E27FC236}">
                <a16:creationId xmlns:a16="http://schemas.microsoft.com/office/drawing/2014/main" xmlns="" id="{67A32B27-A220-4F11-A6F0-0E88D3795E10}"/>
              </a:ext>
            </a:extLst>
          </p:cNvPr>
          <p:cNvSpPr txBox="1">
            <a:spLocks noChangeArrowheads="1"/>
          </p:cNvSpPr>
          <p:nvPr/>
        </p:nvSpPr>
        <p:spPr bwMode="auto">
          <a:xfrm>
            <a:off x="833437" y="1063291"/>
            <a:ext cx="5618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0" cap="none" spc="0" normalizeH="0" baseline="0" noProof="0">
                <a:ln>
                  <a:noFill/>
                </a:ln>
                <a:solidFill>
                  <a:srgbClr val="0000FF"/>
                </a:solidFill>
                <a:effectLst/>
                <a:uLnTx/>
                <a:uFillTx/>
                <a:latin typeface="Arial" panose="020B0604020202020204" pitchFamily="34" charset="0"/>
                <a:ea typeface="+mn-ea"/>
                <a:cs typeface="+mn-cs"/>
              </a:rPr>
              <a:t>1. Điện năng tiêu thụ của đoạn mạch</a:t>
            </a:r>
          </a:p>
        </p:txBody>
      </p:sp>
      <p:sp>
        <p:nvSpPr>
          <p:cNvPr id="67" name="Rectangle 66">
            <a:extLst>
              <a:ext uri="{FF2B5EF4-FFF2-40B4-BE49-F238E27FC236}">
                <a16:creationId xmlns:a16="http://schemas.microsoft.com/office/drawing/2014/main" xmlns="" id="{59BEB55B-254B-468E-B5DB-80CC58F8D812}"/>
              </a:ext>
            </a:extLst>
          </p:cNvPr>
          <p:cNvSpPr>
            <a:spLocks noChangeArrowheads="1"/>
          </p:cNvSpPr>
          <p:nvPr/>
        </p:nvSpPr>
        <p:spPr bwMode="auto">
          <a:xfrm>
            <a:off x="2396547" y="1583635"/>
            <a:ext cx="2220480" cy="523220"/>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A =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qU</a:t>
            </a:r>
            <a:r>
              <a:rPr kumimoji="0" lang="en-US" altLang="en-US" sz="28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UIt</a:t>
            </a:r>
            <a:endPar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233904" y="5075052"/>
            <a:ext cx="1823195" cy="1582635"/>
          </a:xfrm>
          <a:prstGeom prst="rect">
            <a:avLst/>
          </a:prstGeom>
        </p:spPr>
      </p:pic>
      <p:sp>
        <p:nvSpPr>
          <p:cNvPr id="75" name="Text Box 16">
            <a:extLst>
              <a:ext uri="{FF2B5EF4-FFF2-40B4-BE49-F238E27FC236}">
                <a16:creationId xmlns:a16="http://schemas.microsoft.com/office/drawing/2014/main" xmlns="" id="{4EC35EEB-689E-4C44-9DDA-09EC0D82A0C5}"/>
              </a:ext>
            </a:extLst>
          </p:cNvPr>
          <p:cNvSpPr txBox="1">
            <a:spLocks noChangeArrowheads="1"/>
          </p:cNvSpPr>
          <p:nvPr/>
        </p:nvSpPr>
        <p:spPr bwMode="auto">
          <a:xfrm>
            <a:off x="833437" y="2203267"/>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sz="2400" b="1">
                <a:solidFill>
                  <a:srgbClr val="0000FF"/>
                </a:solidFill>
              </a:rPr>
              <a:t>2. Công suất điện</a:t>
            </a:r>
          </a:p>
        </p:txBody>
      </p:sp>
      <p:sp>
        <p:nvSpPr>
          <p:cNvPr id="76" name="Rectangle 17">
            <a:extLst>
              <a:ext uri="{FF2B5EF4-FFF2-40B4-BE49-F238E27FC236}">
                <a16:creationId xmlns:a16="http://schemas.microsoft.com/office/drawing/2014/main" xmlns="" id="{961253AB-66A5-4741-AC82-EC725D060357}"/>
              </a:ext>
            </a:extLst>
          </p:cNvPr>
          <p:cNvSpPr>
            <a:spLocks noChangeArrowheads="1"/>
          </p:cNvSpPr>
          <p:nvPr/>
        </p:nvSpPr>
        <p:spPr bwMode="auto">
          <a:xfrm>
            <a:off x="1047750" y="2598554"/>
            <a:ext cx="52367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0"/>
              </a:spcBef>
              <a:spcAft>
                <a:spcPct val="0"/>
              </a:spcAft>
            </a:pPr>
            <a:r>
              <a:rPr lang="en-US" altLang="en-US">
                <a:solidFill>
                  <a:srgbClr val="000000"/>
                </a:solidFill>
              </a:rPr>
              <a:t>- </a:t>
            </a:r>
            <a:r>
              <a:rPr lang="vi-VN" altLang="en-US">
                <a:solidFill>
                  <a:srgbClr val="000000"/>
                </a:solidFill>
              </a:rPr>
              <a:t>Công suất điện của một đoạn mạch là công suất tiêu thụ điện năng của đoạn mạch đó</a:t>
            </a:r>
            <a:endParaRPr lang="en-US" altLang="en-US">
              <a:solidFill>
                <a:srgbClr val="000000"/>
              </a:solidFill>
            </a:endParaRPr>
          </a:p>
        </p:txBody>
      </p:sp>
      <p:graphicFrame>
        <p:nvGraphicFramePr>
          <p:cNvPr id="77" name="Object 18">
            <a:extLst>
              <a:ext uri="{FF2B5EF4-FFF2-40B4-BE49-F238E27FC236}">
                <a16:creationId xmlns:a16="http://schemas.microsoft.com/office/drawing/2014/main" xmlns="" id="{C5A5E1C5-B916-4F65-AE88-7059E91E7796}"/>
              </a:ext>
            </a:extLst>
          </p:cNvPr>
          <p:cNvGraphicFramePr>
            <a:graphicFrameLocks noChangeAspect="1"/>
          </p:cNvGraphicFramePr>
          <p:nvPr>
            <p:extLst>
              <p:ext uri="{D42A27DB-BD31-4B8C-83A1-F6EECF244321}">
                <p14:modId xmlns:p14="http://schemas.microsoft.com/office/powerpoint/2010/main" val="1580649897"/>
              </p:ext>
            </p:extLst>
          </p:nvPr>
        </p:nvGraphicFramePr>
        <p:xfrm>
          <a:off x="2408297" y="4096710"/>
          <a:ext cx="1981200" cy="960437"/>
        </p:xfrm>
        <a:graphic>
          <a:graphicData uri="http://schemas.openxmlformats.org/presentationml/2006/ole">
            <mc:AlternateContent xmlns:mc="http://schemas.openxmlformats.org/markup-compatibility/2006">
              <mc:Choice xmlns:v="urn:schemas-microsoft-com:vml" Requires="v">
                <p:oleObj spid="_x0000_s10278" name="Equation" r:id="rId7" imgW="812447" imgH="393529" progId="Equation.DSMT4">
                  <p:embed/>
                </p:oleObj>
              </mc:Choice>
              <mc:Fallback>
                <p:oleObj name="Equation" r:id="rId7" imgW="812447" imgH="393529" progId="Equation.DSMT4">
                  <p:embed/>
                  <p:pic>
                    <p:nvPicPr>
                      <p:cNvPr id="305170" name="Object 18">
                        <a:extLst>
                          <a:ext uri="{FF2B5EF4-FFF2-40B4-BE49-F238E27FC236}">
                            <a16:creationId xmlns:a16="http://schemas.microsoft.com/office/drawing/2014/main" xmlns="" id="{01CDA19E-5161-4E3A-B7A5-5C33365695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8297" y="4096710"/>
                        <a:ext cx="1981200" cy="960437"/>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 name="Text Box 19">
            <a:extLst>
              <a:ext uri="{FF2B5EF4-FFF2-40B4-BE49-F238E27FC236}">
                <a16:creationId xmlns:a16="http://schemas.microsoft.com/office/drawing/2014/main" xmlns="" id="{F05F1E7F-3C17-4CF6-A355-5C51CC715799}"/>
              </a:ext>
            </a:extLst>
          </p:cNvPr>
          <p:cNvSpPr txBox="1">
            <a:spLocks noChangeArrowheads="1"/>
          </p:cNvSpPr>
          <p:nvPr/>
        </p:nvSpPr>
        <p:spPr bwMode="auto">
          <a:xfrm>
            <a:off x="1841902" y="5275597"/>
            <a:ext cx="327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a:solidFill>
                  <a:srgbClr val="000000"/>
                </a:solidFill>
                <a:sym typeface="Symbol" panose="05050102010706020507" pitchFamily="18" charset="2"/>
              </a:rPr>
              <a:t> Đơn vị: Oát (W)</a:t>
            </a:r>
          </a:p>
        </p:txBody>
      </p:sp>
      <p:grpSp>
        <p:nvGrpSpPr>
          <p:cNvPr id="79" name="Group 78">
            <a:extLst>
              <a:ext uri="{FF2B5EF4-FFF2-40B4-BE49-F238E27FC236}">
                <a16:creationId xmlns:a16="http://schemas.microsoft.com/office/drawing/2014/main" xmlns="" id="{B4249ACC-8501-4B8B-8099-77180B2ED016}"/>
              </a:ext>
            </a:extLst>
          </p:cNvPr>
          <p:cNvGrpSpPr/>
          <p:nvPr/>
        </p:nvGrpSpPr>
        <p:grpSpPr>
          <a:xfrm>
            <a:off x="6686824" y="1"/>
            <a:ext cx="5178425" cy="4867333"/>
            <a:chOff x="7368648" y="-307188"/>
            <a:chExt cx="5178425" cy="3940269"/>
          </a:xfrm>
        </p:grpSpPr>
        <p:sp>
          <p:nvSpPr>
            <p:cNvPr id="80" name="Cloud 79">
              <a:extLst>
                <a:ext uri="{FF2B5EF4-FFF2-40B4-BE49-F238E27FC236}">
                  <a16:creationId xmlns:a16="http://schemas.microsoft.com/office/drawing/2014/main" xmlns="" id="{7212F4BB-A965-482D-AB87-A8C370FD9ACD}"/>
                </a:ext>
              </a:extLst>
            </p:cNvPr>
            <p:cNvSpPr/>
            <p:nvPr/>
          </p:nvSpPr>
          <p:spPr>
            <a:xfrm>
              <a:off x="7368648" y="1304321"/>
              <a:ext cx="5178425" cy="2328760"/>
            </a:xfrm>
            <a:prstGeom prst="cloud">
              <a:avLst/>
            </a:prstGeom>
            <a:solidFill>
              <a:srgbClr val="00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a:ea typeface="+mn-ea"/>
                  <a:cs typeface="+mn-cs"/>
                </a:rPr>
                <a:t>Công suất tỏa nhiệt trên R được xác định như thế nào?</a:t>
              </a:r>
            </a:p>
          </p:txBody>
        </p:sp>
        <p:cxnSp>
          <p:nvCxnSpPr>
            <p:cNvPr id="81" name="Straight Connector 80">
              <a:extLst>
                <a:ext uri="{FF2B5EF4-FFF2-40B4-BE49-F238E27FC236}">
                  <a16:creationId xmlns:a16="http://schemas.microsoft.com/office/drawing/2014/main" xmlns="" id="{FAC27B50-9ACB-452D-A703-9C1EBDD1BA33}"/>
                </a:ext>
              </a:extLst>
            </p:cNvPr>
            <p:cNvCxnSpPr>
              <a:cxnSpLocks/>
              <a:stCxn id="80" idx="3"/>
            </p:cNvCxnSpPr>
            <p:nvPr/>
          </p:nvCxnSpPr>
          <p:spPr>
            <a:xfrm flipV="1">
              <a:off x="9957861" y="-307188"/>
              <a:ext cx="0" cy="1744658"/>
            </a:xfrm>
            <a:prstGeom prst="line">
              <a:avLst/>
            </a:prstGeom>
          </p:spPr>
          <p:style>
            <a:lnRef idx="3">
              <a:schemeClr val="accent6"/>
            </a:lnRef>
            <a:fillRef idx="0">
              <a:schemeClr val="accent6"/>
            </a:fillRef>
            <a:effectRef idx="2">
              <a:schemeClr val="accent6"/>
            </a:effectRef>
            <a:fontRef idx="minor">
              <a:schemeClr val="tx1"/>
            </a:fontRef>
          </p:style>
        </p:cxnSp>
      </p:grpSp>
      <p:pic>
        <p:nvPicPr>
          <p:cNvPr id="10244" name="Picture 4" descr="Giải đáp các câu hỏi thường gặp - Minh Long Motor">
            <a:extLst>
              <a:ext uri="{FF2B5EF4-FFF2-40B4-BE49-F238E27FC236}">
                <a16:creationId xmlns:a16="http://schemas.microsoft.com/office/drawing/2014/main" xmlns="" id="{C085EE21-D57E-4FCE-9760-906C994420C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9544045" y="4495800"/>
            <a:ext cx="2647953" cy="236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99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slide(fromBottom)">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6"/>
                                        </p:tgtEl>
                                        <p:attrNameLst>
                                          <p:attrName>style.visibility</p:attrName>
                                        </p:attrNameLst>
                                      </p:cBhvr>
                                      <p:to>
                                        <p:strVal val="visible"/>
                                      </p:to>
                                    </p:set>
                                    <p:anim calcmode="discrete" valueType="clr">
                                      <p:cBhvr override="childStyle">
                                        <p:cTn id="12" dur="80"/>
                                        <p:tgtEl>
                                          <p:spTgt spid="7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6"/>
                                        </p:tgtEl>
                                        <p:attrNameLst>
                                          <p:attrName>fillcolor</p:attrName>
                                        </p:attrNameLst>
                                      </p:cBhvr>
                                      <p:tavLst>
                                        <p:tav tm="0">
                                          <p:val>
                                            <p:clrVal>
                                              <a:schemeClr val="accent2"/>
                                            </p:clrVal>
                                          </p:val>
                                        </p:tav>
                                        <p:tav tm="50000">
                                          <p:val>
                                            <p:clrVal>
                                              <a:schemeClr val="hlink"/>
                                            </p:clrVal>
                                          </p:val>
                                        </p:tav>
                                      </p:tavLst>
                                    </p:anim>
                                    <p:set>
                                      <p:cBhvr>
                                        <p:cTn id="14" dur="80"/>
                                        <p:tgtEl>
                                          <p:spTgt spid="7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out)">
                                      <p:cBhvr>
                                        <p:cTn id="19" dur="1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strips(downRight)">
                                      <p:cBhvr>
                                        <p:cTn id="24" dur="10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500" fill="hold"/>
                                        <p:tgtEl>
                                          <p:spTgt spid="79"/>
                                        </p:tgtEl>
                                        <p:attrNameLst>
                                          <p:attrName>ppt_x</p:attrName>
                                        </p:attrNameLst>
                                      </p:cBhvr>
                                      <p:tavLst>
                                        <p:tav tm="0">
                                          <p:val>
                                            <p:strVal val="#ppt_x"/>
                                          </p:val>
                                        </p:tav>
                                        <p:tav tm="100000">
                                          <p:val>
                                            <p:strVal val="#ppt_x"/>
                                          </p:val>
                                        </p:tav>
                                      </p:tavLst>
                                    </p:anim>
                                    <p:anim calcmode="lin" valueType="num">
                                      <p:cBhvr additive="base">
                                        <p:cTn id="30" dur="500" fill="hold"/>
                                        <p:tgtEl>
                                          <p:spTgt spid="79"/>
                                        </p:tgtEl>
                                        <p:attrNameLst>
                                          <p:attrName>ppt_y</p:attrName>
                                        </p:attrNameLst>
                                      </p:cBhvr>
                                      <p:tavLst>
                                        <p:tav tm="0">
                                          <p:val>
                                            <p:strVal val="0-#ppt_h/2"/>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44"/>
                                        </p:tgtEl>
                                        <p:attrNameLst>
                                          <p:attrName>style.visibility</p:attrName>
                                        </p:attrNameLst>
                                      </p:cBhvr>
                                      <p:to>
                                        <p:strVal val="visible"/>
                                      </p:to>
                                    </p:set>
                                    <p:animEffect transition="in" filter="fade">
                                      <p:cBhvr>
                                        <p:cTn id="33" dur="1000"/>
                                        <p:tgtEl>
                                          <p:spTgt spid="10244"/>
                                        </p:tgtEl>
                                      </p:cBhvr>
                                    </p:animEffect>
                                    <p:anim calcmode="lin" valueType="num">
                                      <p:cBhvr>
                                        <p:cTn id="34" dur="1000" fill="hold"/>
                                        <p:tgtEl>
                                          <p:spTgt spid="10244"/>
                                        </p:tgtEl>
                                        <p:attrNameLst>
                                          <p:attrName>ppt_x</p:attrName>
                                        </p:attrNameLst>
                                      </p:cBhvr>
                                      <p:tavLst>
                                        <p:tav tm="0">
                                          <p:val>
                                            <p:strVal val="#ppt_x"/>
                                          </p:val>
                                        </p:tav>
                                        <p:tav tm="100000">
                                          <p:val>
                                            <p:strVal val="#ppt_x"/>
                                          </p:val>
                                        </p:tav>
                                      </p:tavLst>
                                    </p:anim>
                                    <p:anim calcmode="lin" valueType="num">
                                      <p:cBhvr>
                                        <p:cTn id="35"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5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1112" y="575124"/>
            <a:ext cx="5979551" cy="5707753"/>
          </a:xfrm>
          <a:prstGeom prst="rect">
            <a:avLst/>
          </a:prstGeom>
        </p:spPr>
      </p:pic>
      <p:sp>
        <p:nvSpPr>
          <p:cNvPr id="13" name="WordArt 10">
            <a:extLst>
              <a:ext uri="{FF2B5EF4-FFF2-40B4-BE49-F238E27FC236}">
                <a16:creationId xmlns:a16="http://schemas.microsoft.com/office/drawing/2014/main" xmlns="" id="{64B071EC-F39D-46C7-B643-28C81FAF2E41}"/>
              </a:ext>
            </a:extLst>
          </p:cNvPr>
          <p:cNvSpPr>
            <a:spLocks noChangeArrowheads="1" noChangeShapeType="1" noTextEdit="1"/>
          </p:cNvSpPr>
          <p:nvPr/>
        </p:nvSpPr>
        <p:spPr bwMode="auto">
          <a:xfrm>
            <a:off x="399031" y="67047"/>
            <a:ext cx="5885432" cy="44926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FF"/>
                  </a:solidFill>
                  <a:round/>
                  <a:headEnd/>
                  <a:tailEnd/>
                </a:ln>
                <a:solidFill>
                  <a:srgbClr val="3366FF">
                    <a:alpha val="94901"/>
                  </a:srgbClr>
                </a:solidFill>
                <a:effectLst>
                  <a:outerShdw dist="45791" dir="2021404" algn="ctr" rotWithShape="0">
                    <a:srgbClr val="9999FF"/>
                  </a:outerShdw>
                </a:effectLst>
                <a:uLnTx/>
                <a:uFillTx/>
                <a:latin typeface="Arial" panose="020B0604020202020204" pitchFamily="34" charset="0"/>
                <a:ea typeface="+mn-ea"/>
                <a:cs typeface="Arial" panose="020B0604020202020204" pitchFamily="34" charset="0"/>
              </a:rPr>
              <a:t>Bài 8: ĐIỆN NĂNG. CÔNG SUẤT ĐIỆN</a:t>
            </a:r>
          </a:p>
        </p:txBody>
      </p:sp>
      <p:sp>
        <p:nvSpPr>
          <p:cNvPr id="14" name="Text Box 13">
            <a:extLst>
              <a:ext uri="{FF2B5EF4-FFF2-40B4-BE49-F238E27FC236}">
                <a16:creationId xmlns:a16="http://schemas.microsoft.com/office/drawing/2014/main" xmlns="" id="{1E063837-9049-4702-8462-4A47971567AA}"/>
              </a:ext>
            </a:extLst>
          </p:cNvPr>
          <p:cNvSpPr txBox="1">
            <a:spLocks noChangeArrowheads="1"/>
          </p:cNvSpPr>
          <p:nvPr/>
        </p:nvSpPr>
        <p:spPr bwMode="auto">
          <a:xfrm>
            <a:off x="437131" y="662361"/>
            <a:ext cx="59235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0" cap="none" spc="0" normalizeH="0" baseline="0" noProof="0">
                <a:ln>
                  <a:noFill/>
                </a:ln>
                <a:solidFill>
                  <a:srgbClr val="FF0066"/>
                </a:solidFill>
                <a:effectLst/>
                <a:uLnTx/>
                <a:uFillTx/>
                <a:latin typeface="Arial" panose="020B0604020202020204" pitchFamily="34" charset="0"/>
                <a:ea typeface="+mn-ea"/>
                <a:cs typeface="+mn-cs"/>
              </a:rPr>
              <a:t>I. Điện năng tiêu thụ và công suất điện</a:t>
            </a:r>
          </a:p>
        </p:txBody>
      </p:sp>
      <p:sp>
        <p:nvSpPr>
          <p:cNvPr id="16" name="Text Box 18">
            <a:extLst>
              <a:ext uri="{FF2B5EF4-FFF2-40B4-BE49-F238E27FC236}">
                <a16:creationId xmlns:a16="http://schemas.microsoft.com/office/drawing/2014/main" xmlns="" id="{1D75C718-5B39-4DCD-9F36-DD6137F317D2}"/>
              </a:ext>
            </a:extLst>
          </p:cNvPr>
          <p:cNvSpPr txBox="1">
            <a:spLocks noChangeArrowheads="1"/>
          </p:cNvSpPr>
          <p:nvPr/>
        </p:nvSpPr>
        <p:spPr bwMode="auto">
          <a:xfrm>
            <a:off x="437131" y="1090688"/>
            <a:ext cx="59235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0"/>
              </a:spcBef>
              <a:spcAft>
                <a:spcPct val="0"/>
              </a:spcAft>
            </a:pPr>
            <a:r>
              <a:rPr lang="en-US" altLang="en-US" sz="2400" b="1">
                <a:solidFill>
                  <a:srgbClr val="FF0066"/>
                </a:solidFill>
              </a:rPr>
              <a:t>II. Công suất tỏa nhiệt của vật dẫn khi có dòng điện chạy qua</a:t>
            </a:r>
          </a:p>
        </p:txBody>
      </p:sp>
      <p:sp>
        <p:nvSpPr>
          <p:cNvPr id="17" name="Text Box 19">
            <a:extLst>
              <a:ext uri="{FF2B5EF4-FFF2-40B4-BE49-F238E27FC236}">
                <a16:creationId xmlns:a16="http://schemas.microsoft.com/office/drawing/2014/main" xmlns="" id="{101F2C3A-1F3A-4082-B3CB-2FA370645247}"/>
              </a:ext>
            </a:extLst>
          </p:cNvPr>
          <p:cNvSpPr txBox="1">
            <a:spLocks noChangeArrowheads="1"/>
          </p:cNvSpPr>
          <p:nvPr/>
        </p:nvSpPr>
        <p:spPr bwMode="auto">
          <a:xfrm>
            <a:off x="814304" y="1899041"/>
            <a:ext cx="441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sz="2400" b="1">
                <a:solidFill>
                  <a:srgbClr val="0000FF"/>
                </a:solidFill>
              </a:rPr>
              <a:t>1. Định luật Jun – Len-xơ:</a:t>
            </a:r>
          </a:p>
        </p:txBody>
      </p:sp>
      <p:grpSp>
        <p:nvGrpSpPr>
          <p:cNvPr id="23" name="Group 22">
            <a:extLst>
              <a:ext uri="{FF2B5EF4-FFF2-40B4-BE49-F238E27FC236}">
                <a16:creationId xmlns:a16="http://schemas.microsoft.com/office/drawing/2014/main" xmlns="" id="{093A7403-5C94-493B-B444-6402E1E47BBB}"/>
              </a:ext>
            </a:extLst>
          </p:cNvPr>
          <p:cNvGrpSpPr/>
          <p:nvPr/>
        </p:nvGrpSpPr>
        <p:grpSpPr>
          <a:xfrm>
            <a:off x="6793855" y="1197027"/>
            <a:ext cx="5369441" cy="4463946"/>
            <a:chOff x="1307096" y="186576"/>
            <a:chExt cx="9845371" cy="10559463"/>
          </a:xfrm>
        </p:grpSpPr>
        <p:grpSp>
          <p:nvGrpSpPr>
            <p:cNvPr id="24" name="Group 2">
              <a:extLst>
                <a:ext uri="{FF2B5EF4-FFF2-40B4-BE49-F238E27FC236}">
                  <a16:creationId xmlns:a16="http://schemas.microsoft.com/office/drawing/2014/main" xmlns="" id="{2C93B38E-03CC-42F7-87AB-EB3A09212933}"/>
                </a:ext>
              </a:extLst>
            </p:cNvPr>
            <p:cNvGrpSpPr/>
            <p:nvPr/>
          </p:nvGrpSpPr>
          <p:grpSpPr>
            <a:xfrm>
              <a:off x="1307096" y="682078"/>
              <a:ext cx="9583633" cy="10063961"/>
              <a:chOff x="235969" y="-1270"/>
              <a:chExt cx="3269951" cy="3433840"/>
            </a:xfrm>
          </p:grpSpPr>
          <p:sp>
            <p:nvSpPr>
              <p:cNvPr id="27" name="Freeform 3">
                <a:extLst>
                  <a:ext uri="{FF2B5EF4-FFF2-40B4-BE49-F238E27FC236}">
                    <a16:creationId xmlns:a16="http://schemas.microsoft.com/office/drawing/2014/main" xmlns="" id="{D7B72AAF-3931-4911-AC2A-7819E173FFB3}"/>
                  </a:ext>
                </a:extLst>
              </p:cNvPr>
              <p:cNvSpPr/>
              <p:nvPr/>
            </p:nvSpPr>
            <p:spPr>
              <a:xfrm>
                <a:off x="235969" y="-1270"/>
                <a:ext cx="3269951" cy="3433840"/>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pic>
          <p:nvPicPr>
            <p:cNvPr id="25" name="Picture 17">
              <a:extLst>
                <a:ext uri="{FF2B5EF4-FFF2-40B4-BE49-F238E27FC236}">
                  <a16:creationId xmlns:a16="http://schemas.microsoft.com/office/drawing/2014/main" xmlns="" id="{31C7582D-B33C-41D4-BE50-DC51BD7E0C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32443" y="186576"/>
              <a:ext cx="1601411" cy="994047"/>
            </a:xfrm>
            <a:prstGeom prst="rect">
              <a:avLst/>
            </a:prstGeom>
          </p:spPr>
        </p:pic>
        <p:pic>
          <p:nvPicPr>
            <p:cNvPr id="26" name="Picture 18">
              <a:extLst>
                <a:ext uri="{FF2B5EF4-FFF2-40B4-BE49-F238E27FC236}">
                  <a16:creationId xmlns:a16="http://schemas.microsoft.com/office/drawing/2014/main" xmlns="" id="{0661C450-97EC-452C-8D42-4CE5DE57855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762818">
              <a:off x="8813163" y="9930443"/>
              <a:ext cx="2339304" cy="735817"/>
            </a:xfrm>
            <a:prstGeom prst="rect">
              <a:avLst/>
            </a:prstGeom>
          </p:spPr>
        </p:pic>
      </p:grpSp>
      <p:sp>
        <p:nvSpPr>
          <p:cNvPr id="28" name="Text Box 20">
            <a:extLst>
              <a:ext uri="{FF2B5EF4-FFF2-40B4-BE49-F238E27FC236}">
                <a16:creationId xmlns:a16="http://schemas.microsoft.com/office/drawing/2014/main" xmlns="" id="{F859B81D-05AB-4952-A017-5D4EACB46B89}"/>
              </a:ext>
            </a:extLst>
          </p:cNvPr>
          <p:cNvSpPr txBox="1">
            <a:spLocks noChangeArrowheads="1"/>
          </p:cNvSpPr>
          <p:nvPr/>
        </p:nvSpPr>
        <p:spPr bwMode="auto">
          <a:xfrm>
            <a:off x="6916754" y="1542642"/>
            <a:ext cx="510379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a:solidFill>
                  <a:schemeClr val="tx1"/>
                </a:solidFill>
              </a:rPr>
              <a:t>- Nhiệt lượng tỏa ra khi có dòng điện chạy qua điện trở:</a:t>
            </a:r>
          </a:p>
          <a:p>
            <a:pPr algn="ctr" eaLnBrk="1" fontAlgn="base" hangingPunct="1">
              <a:spcBef>
                <a:spcPct val="50000"/>
              </a:spcBef>
              <a:spcAft>
                <a:spcPct val="0"/>
              </a:spcAft>
            </a:pPr>
            <a:r>
              <a:rPr lang="en-US" altLang="en-US">
                <a:solidFill>
                  <a:schemeClr val="tx1"/>
                </a:solidFill>
              </a:rPr>
              <a:t>Q = A = UIt</a:t>
            </a:r>
          </a:p>
        </p:txBody>
      </p:sp>
      <p:grpSp>
        <p:nvGrpSpPr>
          <p:cNvPr id="29" name="Group 23">
            <a:extLst>
              <a:ext uri="{FF2B5EF4-FFF2-40B4-BE49-F238E27FC236}">
                <a16:creationId xmlns:a16="http://schemas.microsoft.com/office/drawing/2014/main" xmlns="" id="{B97D9797-6D88-49D7-91A5-03B2A914FD60}"/>
              </a:ext>
            </a:extLst>
          </p:cNvPr>
          <p:cNvGrpSpPr>
            <a:grpSpLocks/>
          </p:cNvGrpSpPr>
          <p:nvPr/>
        </p:nvGrpSpPr>
        <p:grpSpPr bwMode="auto">
          <a:xfrm>
            <a:off x="6916754" y="3208224"/>
            <a:ext cx="3989388" cy="1471613"/>
            <a:chOff x="576" y="2400"/>
            <a:chExt cx="2513" cy="927"/>
          </a:xfrm>
        </p:grpSpPr>
        <p:sp>
          <p:nvSpPr>
            <p:cNvPr id="30" name="Text Box 21">
              <a:extLst>
                <a:ext uri="{FF2B5EF4-FFF2-40B4-BE49-F238E27FC236}">
                  <a16:creationId xmlns:a16="http://schemas.microsoft.com/office/drawing/2014/main" xmlns="" id="{A4BFA724-896E-4FBB-8694-3A4A68AB724A}"/>
                </a:ext>
              </a:extLst>
            </p:cNvPr>
            <p:cNvSpPr txBox="1">
              <a:spLocks noChangeArrowheads="1"/>
            </p:cNvSpPr>
            <p:nvPr/>
          </p:nvSpPr>
          <p:spPr bwMode="auto">
            <a:xfrm>
              <a:off x="576" y="2400"/>
              <a:ext cx="22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a:solidFill>
                    <a:schemeClr val="tx1"/>
                  </a:solidFill>
                </a:rPr>
                <a:t>- Theo định luật Ôm:</a:t>
              </a:r>
            </a:p>
          </p:txBody>
        </p:sp>
        <p:graphicFrame>
          <p:nvGraphicFramePr>
            <p:cNvPr id="31" name="Object 22">
              <a:extLst>
                <a:ext uri="{FF2B5EF4-FFF2-40B4-BE49-F238E27FC236}">
                  <a16:creationId xmlns:a16="http://schemas.microsoft.com/office/drawing/2014/main" xmlns="" id="{A4FDC5C9-675D-4B64-956B-07D5C42D7A2E}"/>
                </a:ext>
              </a:extLst>
            </p:cNvPr>
            <p:cNvGraphicFramePr>
              <a:graphicFrameLocks noChangeAspect="1"/>
            </p:cNvGraphicFramePr>
            <p:nvPr>
              <p:extLst>
                <p:ext uri="{D42A27DB-BD31-4B8C-83A1-F6EECF244321}">
                  <p14:modId xmlns:p14="http://schemas.microsoft.com/office/powerpoint/2010/main" val="1636844501"/>
                </p:ext>
              </p:extLst>
            </p:nvPr>
          </p:nvGraphicFramePr>
          <p:xfrm>
            <a:off x="1361" y="2775"/>
            <a:ext cx="1728" cy="552"/>
          </p:xfrm>
          <a:graphic>
            <a:graphicData uri="http://schemas.openxmlformats.org/presentationml/2006/ole">
              <mc:AlternateContent xmlns:mc="http://schemas.openxmlformats.org/markup-compatibility/2006">
                <mc:Choice xmlns:v="urn:schemas-microsoft-com:vml" Requires="v">
                  <p:oleObj spid="_x0000_s13414" name="Equation" r:id="rId9" imgW="1231560" imgH="393480" progId="Equation.DSMT4">
                    <p:embed/>
                  </p:oleObj>
                </mc:Choice>
                <mc:Fallback>
                  <p:oleObj name="Equation" r:id="rId9" imgW="1231560" imgH="393480" progId="Equation.DSMT4">
                    <p:embed/>
                    <p:pic>
                      <p:nvPicPr>
                        <p:cNvPr id="21" name="Object 22">
                          <a:extLst>
                            <a:ext uri="{FF2B5EF4-FFF2-40B4-BE49-F238E27FC236}">
                              <a16:creationId xmlns:a16="http://schemas.microsoft.com/office/drawing/2014/main" xmlns="" id="{00C53A4A-BAAF-4477-A90D-61F851A7E747}"/>
                            </a:ext>
                          </a:extLst>
                        </p:cNvPr>
                        <p:cNvPicPr>
                          <a:picLocks noChangeAspect="1" noChangeArrowheads="1"/>
                        </p:cNvPicPr>
                        <p:nvPr/>
                      </p:nvPicPr>
                      <p:blipFill>
                        <a:blip r:embed="rId10"/>
                        <a:srcRect/>
                        <a:stretch>
                          <a:fillRect/>
                        </a:stretch>
                      </p:blipFill>
                      <p:spPr bwMode="auto">
                        <a:xfrm>
                          <a:off x="1361" y="2775"/>
                          <a:ext cx="1728" cy="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2" name="Object 24">
            <a:extLst>
              <a:ext uri="{FF2B5EF4-FFF2-40B4-BE49-F238E27FC236}">
                <a16:creationId xmlns:a16="http://schemas.microsoft.com/office/drawing/2014/main" xmlns="" id="{58E10A0B-F123-42F7-8C1A-DC610887C4F1}"/>
              </a:ext>
            </a:extLst>
          </p:cNvPr>
          <p:cNvGraphicFramePr>
            <a:graphicFrameLocks noChangeAspect="1"/>
          </p:cNvGraphicFramePr>
          <p:nvPr>
            <p:extLst>
              <p:ext uri="{D42A27DB-BD31-4B8C-83A1-F6EECF244321}">
                <p14:modId xmlns:p14="http://schemas.microsoft.com/office/powerpoint/2010/main" val="1135221251"/>
              </p:ext>
            </p:extLst>
          </p:nvPr>
        </p:nvGraphicFramePr>
        <p:xfrm>
          <a:off x="7490291" y="4599449"/>
          <a:ext cx="3601913" cy="982597"/>
        </p:xfrm>
        <a:graphic>
          <a:graphicData uri="http://schemas.openxmlformats.org/presentationml/2006/ole">
            <mc:AlternateContent xmlns:mc="http://schemas.openxmlformats.org/markup-compatibility/2006">
              <mc:Choice xmlns:v="urn:schemas-microsoft-com:vml" Requires="v">
                <p:oleObj spid="_x0000_s13415" name="Equation" r:id="rId11" imgW="1536480" imgH="419040" progId="Equation.DSMT4">
                  <p:embed/>
                </p:oleObj>
              </mc:Choice>
              <mc:Fallback>
                <p:oleObj name="Equation" r:id="rId11" imgW="1536480" imgH="419040" progId="Equation.DSMT4">
                  <p:embed/>
                  <p:pic>
                    <p:nvPicPr>
                      <p:cNvPr id="22" name="Object 24">
                        <a:extLst>
                          <a:ext uri="{FF2B5EF4-FFF2-40B4-BE49-F238E27FC236}">
                            <a16:creationId xmlns:a16="http://schemas.microsoft.com/office/drawing/2014/main" xmlns="" id="{61AEF341-3B22-46C9-A074-9F7D1624A5BE}"/>
                          </a:ext>
                        </a:extLst>
                      </p:cNvPr>
                      <p:cNvPicPr>
                        <a:picLocks noChangeAspect="1" noChangeArrowheads="1"/>
                      </p:cNvPicPr>
                      <p:nvPr/>
                    </p:nvPicPr>
                    <p:blipFill>
                      <a:blip r:embed="rId12"/>
                      <a:srcRect/>
                      <a:stretch>
                        <a:fillRect/>
                      </a:stretch>
                    </p:blipFill>
                    <p:spPr bwMode="auto">
                      <a:xfrm>
                        <a:off x="7490291" y="4599449"/>
                        <a:ext cx="3601913" cy="982597"/>
                      </a:xfrm>
                      <a:prstGeom prst="rect">
                        <a:avLst/>
                      </a:prstGeom>
                      <a:noFill/>
                      <a:ln>
                        <a:noFill/>
                      </a:ln>
                      <a:effectLst/>
                    </p:spPr>
                  </p:pic>
                </p:oleObj>
              </mc:Fallback>
            </mc:AlternateContent>
          </a:graphicData>
        </a:graphic>
      </p:graphicFrame>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233904" y="5075052"/>
            <a:ext cx="1823195" cy="1582635"/>
          </a:xfrm>
          <a:prstGeom prst="rect">
            <a:avLst/>
          </a:prstGeom>
        </p:spPr>
      </p:pic>
      <p:graphicFrame>
        <p:nvGraphicFramePr>
          <p:cNvPr id="33" name="Object 19">
            <a:extLst>
              <a:ext uri="{FF2B5EF4-FFF2-40B4-BE49-F238E27FC236}">
                <a16:creationId xmlns:a16="http://schemas.microsoft.com/office/drawing/2014/main" xmlns="" id="{63D6D7CC-1EEE-46AD-8C79-8E4E17BE769A}"/>
              </a:ext>
            </a:extLst>
          </p:cNvPr>
          <p:cNvGraphicFramePr>
            <a:graphicFrameLocks noChangeAspect="1"/>
          </p:cNvGraphicFramePr>
          <p:nvPr>
            <p:extLst>
              <p:ext uri="{D42A27DB-BD31-4B8C-83A1-F6EECF244321}">
                <p14:modId xmlns:p14="http://schemas.microsoft.com/office/powerpoint/2010/main" val="1836853174"/>
              </p:ext>
            </p:extLst>
          </p:nvPr>
        </p:nvGraphicFramePr>
        <p:xfrm>
          <a:off x="1214135" y="2516871"/>
          <a:ext cx="1535113" cy="600075"/>
        </p:xfrm>
        <a:graphic>
          <a:graphicData uri="http://schemas.openxmlformats.org/presentationml/2006/ole">
            <mc:AlternateContent xmlns:mc="http://schemas.openxmlformats.org/markup-compatibility/2006">
              <mc:Choice xmlns:v="urn:schemas-microsoft-com:vml" Requires="v">
                <p:oleObj spid="_x0000_s13416" name="Equation" r:id="rId15" imgW="583947" imgH="228501" progId="Equation.DSMT4">
                  <p:embed/>
                </p:oleObj>
              </mc:Choice>
              <mc:Fallback>
                <p:oleObj name="Equation" r:id="rId15" imgW="583947" imgH="228501" progId="Equation.DSMT4">
                  <p:embed/>
                  <p:pic>
                    <p:nvPicPr>
                      <p:cNvPr id="309267" name="Object 19">
                        <a:extLst>
                          <a:ext uri="{FF2B5EF4-FFF2-40B4-BE49-F238E27FC236}">
                            <a16:creationId xmlns:a16="http://schemas.microsoft.com/office/drawing/2014/main" xmlns="" id="{A087F92C-E5B4-484A-93E0-326C3DF44E4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4135" y="2516871"/>
                        <a:ext cx="1535113" cy="6000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 name="Rectangle 20">
            <a:extLst>
              <a:ext uri="{FF2B5EF4-FFF2-40B4-BE49-F238E27FC236}">
                <a16:creationId xmlns:a16="http://schemas.microsoft.com/office/drawing/2014/main" xmlns="" id="{08FE9C48-0EA0-459D-A922-130207DC77A1}"/>
              </a:ext>
            </a:extLst>
          </p:cNvPr>
          <p:cNvSpPr>
            <a:spLocks noChangeArrowheads="1"/>
          </p:cNvSpPr>
          <p:nvPr/>
        </p:nvSpPr>
        <p:spPr bwMode="auto">
          <a:xfrm>
            <a:off x="1099796" y="3314530"/>
            <a:ext cx="518466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a:solidFill>
                  <a:srgbClr val="000000"/>
                </a:solidFill>
              </a:rPr>
              <a:t>- Nhiệt lượng tỏa ra ở một vật dẫn tỉ lệ thuận với </a:t>
            </a:r>
            <a:r>
              <a:rPr lang="en-US" altLang="en-US" b="1">
                <a:solidFill>
                  <a:srgbClr val="00B050"/>
                </a:solidFill>
              </a:rPr>
              <a:t>điện trở </a:t>
            </a:r>
            <a:r>
              <a:rPr lang="en-US" altLang="en-US">
                <a:solidFill>
                  <a:srgbClr val="000000"/>
                </a:solidFill>
              </a:rPr>
              <a:t>của vật dẫn, với </a:t>
            </a:r>
            <a:r>
              <a:rPr lang="en-US" altLang="en-US" b="1">
                <a:solidFill>
                  <a:srgbClr val="0066FF"/>
                </a:solidFill>
              </a:rPr>
              <a:t>bình phương cường độ dòng điện</a:t>
            </a:r>
            <a:r>
              <a:rPr lang="en-US" altLang="en-US">
                <a:solidFill>
                  <a:srgbClr val="0066FF"/>
                </a:solidFill>
              </a:rPr>
              <a:t> </a:t>
            </a:r>
            <a:r>
              <a:rPr lang="en-US" altLang="en-US">
                <a:solidFill>
                  <a:srgbClr val="000000"/>
                </a:solidFill>
              </a:rPr>
              <a:t>và với </a:t>
            </a:r>
            <a:r>
              <a:rPr lang="en-US" altLang="en-US" b="1">
                <a:solidFill>
                  <a:schemeClr val="accent6">
                    <a:lumMod val="75000"/>
                  </a:schemeClr>
                </a:solidFill>
              </a:rPr>
              <a:t>thời gian</a:t>
            </a:r>
            <a:r>
              <a:rPr lang="en-US" altLang="en-US">
                <a:solidFill>
                  <a:schemeClr val="accent6">
                    <a:lumMod val="75000"/>
                  </a:schemeClr>
                </a:solidFill>
              </a:rPr>
              <a:t> </a:t>
            </a:r>
            <a:r>
              <a:rPr lang="en-US" altLang="en-US">
                <a:solidFill>
                  <a:srgbClr val="000000"/>
                </a:solidFill>
              </a:rPr>
              <a:t>dòng điện chạy qua vật dẫn đó.</a:t>
            </a:r>
            <a:endParaRPr lang="vi-VN" altLang="en-US">
              <a:solidFill>
                <a:srgbClr val="000000"/>
              </a:solidFill>
            </a:endParaRPr>
          </a:p>
        </p:txBody>
      </p:sp>
      <p:sp>
        <p:nvSpPr>
          <p:cNvPr id="35" name="Text Box 21">
            <a:extLst>
              <a:ext uri="{FF2B5EF4-FFF2-40B4-BE49-F238E27FC236}">
                <a16:creationId xmlns:a16="http://schemas.microsoft.com/office/drawing/2014/main" xmlns="" id="{6EBCE214-0AEB-4BAF-B8FC-6DB540095712}"/>
              </a:ext>
            </a:extLst>
          </p:cNvPr>
          <p:cNvSpPr txBox="1">
            <a:spLocks noChangeArrowheads="1"/>
          </p:cNvSpPr>
          <p:nvPr/>
        </p:nvSpPr>
        <p:spPr bwMode="auto">
          <a:xfrm>
            <a:off x="2948049" y="2549826"/>
            <a:ext cx="2991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sz="2400" dirty="0" err="1" smtClean="0">
                <a:solidFill>
                  <a:srgbClr val="000000"/>
                </a:solidFill>
                <a:sym typeface="Symbol" panose="05050102010706020507" pitchFamily="18" charset="2"/>
              </a:rPr>
              <a:t>Đơn</a:t>
            </a:r>
            <a:r>
              <a:rPr lang="en-US" altLang="en-US" sz="2400" dirty="0" smtClean="0">
                <a:solidFill>
                  <a:srgbClr val="000000"/>
                </a:solidFill>
                <a:sym typeface="Symbol" panose="05050102010706020507" pitchFamily="18" charset="2"/>
              </a:rPr>
              <a:t> </a:t>
            </a:r>
            <a:r>
              <a:rPr lang="en-US" altLang="en-US" sz="2400" dirty="0" err="1" smtClean="0">
                <a:solidFill>
                  <a:srgbClr val="000000"/>
                </a:solidFill>
                <a:sym typeface="Symbol" panose="05050102010706020507" pitchFamily="18" charset="2"/>
              </a:rPr>
              <a:t>vị</a:t>
            </a:r>
            <a:r>
              <a:rPr lang="en-US" altLang="en-US" sz="2400" dirty="0" smtClean="0">
                <a:solidFill>
                  <a:srgbClr val="000000"/>
                </a:solidFill>
                <a:sym typeface="Symbol" panose="05050102010706020507" pitchFamily="18" charset="2"/>
              </a:rPr>
              <a:t> </a:t>
            </a:r>
            <a:r>
              <a:rPr lang="en-US" altLang="en-US" sz="2400" dirty="0" err="1" smtClean="0">
                <a:solidFill>
                  <a:srgbClr val="000000"/>
                </a:solidFill>
                <a:sym typeface="Symbol" panose="05050102010706020507" pitchFamily="18" charset="2"/>
              </a:rPr>
              <a:t>của</a:t>
            </a:r>
            <a:r>
              <a:rPr lang="en-US" altLang="en-US" sz="2400" dirty="0" smtClean="0">
                <a:solidFill>
                  <a:srgbClr val="000000"/>
                </a:solidFill>
                <a:sym typeface="Symbol" panose="05050102010706020507" pitchFamily="18" charset="2"/>
              </a:rPr>
              <a:t> Q:Jun </a:t>
            </a:r>
            <a:r>
              <a:rPr lang="en-US" altLang="en-US" sz="2400" dirty="0">
                <a:solidFill>
                  <a:srgbClr val="000000"/>
                </a:solidFill>
                <a:sym typeface="Symbol" panose="05050102010706020507" pitchFamily="18" charset="2"/>
              </a:rPr>
              <a:t>(J)</a:t>
            </a:r>
          </a:p>
        </p:txBody>
      </p:sp>
      <p:sp>
        <p:nvSpPr>
          <p:cNvPr id="42" name="Rectangle 19">
            <a:extLst>
              <a:ext uri="{FF2B5EF4-FFF2-40B4-BE49-F238E27FC236}">
                <a16:creationId xmlns:a16="http://schemas.microsoft.com/office/drawing/2014/main" xmlns="" id="{EF943314-4700-45B9-ABE1-3A7628531C39}"/>
              </a:ext>
            </a:extLst>
          </p:cNvPr>
          <p:cNvSpPr>
            <a:spLocks noChangeArrowheads="1"/>
          </p:cNvSpPr>
          <p:nvPr/>
        </p:nvSpPr>
        <p:spPr bwMode="auto">
          <a:xfrm>
            <a:off x="6658866" y="5015779"/>
            <a:ext cx="549470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James Prescott Joule</a:t>
            </a:r>
          </a:p>
          <a:p>
            <a:pPr algn="ctr" eaLnBrk="1" fontAlgn="base" hangingPunct="1">
              <a:spcBef>
                <a:spcPct val="0"/>
              </a:spcBef>
              <a:spcAft>
                <a:spcPct val="0"/>
              </a:spcAft>
            </a:pPr>
            <a:r>
              <a:rPr lang="en-US" altLang="en-US">
                <a:solidFill>
                  <a:srgbClr val="000000"/>
                </a:solidFill>
              </a:rPr>
              <a:t>(1818 - 1889)</a:t>
            </a:r>
          </a:p>
          <a:p>
            <a:pPr algn="ctr" eaLnBrk="1" fontAlgn="base" hangingPunct="1">
              <a:spcBef>
                <a:spcPct val="0"/>
              </a:spcBef>
              <a:spcAft>
                <a:spcPct val="0"/>
              </a:spcAft>
            </a:pPr>
            <a:r>
              <a:rPr lang="en-US" altLang="en-US">
                <a:solidFill>
                  <a:srgbClr val="000000"/>
                </a:solidFill>
              </a:rPr>
              <a:t>là một nhà vật lý người Anh sinh tại Salford, Lancashire. </a:t>
            </a:r>
          </a:p>
        </p:txBody>
      </p:sp>
    </p:spTree>
    <p:extLst>
      <p:ext uri="{BB962C8B-B14F-4D97-AF65-F5344CB8AC3E}">
        <p14:creationId xmlns:p14="http://schemas.microsoft.com/office/powerpoint/2010/main" val="3676132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28">
                                            <p:txEl>
                                              <p:pRg st="0" end="0"/>
                                            </p:txEl>
                                          </p:spTgt>
                                        </p:tgtEl>
                                        <p:attrNameLst>
                                          <p:attrName>style.visibility</p:attrName>
                                        </p:attrNameLst>
                                      </p:cBhvr>
                                      <p:to>
                                        <p:strVal val="visible"/>
                                      </p:to>
                                    </p:set>
                                    <p:anim calcmode="discrete" valueType="clr">
                                      <p:cBhvr override="childStyle">
                                        <p:cTn id="19" dur="80"/>
                                        <p:tgtEl>
                                          <p:spTgt spid="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8">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28">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28">
                                            <p:txEl>
                                              <p:pRg st="1" end="1"/>
                                            </p:txEl>
                                          </p:spTgt>
                                        </p:tgtEl>
                                        <p:attrNameLst>
                                          <p:attrName>style.visibility</p:attrName>
                                        </p:attrNameLst>
                                      </p:cBhvr>
                                      <p:to>
                                        <p:strVal val="visible"/>
                                      </p:to>
                                    </p:set>
                                    <p:anim calcmode="discrete" valueType="clr">
                                      <p:cBhvr override="childStyle">
                                        <p:cTn id="26" dur="80"/>
                                        <p:tgtEl>
                                          <p:spTgt spid="2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8">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28">
                                            <p:txEl>
                                              <p:pRg st="1" end="1"/>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strips(downRight)">
                                      <p:cBhvr>
                                        <p:cTn id="33" dur="10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strips(downRight)">
                                      <p:cBhvr>
                                        <p:cTn id="38" dur="10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ox(out)">
                                      <p:cBhvr>
                                        <p:cTn id="43" dur="10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34"/>
                                        </p:tgtEl>
                                        <p:attrNameLst>
                                          <p:attrName>style.visibility</p:attrName>
                                        </p:attrNameLst>
                                      </p:cBhvr>
                                      <p:to>
                                        <p:strVal val="visible"/>
                                      </p:to>
                                    </p:set>
                                    <p:anim calcmode="discrete" valueType="clr">
                                      <p:cBhvr override="childStyle">
                                        <p:cTn id="48"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4"/>
                                        </p:tgtEl>
                                        <p:attrNameLst>
                                          <p:attrName>fillcolor</p:attrName>
                                        </p:attrNameLst>
                                      </p:cBhvr>
                                      <p:tavLst>
                                        <p:tav tm="0">
                                          <p:val>
                                            <p:clrVal>
                                              <a:schemeClr val="accent2"/>
                                            </p:clrVal>
                                          </p:val>
                                        </p:tav>
                                        <p:tav tm="50000">
                                          <p:val>
                                            <p:clrVal>
                                              <a:schemeClr val="hlink"/>
                                            </p:clrVal>
                                          </p:val>
                                        </p:tav>
                                      </p:tavLst>
                                    </p:anim>
                                    <p:set>
                                      <p:cBhvr>
                                        <p:cTn id="50" dur="80"/>
                                        <p:tgtEl>
                                          <p:spTgt spid="34"/>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strips(downRight)">
                                      <p:cBhvr>
                                        <p:cTn id="55" dur="10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0" nodeType="clickEffect">
                                  <p:stCondLst>
                                    <p:cond delay="0"/>
                                  </p:stCondLst>
                                  <p:iterate type="lt">
                                    <p:tmPct val="0"/>
                                  </p:iterate>
                                  <p:childTnLst>
                                    <p:anim calcmode="lin" valueType="num">
                                      <p:cBhvr additive="base">
                                        <p:cTn id="59" dur="500"/>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28">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28">
                                            <p:txEl>
                                              <p:pRg st="0" end="0"/>
                                            </p:txEl>
                                          </p:spTgt>
                                        </p:tgtEl>
                                        <p:attrNameLst>
                                          <p:attrName>style.visibility</p:attrName>
                                        </p:attrNameLst>
                                      </p:cBhvr>
                                      <p:to>
                                        <p:strVal val="hidden"/>
                                      </p:to>
                                    </p:set>
                                  </p:childTnLst>
                                </p:cTn>
                              </p:par>
                              <p:par>
                                <p:cTn id="62" presetID="2" presetClass="exit" presetSubtype="4" fill="hold" grpId="0" nodeType="withEffect">
                                  <p:stCondLst>
                                    <p:cond delay="0"/>
                                  </p:stCondLst>
                                  <p:iterate type="lt">
                                    <p:tmPct val="0"/>
                                  </p:iterate>
                                  <p:childTnLst>
                                    <p:anim calcmode="lin" valueType="num">
                                      <p:cBhvr additive="base">
                                        <p:cTn id="63" dur="500"/>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64" dur="500"/>
                                        <p:tgtEl>
                                          <p:spTgt spid="28">
                                            <p:txEl>
                                              <p:pRg st="1" end="1"/>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28">
                                            <p:txEl>
                                              <p:pRg st="1" end="1"/>
                                            </p:txEl>
                                          </p:spTgt>
                                        </p:tgtEl>
                                        <p:attrNameLst>
                                          <p:attrName>style.visibility</p:attrName>
                                        </p:attrNameLst>
                                      </p:cBhvr>
                                      <p:to>
                                        <p:strVal val="hidden"/>
                                      </p:to>
                                    </p:set>
                                  </p:childTnLst>
                                </p:cTn>
                              </p:par>
                              <p:par>
                                <p:cTn id="66" presetID="2" presetClass="exit" presetSubtype="4" fill="hold" nodeType="withEffect">
                                  <p:stCondLst>
                                    <p:cond delay="0"/>
                                  </p:stCondLst>
                                  <p:childTnLst>
                                    <p:anim calcmode="lin" valueType="num">
                                      <p:cBhvr additive="base">
                                        <p:cTn id="67" dur="500"/>
                                        <p:tgtEl>
                                          <p:spTgt spid="29"/>
                                        </p:tgtEl>
                                        <p:attrNameLst>
                                          <p:attrName>ppt_x</p:attrName>
                                        </p:attrNameLst>
                                      </p:cBhvr>
                                      <p:tavLst>
                                        <p:tav tm="0">
                                          <p:val>
                                            <p:strVal val="ppt_x"/>
                                          </p:val>
                                        </p:tav>
                                        <p:tav tm="100000">
                                          <p:val>
                                            <p:strVal val="ppt_x"/>
                                          </p:val>
                                        </p:tav>
                                      </p:tavLst>
                                    </p:anim>
                                    <p:anim calcmode="lin" valueType="num">
                                      <p:cBhvr additive="base">
                                        <p:cTn id="68" dur="500"/>
                                        <p:tgtEl>
                                          <p:spTgt spid="29"/>
                                        </p:tgtEl>
                                        <p:attrNameLst>
                                          <p:attrName>ppt_y</p:attrName>
                                        </p:attrNameLst>
                                      </p:cBhvr>
                                      <p:tavLst>
                                        <p:tav tm="0">
                                          <p:val>
                                            <p:strVal val="ppt_y"/>
                                          </p:val>
                                        </p:tav>
                                        <p:tav tm="100000">
                                          <p:val>
                                            <p:strVal val="1+ppt_h/2"/>
                                          </p:val>
                                        </p:tav>
                                      </p:tavLst>
                                    </p:anim>
                                    <p:set>
                                      <p:cBhvr>
                                        <p:cTn id="69" dur="1" fill="hold">
                                          <p:stCondLst>
                                            <p:cond delay="499"/>
                                          </p:stCondLst>
                                        </p:cTn>
                                        <p:tgtEl>
                                          <p:spTgt spid="29"/>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32"/>
                                        </p:tgtEl>
                                        <p:attrNameLst>
                                          <p:attrName>ppt_x</p:attrName>
                                        </p:attrNameLst>
                                      </p:cBhvr>
                                      <p:tavLst>
                                        <p:tav tm="0">
                                          <p:val>
                                            <p:strVal val="ppt_x"/>
                                          </p:val>
                                        </p:tav>
                                        <p:tav tm="100000">
                                          <p:val>
                                            <p:strVal val="ppt_x"/>
                                          </p:val>
                                        </p:tav>
                                      </p:tavLst>
                                    </p:anim>
                                    <p:anim calcmode="lin" valueType="num">
                                      <p:cBhvr additive="base">
                                        <p:cTn id="72" dur="500"/>
                                        <p:tgtEl>
                                          <p:spTgt spid="32"/>
                                        </p:tgtEl>
                                        <p:attrNameLst>
                                          <p:attrName>ppt_y</p:attrName>
                                        </p:attrNameLst>
                                      </p:cBhvr>
                                      <p:tavLst>
                                        <p:tav tm="0">
                                          <p:val>
                                            <p:strVal val="ppt_y"/>
                                          </p:val>
                                        </p:tav>
                                        <p:tav tm="100000">
                                          <p:val>
                                            <p:strVal val="1+ppt_h/2"/>
                                          </p:val>
                                        </p:tav>
                                      </p:tavLst>
                                    </p:anim>
                                    <p:set>
                                      <p:cBhvr>
                                        <p:cTn id="73" dur="1" fill="hold">
                                          <p:stCondLst>
                                            <p:cond delay="499"/>
                                          </p:stCondLst>
                                        </p:cTn>
                                        <p:tgtEl>
                                          <p:spTgt spid="32"/>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23"/>
                                        </p:tgtEl>
                                        <p:attrNameLst>
                                          <p:attrName>ppt_x</p:attrName>
                                        </p:attrNameLst>
                                      </p:cBhvr>
                                      <p:tavLst>
                                        <p:tav tm="0">
                                          <p:val>
                                            <p:strVal val="ppt_x"/>
                                          </p:val>
                                        </p:tav>
                                        <p:tav tm="100000">
                                          <p:val>
                                            <p:strVal val="ppt_x"/>
                                          </p:val>
                                        </p:tav>
                                      </p:tavLst>
                                    </p:anim>
                                    <p:anim calcmode="lin" valueType="num">
                                      <p:cBhvr additive="base">
                                        <p:cTn id="76" dur="500"/>
                                        <p:tgtEl>
                                          <p:spTgt spid="23"/>
                                        </p:tgtEl>
                                        <p:attrNameLst>
                                          <p:attrName>ppt_y</p:attrName>
                                        </p:attrNameLst>
                                      </p:cBhvr>
                                      <p:tavLst>
                                        <p:tav tm="0">
                                          <p:val>
                                            <p:strVal val="ppt_y"/>
                                          </p:val>
                                        </p:tav>
                                        <p:tav tm="100000">
                                          <p:val>
                                            <p:strVal val="1+ppt_h/2"/>
                                          </p:val>
                                        </p:tav>
                                      </p:tavLst>
                                    </p:anim>
                                    <p:set>
                                      <p:cBhvr>
                                        <p:cTn id="77" dur="1" fill="hold">
                                          <p:stCondLst>
                                            <p:cond delay="499"/>
                                          </p:stCondLst>
                                        </p:cTn>
                                        <p:tgtEl>
                                          <p:spTgt spid="23"/>
                                        </p:tgtEl>
                                        <p:attrNameLst>
                                          <p:attrName>style.visibility</p:attrName>
                                        </p:attrNameLst>
                                      </p:cBhvr>
                                      <p:to>
                                        <p:strVal val="hidden"/>
                                      </p:to>
                                    </p:set>
                                  </p:childTnLst>
                                </p:cTn>
                              </p:par>
                            </p:childTnLst>
                          </p:cTn>
                        </p:par>
                        <p:par>
                          <p:cTn id="78" fill="hold">
                            <p:stCondLst>
                              <p:cond delay="5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uiExpand="1" build="allAtOnce"/>
      <p:bldP spid="34" grpId="0"/>
      <p:bldP spid="35"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5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1112" y="575124"/>
            <a:ext cx="5979551" cy="5707753"/>
          </a:xfrm>
          <a:prstGeom prst="rect">
            <a:avLst/>
          </a:prstGeom>
        </p:spPr>
      </p:pic>
      <p:sp>
        <p:nvSpPr>
          <p:cNvPr id="13" name="WordArt 10">
            <a:extLst>
              <a:ext uri="{FF2B5EF4-FFF2-40B4-BE49-F238E27FC236}">
                <a16:creationId xmlns:a16="http://schemas.microsoft.com/office/drawing/2014/main" xmlns="" id="{64B071EC-F39D-46C7-B643-28C81FAF2E41}"/>
              </a:ext>
            </a:extLst>
          </p:cNvPr>
          <p:cNvSpPr>
            <a:spLocks noChangeArrowheads="1" noChangeShapeType="1" noTextEdit="1"/>
          </p:cNvSpPr>
          <p:nvPr/>
        </p:nvSpPr>
        <p:spPr bwMode="auto">
          <a:xfrm>
            <a:off x="399031" y="67047"/>
            <a:ext cx="5885432" cy="44926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FF"/>
                  </a:solidFill>
                  <a:round/>
                  <a:headEnd/>
                  <a:tailEnd/>
                </a:ln>
                <a:solidFill>
                  <a:srgbClr val="3366FF">
                    <a:alpha val="94901"/>
                  </a:srgbClr>
                </a:solidFill>
                <a:effectLst>
                  <a:outerShdw dist="45791" dir="2021404" algn="ctr" rotWithShape="0">
                    <a:srgbClr val="9999FF"/>
                  </a:outerShdw>
                </a:effectLst>
                <a:uLnTx/>
                <a:uFillTx/>
                <a:latin typeface="Arial" panose="020B0604020202020204" pitchFamily="34" charset="0"/>
                <a:ea typeface="+mn-ea"/>
                <a:cs typeface="Arial" panose="020B0604020202020204" pitchFamily="34" charset="0"/>
              </a:rPr>
              <a:t>Bài 8: ĐIỆN NĂNG. CÔNG SUẤT ĐIỆN</a:t>
            </a:r>
          </a:p>
        </p:txBody>
      </p:sp>
      <p:sp>
        <p:nvSpPr>
          <p:cNvPr id="14" name="Text Box 13">
            <a:extLst>
              <a:ext uri="{FF2B5EF4-FFF2-40B4-BE49-F238E27FC236}">
                <a16:creationId xmlns:a16="http://schemas.microsoft.com/office/drawing/2014/main" xmlns="" id="{1E063837-9049-4702-8462-4A47971567AA}"/>
              </a:ext>
            </a:extLst>
          </p:cNvPr>
          <p:cNvSpPr txBox="1">
            <a:spLocks noChangeArrowheads="1"/>
          </p:cNvSpPr>
          <p:nvPr/>
        </p:nvSpPr>
        <p:spPr bwMode="auto">
          <a:xfrm>
            <a:off x="437131" y="662361"/>
            <a:ext cx="59235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0" cap="none" spc="0" normalizeH="0" baseline="0" noProof="0">
                <a:ln>
                  <a:noFill/>
                </a:ln>
                <a:solidFill>
                  <a:srgbClr val="FF0066"/>
                </a:solidFill>
                <a:effectLst/>
                <a:uLnTx/>
                <a:uFillTx/>
                <a:latin typeface="Arial" panose="020B0604020202020204" pitchFamily="34" charset="0"/>
                <a:ea typeface="+mn-ea"/>
                <a:cs typeface="+mn-cs"/>
              </a:rPr>
              <a:t>I. Điện năng tiêu thụ và công suất điện</a:t>
            </a:r>
          </a:p>
        </p:txBody>
      </p:sp>
      <p:sp>
        <p:nvSpPr>
          <p:cNvPr id="16" name="Text Box 18">
            <a:extLst>
              <a:ext uri="{FF2B5EF4-FFF2-40B4-BE49-F238E27FC236}">
                <a16:creationId xmlns:a16="http://schemas.microsoft.com/office/drawing/2014/main" xmlns="" id="{1D75C718-5B39-4DCD-9F36-DD6137F317D2}"/>
              </a:ext>
            </a:extLst>
          </p:cNvPr>
          <p:cNvSpPr txBox="1">
            <a:spLocks noChangeArrowheads="1"/>
          </p:cNvSpPr>
          <p:nvPr/>
        </p:nvSpPr>
        <p:spPr bwMode="auto">
          <a:xfrm>
            <a:off x="437131" y="1090688"/>
            <a:ext cx="59235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II. Công suất tỏa nhiệt của vật dẫn khi có dòng điện chạy qua</a:t>
            </a:r>
          </a:p>
        </p:txBody>
      </p:sp>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233904" y="5075052"/>
            <a:ext cx="1823195" cy="1582635"/>
          </a:xfrm>
          <a:prstGeom prst="rect">
            <a:avLst/>
          </a:prstGeom>
        </p:spPr>
      </p:pic>
      <p:sp>
        <p:nvSpPr>
          <p:cNvPr id="36" name="Text Box 17">
            <a:extLst>
              <a:ext uri="{FF2B5EF4-FFF2-40B4-BE49-F238E27FC236}">
                <a16:creationId xmlns:a16="http://schemas.microsoft.com/office/drawing/2014/main" xmlns="" id="{0B90C00A-B75C-4DC9-98F8-DF963A131A2C}"/>
              </a:ext>
            </a:extLst>
          </p:cNvPr>
          <p:cNvSpPr txBox="1">
            <a:spLocks noChangeArrowheads="1"/>
          </p:cNvSpPr>
          <p:nvPr/>
        </p:nvSpPr>
        <p:spPr bwMode="auto">
          <a:xfrm>
            <a:off x="920412" y="1901991"/>
            <a:ext cx="54402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0"/>
              </a:spcBef>
              <a:spcAft>
                <a:spcPct val="0"/>
              </a:spcAft>
            </a:pPr>
            <a:r>
              <a:rPr lang="en-US" altLang="en-US" sz="2400" b="1">
                <a:solidFill>
                  <a:srgbClr val="0000FF"/>
                </a:solidFill>
              </a:rPr>
              <a:t>2. Công suất tỏa nhiệt của vật dẫn khi có dòng điện chạy qua</a:t>
            </a:r>
          </a:p>
        </p:txBody>
      </p:sp>
      <p:sp>
        <p:nvSpPr>
          <p:cNvPr id="38" name="Rectangle 18">
            <a:extLst>
              <a:ext uri="{FF2B5EF4-FFF2-40B4-BE49-F238E27FC236}">
                <a16:creationId xmlns:a16="http://schemas.microsoft.com/office/drawing/2014/main" xmlns="" id="{85AEF636-8425-4ED7-9832-7BD1574F61E9}"/>
              </a:ext>
            </a:extLst>
          </p:cNvPr>
          <p:cNvSpPr>
            <a:spLocks noChangeArrowheads="1"/>
          </p:cNvSpPr>
          <p:nvPr/>
        </p:nvSpPr>
        <p:spPr bwMode="auto">
          <a:xfrm>
            <a:off x="1031537" y="2700503"/>
            <a:ext cx="532912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0"/>
              </a:spcBef>
              <a:spcAft>
                <a:spcPct val="0"/>
              </a:spcAft>
            </a:pPr>
            <a:r>
              <a:rPr lang="en-US" altLang="en-US">
                <a:solidFill>
                  <a:srgbClr val="000000"/>
                </a:solidFill>
              </a:rPr>
              <a:t>- Công suất tỏa nhiệt </a:t>
            </a:r>
            <a:r>
              <a:rPr lang="en-US" altLang="en-US">
                <a:solidFill>
                  <a:srgbClr val="000000"/>
                </a:solidFill>
                <a:latin typeface=".VnShelley Allegro" panose="040B7200000000000000" pitchFamily="82" charset="0"/>
              </a:rPr>
              <a:t>P</a:t>
            </a:r>
            <a:r>
              <a:rPr lang="en-US" altLang="en-US">
                <a:solidFill>
                  <a:srgbClr val="000000"/>
                </a:solidFill>
              </a:rPr>
              <a:t> ở vật dẫn khi có dòng điện chạy qua đặc trưng cho tốc độ tỏa nhiệt của vật dẫn đó.</a:t>
            </a:r>
            <a:endParaRPr lang="vi-VN" altLang="en-US">
              <a:solidFill>
                <a:srgbClr val="000000"/>
              </a:solidFill>
            </a:endParaRPr>
          </a:p>
        </p:txBody>
      </p:sp>
      <p:graphicFrame>
        <p:nvGraphicFramePr>
          <p:cNvPr id="40" name="Object 19">
            <a:extLst>
              <a:ext uri="{FF2B5EF4-FFF2-40B4-BE49-F238E27FC236}">
                <a16:creationId xmlns:a16="http://schemas.microsoft.com/office/drawing/2014/main" xmlns="" id="{BF743721-F8FB-4E63-81BF-E401C5F43279}"/>
              </a:ext>
            </a:extLst>
          </p:cNvPr>
          <p:cNvGraphicFramePr>
            <a:graphicFrameLocks noChangeAspect="1"/>
          </p:cNvGraphicFramePr>
          <p:nvPr>
            <p:extLst>
              <p:ext uri="{D42A27DB-BD31-4B8C-83A1-F6EECF244321}">
                <p14:modId xmlns:p14="http://schemas.microsoft.com/office/powerpoint/2010/main" val="293355090"/>
              </p:ext>
            </p:extLst>
          </p:nvPr>
        </p:nvGraphicFramePr>
        <p:xfrm>
          <a:off x="1577021" y="4566361"/>
          <a:ext cx="3906838" cy="1065213"/>
        </p:xfrm>
        <a:graphic>
          <a:graphicData uri="http://schemas.openxmlformats.org/presentationml/2006/ole">
            <mc:AlternateContent xmlns:mc="http://schemas.openxmlformats.org/markup-compatibility/2006">
              <mc:Choice xmlns:v="urn:schemas-microsoft-com:vml" Requires="v">
                <p:oleObj spid="_x0000_s16418" name="Equation" r:id="rId7" imgW="1536700" imgH="419100" progId="Equation.DSMT4">
                  <p:embed/>
                </p:oleObj>
              </mc:Choice>
              <mc:Fallback>
                <p:oleObj name="Equation" r:id="rId7" imgW="1536700" imgH="419100" progId="Equation.DSMT4">
                  <p:embed/>
                  <p:pic>
                    <p:nvPicPr>
                      <p:cNvPr id="311315" name="Object 19">
                        <a:extLst>
                          <a:ext uri="{FF2B5EF4-FFF2-40B4-BE49-F238E27FC236}">
                            <a16:creationId xmlns:a16="http://schemas.microsoft.com/office/drawing/2014/main" xmlns="" id="{79576073-CE87-4DE8-A6E2-B098C540D9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7021" y="4566361"/>
                        <a:ext cx="3906838" cy="1065213"/>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3" name="Group 42">
            <a:extLst>
              <a:ext uri="{FF2B5EF4-FFF2-40B4-BE49-F238E27FC236}">
                <a16:creationId xmlns:a16="http://schemas.microsoft.com/office/drawing/2014/main" xmlns="" id="{7099D48B-AE99-45E6-B322-C57CF9009185}"/>
              </a:ext>
            </a:extLst>
          </p:cNvPr>
          <p:cNvGrpSpPr/>
          <p:nvPr/>
        </p:nvGrpSpPr>
        <p:grpSpPr>
          <a:xfrm>
            <a:off x="6686824" y="1"/>
            <a:ext cx="5178425" cy="4867333"/>
            <a:chOff x="7368648" y="-307188"/>
            <a:chExt cx="5178425" cy="3940269"/>
          </a:xfrm>
        </p:grpSpPr>
        <p:sp>
          <p:nvSpPr>
            <p:cNvPr id="44" name="Cloud 43">
              <a:extLst>
                <a:ext uri="{FF2B5EF4-FFF2-40B4-BE49-F238E27FC236}">
                  <a16:creationId xmlns:a16="http://schemas.microsoft.com/office/drawing/2014/main" xmlns="" id="{69E229E3-98F9-4892-9D81-D6CC7923E553}"/>
                </a:ext>
              </a:extLst>
            </p:cNvPr>
            <p:cNvSpPr/>
            <p:nvPr/>
          </p:nvSpPr>
          <p:spPr>
            <a:xfrm>
              <a:off x="7368648" y="1304321"/>
              <a:ext cx="5178425" cy="2328760"/>
            </a:xfrm>
            <a:prstGeom prst="cloud">
              <a:avLst/>
            </a:prstGeom>
            <a:solidFill>
              <a:srgbClr val="00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a:ea typeface="+mn-ea"/>
                  <a:cs typeface="+mn-cs"/>
                </a:rPr>
                <a:t>Công và công suất của nguồn được tính theo CT nào?</a:t>
              </a:r>
            </a:p>
          </p:txBody>
        </p:sp>
        <p:cxnSp>
          <p:nvCxnSpPr>
            <p:cNvPr id="45" name="Straight Connector 44">
              <a:extLst>
                <a:ext uri="{FF2B5EF4-FFF2-40B4-BE49-F238E27FC236}">
                  <a16:creationId xmlns:a16="http://schemas.microsoft.com/office/drawing/2014/main" xmlns="" id="{D261E709-385C-4580-BE87-294AB347F5F7}"/>
                </a:ext>
              </a:extLst>
            </p:cNvPr>
            <p:cNvCxnSpPr>
              <a:cxnSpLocks/>
              <a:stCxn id="44" idx="3"/>
            </p:cNvCxnSpPr>
            <p:nvPr/>
          </p:nvCxnSpPr>
          <p:spPr>
            <a:xfrm flipV="1">
              <a:off x="9957861" y="-307188"/>
              <a:ext cx="0" cy="1744658"/>
            </a:xfrm>
            <a:prstGeom prst="line">
              <a:avLst/>
            </a:prstGeom>
          </p:spPr>
          <p:style>
            <a:lnRef idx="3">
              <a:schemeClr val="accent6"/>
            </a:lnRef>
            <a:fillRef idx="0">
              <a:schemeClr val="accent6"/>
            </a:fillRef>
            <a:effectRef idx="2">
              <a:schemeClr val="accent6"/>
            </a:effectRef>
            <a:fontRef idx="minor">
              <a:schemeClr val="tx1"/>
            </a:fontRef>
          </p:style>
        </p:cxnSp>
      </p:grpSp>
      <p:pic>
        <p:nvPicPr>
          <p:cNvPr id="46" name="Picture 4" descr="Giải đáp các câu hỏi thường gặp - Minh Long Motor">
            <a:extLst>
              <a:ext uri="{FF2B5EF4-FFF2-40B4-BE49-F238E27FC236}">
                <a16:creationId xmlns:a16="http://schemas.microsoft.com/office/drawing/2014/main" xmlns="" id="{299D8486-5433-4F1E-9251-444C2EE39AA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9544045" y="4495800"/>
            <a:ext cx="2647953" cy="236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0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Bottom)">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8"/>
                                        </p:tgtEl>
                                        <p:attrNameLst>
                                          <p:attrName>style.visibility</p:attrName>
                                        </p:attrNameLst>
                                      </p:cBhvr>
                                      <p:to>
                                        <p:strVal val="visible"/>
                                      </p:to>
                                    </p:set>
                                    <p:anim calcmode="discrete" valueType="clr">
                                      <p:cBhvr override="childStyle">
                                        <p:cTn id="12"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8"/>
                                        </p:tgtEl>
                                        <p:attrNameLst>
                                          <p:attrName>fillcolor</p:attrName>
                                        </p:attrNameLst>
                                      </p:cBhvr>
                                      <p:tavLst>
                                        <p:tav tm="0">
                                          <p:val>
                                            <p:clrVal>
                                              <a:schemeClr val="accent2"/>
                                            </p:clrVal>
                                          </p:val>
                                        </p:tav>
                                        <p:tav tm="50000">
                                          <p:val>
                                            <p:clrVal>
                                              <a:schemeClr val="hlink"/>
                                            </p:clrVal>
                                          </p:val>
                                        </p:tav>
                                      </p:tavLst>
                                    </p:anim>
                                    <p:set>
                                      <p:cBhvr>
                                        <p:cTn id="14" dur="80"/>
                                        <p:tgtEl>
                                          <p:spTgt spid="3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ox(out)">
                                      <p:cBhvr>
                                        <p:cTn id="19" dur="1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0-#ppt_h/2"/>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7C205596-B7C6-4065-A4A5-E24AAFE8E54D}"/>
              </a:ext>
            </a:extLst>
          </p:cNvPr>
          <p:cNvGrpSpPr/>
          <p:nvPr/>
        </p:nvGrpSpPr>
        <p:grpSpPr>
          <a:xfrm>
            <a:off x="615514" y="132567"/>
            <a:ext cx="10960974" cy="6127453"/>
            <a:chOff x="615514" y="132567"/>
            <a:chExt cx="10960974" cy="6127453"/>
          </a:xfrm>
        </p:grpSpPr>
        <p:grpSp>
          <p:nvGrpSpPr>
            <p:cNvPr id="2" name="Group 2"/>
            <p:cNvGrpSpPr/>
            <p:nvPr/>
          </p:nvGrpSpPr>
          <p:grpSpPr>
            <a:xfrm>
              <a:off x="615514" y="685800"/>
              <a:ext cx="10960974" cy="557422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pic>
          <p:nvPicPr>
            <p:cNvPr id="17"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25535" y="132567"/>
              <a:ext cx="1601411" cy="994047"/>
            </a:xfrm>
            <a:prstGeom prst="rect">
              <a:avLst/>
            </a:prstGeom>
          </p:spPr>
        </p:pic>
      </p:grpSp>
      <p:sp>
        <p:nvSpPr>
          <p:cNvPr id="20" name="WordArt 10">
            <a:extLst>
              <a:ext uri="{FF2B5EF4-FFF2-40B4-BE49-F238E27FC236}">
                <a16:creationId xmlns:a16="http://schemas.microsoft.com/office/drawing/2014/main" xmlns="" id="{9FCB7F65-003B-4DCD-95BC-A9A1ED5D02B9}"/>
              </a:ext>
            </a:extLst>
          </p:cNvPr>
          <p:cNvSpPr>
            <a:spLocks noChangeArrowheads="1" noChangeShapeType="1" noTextEdit="1"/>
          </p:cNvSpPr>
          <p:nvPr/>
        </p:nvSpPr>
        <p:spPr bwMode="auto">
          <a:xfrm>
            <a:off x="2106901" y="162869"/>
            <a:ext cx="5885432" cy="44926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FF"/>
                  </a:solidFill>
                  <a:round/>
                  <a:headEnd/>
                  <a:tailEnd/>
                </a:ln>
                <a:solidFill>
                  <a:srgbClr val="3366FF">
                    <a:alpha val="94901"/>
                  </a:srgbClr>
                </a:solidFill>
                <a:effectLst>
                  <a:outerShdw dist="45791" dir="2021404" algn="ctr" rotWithShape="0">
                    <a:srgbClr val="9999FF"/>
                  </a:outerShdw>
                </a:effectLst>
                <a:uLnTx/>
                <a:uFillTx/>
                <a:latin typeface="Arial" panose="020B0604020202020204" pitchFamily="34" charset="0"/>
                <a:ea typeface="+mn-ea"/>
                <a:cs typeface="Arial" panose="020B0604020202020204" pitchFamily="34" charset="0"/>
              </a:rPr>
              <a:t>Bài 8: ĐIỆN NĂNG. CÔNG SUẤT ĐIỆN</a:t>
            </a:r>
          </a:p>
        </p:txBody>
      </p:sp>
      <p:sp>
        <p:nvSpPr>
          <p:cNvPr id="21" name="Text Box 18">
            <a:extLst>
              <a:ext uri="{FF2B5EF4-FFF2-40B4-BE49-F238E27FC236}">
                <a16:creationId xmlns:a16="http://schemas.microsoft.com/office/drawing/2014/main" xmlns="" id="{8347344C-CACD-4B4F-B516-36B2C3F8BDD5}"/>
              </a:ext>
            </a:extLst>
          </p:cNvPr>
          <p:cNvSpPr txBox="1">
            <a:spLocks noChangeArrowheads="1"/>
          </p:cNvSpPr>
          <p:nvPr/>
        </p:nvSpPr>
        <p:spPr bwMode="auto">
          <a:xfrm>
            <a:off x="2526946" y="782058"/>
            <a:ext cx="662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0"/>
              </a:spcBef>
              <a:spcAft>
                <a:spcPct val="0"/>
              </a:spcAft>
            </a:pPr>
            <a:r>
              <a:rPr lang="en-US" altLang="en-US" b="1">
                <a:solidFill>
                  <a:srgbClr val="FF0066"/>
                </a:solidFill>
              </a:rPr>
              <a:t>III. Công và công suất của nguồn điện</a:t>
            </a:r>
          </a:p>
        </p:txBody>
      </p:sp>
      <p:pic>
        <p:nvPicPr>
          <p:cNvPr id="22" name="Picture 14">
            <a:extLst>
              <a:ext uri="{FF2B5EF4-FFF2-40B4-BE49-F238E27FC236}">
                <a16:creationId xmlns:a16="http://schemas.microsoft.com/office/drawing/2014/main" xmlns="" id="{50544A9E-0814-434D-B006-9F6619502A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67128" y="1309605"/>
            <a:ext cx="4960915" cy="4191275"/>
          </a:xfrm>
          <a:prstGeom prst="rect">
            <a:avLst/>
          </a:prstGeom>
        </p:spPr>
      </p:pic>
      <p:pic>
        <p:nvPicPr>
          <p:cNvPr id="23" name="Picture 14">
            <a:extLst>
              <a:ext uri="{FF2B5EF4-FFF2-40B4-BE49-F238E27FC236}">
                <a16:creationId xmlns:a16="http://schemas.microsoft.com/office/drawing/2014/main" xmlns="" id="{787EB015-7E49-42C3-B75E-4CB79203C1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363957" y="1309605"/>
            <a:ext cx="4960915" cy="4191275"/>
          </a:xfrm>
          <a:prstGeom prst="rect">
            <a:avLst/>
          </a:prstGeom>
        </p:spPr>
      </p:pic>
      <p:pic>
        <p:nvPicPr>
          <p:cNvPr id="24" name="Picture 18">
            <a:extLst>
              <a:ext uri="{FF2B5EF4-FFF2-40B4-BE49-F238E27FC236}">
                <a16:creationId xmlns:a16="http://schemas.microsoft.com/office/drawing/2014/main" xmlns="" id="{17F9B14C-54E5-4307-BFA1-F88825A1EC2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37182">
            <a:off x="9828395" y="5422602"/>
            <a:ext cx="2339304" cy="735817"/>
          </a:xfrm>
          <a:prstGeom prst="rect">
            <a:avLst/>
          </a:prstGeom>
        </p:spPr>
      </p:pic>
      <p:sp>
        <p:nvSpPr>
          <p:cNvPr id="25" name="Text Box 19">
            <a:extLst>
              <a:ext uri="{FF2B5EF4-FFF2-40B4-BE49-F238E27FC236}">
                <a16:creationId xmlns:a16="http://schemas.microsoft.com/office/drawing/2014/main" xmlns="" id="{7D48DD08-7462-4DDA-935E-4F87214CB094}"/>
              </a:ext>
            </a:extLst>
          </p:cNvPr>
          <p:cNvSpPr txBox="1">
            <a:spLocks noChangeArrowheads="1"/>
          </p:cNvSpPr>
          <p:nvPr/>
        </p:nvSpPr>
        <p:spPr bwMode="auto">
          <a:xfrm>
            <a:off x="1332566" y="1598461"/>
            <a:ext cx="441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sz="2400" b="1">
                <a:solidFill>
                  <a:srgbClr val="0000FF"/>
                </a:solidFill>
              </a:rPr>
              <a:t>1. Công của nguồn điện:</a:t>
            </a:r>
          </a:p>
        </p:txBody>
      </p:sp>
      <p:sp>
        <p:nvSpPr>
          <p:cNvPr id="26" name="Text Box 20">
            <a:extLst>
              <a:ext uri="{FF2B5EF4-FFF2-40B4-BE49-F238E27FC236}">
                <a16:creationId xmlns:a16="http://schemas.microsoft.com/office/drawing/2014/main" xmlns="" id="{36B269E2-DB8E-4A95-B143-B6E3ABDD10CA}"/>
              </a:ext>
            </a:extLst>
          </p:cNvPr>
          <p:cNvSpPr txBox="1">
            <a:spLocks noChangeArrowheads="1"/>
          </p:cNvSpPr>
          <p:nvPr/>
        </p:nvSpPr>
        <p:spPr bwMode="auto">
          <a:xfrm>
            <a:off x="1391883" y="2138935"/>
            <a:ext cx="388496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a:solidFill>
                  <a:srgbClr val="000000"/>
                </a:solidFill>
                <a:cs typeface="Arial" panose="020B0604020202020204" pitchFamily="34" charset="0"/>
              </a:rPr>
              <a:t>- Công của các lực lạ bên trong nguồn điện bằng điện năng tiêu thụ trong toàn mạch.</a:t>
            </a:r>
            <a:endParaRPr lang="vi-VN" altLang="en-US">
              <a:solidFill>
                <a:srgbClr val="000000"/>
              </a:solidFill>
              <a:cs typeface="Arial" panose="020B0604020202020204" pitchFamily="34" charset="0"/>
            </a:endParaRPr>
          </a:p>
        </p:txBody>
      </p:sp>
      <p:sp>
        <p:nvSpPr>
          <p:cNvPr id="27" name="Text Box 21">
            <a:extLst>
              <a:ext uri="{FF2B5EF4-FFF2-40B4-BE49-F238E27FC236}">
                <a16:creationId xmlns:a16="http://schemas.microsoft.com/office/drawing/2014/main" xmlns="" id="{C65A0D70-2D36-4AF7-BE2F-A973B0383315}"/>
              </a:ext>
            </a:extLst>
          </p:cNvPr>
          <p:cNvSpPr txBox="1">
            <a:spLocks noChangeArrowheads="1"/>
          </p:cNvSpPr>
          <p:nvPr/>
        </p:nvSpPr>
        <p:spPr bwMode="auto">
          <a:xfrm>
            <a:off x="1707196" y="4090183"/>
            <a:ext cx="2735262" cy="523220"/>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eaLnBrk="1" fontAlgn="base" hangingPunct="1">
              <a:spcBef>
                <a:spcPct val="50000"/>
              </a:spcBef>
              <a:spcAft>
                <a:spcPct val="0"/>
              </a:spcAft>
            </a:pPr>
            <a:r>
              <a:rPr lang="en-US" altLang="en-US">
                <a:solidFill>
                  <a:srgbClr val="000000"/>
                </a:solidFill>
                <a:cs typeface="Arial" panose="020B0604020202020204" pitchFamily="34" charset="0"/>
              </a:rPr>
              <a:t>A</a:t>
            </a:r>
            <a:r>
              <a:rPr lang="en-US" altLang="en-US" baseline="-25000">
                <a:solidFill>
                  <a:srgbClr val="000000"/>
                </a:solidFill>
                <a:cs typeface="Arial" panose="020B0604020202020204" pitchFamily="34" charset="0"/>
              </a:rPr>
              <a:t>ng</a:t>
            </a:r>
            <a:r>
              <a:rPr lang="en-US" altLang="en-US">
                <a:solidFill>
                  <a:srgbClr val="000000"/>
                </a:solidFill>
                <a:cs typeface="Arial" panose="020B0604020202020204" pitchFamily="34" charset="0"/>
              </a:rPr>
              <a:t> = q.</a:t>
            </a:r>
            <a:r>
              <a:rPr lang="en-US" altLang="en-US">
                <a:solidFill>
                  <a:srgbClr val="000000"/>
                </a:solidFill>
                <a:latin typeface="VNI-Allegie" pitchFamily="2" charset="0"/>
                <a:cs typeface="Arial" panose="020B0604020202020204" pitchFamily="34" charset="0"/>
              </a:rPr>
              <a:t>E</a:t>
            </a:r>
            <a:r>
              <a:rPr lang="en-US" altLang="en-US">
                <a:solidFill>
                  <a:srgbClr val="000000"/>
                </a:solidFill>
                <a:cs typeface="Arial" panose="020B0604020202020204" pitchFamily="34" charset="0"/>
              </a:rPr>
              <a:t> = </a:t>
            </a:r>
            <a:r>
              <a:rPr lang="en-US" altLang="en-US">
                <a:solidFill>
                  <a:srgbClr val="000000"/>
                </a:solidFill>
                <a:latin typeface="VNI-Allegie" pitchFamily="2" charset="0"/>
                <a:cs typeface="Arial" panose="020B0604020202020204" pitchFamily="34" charset="0"/>
              </a:rPr>
              <a:t>E</a:t>
            </a:r>
            <a:r>
              <a:rPr lang="en-US" altLang="en-US">
                <a:solidFill>
                  <a:srgbClr val="000000"/>
                </a:solidFill>
                <a:cs typeface="Arial" panose="020B0604020202020204" pitchFamily="34" charset="0"/>
              </a:rPr>
              <a:t>.I.t</a:t>
            </a:r>
            <a:endParaRPr lang="vi-VN" altLang="en-US">
              <a:solidFill>
                <a:srgbClr val="000000"/>
              </a:solidFill>
              <a:cs typeface="Arial" panose="020B0604020202020204" pitchFamily="34" charset="0"/>
            </a:endParaRPr>
          </a:p>
        </p:txBody>
      </p:sp>
      <p:sp>
        <p:nvSpPr>
          <p:cNvPr id="28" name="Text Box 26">
            <a:extLst>
              <a:ext uri="{FF2B5EF4-FFF2-40B4-BE49-F238E27FC236}">
                <a16:creationId xmlns:a16="http://schemas.microsoft.com/office/drawing/2014/main" xmlns="" id="{EE769813-A86C-4548-A8DD-BAE67DEB9223}"/>
              </a:ext>
            </a:extLst>
          </p:cNvPr>
          <p:cNvSpPr txBox="1">
            <a:spLocks noChangeArrowheads="1"/>
          </p:cNvSpPr>
          <p:nvPr/>
        </p:nvSpPr>
        <p:spPr bwMode="auto">
          <a:xfrm>
            <a:off x="4366258" y="4099708"/>
            <a:ext cx="990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50000"/>
              </a:spcBef>
              <a:spcAft>
                <a:spcPct val="0"/>
              </a:spcAft>
            </a:pPr>
            <a:r>
              <a:rPr lang="en-US" altLang="en-US">
                <a:solidFill>
                  <a:srgbClr val="000000"/>
                </a:solidFill>
              </a:rPr>
              <a:t>(J)</a:t>
            </a:r>
          </a:p>
        </p:txBody>
      </p:sp>
      <p:sp>
        <p:nvSpPr>
          <p:cNvPr id="29" name="Text Box 22">
            <a:extLst>
              <a:ext uri="{FF2B5EF4-FFF2-40B4-BE49-F238E27FC236}">
                <a16:creationId xmlns:a16="http://schemas.microsoft.com/office/drawing/2014/main" xmlns="" id="{E2674A12-FF24-4F4E-A6CD-4C7B7D8DA44B}"/>
              </a:ext>
            </a:extLst>
          </p:cNvPr>
          <p:cNvSpPr txBox="1">
            <a:spLocks noChangeArrowheads="1"/>
          </p:cNvSpPr>
          <p:nvPr/>
        </p:nvSpPr>
        <p:spPr bwMode="auto">
          <a:xfrm>
            <a:off x="6748649" y="1575284"/>
            <a:ext cx="4480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just" eaLnBrk="1" fontAlgn="base" hangingPunct="1">
              <a:spcBef>
                <a:spcPct val="50000"/>
              </a:spcBef>
              <a:spcAft>
                <a:spcPct val="0"/>
              </a:spcAft>
            </a:pPr>
            <a:r>
              <a:rPr lang="en-US" altLang="en-US" sz="2400" b="1">
                <a:solidFill>
                  <a:srgbClr val="0000FF"/>
                </a:solidFill>
              </a:rPr>
              <a:t>2. Công suất của nguồn điện:</a:t>
            </a:r>
          </a:p>
        </p:txBody>
      </p:sp>
      <p:graphicFrame>
        <p:nvGraphicFramePr>
          <p:cNvPr id="30" name="Object 23">
            <a:extLst>
              <a:ext uri="{FF2B5EF4-FFF2-40B4-BE49-F238E27FC236}">
                <a16:creationId xmlns:a16="http://schemas.microsoft.com/office/drawing/2014/main" xmlns="" id="{00F363EC-9D46-4D0F-8557-7A92A64D1A22}"/>
              </a:ext>
            </a:extLst>
          </p:cNvPr>
          <p:cNvGraphicFramePr>
            <a:graphicFrameLocks noChangeAspect="1"/>
          </p:cNvGraphicFramePr>
          <p:nvPr>
            <p:extLst>
              <p:ext uri="{D42A27DB-BD31-4B8C-83A1-F6EECF244321}">
                <p14:modId xmlns:p14="http://schemas.microsoft.com/office/powerpoint/2010/main" val="1856776366"/>
              </p:ext>
            </p:extLst>
          </p:nvPr>
        </p:nvGraphicFramePr>
        <p:xfrm>
          <a:off x="7568064" y="2466975"/>
          <a:ext cx="2209800" cy="923925"/>
        </p:xfrm>
        <a:graphic>
          <a:graphicData uri="http://schemas.openxmlformats.org/presentationml/2006/ole">
            <mc:AlternateContent xmlns:mc="http://schemas.openxmlformats.org/markup-compatibility/2006">
              <mc:Choice xmlns:v="urn:schemas-microsoft-com:vml" Requires="v">
                <p:oleObj spid="_x0000_s17442" name="Equation" r:id="rId9" imgW="1002865" imgH="418918" progId="Equation.DSMT4">
                  <p:embed/>
                </p:oleObj>
              </mc:Choice>
              <mc:Fallback>
                <p:oleObj name="Equation" r:id="rId9" imgW="1002865" imgH="418918" progId="Equation.DSMT4">
                  <p:embed/>
                  <p:pic>
                    <p:nvPicPr>
                      <p:cNvPr id="312343" name="Object 23">
                        <a:extLst>
                          <a:ext uri="{FF2B5EF4-FFF2-40B4-BE49-F238E27FC236}">
                            <a16:creationId xmlns:a16="http://schemas.microsoft.com/office/drawing/2014/main" xmlns="" id="{44399D2E-1B9F-4B1B-BBF4-CFE9335FE8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8064" y="2466975"/>
                        <a:ext cx="2209800" cy="92392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Text Box 27">
            <a:extLst>
              <a:ext uri="{FF2B5EF4-FFF2-40B4-BE49-F238E27FC236}">
                <a16:creationId xmlns:a16="http://schemas.microsoft.com/office/drawing/2014/main" xmlns="" id="{62170FBD-4608-45BF-95AB-C11C15EF1226}"/>
              </a:ext>
            </a:extLst>
          </p:cNvPr>
          <p:cNvSpPr txBox="1">
            <a:spLocks noChangeArrowheads="1"/>
          </p:cNvSpPr>
          <p:nvPr/>
        </p:nvSpPr>
        <p:spPr bwMode="auto">
          <a:xfrm>
            <a:off x="9777864" y="2684426"/>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50000"/>
              </a:spcBef>
              <a:spcAft>
                <a:spcPct val="0"/>
              </a:spcAft>
            </a:pPr>
            <a:r>
              <a:rPr lang="en-US" altLang="en-US">
                <a:solidFill>
                  <a:srgbClr val="000000"/>
                </a:solidFill>
              </a:rPr>
              <a:t>(W)</a:t>
            </a:r>
          </a:p>
        </p:txBody>
      </p:sp>
    </p:spTree>
    <p:extLst>
      <p:ext uri="{BB962C8B-B14F-4D97-AF65-F5344CB8AC3E}">
        <p14:creationId xmlns:p14="http://schemas.microsoft.com/office/powerpoint/2010/main" val="1342074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ou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ou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lide(from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lide(fromBottom)">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ox(ou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slide(fromLeft)">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8" grpId="0"/>
      <p:bldP spid="29"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grpSp>
        <p:nvGrpSpPr>
          <p:cNvPr id="2" name="Group 2"/>
          <p:cNvGrpSpPr/>
          <p:nvPr/>
        </p:nvGrpSpPr>
        <p:grpSpPr>
          <a:xfrm>
            <a:off x="2237310" y="460464"/>
            <a:ext cx="7760558" cy="1025478"/>
            <a:chOff x="0" y="0"/>
            <a:chExt cx="14682140" cy="1940093"/>
          </a:xfrm>
        </p:grpSpPr>
        <p:sp>
          <p:nvSpPr>
            <p:cNvPr id="3" name="Freeform 3"/>
            <p:cNvSpPr/>
            <p:nvPr/>
          </p:nvSpPr>
          <p:spPr>
            <a:xfrm>
              <a:off x="0" y="-4073"/>
              <a:ext cx="14688530" cy="1946696"/>
            </a:xfrm>
            <a:custGeom>
              <a:avLst/>
              <a:gdLst/>
              <a:ahLst/>
              <a:cxnLst/>
              <a:rect l="l" t="t" r="r" b="b"/>
              <a:pathLst>
                <a:path w="14688530" h="1946696">
                  <a:moveTo>
                    <a:pt x="14060753" y="1892218"/>
                  </a:moveTo>
                  <a:cubicBezTo>
                    <a:pt x="14060753" y="1892218"/>
                    <a:pt x="13329878" y="1946696"/>
                    <a:pt x="11321073" y="1944075"/>
                  </a:cubicBezTo>
                  <a:cubicBezTo>
                    <a:pt x="5334503" y="1941912"/>
                    <a:pt x="1057074" y="1934088"/>
                    <a:pt x="1057074" y="1934088"/>
                  </a:cubicBezTo>
                  <a:cubicBezTo>
                    <a:pt x="812932" y="1925254"/>
                    <a:pt x="449110" y="1904023"/>
                    <a:pt x="282371" y="1845846"/>
                  </a:cubicBezTo>
                  <a:cubicBezTo>
                    <a:pt x="4469" y="1748882"/>
                    <a:pt x="0" y="1575604"/>
                    <a:pt x="0" y="1246360"/>
                  </a:cubicBezTo>
                  <a:lnTo>
                    <a:pt x="0" y="1246351"/>
                  </a:lnTo>
                  <a:cubicBezTo>
                    <a:pt x="8536" y="491230"/>
                    <a:pt x="0" y="345608"/>
                    <a:pt x="77597" y="223930"/>
                  </a:cubicBezTo>
                  <a:cubicBezTo>
                    <a:pt x="217372" y="4759"/>
                    <a:pt x="519255" y="4073"/>
                    <a:pt x="937909" y="4073"/>
                  </a:cubicBezTo>
                  <a:cubicBezTo>
                    <a:pt x="937909" y="4073"/>
                    <a:pt x="2822598" y="15681"/>
                    <a:pt x="9113624" y="7673"/>
                  </a:cubicBezTo>
                  <a:cubicBezTo>
                    <a:pt x="13110950" y="0"/>
                    <a:pt x="13827683" y="6979"/>
                    <a:pt x="13827683" y="6979"/>
                  </a:cubicBezTo>
                  <a:cubicBezTo>
                    <a:pt x="14195991" y="14458"/>
                    <a:pt x="14334251" y="42638"/>
                    <a:pt x="14531991" y="165219"/>
                  </a:cubicBezTo>
                  <a:cubicBezTo>
                    <a:pt x="14683008" y="258836"/>
                    <a:pt x="14688530" y="476157"/>
                    <a:pt x="14679389" y="1246351"/>
                  </a:cubicBezTo>
                  <a:lnTo>
                    <a:pt x="14679389" y="1246360"/>
                  </a:lnTo>
                  <a:cubicBezTo>
                    <a:pt x="14679389" y="1693569"/>
                    <a:pt x="14636606" y="1842156"/>
                    <a:pt x="14060753" y="1892218"/>
                  </a:cubicBezTo>
                  <a:close/>
                </a:path>
              </a:pathLst>
            </a:custGeom>
            <a:solidFill>
              <a:srgbClr val="BAE6FF"/>
            </a:solidFill>
          </p:spPr>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0532">
            <a:off x="1086454" y="613293"/>
            <a:ext cx="746449" cy="731520"/>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371361" y="613401"/>
            <a:ext cx="746449" cy="731520"/>
          </a:xfrm>
          <a:prstGeom prst="rect">
            <a:avLst/>
          </a:prstGeom>
        </p:spPr>
      </p:pic>
      <p:sp>
        <p:nvSpPr>
          <p:cNvPr id="29" name="TextBox 29"/>
          <p:cNvSpPr txBox="1"/>
          <p:nvPr/>
        </p:nvSpPr>
        <p:spPr>
          <a:xfrm>
            <a:off x="2190753" y="615992"/>
            <a:ext cx="9247183" cy="718145"/>
          </a:xfrm>
          <a:prstGeom prst="rect">
            <a:avLst/>
          </a:prstGeom>
        </p:spPr>
        <p:txBody>
          <a:bodyPr wrap="square" lIns="0" tIns="0" rIns="0" bIns="0" rtlCol="0" anchor="t">
            <a:spAutoFit/>
          </a:bodyPr>
          <a:lstStyle/>
          <a:p>
            <a:pPr marL="0" marR="0" lvl="0" indent="0" algn="ctr" defTabSz="609630" rtl="0" eaLnBrk="1" fontAlgn="auto" latinLnBrk="0" hangingPunct="1">
              <a:lnSpc>
                <a:spcPts val="5600"/>
              </a:lnSpc>
              <a:spcBef>
                <a:spcPct val="0"/>
              </a:spcBef>
              <a:spcAft>
                <a:spcPts val="0"/>
              </a:spcAft>
              <a:buClrTx/>
              <a:buSzTx/>
              <a:buFontTx/>
              <a:buNone/>
              <a:tabLst/>
              <a:defRPr/>
            </a:pPr>
            <a:r>
              <a:rPr kumimoji="0" lang="en-US" sz="4400" b="1" i="0" u="none" strike="noStrike" kern="1200" cap="none" spc="0" normalizeH="0" baseline="0" noProof="0" dirty="0" err="1">
                <a:ln>
                  <a:noFill/>
                </a:ln>
                <a:solidFill>
                  <a:srgbClr val="272626"/>
                </a:solidFill>
                <a:effectLst/>
                <a:uLnTx/>
                <a:uFillTx/>
                <a:latin typeface="Sriracha"/>
                <a:ea typeface="+mn-ea"/>
                <a:cs typeface="+mn-cs"/>
              </a:rPr>
              <a:t>Bài</a:t>
            </a:r>
            <a:r>
              <a:rPr kumimoji="0" lang="en-US" sz="4400" b="1" i="0" u="none" strike="noStrike" kern="1200" cap="none" spc="0" normalizeH="0" noProof="0" dirty="0">
                <a:ln>
                  <a:noFill/>
                </a:ln>
                <a:solidFill>
                  <a:srgbClr val="272626"/>
                </a:solidFill>
                <a:effectLst/>
                <a:uLnTx/>
                <a:uFillTx/>
                <a:latin typeface="Sriracha"/>
                <a:ea typeface="+mn-ea"/>
                <a:cs typeface="+mn-cs"/>
              </a:rPr>
              <a:t> 8: </a:t>
            </a:r>
            <a:r>
              <a:rPr kumimoji="0" lang="en-US" sz="4400" b="1" i="0" u="none" strike="noStrike" kern="1200" cap="none" spc="0" normalizeH="0" noProof="0" dirty="0" err="1">
                <a:ln>
                  <a:noFill/>
                </a:ln>
                <a:solidFill>
                  <a:srgbClr val="272626"/>
                </a:solidFill>
                <a:effectLst/>
                <a:uLnTx/>
                <a:uFillTx/>
                <a:latin typeface="Sriracha"/>
                <a:ea typeface="+mn-ea"/>
                <a:cs typeface="+mn-cs"/>
              </a:rPr>
              <a:t>Điện</a:t>
            </a:r>
            <a:r>
              <a:rPr kumimoji="0" lang="en-US" sz="4400" b="1" i="0" u="none" strike="noStrike" kern="1200" cap="none" spc="0" normalizeH="0" noProof="0" dirty="0">
                <a:ln>
                  <a:noFill/>
                </a:ln>
                <a:solidFill>
                  <a:srgbClr val="272626"/>
                </a:solidFill>
                <a:effectLst/>
                <a:uLnTx/>
                <a:uFillTx/>
                <a:latin typeface="Sriracha"/>
                <a:ea typeface="+mn-ea"/>
                <a:cs typeface="+mn-cs"/>
              </a:rPr>
              <a:t> </a:t>
            </a:r>
            <a:r>
              <a:rPr kumimoji="0" lang="en-US" sz="4400" b="1" i="0" u="none" strike="noStrike" kern="1200" cap="none" spc="0" normalizeH="0" noProof="0" dirty="0" err="1">
                <a:ln>
                  <a:noFill/>
                </a:ln>
                <a:solidFill>
                  <a:srgbClr val="272626"/>
                </a:solidFill>
                <a:effectLst/>
                <a:uLnTx/>
                <a:uFillTx/>
                <a:latin typeface="Sriracha"/>
                <a:ea typeface="+mn-ea"/>
                <a:cs typeface="+mn-cs"/>
              </a:rPr>
              <a:t>năng</a:t>
            </a:r>
            <a:r>
              <a:rPr kumimoji="0" lang="en-US" sz="4400" b="1" i="0" u="none" strike="noStrike" kern="1200" cap="none" spc="0" normalizeH="0" noProof="0" dirty="0">
                <a:ln>
                  <a:noFill/>
                </a:ln>
                <a:solidFill>
                  <a:srgbClr val="272626"/>
                </a:solidFill>
                <a:effectLst/>
                <a:uLnTx/>
                <a:uFillTx/>
                <a:latin typeface="Sriracha"/>
                <a:ea typeface="+mn-ea"/>
                <a:cs typeface="+mn-cs"/>
              </a:rPr>
              <a:t> – </a:t>
            </a:r>
            <a:r>
              <a:rPr kumimoji="0" lang="en-US" sz="4400" b="1" i="0" u="none" strike="noStrike" kern="1200" cap="none" spc="0" normalizeH="0" noProof="0" dirty="0" err="1">
                <a:ln>
                  <a:noFill/>
                </a:ln>
                <a:solidFill>
                  <a:srgbClr val="272626"/>
                </a:solidFill>
                <a:effectLst/>
                <a:uLnTx/>
                <a:uFillTx/>
                <a:latin typeface="Sriracha"/>
                <a:ea typeface="+mn-ea"/>
                <a:cs typeface="+mn-cs"/>
              </a:rPr>
              <a:t>Công</a:t>
            </a:r>
            <a:r>
              <a:rPr kumimoji="0" lang="en-US" sz="4400" b="1" i="0" u="none" strike="noStrike" kern="1200" cap="none" spc="0" normalizeH="0" noProof="0" dirty="0">
                <a:ln>
                  <a:noFill/>
                </a:ln>
                <a:solidFill>
                  <a:srgbClr val="272626"/>
                </a:solidFill>
                <a:effectLst/>
                <a:uLnTx/>
                <a:uFillTx/>
                <a:latin typeface="Sriracha"/>
                <a:ea typeface="+mn-ea"/>
                <a:cs typeface="+mn-cs"/>
              </a:rPr>
              <a:t> </a:t>
            </a:r>
            <a:r>
              <a:rPr kumimoji="0" lang="en-US" sz="4400" b="1" i="0" u="none" strike="noStrike" kern="1200" cap="none" spc="0" normalizeH="0" noProof="0" dirty="0" err="1">
                <a:ln>
                  <a:noFill/>
                </a:ln>
                <a:solidFill>
                  <a:srgbClr val="272626"/>
                </a:solidFill>
                <a:effectLst/>
                <a:uLnTx/>
                <a:uFillTx/>
                <a:latin typeface="Sriracha"/>
                <a:ea typeface="+mn-ea"/>
                <a:cs typeface="+mn-cs"/>
              </a:rPr>
              <a:t>suất</a:t>
            </a:r>
            <a:r>
              <a:rPr kumimoji="0" lang="en-US" sz="4400" b="1" i="0" u="none" strike="noStrike" kern="1200" cap="none" spc="0" normalizeH="0" noProof="0" dirty="0">
                <a:ln>
                  <a:noFill/>
                </a:ln>
                <a:solidFill>
                  <a:srgbClr val="272626"/>
                </a:solidFill>
                <a:effectLst/>
                <a:uLnTx/>
                <a:uFillTx/>
                <a:latin typeface="Sriracha"/>
                <a:ea typeface="+mn-ea"/>
                <a:cs typeface="+mn-cs"/>
              </a:rPr>
              <a:t> </a:t>
            </a:r>
            <a:r>
              <a:rPr kumimoji="0" lang="en-US" sz="4400" b="1" i="0" u="none" strike="noStrike" kern="1200" cap="none" spc="0" normalizeH="0" noProof="0" dirty="0" err="1">
                <a:ln>
                  <a:noFill/>
                </a:ln>
                <a:solidFill>
                  <a:srgbClr val="272626"/>
                </a:solidFill>
                <a:effectLst/>
                <a:uLnTx/>
                <a:uFillTx/>
                <a:latin typeface="Sriracha"/>
                <a:ea typeface="+mn-ea"/>
                <a:cs typeface="+mn-cs"/>
              </a:rPr>
              <a:t>điện</a:t>
            </a:r>
            <a:endParaRPr kumimoji="0" lang="en-US" sz="4400" b="1" i="0" u="none" strike="noStrike" kern="1200" cap="none" spc="0" normalizeH="0" baseline="0" noProof="0" dirty="0">
              <a:ln>
                <a:noFill/>
              </a:ln>
              <a:solidFill>
                <a:srgbClr val="272626"/>
              </a:solidFill>
              <a:effectLst/>
              <a:uLnTx/>
              <a:uFillTx/>
              <a:latin typeface="Sriracha"/>
              <a:ea typeface="+mn-ea"/>
              <a:cs typeface="+mn-cs"/>
            </a:endParaRPr>
          </a:p>
        </p:txBody>
      </p:sp>
      <p:grpSp>
        <p:nvGrpSpPr>
          <p:cNvPr id="26" name="Group 25">
            <a:extLst>
              <a:ext uri="{FF2B5EF4-FFF2-40B4-BE49-F238E27FC236}">
                <a16:creationId xmlns:a16="http://schemas.microsoft.com/office/drawing/2014/main" xmlns="" id="{B3BEA734-DA58-45AB-858F-6CED84BB4C62}"/>
              </a:ext>
            </a:extLst>
          </p:cNvPr>
          <p:cNvGrpSpPr/>
          <p:nvPr/>
        </p:nvGrpSpPr>
        <p:grpSpPr>
          <a:xfrm>
            <a:off x="587716" y="4866328"/>
            <a:ext cx="2572086" cy="1692771"/>
            <a:chOff x="587716" y="4866328"/>
            <a:chExt cx="2572086" cy="1692771"/>
          </a:xfrm>
        </p:grpSpPr>
        <p:grpSp>
          <p:nvGrpSpPr>
            <p:cNvPr id="4" name="Group 4"/>
            <p:cNvGrpSpPr/>
            <p:nvPr/>
          </p:nvGrpSpPr>
          <p:grpSpPr>
            <a:xfrm>
              <a:off x="593155" y="4945824"/>
              <a:ext cx="2566647" cy="1513592"/>
              <a:chOff x="0" y="0"/>
              <a:chExt cx="4855819" cy="2863552"/>
            </a:xfrm>
          </p:grpSpPr>
          <p:sp>
            <p:nvSpPr>
              <p:cNvPr id="5" name="Freeform 5"/>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sp>
        </p:grpSp>
        <p:sp>
          <p:nvSpPr>
            <p:cNvPr id="32" name="TextBox 31">
              <a:extLst>
                <a:ext uri="{FF2B5EF4-FFF2-40B4-BE49-F238E27FC236}">
                  <a16:creationId xmlns:a16="http://schemas.microsoft.com/office/drawing/2014/main" xmlns="" id="{3E88D711-515D-4220-82AB-22A756637901}"/>
                </a:ext>
              </a:extLst>
            </p:cNvPr>
            <p:cNvSpPr txBox="1"/>
            <p:nvPr/>
          </p:nvSpPr>
          <p:spPr>
            <a:xfrm>
              <a:off x="587716" y="4866328"/>
              <a:ext cx="2566647" cy="1692771"/>
            </a:xfrm>
            <a:prstGeom prst="rect">
              <a:avLst/>
            </a:prstGeom>
            <a:noFill/>
          </p:spPr>
          <p:txBody>
            <a:bodyPr wrap="square">
              <a:spAutoFit/>
            </a:bodyPr>
            <a:lstStyle/>
            <a:p>
              <a:pPr algn="ctr" eaLnBrk="1" fontAlgn="base" hangingPunct="1">
                <a:spcBef>
                  <a:spcPct val="0"/>
                </a:spcBef>
                <a:spcAft>
                  <a:spcPct val="0"/>
                </a:spcAft>
              </a:pPr>
              <a:r>
                <a:rPr lang="en-US" altLang="en-US" sz="2600" b="1" dirty="0" err="1">
                  <a:solidFill>
                    <a:srgbClr val="000099"/>
                  </a:solidFill>
                  <a:cs typeface="Arial" panose="020B0604020202020204" pitchFamily="34" charset="0"/>
                </a:rPr>
                <a:t>Điện</a:t>
              </a:r>
              <a:r>
                <a:rPr lang="en-US" altLang="en-US" sz="2600" b="1" dirty="0">
                  <a:solidFill>
                    <a:srgbClr val="000099"/>
                  </a:solidFill>
                  <a:cs typeface="Arial" panose="020B0604020202020204" pitchFamily="34" charset="0"/>
                </a:rPr>
                <a:t> </a:t>
              </a:r>
              <a:r>
                <a:rPr lang="en-US" altLang="en-US" sz="2600" b="1" dirty="0" err="1">
                  <a:solidFill>
                    <a:srgbClr val="000099"/>
                  </a:solidFill>
                  <a:cs typeface="Arial" panose="020B0604020202020204" pitchFamily="34" charset="0"/>
                </a:rPr>
                <a:t>năng</a:t>
              </a:r>
              <a:r>
                <a:rPr lang="en-US" altLang="en-US" sz="2600" b="1" dirty="0">
                  <a:solidFill>
                    <a:srgbClr val="000099"/>
                  </a:solidFill>
                  <a:cs typeface="Arial" panose="020B0604020202020204" pitchFamily="34" charset="0"/>
                </a:rPr>
                <a:t> </a:t>
              </a:r>
              <a:r>
                <a:rPr lang="en-US" altLang="en-US" sz="2600" b="1" dirty="0" err="1">
                  <a:solidFill>
                    <a:srgbClr val="000099"/>
                  </a:solidFill>
                  <a:cs typeface="Arial" panose="020B0604020202020204" pitchFamily="34" charset="0"/>
                </a:rPr>
                <a:t>và</a:t>
              </a:r>
              <a:r>
                <a:rPr lang="en-US" altLang="en-US" sz="2600" b="1" dirty="0">
                  <a:solidFill>
                    <a:srgbClr val="000099"/>
                  </a:solidFill>
                  <a:cs typeface="Arial" panose="020B0604020202020204" pitchFamily="34" charset="0"/>
                </a:rPr>
                <a:t> </a:t>
              </a:r>
              <a:r>
                <a:rPr lang="en-US" altLang="en-US" sz="2600" b="1" dirty="0" err="1">
                  <a:solidFill>
                    <a:srgbClr val="000099"/>
                  </a:solidFill>
                  <a:cs typeface="Arial" panose="020B0604020202020204" pitchFamily="34" charset="0"/>
                </a:rPr>
                <a:t>công</a:t>
              </a:r>
              <a:r>
                <a:rPr lang="en-US" altLang="en-US" sz="2600" b="1" dirty="0">
                  <a:solidFill>
                    <a:srgbClr val="000099"/>
                  </a:solidFill>
                  <a:cs typeface="Arial" panose="020B0604020202020204" pitchFamily="34" charset="0"/>
                </a:rPr>
                <a:t> </a:t>
              </a:r>
              <a:r>
                <a:rPr lang="en-US" altLang="en-US" sz="2600" b="1" dirty="0" err="1">
                  <a:solidFill>
                    <a:srgbClr val="000099"/>
                  </a:solidFill>
                  <a:cs typeface="Arial" panose="020B0604020202020204" pitchFamily="34" charset="0"/>
                </a:rPr>
                <a:t>suất</a:t>
              </a:r>
              <a:r>
                <a:rPr lang="en-US" altLang="en-US" sz="2600" b="1" dirty="0">
                  <a:solidFill>
                    <a:srgbClr val="000099"/>
                  </a:solidFill>
                  <a:cs typeface="Arial" panose="020B0604020202020204" pitchFamily="34" charset="0"/>
                </a:rPr>
                <a:t> </a:t>
              </a:r>
              <a:r>
                <a:rPr lang="en-US" altLang="en-US" sz="2600" b="1" dirty="0" err="1">
                  <a:solidFill>
                    <a:srgbClr val="000099"/>
                  </a:solidFill>
                  <a:cs typeface="Arial" panose="020B0604020202020204" pitchFamily="34" charset="0"/>
                </a:rPr>
                <a:t>tiêu</a:t>
              </a:r>
              <a:r>
                <a:rPr lang="en-US" altLang="en-US" sz="2600" b="1" dirty="0">
                  <a:solidFill>
                    <a:srgbClr val="000099"/>
                  </a:solidFill>
                  <a:cs typeface="Arial" panose="020B0604020202020204" pitchFamily="34" charset="0"/>
                </a:rPr>
                <a:t> </a:t>
              </a:r>
              <a:r>
                <a:rPr lang="en-US" altLang="en-US" sz="2600" b="1" dirty="0" err="1">
                  <a:solidFill>
                    <a:srgbClr val="000099"/>
                  </a:solidFill>
                  <a:cs typeface="Arial" panose="020B0604020202020204" pitchFamily="34" charset="0"/>
                </a:rPr>
                <a:t>thụ</a:t>
              </a:r>
              <a:r>
                <a:rPr lang="en-US" altLang="en-US" sz="2600" b="1" dirty="0">
                  <a:solidFill>
                    <a:srgbClr val="000099"/>
                  </a:solidFill>
                  <a:cs typeface="Arial" panose="020B0604020202020204" pitchFamily="34" charset="0"/>
                </a:rPr>
                <a:t> </a:t>
              </a:r>
              <a:r>
                <a:rPr lang="en-US" altLang="en-US" sz="2600" b="1" dirty="0" err="1">
                  <a:solidFill>
                    <a:srgbClr val="000099"/>
                  </a:solidFill>
                  <a:cs typeface="Arial" panose="020B0604020202020204" pitchFamily="34" charset="0"/>
                </a:rPr>
                <a:t>của</a:t>
              </a:r>
              <a:r>
                <a:rPr lang="en-US" altLang="en-US" sz="2600" b="1" dirty="0">
                  <a:solidFill>
                    <a:srgbClr val="000099"/>
                  </a:solidFill>
                  <a:cs typeface="Arial" panose="020B0604020202020204" pitchFamily="34" charset="0"/>
                </a:rPr>
                <a:t> </a:t>
              </a:r>
              <a:r>
                <a:rPr lang="en-US" altLang="en-US" sz="2600" b="1" dirty="0" err="1">
                  <a:solidFill>
                    <a:srgbClr val="000099"/>
                  </a:solidFill>
                  <a:cs typeface="Arial" panose="020B0604020202020204" pitchFamily="34" charset="0"/>
                </a:rPr>
                <a:t>đoạn</a:t>
              </a:r>
              <a:r>
                <a:rPr lang="en-US" altLang="en-US" sz="2600" b="1" dirty="0">
                  <a:solidFill>
                    <a:srgbClr val="000099"/>
                  </a:solidFill>
                  <a:cs typeface="Arial" panose="020B0604020202020204" pitchFamily="34" charset="0"/>
                </a:rPr>
                <a:t> </a:t>
              </a:r>
              <a:r>
                <a:rPr lang="en-US" altLang="en-US" sz="2600" b="1" dirty="0" err="1">
                  <a:solidFill>
                    <a:srgbClr val="000099"/>
                  </a:solidFill>
                  <a:cs typeface="Arial" panose="020B0604020202020204" pitchFamily="34" charset="0"/>
                </a:rPr>
                <a:t>mạch</a:t>
              </a:r>
              <a:endParaRPr lang="en-US" altLang="en-US" sz="2600" b="1" dirty="0">
                <a:solidFill>
                  <a:srgbClr val="000099"/>
                </a:solidFill>
                <a:cs typeface="Arial" panose="020B0604020202020204" pitchFamily="34" charset="0"/>
              </a:endParaRPr>
            </a:p>
          </p:txBody>
        </p:sp>
      </p:grpSp>
      <p:grpSp>
        <p:nvGrpSpPr>
          <p:cNvPr id="46" name="Group 45">
            <a:extLst>
              <a:ext uri="{FF2B5EF4-FFF2-40B4-BE49-F238E27FC236}">
                <a16:creationId xmlns:a16="http://schemas.microsoft.com/office/drawing/2014/main" xmlns="" id="{E437AABD-6B12-427A-B8A7-B6E27FF6A599}"/>
              </a:ext>
            </a:extLst>
          </p:cNvPr>
          <p:cNvGrpSpPr/>
          <p:nvPr/>
        </p:nvGrpSpPr>
        <p:grpSpPr>
          <a:xfrm>
            <a:off x="593155" y="1741405"/>
            <a:ext cx="2566647" cy="3005548"/>
            <a:chOff x="593155" y="1741405"/>
            <a:chExt cx="2566647" cy="3005548"/>
          </a:xfrm>
        </p:grpSpPr>
        <p:grpSp>
          <p:nvGrpSpPr>
            <p:cNvPr id="24" name="Group 24"/>
            <p:cNvGrpSpPr/>
            <p:nvPr/>
          </p:nvGrpSpPr>
          <p:grpSpPr>
            <a:xfrm>
              <a:off x="593155" y="1741405"/>
              <a:ext cx="2566647" cy="3005548"/>
              <a:chOff x="0" y="0"/>
              <a:chExt cx="5133294" cy="6011096"/>
            </a:xfrm>
          </p:grpSpPr>
          <p:sp>
            <p:nvSpPr>
              <p:cNvPr id="27" name="Freeform 27"/>
              <p:cNvSpPr/>
              <p:nvPr/>
            </p:nvSpPr>
            <p:spPr>
              <a:xfrm>
                <a:off x="0" y="709430"/>
                <a:ext cx="5133294" cy="5301666"/>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6CCFF"/>
              </a:solidFill>
            </p:spPr>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0">
                <a:off x="1713041" y="0"/>
                <a:ext cx="1707212" cy="1162951"/>
              </a:xfrm>
              <a:prstGeom prst="rect">
                <a:avLst/>
              </a:prstGeom>
            </p:spPr>
          </p:pic>
        </p:grpSp>
        <p:sp>
          <p:nvSpPr>
            <p:cNvPr id="31" name="Text Box 12">
              <a:extLst>
                <a:ext uri="{FF2B5EF4-FFF2-40B4-BE49-F238E27FC236}">
                  <a16:creationId xmlns:a16="http://schemas.microsoft.com/office/drawing/2014/main" xmlns="" id="{7C92AA7C-33B6-46BF-A386-66908972FD54}"/>
                </a:ext>
              </a:extLst>
            </p:cNvPr>
            <p:cNvSpPr txBox="1">
              <a:spLocks noChangeArrowheads="1"/>
            </p:cNvSpPr>
            <p:nvPr/>
          </p:nvSpPr>
          <p:spPr bwMode="auto">
            <a:xfrm>
              <a:off x="692385" y="2786723"/>
              <a:ext cx="23715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eaLnBrk="1" fontAlgn="base" hangingPunct="1">
                <a:spcBef>
                  <a:spcPct val="0"/>
                </a:spcBef>
                <a:spcAft>
                  <a:spcPct val="0"/>
                </a:spcAft>
              </a:pPr>
              <a:r>
                <a:rPr lang="en-US" altLang="en-US" sz="2600" b="1">
                  <a:solidFill>
                    <a:srgbClr val="000000"/>
                  </a:solidFill>
                  <a:cs typeface="Arial" panose="020B0604020202020204" pitchFamily="34" charset="0"/>
                </a:rPr>
                <a:t>A = U.q = U.I.t</a:t>
              </a:r>
              <a:endParaRPr lang="vi-VN" altLang="en-US" sz="2600" b="1">
                <a:solidFill>
                  <a:srgbClr val="000000"/>
                </a:solidFill>
                <a:cs typeface="Arial" panose="020B0604020202020204" pitchFamily="34" charset="0"/>
              </a:endParaRPr>
            </a:p>
          </p:txBody>
        </p:sp>
        <p:graphicFrame>
          <p:nvGraphicFramePr>
            <p:cNvPr id="35" name="Object 31">
              <a:extLst>
                <a:ext uri="{FF2B5EF4-FFF2-40B4-BE49-F238E27FC236}">
                  <a16:creationId xmlns:a16="http://schemas.microsoft.com/office/drawing/2014/main" xmlns="" id="{3FDCC385-B6BA-4523-BAEE-8505A143580A}"/>
                </a:ext>
              </a:extLst>
            </p:cNvPr>
            <p:cNvGraphicFramePr>
              <a:graphicFrameLocks noChangeAspect="1"/>
            </p:cNvGraphicFramePr>
            <p:nvPr>
              <p:extLst>
                <p:ext uri="{D42A27DB-BD31-4B8C-83A1-F6EECF244321}">
                  <p14:modId xmlns:p14="http://schemas.microsoft.com/office/powerpoint/2010/main" val="3420473802"/>
                </p:ext>
              </p:extLst>
            </p:nvPr>
          </p:nvGraphicFramePr>
          <p:xfrm>
            <a:off x="963613" y="3413125"/>
            <a:ext cx="1779587" cy="849313"/>
          </p:xfrm>
          <a:graphic>
            <a:graphicData uri="http://schemas.openxmlformats.org/presentationml/2006/ole">
              <mc:AlternateContent xmlns:mc="http://schemas.openxmlformats.org/markup-compatibility/2006">
                <mc:Choice xmlns:v="urn:schemas-microsoft-com:vml" Requires="v">
                  <p:oleObj spid="_x0000_s18530" name="Equation" r:id="rId7" imgW="825480" imgH="393480" progId="Equation.DSMT4">
                    <p:embed/>
                  </p:oleObj>
                </mc:Choice>
                <mc:Fallback>
                  <p:oleObj name="Equation" r:id="rId7" imgW="825480" imgH="393480" progId="Equation.DSMT4">
                    <p:embed/>
                    <p:pic>
                      <p:nvPicPr>
                        <p:cNvPr id="301087" name="Object 31">
                          <a:extLst>
                            <a:ext uri="{FF2B5EF4-FFF2-40B4-BE49-F238E27FC236}">
                              <a16:creationId xmlns:a16="http://schemas.microsoft.com/office/drawing/2014/main" xmlns="" id="{0E71A110-15F2-4D97-8096-72EC2398F931}"/>
                            </a:ext>
                          </a:extLst>
                        </p:cNvPr>
                        <p:cNvPicPr>
                          <a:picLocks noChangeAspect="1" noChangeArrowheads="1"/>
                        </p:cNvPicPr>
                        <p:nvPr/>
                      </p:nvPicPr>
                      <p:blipFill>
                        <a:blip r:embed="rId8"/>
                        <a:srcRect/>
                        <a:stretch>
                          <a:fillRect/>
                        </a:stretch>
                      </p:blipFill>
                      <p:spPr bwMode="auto">
                        <a:xfrm>
                          <a:off x="963613" y="3413125"/>
                          <a:ext cx="1779587"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3" name="Group 42">
            <a:extLst>
              <a:ext uri="{FF2B5EF4-FFF2-40B4-BE49-F238E27FC236}">
                <a16:creationId xmlns:a16="http://schemas.microsoft.com/office/drawing/2014/main" xmlns="" id="{81783FE9-FCBC-470C-A61F-9C2BC226BF31}"/>
              </a:ext>
            </a:extLst>
          </p:cNvPr>
          <p:cNvGrpSpPr/>
          <p:nvPr/>
        </p:nvGrpSpPr>
        <p:grpSpPr>
          <a:xfrm>
            <a:off x="3337485" y="4945824"/>
            <a:ext cx="2575464" cy="1513592"/>
            <a:chOff x="3337485" y="4945824"/>
            <a:chExt cx="2575464" cy="1513592"/>
          </a:xfrm>
        </p:grpSpPr>
        <p:grpSp>
          <p:nvGrpSpPr>
            <p:cNvPr id="6" name="Group 6"/>
            <p:cNvGrpSpPr/>
            <p:nvPr/>
          </p:nvGrpSpPr>
          <p:grpSpPr>
            <a:xfrm>
              <a:off x="3346302" y="4945824"/>
              <a:ext cx="2566647" cy="1513592"/>
              <a:chOff x="0" y="0"/>
              <a:chExt cx="4855819" cy="2863552"/>
            </a:xfrm>
          </p:grpSpPr>
          <p:sp>
            <p:nvSpPr>
              <p:cNvPr id="7" name="Freeform 7"/>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sp>
        </p:grpSp>
        <p:sp>
          <p:nvSpPr>
            <p:cNvPr id="36" name="TextBox 35">
              <a:extLst>
                <a:ext uri="{FF2B5EF4-FFF2-40B4-BE49-F238E27FC236}">
                  <a16:creationId xmlns:a16="http://schemas.microsoft.com/office/drawing/2014/main" xmlns="" id="{94993C5E-9149-4335-849B-1F4401AC9F7C}"/>
                </a:ext>
              </a:extLst>
            </p:cNvPr>
            <p:cNvSpPr txBox="1"/>
            <p:nvPr/>
          </p:nvSpPr>
          <p:spPr>
            <a:xfrm>
              <a:off x="3337485" y="5286230"/>
              <a:ext cx="2566647" cy="830997"/>
            </a:xfrm>
            <a:prstGeom prst="rect">
              <a:avLst/>
            </a:prstGeom>
            <a:noFill/>
          </p:spPr>
          <p:txBody>
            <a:bodyPr wrap="square">
              <a:spAutoFit/>
            </a:bodyPr>
            <a:lstStyle/>
            <a:p>
              <a:pPr algn="ctr"/>
              <a:r>
                <a:rPr lang="vi-VN" altLang="en-US" sz="2400" b="1">
                  <a:solidFill>
                    <a:srgbClr val="000099"/>
                  </a:solidFill>
                  <a:cs typeface="Arial" panose="020B0604020202020204" pitchFamily="34" charset="0"/>
                </a:rPr>
                <a:t>Định luật</a:t>
              </a:r>
              <a:endParaRPr lang="en-US" altLang="en-US" sz="2400" b="1">
                <a:solidFill>
                  <a:srgbClr val="000099"/>
                </a:solidFill>
                <a:cs typeface="Arial" panose="020B0604020202020204" pitchFamily="34" charset="0"/>
              </a:endParaRPr>
            </a:p>
            <a:p>
              <a:pPr algn="ctr"/>
              <a:r>
                <a:rPr lang="vi-VN" altLang="en-US" sz="2400" b="1">
                  <a:solidFill>
                    <a:srgbClr val="000099"/>
                  </a:solidFill>
                  <a:cs typeface="Arial" panose="020B0604020202020204" pitchFamily="34" charset="0"/>
                </a:rPr>
                <a:t>Jun – Len</a:t>
              </a:r>
              <a:r>
                <a:rPr lang="en-US" altLang="en-US" sz="2400" b="1">
                  <a:solidFill>
                    <a:srgbClr val="000099"/>
                  </a:solidFill>
                  <a:cs typeface="Arial" panose="020B0604020202020204" pitchFamily="34" charset="0"/>
                </a:rPr>
                <a:t>-</a:t>
              </a:r>
              <a:r>
                <a:rPr lang="vi-VN" altLang="en-US" sz="2400" b="1">
                  <a:solidFill>
                    <a:srgbClr val="000099"/>
                  </a:solidFill>
                  <a:cs typeface="Arial" panose="020B0604020202020204" pitchFamily="34" charset="0"/>
                </a:rPr>
                <a:t>xơ</a:t>
              </a:r>
              <a:endParaRPr lang="en-US" sz="2400" b="1"/>
            </a:p>
          </p:txBody>
        </p:sp>
      </p:grpSp>
      <p:grpSp>
        <p:nvGrpSpPr>
          <p:cNvPr id="47" name="Group 46">
            <a:extLst>
              <a:ext uri="{FF2B5EF4-FFF2-40B4-BE49-F238E27FC236}">
                <a16:creationId xmlns:a16="http://schemas.microsoft.com/office/drawing/2014/main" xmlns="" id="{89C37F4B-B94A-47E2-AD1D-CBF1A19AE084}"/>
              </a:ext>
            </a:extLst>
          </p:cNvPr>
          <p:cNvGrpSpPr/>
          <p:nvPr/>
        </p:nvGrpSpPr>
        <p:grpSpPr>
          <a:xfrm>
            <a:off x="3346302" y="1902311"/>
            <a:ext cx="2566647" cy="2844643"/>
            <a:chOff x="3346302" y="1902311"/>
            <a:chExt cx="2566647" cy="2844643"/>
          </a:xfrm>
        </p:grpSpPr>
        <p:grpSp>
          <p:nvGrpSpPr>
            <p:cNvPr id="14" name="Group 14"/>
            <p:cNvGrpSpPr/>
            <p:nvPr/>
          </p:nvGrpSpPr>
          <p:grpSpPr>
            <a:xfrm>
              <a:off x="3346302" y="1902311"/>
              <a:ext cx="2566647" cy="2844643"/>
              <a:chOff x="0" y="65901"/>
              <a:chExt cx="5133294" cy="5689286"/>
            </a:xfrm>
          </p:grpSpPr>
          <p:sp>
            <p:nvSpPr>
              <p:cNvPr id="17" name="Freeform 17"/>
              <p:cNvSpPr/>
              <p:nvPr/>
            </p:nvSpPr>
            <p:spPr>
              <a:xfrm>
                <a:off x="0" y="453521"/>
                <a:ext cx="5133294" cy="5301666"/>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6CCFF"/>
              </a:solidFill>
            </p:spPr>
          </p:sp>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1628" t="134"/>
              <a:stretch>
                <a:fillRect/>
              </a:stretch>
            </p:blipFill>
            <p:spPr>
              <a:xfrm rot="195037">
                <a:off x="1520446" y="65901"/>
                <a:ext cx="2346401" cy="775239"/>
              </a:xfrm>
              <a:prstGeom prst="rect">
                <a:avLst/>
              </a:prstGeom>
            </p:spPr>
          </p:pic>
        </p:grpSp>
        <p:sp>
          <p:nvSpPr>
            <p:cNvPr id="37" name="TextBox 36">
              <a:extLst>
                <a:ext uri="{FF2B5EF4-FFF2-40B4-BE49-F238E27FC236}">
                  <a16:creationId xmlns:a16="http://schemas.microsoft.com/office/drawing/2014/main" xmlns="" id="{ABEAB1AF-9710-431F-8A51-134B71C370F3}"/>
                </a:ext>
              </a:extLst>
            </p:cNvPr>
            <p:cNvSpPr txBox="1"/>
            <p:nvPr/>
          </p:nvSpPr>
          <p:spPr>
            <a:xfrm>
              <a:off x="3755107" y="3242530"/>
              <a:ext cx="1644288" cy="584775"/>
            </a:xfrm>
            <a:prstGeom prst="rect">
              <a:avLst/>
            </a:prstGeom>
            <a:noFill/>
          </p:spPr>
          <p:txBody>
            <a:bodyPr wrap="square">
              <a:spAutoFit/>
            </a:bodyPr>
            <a:lstStyle/>
            <a:p>
              <a:pPr algn="ctr"/>
              <a:r>
                <a:rPr lang="en-US" altLang="en-US" sz="3200" b="1">
                  <a:solidFill>
                    <a:srgbClr val="000000"/>
                  </a:solidFill>
                </a:rPr>
                <a:t>Q = RI</a:t>
              </a:r>
              <a:r>
                <a:rPr lang="en-US" altLang="en-US" sz="3200" b="1" baseline="30000">
                  <a:solidFill>
                    <a:srgbClr val="000000"/>
                  </a:solidFill>
                </a:rPr>
                <a:t>2</a:t>
              </a:r>
              <a:r>
                <a:rPr lang="en-US" altLang="en-US" sz="3200" b="1">
                  <a:solidFill>
                    <a:srgbClr val="000000"/>
                  </a:solidFill>
                </a:rPr>
                <a:t>t</a:t>
              </a:r>
              <a:endParaRPr lang="en-US" sz="3200" b="1"/>
            </a:p>
          </p:txBody>
        </p:sp>
      </p:grpSp>
      <p:grpSp>
        <p:nvGrpSpPr>
          <p:cNvPr id="44" name="Group 43">
            <a:extLst>
              <a:ext uri="{FF2B5EF4-FFF2-40B4-BE49-F238E27FC236}">
                <a16:creationId xmlns:a16="http://schemas.microsoft.com/office/drawing/2014/main" xmlns="" id="{33B87813-5451-4604-B0F1-F2AF679205F0}"/>
              </a:ext>
            </a:extLst>
          </p:cNvPr>
          <p:cNvGrpSpPr/>
          <p:nvPr/>
        </p:nvGrpSpPr>
        <p:grpSpPr>
          <a:xfrm>
            <a:off x="6105395" y="4911168"/>
            <a:ext cx="2602286" cy="1569660"/>
            <a:chOff x="6105395" y="4911168"/>
            <a:chExt cx="2602286" cy="1569660"/>
          </a:xfrm>
        </p:grpSpPr>
        <p:grpSp>
          <p:nvGrpSpPr>
            <p:cNvPr id="8" name="Group 8"/>
            <p:cNvGrpSpPr/>
            <p:nvPr/>
          </p:nvGrpSpPr>
          <p:grpSpPr>
            <a:xfrm>
              <a:off x="6117590" y="4945824"/>
              <a:ext cx="2590091" cy="1513592"/>
              <a:chOff x="0" y="0"/>
              <a:chExt cx="4900173" cy="2863552"/>
            </a:xfrm>
          </p:grpSpPr>
          <p:sp>
            <p:nvSpPr>
              <p:cNvPr id="9" name="Freeform 9"/>
              <p:cNvSpPr/>
              <p:nvPr/>
            </p:nvSpPr>
            <p:spPr>
              <a:xfrm>
                <a:off x="0" y="-4073"/>
                <a:ext cx="4906564" cy="2870155"/>
              </a:xfrm>
              <a:custGeom>
                <a:avLst/>
                <a:gdLst/>
                <a:ahLst/>
                <a:cxnLst/>
                <a:rect l="l" t="t" r="r" b="b"/>
                <a:pathLst>
                  <a:path w="4906564" h="2870155">
                    <a:moveTo>
                      <a:pt x="4278786" y="2815677"/>
                    </a:moveTo>
                    <a:cubicBezTo>
                      <a:pt x="4278786" y="2815677"/>
                      <a:pt x="3547911" y="2870155"/>
                      <a:pt x="2942997" y="2867534"/>
                    </a:cubicBezTo>
                    <a:cubicBezTo>
                      <a:pt x="2045343"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8697" y="15681"/>
                      <a:pt x="2612002" y="7673"/>
                    </a:cubicBezTo>
                    <a:cubicBezTo>
                      <a:pt x="3328984" y="0"/>
                      <a:pt x="4045717" y="6979"/>
                      <a:pt x="4045717" y="6979"/>
                    </a:cubicBezTo>
                    <a:cubicBezTo>
                      <a:pt x="4414025" y="14458"/>
                      <a:pt x="4552285" y="42638"/>
                      <a:pt x="4750025" y="165219"/>
                    </a:cubicBezTo>
                    <a:cubicBezTo>
                      <a:pt x="4901042" y="258836"/>
                      <a:pt x="4906564" y="476157"/>
                      <a:pt x="4897424" y="2006694"/>
                    </a:cubicBezTo>
                    <a:lnTo>
                      <a:pt x="4897424" y="2006712"/>
                    </a:lnTo>
                    <a:cubicBezTo>
                      <a:pt x="4897422" y="2617028"/>
                      <a:pt x="4854639" y="2765615"/>
                      <a:pt x="4278786" y="2815677"/>
                    </a:cubicBezTo>
                    <a:close/>
                  </a:path>
                </a:pathLst>
              </a:custGeom>
              <a:solidFill>
                <a:srgbClr val="FFF9ED"/>
              </a:solidFill>
            </p:spPr>
          </p:sp>
        </p:grpSp>
        <p:sp>
          <p:nvSpPr>
            <p:cNvPr id="38" name="TextBox 37">
              <a:extLst>
                <a:ext uri="{FF2B5EF4-FFF2-40B4-BE49-F238E27FC236}">
                  <a16:creationId xmlns:a16="http://schemas.microsoft.com/office/drawing/2014/main" xmlns="" id="{0FD610C3-E7AA-4EFC-8B09-E8C8B7D598DA}"/>
                </a:ext>
              </a:extLst>
            </p:cNvPr>
            <p:cNvSpPr txBox="1"/>
            <p:nvPr/>
          </p:nvSpPr>
          <p:spPr>
            <a:xfrm>
              <a:off x="6105395" y="4911168"/>
              <a:ext cx="2521274" cy="1569660"/>
            </a:xfrm>
            <a:prstGeom prst="rect">
              <a:avLst/>
            </a:prstGeom>
            <a:noFill/>
          </p:spPr>
          <p:txBody>
            <a:bodyPr wrap="square">
              <a:spAutoFit/>
            </a:bodyPr>
            <a:lstStyle/>
            <a:p>
              <a:pPr algn="ctr"/>
              <a:r>
                <a:rPr lang="en-US" altLang="en-US" sz="2400" b="1">
                  <a:solidFill>
                    <a:srgbClr val="000099"/>
                  </a:solidFill>
                  <a:cs typeface="Arial" panose="020B0604020202020204" pitchFamily="34" charset="0"/>
                </a:rPr>
                <a:t>Công suất tỏa nhiệt của vật dẫn khi dòng điện chạy qua</a:t>
              </a:r>
              <a:endParaRPr lang="en-US" sz="2400" b="1"/>
            </a:p>
          </p:txBody>
        </p:sp>
      </p:grpSp>
      <p:grpSp>
        <p:nvGrpSpPr>
          <p:cNvPr id="48" name="Group 47">
            <a:extLst>
              <a:ext uri="{FF2B5EF4-FFF2-40B4-BE49-F238E27FC236}">
                <a16:creationId xmlns:a16="http://schemas.microsoft.com/office/drawing/2014/main" xmlns="" id="{3D72C42D-F1AF-49B3-B824-5CB0CF4496B8}"/>
              </a:ext>
            </a:extLst>
          </p:cNvPr>
          <p:cNvGrpSpPr/>
          <p:nvPr/>
        </p:nvGrpSpPr>
        <p:grpSpPr>
          <a:xfrm>
            <a:off x="6141033" y="1741405"/>
            <a:ext cx="2566647" cy="3005548"/>
            <a:chOff x="6141033" y="1741405"/>
            <a:chExt cx="2566647" cy="3005548"/>
          </a:xfrm>
        </p:grpSpPr>
        <p:grpSp>
          <p:nvGrpSpPr>
            <p:cNvPr id="19" name="Group 19"/>
            <p:cNvGrpSpPr/>
            <p:nvPr/>
          </p:nvGrpSpPr>
          <p:grpSpPr>
            <a:xfrm>
              <a:off x="6141033" y="1741405"/>
              <a:ext cx="2566647" cy="3005548"/>
              <a:chOff x="0" y="0"/>
              <a:chExt cx="5133294" cy="6011096"/>
            </a:xfrm>
          </p:grpSpPr>
          <p:sp>
            <p:nvSpPr>
              <p:cNvPr id="22" name="Freeform 22"/>
              <p:cNvSpPr/>
              <p:nvPr/>
            </p:nvSpPr>
            <p:spPr>
              <a:xfrm>
                <a:off x="0" y="709430"/>
                <a:ext cx="5133294" cy="5301666"/>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6CCFF"/>
              </a:solidFill>
            </p:spPr>
          </p:sp>
          <p:pic>
            <p:nvPicPr>
              <p:cNvPr id="23" name="Picture 2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275986" y="0"/>
                <a:ext cx="1046656" cy="1162951"/>
              </a:xfrm>
              <a:prstGeom prst="rect">
                <a:avLst/>
              </a:prstGeom>
            </p:spPr>
          </p:pic>
        </p:grpSp>
        <p:graphicFrame>
          <p:nvGraphicFramePr>
            <p:cNvPr id="39" name="Object 32">
              <a:extLst>
                <a:ext uri="{FF2B5EF4-FFF2-40B4-BE49-F238E27FC236}">
                  <a16:creationId xmlns:a16="http://schemas.microsoft.com/office/drawing/2014/main" xmlns="" id="{EF51D919-E254-4524-BEDD-73B3AB922A55}"/>
                </a:ext>
              </a:extLst>
            </p:cNvPr>
            <p:cNvGraphicFramePr>
              <a:graphicFrameLocks noChangeAspect="1"/>
            </p:cNvGraphicFramePr>
            <p:nvPr>
              <p:extLst>
                <p:ext uri="{D42A27DB-BD31-4B8C-83A1-F6EECF244321}">
                  <p14:modId xmlns:p14="http://schemas.microsoft.com/office/powerpoint/2010/main" val="2454933989"/>
                </p:ext>
              </p:extLst>
            </p:nvPr>
          </p:nvGraphicFramePr>
          <p:xfrm>
            <a:off x="6418263" y="2540000"/>
            <a:ext cx="1990725" cy="1816100"/>
          </p:xfrm>
          <a:graphic>
            <a:graphicData uri="http://schemas.openxmlformats.org/presentationml/2006/ole">
              <mc:AlternateContent xmlns:mc="http://schemas.openxmlformats.org/markup-compatibility/2006">
                <mc:Choice xmlns:v="urn:schemas-microsoft-com:vml" Requires="v">
                  <p:oleObj spid="_x0000_s18531" name="Equation" r:id="rId13" imgW="888840" imgH="812520" progId="Equation.DSMT4">
                    <p:embed/>
                  </p:oleObj>
                </mc:Choice>
                <mc:Fallback>
                  <p:oleObj name="Equation" r:id="rId13" imgW="888840" imgH="812520" progId="Equation.DSMT4">
                    <p:embed/>
                    <p:pic>
                      <p:nvPicPr>
                        <p:cNvPr id="301088" name="Object 32">
                          <a:extLst>
                            <a:ext uri="{FF2B5EF4-FFF2-40B4-BE49-F238E27FC236}">
                              <a16:creationId xmlns:a16="http://schemas.microsoft.com/office/drawing/2014/main" xmlns="" id="{517BE1A9-712D-493A-A061-8F0CC3B28603}"/>
                            </a:ext>
                          </a:extLst>
                        </p:cNvPr>
                        <p:cNvPicPr>
                          <a:picLocks noChangeAspect="1" noChangeArrowheads="1"/>
                        </p:cNvPicPr>
                        <p:nvPr/>
                      </p:nvPicPr>
                      <p:blipFill>
                        <a:blip r:embed="rId14"/>
                        <a:srcRect/>
                        <a:stretch>
                          <a:fillRect/>
                        </a:stretch>
                      </p:blipFill>
                      <p:spPr bwMode="auto">
                        <a:xfrm>
                          <a:off x="6418263" y="2540000"/>
                          <a:ext cx="1990725" cy="181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5" name="Group 44">
            <a:extLst>
              <a:ext uri="{FF2B5EF4-FFF2-40B4-BE49-F238E27FC236}">
                <a16:creationId xmlns:a16="http://schemas.microsoft.com/office/drawing/2014/main" xmlns="" id="{D107F07C-BE12-4A5B-955D-16A817F57A3B}"/>
              </a:ext>
            </a:extLst>
          </p:cNvPr>
          <p:cNvGrpSpPr/>
          <p:nvPr/>
        </p:nvGrpSpPr>
        <p:grpSpPr>
          <a:xfrm>
            <a:off x="8939553" y="4945824"/>
            <a:ext cx="2566647" cy="1513592"/>
            <a:chOff x="8939553" y="4945824"/>
            <a:chExt cx="2566647" cy="1513592"/>
          </a:xfrm>
        </p:grpSpPr>
        <p:grpSp>
          <p:nvGrpSpPr>
            <p:cNvPr id="10" name="Group 10"/>
            <p:cNvGrpSpPr/>
            <p:nvPr/>
          </p:nvGrpSpPr>
          <p:grpSpPr>
            <a:xfrm>
              <a:off x="8939553" y="4945824"/>
              <a:ext cx="2566647" cy="1513592"/>
              <a:chOff x="0" y="0"/>
              <a:chExt cx="4855819" cy="2863552"/>
            </a:xfrm>
          </p:grpSpPr>
          <p:sp>
            <p:nvSpPr>
              <p:cNvPr id="11" name="Freeform 11"/>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sp>
        </p:grpSp>
        <p:sp>
          <p:nvSpPr>
            <p:cNvPr id="40" name="TextBox 39">
              <a:extLst>
                <a:ext uri="{FF2B5EF4-FFF2-40B4-BE49-F238E27FC236}">
                  <a16:creationId xmlns:a16="http://schemas.microsoft.com/office/drawing/2014/main" xmlns="" id="{D0B6A8D9-83B5-43EE-8470-58B286B84DA7}"/>
                </a:ext>
              </a:extLst>
            </p:cNvPr>
            <p:cNvSpPr txBox="1"/>
            <p:nvPr/>
          </p:nvSpPr>
          <p:spPr>
            <a:xfrm>
              <a:off x="8949078" y="5282962"/>
              <a:ext cx="2557122" cy="830997"/>
            </a:xfrm>
            <a:prstGeom prst="rect">
              <a:avLst/>
            </a:prstGeom>
            <a:noFill/>
          </p:spPr>
          <p:txBody>
            <a:bodyPr wrap="square">
              <a:spAutoFit/>
            </a:bodyPr>
            <a:lstStyle/>
            <a:p>
              <a:pPr algn="ctr"/>
              <a:r>
                <a:rPr lang="en-US" altLang="en-US" sz="2400" b="1">
                  <a:solidFill>
                    <a:srgbClr val="000099"/>
                  </a:solidFill>
                  <a:cs typeface="Arial" panose="020B0604020202020204" pitchFamily="34" charset="0"/>
                </a:rPr>
                <a:t>Công và công suất của nguồn điện</a:t>
              </a:r>
              <a:endParaRPr lang="en-US" sz="2400" b="1"/>
            </a:p>
          </p:txBody>
        </p:sp>
      </p:grpSp>
      <p:grpSp>
        <p:nvGrpSpPr>
          <p:cNvPr id="49" name="Group 48">
            <a:extLst>
              <a:ext uri="{FF2B5EF4-FFF2-40B4-BE49-F238E27FC236}">
                <a16:creationId xmlns:a16="http://schemas.microsoft.com/office/drawing/2014/main" xmlns="" id="{E3C86CAA-5CDD-47A6-A899-B3580F4AFB70}"/>
              </a:ext>
            </a:extLst>
          </p:cNvPr>
          <p:cNvGrpSpPr/>
          <p:nvPr/>
        </p:nvGrpSpPr>
        <p:grpSpPr>
          <a:xfrm>
            <a:off x="8939553" y="1958999"/>
            <a:ext cx="2566647" cy="2787955"/>
            <a:chOff x="8939553" y="1958999"/>
            <a:chExt cx="2566647" cy="2787955"/>
          </a:xfrm>
        </p:grpSpPr>
        <p:grpSp>
          <p:nvGrpSpPr>
            <p:cNvPr id="30" name="Group 30"/>
            <p:cNvGrpSpPr/>
            <p:nvPr/>
          </p:nvGrpSpPr>
          <p:grpSpPr>
            <a:xfrm>
              <a:off x="8939553" y="1958999"/>
              <a:ext cx="2566647" cy="2787955"/>
              <a:chOff x="0" y="0"/>
              <a:chExt cx="5133294" cy="5575909"/>
            </a:xfrm>
          </p:grpSpPr>
          <p:sp>
            <p:nvSpPr>
              <p:cNvPr id="33" name="Freeform 33"/>
              <p:cNvSpPr/>
              <p:nvPr/>
            </p:nvSpPr>
            <p:spPr>
              <a:xfrm>
                <a:off x="0" y="274244"/>
                <a:ext cx="5133294" cy="5301665"/>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6CCFF"/>
              </a:solidFill>
            </p:spPr>
          </p:sp>
          <p:pic>
            <p:nvPicPr>
              <p:cNvPr id="34" name="Picture 3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17545" y="0"/>
                <a:ext cx="2625204" cy="639595"/>
              </a:xfrm>
              <a:prstGeom prst="rect">
                <a:avLst/>
              </a:prstGeom>
            </p:spPr>
          </p:pic>
        </p:grpSp>
        <p:sp>
          <p:nvSpPr>
            <p:cNvPr id="41" name="Text Box 33">
              <a:extLst>
                <a:ext uri="{FF2B5EF4-FFF2-40B4-BE49-F238E27FC236}">
                  <a16:creationId xmlns:a16="http://schemas.microsoft.com/office/drawing/2014/main" xmlns="" id="{A17D8FE4-72B9-4B16-B840-1D281DFCAA78}"/>
                </a:ext>
              </a:extLst>
            </p:cNvPr>
            <p:cNvSpPr txBox="1">
              <a:spLocks noChangeArrowheads="1"/>
            </p:cNvSpPr>
            <p:nvPr/>
          </p:nvSpPr>
          <p:spPr bwMode="auto">
            <a:xfrm>
              <a:off x="9391420" y="2475514"/>
              <a:ext cx="204651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00"/>
                  </a:solidFill>
                  <a:cs typeface="Arial" panose="020B0604020202020204" pitchFamily="34" charset="0"/>
                </a:rPr>
                <a:t>A</a:t>
              </a:r>
              <a:r>
                <a:rPr lang="en-US" altLang="en-US" b="1" baseline="-25000">
                  <a:solidFill>
                    <a:srgbClr val="000000"/>
                  </a:solidFill>
                  <a:cs typeface="Arial" panose="020B0604020202020204" pitchFamily="34" charset="0"/>
                </a:rPr>
                <a:t>ng</a:t>
              </a:r>
              <a:r>
                <a:rPr lang="en-US" altLang="en-US" b="1">
                  <a:solidFill>
                    <a:srgbClr val="000000"/>
                  </a:solidFill>
                  <a:cs typeface="Arial" panose="020B0604020202020204" pitchFamily="34" charset="0"/>
                </a:rPr>
                <a:t> = q.</a:t>
              </a:r>
              <a:r>
                <a:rPr lang="en-US" altLang="en-US" b="1">
                  <a:solidFill>
                    <a:srgbClr val="000000"/>
                  </a:solidFill>
                  <a:latin typeface="VNI-Allegie" pitchFamily="2" charset="0"/>
                  <a:cs typeface="Arial" panose="020B0604020202020204" pitchFamily="34" charset="0"/>
                </a:rPr>
                <a:t>E</a:t>
              </a:r>
              <a:r>
                <a:rPr lang="en-US" altLang="en-US" b="1">
                  <a:solidFill>
                    <a:srgbClr val="000000"/>
                  </a:solidFill>
                  <a:cs typeface="Arial" panose="020B0604020202020204" pitchFamily="34" charset="0"/>
                </a:rPr>
                <a:t> </a:t>
              </a:r>
            </a:p>
            <a:p>
              <a:pPr eaLnBrk="1" fontAlgn="base" hangingPunct="1">
                <a:spcBef>
                  <a:spcPct val="50000"/>
                </a:spcBef>
                <a:spcAft>
                  <a:spcPct val="0"/>
                </a:spcAft>
              </a:pPr>
              <a:r>
                <a:rPr lang="en-US" altLang="en-US" b="1">
                  <a:solidFill>
                    <a:srgbClr val="000000"/>
                  </a:solidFill>
                  <a:cs typeface="Arial" panose="020B0604020202020204" pitchFamily="34" charset="0"/>
                </a:rPr>
                <a:t>      = </a:t>
              </a:r>
              <a:r>
                <a:rPr lang="en-US" altLang="en-US" b="1">
                  <a:solidFill>
                    <a:srgbClr val="000000"/>
                  </a:solidFill>
                  <a:latin typeface="VNI-Allegie" pitchFamily="2" charset="0"/>
                  <a:cs typeface="Arial" panose="020B0604020202020204" pitchFamily="34" charset="0"/>
                </a:rPr>
                <a:t>E</a:t>
              </a:r>
              <a:r>
                <a:rPr lang="en-US" altLang="en-US" b="1">
                  <a:solidFill>
                    <a:srgbClr val="000000"/>
                  </a:solidFill>
                  <a:cs typeface="Arial" panose="020B0604020202020204" pitchFamily="34" charset="0"/>
                </a:rPr>
                <a:t>.I.t</a:t>
              </a:r>
              <a:endParaRPr lang="vi-VN" altLang="en-US" b="1">
                <a:solidFill>
                  <a:srgbClr val="000000"/>
                </a:solidFill>
                <a:cs typeface="Arial" panose="020B0604020202020204" pitchFamily="34" charset="0"/>
              </a:endParaRPr>
            </a:p>
          </p:txBody>
        </p:sp>
        <p:graphicFrame>
          <p:nvGraphicFramePr>
            <p:cNvPr id="42" name="Object 34">
              <a:extLst>
                <a:ext uri="{FF2B5EF4-FFF2-40B4-BE49-F238E27FC236}">
                  <a16:creationId xmlns:a16="http://schemas.microsoft.com/office/drawing/2014/main" xmlns="" id="{F8DF458B-CF50-42F4-89E2-F04EB7C35F75}"/>
                </a:ext>
              </a:extLst>
            </p:cNvPr>
            <p:cNvGraphicFramePr>
              <a:graphicFrameLocks noChangeAspect="1"/>
            </p:cNvGraphicFramePr>
            <p:nvPr>
              <p:extLst>
                <p:ext uri="{D42A27DB-BD31-4B8C-83A1-F6EECF244321}">
                  <p14:modId xmlns:p14="http://schemas.microsoft.com/office/powerpoint/2010/main" val="313443971"/>
                </p:ext>
              </p:extLst>
            </p:nvPr>
          </p:nvGraphicFramePr>
          <p:xfrm>
            <a:off x="9048750" y="3644900"/>
            <a:ext cx="2320925" cy="923925"/>
          </p:xfrm>
          <a:graphic>
            <a:graphicData uri="http://schemas.openxmlformats.org/presentationml/2006/ole">
              <mc:AlternateContent xmlns:mc="http://schemas.openxmlformats.org/markup-compatibility/2006">
                <mc:Choice xmlns:v="urn:schemas-microsoft-com:vml" Requires="v">
                  <p:oleObj spid="_x0000_s18532" name="Equation" r:id="rId17" imgW="1054080" imgH="419040" progId="Equation.DSMT4">
                    <p:embed/>
                  </p:oleObj>
                </mc:Choice>
                <mc:Fallback>
                  <p:oleObj name="Equation" r:id="rId17" imgW="1054080" imgH="419040" progId="Equation.DSMT4">
                    <p:embed/>
                    <p:pic>
                      <p:nvPicPr>
                        <p:cNvPr id="301090" name="Object 34">
                          <a:extLst>
                            <a:ext uri="{FF2B5EF4-FFF2-40B4-BE49-F238E27FC236}">
                              <a16:creationId xmlns:a16="http://schemas.microsoft.com/office/drawing/2014/main" xmlns="" id="{AE88EE1F-F270-4231-BC4C-49E1D25B29B0}"/>
                            </a:ext>
                          </a:extLst>
                        </p:cNvPr>
                        <p:cNvPicPr>
                          <a:picLocks noChangeAspect="1" noChangeArrowheads="1"/>
                        </p:cNvPicPr>
                        <p:nvPr/>
                      </p:nvPicPr>
                      <p:blipFill>
                        <a:blip r:embed="rId18"/>
                        <a:srcRect/>
                        <a:stretch>
                          <a:fillRect/>
                        </a:stretch>
                      </p:blipFill>
                      <p:spPr bwMode="auto">
                        <a:xfrm>
                          <a:off x="9048750" y="3644900"/>
                          <a:ext cx="2320925"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306180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3"/>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1000"/>
                                        <p:tgtEl>
                                          <p:spTgt spid="46"/>
                                        </p:tgtEl>
                                      </p:cBhvr>
                                    </p:animEffect>
                                    <p:anim calcmode="lin" valueType="num">
                                      <p:cBhvr>
                                        <p:cTn id="21" dur="1000" fill="hold"/>
                                        <p:tgtEl>
                                          <p:spTgt spid="46"/>
                                        </p:tgtEl>
                                        <p:attrNameLst>
                                          <p:attrName>ppt_x</p:attrName>
                                        </p:attrNameLst>
                                      </p:cBhvr>
                                      <p:tavLst>
                                        <p:tav tm="0">
                                          <p:val>
                                            <p:strVal val="#ppt_x"/>
                                          </p:val>
                                        </p:tav>
                                        <p:tav tm="100000">
                                          <p:val>
                                            <p:strVal val="#ppt_x"/>
                                          </p:val>
                                        </p:tav>
                                      </p:tavLst>
                                    </p:anim>
                                    <p:anim calcmode="lin" valueType="num">
                                      <p:cBhvr>
                                        <p:cTn id="2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anim calcmode="lin" valueType="num">
                                      <p:cBhvr>
                                        <p:cTn id="35" dur="1000" fill="hold"/>
                                        <p:tgtEl>
                                          <p:spTgt spid="47"/>
                                        </p:tgtEl>
                                        <p:attrNameLst>
                                          <p:attrName>ppt_x</p:attrName>
                                        </p:attrNameLst>
                                      </p:cBhvr>
                                      <p:tavLst>
                                        <p:tav tm="0">
                                          <p:val>
                                            <p:strVal val="#ppt_x"/>
                                          </p:val>
                                        </p:tav>
                                        <p:tav tm="100000">
                                          <p:val>
                                            <p:strVal val="#ppt_x"/>
                                          </p:val>
                                        </p:tav>
                                      </p:tavLst>
                                    </p:anim>
                                    <p:anim calcmode="lin" valueType="num">
                                      <p:cBhvr>
                                        <p:cTn id="3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1000"/>
                                        <p:tgtEl>
                                          <p:spTgt spid="48"/>
                                        </p:tgtEl>
                                      </p:cBhvr>
                                    </p:animEffect>
                                    <p:anim calcmode="lin" valueType="num">
                                      <p:cBhvr>
                                        <p:cTn id="49" dur="1000" fill="hold"/>
                                        <p:tgtEl>
                                          <p:spTgt spid="48"/>
                                        </p:tgtEl>
                                        <p:attrNameLst>
                                          <p:attrName>ppt_x</p:attrName>
                                        </p:attrNameLst>
                                      </p:cBhvr>
                                      <p:tavLst>
                                        <p:tav tm="0">
                                          <p:val>
                                            <p:strVal val="#ppt_x"/>
                                          </p:val>
                                        </p:tav>
                                        <p:tav tm="100000">
                                          <p:val>
                                            <p:strVal val="#ppt_x"/>
                                          </p:val>
                                        </p:tav>
                                      </p:tavLst>
                                    </p:anim>
                                    <p:anim calcmode="lin" valueType="num">
                                      <p:cBhvr>
                                        <p:cTn id="5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anim calcmode="lin" valueType="num">
                                      <p:cBhvr>
                                        <p:cTn id="56" dur="1000" fill="hold"/>
                                        <p:tgtEl>
                                          <p:spTgt spid="45"/>
                                        </p:tgtEl>
                                        <p:attrNameLst>
                                          <p:attrName>ppt_x</p:attrName>
                                        </p:attrNameLst>
                                      </p:cBhvr>
                                      <p:tavLst>
                                        <p:tav tm="0">
                                          <p:val>
                                            <p:strVal val="#ppt_x"/>
                                          </p:val>
                                        </p:tav>
                                        <p:tav tm="100000">
                                          <p:val>
                                            <p:strVal val="#ppt_x"/>
                                          </p:val>
                                        </p:tav>
                                      </p:tavLst>
                                    </p:anim>
                                    <p:anim calcmode="lin" valueType="num">
                                      <p:cBhvr>
                                        <p:cTn id="5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1000"/>
                                        <p:tgtEl>
                                          <p:spTgt spid="49"/>
                                        </p:tgtEl>
                                      </p:cBhvr>
                                    </p:animEffect>
                                    <p:anim calcmode="lin" valueType="num">
                                      <p:cBhvr>
                                        <p:cTn id="63" dur="1000" fill="hold"/>
                                        <p:tgtEl>
                                          <p:spTgt spid="49"/>
                                        </p:tgtEl>
                                        <p:attrNameLst>
                                          <p:attrName>ppt_x</p:attrName>
                                        </p:attrNameLst>
                                      </p:cBhvr>
                                      <p:tavLst>
                                        <p:tav tm="0">
                                          <p:val>
                                            <p:strVal val="#ppt_x"/>
                                          </p:val>
                                        </p:tav>
                                        <p:tav tm="100000">
                                          <p:val>
                                            <p:strVal val="#ppt_x"/>
                                          </p:val>
                                        </p:tav>
                                      </p:tavLst>
                                    </p:anim>
                                    <p:anim calcmode="lin" valueType="num">
                                      <p:cBhvr>
                                        <p:cTn id="6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6335562D-47C3-42BC-BC7D-7AF52EE5A71A}"/>
              </a:ext>
            </a:extLst>
          </p:cNvPr>
          <p:cNvSpPr/>
          <p:nvPr/>
        </p:nvSpPr>
        <p:spPr>
          <a:xfrm>
            <a:off x="1524000" y="3665514"/>
            <a:ext cx="9144000" cy="856309"/>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pic>
        <p:nvPicPr>
          <p:cNvPr id="8" name="Picture 7">
            <a:hlinkClick r:id="rId4" action="ppaction://hlinksldjump"/>
            <a:extLst>
              <a:ext uri="{FF2B5EF4-FFF2-40B4-BE49-F238E27FC236}">
                <a16:creationId xmlns:a16="http://schemas.microsoft.com/office/drawing/2014/main" xmlns="" id="{165D02D2-111C-48DA-B806-17EDA77B2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993" y="2983989"/>
            <a:ext cx="1476884" cy="1307705"/>
          </a:xfrm>
          <a:prstGeom prst="rect">
            <a:avLst/>
          </a:prstGeom>
        </p:spPr>
      </p:pic>
      <p:pic>
        <p:nvPicPr>
          <p:cNvPr id="9" name="Picture 8">
            <a:extLst>
              <a:ext uri="{FF2B5EF4-FFF2-40B4-BE49-F238E27FC236}">
                <a16:creationId xmlns:a16="http://schemas.microsoft.com/office/drawing/2014/main" xmlns="" id="{DE93B167-9DF8-4F7B-A15E-DCA0F1988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700" y="2599906"/>
            <a:ext cx="1545470" cy="1037934"/>
          </a:xfrm>
          <a:prstGeom prst="rect">
            <a:avLst/>
          </a:prstGeom>
        </p:spPr>
      </p:pic>
      <p:pic>
        <p:nvPicPr>
          <p:cNvPr id="10" name="Picture 9">
            <a:hlinkClick r:id="rId7" action="ppaction://hlinksldjump"/>
            <a:extLst>
              <a:ext uri="{FF2B5EF4-FFF2-40B4-BE49-F238E27FC236}">
                <a16:creationId xmlns:a16="http://schemas.microsoft.com/office/drawing/2014/main" xmlns="" id="{99F79902-D845-4948-9A8D-BC737DA839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050" y="2983988"/>
            <a:ext cx="1476884" cy="1307705"/>
          </a:xfrm>
          <a:prstGeom prst="rect">
            <a:avLst/>
          </a:prstGeom>
        </p:spPr>
      </p:pic>
      <p:pic>
        <p:nvPicPr>
          <p:cNvPr id="11" name="Picture 10">
            <a:extLst>
              <a:ext uri="{FF2B5EF4-FFF2-40B4-BE49-F238E27FC236}">
                <a16:creationId xmlns:a16="http://schemas.microsoft.com/office/drawing/2014/main" xmlns="" id="{F5A3D29D-2006-4BE0-AEF2-ABC918DCEA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9756" y="2599905"/>
            <a:ext cx="1545470" cy="1037934"/>
          </a:xfrm>
          <a:prstGeom prst="rect">
            <a:avLst/>
          </a:prstGeom>
        </p:spPr>
      </p:pic>
      <p:pic>
        <p:nvPicPr>
          <p:cNvPr id="12" name="Picture 11">
            <a:hlinkClick r:id="rId10" action="ppaction://hlinksldjump"/>
            <a:extLst>
              <a:ext uri="{FF2B5EF4-FFF2-40B4-BE49-F238E27FC236}">
                <a16:creationId xmlns:a16="http://schemas.microsoft.com/office/drawing/2014/main" xmlns="" id="{B9F6EF56-EFE5-46AA-BEED-938FE1E31A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3106" y="2983988"/>
            <a:ext cx="1476884" cy="1307705"/>
          </a:xfrm>
          <a:prstGeom prst="rect">
            <a:avLst/>
          </a:prstGeom>
        </p:spPr>
      </p:pic>
      <p:pic>
        <p:nvPicPr>
          <p:cNvPr id="13" name="Picture 12">
            <a:extLst>
              <a:ext uri="{FF2B5EF4-FFF2-40B4-BE49-F238E27FC236}">
                <a16:creationId xmlns:a16="http://schemas.microsoft.com/office/drawing/2014/main" xmlns="" id="{CABCEBFF-5DE1-4042-94D0-113FF0A7D80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48813" y="2599905"/>
            <a:ext cx="1545470" cy="1037934"/>
          </a:xfrm>
          <a:prstGeom prst="rect">
            <a:avLst/>
          </a:prstGeom>
        </p:spPr>
      </p:pic>
      <p:pic>
        <p:nvPicPr>
          <p:cNvPr id="14" name="Picture 13">
            <a:hlinkClick r:id="rId13" action="ppaction://hlinksldjump"/>
            <a:extLst>
              <a:ext uri="{FF2B5EF4-FFF2-40B4-BE49-F238E27FC236}">
                <a16:creationId xmlns:a16="http://schemas.microsoft.com/office/drawing/2014/main" xmlns="" id="{633EC59B-FCA1-44AA-9210-1F72A9C855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26455" y="2983988"/>
            <a:ext cx="1476884" cy="1307705"/>
          </a:xfrm>
          <a:prstGeom prst="rect">
            <a:avLst/>
          </a:prstGeom>
        </p:spPr>
      </p:pic>
      <p:pic>
        <p:nvPicPr>
          <p:cNvPr id="15" name="Picture 14">
            <a:extLst>
              <a:ext uri="{FF2B5EF4-FFF2-40B4-BE49-F238E27FC236}">
                <a16:creationId xmlns:a16="http://schemas.microsoft.com/office/drawing/2014/main" xmlns="" id="{AD65FD14-A8FF-49BD-BB2A-1A81849D35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92161" y="2599904"/>
            <a:ext cx="1545470" cy="1037934"/>
          </a:xfrm>
          <a:prstGeom prst="rect">
            <a:avLst/>
          </a:prstGeom>
        </p:spPr>
      </p:pic>
      <p:pic>
        <p:nvPicPr>
          <p:cNvPr id="16" name="Picture 15">
            <a:hlinkClick r:id="rId16" action="ppaction://hlinksldjump"/>
            <a:extLst>
              <a:ext uri="{FF2B5EF4-FFF2-40B4-BE49-F238E27FC236}">
                <a16:creationId xmlns:a16="http://schemas.microsoft.com/office/drawing/2014/main" xmlns="" id="{6FB1DCEB-4C74-4EB6-8AC6-7F38A1717E0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01218" y="2983987"/>
            <a:ext cx="1476884" cy="1307705"/>
          </a:xfrm>
          <a:prstGeom prst="rect">
            <a:avLst/>
          </a:prstGeom>
        </p:spPr>
      </p:pic>
      <p:pic>
        <p:nvPicPr>
          <p:cNvPr id="17" name="Picture 16">
            <a:extLst>
              <a:ext uri="{FF2B5EF4-FFF2-40B4-BE49-F238E27FC236}">
                <a16:creationId xmlns:a16="http://schemas.microsoft.com/office/drawing/2014/main" xmlns="" id="{769360CF-BDF1-45A9-8C3E-6AEF4338A20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66924" y="2599904"/>
            <a:ext cx="1545470" cy="1037934"/>
          </a:xfrm>
          <a:prstGeom prst="rect">
            <a:avLst/>
          </a:prstGeom>
        </p:spPr>
      </p:pic>
      <p:pic>
        <p:nvPicPr>
          <p:cNvPr id="37" name="Picture 36">
            <a:extLst>
              <a:ext uri="{FF2B5EF4-FFF2-40B4-BE49-F238E27FC236}">
                <a16:creationId xmlns:a16="http://schemas.microsoft.com/office/drawing/2014/main" xmlns="" id="{16677DD5-4B38-44EE-AE03-4CE69860F1F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74051" y="4931599"/>
            <a:ext cx="4571999" cy="251114"/>
          </a:xfrm>
          <a:prstGeom prst="rect">
            <a:avLst/>
          </a:prstGeom>
        </p:spPr>
      </p:pic>
      <p:pic>
        <p:nvPicPr>
          <p:cNvPr id="39" name="Picture 38">
            <a:extLst>
              <a:ext uri="{FF2B5EF4-FFF2-40B4-BE49-F238E27FC236}">
                <a16:creationId xmlns:a16="http://schemas.microsoft.com/office/drawing/2014/main" xmlns="" id="{468116E2-9E2A-444E-92F8-B1A7CB14769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24002" y="4516972"/>
            <a:ext cx="4571999" cy="251114"/>
          </a:xfrm>
          <a:prstGeom prst="rect">
            <a:avLst/>
          </a:prstGeom>
        </p:spPr>
      </p:pic>
      <p:pic>
        <p:nvPicPr>
          <p:cNvPr id="40" name="Picture 39">
            <a:extLst>
              <a:ext uri="{FF2B5EF4-FFF2-40B4-BE49-F238E27FC236}">
                <a16:creationId xmlns:a16="http://schemas.microsoft.com/office/drawing/2014/main" xmlns="" id="{4AF2A1C0-A62D-4A01-AB2A-74ABC46C1AC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96002" y="4516972"/>
            <a:ext cx="4571999" cy="251114"/>
          </a:xfrm>
          <a:prstGeom prst="rect">
            <a:avLst/>
          </a:prstGeom>
        </p:spPr>
      </p:pic>
      <p:sp>
        <p:nvSpPr>
          <p:cNvPr id="29" name="Rectangle 28">
            <a:hlinkClick r:id="rId20" action="ppaction://hlinksldjump"/>
            <a:extLst>
              <a:ext uri="{FF2B5EF4-FFF2-40B4-BE49-F238E27FC236}">
                <a16:creationId xmlns:a16="http://schemas.microsoft.com/office/drawing/2014/main" xmlns="" id="{DCC1D7D8-37C5-406F-AC99-1ECB1E71FE4F}"/>
              </a:ext>
            </a:extLst>
          </p:cNvPr>
          <p:cNvSpPr/>
          <p:nvPr/>
        </p:nvSpPr>
        <p:spPr>
          <a:xfrm>
            <a:off x="3693997" y="1793764"/>
            <a:ext cx="5006820" cy="484748"/>
          </a:xfrm>
          <a:prstGeom prst="rect">
            <a:avLst/>
          </a:prstGeom>
          <a:noFill/>
        </p:spPr>
        <p:txBody>
          <a:bodyPr wrap="none" lIns="68580" tIns="34290" rIns="68580" bIns="34290">
            <a:spAutoFit/>
          </a:bodyPr>
          <a:lstStyle/>
          <a:p>
            <a:pPr algn="ctr" defTabSz="685800"/>
            <a:r>
              <a:rPr lang="en-US" sz="2700" b="1" dirty="0" err="1">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TRÒ</a:t>
            </a:r>
            <a:r>
              <a:rPr lang="en-US" sz="27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 CH</a:t>
            </a:r>
            <a:r>
              <a:rPr lang="vi-VN" sz="27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Ơ</a:t>
            </a:r>
            <a:r>
              <a:rPr lang="en-US" sz="27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I </a:t>
            </a:r>
            <a:r>
              <a:rPr lang="en-US" sz="2700" b="1" dirty="0" err="1">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HỘP</a:t>
            </a:r>
            <a:r>
              <a:rPr lang="en-US" sz="27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 </a:t>
            </a:r>
            <a:r>
              <a:rPr lang="en-US" sz="2700" b="1" dirty="0" err="1">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QUÀ</a:t>
            </a:r>
            <a:r>
              <a:rPr lang="en-US" sz="27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 </a:t>
            </a:r>
            <a:r>
              <a:rPr lang="en-US" sz="2700" b="1" dirty="0" err="1">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BÍ</a:t>
            </a:r>
            <a:r>
              <a:rPr lang="en-US" sz="27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 </a:t>
            </a:r>
            <a:r>
              <a:rPr lang="en-US" sz="2700" b="1" dirty="0" err="1">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MẬT</a:t>
            </a:r>
            <a:endParaRPr lang="en-US" sz="27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5343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29"/>
                                        </p:tgtEl>
                                        <p:attrNameLst>
                                          <p:attrName>style.color</p:attrName>
                                        </p:attrNameLst>
                                      </p:cBhvr>
                                      <p:by>
                                        <p:hsl h="7200000" s="0" l="0"/>
                                      </p:by>
                                    </p:animClr>
                                    <p:animClr clrSpc="hsl" dir="cw">
                                      <p:cBhvr>
                                        <p:cTn id="7" dur="500" fill="hold"/>
                                        <p:tgtEl>
                                          <p:spTgt spid="29"/>
                                        </p:tgtEl>
                                        <p:attrNameLst>
                                          <p:attrName>fillcolor</p:attrName>
                                        </p:attrNameLst>
                                      </p:cBhvr>
                                      <p:by>
                                        <p:hsl h="7200000" s="0" l="0"/>
                                      </p:by>
                                    </p:animClr>
                                    <p:animClr clrSpc="hsl" dir="cw">
                                      <p:cBhvr>
                                        <p:cTn id="8" dur="500" fill="hold"/>
                                        <p:tgtEl>
                                          <p:spTgt spid="29"/>
                                        </p:tgtEl>
                                        <p:attrNameLst>
                                          <p:attrName>stroke.color</p:attrName>
                                        </p:attrNameLst>
                                      </p:cBhvr>
                                      <p:by>
                                        <p:hsl h="7200000" s="0" l="0"/>
                                      </p:by>
                                    </p:animClr>
                                    <p:set>
                                      <p:cBhvr>
                                        <p:cTn id="9" dur="500" fill="hold"/>
                                        <p:tgtEl>
                                          <p:spTgt spid="29"/>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29"/>
                                        </p:tgtEl>
                                        <p:attrNameLst>
                                          <p:attrName>ppt_x</p:attrName>
                                          <p:attrName>ppt_y</p:attrName>
                                        </p:attrNameLst>
                                      </p:cBhvr>
                                      <p:rCtr x="0" y="-3611"/>
                                    </p:animMotion>
                                    <p:animRot by="1500000">
                                      <p:cBhvr>
                                        <p:cTn id="12" dur="125" fill="hold">
                                          <p:stCondLst>
                                            <p:cond delay="0"/>
                                          </p:stCondLst>
                                        </p:cTn>
                                        <p:tgtEl>
                                          <p:spTgt spid="29"/>
                                        </p:tgtEl>
                                        <p:attrNameLst>
                                          <p:attrName>r</p:attrName>
                                        </p:attrNameLst>
                                      </p:cBhvr>
                                    </p:animRot>
                                    <p:animRot by="-1500000">
                                      <p:cBhvr>
                                        <p:cTn id="13" dur="125" fill="hold">
                                          <p:stCondLst>
                                            <p:cond delay="125"/>
                                          </p:stCondLst>
                                        </p:cTn>
                                        <p:tgtEl>
                                          <p:spTgt spid="29"/>
                                        </p:tgtEl>
                                        <p:attrNameLst>
                                          <p:attrName>r</p:attrName>
                                        </p:attrNameLst>
                                      </p:cBhvr>
                                    </p:animRot>
                                    <p:animRot by="-1500000">
                                      <p:cBhvr>
                                        <p:cTn id="14" dur="125" fill="hold">
                                          <p:stCondLst>
                                            <p:cond delay="250"/>
                                          </p:stCondLst>
                                        </p:cTn>
                                        <p:tgtEl>
                                          <p:spTgt spid="29"/>
                                        </p:tgtEl>
                                        <p:attrNameLst>
                                          <p:attrName>r</p:attrName>
                                        </p:attrNameLst>
                                      </p:cBhvr>
                                    </p:animRot>
                                    <p:animRot by="1500000">
                                      <p:cBhvr>
                                        <p:cTn id="15" dur="125" fill="hold">
                                          <p:stCondLst>
                                            <p:cond delay="375"/>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6"/>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9" grpId="0"/>
      <p:bldP spid="2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812" y="819431"/>
            <a:ext cx="1456072" cy="139245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2828" y="4502882"/>
            <a:ext cx="1476884" cy="1307705"/>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8534" y="4118799"/>
            <a:ext cx="1545470" cy="1037934"/>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10188113" y="3797427"/>
            <a:ext cx="1102995" cy="99600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b="1" dirty="0">
                <a:solidFill>
                  <a:prstClr val="black"/>
                </a:solidFill>
                <a:latin typeface="Tahoma" panose="020B0604030504040204" pitchFamily="34" charset="0"/>
                <a:ea typeface="Tahoma" panose="020B0604030504040204" pitchFamily="34" charset="0"/>
                <a:cs typeface="Tahoma" panose="020B0604030504040204" pitchFamily="34" charset="0"/>
              </a:rPr>
              <a:t>Bạn được 1 tràng pháo tay</a:t>
            </a:r>
            <a:endPar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1828800" y="664384"/>
            <a:ext cx="6206640" cy="139301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nl-NL" sz="4000" b="1">
                <a:solidFill>
                  <a:srgbClr val="FF0000"/>
                </a:solidFill>
                <a:latin typeface="Calibri"/>
              </a:rPr>
              <a:t>Dòng điện không đổi là dòng điện có</a:t>
            </a:r>
            <a:endParaRPr lang="en-US" sz="4000" b="1">
              <a:solidFill>
                <a:srgbClr val="FF0000"/>
              </a:solidFill>
              <a:latin typeface="Times New Roman" panose="02020603050405020304" pitchFamily="18" charset="0"/>
              <a:cs typeface="Times New Roman" panose="02020603050405020304" pitchFamily="18" charset="0"/>
            </a:endParaRPr>
          </a:p>
          <a:p>
            <a:pPr algn="ctr" defTabSz="685800"/>
            <a:endParaRPr lang="vi-VN"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1794360" y="2275074"/>
            <a:ext cx="7024968" cy="63260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rgbClr val="002060"/>
                </a:solidFill>
                <a:latin typeface="Arial" panose="020B0604020202020204" pitchFamily="34" charset="0"/>
                <a:ea typeface="Calibri" panose="020F0502020204030204" pitchFamily="34" charset="0"/>
                <a:cs typeface="Arial" panose="020B0604020202020204" pitchFamily="34" charset="0"/>
              </a:rPr>
              <a:t>A. </a:t>
            </a:r>
            <a:r>
              <a:rPr lang="nl-NL" sz="2600" kern="0">
                <a:solidFill>
                  <a:prstClr val="black"/>
                </a:solidFill>
                <a:latin typeface="Arial" panose="020B0604020202020204" pitchFamily="34" charset="0"/>
                <a:cs typeface="Arial" panose="020B0604020202020204" pitchFamily="34" charset="0"/>
              </a:rPr>
              <a:t>chiều không thay đổi theo thời gian</a:t>
            </a:r>
            <a:r>
              <a:rPr lang="nl-NL" sz="2600" kern="0">
                <a:solidFill>
                  <a:sysClr val="windowText" lastClr="000000"/>
                </a:solidFill>
                <a:latin typeface="Arial" panose="020B0604020202020204" pitchFamily="34" charset="0"/>
                <a:cs typeface="Arial" panose="020B0604020202020204" pitchFamily="34" charset="0"/>
              </a:rPr>
              <a:t>.</a:t>
            </a:r>
            <a:endParaRPr lang="en-US" sz="2600" kern="0" dirty="0">
              <a:solidFill>
                <a:prstClr val="black"/>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9631241" y="2050300"/>
            <a:ext cx="1828748" cy="18823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31" name="Arrow: Pentagon 30">
            <a:hlinkClick r:id="rId9" action="ppaction://hlinksldjump"/>
            <a:extLst>
              <a:ext uri="{FF2B5EF4-FFF2-40B4-BE49-F238E27FC236}">
                <a16:creationId xmlns:a16="http://schemas.microsoft.com/office/drawing/2014/main" xmlns="" id="{AA693000-41B6-4481-BACC-F3E8F4F6DBBA}"/>
              </a:ext>
            </a:extLst>
          </p:cNvPr>
          <p:cNvSpPr/>
          <p:nvPr/>
        </p:nvSpPr>
        <p:spPr>
          <a:xfrm rot="586976" flipH="1">
            <a:off x="9679013" y="1384720"/>
            <a:ext cx="1733204" cy="674636"/>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8429" y="2397817"/>
            <a:ext cx="714375" cy="764381"/>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10527174" y="1450461"/>
            <a:ext cx="115805" cy="115805"/>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4763" y="4527423"/>
            <a:ext cx="873043" cy="956990"/>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1" y="3836445"/>
            <a:ext cx="873043" cy="956990"/>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64757" y="883000"/>
            <a:ext cx="583484" cy="57648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926170" y="1053375"/>
            <a:ext cx="660121" cy="632396"/>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55699" y="3796529"/>
            <a:ext cx="371475" cy="328613"/>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28889" y="3807508"/>
            <a:ext cx="535781" cy="892969"/>
          </a:xfrm>
          <a:prstGeom prst="rect">
            <a:avLst/>
          </a:prstGeom>
        </p:spPr>
      </p:pic>
      <p:sp>
        <p:nvSpPr>
          <p:cNvPr id="19" name="Rectangle: Folded Corner 18">
            <a:extLst>
              <a:ext uri="{FF2B5EF4-FFF2-40B4-BE49-F238E27FC236}">
                <a16:creationId xmlns:a16="http://schemas.microsoft.com/office/drawing/2014/main" xmlns="" id="{E0C9D60E-A1B2-468A-AB60-057A5BD335B2}"/>
              </a:ext>
            </a:extLst>
          </p:cNvPr>
          <p:cNvSpPr/>
          <p:nvPr/>
        </p:nvSpPr>
        <p:spPr>
          <a:xfrm>
            <a:off x="1787991" y="4110922"/>
            <a:ext cx="6966920" cy="845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600">
                <a:solidFill>
                  <a:srgbClr val="002060"/>
                </a:solidFill>
                <a:latin typeface="Arial" panose="020B0604020202020204" pitchFamily="34" charset="0"/>
                <a:ea typeface="Tahoma" panose="020B0604030504040204" pitchFamily="34" charset="0"/>
                <a:cs typeface="Arial" panose="020B0604020202020204" pitchFamily="34" charset="0"/>
              </a:rPr>
              <a:t> </a:t>
            </a:r>
          </a:p>
          <a:p>
            <a:pPr>
              <a:defRPr/>
            </a:pPr>
            <a:endParaRPr lang="en-US" sz="2600">
              <a:solidFill>
                <a:srgbClr val="002060"/>
              </a:solidFill>
              <a:latin typeface="Arial" panose="020B0604020202020204" pitchFamily="34" charset="0"/>
              <a:ea typeface="Tahoma" panose="020B0604030504040204" pitchFamily="34" charset="0"/>
              <a:cs typeface="Arial" panose="020B0604020202020204" pitchFamily="34" charset="0"/>
            </a:endParaRPr>
          </a:p>
          <a:p>
            <a:pPr>
              <a:defRPr/>
            </a:pPr>
            <a:r>
              <a:rPr lang="en-US" sz="2600">
                <a:solidFill>
                  <a:srgbClr val="002060"/>
                </a:solidFill>
                <a:latin typeface="Arial" panose="020B0604020202020204" pitchFamily="34" charset="0"/>
                <a:ea typeface="Tahoma" panose="020B0604030504040204" pitchFamily="34" charset="0"/>
                <a:cs typeface="Arial" panose="020B0604020202020204" pitchFamily="34" charset="0"/>
              </a:rPr>
              <a:t>C.</a:t>
            </a:r>
            <a:r>
              <a:rPr lang="pt-BR" sz="2600" kern="0">
                <a:solidFill>
                  <a:prstClr val="black"/>
                </a:solidFill>
                <a:latin typeface="Arial" panose="020B0604020202020204" pitchFamily="34" charset="0"/>
                <a:cs typeface="Arial" panose="020B0604020202020204" pitchFamily="34" charset="0"/>
              </a:rPr>
              <a:t> cả chiều và cường độ không thay đổi theo thời gian</a:t>
            </a:r>
            <a:endParaRPr lang="en-US" sz="2600" kern="0">
              <a:solidFill>
                <a:sysClr val="windowText" lastClr="000000"/>
              </a:solidFill>
              <a:latin typeface="Arial" panose="020B0604020202020204" pitchFamily="34" charset="0"/>
              <a:cs typeface="Arial" panose="020B0604020202020204" pitchFamily="34" charset="0"/>
            </a:endParaRPr>
          </a:p>
          <a:p>
            <a:r>
              <a:rPr lang="en-US" sz="2600">
                <a:solidFill>
                  <a:srgbClr val="002060"/>
                </a:solidFill>
                <a:latin typeface="Arial" panose="020B0604020202020204" pitchFamily="34" charset="0"/>
                <a:ea typeface="Tahoma" panose="020B0604030504040204" pitchFamily="34" charset="0"/>
                <a:cs typeface="Arial" panose="020B0604020202020204" pitchFamily="34" charset="0"/>
              </a:rPr>
              <a:t> </a:t>
            </a:r>
            <a:endParaRPr lang="vi-VN" sz="2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defTabSz="685800"/>
            <a:endParaRPr lang="en-US" sz="26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20" name="Rectangle: Folded Corner 19">
            <a:extLst>
              <a:ext uri="{FF2B5EF4-FFF2-40B4-BE49-F238E27FC236}">
                <a16:creationId xmlns:a16="http://schemas.microsoft.com/office/drawing/2014/main" xmlns="" id="{0D541D0E-8ABF-4851-AA66-601E701EA3E9}"/>
              </a:ext>
            </a:extLst>
          </p:cNvPr>
          <p:cNvSpPr/>
          <p:nvPr/>
        </p:nvSpPr>
        <p:spPr>
          <a:xfrm>
            <a:off x="1786029" y="5168038"/>
            <a:ext cx="6966920" cy="845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en-US" sz="2600" dirty="0">
                <a:solidFill>
                  <a:srgbClr val="002060"/>
                </a:solidFill>
                <a:latin typeface="Arial" panose="020B0604020202020204" pitchFamily="34" charset="0"/>
                <a:ea typeface="Calibri" panose="020F0502020204030204" pitchFamily="34" charset="0"/>
                <a:cs typeface="Arial" panose="020B0604020202020204" pitchFamily="34" charset="0"/>
              </a:rPr>
              <a:t>D.</a:t>
            </a:r>
            <a:r>
              <a:rPr lang="en-US" sz="2600">
                <a:solidFill>
                  <a:srgbClr val="002060"/>
                </a:solidFill>
                <a:latin typeface="Arial" panose="020B0604020202020204" pitchFamily="34" charset="0"/>
                <a:ea typeface="Calibri" panose="020F0502020204030204" pitchFamily="34" charset="0"/>
                <a:cs typeface="Arial" panose="020B0604020202020204" pitchFamily="34" charset="0"/>
              </a:rPr>
              <a:t> </a:t>
            </a:r>
            <a:r>
              <a:rPr lang="nl-NL" sz="2600" kern="0">
                <a:solidFill>
                  <a:prstClr val="black"/>
                </a:solidFill>
                <a:latin typeface="Arial" panose="020B0604020202020204" pitchFamily="34" charset="0"/>
                <a:cs typeface="Arial" panose="020B0604020202020204" pitchFamily="34" charset="0"/>
              </a:rPr>
              <a:t>cường độ không thay đổi theo thời gian.</a:t>
            </a:r>
            <a:endParaRPr lang="en-US" sz="2600" kern="0">
              <a:solidFill>
                <a:prstClr val="black"/>
              </a:solidFill>
              <a:latin typeface="Arial" panose="020B0604020202020204" pitchFamily="34" charset="0"/>
              <a:cs typeface="Arial" panose="020B0604020202020204" pitchFamily="34" charset="0"/>
            </a:endParaRPr>
          </a:p>
          <a:p>
            <a:pPr defTabSz="685800"/>
            <a:endParaRPr lang="en-US" sz="2600" baseline="300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3" name="Oval 2">
            <a:extLst>
              <a:ext uri="{FF2B5EF4-FFF2-40B4-BE49-F238E27FC236}">
                <a16:creationId xmlns:a16="http://schemas.microsoft.com/office/drawing/2014/main" xmlns="" id="{4C7A2E86-442E-4A7D-8B69-93FE9EFCFC20}"/>
              </a:ext>
            </a:extLst>
          </p:cNvPr>
          <p:cNvSpPr/>
          <p:nvPr/>
        </p:nvSpPr>
        <p:spPr>
          <a:xfrm>
            <a:off x="1752600" y="4111443"/>
            <a:ext cx="457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600">
              <a:solidFill>
                <a:prstClr val="white"/>
              </a:solidFill>
              <a:latin typeface="Arial" panose="020B0604020202020204" pitchFamily="34" charset="0"/>
              <a:cs typeface="Arial" panose="020B0604020202020204" pitchFamily="34" charset="0"/>
            </a:endParaRPr>
          </a:p>
        </p:txBody>
      </p:sp>
      <p:sp>
        <p:nvSpPr>
          <p:cNvPr id="22" name="Rectangle: Folded Corner 27">
            <a:extLst>
              <a:ext uri="{FF2B5EF4-FFF2-40B4-BE49-F238E27FC236}">
                <a16:creationId xmlns:a16="http://schemas.microsoft.com/office/drawing/2014/main" xmlns="" id="{02105D08-1F14-416F-86C2-51DFEA1D8826}"/>
              </a:ext>
            </a:extLst>
          </p:cNvPr>
          <p:cNvSpPr/>
          <p:nvPr/>
        </p:nvSpPr>
        <p:spPr>
          <a:xfrm>
            <a:off x="1828800" y="3062728"/>
            <a:ext cx="7024968" cy="89810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US" sz="2600">
                <a:solidFill>
                  <a:srgbClr val="002060"/>
                </a:solidFill>
                <a:latin typeface="Arial" panose="020B0604020202020204" pitchFamily="34" charset="0"/>
                <a:ea typeface="Calibri" panose="020F0502020204030204" pitchFamily="34" charset="0"/>
                <a:cs typeface="Arial" panose="020B0604020202020204" pitchFamily="34" charset="0"/>
              </a:rPr>
              <a:t>B. </a:t>
            </a:r>
            <a:r>
              <a:rPr lang="en-US" sz="2600" kern="0">
                <a:solidFill>
                  <a:prstClr val="black"/>
                </a:solidFill>
                <a:latin typeface="Arial" panose="020B0604020202020204" pitchFamily="34" charset="0"/>
                <a:cs typeface="Arial" panose="020B0604020202020204" pitchFamily="34" charset="0"/>
              </a:rPr>
              <a:t>điện lượng chuyển qua tiết diện thẳng của dây không đổi theo thời gian.</a:t>
            </a:r>
          </a:p>
          <a:p>
            <a:endParaRPr lang="en-US" sz="26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99091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64" presetClass="path" presetSubtype="0" accel="50000" decel="50000" fill="hold" nodeType="clickEffect">
                                  <p:stCondLst>
                                    <p:cond delay="0"/>
                                  </p:stCondLst>
                                  <p:childTnLst>
                                    <p:animMotion origin="layout" path="M 1.25E-6 2.59259E-6 L 1.25E-6 -0.22477 " pathEditMode="relative" rAng="0" ptsTypes="AA">
                                      <p:cBhvr>
                                        <p:cTn id="47" dur="2000" fill="hold"/>
                                        <p:tgtEl>
                                          <p:spTgt spid="7"/>
                                        </p:tgtEl>
                                        <p:attrNameLst>
                                          <p:attrName>ppt_x</p:attrName>
                                          <p:attrName>ppt_y</p:attrName>
                                        </p:attrNameLst>
                                      </p:cBhvr>
                                      <p:rCtr x="0" y="-11250"/>
                                    </p:animMotion>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par>
                                <p:cTn id="52" presetID="10"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par>
                                <p:cTn id="55" presetID="10"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par>
                          <p:cTn id="58" fill="hold">
                            <p:stCondLst>
                              <p:cond delay="2500"/>
                            </p:stCondLst>
                            <p:childTnLst>
                              <p:par>
                                <p:cTn id="59" presetID="32" presetClass="emph" presetSubtype="0" repeatCount="indefinite" fill="hold" grpId="1" nodeType="afterEffect">
                                  <p:stCondLst>
                                    <p:cond delay="0"/>
                                  </p:stCondLst>
                                  <p:childTnLst>
                                    <p:animRot by="120000">
                                      <p:cBhvr>
                                        <p:cTn id="60" dur="100" fill="hold">
                                          <p:stCondLst>
                                            <p:cond delay="0"/>
                                          </p:stCondLst>
                                        </p:cTn>
                                        <p:tgtEl>
                                          <p:spTgt spid="9"/>
                                        </p:tgtEl>
                                        <p:attrNameLst>
                                          <p:attrName>r</p:attrName>
                                        </p:attrNameLst>
                                      </p:cBhvr>
                                    </p:animRot>
                                    <p:animRot by="-240000">
                                      <p:cBhvr>
                                        <p:cTn id="61" dur="200" fill="hold">
                                          <p:stCondLst>
                                            <p:cond delay="200"/>
                                          </p:stCondLst>
                                        </p:cTn>
                                        <p:tgtEl>
                                          <p:spTgt spid="9"/>
                                        </p:tgtEl>
                                        <p:attrNameLst>
                                          <p:attrName>r</p:attrName>
                                        </p:attrNameLst>
                                      </p:cBhvr>
                                    </p:animRot>
                                    <p:animRot by="240000">
                                      <p:cBhvr>
                                        <p:cTn id="62" dur="200" fill="hold">
                                          <p:stCondLst>
                                            <p:cond delay="400"/>
                                          </p:stCondLst>
                                        </p:cTn>
                                        <p:tgtEl>
                                          <p:spTgt spid="9"/>
                                        </p:tgtEl>
                                        <p:attrNameLst>
                                          <p:attrName>r</p:attrName>
                                        </p:attrNameLst>
                                      </p:cBhvr>
                                    </p:animRot>
                                    <p:animRot by="-240000">
                                      <p:cBhvr>
                                        <p:cTn id="63" dur="200" fill="hold">
                                          <p:stCondLst>
                                            <p:cond delay="600"/>
                                          </p:stCondLst>
                                        </p:cTn>
                                        <p:tgtEl>
                                          <p:spTgt spid="9"/>
                                        </p:tgtEl>
                                        <p:attrNameLst>
                                          <p:attrName>r</p:attrName>
                                        </p:attrNameLst>
                                      </p:cBhvr>
                                    </p:animRot>
                                    <p:animRot by="120000">
                                      <p:cBhvr>
                                        <p:cTn id="64"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P spid="19" grpId="0" animBg="1"/>
      <p:bldP spid="20" grpId="0" animBg="1"/>
      <p:bldP spid="3"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812" y="819431"/>
            <a:ext cx="1456072" cy="139245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2716" y="4502882"/>
            <a:ext cx="1476884" cy="1307705"/>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8422" y="4118799"/>
            <a:ext cx="1545470" cy="1037934"/>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10008001" y="3797427"/>
            <a:ext cx="1102995" cy="99600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9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nhé</a:t>
            </a:r>
            <a:endPar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1905001" y="838201"/>
            <a:ext cx="7217228" cy="96353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2800">
                <a:solidFill>
                  <a:srgbClr val="FF0000"/>
                </a:solidFill>
                <a:latin typeface="Calibri"/>
              </a:rPr>
              <a:t>Suất điện động của nguồn điện được đo bằng đơn vị nào sau đây?</a:t>
            </a:r>
            <a:endParaRPr lang="en-US" sz="2800" dirty="0">
              <a:solidFill>
                <a:srgbClr val="FF0000"/>
              </a:solidFill>
              <a:latin typeface="Calibri"/>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1921889" y="1964827"/>
            <a:ext cx="6738852" cy="845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A. </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Culông (C).</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9631267" y="2149327"/>
            <a:ext cx="1828748" cy="18823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1" name="Arrow: Pentagon 30">
            <a:hlinkClick r:id="rId9" action="ppaction://hlinksldjump"/>
            <a:extLst>
              <a:ext uri="{FF2B5EF4-FFF2-40B4-BE49-F238E27FC236}">
                <a16:creationId xmlns:a16="http://schemas.microsoft.com/office/drawing/2014/main" xmlns="" id="{AA693000-41B6-4481-BACC-F3E8F4F6DBBA}"/>
              </a:ext>
            </a:extLst>
          </p:cNvPr>
          <p:cNvSpPr/>
          <p:nvPr/>
        </p:nvSpPr>
        <p:spPr>
          <a:xfrm rot="586976" flipH="1">
            <a:off x="9608828" y="1455508"/>
            <a:ext cx="1733204" cy="674636"/>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04681" y="5026820"/>
            <a:ext cx="714375" cy="764381"/>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10527199" y="1549488"/>
            <a:ext cx="115805" cy="115805"/>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6002" y="4799310"/>
            <a:ext cx="873043" cy="956990"/>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1" y="3836445"/>
            <a:ext cx="873043" cy="956990"/>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64782" y="982027"/>
            <a:ext cx="583484" cy="57648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926195" y="1152402"/>
            <a:ext cx="660121" cy="632396"/>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75587" y="3796529"/>
            <a:ext cx="371475" cy="328613"/>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50966" y="3723777"/>
            <a:ext cx="535781" cy="892969"/>
          </a:xfrm>
          <a:prstGeom prst="rect">
            <a:avLst/>
          </a:prstGeom>
        </p:spPr>
      </p:pic>
      <p:sp>
        <p:nvSpPr>
          <p:cNvPr id="18" name="Rectangle: Folded Corner 17">
            <a:extLst>
              <a:ext uri="{FF2B5EF4-FFF2-40B4-BE49-F238E27FC236}">
                <a16:creationId xmlns:a16="http://schemas.microsoft.com/office/drawing/2014/main" xmlns="" id="{348946BB-D2E5-49F0-8CF1-595CB4C6FC59}"/>
              </a:ext>
            </a:extLst>
          </p:cNvPr>
          <p:cNvSpPr/>
          <p:nvPr/>
        </p:nvSpPr>
        <p:spPr>
          <a:xfrm>
            <a:off x="1946489" y="2942851"/>
            <a:ext cx="6738852" cy="845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algn="just" defTabSz="685800">
              <a:lnSpc>
                <a:spcPct val="115000"/>
              </a:lnSpc>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B.</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Héc (Hz).</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defTabSz="685800">
              <a:defRPr/>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Folded Corner 18">
            <a:extLst>
              <a:ext uri="{FF2B5EF4-FFF2-40B4-BE49-F238E27FC236}">
                <a16:creationId xmlns:a16="http://schemas.microsoft.com/office/drawing/2014/main" xmlns="" id="{AED925A1-4D5F-4D07-ACA5-DE0531D687AF}"/>
              </a:ext>
            </a:extLst>
          </p:cNvPr>
          <p:cNvSpPr/>
          <p:nvPr/>
        </p:nvSpPr>
        <p:spPr>
          <a:xfrm>
            <a:off x="1960521" y="3922012"/>
            <a:ext cx="6738852" cy="845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C</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Ampe (A).</a:t>
            </a: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Folded Corner 19">
            <a:extLst>
              <a:ext uri="{FF2B5EF4-FFF2-40B4-BE49-F238E27FC236}">
                <a16:creationId xmlns:a16="http://schemas.microsoft.com/office/drawing/2014/main" xmlns="" id="{5373AC2D-2EC6-4F4D-A893-D2B0D3C35095}"/>
              </a:ext>
            </a:extLst>
          </p:cNvPr>
          <p:cNvSpPr/>
          <p:nvPr/>
        </p:nvSpPr>
        <p:spPr>
          <a:xfrm>
            <a:off x="1960521" y="4940069"/>
            <a:ext cx="6738852" cy="845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D. </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Vôn (V).</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6E424178-4F76-4591-B40A-A0754EB4EE2A}"/>
              </a:ext>
            </a:extLst>
          </p:cNvPr>
          <p:cNvSpPr/>
          <p:nvPr/>
        </p:nvSpPr>
        <p:spPr>
          <a:xfrm>
            <a:off x="1905000" y="5029469"/>
            <a:ext cx="457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800">
              <a:solidFill>
                <a:prstClr val="white"/>
              </a:solidFill>
              <a:latin typeface="Arial" panose="020B0604020202020204" pitchFamily="34" charset="0"/>
            </a:endParaRPr>
          </a:p>
        </p:txBody>
      </p:sp>
      <p:pic>
        <p:nvPicPr>
          <p:cNvPr id="22" name="Picture 21">
            <a:extLst>
              <a:ext uri="{FF2B5EF4-FFF2-40B4-BE49-F238E27FC236}">
                <a16:creationId xmlns:a16="http://schemas.microsoft.com/office/drawing/2014/main" xmlns="" id="{F58DFE16-81FF-4459-A4B4-6DA1D5993D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8429" y="2397817"/>
            <a:ext cx="714375" cy="764381"/>
          </a:xfrm>
          <a:prstGeom prst="rect">
            <a:avLst/>
          </a:prstGeom>
        </p:spPr>
      </p:pic>
    </p:spTree>
    <p:extLst>
      <p:ext uri="{BB962C8B-B14F-4D97-AF65-F5344CB8AC3E}">
        <p14:creationId xmlns:p14="http://schemas.microsoft.com/office/powerpoint/2010/main" val="365955964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64" presetClass="path" presetSubtype="0" accel="50000" decel="50000" fill="hold" nodeType="clickEffect">
                                  <p:stCondLst>
                                    <p:cond delay="0"/>
                                  </p:stCondLst>
                                  <p:childTnLst>
                                    <p:animMotion origin="layout" path="M 4.79167E-6 2.59259E-6 L 4.79167E-6 -0.22477 " pathEditMode="relative" rAng="0" ptsTypes="AA">
                                      <p:cBhvr>
                                        <p:cTn id="47" dur="2000" fill="hold"/>
                                        <p:tgtEl>
                                          <p:spTgt spid="7"/>
                                        </p:tgtEl>
                                        <p:attrNameLst>
                                          <p:attrName>ppt_x</p:attrName>
                                          <p:attrName>ppt_y</p:attrName>
                                        </p:attrNameLst>
                                      </p:cBhvr>
                                      <p:rCtr x="0" y="-11250"/>
                                    </p:animMotion>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par>
                                <p:cTn id="52" presetID="10"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par>
                                <p:cTn id="55" presetID="10"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par>
                          <p:cTn id="58" fill="hold">
                            <p:stCondLst>
                              <p:cond delay="2500"/>
                            </p:stCondLst>
                            <p:childTnLst>
                              <p:par>
                                <p:cTn id="59" presetID="32" presetClass="emph" presetSubtype="0" repeatCount="indefinite" fill="hold" grpId="1" nodeType="afterEffect">
                                  <p:stCondLst>
                                    <p:cond delay="0"/>
                                  </p:stCondLst>
                                  <p:childTnLst>
                                    <p:animRot by="120000">
                                      <p:cBhvr>
                                        <p:cTn id="60" dur="100" fill="hold">
                                          <p:stCondLst>
                                            <p:cond delay="0"/>
                                          </p:stCondLst>
                                        </p:cTn>
                                        <p:tgtEl>
                                          <p:spTgt spid="9"/>
                                        </p:tgtEl>
                                        <p:attrNameLst>
                                          <p:attrName>r</p:attrName>
                                        </p:attrNameLst>
                                      </p:cBhvr>
                                    </p:animRot>
                                    <p:animRot by="-240000">
                                      <p:cBhvr>
                                        <p:cTn id="61" dur="200" fill="hold">
                                          <p:stCondLst>
                                            <p:cond delay="200"/>
                                          </p:stCondLst>
                                        </p:cTn>
                                        <p:tgtEl>
                                          <p:spTgt spid="9"/>
                                        </p:tgtEl>
                                        <p:attrNameLst>
                                          <p:attrName>r</p:attrName>
                                        </p:attrNameLst>
                                      </p:cBhvr>
                                    </p:animRot>
                                    <p:animRot by="240000">
                                      <p:cBhvr>
                                        <p:cTn id="62" dur="200" fill="hold">
                                          <p:stCondLst>
                                            <p:cond delay="400"/>
                                          </p:stCondLst>
                                        </p:cTn>
                                        <p:tgtEl>
                                          <p:spTgt spid="9"/>
                                        </p:tgtEl>
                                        <p:attrNameLst>
                                          <p:attrName>r</p:attrName>
                                        </p:attrNameLst>
                                      </p:cBhvr>
                                    </p:animRot>
                                    <p:animRot by="-240000">
                                      <p:cBhvr>
                                        <p:cTn id="63" dur="200" fill="hold">
                                          <p:stCondLst>
                                            <p:cond delay="600"/>
                                          </p:stCondLst>
                                        </p:cTn>
                                        <p:tgtEl>
                                          <p:spTgt spid="9"/>
                                        </p:tgtEl>
                                        <p:attrNameLst>
                                          <p:attrName>r</p:attrName>
                                        </p:attrNameLst>
                                      </p:cBhvr>
                                    </p:animRot>
                                    <p:animRot by="120000">
                                      <p:cBhvr>
                                        <p:cTn id="64"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812" y="819431"/>
            <a:ext cx="1456072" cy="139245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5117" y="4502882"/>
            <a:ext cx="1476884" cy="1307705"/>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0823" y="4118799"/>
            <a:ext cx="1545470" cy="1037934"/>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10160402" y="3797427"/>
            <a:ext cx="1102995" cy="99600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9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nhé</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1902959" y="510131"/>
            <a:ext cx="7402966" cy="12954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b="1">
                <a:solidFill>
                  <a:srgbClr val="FF0000"/>
                </a:solidFill>
                <a:latin typeface="Arial" panose="020B0604020202020204" pitchFamily="34" charset="0"/>
                <a:ea typeface="Calibri" panose="020F0502020204030204" pitchFamily="34" charset="0"/>
                <a:cs typeface="Arial" panose="020B0604020202020204" pitchFamily="34" charset="0"/>
              </a:rPr>
              <a:t>Cường độ dòng điện không đổi được tính bằng công thức nào sau đây?</a:t>
            </a:r>
            <a:endParaRPr lang="vi-VN"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1902960" y="2068555"/>
            <a:ext cx="6848339" cy="99780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400">
                <a:solidFill>
                  <a:srgbClr val="002060"/>
                </a:solidFill>
                <a:latin typeface="Arial" panose="020B0604020202020204" pitchFamily="34" charset="0"/>
                <a:ea typeface="Calibri" panose="020F0502020204030204" pitchFamily="34" charset="0"/>
                <a:cs typeface="Arial" panose="020B0604020202020204" pitchFamily="34" charset="0"/>
              </a:rPr>
              <a:t>                             A.</a:t>
            </a:r>
            <a:endParaRPr lang="vi-VN" sz="21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9655298" y="2552590"/>
            <a:ext cx="1828748" cy="18823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1" name="Arrow: Pentagon 30">
            <a:hlinkClick r:id="rId9" action="ppaction://hlinksldjump"/>
            <a:extLst>
              <a:ext uri="{FF2B5EF4-FFF2-40B4-BE49-F238E27FC236}">
                <a16:creationId xmlns:a16="http://schemas.microsoft.com/office/drawing/2014/main" xmlns="" id="{AA693000-41B6-4481-BACC-F3E8F4F6DBBA}"/>
              </a:ext>
            </a:extLst>
          </p:cNvPr>
          <p:cNvSpPr/>
          <p:nvPr/>
        </p:nvSpPr>
        <p:spPr>
          <a:xfrm rot="586976" flipH="1">
            <a:off x="9632860" y="1858771"/>
            <a:ext cx="1733204" cy="674636"/>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12486" y="2900107"/>
            <a:ext cx="714375" cy="764381"/>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10551231" y="1952751"/>
            <a:ext cx="115805" cy="115805"/>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67789" y="5334377"/>
            <a:ext cx="873043" cy="956990"/>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1" y="3793199"/>
            <a:ext cx="873043" cy="956990"/>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0950227" y="1555665"/>
            <a:ext cx="660121" cy="632396"/>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27988" y="3796529"/>
            <a:ext cx="371475" cy="328613"/>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03367" y="3723777"/>
            <a:ext cx="535781" cy="892969"/>
          </a:xfrm>
          <a:prstGeom prst="rect">
            <a:avLst/>
          </a:prstGeom>
        </p:spPr>
      </p:pic>
      <p:sp>
        <p:nvSpPr>
          <p:cNvPr id="18" name="Rectangle: Folded Corner 17">
            <a:extLst>
              <a:ext uri="{FF2B5EF4-FFF2-40B4-BE49-F238E27FC236}">
                <a16:creationId xmlns:a16="http://schemas.microsoft.com/office/drawing/2014/main" xmlns="" id="{73C57860-65FF-4E87-9042-BDC79E73862D}"/>
              </a:ext>
            </a:extLst>
          </p:cNvPr>
          <p:cNvSpPr/>
          <p:nvPr/>
        </p:nvSpPr>
        <p:spPr>
          <a:xfrm>
            <a:off x="1910748" y="3243271"/>
            <a:ext cx="6848339" cy="845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400">
                <a:solidFill>
                  <a:srgbClr val="002060"/>
                </a:solidFill>
                <a:latin typeface="Arial" panose="020B0604020202020204" pitchFamily="34" charset="0"/>
                <a:ea typeface="Calibri" panose="020F0502020204030204" pitchFamily="34" charset="0"/>
                <a:cs typeface="Arial" panose="020B0604020202020204" pitchFamily="34" charset="0"/>
              </a:rPr>
              <a:t>                            B</a:t>
            </a: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en-US" sz="240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vi-VN" sz="21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9" name="Rectangle: Folded Corner 18">
            <a:extLst>
              <a:ext uri="{FF2B5EF4-FFF2-40B4-BE49-F238E27FC236}">
                <a16:creationId xmlns:a16="http://schemas.microsoft.com/office/drawing/2014/main" xmlns="" id="{8E55B2A3-BBD1-4E2A-9408-D22C443DA5CF}"/>
              </a:ext>
            </a:extLst>
          </p:cNvPr>
          <p:cNvSpPr/>
          <p:nvPr/>
        </p:nvSpPr>
        <p:spPr>
          <a:xfrm>
            <a:off x="1910748" y="4309223"/>
            <a:ext cx="6826751" cy="845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400">
                <a:solidFill>
                  <a:srgbClr val="002060"/>
                </a:solidFill>
                <a:latin typeface="Arial" panose="020B0604020202020204" pitchFamily="34" charset="0"/>
                <a:ea typeface="Calibri" panose="020F0502020204030204" pitchFamily="34" charset="0"/>
                <a:cs typeface="Arial" panose="020B0604020202020204" pitchFamily="34" charset="0"/>
              </a:rPr>
              <a:t>                            C</a:t>
            </a: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en-US" sz="240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vi-VN" sz="21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Folded Corner 19">
            <a:extLst>
              <a:ext uri="{FF2B5EF4-FFF2-40B4-BE49-F238E27FC236}">
                <a16:creationId xmlns:a16="http://schemas.microsoft.com/office/drawing/2014/main" xmlns="" id="{1038DA72-D4E8-4CA0-80B6-CDEDAC7B91E7}"/>
              </a:ext>
            </a:extLst>
          </p:cNvPr>
          <p:cNvSpPr/>
          <p:nvPr/>
        </p:nvSpPr>
        <p:spPr>
          <a:xfrm>
            <a:off x="1910748" y="5405484"/>
            <a:ext cx="6799553" cy="107151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400">
                <a:solidFill>
                  <a:srgbClr val="002060"/>
                </a:solidFill>
                <a:uFill>
                  <a:solidFill>
                    <a:srgbClr val="00B050"/>
                  </a:solidFill>
                </a:uFill>
                <a:latin typeface="Arial" panose="020B0604020202020204" pitchFamily="34" charset="0"/>
                <a:ea typeface="Calibri" panose="020F0502020204030204" pitchFamily="34" charset="0"/>
                <a:cs typeface="Arial" panose="020B0604020202020204" pitchFamily="34" charset="0"/>
              </a:rPr>
              <a:t>                            D</a:t>
            </a: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en-US" sz="240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vi-VN" sz="21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DB6F7959-9DB0-41B8-9D4A-104DC7CA0068}"/>
              </a:ext>
            </a:extLst>
          </p:cNvPr>
          <p:cNvSpPr/>
          <p:nvPr/>
        </p:nvSpPr>
        <p:spPr>
          <a:xfrm>
            <a:off x="4191000" y="5657187"/>
            <a:ext cx="457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35472" y="1981201"/>
            <a:ext cx="11715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3393025"/>
            <a:ext cx="1143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7346" y="4322660"/>
            <a:ext cx="14382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4689" y="5305426"/>
            <a:ext cx="12573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08065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par>
                                <p:cTn id="29" presetID="42"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1000"/>
                                        <p:tgtEl>
                                          <p:spTgt spid="1029"/>
                                        </p:tgtEl>
                                      </p:cBhvr>
                                    </p:animEffect>
                                    <p:anim calcmode="lin" valueType="num">
                                      <p:cBhvr>
                                        <p:cTn id="32" dur="1000" fill="hold"/>
                                        <p:tgtEl>
                                          <p:spTgt spid="1029"/>
                                        </p:tgtEl>
                                        <p:attrNameLst>
                                          <p:attrName>ppt_x</p:attrName>
                                        </p:attrNameLst>
                                      </p:cBhvr>
                                      <p:tavLst>
                                        <p:tav tm="0">
                                          <p:val>
                                            <p:strVal val="#ppt_x"/>
                                          </p:val>
                                        </p:tav>
                                        <p:tav tm="100000">
                                          <p:val>
                                            <p:strVal val="#ppt_x"/>
                                          </p:val>
                                        </p:tav>
                                      </p:tavLst>
                                    </p:anim>
                                    <p:anim calcmode="lin" valueType="num">
                                      <p:cBhvr>
                                        <p:cTn id="3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par>
                                <p:cTn id="41" presetID="42" presetClass="entr" presetSubtype="0"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1000"/>
                                        <p:tgtEl>
                                          <p:spTgt spid="1030"/>
                                        </p:tgtEl>
                                      </p:cBhvr>
                                    </p:animEffect>
                                    <p:anim calcmode="lin" valueType="num">
                                      <p:cBhvr>
                                        <p:cTn id="44" dur="1000" fill="hold"/>
                                        <p:tgtEl>
                                          <p:spTgt spid="1030"/>
                                        </p:tgtEl>
                                        <p:attrNameLst>
                                          <p:attrName>ppt_x</p:attrName>
                                        </p:attrNameLst>
                                      </p:cBhvr>
                                      <p:tavLst>
                                        <p:tav tm="0">
                                          <p:val>
                                            <p:strVal val="#ppt_x"/>
                                          </p:val>
                                        </p:tav>
                                        <p:tav tm="100000">
                                          <p:val>
                                            <p:strVal val="#ppt_x"/>
                                          </p:val>
                                        </p:tav>
                                      </p:tavLst>
                                    </p:anim>
                                    <p:anim calcmode="lin" valueType="num">
                                      <p:cBhvr>
                                        <p:cTn id="4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chimes.wav"/>
                                        </p:tgtEl>
                                      </p:cMediaNode>
                                    </p:audio>
                                  </p:subTnLst>
                                </p:cTn>
                              </p:par>
                              <p:par>
                                <p:cTn id="53" presetID="42" presetClass="entr" presetSubtype="0" fill="hold" nodeType="withEffect">
                                  <p:stCondLst>
                                    <p:cond delay="0"/>
                                  </p:stCondLst>
                                  <p:childTnLst>
                                    <p:set>
                                      <p:cBhvr>
                                        <p:cTn id="54" dur="1" fill="hold">
                                          <p:stCondLst>
                                            <p:cond delay="0"/>
                                          </p:stCondLst>
                                        </p:cTn>
                                        <p:tgtEl>
                                          <p:spTgt spid="1033"/>
                                        </p:tgtEl>
                                        <p:attrNameLst>
                                          <p:attrName>style.visibility</p:attrName>
                                        </p:attrNameLst>
                                      </p:cBhvr>
                                      <p:to>
                                        <p:strVal val="visible"/>
                                      </p:to>
                                    </p:set>
                                    <p:animEffect transition="in" filter="fade">
                                      <p:cBhvr>
                                        <p:cTn id="55" dur="1000"/>
                                        <p:tgtEl>
                                          <p:spTgt spid="1033"/>
                                        </p:tgtEl>
                                      </p:cBhvr>
                                    </p:animEffect>
                                    <p:anim calcmode="lin" valueType="num">
                                      <p:cBhvr>
                                        <p:cTn id="56" dur="1000" fill="hold"/>
                                        <p:tgtEl>
                                          <p:spTgt spid="1033"/>
                                        </p:tgtEl>
                                        <p:attrNameLst>
                                          <p:attrName>ppt_x</p:attrName>
                                        </p:attrNameLst>
                                      </p:cBhvr>
                                      <p:tavLst>
                                        <p:tav tm="0">
                                          <p:val>
                                            <p:strVal val="#ppt_x"/>
                                          </p:val>
                                        </p:tav>
                                        <p:tav tm="100000">
                                          <p:val>
                                            <p:strVal val="#ppt_x"/>
                                          </p:val>
                                        </p:tav>
                                      </p:tavLst>
                                    </p:anim>
                                    <p:anim calcmode="lin" valueType="num">
                                      <p:cBhvr>
                                        <p:cTn id="57"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7"/>
                    </p:tgtEl>
                  </p:cond>
                </p:stCondLst>
                <p:endSync evt="end" delay="0">
                  <p:rtn val="all"/>
                </p:endSync>
                <p:childTnLst>
                  <p:par>
                    <p:cTn id="64" fill="hold">
                      <p:stCondLst>
                        <p:cond delay="0"/>
                      </p:stCondLst>
                      <p:childTnLst>
                        <p:par>
                          <p:cTn id="65" fill="hold">
                            <p:stCondLst>
                              <p:cond delay="0"/>
                            </p:stCondLst>
                            <p:childTnLst>
                              <p:par>
                                <p:cTn id="66" presetID="64" presetClass="path" presetSubtype="0" accel="50000" decel="50000" fill="hold" nodeType="afterEffect">
                                  <p:stCondLst>
                                    <p:cond delay="0"/>
                                  </p:stCondLst>
                                  <p:childTnLst>
                                    <p:animMotion origin="layout" path="M 4.79167E-6 2.59259E-6 L 4.79167E-6 -0.22477 " pathEditMode="relative" rAng="0" ptsTypes="AA">
                                      <p:cBhvr>
                                        <p:cTn id="67" dur="2000" fill="hold"/>
                                        <p:tgtEl>
                                          <p:spTgt spid="7"/>
                                        </p:tgtEl>
                                        <p:attrNameLst>
                                          <p:attrName>ppt_x</p:attrName>
                                          <p:attrName>ppt_y</p:attrName>
                                        </p:attrNameLst>
                                      </p:cBhvr>
                                      <p:rCtr x="0" y="-11250"/>
                                    </p:animMotion>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subTnLst>
                                    <p:audio>
                                      <p:cMediaNode>
                                        <p:cTn display="0" masterRel="sameClick">
                                          <p:stCondLst>
                                            <p:cond evt="begin" delay="0">
                                              <p:tn val="69"/>
                                            </p:cond>
                                          </p:stCondLst>
                                          <p:endCondLst>
                                            <p:cond evt="onStopAudio" delay="0">
                                              <p:tgtEl>
                                                <p:sldTgt/>
                                              </p:tgtEl>
                                            </p:cond>
                                          </p:endCondLst>
                                        </p:cTn>
                                        <p:tgtEl>
                                          <p:sndTgt r:embed="rId3" name="applause.wav"/>
                                        </p:tgtEl>
                                      </p:cMediaNode>
                                    </p:audio>
                                  </p:subTnLst>
                                </p:cTn>
                              </p:par>
                              <p:par>
                                <p:cTn id="72" presetID="10" presetClass="entr" presetSubtype="0"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childTnLst>
                                </p:cTn>
                              </p:par>
                              <p:par>
                                <p:cTn id="75" presetID="10" presetClass="entr" presetSubtype="0" fill="hold"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par>
                          <p:cTn id="78" fill="hold">
                            <p:stCondLst>
                              <p:cond delay="2500"/>
                            </p:stCondLst>
                            <p:childTnLst>
                              <p:par>
                                <p:cTn id="79" presetID="32" presetClass="emph" presetSubtype="0" repeatCount="indefinite" fill="hold" grpId="1" nodeType="afterEffect">
                                  <p:stCondLst>
                                    <p:cond delay="0"/>
                                  </p:stCondLst>
                                  <p:childTnLst>
                                    <p:animRot by="120000">
                                      <p:cBhvr>
                                        <p:cTn id="80" dur="100" fill="hold">
                                          <p:stCondLst>
                                            <p:cond delay="0"/>
                                          </p:stCondLst>
                                        </p:cTn>
                                        <p:tgtEl>
                                          <p:spTgt spid="9"/>
                                        </p:tgtEl>
                                        <p:attrNameLst>
                                          <p:attrName>r</p:attrName>
                                        </p:attrNameLst>
                                      </p:cBhvr>
                                    </p:animRot>
                                    <p:animRot by="-240000">
                                      <p:cBhvr>
                                        <p:cTn id="81" dur="200" fill="hold">
                                          <p:stCondLst>
                                            <p:cond delay="200"/>
                                          </p:stCondLst>
                                        </p:cTn>
                                        <p:tgtEl>
                                          <p:spTgt spid="9"/>
                                        </p:tgtEl>
                                        <p:attrNameLst>
                                          <p:attrName>r</p:attrName>
                                        </p:attrNameLst>
                                      </p:cBhvr>
                                    </p:animRot>
                                    <p:animRot by="240000">
                                      <p:cBhvr>
                                        <p:cTn id="82" dur="200" fill="hold">
                                          <p:stCondLst>
                                            <p:cond delay="400"/>
                                          </p:stCondLst>
                                        </p:cTn>
                                        <p:tgtEl>
                                          <p:spTgt spid="9"/>
                                        </p:tgtEl>
                                        <p:attrNameLst>
                                          <p:attrName>r</p:attrName>
                                        </p:attrNameLst>
                                      </p:cBhvr>
                                    </p:animRot>
                                    <p:animRot by="-240000">
                                      <p:cBhvr>
                                        <p:cTn id="83" dur="200" fill="hold">
                                          <p:stCondLst>
                                            <p:cond delay="600"/>
                                          </p:stCondLst>
                                        </p:cTn>
                                        <p:tgtEl>
                                          <p:spTgt spid="9"/>
                                        </p:tgtEl>
                                        <p:attrNameLst>
                                          <p:attrName>r</p:attrName>
                                        </p:attrNameLst>
                                      </p:cBhvr>
                                    </p:animRot>
                                    <p:animRot by="120000">
                                      <p:cBhvr>
                                        <p:cTn id="84"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812" y="819431"/>
            <a:ext cx="1456072" cy="139245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5229" y="4502882"/>
            <a:ext cx="1476884" cy="1307705"/>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0935" y="4118799"/>
            <a:ext cx="1545470" cy="1037934"/>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10340514" y="3797427"/>
            <a:ext cx="1102995" cy="99600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9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nhé</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1904999" y="142323"/>
            <a:ext cx="6224066" cy="223203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3200" b="1">
              <a:solidFill>
                <a:prstClr val="black"/>
              </a:solidFill>
              <a:latin typeface="Calibri"/>
            </a:endParaRPr>
          </a:p>
          <a:p>
            <a:r>
              <a:rPr lang="nl-NL" sz="3200" b="1">
                <a:solidFill>
                  <a:prstClr val="black"/>
                </a:solidFill>
                <a:latin typeface="Calibri"/>
              </a:rPr>
              <a:t>Cường độ dòng điện chạy qua tiết diện thẳng của dây dẫn là 1,5A. Trong khoảng thời gian 2s thì điện lượng chuyển qua tiết diện dây là</a:t>
            </a:r>
            <a:endParaRPr lang="en-US" sz="3200" b="1" dirty="0">
              <a:solidFill>
                <a:prstClr val="black"/>
              </a:solidFill>
              <a:latin typeface="Calibri"/>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1960521" y="2619104"/>
            <a:ext cx="6269832" cy="59754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A.</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2 C</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9617832" y="2026843"/>
            <a:ext cx="1828748" cy="18823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1" name="Arrow: Pentagon 30">
            <a:hlinkClick r:id="rId9" action="ppaction://hlinksldjump"/>
            <a:extLst>
              <a:ext uri="{FF2B5EF4-FFF2-40B4-BE49-F238E27FC236}">
                <a16:creationId xmlns:a16="http://schemas.microsoft.com/office/drawing/2014/main" xmlns="" id="{AA693000-41B6-4481-BACC-F3E8F4F6DBBA}"/>
              </a:ext>
            </a:extLst>
          </p:cNvPr>
          <p:cNvSpPr/>
          <p:nvPr/>
        </p:nvSpPr>
        <p:spPr>
          <a:xfrm rot="586976" flipH="1">
            <a:off x="9595394" y="1333024"/>
            <a:ext cx="1733204" cy="674636"/>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5020" y="2374360"/>
            <a:ext cx="714375" cy="764381"/>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10513765" y="1427004"/>
            <a:ext cx="115805" cy="115805"/>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46341" y="2146850"/>
            <a:ext cx="873043" cy="956990"/>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1" y="3836445"/>
            <a:ext cx="873043" cy="956990"/>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51348" y="859543"/>
            <a:ext cx="583484" cy="57648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912761" y="1029918"/>
            <a:ext cx="660121" cy="632396"/>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08100" y="3796529"/>
            <a:ext cx="371475" cy="328613"/>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183479" y="3723777"/>
            <a:ext cx="535781" cy="892969"/>
          </a:xfrm>
          <a:prstGeom prst="rect">
            <a:avLst/>
          </a:prstGeom>
        </p:spPr>
      </p:pic>
      <p:sp>
        <p:nvSpPr>
          <p:cNvPr id="18" name="Rectangle: Folded Corner 17">
            <a:extLst>
              <a:ext uri="{FF2B5EF4-FFF2-40B4-BE49-F238E27FC236}">
                <a16:creationId xmlns:a16="http://schemas.microsoft.com/office/drawing/2014/main" xmlns="" id="{80983886-BED7-4AC5-80B7-48A81BE1ECEB}"/>
              </a:ext>
            </a:extLst>
          </p:cNvPr>
          <p:cNvSpPr/>
          <p:nvPr/>
        </p:nvSpPr>
        <p:spPr>
          <a:xfrm>
            <a:off x="1872592" y="3561852"/>
            <a:ext cx="6288881" cy="60840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B.</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2,5 C</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9" name="Rectangle: Folded Corner 18">
            <a:extLst>
              <a:ext uri="{FF2B5EF4-FFF2-40B4-BE49-F238E27FC236}">
                <a16:creationId xmlns:a16="http://schemas.microsoft.com/office/drawing/2014/main" xmlns="" id="{F5C16F4A-744E-4E2F-A59F-898265578462}"/>
              </a:ext>
            </a:extLst>
          </p:cNvPr>
          <p:cNvSpPr/>
          <p:nvPr/>
        </p:nvSpPr>
        <p:spPr>
          <a:xfrm>
            <a:off x="1960521" y="4523036"/>
            <a:ext cx="6269832" cy="65856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C.</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3 C.</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Folded Corner 19">
            <a:extLst>
              <a:ext uri="{FF2B5EF4-FFF2-40B4-BE49-F238E27FC236}">
                <a16:creationId xmlns:a16="http://schemas.microsoft.com/office/drawing/2014/main" xmlns="" id="{31D94E3F-4427-484F-B05A-707B6209A99A}"/>
              </a:ext>
            </a:extLst>
          </p:cNvPr>
          <p:cNvSpPr/>
          <p:nvPr/>
        </p:nvSpPr>
        <p:spPr>
          <a:xfrm>
            <a:off x="1909407" y="5594088"/>
            <a:ext cx="6269833" cy="57811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uFill>
                  <a:solidFill>
                    <a:srgbClr val="00B050"/>
                  </a:solidFill>
                </a:uFill>
                <a:latin typeface="Arial" panose="020B0604020202020204" pitchFamily="34" charset="0"/>
                <a:ea typeface="Calibri" panose="020F0502020204030204" pitchFamily="34" charset="0"/>
                <a:cs typeface="Arial" panose="020B0604020202020204" pitchFamily="34" charset="0"/>
              </a:rPr>
              <a:t>D</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a:t>
            </a:r>
            <a:r>
              <a:rPr lang="en-US" sz="2800">
                <a:solidFill>
                  <a:srgbClr val="002060"/>
                </a:solidFill>
                <a:latin typeface="Calibri"/>
              </a:rPr>
              <a:t>  </a:t>
            </a:r>
            <a:r>
              <a:rPr lang="en-US" sz="2800">
                <a:solidFill>
                  <a:srgbClr val="002060"/>
                </a:solidFill>
                <a:latin typeface="Arial" pitchFamily="34" charset="0"/>
                <a:cs typeface="Arial" pitchFamily="34" charset="0"/>
              </a:rPr>
              <a:t>3,5 C</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C401DD0C-F3A8-4238-A287-D44C79E347F7}"/>
              </a:ext>
            </a:extLst>
          </p:cNvPr>
          <p:cNvSpPr/>
          <p:nvPr/>
        </p:nvSpPr>
        <p:spPr>
          <a:xfrm>
            <a:off x="1953494" y="4589159"/>
            <a:ext cx="457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800">
              <a:solidFill>
                <a:prstClr val="white"/>
              </a:solidFill>
              <a:latin typeface="Arial" panose="020B0604020202020204" pitchFamily="34" charset="0"/>
            </a:endParaRPr>
          </a:p>
        </p:txBody>
      </p:sp>
    </p:spTree>
    <p:extLst>
      <p:ext uri="{BB962C8B-B14F-4D97-AF65-F5344CB8AC3E}">
        <p14:creationId xmlns:p14="http://schemas.microsoft.com/office/powerpoint/2010/main" val="397757782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64" presetClass="path" presetSubtype="0" accel="50000" decel="50000" fill="hold" nodeType="clickEffect">
                                  <p:stCondLst>
                                    <p:cond delay="0"/>
                                  </p:stCondLst>
                                  <p:childTnLst>
                                    <p:animMotion origin="layout" path="M 1.25E-6 2.59259E-6 L 1.25E-6 -0.22477 " pathEditMode="relative" rAng="0" ptsTypes="AA">
                                      <p:cBhvr>
                                        <p:cTn id="47" dur="2000" fill="hold"/>
                                        <p:tgtEl>
                                          <p:spTgt spid="7"/>
                                        </p:tgtEl>
                                        <p:attrNameLst>
                                          <p:attrName>ppt_x</p:attrName>
                                          <p:attrName>ppt_y</p:attrName>
                                        </p:attrNameLst>
                                      </p:cBhvr>
                                      <p:rCtr x="0" y="-11250"/>
                                    </p:animMotion>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par>
                                <p:cTn id="52" presetID="10"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par>
                                <p:cTn id="55" presetID="10"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par>
                          <p:cTn id="58" fill="hold">
                            <p:stCondLst>
                              <p:cond delay="2500"/>
                            </p:stCondLst>
                            <p:childTnLst>
                              <p:par>
                                <p:cTn id="59" presetID="32" presetClass="emph" presetSubtype="0" repeatCount="indefinite" fill="hold" grpId="1" nodeType="afterEffect">
                                  <p:stCondLst>
                                    <p:cond delay="0"/>
                                  </p:stCondLst>
                                  <p:childTnLst>
                                    <p:animRot by="120000">
                                      <p:cBhvr>
                                        <p:cTn id="60" dur="100" fill="hold">
                                          <p:stCondLst>
                                            <p:cond delay="0"/>
                                          </p:stCondLst>
                                        </p:cTn>
                                        <p:tgtEl>
                                          <p:spTgt spid="9"/>
                                        </p:tgtEl>
                                        <p:attrNameLst>
                                          <p:attrName>r</p:attrName>
                                        </p:attrNameLst>
                                      </p:cBhvr>
                                    </p:animRot>
                                    <p:animRot by="-240000">
                                      <p:cBhvr>
                                        <p:cTn id="61" dur="200" fill="hold">
                                          <p:stCondLst>
                                            <p:cond delay="200"/>
                                          </p:stCondLst>
                                        </p:cTn>
                                        <p:tgtEl>
                                          <p:spTgt spid="9"/>
                                        </p:tgtEl>
                                        <p:attrNameLst>
                                          <p:attrName>r</p:attrName>
                                        </p:attrNameLst>
                                      </p:cBhvr>
                                    </p:animRot>
                                    <p:animRot by="240000">
                                      <p:cBhvr>
                                        <p:cTn id="62" dur="200" fill="hold">
                                          <p:stCondLst>
                                            <p:cond delay="400"/>
                                          </p:stCondLst>
                                        </p:cTn>
                                        <p:tgtEl>
                                          <p:spTgt spid="9"/>
                                        </p:tgtEl>
                                        <p:attrNameLst>
                                          <p:attrName>r</p:attrName>
                                        </p:attrNameLst>
                                      </p:cBhvr>
                                    </p:animRot>
                                    <p:animRot by="-240000">
                                      <p:cBhvr>
                                        <p:cTn id="63" dur="200" fill="hold">
                                          <p:stCondLst>
                                            <p:cond delay="600"/>
                                          </p:stCondLst>
                                        </p:cTn>
                                        <p:tgtEl>
                                          <p:spTgt spid="9"/>
                                        </p:tgtEl>
                                        <p:attrNameLst>
                                          <p:attrName>r</p:attrName>
                                        </p:attrNameLst>
                                      </p:cBhvr>
                                    </p:animRot>
                                    <p:animRot by="120000">
                                      <p:cBhvr>
                                        <p:cTn id="64"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812" y="819431"/>
            <a:ext cx="1456072" cy="139245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1870" y="4533156"/>
            <a:ext cx="1936785" cy="1307705"/>
          </a:xfrm>
          <a:prstGeom prst="rect">
            <a:avLst/>
          </a:prstGeom>
        </p:spPr>
      </p:pic>
      <p:sp>
        <p:nvSpPr>
          <p:cNvPr id="33" name="Rectangle 32">
            <a:extLst>
              <a:ext uri="{FF2B5EF4-FFF2-40B4-BE49-F238E27FC236}">
                <a16:creationId xmlns:a16="http://schemas.microsoft.com/office/drawing/2014/main" xmlns="" id="{8A1AF95E-ACBD-46E9-8F43-1F6D65A0D221}"/>
              </a:ext>
            </a:extLst>
          </p:cNvPr>
          <p:cNvSpPr/>
          <p:nvPr/>
        </p:nvSpPr>
        <p:spPr>
          <a:xfrm rot="5600923">
            <a:off x="9519035" y="2481186"/>
            <a:ext cx="1828748" cy="18823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31" name="Arrow: Pentagon 30">
            <a:hlinkClick r:id="rId8" action="ppaction://hlinksldjump"/>
            <a:extLst>
              <a:ext uri="{FF2B5EF4-FFF2-40B4-BE49-F238E27FC236}">
                <a16:creationId xmlns:a16="http://schemas.microsoft.com/office/drawing/2014/main" xmlns="" id="{AA693000-41B6-4481-BACC-F3E8F4F6DBBA}"/>
              </a:ext>
            </a:extLst>
          </p:cNvPr>
          <p:cNvSpPr/>
          <p:nvPr/>
        </p:nvSpPr>
        <p:spPr>
          <a:xfrm rot="586976" flipH="1">
            <a:off x="9494749" y="1808953"/>
            <a:ext cx="1987286" cy="674636"/>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6223" y="2828703"/>
            <a:ext cx="714375" cy="764381"/>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10414968" y="1881347"/>
            <a:ext cx="115805" cy="115805"/>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7789" y="4953377"/>
            <a:ext cx="873043" cy="956990"/>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1" y="3793199"/>
            <a:ext cx="873043" cy="956990"/>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1181432" y="1562209"/>
            <a:ext cx="640395" cy="632396"/>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91725" y="3725125"/>
            <a:ext cx="371475" cy="328613"/>
          </a:xfrm>
          <a:prstGeom prst="rect">
            <a:avLst/>
          </a:prstGeom>
        </p:spPr>
      </p:pic>
      <p:grpSp>
        <p:nvGrpSpPr>
          <p:cNvPr id="2" name="Group 22"/>
          <p:cNvGrpSpPr/>
          <p:nvPr/>
        </p:nvGrpSpPr>
        <p:grpSpPr>
          <a:xfrm>
            <a:off x="9759550" y="4197668"/>
            <a:ext cx="2013290" cy="1037934"/>
            <a:chOff x="4953000" y="4267200"/>
            <a:chExt cx="1545470" cy="1037934"/>
          </a:xfrm>
        </p:grpSpPr>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53000" y="4267200"/>
              <a:ext cx="1545470" cy="1037934"/>
            </a:xfrm>
            <a:prstGeom prst="rect">
              <a:avLst/>
            </a:prstGeom>
          </p:spPr>
        </p:pic>
        <p:sp>
          <p:nvSpPr>
            <p:cNvPr id="22" name="Rectangle 21"/>
            <p:cNvSpPr/>
            <p:nvPr/>
          </p:nvSpPr>
          <p:spPr>
            <a:xfrm>
              <a:off x="5257800" y="4662055"/>
              <a:ext cx="609600" cy="381000"/>
            </a:xfrm>
            <a:prstGeom prst="rect">
              <a:avLst/>
            </a:prstGeom>
            <a:solidFill>
              <a:srgbClr val="FF999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0" fontAlgn="base" hangingPunct="0">
                <a:spcBef>
                  <a:spcPct val="0"/>
                </a:spcBef>
                <a:spcAft>
                  <a:spcPct val="0"/>
                </a:spcAft>
              </a:pPr>
              <a:r>
                <a:rPr lang="en-US" sz="3600" b="1" dirty="0">
                  <a:solidFill>
                    <a:srgbClr val="FFFF00"/>
                  </a:solidFill>
                  <a:latin typeface="Calibri"/>
                </a:rPr>
                <a:t>5</a:t>
              </a:r>
            </a:p>
          </p:txBody>
        </p:sp>
      </p:grpSp>
      <p:sp>
        <p:nvSpPr>
          <p:cNvPr id="17" name="Rectangle: Folded Corner 26">
            <a:extLst>
              <a:ext uri="{FF2B5EF4-FFF2-40B4-BE49-F238E27FC236}">
                <a16:creationId xmlns:a16="http://schemas.microsoft.com/office/drawing/2014/main" xmlns="" id="{A468FF43-48BE-45C8-AE0E-72371E21D00D}"/>
              </a:ext>
            </a:extLst>
          </p:cNvPr>
          <p:cNvSpPr/>
          <p:nvPr/>
        </p:nvSpPr>
        <p:spPr>
          <a:xfrm>
            <a:off x="1828800" y="152401"/>
            <a:ext cx="7848600" cy="15759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nl-NL" sz="3200" b="1">
              <a:solidFill>
                <a:prstClr val="black"/>
              </a:solidFill>
              <a:latin typeface="Calibri"/>
            </a:endParaRPr>
          </a:p>
          <a:p>
            <a:pPr>
              <a:defRPr/>
            </a:pPr>
            <a:r>
              <a:rPr lang="nl-NL" sz="3200" b="1">
                <a:solidFill>
                  <a:prstClr val="black"/>
                </a:solidFill>
                <a:latin typeface="Calibri"/>
              </a:rPr>
              <a:t>Công của lực lạ khi di chuyển điện tích +3 C từ cực âm đến cực dương bên trong nguồn điện là 24 J. Suất điện động của nguồn là</a:t>
            </a:r>
            <a:endParaRPr lang="en-US" sz="3200" b="1">
              <a:solidFill>
                <a:prstClr val="black"/>
              </a:solidFill>
              <a:latin typeface="Calibri"/>
            </a:endParaRPr>
          </a:p>
          <a:p>
            <a:pPr algn="just" defTabSz="685800">
              <a:lnSpc>
                <a:spcPct val="115000"/>
              </a:lnSpc>
            </a:pPr>
            <a:endParaRPr lang="vi-VN"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8" name="Rectangle: Folded Corner 27">
            <a:extLst>
              <a:ext uri="{FF2B5EF4-FFF2-40B4-BE49-F238E27FC236}">
                <a16:creationId xmlns:a16="http://schemas.microsoft.com/office/drawing/2014/main" xmlns="" id="{02105D08-1F14-416F-86C2-51DFEA1D8826}"/>
              </a:ext>
            </a:extLst>
          </p:cNvPr>
          <p:cNvSpPr/>
          <p:nvPr/>
        </p:nvSpPr>
        <p:spPr>
          <a:xfrm>
            <a:off x="1918931" y="2118391"/>
            <a:ext cx="6269832" cy="845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A.</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6 V</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9" name="Rectangle: Folded Corner 17">
            <a:extLst>
              <a:ext uri="{FF2B5EF4-FFF2-40B4-BE49-F238E27FC236}">
                <a16:creationId xmlns:a16="http://schemas.microsoft.com/office/drawing/2014/main" xmlns="" id="{80983886-BED7-4AC5-80B7-48A81BE1ECEB}"/>
              </a:ext>
            </a:extLst>
          </p:cNvPr>
          <p:cNvSpPr/>
          <p:nvPr/>
        </p:nvSpPr>
        <p:spPr>
          <a:xfrm>
            <a:off x="1905000" y="3200401"/>
            <a:ext cx="6781800" cy="101223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B. </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8 V</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Folded Corner 18">
            <a:extLst>
              <a:ext uri="{FF2B5EF4-FFF2-40B4-BE49-F238E27FC236}">
                <a16:creationId xmlns:a16="http://schemas.microsoft.com/office/drawing/2014/main" xmlns="" id="{F5C16F4A-744E-4E2F-A59F-898265578462}"/>
              </a:ext>
            </a:extLst>
          </p:cNvPr>
          <p:cNvSpPr/>
          <p:nvPr/>
        </p:nvSpPr>
        <p:spPr>
          <a:xfrm>
            <a:off x="1905000" y="4412200"/>
            <a:ext cx="6269832" cy="845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C.</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10 V</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1" name="Rectangle: Folded Corner 19">
            <a:extLst>
              <a:ext uri="{FF2B5EF4-FFF2-40B4-BE49-F238E27FC236}">
                <a16:creationId xmlns:a16="http://schemas.microsoft.com/office/drawing/2014/main" xmlns="" id="{31D94E3F-4427-484F-B05A-707B6209A99A}"/>
              </a:ext>
            </a:extLst>
          </p:cNvPr>
          <p:cNvSpPr/>
          <p:nvPr/>
        </p:nvSpPr>
        <p:spPr>
          <a:xfrm>
            <a:off x="1905000" y="5486400"/>
            <a:ext cx="6781800" cy="10668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15000"/>
              </a:lnSpc>
            </a:pPr>
            <a:r>
              <a:rPr lang="en-US" sz="2800" dirty="0">
                <a:solidFill>
                  <a:srgbClr val="002060"/>
                </a:solidFill>
                <a:uFill>
                  <a:solidFill>
                    <a:srgbClr val="00B050"/>
                  </a:solidFill>
                </a:uFill>
                <a:latin typeface="Arial" panose="020B0604020202020204" pitchFamily="34" charset="0"/>
                <a:ea typeface="Calibri" panose="020F0502020204030204" pitchFamily="34" charset="0"/>
                <a:cs typeface="Arial" panose="020B0604020202020204" pitchFamily="34" charset="0"/>
              </a:rPr>
              <a:t>D</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a:t>
            </a:r>
            <a:r>
              <a:rPr lang="en-US" sz="2800">
                <a:solidFill>
                  <a:srgbClr val="002060"/>
                </a:solidFill>
                <a:latin typeface="Arial" panose="020B0604020202020204" pitchFamily="34" charset="0"/>
                <a:cs typeface="Arial" panose="020B0604020202020204" pitchFamily="34" charset="0"/>
              </a:rPr>
              <a:t> </a:t>
            </a: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12 V</a:t>
            </a: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3" name="Oval 22">
            <a:extLst>
              <a:ext uri="{FF2B5EF4-FFF2-40B4-BE49-F238E27FC236}">
                <a16:creationId xmlns:a16="http://schemas.microsoft.com/office/drawing/2014/main" xmlns="" id="{C401DD0C-F3A8-4238-A287-D44C79E347F7}"/>
              </a:ext>
            </a:extLst>
          </p:cNvPr>
          <p:cNvSpPr/>
          <p:nvPr/>
        </p:nvSpPr>
        <p:spPr>
          <a:xfrm>
            <a:off x="1867357" y="3430462"/>
            <a:ext cx="457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800">
              <a:solidFill>
                <a:prstClr val="white"/>
              </a:solidFill>
              <a:latin typeface="Arial" panose="020B0604020202020204" pitchFamily="34" charset="0"/>
              <a:cs typeface="Arial" panose="020B0604020202020204" pitchFamily="34" charset="0"/>
            </a:endParaRPr>
          </a:p>
        </p:txBody>
      </p:sp>
      <p:sp>
        <p:nvSpPr>
          <p:cNvPr id="24" name="Rectangle: Folded Corner 8">
            <a:extLst>
              <a:ext uri="{FF2B5EF4-FFF2-40B4-BE49-F238E27FC236}">
                <a16:creationId xmlns:a16="http://schemas.microsoft.com/office/drawing/2014/main" xmlns="" id="{6FCD71A2-4BFE-4953-931C-BECE5B4A1D66}"/>
              </a:ext>
            </a:extLst>
          </p:cNvPr>
          <p:cNvSpPr/>
          <p:nvPr/>
        </p:nvSpPr>
        <p:spPr>
          <a:xfrm>
            <a:off x="10106148" y="3701560"/>
            <a:ext cx="1102995" cy="99600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1350" b="1" dirty="0">
                <a:solidFill>
                  <a:prstClr val="black"/>
                </a:solidFill>
                <a:latin typeface="Tahoma" panose="020B0604030504040204" pitchFamily="34" charset="0"/>
                <a:ea typeface="Tahoma" panose="020B0604030504040204" pitchFamily="34" charset="0"/>
                <a:cs typeface="Tahoma" panose="020B0604030504040204" pitchFamily="34" charset="0"/>
              </a:rPr>
              <a:t> 10</a:t>
            </a:r>
          </a:p>
        </p:txBody>
      </p:sp>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64572" y="3770427"/>
            <a:ext cx="535781" cy="892969"/>
          </a:xfrm>
          <a:prstGeom prst="rect">
            <a:avLst/>
          </a:prstGeom>
        </p:spPr>
      </p:pic>
    </p:spTree>
    <p:extLst>
      <p:ext uri="{BB962C8B-B14F-4D97-AF65-F5344CB8AC3E}">
        <p14:creationId xmlns:p14="http://schemas.microsoft.com/office/powerpoint/2010/main" val="346654248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64" presetClass="path" presetSubtype="0" accel="50000" decel="50000" fill="hold" nodeType="clickEffect">
                                  <p:stCondLst>
                                    <p:cond delay="0"/>
                                  </p:stCondLst>
                                  <p:childTnLst>
                                    <p:animMotion origin="layout" path="M -2.91667E-6 -1.48148E-6 L -0.00117 -0.20879 " pathEditMode="relative" rAng="0" ptsTypes="AA">
                                      <p:cBhvr>
                                        <p:cTn id="53" dur="2000" fill="hold"/>
                                        <p:tgtEl>
                                          <p:spTgt spid="2"/>
                                        </p:tgtEl>
                                        <p:attrNameLst>
                                          <p:attrName>ppt_x</p:attrName>
                                          <p:attrName>ppt_y</p:attrName>
                                        </p:attrNameLst>
                                      </p:cBhvr>
                                      <p:rCtr x="-65" y="-10440"/>
                                    </p:animMotion>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par>
                          <p:cTn id="54" fill="hold">
                            <p:stCondLst>
                              <p:cond delay="2000"/>
                            </p:stCondLst>
                            <p:childTnLst>
                              <p:par>
                                <p:cTn id="55" presetID="12" presetClass="entr" presetSubtype="4"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slide(fromBottom)">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35503">
            <a:off x="-235164" y="-65115"/>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1074">
            <a:off x="10820116" y="-457397"/>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5739">
            <a:off x="10792468" y="4591079"/>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69688">
            <a:off x="328836" y="2481727"/>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61682">
            <a:off x="-1357931" y="3379710"/>
            <a:ext cx="2996851" cy="3990964"/>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600926">
            <a:off x="10746165" y="4484995"/>
            <a:ext cx="433059" cy="897158"/>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34778">
            <a:off x="1072266" y="5714937"/>
            <a:ext cx="1449017" cy="4742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9925695">
            <a:off x="-717338" y="620534"/>
            <a:ext cx="1954299" cy="1954299"/>
          </a:xfrm>
          <a:prstGeom prst="rect">
            <a:avLst/>
          </a:prstGeom>
        </p:spPr>
      </p:pic>
      <p:sp>
        <p:nvSpPr>
          <p:cNvPr id="10" name="TextBox 10"/>
          <p:cNvSpPr txBox="1"/>
          <p:nvPr/>
        </p:nvSpPr>
        <p:spPr>
          <a:xfrm>
            <a:off x="2292801" y="78404"/>
            <a:ext cx="7665060" cy="655436"/>
          </a:xfrm>
          <a:prstGeom prst="rect">
            <a:avLst/>
          </a:prstGeom>
        </p:spPr>
        <p:txBody>
          <a:bodyPr wrap="square" lIns="0" tIns="0" rIns="0" bIns="0" rtlCol="0" anchor="t">
            <a:spAutoFit/>
          </a:bodyPr>
          <a:lstStyle/>
          <a:p>
            <a:pPr algn="ctr" defTabSz="609630">
              <a:lnSpc>
                <a:spcPts val="5600"/>
              </a:lnSpc>
              <a:spcBef>
                <a:spcPct val="0"/>
              </a:spcBef>
            </a:pPr>
            <a:r>
              <a:rPr lang="en-US" sz="4000" dirty="0" err="1">
                <a:solidFill>
                  <a:srgbClr val="272626"/>
                </a:solidFill>
                <a:latin typeface="Sriracha"/>
              </a:rPr>
              <a:t>Một</a:t>
            </a:r>
            <a:r>
              <a:rPr lang="en-US" sz="4000" dirty="0">
                <a:solidFill>
                  <a:srgbClr val="272626"/>
                </a:solidFill>
                <a:latin typeface="Sriracha"/>
              </a:rPr>
              <a:t> </a:t>
            </a:r>
            <a:r>
              <a:rPr lang="en-US" sz="4000" dirty="0" err="1">
                <a:solidFill>
                  <a:srgbClr val="272626"/>
                </a:solidFill>
                <a:latin typeface="Sriracha"/>
              </a:rPr>
              <a:t>số</a:t>
            </a:r>
            <a:r>
              <a:rPr lang="en-US" sz="4000" dirty="0">
                <a:solidFill>
                  <a:srgbClr val="272626"/>
                </a:solidFill>
                <a:latin typeface="Sriracha"/>
              </a:rPr>
              <a:t> </a:t>
            </a:r>
            <a:r>
              <a:rPr lang="en-US" sz="4000" dirty="0" err="1">
                <a:solidFill>
                  <a:srgbClr val="272626"/>
                </a:solidFill>
                <a:latin typeface="Sriracha"/>
              </a:rPr>
              <a:t>thiết</a:t>
            </a:r>
            <a:r>
              <a:rPr lang="en-US" sz="4000" dirty="0">
                <a:solidFill>
                  <a:srgbClr val="272626"/>
                </a:solidFill>
                <a:latin typeface="Sriracha"/>
              </a:rPr>
              <a:t> </a:t>
            </a:r>
            <a:r>
              <a:rPr lang="en-US" sz="4000" dirty="0" err="1">
                <a:solidFill>
                  <a:srgbClr val="272626"/>
                </a:solidFill>
                <a:latin typeface="Sriracha"/>
              </a:rPr>
              <a:t>bị</a:t>
            </a:r>
            <a:r>
              <a:rPr lang="en-US" sz="4000" dirty="0">
                <a:solidFill>
                  <a:srgbClr val="272626"/>
                </a:solidFill>
                <a:latin typeface="Sriracha"/>
              </a:rPr>
              <a:t> </a:t>
            </a:r>
            <a:r>
              <a:rPr lang="en-US" sz="4000" dirty="0" err="1" smtClean="0">
                <a:solidFill>
                  <a:srgbClr val="272626"/>
                </a:solidFill>
                <a:latin typeface="Sriracha"/>
              </a:rPr>
              <a:t>điện</a:t>
            </a:r>
            <a:endParaRPr lang="en-US" sz="4000" dirty="0">
              <a:solidFill>
                <a:srgbClr val="272626"/>
              </a:solidFill>
              <a:latin typeface="Sriracha"/>
            </a:endParaRPr>
          </a:p>
        </p:txBody>
      </p:sp>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8787215">
            <a:off x="10943244" y="2105775"/>
            <a:ext cx="528706" cy="2443600"/>
          </a:xfrm>
          <a:prstGeom prst="rect">
            <a:avLst/>
          </a:prstGeom>
        </p:spPr>
      </p:pic>
      <p:grpSp>
        <p:nvGrpSpPr>
          <p:cNvPr id="12" name="Group 11">
            <a:extLst>
              <a:ext uri="{FF2B5EF4-FFF2-40B4-BE49-F238E27FC236}">
                <a16:creationId xmlns:a16="http://schemas.microsoft.com/office/drawing/2014/main" xmlns="" id="{1682E3BA-B57B-49CD-A9AF-179614CFD90C}"/>
              </a:ext>
            </a:extLst>
          </p:cNvPr>
          <p:cNvGrpSpPr/>
          <p:nvPr/>
        </p:nvGrpSpPr>
        <p:grpSpPr>
          <a:xfrm>
            <a:off x="2425020" y="839168"/>
            <a:ext cx="2183981" cy="2641181"/>
            <a:chOff x="2425020" y="839168"/>
            <a:chExt cx="2183981" cy="2641181"/>
          </a:xfrm>
        </p:grpSpPr>
        <p:pic>
          <p:nvPicPr>
            <p:cNvPr id="8194" name="Picture 2" descr="Điều thú vị về bóng đèn dây tóc bạn chưa biết">
              <a:extLst>
                <a:ext uri="{FF2B5EF4-FFF2-40B4-BE49-F238E27FC236}">
                  <a16:creationId xmlns:a16="http://schemas.microsoft.com/office/drawing/2014/main" xmlns="" id="{B1974B97-01C6-446E-AADC-17B0D8A2BB0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25020" y="839168"/>
              <a:ext cx="2183981" cy="21839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14">
              <a:extLst>
                <a:ext uri="{FF2B5EF4-FFF2-40B4-BE49-F238E27FC236}">
                  <a16:creationId xmlns:a16="http://schemas.microsoft.com/office/drawing/2014/main" xmlns="" id="{A7556E84-A090-4064-A93E-74ECC7C6C8E6}"/>
                </a:ext>
              </a:extLst>
            </p:cNvPr>
            <p:cNvSpPr txBox="1">
              <a:spLocks noChangeArrowheads="1"/>
            </p:cNvSpPr>
            <p:nvPr/>
          </p:nvSpPr>
          <p:spPr bwMode="auto">
            <a:xfrm>
              <a:off x="2544666" y="3023149"/>
              <a:ext cx="1944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50000"/>
                </a:spcBef>
                <a:spcAft>
                  <a:spcPct val="0"/>
                </a:spcAft>
              </a:pPr>
              <a:r>
                <a:rPr lang="vi-VN" altLang="en-US" sz="2400">
                  <a:solidFill>
                    <a:srgbClr val="000099"/>
                  </a:solidFill>
                  <a:cs typeface="Arial" panose="020B0604020202020204" pitchFamily="34" charset="0"/>
                </a:rPr>
                <a:t>Đèn dây tóc</a:t>
              </a:r>
            </a:p>
          </p:txBody>
        </p:sp>
      </p:grpSp>
      <p:grpSp>
        <p:nvGrpSpPr>
          <p:cNvPr id="15" name="Group 14">
            <a:extLst>
              <a:ext uri="{FF2B5EF4-FFF2-40B4-BE49-F238E27FC236}">
                <a16:creationId xmlns:a16="http://schemas.microsoft.com/office/drawing/2014/main" xmlns="" id="{824C3163-FB11-45F4-AB00-870BBEB1A297}"/>
              </a:ext>
            </a:extLst>
          </p:cNvPr>
          <p:cNvGrpSpPr/>
          <p:nvPr/>
        </p:nvGrpSpPr>
        <p:grpSpPr>
          <a:xfrm>
            <a:off x="4923911" y="804342"/>
            <a:ext cx="2219146" cy="2651402"/>
            <a:chOff x="4923911" y="804342"/>
            <a:chExt cx="2219146" cy="2651402"/>
          </a:xfrm>
        </p:grpSpPr>
        <p:pic>
          <p:nvPicPr>
            <p:cNvPr id="8196" name="Picture 4" descr="Bé hít phải khí trong bóng đèn huỳnh quang bị vỡ có sao không?">
              <a:extLst>
                <a:ext uri="{FF2B5EF4-FFF2-40B4-BE49-F238E27FC236}">
                  <a16:creationId xmlns:a16="http://schemas.microsoft.com/office/drawing/2014/main" xmlns="" id="{F84CC059-F407-4FE2-A1D9-A98DE2F69B3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23912" y="804342"/>
              <a:ext cx="2183982" cy="219854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16">
              <a:extLst>
                <a:ext uri="{FF2B5EF4-FFF2-40B4-BE49-F238E27FC236}">
                  <a16:creationId xmlns:a16="http://schemas.microsoft.com/office/drawing/2014/main" xmlns="" id="{48A9A776-395D-4E92-8A4B-5469608B4CC5}"/>
                </a:ext>
              </a:extLst>
            </p:cNvPr>
            <p:cNvSpPr txBox="1">
              <a:spLocks noChangeArrowheads="1"/>
            </p:cNvSpPr>
            <p:nvPr/>
          </p:nvSpPr>
          <p:spPr bwMode="auto">
            <a:xfrm>
              <a:off x="4923911" y="2998544"/>
              <a:ext cx="22191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50000"/>
                </a:spcBef>
                <a:spcAft>
                  <a:spcPct val="0"/>
                </a:spcAft>
              </a:pPr>
              <a:r>
                <a:rPr lang="vi-VN" altLang="en-US" sz="2400">
                  <a:solidFill>
                    <a:srgbClr val="000099"/>
                  </a:solidFill>
                  <a:cs typeface="Arial" panose="020B0604020202020204" pitchFamily="34" charset="0"/>
                </a:rPr>
                <a:t>Đèn Compac</a:t>
              </a:r>
            </a:p>
          </p:txBody>
        </p:sp>
      </p:grpSp>
      <p:sp>
        <p:nvSpPr>
          <p:cNvPr id="16" name="Arrow: Curved Up 15">
            <a:extLst>
              <a:ext uri="{FF2B5EF4-FFF2-40B4-BE49-F238E27FC236}">
                <a16:creationId xmlns:a16="http://schemas.microsoft.com/office/drawing/2014/main" xmlns="" id="{6A8A257D-F113-432B-BFAC-A73D4B351F0A}"/>
              </a:ext>
            </a:extLst>
          </p:cNvPr>
          <p:cNvSpPr/>
          <p:nvPr/>
        </p:nvSpPr>
        <p:spPr>
          <a:xfrm>
            <a:off x="4117536" y="3442372"/>
            <a:ext cx="1222767" cy="405852"/>
          </a:xfrm>
          <a:prstGeom prst="curvedUpArrow">
            <a:avLst/>
          </a:prstGeom>
          <a:solidFill>
            <a:srgbClr val="00CC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98" name="Picture 6" descr="Ấm điện đun nước Sanyo KTL-9NC - Hàng chính hãng">
            <a:extLst>
              <a:ext uri="{FF2B5EF4-FFF2-40B4-BE49-F238E27FC236}">
                <a16:creationId xmlns:a16="http://schemas.microsoft.com/office/drawing/2014/main" xmlns="" id="{6A0DE49B-EE4E-45BA-B4A3-0CDADADB5DDB}"/>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2295" t="9923" r="2612" b="9923"/>
          <a:stretch/>
        </p:blipFill>
        <p:spPr bwMode="auto">
          <a:xfrm>
            <a:off x="2423902" y="4018497"/>
            <a:ext cx="2183982" cy="218398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Mua Online Bàn Ủi Khô Philips HD1172 - Hàng chính hãng | Khuyến mãi giá rẻ  278.000 đ">
            <a:extLst>
              <a:ext uri="{FF2B5EF4-FFF2-40B4-BE49-F238E27FC236}">
                <a16:creationId xmlns:a16="http://schemas.microsoft.com/office/drawing/2014/main" xmlns="" id="{937B53BA-7421-44D4-BEB1-B884B782B4C7}"/>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2939" t="9807" r="13030" b="14393"/>
          <a:stretch/>
        </p:blipFill>
        <p:spPr bwMode="auto">
          <a:xfrm>
            <a:off x="4876799" y="4018497"/>
            <a:ext cx="2266257" cy="218398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iêu thị Điện máy Nội Thất Chợ LớnNồi cơm điện 1.2L Sunhouse SHD8217W">
            <a:extLst>
              <a:ext uri="{FF2B5EF4-FFF2-40B4-BE49-F238E27FC236}">
                <a16:creationId xmlns:a16="http://schemas.microsoft.com/office/drawing/2014/main" xmlns="" id="{ECFE0BBF-2947-45CD-B03B-891F05F7CA6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10856" y="4033426"/>
            <a:ext cx="2183982" cy="218398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xmlns="" id="{5F3491E6-D778-4853-B902-45EAE527BE88}"/>
              </a:ext>
            </a:extLst>
          </p:cNvPr>
          <p:cNvGrpSpPr/>
          <p:nvPr/>
        </p:nvGrpSpPr>
        <p:grpSpPr>
          <a:xfrm>
            <a:off x="7800631" y="-307189"/>
            <a:ext cx="4329413" cy="3316424"/>
            <a:chOff x="7800631" y="-307189"/>
            <a:chExt cx="4329413" cy="3316424"/>
          </a:xfrm>
        </p:grpSpPr>
        <p:sp>
          <p:nvSpPr>
            <p:cNvPr id="14" name="Cloud 13">
              <a:extLst>
                <a:ext uri="{FF2B5EF4-FFF2-40B4-BE49-F238E27FC236}">
                  <a16:creationId xmlns:a16="http://schemas.microsoft.com/office/drawing/2014/main" xmlns="" id="{47C41CB1-918F-4C8C-B8A7-D33ED32EAB6F}"/>
                </a:ext>
              </a:extLst>
            </p:cNvPr>
            <p:cNvSpPr/>
            <p:nvPr/>
          </p:nvSpPr>
          <p:spPr>
            <a:xfrm>
              <a:off x="7800631" y="680475"/>
              <a:ext cx="4329413" cy="2328760"/>
            </a:xfrm>
            <a:prstGeom prst="cloud">
              <a:avLst/>
            </a:prstGeom>
            <a:solidFill>
              <a:srgbClr val="00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Điện năng chuyển hóa thành những dạng năng lượng nào?</a:t>
              </a:r>
            </a:p>
          </p:txBody>
        </p:sp>
        <p:cxnSp>
          <p:nvCxnSpPr>
            <p:cNvPr id="19" name="Straight Connector 18">
              <a:extLst>
                <a:ext uri="{FF2B5EF4-FFF2-40B4-BE49-F238E27FC236}">
                  <a16:creationId xmlns:a16="http://schemas.microsoft.com/office/drawing/2014/main" xmlns="" id="{7D966F4F-5429-4F47-A41C-C53DA95AF529}"/>
                </a:ext>
              </a:extLst>
            </p:cNvPr>
            <p:cNvCxnSpPr>
              <a:stCxn id="14" idx="3"/>
            </p:cNvCxnSpPr>
            <p:nvPr/>
          </p:nvCxnSpPr>
          <p:spPr>
            <a:xfrm flipH="1" flipV="1">
              <a:off x="9957861" y="-307189"/>
              <a:ext cx="0" cy="1120813"/>
            </a:xfrm>
            <a:prstGeom prst="line">
              <a:avLst/>
            </a:prstGeom>
          </p:spPr>
          <p:style>
            <a:lnRef idx="3">
              <a:schemeClr val="accent6"/>
            </a:lnRef>
            <a:fillRef idx="0">
              <a:schemeClr val="accent6"/>
            </a:fillRef>
            <a:effectRef idx="2">
              <a:schemeClr val="accent6"/>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fade">
                                      <p:cBhvr>
                                        <p:cTn id="22" dur="500"/>
                                        <p:tgtEl>
                                          <p:spTgt spid="8198"/>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200"/>
                                        </p:tgtEl>
                                        <p:attrNameLst>
                                          <p:attrName>style.visibility</p:attrName>
                                        </p:attrNameLst>
                                      </p:cBhvr>
                                      <p:to>
                                        <p:strVal val="visible"/>
                                      </p:to>
                                    </p:set>
                                    <p:animEffect transition="in" filter="fade">
                                      <p:cBhvr>
                                        <p:cTn id="26" dur="500"/>
                                        <p:tgtEl>
                                          <p:spTgt spid="820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8202"/>
                                        </p:tgtEl>
                                        <p:attrNameLst>
                                          <p:attrName>style.visibility</p:attrName>
                                        </p:attrNameLst>
                                      </p:cBhvr>
                                      <p:to>
                                        <p:strVal val="visible"/>
                                      </p:to>
                                    </p:set>
                                    <p:animEffect transition="in" filter="fade">
                                      <p:cBhvr>
                                        <p:cTn id="30" dur="500"/>
                                        <p:tgtEl>
                                          <p:spTgt spid="820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35503">
            <a:off x="-235164" y="-65115"/>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1074">
            <a:off x="10820116" y="-457397"/>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5739">
            <a:off x="10792468" y="4591079"/>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69688">
            <a:off x="328836" y="2481727"/>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61682">
            <a:off x="-1357931" y="3379710"/>
            <a:ext cx="2996851" cy="3990964"/>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600926">
            <a:off x="10746165" y="4484995"/>
            <a:ext cx="433059" cy="897158"/>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34778">
            <a:off x="1072266" y="5714937"/>
            <a:ext cx="1449017" cy="4742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9925695">
            <a:off x="-717338" y="620534"/>
            <a:ext cx="1954299" cy="1954299"/>
          </a:xfrm>
          <a:prstGeom prst="rect">
            <a:avLst/>
          </a:prstGeom>
        </p:spPr>
      </p:pic>
      <p:sp>
        <p:nvSpPr>
          <p:cNvPr id="10" name="TextBox 10"/>
          <p:cNvSpPr txBox="1"/>
          <p:nvPr/>
        </p:nvSpPr>
        <p:spPr>
          <a:xfrm>
            <a:off x="2292801" y="78404"/>
            <a:ext cx="7665060" cy="655436"/>
          </a:xfrm>
          <a:prstGeom prst="rect">
            <a:avLst/>
          </a:prstGeom>
        </p:spPr>
        <p:txBody>
          <a:bodyPr wrap="square" lIns="0" tIns="0" rIns="0" bIns="0" rtlCol="0" anchor="t">
            <a:spAutoFit/>
          </a:bodyPr>
          <a:lstStyle/>
          <a:p>
            <a:pPr marL="0" marR="0" lvl="0" indent="0" algn="ctr" defTabSz="609630" rtl="0" eaLnBrk="1" fontAlgn="auto" latinLnBrk="0" hangingPunct="1">
              <a:lnSpc>
                <a:spcPts val="56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272626"/>
                </a:solidFill>
                <a:effectLst/>
                <a:uLnTx/>
                <a:uFillTx/>
                <a:latin typeface="Sriracha"/>
                <a:ea typeface="+mn-ea"/>
                <a:cs typeface="+mn-cs"/>
              </a:rPr>
              <a:t>Một</a:t>
            </a:r>
            <a:r>
              <a:rPr kumimoji="0" lang="en-US" sz="4000" b="0" i="0" u="none" strike="noStrike" kern="1200" cap="none" spc="0" normalizeH="0" baseline="0" noProof="0" dirty="0">
                <a:ln>
                  <a:noFill/>
                </a:ln>
                <a:solidFill>
                  <a:srgbClr val="272626"/>
                </a:solidFill>
                <a:effectLst/>
                <a:uLnTx/>
                <a:uFillTx/>
                <a:latin typeface="Sriracha"/>
                <a:ea typeface="+mn-ea"/>
                <a:cs typeface="+mn-cs"/>
              </a:rPr>
              <a:t> </a:t>
            </a:r>
            <a:r>
              <a:rPr kumimoji="0" lang="en-US" sz="4000" b="0" i="0" u="none" strike="noStrike" kern="1200" cap="none" spc="0" normalizeH="0" baseline="0" noProof="0" dirty="0" err="1">
                <a:ln>
                  <a:noFill/>
                </a:ln>
                <a:solidFill>
                  <a:srgbClr val="272626"/>
                </a:solidFill>
                <a:effectLst/>
                <a:uLnTx/>
                <a:uFillTx/>
                <a:latin typeface="Sriracha"/>
                <a:ea typeface="+mn-ea"/>
                <a:cs typeface="+mn-cs"/>
              </a:rPr>
              <a:t>số</a:t>
            </a:r>
            <a:r>
              <a:rPr kumimoji="0" lang="en-US" sz="4000" b="0" i="0" u="none" strike="noStrike" kern="1200" cap="none" spc="0" normalizeH="0" baseline="0" noProof="0" dirty="0">
                <a:ln>
                  <a:noFill/>
                </a:ln>
                <a:solidFill>
                  <a:srgbClr val="272626"/>
                </a:solidFill>
                <a:effectLst/>
                <a:uLnTx/>
                <a:uFillTx/>
                <a:latin typeface="Sriracha"/>
                <a:ea typeface="+mn-ea"/>
                <a:cs typeface="+mn-cs"/>
              </a:rPr>
              <a:t> </a:t>
            </a:r>
            <a:r>
              <a:rPr kumimoji="0" lang="en-US" sz="4000" b="0" i="0" u="none" strike="noStrike" kern="1200" cap="none" spc="0" normalizeH="0" baseline="0" noProof="0" dirty="0" err="1">
                <a:ln>
                  <a:noFill/>
                </a:ln>
                <a:solidFill>
                  <a:srgbClr val="272626"/>
                </a:solidFill>
                <a:effectLst/>
                <a:uLnTx/>
                <a:uFillTx/>
                <a:latin typeface="Sriracha"/>
                <a:ea typeface="+mn-ea"/>
                <a:cs typeface="+mn-cs"/>
              </a:rPr>
              <a:t>thiết</a:t>
            </a:r>
            <a:r>
              <a:rPr kumimoji="0" lang="en-US" sz="4000" b="0" i="0" u="none" strike="noStrike" kern="1200" cap="none" spc="0" normalizeH="0" baseline="0" noProof="0" dirty="0">
                <a:ln>
                  <a:noFill/>
                </a:ln>
                <a:solidFill>
                  <a:srgbClr val="272626"/>
                </a:solidFill>
                <a:effectLst/>
                <a:uLnTx/>
                <a:uFillTx/>
                <a:latin typeface="Sriracha"/>
                <a:ea typeface="+mn-ea"/>
                <a:cs typeface="+mn-cs"/>
              </a:rPr>
              <a:t> </a:t>
            </a:r>
            <a:r>
              <a:rPr kumimoji="0" lang="en-US" sz="4000" b="0" i="0" u="none" strike="noStrike" kern="1200" cap="none" spc="0" normalizeH="0" baseline="0" noProof="0" dirty="0" err="1">
                <a:ln>
                  <a:noFill/>
                </a:ln>
                <a:solidFill>
                  <a:srgbClr val="272626"/>
                </a:solidFill>
                <a:effectLst/>
                <a:uLnTx/>
                <a:uFillTx/>
                <a:latin typeface="Sriracha"/>
                <a:ea typeface="+mn-ea"/>
                <a:cs typeface="+mn-cs"/>
              </a:rPr>
              <a:t>bị</a:t>
            </a:r>
            <a:r>
              <a:rPr kumimoji="0" lang="en-US" sz="4000" b="0" i="0" u="none" strike="noStrike" kern="1200" cap="none" spc="0" normalizeH="0" baseline="0" noProof="0" dirty="0">
                <a:ln>
                  <a:noFill/>
                </a:ln>
                <a:solidFill>
                  <a:srgbClr val="272626"/>
                </a:solidFill>
                <a:effectLst/>
                <a:uLnTx/>
                <a:uFillTx/>
                <a:latin typeface="Sriracha"/>
                <a:ea typeface="+mn-ea"/>
                <a:cs typeface="+mn-cs"/>
              </a:rPr>
              <a:t> </a:t>
            </a:r>
            <a:r>
              <a:rPr kumimoji="0" lang="en-US" sz="4000" b="0" i="0" u="none" strike="noStrike" kern="1200" cap="none" spc="0" normalizeH="0" baseline="0" noProof="0" dirty="0" err="1" smtClean="0">
                <a:ln>
                  <a:noFill/>
                </a:ln>
                <a:solidFill>
                  <a:srgbClr val="272626"/>
                </a:solidFill>
                <a:effectLst/>
                <a:uLnTx/>
                <a:uFillTx/>
                <a:latin typeface="Sriracha"/>
                <a:ea typeface="+mn-ea"/>
                <a:cs typeface="+mn-cs"/>
              </a:rPr>
              <a:t>điện</a:t>
            </a:r>
            <a:endParaRPr kumimoji="0" lang="en-US" sz="4000" b="0" i="0" u="none" strike="noStrike" kern="1200" cap="none" spc="0" normalizeH="0" baseline="0" noProof="0" dirty="0">
              <a:ln>
                <a:noFill/>
              </a:ln>
              <a:solidFill>
                <a:srgbClr val="272626"/>
              </a:solidFill>
              <a:effectLst/>
              <a:uLnTx/>
              <a:uFillTx/>
              <a:latin typeface="Sriracha"/>
              <a:ea typeface="+mn-ea"/>
              <a:cs typeface="+mn-cs"/>
            </a:endParaRPr>
          </a:p>
        </p:txBody>
      </p:sp>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8787215">
            <a:off x="10943244" y="2105775"/>
            <a:ext cx="528706" cy="2443600"/>
          </a:xfrm>
          <a:prstGeom prst="rect">
            <a:avLst/>
          </a:prstGeom>
        </p:spPr>
      </p:pic>
      <p:pic>
        <p:nvPicPr>
          <p:cNvPr id="9218" name="Picture 2" descr="Máy khoan điện Ferm PDM1047P - META.vn">
            <a:extLst>
              <a:ext uri="{FF2B5EF4-FFF2-40B4-BE49-F238E27FC236}">
                <a16:creationId xmlns:a16="http://schemas.microsoft.com/office/drawing/2014/main" xmlns="" id="{2D7DBEDE-B40E-4E7D-A401-8CB5A5D5032B}"/>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6874" t="1803" r="5717" b="3246"/>
          <a:stretch/>
        </p:blipFill>
        <p:spPr bwMode="auto">
          <a:xfrm>
            <a:off x="2429379" y="840489"/>
            <a:ext cx="2218944" cy="215805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Quạt Bàn SENKO B1616 – Quatdien.com – Chuyên bán quạt điện, quạt máy chính  hãng giá tốt tại TPHCM">
            <a:extLst>
              <a:ext uri="{FF2B5EF4-FFF2-40B4-BE49-F238E27FC236}">
                <a16:creationId xmlns:a16="http://schemas.microsoft.com/office/drawing/2014/main" xmlns="" id="{C216A89A-56C8-4FEF-8160-199F950636E2}"/>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7995" r="27333"/>
          <a:stretch/>
        </p:blipFill>
        <p:spPr bwMode="auto">
          <a:xfrm>
            <a:off x="4921518" y="781759"/>
            <a:ext cx="2183982" cy="222747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2">
            <a:extLst>
              <a:ext uri="{FF2B5EF4-FFF2-40B4-BE49-F238E27FC236}">
                <a16:creationId xmlns:a16="http://schemas.microsoft.com/office/drawing/2014/main" xmlns="" id="{633C5CE0-E496-4077-B90D-D6A6AC1F089E}"/>
              </a:ext>
            </a:extLst>
          </p:cNvPr>
          <p:cNvGrpSpPr>
            <a:grpSpLocks/>
          </p:cNvGrpSpPr>
          <p:nvPr/>
        </p:nvGrpSpPr>
        <p:grpSpPr bwMode="auto">
          <a:xfrm>
            <a:off x="3158975" y="3686766"/>
            <a:ext cx="3946525" cy="3033712"/>
            <a:chOff x="2563" y="1257"/>
            <a:chExt cx="2486" cy="1911"/>
          </a:xfrm>
        </p:grpSpPr>
        <p:pic>
          <p:nvPicPr>
            <p:cNvPr id="29" name="Picture 19" descr="1906-hong4">
              <a:extLst>
                <a:ext uri="{FF2B5EF4-FFF2-40B4-BE49-F238E27FC236}">
                  <a16:creationId xmlns:a16="http://schemas.microsoft.com/office/drawing/2014/main" xmlns="" id="{D43B395C-7C48-4DCA-9CAD-60964FAE043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80" y="1257"/>
              <a:ext cx="2460" cy="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0">
              <a:extLst>
                <a:ext uri="{FF2B5EF4-FFF2-40B4-BE49-F238E27FC236}">
                  <a16:creationId xmlns:a16="http://schemas.microsoft.com/office/drawing/2014/main" xmlns="" id="{BFAAE096-9CA5-4F38-8FCA-57F07D7964A3}"/>
                </a:ext>
              </a:extLst>
            </p:cNvPr>
            <p:cNvSpPr>
              <a:spLocks noChangeArrowheads="1"/>
            </p:cNvSpPr>
            <p:nvPr/>
          </p:nvSpPr>
          <p:spPr bwMode="auto">
            <a:xfrm>
              <a:off x="2563" y="2880"/>
              <a:ext cx="24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990099"/>
                  </a:solidFill>
                  <a:latin typeface="Arial" panose="020B0604020202020204" pitchFamily="34" charset="0"/>
                </a:defRPr>
              </a:lvl1pPr>
              <a:lvl2pPr marL="742950" indent="-285750" eaLnBrk="0" hangingPunct="0">
                <a:defRPr sz="2800">
                  <a:solidFill>
                    <a:srgbClr val="990099"/>
                  </a:solidFill>
                  <a:latin typeface="Arial" panose="020B0604020202020204" pitchFamily="34" charset="0"/>
                </a:defRPr>
              </a:lvl2pPr>
              <a:lvl3pPr marL="1143000" indent="-228600" eaLnBrk="0" hangingPunct="0">
                <a:defRPr sz="2800">
                  <a:solidFill>
                    <a:srgbClr val="990099"/>
                  </a:solidFill>
                  <a:latin typeface="Arial" panose="020B0604020202020204" pitchFamily="34" charset="0"/>
                </a:defRPr>
              </a:lvl3pPr>
              <a:lvl4pPr marL="1600200" indent="-228600" eaLnBrk="0" hangingPunct="0">
                <a:defRPr sz="2800">
                  <a:solidFill>
                    <a:srgbClr val="990099"/>
                  </a:solidFill>
                  <a:latin typeface="Arial" panose="020B0604020202020204" pitchFamily="34" charset="0"/>
                </a:defRPr>
              </a:lvl4pPr>
              <a:lvl5pPr marL="2057400" indent="-228600" eaLnBrk="0" hangingPunct="0">
                <a:defRPr sz="2800">
                  <a:solidFill>
                    <a:srgbClr val="990099"/>
                  </a:solidFill>
                  <a:latin typeface="Arial" panose="020B0604020202020204" pitchFamily="34" charset="0"/>
                </a:defRPr>
              </a:lvl5pPr>
              <a:lvl6pPr marL="2514600" indent="-228600" algn="ctr" eaLnBrk="0" fontAlgn="base" hangingPunct="0">
                <a:spcBef>
                  <a:spcPct val="0"/>
                </a:spcBef>
                <a:spcAft>
                  <a:spcPct val="0"/>
                </a:spcAft>
                <a:defRPr sz="2800">
                  <a:solidFill>
                    <a:srgbClr val="990099"/>
                  </a:solidFill>
                  <a:latin typeface="Arial" panose="020B0604020202020204" pitchFamily="34" charset="0"/>
                </a:defRPr>
              </a:lvl6pPr>
              <a:lvl7pPr marL="2971800" indent="-228600" algn="ctr" eaLnBrk="0" fontAlgn="base" hangingPunct="0">
                <a:spcBef>
                  <a:spcPct val="0"/>
                </a:spcBef>
                <a:spcAft>
                  <a:spcPct val="0"/>
                </a:spcAft>
                <a:defRPr sz="2800">
                  <a:solidFill>
                    <a:srgbClr val="990099"/>
                  </a:solidFill>
                  <a:latin typeface="Arial" panose="020B0604020202020204" pitchFamily="34" charset="0"/>
                </a:defRPr>
              </a:lvl7pPr>
              <a:lvl8pPr marL="3429000" indent="-228600" algn="ctr" eaLnBrk="0" fontAlgn="base" hangingPunct="0">
                <a:spcBef>
                  <a:spcPct val="0"/>
                </a:spcBef>
                <a:spcAft>
                  <a:spcPct val="0"/>
                </a:spcAft>
                <a:defRPr sz="2800">
                  <a:solidFill>
                    <a:srgbClr val="990099"/>
                  </a:solidFill>
                  <a:latin typeface="Arial" panose="020B0604020202020204" pitchFamily="34" charset="0"/>
                </a:defRPr>
              </a:lvl8pPr>
              <a:lvl9pPr marL="3886200" indent="-228600" algn="ctr" eaLnBrk="0" fontAlgn="base" hangingPunct="0">
                <a:spcBef>
                  <a:spcPct val="0"/>
                </a:spcBef>
                <a:spcAft>
                  <a:spcPct val="0"/>
                </a:spcAft>
                <a:defRPr sz="2800">
                  <a:solidFill>
                    <a:srgbClr val="990099"/>
                  </a:solidFill>
                  <a:latin typeface="Arial" panose="020B0604020202020204" pitchFamily="34" charset="0"/>
                </a:defRPr>
              </a:lvl9pPr>
            </a:lstStyle>
            <a:p>
              <a:pPr algn="ctr" eaLnBrk="1" fontAlgn="base" hangingPunct="1">
                <a:spcBef>
                  <a:spcPct val="0"/>
                </a:spcBef>
                <a:spcAft>
                  <a:spcPct val="0"/>
                </a:spcAft>
              </a:pPr>
              <a:r>
                <a:rPr lang="en-US" altLang="en-US" sz="2400">
                  <a:solidFill>
                    <a:srgbClr val="0000FF"/>
                  </a:solidFill>
                </a:rPr>
                <a:t>Ắ</a:t>
              </a:r>
              <a:r>
                <a:rPr lang="vi-VN" altLang="en-US" sz="2400">
                  <a:solidFill>
                    <a:srgbClr val="0000FF"/>
                  </a:solidFill>
                </a:rPr>
                <a:t>c quy đang được nạp điện</a:t>
              </a:r>
              <a:endParaRPr lang="en-US" altLang="en-US" sz="2400">
                <a:solidFill>
                  <a:srgbClr val="0000FF"/>
                </a:solidFill>
              </a:endParaRPr>
            </a:p>
          </p:txBody>
        </p:sp>
      </p:grpSp>
      <p:grpSp>
        <p:nvGrpSpPr>
          <p:cNvPr id="18" name="Group 17">
            <a:extLst>
              <a:ext uri="{FF2B5EF4-FFF2-40B4-BE49-F238E27FC236}">
                <a16:creationId xmlns:a16="http://schemas.microsoft.com/office/drawing/2014/main" xmlns="" id="{F3E525CD-DC29-4948-8822-537925E61512}"/>
              </a:ext>
            </a:extLst>
          </p:cNvPr>
          <p:cNvGrpSpPr/>
          <p:nvPr/>
        </p:nvGrpSpPr>
        <p:grpSpPr>
          <a:xfrm>
            <a:off x="7800631" y="-307189"/>
            <a:ext cx="4329413" cy="3316424"/>
            <a:chOff x="7800631" y="-307189"/>
            <a:chExt cx="4329413" cy="3316424"/>
          </a:xfrm>
        </p:grpSpPr>
        <p:sp>
          <p:nvSpPr>
            <p:cNvPr id="14" name="Cloud 13">
              <a:extLst>
                <a:ext uri="{FF2B5EF4-FFF2-40B4-BE49-F238E27FC236}">
                  <a16:creationId xmlns:a16="http://schemas.microsoft.com/office/drawing/2014/main" xmlns="" id="{47C41CB1-918F-4C8C-B8A7-D33ED32EAB6F}"/>
                </a:ext>
              </a:extLst>
            </p:cNvPr>
            <p:cNvSpPr/>
            <p:nvPr/>
          </p:nvSpPr>
          <p:spPr>
            <a:xfrm>
              <a:off x="7800631" y="680475"/>
              <a:ext cx="4329413" cy="2328760"/>
            </a:xfrm>
            <a:prstGeom prst="cloud">
              <a:avLst/>
            </a:prstGeom>
            <a:solidFill>
              <a:srgbClr val="00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ea typeface="+mn-ea"/>
                  <a:cs typeface="+mn-cs"/>
                </a:rPr>
                <a:t>Điện năng chuyển hóa thành những dạng năng lượng nào?</a:t>
              </a:r>
            </a:p>
          </p:txBody>
        </p:sp>
        <p:cxnSp>
          <p:nvCxnSpPr>
            <p:cNvPr id="31" name="Straight Connector 30">
              <a:extLst>
                <a:ext uri="{FF2B5EF4-FFF2-40B4-BE49-F238E27FC236}">
                  <a16:creationId xmlns:a16="http://schemas.microsoft.com/office/drawing/2014/main" xmlns="" id="{FD206233-FA61-443F-BE0C-2A21CE831197}"/>
                </a:ext>
              </a:extLst>
            </p:cNvPr>
            <p:cNvCxnSpPr/>
            <p:nvPr/>
          </p:nvCxnSpPr>
          <p:spPr>
            <a:xfrm flipH="1" flipV="1">
              <a:off x="9957861" y="-307189"/>
              <a:ext cx="0" cy="1120813"/>
            </a:xfrm>
            <a:prstGeom prst="line">
              <a:avLst/>
            </a:prstGeom>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08260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6688</TotalTime>
  <Words>885</Words>
  <Application>Microsoft Office PowerPoint</Application>
  <PresentationFormat>Widescreen</PresentationFormat>
  <Paragraphs>156</Paragraphs>
  <Slides>17</Slides>
  <Notes>0</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1" baseType="lpstr">
      <vt:lpstr>.VnShelley Allegro</vt:lpstr>
      <vt:lpstr>Arial</vt:lpstr>
      <vt:lpstr>Arial Black</vt:lpstr>
      <vt:lpstr>Calibri</vt:lpstr>
      <vt:lpstr>Calibri Light</vt:lpstr>
      <vt:lpstr>Sriracha</vt:lpstr>
      <vt:lpstr>Symbol</vt:lpstr>
      <vt:lpstr>Tahoma</vt:lpstr>
      <vt:lpstr>Times New Roman</vt:lpstr>
      <vt:lpstr>VNI-Allegie</vt:lpstr>
      <vt:lpstr>1_Office Theme</vt:lpstr>
      <vt:lpstr>5_Office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631</cp:revision>
  <dcterms:created xsi:type="dcterms:W3CDTF">2020-11-10T15:46:04Z</dcterms:created>
  <dcterms:modified xsi:type="dcterms:W3CDTF">2023-05-06T07:39:32Z</dcterms:modified>
</cp:coreProperties>
</file>