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2" r:id="rId3"/>
    <p:sldId id="470" r:id="rId5"/>
    <p:sldId id="353" r:id="rId6"/>
    <p:sldId id="471" r:id="rId7"/>
    <p:sldId id="484" r:id="rId8"/>
    <p:sldId id="485" r:id="rId9"/>
    <p:sldId id="509" r:id="rId10"/>
    <p:sldId id="499" r:id="rId11"/>
    <p:sldId id="510" r:id="rId12"/>
    <p:sldId id="511" r:id="rId13"/>
    <p:sldId id="483" r:id="rId14"/>
    <p:sldId id="498" r:id="rId15"/>
    <p:sldId id="480" r:id="rId16"/>
    <p:sldId id="479" r:id="rId17"/>
    <p:sldId id="495" r:id="rId18"/>
    <p:sldId id="504" r:id="rId19"/>
    <p:sldId id="513" r:id="rId20"/>
    <p:sldId id="489" r:id="rId21"/>
    <p:sldId id="507" r:id="rId22"/>
    <p:sldId id="508" r:id="rId23"/>
    <p:sldId id="514"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375"/>
    <a:srgbClr val="E36B53"/>
    <a:srgbClr val="FFFFFF"/>
    <a:srgbClr val="FFFEE9"/>
    <a:srgbClr val="D51919"/>
    <a:srgbClr val="BC1616"/>
    <a:srgbClr val="B71C20"/>
    <a:srgbClr val="A40904"/>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94623"/>
  </p:normalViewPr>
  <p:slideViewPr>
    <p:cSldViewPr snapToGrid="0">
      <p:cViewPr varScale="1">
        <p:scale>
          <a:sx n="97" d="100"/>
          <a:sy n="97" d="100"/>
        </p:scale>
        <p:origin x="125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7.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3CC73A6B-BB26-4B12-BFB8-2B873AE1226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E5701FA-A99B-4EA7-BD9A-49A04217BC0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THAY ĐỔI CÁC TIÊU CHÍ CƠ BẢN TUỲ ĐỐI TƯỢNG HỌC SINH</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Có khi nào em thắc mắc liệu chúng ta sẽ làm nghề gì trong tương lai?</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THUYẾT TRÌNH Ở TIẾT HỌC SAU</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思源黑体 CN Medium" panose="020B0600000000000000" pitchFamily="34" charset="-122"/>
                <a:cs typeface="+mn-cs"/>
              </a:rPr>
            </a:fld>
            <a:endParaRPr kumimoji="0" lang="zh-CN" altLang="en-US" sz="1200" b="0" i="0" u="none" strike="noStrike" kern="1200" cap="none" spc="0" normalizeH="0" baseline="0" noProof="0">
              <a:ln>
                <a:noFill/>
              </a:ln>
              <a:solidFill>
                <a:prstClr val="black"/>
              </a:solidFill>
              <a:effectLst/>
              <a:uLnTx/>
              <a:uFillTx/>
              <a:ea typeface="思源黑体 CN Medium" panose="020B0600000000000000"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endParaRPr lang="vi-VN" altLang="zh-CN" dirty="0"/>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F86BAB08-D03A-4FEF-8092-001CB785BBAB}"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B8AB37BB-E8A6-440B-8775-2A002C97BC5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3.jpeg"/><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tile tx="0" ty="0" sx="100000" sy="100000" flip="none" algn="br"/>
        </a:blipFill>
        <a:effectLst/>
      </p:bgPr>
    </p:bg>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19" name="组合 18"/>
            <p:cNvGrpSpPr/>
            <p:nvPr/>
          </p:nvGrpSpPr>
          <p:grpSpPr>
            <a:xfrm>
              <a:off x="152400" y="379999"/>
              <a:ext cx="11887200" cy="6350035"/>
              <a:chOff x="152400" y="379999"/>
              <a:chExt cx="11887200" cy="6350035"/>
            </a:xfrm>
          </p:grpSpPr>
          <p:sp>
            <p:nvSpPr>
              <p:cNvPr id="20" name="矩形 19"/>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1" name="TextBox 8"/>
              <p:cNvSpPr txBox="1">
                <a:spLocks noChangeArrowheads="1"/>
              </p:cNvSpPr>
              <p:nvPr/>
            </p:nvSpPr>
            <p:spPr bwMode="auto">
              <a:xfrm>
                <a:off x="3064476" y="379999"/>
                <a:ext cx="64378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TRÒ CHƠI AI NHANH HƠN</a:t>
                </a:r>
                <a:endParaRPr lang="zh-CN" altLang="en-US"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43" name="品 2"/>
          <p:cNvSpPr>
            <a:spLocks noChangeArrowheads="1"/>
          </p:cNvSpPr>
          <p:nvPr/>
        </p:nvSpPr>
        <p:spPr bwMode="auto">
          <a:xfrm>
            <a:off x="939801" y="1675904"/>
            <a:ext cx="5156200" cy="4090018"/>
          </a:xfrm>
          <a:prstGeom prst="rect">
            <a:avLst/>
          </a:prstGeom>
          <a:solidFill>
            <a:srgbClr val="56A375"/>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solidFill>
                <a:schemeClr val="bg1"/>
              </a:solidFill>
              <a:latin typeface="思源黑体 CN Medium" panose="020B0600000000000000" pitchFamily="34" charset="-122"/>
              <a:ea typeface="思源黑体 CN Medium" panose="020B0600000000000000" pitchFamily="34" charset="-122"/>
              <a:sym typeface="SimSun" panose="02010600030101010101" pitchFamily="2" charset="-122"/>
            </a:endParaRPr>
          </a:p>
        </p:txBody>
      </p:sp>
      <p:sp>
        <p:nvSpPr>
          <p:cNvPr id="45" name="12"/>
          <p:cNvSpPr>
            <a:spLocks noChangeArrowheads="1"/>
          </p:cNvSpPr>
          <p:nvPr>
            <p:custDataLst>
              <p:tags r:id="rId3"/>
            </p:custDataLst>
          </p:nvPr>
        </p:nvSpPr>
        <p:spPr bwMode="auto">
          <a:xfrm>
            <a:off x="1614340" y="2351501"/>
            <a:ext cx="380712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just">
              <a:lnSpc>
                <a:spcPct val="100000"/>
              </a:lnSpc>
              <a:spcBef>
                <a:spcPct val="0"/>
              </a:spcBef>
              <a:buNone/>
            </a:pPr>
            <a:r>
              <a:rPr lang="en-US" altLang="zh-CN" sz="24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Microsoft YaHei" panose="020B0503020204020204" pitchFamily="34" charset="-122"/>
              </a:rPr>
              <a:t>CHIA LỚP THÀNH 4 ĐỘI. MỖI ĐỘI SẼ TRÌNH BÀY TRONG BẢNG NHÓM NHỮNG YÊU CẦU CẦN CÓ CỦA NGHỀ TRUYỀN THỐNG. ĐỘI NÀO TRÌNH BÀY ĐƯỢC CHÍNH XÁC, NHIỀU Ý NHẤT ĐỘI ĐÓ CHIẾN THẮNG.</a:t>
            </a:r>
            <a:endParaRPr lang="zh-CN" altLang="en-US" sz="24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SimSun" panose="02010600030101010101" pitchFamily="2" charset="-122"/>
            </a:endParaRPr>
          </a:p>
        </p:txBody>
      </p:sp>
      <p:pic>
        <p:nvPicPr>
          <p:cNvPr id="3" name="Picture 2" descr="A picture containing colorful, outdoor, arm&#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822" y="2201422"/>
            <a:ext cx="5052884" cy="33685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tile tx="0" ty="0" sx="100000" sy="100000" flip="none" algn="br"/>
        </a:blipFill>
        <a:effectLst/>
      </p:bgPr>
    </p:bg>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19" name="组合 18"/>
            <p:cNvGrpSpPr/>
            <p:nvPr/>
          </p:nvGrpSpPr>
          <p:grpSpPr>
            <a:xfrm>
              <a:off x="152400" y="379999"/>
              <a:ext cx="11887200" cy="6350035"/>
              <a:chOff x="152400" y="379999"/>
              <a:chExt cx="11887200" cy="6350035"/>
            </a:xfrm>
          </p:grpSpPr>
          <p:sp>
            <p:nvSpPr>
              <p:cNvPr id="20" name="矩形 19"/>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1" name="TextBox 8"/>
              <p:cNvSpPr txBox="1">
                <a:spLocks noChangeArrowheads="1"/>
              </p:cNvSpPr>
              <p:nvPr/>
            </p:nvSpPr>
            <p:spPr bwMode="auto">
              <a:xfrm>
                <a:off x="1050324" y="379999"/>
                <a:ext cx="99471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PHIẾU BÀI TẬP – YÊU CẦU CƠ BẢN CỦA TỪNG NHÓM NGHỀ</a:t>
                </a:r>
                <a:endParaRPr lang="zh-CN" altLang="en-US"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44" name="15"/>
          <p:cNvSpPr>
            <a:spLocks noChangeArrowheads="1"/>
          </p:cNvSpPr>
          <p:nvPr>
            <p:custDataLst>
              <p:tags r:id="rId3"/>
            </p:custDataLst>
          </p:nvPr>
        </p:nvSpPr>
        <p:spPr bwMode="auto">
          <a:xfrm>
            <a:off x="1310807" y="2378923"/>
            <a:ext cx="4613804" cy="30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50000"/>
              </a:lnSpc>
              <a:spcBef>
                <a:spcPct val="0"/>
              </a:spcBef>
              <a:buNone/>
            </a:pPr>
            <a:r>
              <a:rPr lang="en-US" altLang="zh-CN" sz="1100"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rPr>
              <a:t>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a:t>
            </a:r>
            <a:endParaRPr lang="zh-CN" altLang="en-US" sz="1100"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endParaRPr>
          </a:p>
        </p:txBody>
      </p:sp>
      <p:sp>
        <p:nvSpPr>
          <p:cNvPr id="45" name="12"/>
          <p:cNvSpPr>
            <a:spLocks noChangeArrowheads="1"/>
          </p:cNvSpPr>
          <p:nvPr>
            <p:custDataLst>
              <p:tags r:id="rId4"/>
            </p:custDataLst>
          </p:nvPr>
        </p:nvSpPr>
        <p:spPr bwMode="auto">
          <a:xfrm>
            <a:off x="1310808" y="1927774"/>
            <a:ext cx="3807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00000"/>
              </a:lnSpc>
              <a:spcBef>
                <a:spcPct val="0"/>
              </a:spcBef>
              <a:buNone/>
            </a:pPr>
            <a:r>
              <a:rPr lang="en-US" altLang="zh-CN" sz="1600" b="1"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rPr>
              <a:t>This is a placeholder. Theme fonts.</a:t>
            </a:r>
            <a:endParaRPr lang="zh-CN" altLang="en-US" sz="1600" b="1" dirty="0">
              <a:solidFill>
                <a:schemeClr val="bg1"/>
              </a:solidFill>
              <a:latin typeface="思源黑体 CN Medium" panose="020B0600000000000000" pitchFamily="34" charset="-122"/>
              <a:ea typeface="思源黑体 CN Medium" panose="020B0600000000000000" pitchFamily="34" charset="-122"/>
              <a:sym typeface="SimSun" panose="02010600030101010101" pitchFamily="2" charset="-122"/>
            </a:endParaRPr>
          </a:p>
        </p:txBody>
      </p:sp>
      <p:graphicFrame>
        <p:nvGraphicFramePr>
          <p:cNvPr id="2" name="Table 2"/>
          <p:cNvGraphicFramePr>
            <a:graphicFrameLocks noGrp="1"/>
          </p:cNvGraphicFramePr>
          <p:nvPr/>
        </p:nvGraphicFramePr>
        <p:xfrm>
          <a:off x="735496" y="1215223"/>
          <a:ext cx="10721008" cy="4957978"/>
        </p:xfrm>
        <a:graphic>
          <a:graphicData uri="http://schemas.openxmlformats.org/drawingml/2006/table">
            <a:tbl>
              <a:tblPr firstRow="1" bandRow="1">
                <a:tableStyleId>{5C22544A-7EE6-4342-B048-85BDC9FD1C3A}</a:tableStyleId>
              </a:tblPr>
              <a:tblGrid>
                <a:gridCol w="2680252"/>
                <a:gridCol w="2680252"/>
                <a:gridCol w="2680252"/>
                <a:gridCol w="2680252"/>
              </a:tblGrid>
              <a:tr h="1137869">
                <a:tc>
                  <a:txBody>
                    <a:bodyPr/>
                    <a:lstStyle/>
                    <a:p>
                      <a:pPr algn="ctr"/>
                      <a:r>
                        <a:rPr lang="en-US" sz="2800" b="0" i="0">
                          <a:latin typeface="Calibri Light" panose="020F0302020204030204" pitchFamily="34" charset="0"/>
                          <a:cs typeface="Calibri Light" panose="020F0302020204030204" pitchFamily="34" charset="0"/>
                        </a:rPr>
                        <a:t>NHÓM NGHỀ</a:t>
                      </a:r>
                      <a:endParaRPr lang="en-US" sz="28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A375"/>
                    </a:solidFill>
                  </a:tcPr>
                </a:tc>
                <a:tc>
                  <a:txBody>
                    <a:bodyPr/>
                    <a:lstStyle/>
                    <a:p>
                      <a:pPr algn="ctr"/>
                      <a:r>
                        <a:rPr lang="en-US" sz="2800" b="0" i="0">
                          <a:latin typeface="Calibri Light" panose="020F0302020204030204" pitchFamily="34" charset="0"/>
                          <a:cs typeface="Calibri Light" panose="020F0302020204030204" pitchFamily="34" charset="0"/>
                        </a:rPr>
                        <a:t>CÔNG VIỆC/ HOẠT ĐỘNG ĐẶC TRƯNG</a:t>
                      </a:r>
                      <a:endParaRPr lang="en-US" sz="28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A37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0" i="0">
                          <a:latin typeface="Calibri Light" panose="020F0302020204030204" pitchFamily="34" charset="0"/>
                          <a:cs typeface="Calibri Light" panose="020F0302020204030204" pitchFamily="34" charset="0"/>
                        </a:rPr>
                        <a:t>YÊU CẦU CƠ BẢN</a:t>
                      </a:r>
                      <a:endParaRPr lang="en-US" sz="2800" b="0" i="0">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800" b="0" i="0">
                          <a:latin typeface="Calibri Light" panose="020F0302020204030204" pitchFamily="34" charset="0"/>
                          <a:cs typeface="Calibri Light" panose="020F0302020204030204" pitchFamily="34" charset="0"/>
                        </a:rPr>
                        <a:t>ĐỐI VỚI NGƯỜI LĐ</a:t>
                      </a:r>
                      <a:endParaRPr lang="en-US" sz="28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A375"/>
                    </a:solidFill>
                  </a:tcPr>
                </a:tc>
                <a:tc>
                  <a:txBody>
                    <a:bodyPr/>
                    <a:lstStyle/>
                    <a:p>
                      <a:pPr algn="ctr"/>
                      <a:r>
                        <a:rPr lang="en-US" sz="2800" b="0" i="0">
                          <a:latin typeface="Calibri Light" panose="020F0302020204030204" pitchFamily="34" charset="0"/>
                          <a:cs typeface="Calibri Light" panose="020F0302020204030204" pitchFamily="34" charset="0"/>
                        </a:rPr>
                        <a:t>ĐIỀU KIỆN LAO ĐỘNG</a:t>
                      </a:r>
                      <a:endParaRPr lang="en-US" sz="28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A375"/>
                    </a:solidFill>
                  </a:tcPr>
                </a:tc>
              </a:tr>
              <a:tr h="1137869">
                <a:tc>
                  <a:txBody>
                    <a:bodyPr/>
                    <a:lstStyle/>
                    <a:p>
                      <a:pPr algn="ctr"/>
                      <a:r>
                        <a:rPr lang="en-US" sz="2000" b="0" i="0">
                          <a:latin typeface="Calibri Light" panose="020F0302020204030204" pitchFamily="34" charset="0"/>
                          <a:cs typeface="Calibri Light" panose="020F0302020204030204" pitchFamily="34" charset="0"/>
                        </a:rPr>
                        <a:t>Sản xuất</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0">
                          <a:latin typeface="Calibri Light" panose="020F0302020204030204" pitchFamily="34" charset="0"/>
                          <a:cs typeface="Calibri Light" panose="020F0302020204030204" pitchFamily="34" charset="0"/>
                        </a:rPr>
                        <a:t>Tạo ra sản phẩm để phục vụ cho đời sống của con người</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0">
                          <a:latin typeface="Calibri Light" panose="020F0302020204030204" pitchFamily="34" charset="0"/>
                          <a:cs typeface="Calibri Light" panose="020F0302020204030204" pitchFamily="34" charset="0"/>
                        </a:rPr>
                        <a:t>Kiên trì, chăm chỉ, khéo tay, có kiến thức, kĩ năng về kĩ thuật sản xuất,…</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0">
                          <a:latin typeface="Calibri Light" panose="020F0302020204030204" pitchFamily="34" charset="0"/>
                          <a:cs typeface="Calibri Light" panose="020F0302020204030204" pitchFamily="34" charset="0"/>
                        </a:rPr>
                        <a:t>Chủ yếu làm việc ngoài trời, chịu tác động trực tiếp của các yếu tố thời tiết.</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37869">
                <a:tc>
                  <a:txBody>
                    <a:bodyPr/>
                    <a:lstStyle/>
                    <a:p>
                      <a:pPr algn="ctr"/>
                      <a:r>
                        <a:rPr lang="en-US"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37869">
                <a:tc>
                  <a:txBody>
                    <a:bodyPr/>
                    <a:lstStyle/>
                    <a:p>
                      <a:pPr algn="ctr"/>
                      <a:r>
                        <a:rPr lang="en-US"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0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2" name="组合 21"/>
            <p:cNvGrpSpPr/>
            <p:nvPr/>
          </p:nvGrpSpPr>
          <p:grpSpPr>
            <a:xfrm>
              <a:off x="152400" y="395388"/>
              <a:ext cx="11887200" cy="6334646"/>
              <a:chOff x="152400" y="395388"/>
              <a:chExt cx="11887200" cy="6334646"/>
            </a:xfrm>
          </p:grpSpPr>
          <p:sp>
            <p:nvSpPr>
              <p:cNvPr id="25" name="矩形 24"/>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6" name="TextBox 8"/>
              <p:cNvSpPr txBox="1">
                <a:spLocks noChangeArrowheads="1"/>
              </p:cNvSpPr>
              <p:nvPr/>
            </p:nvSpPr>
            <p:spPr bwMode="auto">
              <a:xfrm>
                <a:off x="4055066" y="395388"/>
                <a:ext cx="4047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dist"/>
                <a:r>
                  <a:rPr lang="en-US" altLang="zh-CN" sz="3000" dirty="0">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rPr>
                  <a:t>GÓC THẢO LUẬN</a:t>
                </a:r>
                <a:endParaRPr lang="zh-CN" altLang="en-US" sz="3000" dirty="0">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grpSp>
      <p:grpSp>
        <p:nvGrpSpPr>
          <p:cNvPr id="7" name="组合 6"/>
          <p:cNvGrpSpPr/>
          <p:nvPr/>
        </p:nvGrpSpPr>
        <p:grpSpPr>
          <a:xfrm>
            <a:off x="718821" y="1745238"/>
            <a:ext cx="3930767" cy="4071362"/>
            <a:chOff x="6459260" y="1628712"/>
            <a:chExt cx="5022149" cy="4695583"/>
          </a:xfrm>
        </p:grpSpPr>
        <p:sp>
          <p:nvSpPr>
            <p:cNvPr id="8" name="矩形 83"/>
            <p:cNvSpPr>
              <a:spLocks noChangeArrowheads="1"/>
            </p:cNvSpPr>
            <p:nvPr/>
          </p:nvSpPr>
          <p:spPr bwMode="auto">
            <a:xfrm>
              <a:off x="6520226" y="1720171"/>
              <a:ext cx="4863138" cy="4536836"/>
            </a:xfrm>
            <a:prstGeom prst="rect">
              <a:avLst/>
            </a:prstGeom>
            <a:noFill/>
            <a:ln w="9525" cmpd="sng">
              <a:solidFill>
                <a:schemeClr val="bg1">
                  <a:lumMod val="50000"/>
                </a:schemeClr>
              </a:solidFill>
              <a:miter lim="800000"/>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9" name="TextBox 84"/>
            <p:cNvSpPr txBox="1">
              <a:spLocks noChangeArrowheads="1"/>
            </p:cNvSpPr>
            <p:nvPr/>
          </p:nvSpPr>
          <p:spPr bwMode="auto">
            <a:xfrm>
              <a:off x="6901841" y="2432274"/>
              <a:ext cx="4099907" cy="33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just"/>
              <a:r>
                <a:rPr lang="en-US" altLang="zh-CN" sz="2800" dirty="0">
                  <a:solidFill>
                    <a:schemeClr val="bg1">
                      <a:lumMod val="50000"/>
                    </a:schemeClr>
                  </a:solidFill>
                  <a:latin typeface="Calibri Light" panose="020F0302020204030204" pitchFamily="34" charset="0"/>
                  <a:ea typeface="思源黑体 CN Medium" panose="020B0600000000000000" pitchFamily="34" charset="-122"/>
                  <a:cs typeface="Calibri Light" panose="020F0302020204030204" pitchFamily="34" charset="0"/>
                  <a:sym typeface="Microsoft YaHei" panose="020B0503020204020204" pitchFamily="34" charset="-122"/>
                </a:rPr>
                <a:t>Thảo luận về những yêu cầu đảm bảo an toàn và sức khoẻ nghề nghiệp trong hoạt động sản xuất, kinh doanh và dịch vụ tại địa phương</a:t>
              </a:r>
              <a:endParaRPr lang="zh-CN" altLang="en-US" sz="2800" dirty="0">
                <a:solidFill>
                  <a:schemeClr val="bg1">
                    <a:lumMod val="50000"/>
                  </a:schemeClr>
                </a:solidFill>
                <a:latin typeface="Calibri Light" panose="020F0302020204030204" pitchFamily="34" charset="0"/>
                <a:ea typeface="思源黑体 CN Medium" panose="020B0600000000000000" pitchFamily="34" charset="-122"/>
                <a:cs typeface="Calibri Light" panose="020F0302020204030204" pitchFamily="34" charset="0"/>
                <a:sym typeface="Microsoft YaHei" panose="020B0503020204020204" pitchFamily="34" charset="-122"/>
              </a:endParaRPr>
            </a:p>
          </p:txBody>
        </p:sp>
        <p:sp>
          <p:nvSpPr>
            <p:cNvPr id="10"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56A375"/>
            </a:solidFill>
            <a:ln>
              <a:noFill/>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13"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56A375"/>
            </a:solidFill>
            <a:ln>
              <a:noFill/>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grpSp>
      <p:pic>
        <p:nvPicPr>
          <p:cNvPr id="3" name="Picture 2" descr="Graphical user interface, text, application, chat or text messag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624" y="2441976"/>
            <a:ext cx="6553200" cy="2794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p:nvSpPr>
        <p:spPr>
          <a:xfrm>
            <a:off x="927651" y="2227627"/>
            <a:ext cx="10336696" cy="984885"/>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XÁC ĐỊNH CÁCH TÌM HIỂU THÔNG TIN VỀ NGHỀ VÀ CÁC NHÓM NGHỀ Ở ĐỊA PHƯƠNG</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p:cNvSpPr/>
          <p:nvPr/>
        </p:nvSpPr>
        <p:spPr>
          <a:xfrm flipH="1">
            <a:off x="3761413" y="731869"/>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p:cNvSpPr txBox="1"/>
          <p:nvPr/>
        </p:nvSpPr>
        <p:spPr>
          <a:xfrm>
            <a:off x="4136319" y="941205"/>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2</a:t>
            </a:r>
            <a:endPar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2000" cy="6858000"/>
            <a:chOff x="0" y="0"/>
            <a:chExt cx="12192000" cy="6858000"/>
          </a:xfrm>
        </p:grpSpPr>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3" name="组合 22"/>
            <p:cNvGrpSpPr/>
            <p:nvPr/>
          </p:nvGrpSpPr>
          <p:grpSpPr>
            <a:xfrm>
              <a:off x="152400" y="133779"/>
              <a:ext cx="11887200" cy="6596255"/>
              <a:chOff x="152400" y="133779"/>
              <a:chExt cx="11887200" cy="6596255"/>
            </a:xfrm>
          </p:grpSpPr>
          <p:sp>
            <p:nvSpPr>
              <p:cNvPr id="24" name="矩形 23"/>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5" name="TextBox 8"/>
              <p:cNvSpPr txBox="1">
                <a:spLocks noChangeArrowheads="1"/>
              </p:cNvSpPr>
              <p:nvPr/>
            </p:nvSpPr>
            <p:spPr bwMode="auto">
              <a:xfrm>
                <a:off x="2891481" y="133779"/>
                <a:ext cx="603009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XĐ CÁCH TÌM HIỂU TT CÁC NHÓM NGHỀ Ở ĐỊA PHƯƠNG</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11 Rectángulo"/>
          <p:cNvSpPr/>
          <p:nvPr/>
        </p:nvSpPr>
        <p:spPr>
          <a:xfrm>
            <a:off x="1194614" y="1898454"/>
            <a:ext cx="5028386" cy="984886"/>
          </a:xfrm>
          <a:prstGeom prst="rect">
            <a:avLst/>
          </a:prstGeom>
          <a:solidFill>
            <a:schemeClr val="accent6">
              <a:lumMod val="20000"/>
              <a:lumOff val="80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vi-VN" sz="3200" b="1">
                <a:solidFill>
                  <a:srgbClr val="56A375"/>
                </a:solidFill>
                <a:latin typeface="Calibri Light" panose="020F0302020204030204" pitchFamily="34" charset="0"/>
                <a:cs typeface="Calibri Light" panose="020F0302020204030204" pitchFamily="34" charset="0"/>
              </a:rPr>
              <a:t>GÓC CHIA SẺ</a:t>
            </a:r>
            <a:endParaRPr lang="en-US" altLang="zh-CN" sz="3200" b="1" kern="0"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10" name="矩形 9"/>
          <p:cNvSpPr/>
          <p:nvPr/>
        </p:nvSpPr>
        <p:spPr>
          <a:xfrm>
            <a:off x="1170617" y="3663130"/>
            <a:ext cx="4993688" cy="954107"/>
          </a:xfrm>
          <a:prstGeom prst="rect">
            <a:avLst/>
          </a:prstGeom>
        </p:spPr>
        <p:txBody>
          <a:bodyPr wrap="square">
            <a:spAutoFit/>
          </a:bodyPr>
          <a:lstStyle/>
          <a:p>
            <a:pPr algn="just"/>
            <a:r>
              <a:rPr lang="en-US" sz="2800">
                <a:solidFill>
                  <a:srgbClr val="56A375"/>
                </a:solidFill>
                <a:latin typeface="Calibri Light" panose="020F0302020204030204" pitchFamily="34" charset="0"/>
                <a:cs typeface="Calibri Light" panose="020F0302020204030204" pitchFamily="34" charset="0"/>
              </a:rPr>
              <a:t>Em hãy chia sẻ các kênh thông tin nghề nghiệp để bạn bè cùng biết</a:t>
            </a:r>
            <a:endParaRPr lang="en-US" sz="2800">
              <a:solidFill>
                <a:srgbClr val="56A375"/>
              </a:solidFill>
              <a:latin typeface="Calibri Light" panose="020F0302020204030204" pitchFamily="34" charset="0"/>
              <a:cs typeface="Calibri Light" panose="020F0302020204030204" pitchFamily="34" charset="0"/>
            </a:endParaRPr>
          </a:p>
        </p:txBody>
      </p:sp>
      <p:pic>
        <p:nvPicPr>
          <p:cNvPr id="4" name="Picture 3" descr="Shap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95" y="1497012"/>
            <a:ext cx="4777409" cy="47774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0"/>
            <a:ext cx="12192000" cy="6858000"/>
            <a:chOff x="0" y="0"/>
            <a:chExt cx="12192000" cy="6858000"/>
          </a:xfrm>
        </p:grpSpPr>
        <p:pic>
          <p:nvPicPr>
            <p:cNvPr id="42" name="图片 41"/>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74" name="组合 73"/>
            <p:cNvGrpSpPr/>
            <p:nvPr/>
          </p:nvGrpSpPr>
          <p:grpSpPr>
            <a:xfrm>
              <a:off x="152400" y="420613"/>
              <a:ext cx="11887200" cy="6309421"/>
              <a:chOff x="152400" y="420613"/>
              <a:chExt cx="11887200" cy="6309421"/>
            </a:xfrm>
          </p:grpSpPr>
          <p:sp>
            <p:nvSpPr>
              <p:cNvPr id="77" name="矩形 76"/>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78" name="TextBox 8"/>
              <p:cNvSpPr txBox="1">
                <a:spLocks noChangeArrowheads="1"/>
              </p:cNvSpPr>
              <p:nvPr/>
            </p:nvSpPr>
            <p:spPr bwMode="auto">
              <a:xfrm>
                <a:off x="1919075" y="420613"/>
                <a:ext cx="90644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3200">
                    <a:solidFill>
                      <a:schemeClr val="bg1"/>
                    </a:solidFill>
                    <a:latin typeface="Calibri Light" panose="020F0302020204030204" pitchFamily="34" charset="0"/>
                    <a:cs typeface="Calibri Light" panose="020F0302020204030204" pitchFamily="34" charset="0"/>
                  </a:rPr>
                  <a:t>CÁC KÊNH EM CÓ THỂ TÌM HIỂU VỀ CÁC NHÓM NGHỀ</a:t>
                </a:r>
                <a:endParaRPr lang="zh-CN" altLang="en-US" sz="3000" dirty="0">
                  <a:solidFill>
                    <a:schemeClr val="bg1"/>
                  </a:solidFill>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grpSp>
      <p:grpSp>
        <p:nvGrpSpPr>
          <p:cNvPr id="41" name="组合 40"/>
          <p:cNvGrpSpPr/>
          <p:nvPr/>
        </p:nvGrpSpPr>
        <p:grpSpPr>
          <a:xfrm>
            <a:off x="7531931" y="2097140"/>
            <a:ext cx="4128503" cy="4009634"/>
            <a:chOff x="7386915" y="2163685"/>
            <a:chExt cx="4128503" cy="4009634"/>
          </a:xfrm>
        </p:grpSpPr>
        <p:cxnSp>
          <p:nvCxnSpPr>
            <p:cNvPr id="54" name="直接连接符 53"/>
            <p:cNvCxnSpPr/>
            <p:nvPr/>
          </p:nvCxnSpPr>
          <p:spPr>
            <a:xfrm>
              <a:off x="8048078" y="5302573"/>
              <a:ext cx="2659462" cy="0"/>
            </a:xfrm>
            <a:prstGeom prst="line">
              <a:avLst/>
            </a:prstGeom>
            <a:ln w="19050">
              <a:solidFill>
                <a:srgbClr val="56A375"/>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048078" y="3986263"/>
              <a:ext cx="2659462" cy="0"/>
            </a:xfrm>
            <a:prstGeom prst="line">
              <a:avLst/>
            </a:prstGeom>
            <a:ln w="19050">
              <a:solidFill>
                <a:srgbClr val="56A375"/>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048078" y="2663174"/>
              <a:ext cx="2659462" cy="0"/>
            </a:xfrm>
            <a:prstGeom prst="line">
              <a:avLst/>
            </a:prstGeom>
            <a:ln w="19050">
              <a:solidFill>
                <a:srgbClr val="56A375"/>
              </a:solidFill>
              <a:prstDash val="sysDash"/>
            </a:ln>
          </p:spPr>
          <p:style>
            <a:lnRef idx="1">
              <a:schemeClr val="accent1"/>
            </a:lnRef>
            <a:fillRef idx="0">
              <a:schemeClr val="accent1"/>
            </a:fillRef>
            <a:effectRef idx="0">
              <a:schemeClr val="accent1"/>
            </a:effectRef>
            <a:fontRef idx="minor">
              <a:schemeClr val="tx1"/>
            </a:fontRef>
          </p:style>
        </p:cxnSp>
        <p:sp>
          <p:nvSpPr>
            <p:cNvPr id="57" name="î$lïḑé"/>
            <p:cNvSpPr txBox="1"/>
            <p:nvPr/>
          </p:nvSpPr>
          <p:spPr>
            <a:xfrm>
              <a:off x="8106760" y="2163685"/>
              <a:ext cx="2720022" cy="427059"/>
            </a:xfrm>
            <a:prstGeom prst="rect">
              <a:avLst/>
            </a:prstGeom>
            <a:noFill/>
          </p:spPr>
          <p:txBody>
            <a:bodyPr wrap="square" lIns="91440" tIns="45720" rIns="91440" bIns="45720" anchor="b" anchorCtr="0">
              <a:normAutofit lnSpcReduction="10000"/>
            </a:bodyPr>
            <a:lstStyle/>
            <a:p>
              <a:r>
                <a:rPr lang="en-US" altLang="zh-CN" sz="2400" dirty="0">
                  <a:solidFill>
                    <a:schemeClr val="bg1">
                      <a:lumMod val="50000"/>
                    </a:schemeClr>
                  </a:solidFill>
                  <a:latin typeface="iCiel Cadena" panose="02000503000000020004" pitchFamily="2" charset="77"/>
                  <a:ea typeface="思源黑体 CN Medium" panose="020B0600000000000000" pitchFamily="34" charset="-122"/>
                </a:rPr>
                <a:t>MẠNG XÃ HỘI</a:t>
              </a:r>
              <a:endParaRPr lang="zh-CN" altLang="en-US" sz="2400" dirty="0">
                <a:solidFill>
                  <a:schemeClr val="bg1">
                    <a:lumMod val="50000"/>
                  </a:schemeClr>
                </a:solidFill>
                <a:latin typeface="iCiel Cadena" panose="02000503000000020004" pitchFamily="2" charset="77"/>
                <a:ea typeface="思源黑体 CN Medium" panose="020B0600000000000000" pitchFamily="34" charset="-122"/>
              </a:endParaRPr>
            </a:p>
          </p:txBody>
        </p:sp>
        <p:sp>
          <p:nvSpPr>
            <p:cNvPr id="58" name="îşlíḋê"/>
            <p:cNvSpPr txBox="1"/>
            <p:nvPr/>
          </p:nvSpPr>
          <p:spPr>
            <a:xfrm>
              <a:off x="8106760" y="2637491"/>
              <a:ext cx="3408658" cy="680659"/>
            </a:xfrm>
            <a:prstGeom prst="rect">
              <a:avLst/>
            </a:prstGeom>
          </p:spPr>
          <p:txBody>
            <a:bodyPr vert="horz" wrap="square" lIns="91440" tIns="45720" rIns="91440" bIns="45720" anchor="ctr" anchorCtr="0">
              <a:noAutofit/>
            </a:bodyPr>
            <a:lstStyle/>
            <a:p>
              <a:pPr algn="just"/>
              <a:r>
                <a:rPr lang="en-US" altLang="zh-CN"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Tham khảo từ website, fb, zalo, tiktok,…</a:t>
              </a:r>
              <a:endParaRPr lang="zh-CN" altLang="en-US"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endParaRPr>
            </a:p>
          </p:txBody>
        </p:sp>
        <p:sp>
          <p:nvSpPr>
            <p:cNvPr id="59" name="íṣḻïḍe"/>
            <p:cNvSpPr txBox="1"/>
            <p:nvPr/>
          </p:nvSpPr>
          <p:spPr>
            <a:xfrm>
              <a:off x="8106760" y="3542359"/>
              <a:ext cx="2720022" cy="427059"/>
            </a:xfrm>
            <a:prstGeom prst="rect">
              <a:avLst/>
            </a:prstGeom>
            <a:noFill/>
          </p:spPr>
          <p:txBody>
            <a:bodyPr wrap="square" lIns="91440" tIns="45720" rIns="91440" bIns="45720" anchor="b" anchorCtr="0">
              <a:noAutofit/>
            </a:bodyPr>
            <a:lstStyle/>
            <a:p>
              <a:r>
                <a:rPr lang="en-US" altLang="zh-CN" sz="2400" dirty="0">
                  <a:solidFill>
                    <a:schemeClr val="bg1">
                      <a:lumMod val="50000"/>
                    </a:schemeClr>
                  </a:solidFill>
                  <a:latin typeface="iCiel Cadena" panose="02000503000000020004" pitchFamily="2" charset="77"/>
                  <a:ea typeface="思源黑体 CN Medium" panose="020B0600000000000000" pitchFamily="34" charset="-122"/>
                </a:rPr>
                <a:t>NGƯỜI LỚN</a:t>
              </a:r>
              <a:endParaRPr lang="zh-CN" altLang="en-US" sz="2400" dirty="0">
                <a:solidFill>
                  <a:schemeClr val="bg1">
                    <a:lumMod val="50000"/>
                  </a:schemeClr>
                </a:solidFill>
                <a:latin typeface="iCiel Cadena" panose="02000503000000020004" pitchFamily="2" charset="77"/>
                <a:ea typeface="思源黑体 CN Medium" panose="020B0600000000000000" pitchFamily="34" charset="-122"/>
              </a:endParaRPr>
            </a:p>
          </p:txBody>
        </p:sp>
        <p:sp>
          <p:nvSpPr>
            <p:cNvPr id="60" name="i$ļíḍê"/>
            <p:cNvSpPr txBox="1"/>
            <p:nvPr/>
          </p:nvSpPr>
          <p:spPr>
            <a:xfrm>
              <a:off x="8106760" y="4068530"/>
              <a:ext cx="3408658" cy="680659"/>
            </a:xfrm>
            <a:prstGeom prst="rect">
              <a:avLst/>
            </a:prstGeom>
          </p:spPr>
          <p:txBody>
            <a:bodyPr vert="horz" wrap="square" lIns="91440" tIns="45720" rIns="91440" bIns="45720" anchor="ctr" anchorCtr="0">
              <a:noAutofit/>
            </a:bodyPr>
            <a:lstStyle/>
            <a:p>
              <a:pPr algn="just"/>
              <a:r>
                <a:rPr lang="en-US" altLang="zh-CN"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Gia đình, nhà trường, các mối quan hệ ngoài XH</a:t>
              </a:r>
              <a:endParaRPr lang="zh-CN" altLang="en-US"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endParaRPr>
            </a:p>
          </p:txBody>
        </p:sp>
        <p:sp>
          <p:nvSpPr>
            <p:cNvPr id="61" name="îṥlïde"/>
            <p:cNvSpPr txBox="1"/>
            <p:nvPr/>
          </p:nvSpPr>
          <p:spPr>
            <a:xfrm>
              <a:off x="8106760" y="4867052"/>
              <a:ext cx="2720022" cy="427059"/>
            </a:xfrm>
            <a:prstGeom prst="rect">
              <a:avLst/>
            </a:prstGeom>
            <a:noFill/>
          </p:spPr>
          <p:txBody>
            <a:bodyPr wrap="square" lIns="91440" tIns="45720" rIns="91440" bIns="45720" anchor="b" anchorCtr="0">
              <a:normAutofit lnSpcReduction="10000"/>
            </a:bodyPr>
            <a:lstStyle/>
            <a:p>
              <a:r>
                <a:rPr lang="en-US" altLang="zh-CN" sz="2400" dirty="0">
                  <a:solidFill>
                    <a:schemeClr val="bg1">
                      <a:lumMod val="50000"/>
                    </a:schemeClr>
                  </a:solidFill>
                  <a:latin typeface="iCiel Cadena" panose="02000503000000020004" pitchFamily="2" charset="77"/>
                  <a:ea typeface="思源黑体 CN Medium" panose="020B0600000000000000" pitchFamily="34" charset="-122"/>
                </a:rPr>
                <a:t>CÁC MÔN HỌC</a:t>
              </a:r>
              <a:endParaRPr lang="zh-CN" altLang="en-US" sz="2400" dirty="0">
                <a:solidFill>
                  <a:schemeClr val="bg1">
                    <a:lumMod val="50000"/>
                  </a:schemeClr>
                </a:solidFill>
                <a:latin typeface="iCiel Cadena" panose="02000503000000020004" pitchFamily="2" charset="77"/>
                <a:ea typeface="思源黑体 CN Medium" panose="020B0600000000000000" pitchFamily="34" charset="-122"/>
              </a:endParaRPr>
            </a:p>
          </p:txBody>
        </p:sp>
        <p:sp>
          <p:nvSpPr>
            <p:cNvPr id="62" name="îSḷïde"/>
            <p:cNvSpPr txBox="1"/>
            <p:nvPr/>
          </p:nvSpPr>
          <p:spPr>
            <a:xfrm>
              <a:off x="8106760" y="5492660"/>
              <a:ext cx="3408658" cy="680659"/>
            </a:xfrm>
            <a:prstGeom prst="rect">
              <a:avLst/>
            </a:prstGeom>
          </p:spPr>
          <p:txBody>
            <a:bodyPr vert="horz" wrap="square" lIns="91440" tIns="45720" rIns="91440" bIns="45720" anchor="ctr" anchorCtr="0">
              <a:noAutofit/>
            </a:bodyPr>
            <a:lstStyle/>
            <a:p>
              <a:pPr algn="just"/>
              <a:r>
                <a:rPr lang="en-US" altLang="zh-CN"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Mỗi một môn học sẽ gắn liền với từng đặc thù nghề khác nhau…</a:t>
              </a:r>
              <a:endParaRPr lang="zh-CN" altLang="en-US" sz="20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endParaRPr>
            </a:p>
          </p:txBody>
        </p:sp>
        <p:sp>
          <p:nvSpPr>
            <p:cNvPr id="63" name="菱形 62"/>
            <p:cNvSpPr/>
            <p:nvPr/>
          </p:nvSpPr>
          <p:spPr>
            <a:xfrm>
              <a:off x="7386915" y="2312629"/>
              <a:ext cx="720000" cy="720000"/>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64" name="菱形 63"/>
            <p:cNvSpPr/>
            <p:nvPr/>
          </p:nvSpPr>
          <p:spPr>
            <a:xfrm>
              <a:off x="7386915" y="3627079"/>
              <a:ext cx="720000" cy="720000"/>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65" name="菱形 64"/>
            <p:cNvSpPr/>
            <p:nvPr/>
          </p:nvSpPr>
          <p:spPr>
            <a:xfrm>
              <a:off x="7386915" y="4941529"/>
              <a:ext cx="720000" cy="720000"/>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pic>
        <p:nvPicPr>
          <p:cNvPr id="3" name="Picture 2"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9" y="1631327"/>
            <a:ext cx="6713171" cy="4475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2000" cy="6858000"/>
            <a:chOff x="0" y="0"/>
            <a:chExt cx="12192000" cy="6858000"/>
          </a:xfrm>
        </p:grpSpPr>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3" name="组合 22"/>
            <p:cNvGrpSpPr/>
            <p:nvPr/>
          </p:nvGrpSpPr>
          <p:grpSpPr>
            <a:xfrm>
              <a:off x="152400" y="118317"/>
              <a:ext cx="11887200" cy="6611717"/>
              <a:chOff x="152400" y="118317"/>
              <a:chExt cx="11887200" cy="6611717"/>
            </a:xfrm>
          </p:grpSpPr>
          <p:sp>
            <p:nvSpPr>
              <p:cNvPr id="24" name="矩形 23"/>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5" name="TextBox 8"/>
              <p:cNvSpPr txBox="1">
                <a:spLocks noChangeArrowheads="1"/>
              </p:cNvSpPr>
              <p:nvPr/>
            </p:nvSpPr>
            <p:spPr bwMode="auto">
              <a:xfrm>
                <a:off x="2891481" y="118317"/>
                <a:ext cx="603009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XĐ CÁCH TÌM HIỂU TT CÁC NHÓM NGHỀ Ở ĐỊA PHƯƠNG</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11 Rectángulo"/>
          <p:cNvSpPr/>
          <p:nvPr/>
        </p:nvSpPr>
        <p:spPr>
          <a:xfrm>
            <a:off x="1194614" y="1898453"/>
            <a:ext cx="5028386" cy="1993925"/>
          </a:xfrm>
          <a:prstGeom prst="rect">
            <a:avLst/>
          </a:prstGeom>
          <a:solidFill>
            <a:schemeClr val="accent6">
              <a:lumMod val="20000"/>
              <a:lumOff val="80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fontAlgn="base">
              <a:spcBef>
                <a:spcPct val="0"/>
              </a:spcBef>
              <a:spcAft>
                <a:spcPct val="0"/>
              </a:spcAft>
              <a:defRPr/>
            </a:pPr>
            <a:r>
              <a:rPr lang="vi-VN" sz="2200">
                <a:solidFill>
                  <a:srgbClr val="56A375"/>
                </a:solidFill>
                <a:latin typeface="Calibri Light" panose="020F0302020204030204" pitchFamily="34" charset="0"/>
                <a:cs typeface="Calibri Light" panose="020F0302020204030204" pitchFamily="34" charset="0"/>
              </a:rPr>
              <a:t>Thực tế cho thấy, chỉ khi được làm công việc phù hợp với sở thích và khả năng, người ta mới đam mê với công việc, có động lực làm việc và dễ dàng hoàn thành công việc đạt kết quả cao</a:t>
            </a:r>
            <a:r>
              <a:rPr lang="en-US" sz="2200">
                <a:solidFill>
                  <a:srgbClr val="56A375"/>
                </a:solidFill>
                <a:effectLst/>
                <a:latin typeface="Calibri Light" panose="020F0302020204030204" pitchFamily="34" charset="0"/>
                <a:cs typeface="Calibri Light" panose="020F0302020204030204" pitchFamily="34" charset="0"/>
              </a:rPr>
              <a:t> </a:t>
            </a:r>
            <a:endParaRPr lang="en-US" altLang="zh-CN" sz="2200" kern="0"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10" name="矩形 9"/>
          <p:cNvSpPr/>
          <p:nvPr/>
        </p:nvSpPr>
        <p:spPr>
          <a:xfrm>
            <a:off x="1229312" y="4163903"/>
            <a:ext cx="4993688" cy="1785104"/>
          </a:xfrm>
          <a:prstGeom prst="rect">
            <a:avLst/>
          </a:prstGeom>
        </p:spPr>
        <p:txBody>
          <a:bodyPr wrap="square">
            <a:spAutoFit/>
          </a:bodyPr>
          <a:lstStyle/>
          <a:p>
            <a:pPr algn="just"/>
            <a:r>
              <a:rPr lang="en-US" sz="2200">
                <a:solidFill>
                  <a:srgbClr val="56A375"/>
                </a:solidFill>
                <a:latin typeface="Calibri Light" panose="020F0302020204030204" pitchFamily="34" charset="0"/>
                <a:cs typeface="Calibri Light" panose="020F0302020204030204" pitchFamily="34" charset="0"/>
              </a:rPr>
              <a:t>Do đó, muốn biết được bản thân có đến </a:t>
            </a:r>
            <a:endParaRPr lang="en-US" sz="2200">
              <a:solidFill>
                <a:srgbClr val="56A375"/>
              </a:solidFill>
              <a:latin typeface="Calibri Light" panose="020F0302020204030204" pitchFamily="34" charset="0"/>
              <a:cs typeface="Calibri Light" panose="020F0302020204030204" pitchFamily="34" charset="0"/>
            </a:endParaRPr>
          </a:p>
          <a:p>
            <a:pPr algn="just"/>
            <a:r>
              <a:rPr lang="en-US" sz="2200">
                <a:solidFill>
                  <a:srgbClr val="56A375"/>
                </a:solidFill>
                <a:latin typeface="Calibri Light" panose="020F0302020204030204" pitchFamily="34" charset="0"/>
                <a:cs typeface="Calibri Light" panose="020F0302020204030204" pitchFamily="34" charset="0"/>
              </a:rPr>
              <a:t>được với nghề truyền thống hay không, cần phải xác định được sở thích, khá năng có liên quan đến yêu cầu công việc của nghề truyền thống.</a:t>
            </a:r>
            <a:endParaRPr lang="en-US" sz="2200">
              <a:solidFill>
                <a:srgbClr val="56A375"/>
              </a:solidFill>
              <a:latin typeface="Calibri Light" panose="020F0302020204030204" pitchFamily="34" charset="0"/>
              <a:cs typeface="Calibri Light" panose="020F0302020204030204" pitchFamily="34" charset="0"/>
            </a:endParaRPr>
          </a:p>
        </p:txBody>
      </p:sp>
      <p:pic>
        <p:nvPicPr>
          <p:cNvPr id="3" name="Picture 2" descr="A close-up of a baby's fee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0" y="2159000"/>
            <a:ext cx="5486400"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p:nvSpPr>
        <p:spPr>
          <a:xfrm>
            <a:off x="927651" y="2227627"/>
            <a:ext cx="10336696" cy="492443"/>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TRẢI NGHIỆM THỰC TẾ NGHỀ NGHIỆP</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p:cNvSpPr/>
          <p:nvPr/>
        </p:nvSpPr>
        <p:spPr>
          <a:xfrm flipH="1">
            <a:off x="3761413" y="731869"/>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p:cNvSpPr txBox="1"/>
          <p:nvPr/>
        </p:nvSpPr>
        <p:spPr>
          <a:xfrm>
            <a:off x="4136319" y="941205"/>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5</a:t>
            </a:r>
            <a:endPar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2" name="组合 21"/>
            <p:cNvGrpSpPr/>
            <p:nvPr/>
          </p:nvGrpSpPr>
          <p:grpSpPr>
            <a:xfrm>
              <a:off x="152400" y="385356"/>
              <a:ext cx="11887200" cy="6344678"/>
              <a:chOff x="152400" y="385356"/>
              <a:chExt cx="11887200" cy="6344678"/>
            </a:xfrm>
          </p:grpSpPr>
          <p:sp>
            <p:nvSpPr>
              <p:cNvPr id="25" name="矩形 24"/>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6" name="TextBox 8"/>
              <p:cNvSpPr txBox="1">
                <a:spLocks noChangeArrowheads="1"/>
              </p:cNvSpPr>
              <p:nvPr/>
            </p:nvSpPr>
            <p:spPr bwMode="auto">
              <a:xfrm>
                <a:off x="3206926" y="385356"/>
                <a:ext cx="6016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000" dirty="0">
                    <a:solidFill>
                      <a:schemeClr val="bg1"/>
                    </a:solidFill>
                    <a:latin typeface="iCiel Cadena" panose="02000503000000020004" pitchFamily="2" charset="77"/>
                    <a:ea typeface="思源黑体 CN Medium" panose="020B0600000000000000" pitchFamily="34" charset="-122"/>
                    <a:sym typeface="Arial" panose="020B0604020202020204" pitchFamily="34" charset="0"/>
                  </a:rPr>
                  <a:t>LẬP KẾ HOẠCH TRẢI NGHIỆM</a:t>
                </a:r>
                <a:endParaRPr lang="zh-CN" altLang="en-US" sz="3000" dirty="0">
                  <a:solidFill>
                    <a:schemeClr val="bg1"/>
                  </a:solidFill>
                  <a:latin typeface="iCiel Cadena" panose="02000503000000020004" pitchFamily="2" charset="77"/>
                  <a:ea typeface="思源黑体 CN Medium" panose="020B0600000000000000" pitchFamily="34" charset="-122"/>
                  <a:sym typeface="Arial" panose="020B0604020202020204" pitchFamily="34" charset="0"/>
                </a:endParaRPr>
              </a:p>
            </p:txBody>
          </p:sp>
        </p:grpSp>
      </p:grpSp>
      <p:grpSp>
        <p:nvGrpSpPr>
          <p:cNvPr id="7" name="组合 6"/>
          <p:cNvGrpSpPr/>
          <p:nvPr/>
        </p:nvGrpSpPr>
        <p:grpSpPr>
          <a:xfrm>
            <a:off x="832315" y="2133205"/>
            <a:ext cx="3540901" cy="3300186"/>
            <a:chOff x="6459260" y="1628712"/>
            <a:chExt cx="5022149" cy="4695583"/>
          </a:xfrm>
        </p:grpSpPr>
        <p:sp>
          <p:nvSpPr>
            <p:cNvPr id="8" name="矩形 83"/>
            <p:cNvSpPr>
              <a:spLocks noChangeArrowheads="1"/>
            </p:cNvSpPr>
            <p:nvPr/>
          </p:nvSpPr>
          <p:spPr bwMode="auto">
            <a:xfrm>
              <a:off x="6520226" y="1720171"/>
              <a:ext cx="4863138" cy="4536836"/>
            </a:xfrm>
            <a:prstGeom prst="rect">
              <a:avLst/>
            </a:prstGeom>
            <a:noFill/>
            <a:ln w="9525" cmpd="sng">
              <a:solidFill>
                <a:schemeClr val="bg1">
                  <a:lumMod val="50000"/>
                </a:schemeClr>
              </a:solidFill>
              <a:miter lim="800000"/>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9" name="TextBox 84"/>
            <p:cNvSpPr txBox="1">
              <a:spLocks noChangeArrowheads="1"/>
            </p:cNvSpPr>
            <p:nvPr/>
          </p:nvSpPr>
          <p:spPr bwMode="auto">
            <a:xfrm>
              <a:off x="6901841" y="2432275"/>
              <a:ext cx="4099907" cy="171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just"/>
              <a:r>
                <a:rPr lang="en-US" altLang="zh-CN" sz="2800" dirty="0">
                  <a:solidFill>
                    <a:schemeClr val="bg1">
                      <a:lumMod val="50000"/>
                    </a:schemeClr>
                  </a:solidFill>
                  <a:latin typeface="Calibri Light" panose="020F0302020204030204" pitchFamily="34" charset="0"/>
                  <a:ea typeface="思源黑体 CN Medium" panose="020B0600000000000000" pitchFamily="34" charset="-122"/>
                  <a:cs typeface="Calibri Light" panose="020F0302020204030204" pitchFamily="34" charset="0"/>
                  <a:sym typeface="Microsoft YaHei" panose="020B0503020204020204" pitchFamily="34" charset="-122"/>
                </a:rPr>
                <a:t>Thảo luận theo nhóm để lập kế hoạch trải nghiệm thực tế tại địa phương em.</a:t>
              </a:r>
              <a:endParaRPr lang="zh-CN" altLang="en-US" sz="2800" dirty="0">
                <a:solidFill>
                  <a:schemeClr val="bg1">
                    <a:lumMod val="50000"/>
                  </a:schemeClr>
                </a:solidFill>
                <a:latin typeface="Calibri Light" panose="020F0302020204030204" pitchFamily="34" charset="0"/>
                <a:ea typeface="思源黑体 CN Medium" panose="020B0600000000000000" pitchFamily="34" charset="-122"/>
                <a:cs typeface="Calibri Light" panose="020F0302020204030204" pitchFamily="34" charset="0"/>
                <a:sym typeface="Microsoft YaHei" panose="020B0503020204020204" pitchFamily="34" charset="-122"/>
              </a:endParaRPr>
            </a:p>
          </p:txBody>
        </p:sp>
        <p:sp>
          <p:nvSpPr>
            <p:cNvPr id="10"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56A375"/>
            </a:solidFill>
            <a:ln>
              <a:noFill/>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13"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56A375"/>
            </a:solidFill>
            <a:ln>
              <a:noFill/>
            </a:ln>
          </p:spPr>
          <p:txBody>
            <a:bodyPr/>
            <a:lstStyle/>
            <a:p>
              <a:pPr defTabSz="914400">
                <a:defRPr/>
              </a:pPr>
              <a:endParaRPr lang="zh-CN" altLang="en-US" sz="1400" kern="0" dirty="0">
                <a:solidFill>
                  <a:sysClr val="windowText" lastClr="000000"/>
                </a:solidFill>
                <a:latin typeface="思源黑体 CN Medium" panose="020B0600000000000000" pitchFamily="34" charset="-122"/>
                <a:ea typeface="思源黑体 CN Medium" panose="020B0600000000000000" pitchFamily="34" charset="-122"/>
              </a:endParaRPr>
            </a:p>
          </p:txBody>
        </p:sp>
      </p:grpSp>
      <p:pic>
        <p:nvPicPr>
          <p:cNvPr id="3" name="Picture 2" descr="Graphical user interface, text,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56" y="1760548"/>
            <a:ext cx="6532711" cy="4094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12192000" cy="6858000"/>
            <a:chOff x="0" y="0"/>
            <a:chExt cx="12192000" cy="685800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9" name="组合 28"/>
            <p:cNvGrpSpPr/>
            <p:nvPr/>
          </p:nvGrpSpPr>
          <p:grpSpPr>
            <a:xfrm>
              <a:off x="152400" y="307527"/>
              <a:ext cx="11887200" cy="6422507"/>
              <a:chOff x="152400" y="307527"/>
              <a:chExt cx="11887200" cy="6422507"/>
            </a:xfrm>
          </p:grpSpPr>
          <p:sp>
            <p:nvSpPr>
              <p:cNvPr id="30" name="矩形 29"/>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1" name="TextBox 8"/>
              <p:cNvSpPr txBox="1">
                <a:spLocks noChangeArrowheads="1"/>
              </p:cNvSpPr>
              <p:nvPr/>
            </p:nvSpPr>
            <p:spPr bwMode="auto">
              <a:xfrm>
                <a:off x="3829778" y="307527"/>
                <a:ext cx="53009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dist"/>
                <a:r>
                  <a:rPr lang="en-US" altLang="zh-CN" sz="3600" dirty="0">
                    <a:solidFill>
                      <a:schemeClr val="bg1"/>
                    </a:solidFill>
                    <a:latin typeface="iCiel Cadena" panose="02000503000000020004" pitchFamily="2" charset="77"/>
                    <a:ea typeface="思源黑体 CN Medium" panose="020B0600000000000000" pitchFamily="34" charset="-122"/>
                    <a:sym typeface="Arial" panose="020B0604020202020204" pitchFamily="34" charset="0"/>
                  </a:rPr>
                  <a:t>NHIỆM VỤ VẬN DỤNG</a:t>
                </a:r>
                <a:endParaRPr lang="zh-CN" altLang="en-US" sz="3600" dirty="0">
                  <a:solidFill>
                    <a:schemeClr val="bg1"/>
                  </a:solidFill>
                  <a:latin typeface="iCiel Cadena" panose="02000503000000020004" pitchFamily="2" charset="77"/>
                  <a:ea typeface="思源黑体 CN Medium" panose="020B0600000000000000" pitchFamily="34" charset="-122"/>
                  <a:sym typeface="Arial" panose="020B0604020202020204" pitchFamily="34" charset="0"/>
                </a:endParaRPr>
              </a:p>
            </p:txBody>
          </p:sp>
        </p:grpSp>
      </p:grpSp>
      <p:grpSp>
        <p:nvGrpSpPr>
          <p:cNvPr id="7" name="组合 6"/>
          <p:cNvGrpSpPr/>
          <p:nvPr/>
        </p:nvGrpSpPr>
        <p:grpSpPr>
          <a:xfrm>
            <a:off x="3625672" y="1401744"/>
            <a:ext cx="4940656" cy="4906812"/>
            <a:chOff x="3625672" y="1401744"/>
            <a:chExt cx="4940656" cy="4906812"/>
          </a:xfrm>
          <a:solidFill>
            <a:srgbClr val="56A375"/>
          </a:solidFill>
        </p:grpSpPr>
        <p:grpSp>
          <p:nvGrpSpPr>
            <p:cNvPr id="8" name="组合 7"/>
            <p:cNvGrpSpPr/>
            <p:nvPr/>
          </p:nvGrpSpPr>
          <p:grpSpPr>
            <a:xfrm>
              <a:off x="3625672" y="1401744"/>
              <a:ext cx="4940656" cy="4906812"/>
              <a:chOff x="2464212" y="629088"/>
              <a:chExt cx="4395596" cy="4365486"/>
            </a:xfrm>
            <a:grpFill/>
          </p:grpSpPr>
          <p:sp>
            <p:nvSpPr>
              <p:cNvPr id="15" name="五边形 13"/>
              <p:cNvSpPr/>
              <p:nvPr/>
            </p:nvSpPr>
            <p:spPr>
              <a:xfrm rot="2700000">
                <a:off x="3551941" y="3509409"/>
                <a:ext cx="2205245" cy="76508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6" name="五边形 14"/>
              <p:cNvSpPr/>
              <p:nvPr/>
            </p:nvSpPr>
            <p:spPr>
              <a:xfrm rot="8100000">
                <a:off x="2464212" y="2423582"/>
                <a:ext cx="2205245" cy="76508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7" name="五边形 15"/>
              <p:cNvSpPr/>
              <p:nvPr/>
            </p:nvSpPr>
            <p:spPr>
              <a:xfrm rot="-8100000">
                <a:off x="3551941" y="1349168"/>
                <a:ext cx="2205245" cy="76508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8" name="五边形 16"/>
              <p:cNvSpPr/>
              <p:nvPr/>
            </p:nvSpPr>
            <p:spPr>
              <a:xfrm rot="-2700000">
                <a:off x="4654563" y="2423582"/>
                <a:ext cx="2205245" cy="76508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grpSp>
        <p:sp>
          <p:nvSpPr>
            <p:cNvPr id="9" name="椭圆 8"/>
            <p:cNvSpPr/>
            <p:nvPr/>
          </p:nvSpPr>
          <p:spPr>
            <a:xfrm>
              <a:off x="5042521" y="2874866"/>
              <a:ext cx="870812" cy="7213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rPr>
                <a:t>01</a:t>
              </a:r>
              <a:endParaRPr lang="zh-CN" altLang="en-US"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0" name="椭圆 9"/>
            <p:cNvSpPr/>
            <p:nvPr/>
          </p:nvSpPr>
          <p:spPr>
            <a:xfrm>
              <a:off x="6265131" y="2869206"/>
              <a:ext cx="870812" cy="7213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rPr>
                <a:t>02</a:t>
              </a:r>
              <a:endParaRPr lang="zh-CN" altLang="en-US"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3" name="椭圆 12"/>
            <p:cNvSpPr/>
            <p:nvPr/>
          </p:nvSpPr>
          <p:spPr>
            <a:xfrm>
              <a:off x="6265185" y="4124987"/>
              <a:ext cx="870812" cy="7213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rPr>
                <a:t>04</a:t>
              </a:r>
              <a:endParaRPr lang="zh-CN" altLang="en-US"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sp>
          <p:nvSpPr>
            <p:cNvPr id="14" name="椭圆 13"/>
            <p:cNvSpPr/>
            <p:nvPr/>
          </p:nvSpPr>
          <p:spPr>
            <a:xfrm>
              <a:off x="5042576" y="4127136"/>
              <a:ext cx="870812" cy="7213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rPr>
                <a:t>03</a:t>
              </a:r>
              <a:endParaRPr lang="zh-CN" altLang="en-US" sz="2000" dirty="0">
                <a:solidFill>
                  <a:schemeClr val="bg1"/>
                </a:solidFill>
                <a:latin typeface="思源黑体 CN Medium" panose="020B0600000000000000" pitchFamily="34" charset="-122"/>
                <a:ea typeface="思源黑体 CN Medium" panose="020B0600000000000000" pitchFamily="34" charset="-122"/>
                <a:cs typeface="+mn-ea"/>
                <a:sym typeface="逐浪细阁体" panose="03000509000000000000" pitchFamily="65" charset="-122"/>
              </a:endParaRPr>
            </a:p>
          </p:txBody>
        </p:sp>
      </p:grpSp>
      <p:sp>
        <p:nvSpPr>
          <p:cNvPr id="19" name="矩形 18"/>
          <p:cNvSpPr/>
          <p:nvPr/>
        </p:nvSpPr>
        <p:spPr>
          <a:xfrm>
            <a:off x="929958" y="1743544"/>
            <a:ext cx="3199721" cy="1938992"/>
          </a:xfrm>
          <a:prstGeom prst="rect">
            <a:avLst/>
          </a:prstGeom>
          <a:noFill/>
          <a:ln>
            <a:noFill/>
          </a:ln>
        </p:spPr>
        <p:txBody>
          <a:bodyPr wrap="square">
            <a:spAutoFit/>
          </a:bodyPr>
          <a:lstStyle/>
          <a:p>
            <a:pPr algn="just"/>
            <a:r>
              <a:rPr lang="en-US" altLang="zh-CN"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rPr>
              <a:t>Đóng vai làm nhà tuyển dụng để đưa ra yêu cầu tuyển dụng cho công việc marketing thiết bị điện tử</a:t>
            </a:r>
            <a:endParaRPr lang="zh-CN" altLang="en-US"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endParaRPr>
          </a:p>
        </p:txBody>
      </p:sp>
      <p:sp>
        <p:nvSpPr>
          <p:cNvPr id="20" name="矩形 19"/>
          <p:cNvSpPr/>
          <p:nvPr/>
        </p:nvSpPr>
        <p:spPr>
          <a:xfrm>
            <a:off x="8507372" y="4846346"/>
            <a:ext cx="3199721" cy="1200329"/>
          </a:xfrm>
          <a:prstGeom prst="rect">
            <a:avLst/>
          </a:prstGeom>
          <a:noFill/>
          <a:ln>
            <a:noFill/>
          </a:ln>
        </p:spPr>
        <p:txBody>
          <a:bodyPr wrap="square">
            <a:spAutoFit/>
          </a:bodyPr>
          <a:lstStyle/>
          <a:p>
            <a:pPr algn="just"/>
            <a:r>
              <a:rPr lang="en-US" altLang="zh-CN"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rPr>
              <a:t>Giới thiệu với lớp một nghề truyền thống tại địa phương em </a:t>
            </a:r>
            <a:endParaRPr lang="zh-CN" altLang="en-US"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endParaRPr>
          </a:p>
        </p:txBody>
      </p:sp>
      <p:sp>
        <p:nvSpPr>
          <p:cNvPr id="21" name="矩形 20"/>
          <p:cNvSpPr/>
          <p:nvPr/>
        </p:nvSpPr>
        <p:spPr>
          <a:xfrm>
            <a:off x="862097" y="4846347"/>
            <a:ext cx="3199721" cy="1569660"/>
          </a:xfrm>
          <a:prstGeom prst="rect">
            <a:avLst/>
          </a:prstGeom>
          <a:noFill/>
          <a:ln>
            <a:noFill/>
          </a:ln>
        </p:spPr>
        <p:txBody>
          <a:bodyPr wrap="square">
            <a:spAutoFit/>
          </a:bodyPr>
          <a:lstStyle/>
          <a:p>
            <a:pPr algn="just"/>
            <a:r>
              <a:rPr lang="en-US" altLang="zh-CN"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rPr>
              <a:t>Giới thiệu về 1 khu công nghiệp tại địa phương em và các ngành nghề trong KCN đó</a:t>
            </a:r>
            <a:endParaRPr lang="zh-CN" altLang="en-US"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endParaRPr>
          </a:p>
        </p:txBody>
      </p:sp>
      <p:sp>
        <p:nvSpPr>
          <p:cNvPr id="22" name="矩形 21"/>
          <p:cNvSpPr/>
          <p:nvPr/>
        </p:nvSpPr>
        <p:spPr>
          <a:xfrm>
            <a:off x="8490632" y="1745013"/>
            <a:ext cx="3199721" cy="1569660"/>
          </a:xfrm>
          <a:prstGeom prst="rect">
            <a:avLst/>
          </a:prstGeom>
          <a:noFill/>
          <a:ln>
            <a:noFill/>
          </a:ln>
        </p:spPr>
        <p:txBody>
          <a:bodyPr wrap="square">
            <a:spAutoFit/>
          </a:bodyPr>
          <a:lstStyle/>
          <a:p>
            <a:pPr algn="just"/>
            <a:r>
              <a:rPr lang="en-US" altLang="zh-CN"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rPr>
              <a:t>Đóng vai thành hướng dẫn viên du lịch để giới thiệu về cảnh đẹp quê em</a:t>
            </a:r>
            <a:endParaRPr lang="zh-CN" altLang="en-US" sz="24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sym typeface="逐浪细阁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5"/>
          <p:cNvSpPr txBox="1"/>
          <p:nvPr/>
        </p:nvSpPr>
        <p:spPr>
          <a:xfrm>
            <a:off x="839184" y="1120676"/>
            <a:ext cx="10513632" cy="34163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7200" dirty="0">
                <a:solidFill>
                  <a:schemeClr val="bg1"/>
                </a:solidFill>
                <a:latin typeface="Calibri" panose="020F0502020204030204" pitchFamily="34" charset="0"/>
                <a:ea typeface="思源黑体 CN Heavy" panose="020B0A00000000000000" pitchFamily="34" charset="-122"/>
                <a:cs typeface="Calibri" panose="020F0502020204030204" pitchFamily="34" charset="0"/>
              </a:rPr>
              <a:t>TÌM HIỂU CÁC NHÓM NGHỀ CỦA ĐỊA PHƯƠNG T3</a:t>
            </a:r>
            <a:endParaRPr lang="en-US" altLang="zh-CN" sz="7200" dirty="0">
              <a:solidFill>
                <a:schemeClr val="bg1"/>
              </a:solidFill>
              <a:latin typeface="Calibri" panose="020F0502020204030204" pitchFamily="34" charset="0"/>
              <a:ea typeface="思源黑体 CN Heavy" panose="020B0A00000000000000" pitchFamily="34" charset="-122"/>
              <a:cs typeface="Calibri" panose="020F0502020204030204" pitchFamily="34" charset="0"/>
            </a:endParaRPr>
          </a:p>
          <a:p>
            <a:pPr algn="ctr" fontAlgn="base">
              <a:spcBef>
                <a:spcPct val="0"/>
              </a:spcBef>
              <a:spcAft>
                <a:spcPct val="0"/>
              </a:spcAft>
              <a:buFont typeface="Arial" panose="020B0604020202020204" pitchFamily="34" charset="0"/>
              <a:buNone/>
            </a:pPr>
            <a:r>
              <a:rPr lang="en-US" altLang="zh-CN"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rPr>
              <a:t>HS TRẢI NGHIỆM</a:t>
            </a:r>
            <a:endParaRPr lang="zh-CN" altLang="en-US"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endParaRPr>
          </a:p>
        </p:txBody>
      </p:sp>
      <p:pic>
        <p:nvPicPr>
          <p:cNvPr id="12"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075" y="-12414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par>
                          <p:cTn id="10" fill="hold">
                            <p:stCondLst>
                              <p:cond delay="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2"/>
                </p:tgtEl>
              </p:cMediaNode>
            </p:audio>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5"/>
          <p:cNvSpPr txBox="1"/>
          <p:nvPr/>
        </p:nvSpPr>
        <p:spPr>
          <a:xfrm>
            <a:off x="839184" y="1120676"/>
            <a:ext cx="10513632" cy="1200329"/>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rPr>
              <a:t>TÌM HIỂU NGHỀ NGHIỆP</a:t>
            </a:r>
            <a:endParaRPr lang="zh-CN" altLang="en-US"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endParaRPr>
          </a:p>
        </p:txBody>
      </p:sp>
      <p:pic>
        <p:nvPicPr>
          <p:cNvPr id="12"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075" y="-12414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par>
                          <p:cTn id="10" fill="hold">
                            <p:stCondLst>
                              <p:cond delay="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2"/>
                </p:tgtEl>
              </p:cMediaNode>
            </p:audio>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5"/>
          <p:cNvSpPr txBox="1"/>
          <p:nvPr/>
        </p:nvSpPr>
        <p:spPr>
          <a:xfrm>
            <a:off x="839184" y="1120676"/>
            <a:ext cx="10513632" cy="34163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7200" dirty="0">
                <a:solidFill>
                  <a:schemeClr val="bg1"/>
                </a:solidFill>
                <a:latin typeface="Calibri" panose="020F0502020204030204" pitchFamily="34" charset="0"/>
                <a:ea typeface="思源黑体 CN Heavy" panose="020B0A00000000000000" pitchFamily="34" charset="-122"/>
                <a:cs typeface="Calibri" panose="020F0502020204030204" pitchFamily="34" charset="0"/>
              </a:rPr>
              <a:t>TÌM HIỂU CÁC NHÓM NGHỀ CỦA ĐỊA PHƯƠNG T4</a:t>
            </a:r>
            <a:endParaRPr lang="en-US" altLang="zh-CN" sz="7200" dirty="0">
              <a:solidFill>
                <a:schemeClr val="bg1"/>
              </a:solidFill>
              <a:latin typeface="Calibri" panose="020F0502020204030204" pitchFamily="34" charset="0"/>
              <a:ea typeface="思源黑体 CN Heavy" panose="020B0A00000000000000" pitchFamily="34" charset="-122"/>
              <a:cs typeface="Calibri" panose="020F0502020204030204" pitchFamily="34" charset="0"/>
            </a:endParaRPr>
          </a:p>
          <a:p>
            <a:pPr algn="ctr" fontAlgn="base">
              <a:spcBef>
                <a:spcPct val="0"/>
              </a:spcBef>
              <a:spcAft>
                <a:spcPct val="0"/>
              </a:spcAft>
              <a:buFont typeface="Arial" panose="020B0604020202020204" pitchFamily="34" charset="0"/>
              <a:buNone/>
            </a:pPr>
            <a:r>
              <a:rPr lang="en-US" altLang="zh-CN"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rPr>
              <a:t>HS THUYẾT TRÌNH</a:t>
            </a:r>
            <a:endParaRPr lang="zh-CN" altLang="en-US" sz="72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endParaRPr>
          </a:p>
        </p:txBody>
      </p:sp>
      <p:pic>
        <p:nvPicPr>
          <p:cNvPr id="12"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075" y="-12414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par>
                          <p:cTn id="10" fill="hold">
                            <p:stCondLst>
                              <p:cond delay="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2"/>
                </p:tgtEl>
              </p:cMediaNode>
            </p:audio>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2163" y="1151984"/>
            <a:ext cx="7746709" cy="4512457"/>
          </a:xfrm>
          <a:prstGeom prst="rect">
            <a:avLst/>
          </a:prstGeom>
        </p:spPr>
      </p:pic>
      <p:sp>
        <p:nvSpPr>
          <p:cNvPr id="4" name="TextBox 8"/>
          <p:cNvSpPr txBox="1">
            <a:spLocks noChangeArrowheads="1"/>
          </p:cNvSpPr>
          <p:nvPr/>
        </p:nvSpPr>
        <p:spPr bwMode="auto">
          <a:xfrm>
            <a:off x="8588059" y="2643369"/>
            <a:ext cx="2972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000" dirty="0">
                <a:solidFill>
                  <a:schemeClr val="accent2">
                    <a:lumMod val="75000"/>
                  </a:schemeClr>
                </a:solidFill>
                <a:latin typeface="iCiel Cadena" panose="02000503000000020004" pitchFamily="2" charset="77"/>
                <a:ea typeface="思源黑体 CN Medium" panose="020B0600000000000000" pitchFamily="34" charset="-122"/>
                <a:sym typeface="Arial" panose="020B0604020202020204" pitchFamily="34" charset="0"/>
              </a:rPr>
              <a:t>ĐÁNH GIÁ</a:t>
            </a:r>
            <a:endParaRPr lang="zh-CN" altLang="en-US" sz="3000" dirty="0">
              <a:solidFill>
                <a:schemeClr val="accent2">
                  <a:lumMod val="75000"/>
                </a:schemeClr>
              </a:solidFill>
              <a:latin typeface="iCiel Cadena" panose="02000503000000020004" pitchFamily="2" charset="77"/>
              <a:ea typeface="思源黑体 CN Medium" panose="020B0600000000000000" pitchFamily="34" charset="-122"/>
              <a:sym typeface="Arial" panose="020B0604020202020204" pitchFamily="34" charset="0"/>
            </a:endParaRPr>
          </a:p>
        </p:txBody>
      </p:sp>
    </p:spTree>
  </p:cSld>
  <p:clrMapOvr>
    <a:masterClrMapping/>
  </p:clrMapOvr>
  <p:transition spd="slow" advClick="0" advTm="1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矩形 34"/>
          <p:cNvSpPr/>
          <p:nvPr/>
        </p:nvSpPr>
        <p:spPr>
          <a:xfrm flipH="1">
            <a:off x="3127117" y="1230118"/>
            <a:ext cx="1953250" cy="290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36" name="文本框 283"/>
          <p:cNvSpPr txBox="1"/>
          <p:nvPr/>
        </p:nvSpPr>
        <p:spPr>
          <a:xfrm>
            <a:off x="3202025" y="2082936"/>
            <a:ext cx="1686265" cy="1323439"/>
          </a:xfrm>
          <a:prstGeom prst="rect">
            <a:avLst/>
          </a:prstGeom>
          <a:solidFill>
            <a:schemeClr val="bg1"/>
          </a:solidFill>
        </p:spPr>
        <p:txBody>
          <a:bodyPr wrap="square" rtlCol="0">
            <a:spAutoFit/>
          </a:bodyPr>
          <a:lstStyle/>
          <a:p>
            <a:pPr algn="ctr"/>
            <a:r>
              <a:rPr lang="vi-VN"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NỘI DUNG</a:t>
            </a:r>
            <a:endPar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grpSp>
        <p:nvGrpSpPr>
          <p:cNvPr id="53" name="组合 52"/>
          <p:cNvGrpSpPr/>
          <p:nvPr/>
        </p:nvGrpSpPr>
        <p:grpSpPr>
          <a:xfrm>
            <a:off x="5662591" y="1244424"/>
            <a:ext cx="5915689" cy="2896809"/>
            <a:chOff x="3721705" y="2261247"/>
            <a:chExt cx="4893771" cy="2396393"/>
          </a:xfrm>
        </p:grpSpPr>
        <p:sp>
          <p:nvSpPr>
            <p:cNvPr id="54" name="椭圆 53"/>
            <p:cNvSpPr/>
            <p:nvPr/>
          </p:nvSpPr>
          <p:spPr>
            <a:xfrm>
              <a:off x="3721705" y="2261247"/>
              <a:ext cx="423058" cy="421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1</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5" name="椭圆 54"/>
            <p:cNvSpPr/>
            <p:nvPr/>
          </p:nvSpPr>
          <p:spPr>
            <a:xfrm>
              <a:off x="3721705" y="2918544"/>
              <a:ext cx="423058" cy="423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2</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6" name="椭圆 55"/>
            <p:cNvSpPr/>
            <p:nvPr/>
          </p:nvSpPr>
          <p:spPr>
            <a:xfrm>
              <a:off x="3721705" y="3577287"/>
              <a:ext cx="423058" cy="421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3</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7" name="椭圆 56"/>
            <p:cNvSpPr/>
            <p:nvPr/>
          </p:nvSpPr>
          <p:spPr>
            <a:xfrm>
              <a:off x="3721705" y="4234584"/>
              <a:ext cx="423058" cy="423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4</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9" name="矩形 58"/>
            <p:cNvSpPr/>
            <p:nvPr/>
          </p:nvSpPr>
          <p:spPr>
            <a:xfrm>
              <a:off x="4248039" y="2276661"/>
              <a:ext cx="4295884"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VỚI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0" name="矩形 59"/>
            <p:cNvSpPr/>
            <p:nvPr/>
          </p:nvSpPr>
          <p:spPr>
            <a:xfrm>
              <a:off x="4248038" y="2922024"/>
              <a:ext cx="4367438"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TẬP LÀM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1" name="矩形 60"/>
            <p:cNvSpPr/>
            <p:nvPr/>
          </p:nvSpPr>
          <p:spPr>
            <a:xfrm>
              <a:off x="4248039" y="3590813"/>
              <a:ext cx="4367437"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TẬP LÀM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2" name="矩形 61"/>
            <p:cNvSpPr/>
            <p:nvPr/>
          </p:nvSpPr>
          <p:spPr>
            <a:xfrm>
              <a:off x="4248039" y="4269120"/>
              <a:ext cx="1975452"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TỔNG KẾT</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14:presetBounceEnd="70000">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14:bounceEnd="70000">
                                          <p:cBhvr additive="base">
                                            <p:cTn id="20" dur="1250" fill="hold"/>
                                            <p:tgtEl>
                                              <p:spTgt spid="53"/>
                                            </p:tgtEl>
                                            <p:attrNameLst>
                                              <p:attrName>ppt_x</p:attrName>
                                            </p:attrNameLst>
                                          </p:cBhvr>
                                          <p:tavLst>
                                            <p:tav tm="0">
                                              <p:val>
                                                <p:strVal val="0-#ppt_w/2"/>
                                              </p:val>
                                            </p:tav>
                                            <p:tav tm="100000">
                                              <p:val>
                                                <p:strVal val="#ppt_x"/>
                                              </p:val>
                                            </p:tav>
                                          </p:tavLst>
                                        </p:anim>
                                        <p:anim calcmode="lin" valueType="num" p14:bounceEnd="70000">
                                          <p:cBhvr additive="base">
                                            <p:cTn id="21" dur="12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1250" fill="hold"/>
                                            <p:tgtEl>
                                              <p:spTgt spid="53"/>
                                            </p:tgtEl>
                                            <p:attrNameLst>
                                              <p:attrName>ppt_x</p:attrName>
                                            </p:attrNameLst>
                                          </p:cBhvr>
                                          <p:tavLst>
                                            <p:tav tm="0">
                                              <p:val>
                                                <p:strVal val="0-#ppt_w/2"/>
                                              </p:val>
                                            </p:tav>
                                            <p:tav tm="100000">
                                              <p:val>
                                                <p:strVal val="#ppt_x"/>
                                              </p:val>
                                            </p:tav>
                                          </p:tavLst>
                                        </p:anim>
                                        <p:anim calcmode="lin" valueType="num">
                                          <p:cBhvr additive="base">
                                            <p:cTn id="21" dur="12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p:nvSpPr>
        <p:spPr>
          <a:xfrm>
            <a:off x="2889988" y="2332434"/>
            <a:ext cx="6342052" cy="1477328"/>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TÌM HIỂU CÁC HOẠT ĐỘNG SẢN XUẤT KINH DOANH DỊCH VỤ Ở ĐỊA PHƯƠNG</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1</a:t>
            </a:r>
            <a:endPar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0"/>
            <a:chExt cx="12192000" cy="6858000"/>
          </a:xfrm>
        </p:grpSpPr>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34" name="组合 33"/>
            <p:cNvGrpSpPr/>
            <p:nvPr/>
          </p:nvGrpSpPr>
          <p:grpSpPr>
            <a:xfrm>
              <a:off x="152400" y="248764"/>
              <a:ext cx="11887200" cy="6481270"/>
              <a:chOff x="152400" y="248764"/>
              <a:chExt cx="11887200" cy="6481270"/>
            </a:xfrm>
          </p:grpSpPr>
          <p:sp>
            <p:nvSpPr>
              <p:cNvPr id="35" name="矩形 34"/>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36" name="TextBox 8"/>
              <p:cNvSpPr txBox="1">
                <a:spLocks noChangeArrowheads="1"/>
              </p:cNvSpPr>
              <p:nvPr/>
            </p:nvSpPr>
            <p:spPr bwMode="auto">
              <a:xfrm>
                <a:off x="3405809" y="248764"/>
                <a:ext cx="55792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TRÒ CHƠI AI NHANH HƠN</a:t>
                </a:r>
                <a:endParaRPr kumimoji="0" lang="zh-CN" altLang="en-US"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grpSp>
      </p:grpSp>
      <p:grpSp>
        <p:nvGrpSpPr>
          <p:cNvPr id="7" name="8fa55e09-efaf-4e99-b2a2-87871d3753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2288697" y="2933700"/>
            <a:ext cx="7614606" cy="3010424"/>
            <a:chOff x="1967541" y="2539583"/>
            <a:chExt cx="8256918" cy="3264362"/>
          </a:xfrm>
        </p:grpSpPr>
        <p:sp>
          <p:nvSpPr>
            <p:cNvPr id="8" name="ïs1ïďè"/>
            <p:cNvSpPr/>
            <p:nvPr/>
          </p:nvSpPr>
          <p:spPr>
            <a:xfrm>
              <a:off x="1967541"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9" name="îŝ1iďè"/>
            <p:cNvSpPr/>
            <p:nvPr/>
          </p:nvSpPr>
          <p:spPr>
            <a:xfrm>
              <a:off x="1967541" y="3691711"/>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0" name="išḻiďê"/>
            <p:cNvSpPr/>
            <p:nvPr/>
          </p:nvSpPr>
          <p:spPr>
            <a:xfrm>
              <a:off x="4175787" y="2731604"/>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3" name="îšļîdè"/>
            <p:cNvSpPr/>
            <p:nvPr/>
          </p:nvSpPr>
          <p:spPr>
            <a:xfrm>
              <a:off x="4175787" y="2539583"/>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4" name="ïṩliḍê"/>
            <p:cNvSpPr/>
            <p:nvPr/>
          </p:nvSpPr>
          <p:spPr>
            <a:xfrm>
              <a:off x="6384032"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5" name="ïṩļiḑe"/>
            <p:cNvSpPr/>
            <p:nvPr/>
          </p:nvSpPr>
          <p:spPr>
            <a:xfrm>
              <a:off x="6384032" y="3691711"/>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6" name="iṩlidê"/>
            <p:cNvSpPr/>
            <p:nvPr/>
          </p:nvSpPr>
          <p:spPr bwMode="auto">
            <a:xfrm>
              <a:off x="5719778" y="3099945"/>
              <a:ext cx="759303" cy="729307"/>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sp>
          <p:nvSpPr>
            <p:cNvPr id="17" name="íşlïdè"/>
            <p:cNvSpPr/>
            <p:nvPr/>
          </p:nvSpPr>
          <p:spPr bwMode="auto">
            <a:xfrm>
              <a:off x="3437490" y="4307147"/>
              <a:ext cx="836716" cy="603015"/>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sp>
          <p:nvSpPr>
            <p:cNvPr id="18" name="îṡ1îḑé"/>
            <p:cNvSpPr/>
            <p:nvPr/>
          </p:nvSpPr>
          <p:spPr bwMode="auto">
            <a:xfrm>
              <a:off x="7909185" y="4215376"/>
              <a:ext cx="793380" cy="686231"/>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grpSp>
      <p:grpSp>
        <p:nvGrpSpPr>
          <p:cNvPr id="19" name="组合 18"/>
          <p:cNvGrpSpPr/>
          <p:nvPr/>
        </p:nvGrpSpPr>
        <p:grpSpPr>
          <a:xfrm>
            <a:off x="1298264" y="2704836"/>
            <a:ext cx="2627798" cy="840129"/>
            <a:chOff x="1658314" y="2349127"/>
            <a:chExt cx="2133781" cy="682188"/>
          </a:xfrm>
        </p:grpSpPr>
        <p:sp>
          <p:nvSpPr>
            <p:cNvPr id="20" name="文本框 19"/>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1</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1" name="文本框 20"/>
            <p:cNvSpPr txBox="1"/>
            <p:nvPr/>
          </p:nvSpPr>
          <p:spPr>
            <a:xfrm>
              <a:off x="1658315" y="2687681"/>
              <a:ext cx="2133780" cy="34363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HOẠT ĐỘNG SẢN XUẤT</a:t>
              </a:r>
              <a:endPar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grpSp>
      <p:grpSp>
        <p:nvGrpSpPr>
          <p:cNvPr id="22" name="组合 21"/>
          <p:cNvGrpSpPr/>
          <p:nvPr/>
        </p:nvGrpSpPr>
        <p:grpSpPr>
          <a:xfrm>
            <a:off x="8268950" y="2704836"/>
            <a:ext cx="2627798" cy="840129"/>
            <a:chOff x="1658314" y="2349127"/>
            <a:chExt cx="2133781" cy="682188"/>
          </a:xfrm>
        </p:grpSpPr>
        <p:sp>
          <p:nvSpPr>
            <p:cNvPr id="23" name="文本框 22"/>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3</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4" name="文本框 23"/>
            <p:cNvSpPr txBox="1"/>
            <p:nvPr/>
          </p:nvSpPr>
          <p:spPr>
            <a:xfrm>
              <a:off x="1658315" y="2687681"/>
              <a:ext cx="2133780" cy="34363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HOẠT ĐỘNG DỊCH VỤ</a:t>
              </a:r>
              <a:endPar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grpSp>
      <p:grpSp>
        <p:nvGrpSpPr>
          <p:cNvPr id="25" name="组合 24"/>
          <p:cNvGrpSpPr/>
          <p:nvPr/>
        </p:nvGrpSpPr>
        <p:grpSpPr>
          <a:xfrm>
            <a:off x="4187881" y="1798896"/>
            <a:ext cx="3816238" cy="840129"/>
            <a:chOff x="1175805" y="2349127"/>
            <a:chExt cx="3098800" cy="682189"/>
          </a:xfrm>
        </p:grpSpPr>
        <p:sp>
          <p:nvSpPr>
            <p:cNvPr id="26" name="文本框 25"/>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2</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7" name="文本框 26"/>
            <p:cNvSpPr txBox="1"/>
            <p:nvPr/>
          </p:nvSpPr>
          <p:spPr>
            <a:xfrm>
              <a:off x="1175805" y="2687681"/>
              <a:ext cx="3098800" cy="3436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HOẠT ĐỘNG KINH DOANH</a:t>
              </a:r>
              <a:endPar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grpSp>
      <p:sp>
        <p:nvSpPr>
          <p:cNvPr id="2" name="TextBox 8"/>
          <p:cNvSpPr txBox="1">
            <a:spLocks noChangeArrowheads="1"/>
          </p:cNvSpPr>
          <p:nvPr/>
        </p:nvSpPr>
        <p:spPr bwMode="auto">
          <a:xfrm>
            <a:off x="2380143" y="5941280"/>
            <a:ext cx="76305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Kể tên các nghề thuộc nhóm nghề trên</a:t>
            </a:r>
            <a:endParaRPr kumimoji="0" lang="zh-CN" altLang="en-US" sz="3600" b="0" i="0" u="none" strike="noStrike" kern="1200" cap="none" spc="0" normalizeH="0" baseline="0" noProof="0" dirty="0">
              <a:ln>
                <a:noFill/>
              </a:ln>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58000"/>
            <a:chOff x="0" y="0"/>
            <a:chExt cx="12192000" cy="6858000"/>
          </a:xfrm>
        </p:grpSpPr>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31" name="组合 30"/>
            <p:cNvGrpSpPr/>
            <p:nvPr/>
          </p:nvGrpSpPr>
          <p:grpSpPr>
            <a:xfrm>
              <a:off x="152400" y="328916"/>
              <a:ext cx="11887200" cy="6401118"/>
              <a:chOff x="152400" y="328916"/>
              <a:chExt cx="11887200" cy="6401118"/>
            </a:xfrm>
          </p:grpSpPr>
          <p:sp>
            <p:nvSpPr>
              <p:cNvPr id="32" name="矩形 31"/>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3" name="TextBox 8"/>
              <p:cNvSpPr txBox="1">
                <a:spLocks noChangeArrowheads="1"/>
              </p:cNvSpPr>
              <p:nvPr/>
            </p:nvSpPr>
            <p:spPr bwMode="auto">
              <a:xfrm>
                <a:off x="3381732" y="328916"/>
                <a:ext cx="5885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28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THẢO LUẬN NHÓM</a:t>
                </a:r>
                <a:endParaRPr lang="zh-CN" altLang="en-US" sz="1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箭头3"/>
          <p:cNvSpPr/>
          <p:nvPr/>
        </p:nvSpPr>
        <p:spPr bwMode="gray">
          <a:xfrm flipV="1">
            <a:off x="2298840" y="3695034"/>
            <a:ext cx="1088162" cy="151395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8" name="箭头2"/>
          <p:cNvSpPr/>
          <p:nvPr/>
        </p:nvSpPr>
        <p:spPr bwMode="gray">
          <a:xfrm rot="16200000">
            <a:off x="2609190" y="3247772"/>
            <a:ext cx="323419" cy="129343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9" name="箭头1"/>
          <p:cNvSpPr/>
          <p:nvPr/>
        </p:nvSpPr>
        <p:spPr bwMode="gray">
          <a:xfrm>
            <a:off x="2293570" y="2419968"/>
            <a:ext cx="1088162" cy="175376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10" name="文本1"/>
          <p:cNvSpPr>
            <a:spLocks noChangeArrowheads="1"/>
          </p:cNvSpPr>
          <p:nvPr/>
        </p:nvSpPr>
        <p:spPr bwMode="gray">
          <a:xfrm>
            <a:off x="5032143" y="1951391"/>
            <a:ext cx="5885865" cy="1190679"/>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56A375"/>
                </a:solidFill>
                <a:latin typeface="Calibri Light" panose="020F0302020204030204" pitchFamily="34" charset="0"/>
                <a:cs typeface="Calibri Light" panose="020F0302020204030204" pitchFamily="34" charset="0"/>
              </a:rPr>
              <a:t>Tìm hiểu các nghề thuộc nhóm nghề sản xuất </a:t>
            </a:r>
            <a:endParaRPr lang="en-US" sz="2400">
              <a:solidFill>
                <a:srgbClr val="56A375"/>
              </a:solidFill>
              <a:latin typeface="Calibri Light" panose="020F0302020204030204" pitchFamily="34" charset="0"/>
              <a:cs typeface="Calibri Light" panose="020F0302020204030204" pitchFamily="34" charset="0"/>
            </a:endParaRPr>
          </a:p>
        </p:txBody>
      </p:sp>
      <p:sp>
        <p:nvSpPr>
          <p:cNvPr id="13" name="文本2"/>
          <p:cNvSpPr>
            <a:spLocks noChangeArrowheads="1"/>
          </p:cNvSpPr>
          <p:nvPr/>
        </p:nvSpPr>
        <p:spPr bwMode="gray">
          <a:xfrm>
            <a:off x="5032145" y="3288165"/>
            <a:ext cx="5885861" cy="1186740"/>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0"/>
              </a:spcBef>
              <a:spcAft>
                <a:spcPct val="0"/>
              </a:spcAft>
              <a:defRPr/>
            </a:pPr>
            <a:r>
              <a:rPr lang="en-US" sz="2400">
                <a:solidFill>
                  <a:srgbClr val="56A375"/>
                </a:solidFill>
                <a:latin typeface="Calibri Light" panose="020F0302020204030204" pitchFamily="34" charset="0"/>
                <a:cs typeface="Calibri Light" panose="020F0302020204030204" pitchFamily="34" charset="0"/>
              </a:rPr>
              <a:t>Tìm hiểu các nghề thuộc nhóm nghề kinh doanh</a:t>
            </a:r>
            <a:endParaRPr lang="en-US" sz="2400">
              <a:solidFill>
                <a:srgbClr val="56A375"/>
              </a:solidFill>
              <a:latin typeface="Calibri Light" panose="020F0302020204030204" pitchFamily="34" charset="0"/>
              <a:cs typeface="Calibri Light" panose="020F0302020204030204" pitchFamily="34" charset="0"/>
            </a:endParaRPr>
          </a:p>
        </p:txBody>
      </p:sp>
      <p:sp>
        <p:nvSpPr>
          <p:cNvPr id="14" name="文本3"/>
          <p:cNvSpPr>
            <a:spLocks noChangeArrowheads="1"/>
          </p:cNvSpPr>
          <p:nvPr/>
        </p:nvSpPr>
        <p:spPr bwMode="ltGray">
          <a:xfrm>
            <a:off x="5032144" y="4651016"/>
            <a:ext cx="5885863" cy="1176155"/>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56A375"/>
                </a:solidFill>
                <a:latin typeface="Calibri Light" panose="020F0302020204030204" pitchFamily="34" charset="0"/>
                <a:cs typeface="Calibri Light" panose="020F0302020204030204" pitchFamily="34" charset="0"/>
              </a:rPr>
              <a:t>Tìm hiểu các nghề thuộc nhóm nghề dịch vụ</a:t>
            </a:r>
            <a:endParaRPr lang="en-US" sz="2400">
              <a:solidFill>
                <a:srgbClr val="56A375"/>
              </a:solidFill>
              <a:latin typeface="Calibri Light" panose="020F0302020204030204" pitchFamily="34" charset="0"/>
              <a:cs typeface="Calibri Light" panose="020F0302020204030204" pitchFamily="34" charset="0"/>
            </a:endParaRPr>
          </a:p>
        </p:txBody>
      </p:sp>
      <p:sp>
        <p:nvSpPr>
          <p:cNvPr id="15" name="椭圆 14"/>
          <p:cNvSpPr/>
          <p:nvPr/>
        </p:nvSpPr>
        <p:spPr>
          <a:xfrm>
            <a:off x="1302790" y="3130158"/>
            <a:ext cx="1530671" cy="1530671"/>
          </a:xfrm>
          <a:prstGeom prst="ellipse">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思源黑体 CN Medium" panose="020B0600000000000000" pitchFamily="34" charset="-122"/>
              <a:ea typeface="思源黑体 CN Medium" panose="020B0600000000000000" pitchFamily="34" charset="-122"/>
            </a:endParaRPr>
          </a:p>
        </p:txBody>
      </p:sp>
      <p:grpSp>
        <p:nvGrpSpPr>
          <p:cNvPr id="16" name="组合 15"/>
          <p:cNvGrpSpPr/>
          <p:nvPr/>
        </p:nvGrpSpPr>
        <p:grpSpPr>
          <a:xfrm>
            <a:off x="1413597" y="3429254"/>
            <a:ext cx="1268637" cy="838279"/>
            <a:chOff x="8922207" y="2437732"/>
            <a:chExt cx="1019784" cy="842018"/>
          </a:xfrm>
          <a:noFill/>
        </p:grpSpPr>
        <p:sp>
          <p:nvSpPr>
            <p:cNvPr id="17" name="文本框 37"/>
            <p:cNvSpPr txBox="1"/>
            <p:nvPr/>
          </p:nvSpPr>
          <p:spPr>
            <a:xfrm>
              <a:off x="8931338" y="2437732"/>
              <a:ext cx="1010653" cy="525364"/>
            </a:xfrm>
            <a:prstGeom prst="rect">
              <a:avLst/>
            </a:prstGeom>
            <a:grpFill/>
          </p:spPr>
          <p:txBody>
            <a:bodyPr wrap="square" rtlCol="0">
              <a:spAutoFit/>
            </a:bodyPr>
            <a:lstStyle/>
            <a:p>
              <a:pPr algn="ctr"/>
              <a:endParaRPr lang="zh-CN" altLang="en-US" sz="2800" dirty="0">
                <a:solidFill>
                  <a:schemeClr val="tx1">
                    <a:lumMod val="65000"/>
                    <a:lumOff val="35000"/>
                  </a:schemeClr>
                </a:solidFill>
                <a:latin typeface="思源黑体 CN Medium" panose="020B0600000000000000" pitchFamily="34" charset="-122"/>
                <a:ea typeface="思源黑体 CN Medium" panose="020B0600000000000000" pitchFamily="34" charset="-122"/>
              </a:endParaRPr>
            </a:p>
          </p:txBody>
        </p:sp>
        <p:sp>
          <p:nvSpPr>
            <p:cNvPr id="18" name="文本框 38"/>
            <p:cNvSpPr txBox="1"/>
            <p:nvPr/>
          </p:nvSpPr>
          <p:spPr>
            <a:xfrm>
              <a:off x="8922207" y="2445046"/>
              <a:ext cx="1010653" cy="834704"/>
            </a:xfrm>
            <a:prstGeom prst="rect">
              <a:avLst/>
            </a:prstGeom>
            <a:grpFill/>
          </p:spPr>
          <p:txBody>
            <a:bodyPr wrap="square" rtlCol="0">
              <a:spAutoFit/>
            </a:bodyPr>
            <a:lstStyle/>
            <a:p>
              <a:pPr algn="ctr"/>
              <a:r>
                <a:rPr lang="en-US" altLang="zh-CN" sz="2400" b="1"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rPr>
                <a:t>NHIỆM VỤ</a:t>
              </a:r>
              <a:endParaRPr lang="zh-CN" altLang="en-US" sz="2400" b="1"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grpSp>
      <p:sp>
        <p:nvSpPr>
          <p:cNvPr id="19" name="圆角矩形 21"/>
          <p:cNvSpPr/>
          <p:nvPr/>
        </p:nvSpPr>
        <p:spPr>
          <a:xfrm>
            <a:off x="3635736" y="1913210"/>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0" name="Text Placeholder 4"/>
          <p:cNvSpPr txBox="1"/>
          <p:nvPr/>
        </p:nvSpPr>
        <p:spPr>
          <a:xfrm>
            <a:off x="3768023" y="2417722"/>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1</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
        <p:nvSpPr>
          <p:cNvPr id="21" name="圆角矩形 25"/>
          <p:cNvSpPr/>
          <p:nvPr/>
        </p:nvSpPr>
        <p:spPr>
          <a:xfrm>
            <a:off x="3636262" y="3256109"/>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2" name="Text Placeholder 4"/>
          <p:cNvSpPr txBox="1"/>
          <p:nvPr/>
        </p:nvSpPr>
        <p:spPr>
          <a:xfrm>
            <a:off x="3768549" y="3760621"/>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2</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
        <p:nvSpPr>
          <p:cNvPr id="23" name="圆角矩形 29"/>
          <p:cNvSpPr/>
          <p:nvPr/>
        </p:nvSpPr>
        <p:spPr>
          <a:xfrm>
            <a:off x="3638793" y="4612504"/>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4" name="Text Placeholder 4"/>
          <p:cNvSpPr txBox="1"/>
          <p:nvPr/>
        </p:nvSpPr>
        <p:spPr>
          <a:xfrm>
            <a:off x="3771080" y="5117015"/>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3</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0">
                                            <p:bg/>
                                          </p:spTgt>
                                        </p:tgtEl>
                                        <p:attrNameLst>
                                          <p:attrName>style.visibility</p:attrName>
                                        </p:attrNameLst>
                                      </p:cBhvr>
                                      <p:to>
                                        <p:strVal val="visible"/>
                                      </p:to>
                                    </p:set>
                                    <p:animEffect transition="in" filter="fade">
                                      <p:cBhvr>
                                        <p:cTn id="35" dur="500"/>
                                        <p:tgtEl>
                                          <p:spTgt spid="20">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bg/>
                                          </p:spTgt>
                                        </p:tgtEl>
                                        <p:attrNameLst>
                                          <p:attrName>style.visibility</p:attrName>
                                        </p:attrNameLst>
                                      </p:cBhvr>
                                      <p:to>
                                        <p:strVal val="visible"/>
                                      </p:to>
                                    </p:set>
                                    <p:animEffect transition="in" filter="fade">
                                      <p:cBhvr>
                                        <p:cTn id="43" dur="500"/>
                                        <p:tgtEl>
                                          <p:spTgt spid="22">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bg/>
                                          </p:spTgt>
                                        </p:tgtEl>
                                        <p:attrNameLst>
                                          <p:attrName>style.visibility</p:attrName>
                                        </p:attrNameLst>
                                      </p:cBhvr>
                                      <p:to>
                                        <p:strVal val="visible"/>
                                      </p:to>
                                    </p:set>
                                    <p:animEffect transition="in" filter="fade">
                                      <p:cBhvr>
                                        <p:cTn id="51" dur="500"/>
                                        <p:tgtEl>
                                          <p:spTgt spid="24">
                                            <p:bg/>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9" grpId="0" animBg="1"/>
      <p:bldP spid="20" grpId="0" animBg="1" build="p"/>
      <p:bldP spid="21" grpId="0" animBg="1"/>
      <p:bldP spid="22" grpId="0" animBg="1" build="p"/>
      <p:bldP spid="23" grpId="0" animBg="1"/>
      <p:bldP spid="24"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58000"/>
            <a:chOff x="0" y="0"/>
            <a:chExt cx="12192000" cy="6858000"/>
          </a:xfrm>
        </p:grpSpPr>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31" name="组合 30"/>
            <p:cNvGrpSpPr/>
            <p:nvPr/>
          </p:nvGrpSpPr>
          <p:grpSpPr>
            <a:xfrm>
              <a:off x="152400" y="328916"/>
              <a:ext cx="11887200" cy="6401118"/>
              <a:chOff x="152400" y="328916"/>
              <a:chExt cx="11887200" cy="6401118"/>
            </a:xfrm>
          </p:grpSpPr>
          <p:sp>
            <p:nvSpPr>
              <p:cNvPr id="32" name="矩形 31"/>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3" name="TextBox 8"/>
              <p:cNvSpPr txBox="1">
                <a:spLocks noChangeArrowheads="1"/>
              </p:cNvSpPr>
              <p:nvPr/>
            </p:nvSpPr>
            <p:spPr bwMode="auto">
              <a:xfrm>
                <a:off x="3381732" y="328916"/>
                <a:ext cx="5885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28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THẢO LUẬN NHÓM</a:t>
                </a:r>
                <a:endParaRPr lang="zh-CN" altLang="en-US" sz="1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箭头3"/>
          <p:cNvSpPr/>
          <p:nvPr/>
        </p:nvSpPr>
        <p:spPr bwMode="gray">
          <a:xfrm flipV="1">
            <a:off x="2298840" y="3695034"/>
            <a:ext cx="1088162" cy="151395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8" name="箭头2"/>
          <p:cNvSpPr/>
          <p:nvPr/>
        </p:nvSpPr>
        <p:spPr bwMode="gray">
          <a:xfrm rot="16200000">
            <a:off x="2609190" y="3247772"/>
            <a:ext cx="323419" cy="129343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9" name="箭头1"/>
          <p:cNvSpPr/>
          <p:nvPr/>
        </p:nvSpPr>
        <p:spPr bwMode="gray">
          <a:xfrm>
            <a:off x="2293570" y="2419968"/>
            <a:ext cx="1088162" cy="175376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56A375"/>
          </a:solidFill>
          <a:ln>
            <a:noFill/>
          </a:ln>
          <a:effectLst/>
        </p:spPr>
        <p:txBody>
          <a:bodyPr wrap="none" lIns="62096" tIns="31047" rIns="62096" bIns="3104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dirty="0">
              <a:solidFill>
                <a:sysClr val="windowText" lastClr="000000"/>
              </a:solidFill>
              <a:latin typeface="思源黑体 CN Medium" panose="020B0600000000000000" pitchFamily="34" charset="-122"/>
              <a:ea typeface="思源黑体 CN Medium" panose="020B0600000000000000" pitchFamily="34" charset="-122"/>
            </a:endParaRPr>
          </a:p>
        </p:txBody>
      </p:sp>
      <p:sp>
        <p:nvSpPr>
          <p:cNvPr id="10" name="文本1"/>
          <p:cNvSpPr>
            <a:spLocks noChangeArrowheads="1"/>
          </p:cNvSpPr>
          <p:nvPr/>
        </p:nvSpPr>
        <p:spPr bwMode="gray">
          <a:xfrm>
            <a:off x="5032143" y="1951391"/>
            <a:ext cx="5885865" cy="1190679"/>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56A375"/>
                </a:solidFill>
                <a:latin typeface="Calibri Light" panose="020F0302020204030204" pitchFamily="34" charset="0"/>
                <a:cs typeface="Calibri Light" panose="020F0302020204030204" pitchFamily="34" charset="0"/>
              </a:rPr>
              <a:t>Tìm hiểu các nghề thuộc nhóm nghề sản xuất: trồng cây ăn quả, hoa màu, may vá,…  </a:t>
            </a:r>
            <a:endParaRPr lang="en-US" sz="2400">
              <a:solidFill>
                <a:srgbClr val="56A375"/>
              </a:solidFill>
              <a:latin typeface="Calibri Light" panose="020F0302020204030204" pitchFamily="34" charset="0"/>
              <a:cs typeface="Calibri Light" panose="020F0302020204030204" pitchFamily="34" charset="0"/>
            </a:endParaRPr>
          </a:p>
        </p:txBody>
      </p:sp>
      <p:sp>
        <p:nvSpPr>
          <p:cNvPr id="13" name="文本2"/>
          <p:cNvSpPr>
            <a:spLocks noChangeArrowheads="1"/>
          </p:cNvSpPr>
          <p:nvPr/>
        </p:nvSpPr>
        <p:spPr bwMode="gray">
          <a:xfrm>
            <a:off x="5032145" y="3288165"/>
            <a:ext cx="5885861" cy="1186740"/>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0"/>
              </a:spcBef>
              <a:spcAft>
                <a:spcPct val="0"/>
              </a:spcAft>
              <a:defRPr/>
            </a:pPr>
            <a:r>
              <a:rPr lang="en-US" sz="2400">
                <a:solidFill>
                  <a:srgbClr val="56A375"/>
                </a:solidFill>
                <a:latin typeface="Calibri Light" panose="020F0302020204030204" pitchFamily="34" charset="0"/>
                <a:cs typeface="Calibri Light" panose="020F0302020204030204" pitchFamily="34" charset="0"/>
              </a:rPr>
              <a:t>Tìm hiểu các nghề thuộc nhóm nghề kinh doanh: nhân viên bđs, nhân viên bảo hiểm, nhân viên bán hàng,…</a:t>
            </a:r>
            <a:endParaRPr lang="en-US" sz="2400">
              <a:solidFill>
                <a:srgbClr val="56A375"/>
              </a:solidFill>
              <a:latin typeface="Calibri Light" panose="020F0302020204030204" pitchFamily="34" charset="0"/>
              <a:cs typeface="Calibri Light" panose="020F0302020204030204" pitchFamily="34" charset="0"/>
            </a:endParaRPr>
          </a:p>
        </p:txBody>
      </p:sp>
      <p:sp>
        <p:nvSpPr>
          <p:cNvPr id="14" name="文本3"/>
          <p:cNvSpPr>
            <a:spLocks noChangeArrowheads="1"/>
          </p:cNvSpPr>
          <p:nvPr/>
        </p:nvSpPr>
        <p:spPr bwMode="ltGray">
          <a:xfrm>
            <a:off x="5032144" y="4651016"/>
            <a:ext cx="5885863" cy="1176155"/>
          </a:xfrm>
          <a:prstGeom prst="roundRect">
            <a:avLst>
              <a:gd name="adj" fmla="val 11505"/>
            </a:avLst>
          </a:prstGeom>
          <a:solidFill>
            <a:schemeClr val="accent6">
              <a:lumMod val="20000"/>
              <a:lumOff val="80000"/>
            </a:schemeClr>
          </a:solidFill>
          <a:ln w="38100" cap="flat" cmpd="sng" algn="ctr">
            <a:solidFill>
              <a:srgbClr val="56A375"/>
            </a:solidFill>
            <a:prstDash val="solid"/>
          </a:ln>
          <a:effectLst/>
        </p:spPr>
        <p:txBody>
          <a:bodyPr lIns="62096" tIns="31047" rIns="62096" bIns="31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56A375"/>
                </a:solidFill>
                <a:latin typeface="Calibri Light" panose="020F0302020204030204" pitchFamily="34" charset="0"/>
                <a:cs typeface="Calibri Light" panose="020F0302020204030204" pitchFamily="34" charset="0"/>
              </a:rPr>
              <a:t>Tìm hiểu các nghề thuộc nhóm nghề dịch vụ: HDV du lịch, chăm sóc khách hàng,…</a:t>
            </a:r>
            <a:endParaRPr lang="en-US" sz="2400">
              <a:solidFill>
                <a:srgbClr val="56A375"/>
              </a:solidFill>
              <a:latin typeface="Calibri Light" panose="020F0302020204030204" pitchFamily="34" charset="0"/>
              <a:cs typeface="Calibri Light" panose="020F0302020204030204" pitchFamily="34" charset="0"/>
            </a:endParaRPr>
          </a:p>
        </p:txBody>
      </p:sp>
      <p:sp>
        <p:nvSpPr>
          <p:cNvPr id="15" name="椭圆 14"/>
          <p:cNvSpPr/>
          <p:nvPr/>
        </p:nvSpPr>
        <p:spPr>
          <a:xfrm>
            <a:off x="1302790" y="3130158"/>
            <a:ext cx="1530671" cy="1530671"/>
          </a:xfrm>
          <a:prstGeom prst="ellipse">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思源黑体 CN Medium" panose="020B0600000000000000" pitchFamily="34" charset="-122"/>
              <a:ea typeface="思源黑体 CN Medium" panose="020B0600000000000000" pitchFamily="34" charset="-122"/>
            </a:endParaRPr>
          </a:p>
        </p:txBody>
      </p:sp>
      <p:grpSp>
        <p:nvGrpSpPr>
          <p:cNvPr id="16" name="组合 15"/>
          <p:cNvGrpSpPr/>
          <p:nvPr/>
        </p:nvGrpSpPr>
        <p:grpSpPr>
          <a:xfrm>
            <a:off x="1413597" y="3429254"/>
            <a:ext cx="1268637" cy="838279"/>
            <a:chOff x="8922207" y="2437732"/>
            <a:chExt cx="1019784" cy="842018"/>
          </a:xfrm>
          <a:noFill/>
        </p:grpSpPr>
        <p:sp>
          <p:nvSpPr>
            <p:cNvPr id="17" name="文本框 37"/>
            <p:cNvSpPr txBox="1"/>
            <p:nvPr/>
          </p:nvSpPr>
          <p:spPr>
            <a:xfrm>
              <a:off x="8931338" y="2437732"/>
              <a:ext cx="1010653" cy="525364"/>
            </a:xfrm>
            <a:prstGeom prst="rect">
              <a:avLst/>
            </a:prstGeom>
            <a:grpFill/>
          </p:spPr>
          <p:txBody>
            <a:bodyPr wrap="square" rtlCol="0">
              <a:spAutoFit/>
            </a:bodyPr>
            <a:lstStyle/>
            <a:p>
              <a:pPr algn="ctr"/>
              <a:endParaRPr lang="zh-CN" altLang="en-US" sz="2800" dirty="0">
                <a:solidFill>
                  <a:schemeClr val="tx1">
                    <a:lumMod val="65000"/>
                    <a:lumOff val="35000"/>
                  </a:schemeClr>
                </a:solidFill>
                <a:latin typeface="思源黑体 CN Medium" panose="020B0600000000000000" pitchFamily="34" charset="-122"/>
                <a:ea typeface="思源黑体 CN Medium" panose="020B0600000000000000" pitchFamily="34" charset="-122"/>
              </a:endParaRPr>
            </a:p>
          </p:txBody>
        </p:sp>
        <p:sp>
          <p:nvSpPr>
            <p:cNvPr id="18" name="文本框 38"/>
            <p:cNvSpPr txBox="1"/>
            <p:nvPr/>
          </p:nvSpPr>
          <p:spPr>
            <a:xfrm>
              <a:off x="8922207" y="2445046"/>
              <a:ext cx="1010653" cy="834704"/>
            </a:xfrm>
            <a:prstGeom prst="rect">
              <a:avLst/>
            </a:prstGeom>
            <a:grpFill/>
          </p:spPr>
          <p:txBody>
            <a:bodyPr wrap="square" rtlCol="0">
              <a:spAutoFit/>
            </a:bodyPr>
            <a:lstStyle/>
            <a:p>
              <a:pPr algn="ctr"/>
              <a:r>
                <a:rPr lang="en-US" altLang="zh-CN" sz="2400" b="1"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rPr>
                <a:t>NHIỆM VỤ</a:t>
              </a:r>
              <a:endParaRPr lang="zh-CN" altLang="en-US" sz="2400" b="1"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grpSp>
      <p:sp>
        <p:nvSpPr>
          <p:cNvPr id="19" name="圆角矩形 21"/>
          <p:cNvSpPr/>
          <p:nvPr/>
        </p:nvSpPr>
        <p:spPr>
          <a:xfrm>
            <a:off x="3635736" y="1913210"/>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0" name="Text Placeholder 4"/>
          <p:cNvSpPr txBox="1"/>
          <p:nvPr/>
        </p:nvSpPr>
        <p:spPr>
          <a:xfrm>
            <a:off x="3768023" y="2417722"/>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1</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
        <p:nvSpPr>
          <p:cNvPr id="21" name="圆角矩形 25"/>
          <p:cNvSpPr/>
          <p:nvPr/>
        </p:nvSpPr>
        <p:spPr>
          <a:xfrm>
            <a:off x="3636262" y="3256109"/>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2" name="Text Placeholder 4"/>
          <p:cNvSpPr txBox="1"/>
          <p:nvPr/>
        </p:nvSpPr>
        <p:spPr>
          <a:xfrm>
            <a:off x="3768549" y="3760621"/>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2</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
        <p:nvSpPr>
          <p:cNvPr id="23" name="圆角矩形 29"/>
          <p:cNvSpPr/>
          <p:nvPr/>
        </p:nvSpPr>
        <p:spPr>
          <a:xfrm>
            <a:off x="3638793" y="4612504"/>
            <a:ext cx="1262036" cy="1247167"/>
          </a:xfrm>
          <a:prstGeom prst="roundRect">
            <a:avLst>
              <a:gd name="adj" fmla="val 9039"/>
            </a:avLst>
          </a:prstGeom>
          <a:solidFill>
            <a:srgbClr val="56A37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Medium" panose="020B0600000000000000" pitchFamily="34" charset="-122"/>
              <a:ea typeface="思源黑体 CN Medium" panose="020B0600000000000000" pitchFamily="34" charset="-122"/>
            </a:endParaRPr>
          </a:p>
        </p:txBody>
      </p:sp>
      <p:sp>
        <p:nvSpPr>
          <p:cNvPr id="24" name="Text Placeholder 4"/>
          <p:cNvSpPr txBox="1"/>
          <p:nvPr/>
        </p:nvSpPr>
        <p:spPr>
          <a:xfrm>
            <a:off x="3771080" y="5117015"/>
            <a:ext cx="1020091" cy="225591"/>
          </a:xfrm>
          <a:prstGeom prst="rect">
            <a:avLst/>
          </a:prstGeom>
          <a:solidFill>
            <a:srgbClr val="56A375"/>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chemeClr val="bg1"/>
                </a:solidFill>
                <a:latin typeface="思源黑体 CN Medium" panose="020B0600000000000000" pitchFamily="34" charset="-122"/>
                <a:ea typeface="思源黑体 CN Medium" panose="020B0600000000000000" pitchFamily="34" charset="-122"/>
              </a:rPr>
              <a:t>3</a:t>
            </a:r>
            <a:endParaRPr lang="en-GB" altLang="zh-CN" sz="1400" b="1" dirty="0">
              <a:solidFill>
                <a:schemeClr val="bg1"/>
              </a:solidFill>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0">
                                            <p:bg/>
                                          </p:spTgt>
                                        </p:tgtEl>
                                        <p:attrNameLst>
                                          <p:attrName>style.visibility</p:attrName>
                                        </p:attrNameLst>
                                      </p:cBhvr>
                                      <p:to>
                                        <p:strVal val="visible"/>
                                      </p:to>
                                    </p:set>
                                    <p:animEffect transition="in" filter="fade">
                                      <p:cBhvr>
                                        <p:cTn id="35" dur="500"/>
                                        <p:tgtEl>
                                          <p:spTgt spid="20">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bg/>
                                          </p:spTgt>
                                        </p:tgtEl>
                                        <p:attrNameLst>
                                          <p:attrName>style.visibility</p:attrName>
                                        </p:attrNameLst>
                                      </p:cBhvr>
                                      <p:to>
                                        <p:strVal val="visible"/>
                                      </p:to>
                                    </p:set>
                                    <p:animEffect transition="in" filter="fade">
                                      <p:cBhvr>
                                        <p:cTn id="43" dur="500"/>
                                        <p:tgtEl>
                                          <p:spTgt spid="22">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bg/>
                                          </p:spTgt>
                                        </p:tgtEl>
                                        <p:attrNameLst>
                                          <p:attrName>style.visibility</p:attrName>
                                        </p:attrNameLst>
                                      </p:cBhvr>
                                      <p:to>
                                        <p:strVal val="visible"/>
                                      </p:to>
                                    </p:set>
                                    <p:animEffect transition="in" filter="fade">
                                      <p:cBhvr>
                                        <p:cTn id="51" dur="500"/>
                                        <p:tgtEl>
                                          <p:spTgt spid="24">
                                            <p:bg/>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9" grpId="0" animBg="1"/>
      <p:bldP spid="20" grpId="0" animBg="1" build="p"/>
      <p:bldP spid="21" grpId="0" animBg="1"/>
      <p:bldP spid="22" grpId="0" animBg="1" build="p"/>
      <p:bldP spid="23" grpId="0" animBg="1"/>
      <p:bldP spid="24"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tile tx="0" ty="0" sx="100000" sy="100000" flip="none" algn="br"/>
        </a:blipFill>
        <a:effectLst/>
      </p:bgPr>
    </p:bg>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19" name="组合 18"/>
            <p:cNvGrpSpPr/>
            <p:nvPr/>
          </p:nvGrpSpPr>
          <p:grpSpPr>
            <a:xfrm>
              <a:off x="152400" y="379999"/>
              <a:ext cx="11887200" cy="6350035"/>
              <a:chOff x="152400" y="379999"/>
              <a:chExt cx="11887200" cy="6350035"/>
            </a:xfrm>
          </p:grpSpPr>
          <p:sp>
            <p:nvSpPr>
              <p:cNvPr id="20" name="矩形 19"/>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1" name="TextBox 8"/>
              <p:cNvSpPr txBox="1">
                <a:spLocks noChangeArrowheads="1"/>
              </p:cNvSpPr>
              <p:nvPr/>
            </p:nvSpPr>
            <p:spPr bwMode="auto">
              <a:xfrm>
                <a:off x="1050324" y="379999"/>
                <a:ext cx="99471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endParaRPr lang="zh-CN" altLang="en-US"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44" name="15"/>
          <p:cNvSpPr>
            <a:spLocks noChangeArrowheads="1"/>
          </p:cNvSpPr>
          <p:nvPr>
            <p:custDataLst>
              <p:tags r:id="rId3"/>
            </p:custDataLst>
          </p:nvPr>
        </p:nvSpPr>
        <p:spPr bwMode="auto">
          <a:xfrm>
            <a:off x="1310807" y="2378923"/>
            <a:ext cx="4613804" cy="30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50000"/>
              </a:lnSpc>
              <a:spcBef>
                <a:spcPct val="0"/>
              </a:spcBef>
              <a:buNone/>
            </a:pPr>
            <a:r>
              <a:rPr lang="en-US" altLang="zh-CN" sz="1100"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rPr>
              <a:t>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This is a placeholder. You can key in or paste your texts here. </a:t>
            </a:r>
            <a:endParaRPr lang="zh-CN" altLang="en-US" sz="1100"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endParaRPr>
          </a:p>
        </p:txBody>
      </p:sp>
      <p:sp>
        <p:nvSpPr>
          <p:cNvPr id="45" name="12"/>
          <p:cNvSpPr>
            <a:spLocks noChangeArrowheads="1"/>
          </p:cNvSpPr>
          <p:nvPr>
            <p:custDataLst>
              <p:tags r:id="rId4"/>
            </p:custDataLst>
          </p:nvPr>
        </p:nvSpPr>
        <p:spPr bwMode="auto">
          <a:xfrm>
            <a:off x="1310808" y="1927774"/>
            <a:ext cx="3807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00000"/>
              </a:lnSpc>
              <a:spcBef>
                <a:spcPct val="0"/>
              </a:spcBef>
              <a:buNone/>
            </a:pPr>
            <a:r>
              <a:rPr lang="en-US" altLang="zh-CN" sz="1600" b="1" dirty="0">
                <a:solidFill>
                  <a:schemeClr val="bg1"/>
                </a:solidFill>
                <a:latin typeface="思源黑体 CN Medium" panose="020B0600000000000000" pitchFamily="34" charset="-122"/>
                <a:ea typeface="思源黑体 CN Medium" panose="020B0600000000000000" pitchFamily="34" charset="-122"/>
                <a:sym typeface="Microsoft YaHei" panose="020B0503020204020204" pitchFamily="34" charset="-122"/>
              </a:rPr>
              <a:t>This is a placeholder. Theme fonts.</a:t>
            </a:r>
            <a:endParaRPr lang="zh-CN" altLang="en-US" sz="1600" b="1" dirty="0">
              <a:solidFill>
                <a:schemeClr val="bg1"/>
              </a:solidFill>
              <a:latin typeface="思源黑体 CN Medium" panose="020B0600000000000000" pitchFamily="34" charset="-122"/>
              <a:ea typeface="思源黑体 CN Medium" panose="020B0600000000000000" pitchFamily="34" charset="-122"/>
              <a:sym typeface="SimSun" panose="02010600030101010101" pitchFamily="2" charset="-122"/>
            </a:endParaRPr>
          </a:p>
        </p:txBody>
      </p:sp>
      <p:pic>
        <p:nvPicPr>
          <p:cNvPr id="4" name="Picture 3" descr="Diagram&#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22" y="1389705"/>
            <a:ext cx="7183722" cy="4745211"/>
          </a:xfrm>
          <a:prstGeom prst="rect">
            <a:avLst/>
          </a:prstGeom>
        </p:spPr>
      </p:pic>
      <p:sp>
        <p:nvSpPr>
          <p:cNvPr id="5" name="TextBox 8"/>
          <p:cNvSpPr txBox="1">
            <a:spLocks noChangeArrowheads="1"/>
          </p:cNvSpPr>
          <p:nvPr/>
        </p:nvSpPr>
        <p:spPr bwMode="auto">
          <a:xfrm>
            <a:off x="3405809" y="248764"/>
            <a:ext cx="55792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TRÒ CHƠI AI NHANH HƠN</a:t>
            </a:r>
            <a:endParaRPr kumimoji="0" lang="zh-CN" altLang="en-US"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sp>
        <p:nvSpPr>
          <p:cNvPr id="6" name="矩形 9"/>
          <p:cNvSpPr/>
          <p:nvPr/>
        </p:nvSpPr>
        <p:spPr>
          <a:xfrm>
            <a:off x="8187666" y="3231111"/>
            <a:ext cx="3341634" cy="1384995"/>
          </a:xfrm>
          <a:prstGeom prst="rect">
            <a:avLst/>
          </a:prstGeom>
        </p:spPr>
        <p:txBody>
          <a:bodyPr wrap="square">
            <a:spAutoFit/>
          </a:bodyPr>
          <a:lstStyle/>
          <a:p>
            <a:pPr algn="just"/>
            <a:r>
              <a:rPr lang="en-US" sz="2800">
                <a:solidFill>
                  <a:srgbClr val="56A375"/>
                </a:solidFill>
                <a:latin typeface="Calibri Light" panose="020F0302020204030204" pitchFamily="34" charset="0"/>
                <a:cs typeface="Calibri Light" panose="020F0302020204030204" pitchFamily="34" charset="0"/>
              </a:rPr>
              <a:t>Liệt kê thêm nghề địa phương của em vào các nhóm nghề trên</a:t>
            </a:r>
            <a:endParaRPr lang="en-US" sz="2800">
              <a:solidFill>
                <a:srgbClr val="56A375"/>
              </a:solidFill>
              <a:latin typeface="Calibri Light" panose="020F0302020204030204" pitchFamily="34" charset="0"/>
              <a:cs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2000" cy="6858000"/>
            <a:chOff x="0" y="0"/>
            <a:chExt cx="12192000" cy="6858000"/>
          </a:xfrm>
        </p:grpSpPr>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7066" t="7066" r="7066" b="7066"/>
            <a:stretch>
              <a:fillRect/>
            </a:stretch>
          </p:blipFill>
          <p:spPr>
            <a:xfrm>
              <a:off x="0" y="0"/>
              <a:ext cx="12192000" cy="6858000"/>
            </a:xfrm>
            <a:prstGeom prst="rect">
              <a:avLst/>
            </a:prstGeom>
          </p:spPr>
        </p:pic>
        <p:grpSp>
          <p:nvGrpSpPr>
            <p:cNvPr id="23" name="组合 22"/>
            <p:cNvGrpSpPr/>
            <p:nvPr/>
          </p:nvGrpSpPr>
          <p:grpSpPr>
            <a:xfrm>
              <a:off x="152400" y="341368"/>
              <a:ext cx="11887200" cy="6388666"/>
              <a:chOff x="152400" y="341368"/>
              <a:chExt cx="11887200" cy="6388666"/>
            </a:xfrm>
          </p:grpSpPr>
          <p:sp>
            <p:nvSpPr>
              <p:cNvPr id="24" name="矩形 23"/>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5" name="TextBox 8"/>
              <p:cNvSpPr txBox="1">
                <a:spLocks noChangeArrowheads="1"/>
              </p:cNvSpPr>
              <p:nvPr/>
            </p:nvSpPr>
            <p:spPr bwMode="auto">
              <a:xfrm>
                <a:off x="2425148" y="341368"/>
                <a:ext cx="73417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CÁC NGÀNH NGHỀ TẠI ĐỊA PHƯƠNG</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11 Rectángulo"/>
          <p:cNvSpPr/>
          <p:nvPr/>
        </p:nvSpPr>
        <p:spPr>
          <a:xfrm>
            <a:off x="1194614" y="1898454"/>
            <a:ext cx="5028386" cy="984886"/>
          </a:xfrm>
          <a:prstGeom prst="rect">
            <a:avLst/>
          </a:prstGeom>
          <a:solidFill>
            <a:schemeClr val="accent6">
              <a:lumMod val="20000"/>
              <a:lumOff val="80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vi-VN" sz="3200" b="1">
                <a:solidFill>
                  <a:srgbClr val="56A375"/>
                </a:solidFill>
                <a:latin typeface="Calibri Light" panose="020F0302020204030204" pitchFamily="34" charset="0"/>
                <a:cs typeface="Calibri Light" panose="020F0302020204030204" pitchFamily="34" charset="0"/>
              </a:rPr>
              <a:t>GÓC CHIA SẺ</a:t>
            </a:r>
            <a:endParaRPr lang="en-US" altLang="zh-CN" sz="3200" b="1" kern="0"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10" name="矩形 9"/>
          <p:cNvSpPr/>
          <p:nvPr/>
        </p:nvSpPr>
        <p:spPr>
          <a:xfrm>
            <a:off x="1170617" y="3663130"/>
            <a:ext cx="4993688" cy="1384995"/>
          </a:xfrm>
          <a:prstGeom prst="rect">
            <a:avLst/>
          </a:prstGeom>
        </p:spPr>
        <p:txBody>
          <a:bodyPr wrap="square">
            <a:spAutoFit/>
          </a:bodyPr>
          <a:lstStyle/>
          <a:p>
            <a:pPr algn="just"/>
            <a:r>
              <a:rPr lang="en-US" sz="2800">
                <a:solidFill>
                  <a:srgbClr val="56A375"/>
                </a:solidFill>
                <a:latin typeface="Calibri Light" panose="020F0302020204030204" pitchFamily="34" charset="0"/>
                <a:cs typeface="Calibri Light" panose="020F0302020204030204" pitchFamily="34" charset="0"/>
              </a:rPr>
              <a:t>Em hãy chia sẻ thêm một số ngành nghề có tại địa phương em?</a:t>
            </a:r>
            <a:endParaRPr lang="en-US" sz="2800">
              <a:solidFill>
                <a:srgbClr val="56A375"/>
              </a:solidFill>
              <a:latin typeface="Calibri Light" panose="020F0302020204030204" pitchFamily="34" charset="0"/>
              <a:cs typeface="Calibri Light" panose="020F0302020204030204" pitchFamily="34" charset="0"/>
            </a:endParaRPr>
          </a:p>
        </p:txBody>
      </p:sp>
      <p:pic>
        <p:nvPicPr>
          <p:cNvPr id="4" name="Picture 3" descr="Shap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95" y="1497012"/>
            <a:ext cx="4777409" cy="47774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ISLIDE.DIAGRAM" val="8fa55e09-efaf-4e99-b2a2-87871d37538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4641</Words>
  <Application>WPS Presentation</Application>
  <PresentationFormat>Widescreen</PresentationFormat>
  <Paragraphs>186</Paragraphs>
  <Slides>21</Slides>
  <Notes>20</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SimSun</vt:lpstr>
      <vt:lpstr>Wingdings</vt:lpstr>
      <vt:lpstr>思源黑体 CN Medium</vt:lpstr>
      <vt:lpstr>Calibri Light</vt:lpstr>
      <vt:lpstr>Calibri</vt:lpstr>
      <vt:lpstr>Microsoft YaHei</vt:lpstr>
      <vt:lpstr>iCiel Cadena</vt:lpstr>
      <vt:lpstr>Corbel</vt:lpstr>
      <vt:lpstr>思源黑体 CN Heavy</vt:lpstr>
      <vt:lpstr>仿宋_GB2312</vt:lpstr>
      <vt:lpstr>Arial Unicode MS</vt:lpstr>
      <vt:lpstr>逐浪细阁体</vt:lpstr>
      <vt:lpstr>等线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339</cp:revision>
  <dcterms:created xsi:type="dcterms:W3CDTF">2018-02-23T07:21:00Z</dcterms:created>
  <dcterms:modified xsi:type="dcterms:W3CDTF">2023-02-24T08:09:01Z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6BF90F87F599450DA990CC8C6CE8DDE2</vt:lpwstr>
  </property>
  <property fmtid="{D5CDD505-2E9C-101B-9397-08002B2CF9AE}" pid="3" name="KSOProductBuildVer">
    <vt:lpwstr>1033-11.2.0.11486</vt:lpwstr>
  </property>
</Properties>
</file>