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8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7" r:id="rId21"/>
    <p:sldId id="279" r:id="rId22"/>
    <p:sldId id="281" r:id="rId23"/>
    <p:sldId id="283" r:id="rId24"/>
    <p:sldId id="284" r:id="rId25"/>
  </p:sldIdLst>
  <p:sldSz cx="18288000" cy="10287000"/>
  <p:notesSz cx="6858000" cy="9144000"/>
  <p:embeddedFontLst>
    <p:embeddedFont>
      <p:font typeface="Amatic SC" panose="00000500000000000000" pitchFamily="2" charset="-79"/>
      <p:regular r:id="rId26"/>
      <p:bold r:id="rId27"/>
    </p:embeddedFont>
    <p:embeddedFont>
      <p:font typeface="Amatic SC Bold" panose="00000800000000000000" charset="-79"/>
      <p:regular r:id="rId28"/>
    </p:embeddedFont>
    <p:embeddedFont>
      <p:font typeface="Bungee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Josefin Sans Regular" panose="020B0604020202020204" charset="0"/>
      <p:regular r:id="rId34"/>
    </p:embeddedFont>
    <p:embeddedFont>
      <p:font typeface="Lexend Deca" panose="020B0604020202020204" charset="0"/>
      <p:regular r:id="rId35"/>
    </p:embeddedFont>
    <p:embeddedFont>
      <p:font typeface="Muli Black" panose="020B0604020202020204" charset="0"/>
      <p:regular r:id="rId36"/>
    </p:embeddedFont>
    <p:embeddedFont>
      <p:font typeface="Muli Regular" panose="020B0604020202020204" charset="0"/>
      <p:regular r:id="rId37"/>
    </p:embeddedFont>
    <p:embeddedFont>
      <p:font typeface="Muli Regular Bold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176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678" b="989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85338" y="1572396"/>
            <a:ext cx="13622124" cy="7447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72680" y="1028700"/>
            <a:ext cx="13622124" cy="744700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729780" y="3205516"/>
            <a:ext cx="13254614" cy="1655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80"/>
              </a:lnSpc>
            </a:pPr>
            <a:r>
              <a:rPr lang="en-US" sz="8700">
                <a:solidFill>
                  <a:srgbClr val="004AAD"/>
                </a:solidFill>
                <a:latin typeface="Bungee"/>
              </a:rPr>
              <a:t>Nguyên lí làm việc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29780" y="4774915"/>
            <a:ext cx="12828440" cy="153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latin typeface="Bungee Bold"/>
              </a:rPr>
              <a:t>Động cơ đốt trong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074507" y="2663242"/>
            <a:ext cx="3818470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Josefin Sans Regular"/>
              </a:rPr>
              <a:t>C ô n g  n g h ệ  1 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30417" y="6136156"/>
            <a:ext cx="3666601" cy="592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Josefin Sans Regular"/>
              </a:rPr>
              <a:t>GV </a:t>
            </a:r>
            <a:r>
              <a:rPr lang="en-US" sz="3399" dirty="0" err="1">
                <a:solidFill>
                  <a:srgbClr val="000000"/>
                </a:solidFill>
                <a:latin typeface="Josefin Sans Regular"/>
              </a:rPr>
              <a:t>Từ</a:t>
            </a:r>
            <a:r>
              <a:rPr lang="en-US" sz="3399" dirty="0">
                <a:solidFill>
                  <a:srgbClr val="000000"/>
                </a:solidFill>
                <a:latin typeface="Josefin Sans Regular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Josefin Sans Regular"/>
              </a:rPr>
              <a:t>Thị</a:t>
            </a:r>
            <a:r>
              <a:rPr lang="en-US" sz="3399" dirty="0">
                <a:solidFill>
                  <a:srgbClr val="000000"/>
                </a:solidFill>
                <a:latin typeface="Josefin Sans Regular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Josefin Sans Regular"/>
              </a:rPr>
              <a:t>Thoa</a:t>
            </a:r>
            <a:endParaRPr lang="en-US" sz="3399" dirty="0">
              <a:solidFill>
                <a:srgbClr val="000000"/>
              </a:solidFill>
              <a:latin typeface="Josefin Sans Regular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5304611" y="6733247"/>
            <a:ext cx="243368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0549707" y="6752297"/>
            <a:ext cx="243368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-20743">
            <a:off x="11404866" y="2977250"/>
            <a:ext cx="315704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-20743">
            <a:off x="3364319" y="3034399"/>
            <a:ext cx="315704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152400" y="826907"/>
            <a:ext cx="13525500" cy="1019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dirty="0">
                <a:solidFill>
                  <a:srgbClr val="FFFFFF"/>
                </a:solidFill>
                <a:latin typeface="Muli Black Bold"/>
              </a:rPr>
              <a:t>I -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Một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số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khái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niệm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cơ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bản</a:t>
            </a:r>
            <a:endParaRPr lang="en-US" sz="5999" dirty="0">
              <a:solidFill>
                <a:srgbClr val="FFFFFF"/>
              </a:solidFill>
              <a:latin typeface="Muli Black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333500" y="2382714"/>
            <a:ext cx="1656803" cy="844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FFFFFF"/>
                </a:solidFill>
                <a:latin typeface="Muli Black"/>
              </a:rPr>
              <a:t>8. Kì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90600" y="3593097"/>
            <a:ext cx="14401800" cy="14053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85195" lvl="1" indent="-442598">
              <a:lnSpc>
                <a:spcPts val="5740"/>
              </a:lnSpc>
              <a:buFont typeface="Arial"/>
              <a:buChar char="•"/>
            </a:pPr>
            <a:r>
              <a:rPr lang="en-US" sz="4400" b="1" dirty="0" err="1">
                <a:solidFill>
                  <a:schemeClr val="bg1"/>
                </a:solidFill>
                <a:latin typeface="Lexend Deca"/>
              </a:rPr>
              <a:t>Kì</a:t>
            </a:r>
            <a:r>
              <a:rPr lang="en-US" sz="44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Lexend Deca"/>
              </a:rPr>
              <a:t>là</a:t>
            </a:r>
            <a:r>
              <a:rPr lang="en-US" sz="44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Lexend Deca"/>
              </a:rPr>
              <a:t>một</a:t>
            </a:r>
            <a:r>
              <a:rPr lang="en-US" sz="44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Lexend Deca"/>
              </a:rPr>
              <a:t>phần</a:t>
            </a:r>
            <a:r>
              <a:rPr lang="en-US" sz="44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Lexend Deca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Lexend Deca"/>
              </a:rPr>
              <a:t> chu </a:t>
            </a:r>
            <a:r>
              <a:rPr lang="en-US" sz="4400" b="1" dirty="0" err="1">
                <a:solidFill>
                  <a:schemeClr val="bg1"/>
                </a:solidFill>
                <a:latin typeface="Lexend Deca"/>
              </a:rPr>
              <a:t>trình</a:t>
            </a:r>
            <a:r>
              <a:rPr lang="en-US" sz="44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Lexend Deca"/>
              </a:rPr>
              <a:t>diễn</a:t>
            </a:r>
            <a:r>
              <a:rPr lang="en-US" sz="44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Lexend Deca"/>
              </a:rPr>
              <a:t>ra</a:t>
            </a:r>
            <a:r>
              <a:rPr lang="en-US" sz="44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Lexend Deca"/>
              </a:rPr>
              <a:t>trong</a:t>
            </a:r>
            <a:r>
              <a:rPr lang="en-US" sz="44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Lexend Deca"/>
              </a:rPr>
              <a:t>một</a:t>
            </a:r>
            <a:r>
              <a:rPr lang="en-US" sz="44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Lexend Deca"/>
              </a:rPr>
              <a:t>hành</a:t>
            </a:r>
            <a:r>
              <a:rPr lang="en-US" sz="44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Lexend Deca"/>
              </a:rPr>
              <a:t>trình</a:t>
            </a:r>
            <a:r>
              <a:rPr lang="en-US" sz="44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Lexend Deca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Lexend Deca"/>
              </a:rPr>
              <a:t> pit-</a:t>
            </a:r>
            <a:r>
              <a:rPr lang="en-US" sz="4400" b="1" dirty="0" err="1">
                <a:solidFill>
                  <a:schemeClr val="bg1"/>
                </a:solidFill>
                <a:latin typeface="Lexend Deca"/>
              </a:rPr>
              <a:t>tông</a:t>
            </a:r>
            <a:r>
              <a:rPr lang="en-US" sz="4400" b="1" dirty="0">
                <a:solidFill>
                  <a:schemeClr val="bg1"/>
                </a:solidFill>
                <a:latin typeface="Lexend Deca"/>
              </a:rPr>
              <a:t>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305813" y="7496517"/>
            <a:ext cx="7641718" cy="73812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201372" y="6355331"/>
            <a:ext cx="6010854" cy="5805939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96646BCE-4D25-EC0C-A405-584B6A4B9BCE}"/>
              </a:ext>
            </a:extLst>
          </p:cNvPr>
          <p:cNvSpPr txBox="1"/>
          <p:nvPr/>
        </p:nvSpPr>
        <p:spPr>
          <a:xfrm>
            <a:off x="838200" y="5215355"/>
            <a:ext cx="16840200" cy="14053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85195" lvl="1" indent="-442598">
              <a:lnSpc>
                <a:spcPts val="5740"/>
              </a:lnSpc>
              <a:buFont typeface="Arial"/>
              <a:buChar char="•"/>
            </a:pPr>
            <a:r>
              <a:rPr lang="en-US" sz="4100" b="1" dirty="0">
                <a:solidFill>
                  <a:schemeClr val="bg1"/>
                </a:solidFill>
                <a:latin typeface="Lexend Deca"/>
              </a:rPr>
              <a:t>ĐC 2 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kỳ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: 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một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 chu 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trình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diễn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ra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trong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 2 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hành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trình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của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pitong</a:t>
            </a:r>
            <a:endParaRPr lang="en-US" sz="4100" b="1" dirty="0">
              <a:solidFill>
                <a:schemeClr val="bg1"/>
              </a:solidFill>
              <a:latin typeface="Lexend Deca"/>
            </a:endParaRPr>
          </a:p>
          <a:p>
            <a:pPr marL="885195" lvl="1" indent="-442598">
              <a:lnSpc>
                <a:spcPts val="5740"/>
              </a:lnSpc>
              <a:buFont typeface="Arial"/>
              <a:buChar char="•"/>
            </a:pPr>
            <a:r>
              <a:rPr lang="en-US" sz="4100" b="1" dirty="0">
                <a:solidFill>
                  <a:schemeClr val="bg1"/>
                </a:solidFill>
                <a:latin typeface="Lexend Deca"/>
              </a:rPr>
              <a:t>ĐC 4 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kỳ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: 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một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 chu 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trình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diễn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ra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trong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 4 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hành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trình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của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pitong</a:t>
            </a:r>
            <a:endParaRPr lang="en-US" sz="4100" b="1" dirty="0">
              <a:solidFill>
                <a:schemeClr val="bg1"/>
              </a:solidFill>
              <a:latin typeface="Lexend Dec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B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5381" y="2628900"/>
            <a:ext cx="16897237" cy="67409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697636" y="-1965713"/>
            <a:ext cx="4952018" cy="478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91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6498" y="3220047"/>
            <a:ext cx="4093437" cy="531657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50280" y="491490"/>
            <a:ext cx="18846726" cy="969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en-US" sz="5699">
                <a:solidFill>
                  <a:srgbClr val="FFFFFF"/>
                </a:solidFill>
                <a:latin typeface="Muli Black Bold"/>
              </a:rPr>
              <a:t>II - Nguyên lí làm việc của động cơ đốt trong 4 kì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1713459"/>
            <a:ext cx="15066223" cy="844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491" lvl="1" indent="-539745" algn="ctr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FFFFFF"/>
                </a:solidFill>
                <a:latin typeface="Muli Black"/>
              </a:rPr>
              <a:t>Nguyên lí làm việc của động cơ điêzen 4 kì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90604" y="2971940"/>
            <a:ext cx="12068696" cy="1153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0"/>
              </a:lnSpc>
            </a:pPr>
            <a:r>
              <a:rPr lang="en-US" sz="6700" spc="1360" dirty="0">
                <a:solidFill>
                  <a:schemeClr val="bg1"/>
                </a:solidFill>
                <a:latin typeface="Paytone One Bold"/>
              </a:rPr>
              <a:t>KÌ NẠP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38947" y="4587278"/>
            <a:ext cx="9869392" cy="67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chemeClr val="bg1"/>
                </a:solidFill>
                <a:latin typeface="Lexend Deca Bold"/>
              </a:rPr>
              <a:t>- Xupap nạp mở, xupap thải đóng.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72738" y="5482730"/>
            <a:ext cx="9869392" cy="67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chemeClr val="bg1"/>
                </a:solidFill>
                <a:latin typeface="Lexend Deca Bold"/>
              </a:rPr>
              <a:t>- Pit-tông đi từ ĐCT xuống ĐCD.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30573" y="6378714"/>
            <a:ext cx="12857427" cy="14293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5740"/>
              </a:lnSpc>
              <a:buFontTx/>
              <a:buChar char="-"/>
            </a:pP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Thể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tích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xilanh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tăng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dần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,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áp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suất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giảm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,</a:t>
            </a:r>
          </a:p>
          <a:p>
            <a:pPr marL="571500" indent="-571500">
              <a:lnSpc>
                <a:spcPts val="5740"/>
              </a:lnSpc>
              <a:buFontTx/>
              <a:buChar char="-"/>
            </a:pP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không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khí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được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hút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vào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xilanh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4183" y="2956879"/>
            <a:ext cx="2799390" cy="43732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6600" y="2956879"/>
            <a:ext cx="4443701" cy="452624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50280" y="491490"/>
            <a:ext cx="18846726" cy="969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en-US" sz="5699">
                <a:solidFill>
                  <a:srgbClr val="FFFFFF"/>
                </a:solidFill>
                <a:latin typeface="Muli Black Bold"/>
              </a:rPr>
              <a:t>II - Nguyên lí làm việc của động cơ đốt trong 4 kì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1713459"/>
            <a:ext cx="15066223" cy="844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491" lvl="1" indent="-539745" algn="ctr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FFFFFF"/>
                </a:solidFill>
                <a:latin typeface="Muli Black"/>
              </a:rPr>
              <a:t>Nguyên lí làm việc của động cơ điêzen 4 kì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651498" y="2758035"/>
            <a:ext cx="12068696" cy="1153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0"/>
              </a:lnSpc>
            </a:pPr>
            <a:r>
              <a:rPr lang="en-US" sz="6700" spc="1360">
                <a:solidFill>
                  <a:schemeClr val="bg1"/>
                </a:solidFill>
                <a:latin typeface="Paytone One Bold"/>
              </a:rPr>
              <a:t>KÌ NÉN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95183" y="3953929"/>
            <a:ext cx="10450017" cy="674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40"/>
              </a:lnSpc>
            </a:pPr>
            <a:r>
              <a:rPr lang="en-US" sz="4100" dirty="0">
                <a:solidFill>
                  <a:schemeClr val="bg1"/>
                </a:solidFill>
                <a:latin typeface="Lexend Deca Bold"/>
              </a:rPr>
              <a:t>-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Cả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2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xupap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đều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đóng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77685" y="4830682"/>
            <a:ext cx="9688017" cy="674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40"/>
              </a:lnSpc>
            </a:pPr>
            <a:r>
              <a:rPr lang="en-US" sz="4100" dirty="0">
                <a:solidFill>
                  <a:schemeClr val="bg1"/>
                </a:solidFill>
                <a:latin typeface="Lexend Deca Bold"/>
              </a:rPr>
              <a:t>- Pit-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tông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đi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từ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ĐCD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lên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ĐCT.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05800" y="6151862"/>
            <a:ext cx="9688017" cy="14053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40"/>
              </a:lnSpc>
            </a:pPr>
            <a:r>
              <a:rPr lang="en-US" sz="4100" dirty="0">
                <a:solidFill>
                  <a:schemeClr val="bg1"/>
                </a:solidFill>
                <a:latin typeface="Lexend Deca Bold"/>
              </a:rPr>
              <a:t>-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Thể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tích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xilanh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giảm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,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áp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suất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và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nhiệt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độ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tăng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37884" y="8012588"/>
            <a:ext cx="7324897" cy="2136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40"/>
              </a:lnSpc>
            </a:pPr>
            <a:r>
              <a:rPr lang="en-US" sz="4100" dirty="0">
                <a:solidFill>
                  <a:schemeClr val="bg1"/>
                </a:solidFill>
                <a:latin typeface="Lexend Deca Bold"/>
              </a:rPr>
              <a:t>-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Cuối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kì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nén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,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vòi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phun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phun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nhiên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liệu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áp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suất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cao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vào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xilanh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0280" y="491490"/>
            <a:ext cx="18846726" cy="969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en-US" sz="5699">
                <a:solidFill>
                  <a:srgbClr val="FFFFFF"/>
                </a:solidFill>
                <a:latin typeface="Muli Black Bold"/>
              </a:rPr>
              <a:t>II - Nguyên lí làm việc của động cơ đốt trong 4 kì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1713459"/>
            <a:ext cx="15066223" cy="844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491" lvl="1" indent="-539745" algn="ctr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FFFFFF"/>
                </a:solidFill>
                <a:latin typeface="Muli Black"/>
              </a:rPr>
              <a:t>Nguyên lí làm việc của động cơ điêzen 4 kì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3088581"/>
            <a:ext cx="4762500" cy="667935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190604" y="2897309"/>
            <a:ext cx="12068696" cy="1153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0"/>
              </a:lnSpc>
            </a:pPr>
            <a:r>
              <a:rPr lang="en-US" sz="6700" spc="1360" dirty="0">
                <a:solidFill>
                  <a:schemeClr val="bg1"/>
                </a:solidFill>
                <a:latin typeface="Paytone One Bold"/>
              </a:rPr>
              <a:t>KÌ CHÁY - DÃN NỞ 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58000" y="4305575"/>
            <a:ext cx="10878270" cy="67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0"/>
              </a:lnSpc>
            </a:pPr>
            <a:r>
              <a:rPr lang="en-US" sz="4100" dirty="0">
                <a:solidFill>
                  <a:schemeClr val="bg1"/>
                </a:solidFill>
                <a:latin typeface="Lexend Deca Bold"/>
              </a:rPr>
              <a:t>- pit-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tông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từ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ĐCT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xuống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ĐCD.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953845" y="5386397"/>
            <a:ext cx="7839596" cy="674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chemeClr val="bg1"/>
                </a:solidFill>
                <a:latin typeface="Lexend Deca Bold"/>
              </a:rPr>
              <a:t>-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Cả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2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xupap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đều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đóng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.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4A880BC1-26F1-F25F-1551-30321940781C}"/>
              </a:ext>
            </a:extLst>
          </p:cNvPr>
          <p:cNvSpPr txBox="1"/>
          <p:nvPr/>
        </p:nvSpPr>
        <p:spPr>
          <a:xfrm>
            <a:off x="6736779" y="6533638"/>
            <a:ext cx="11520045" cy="286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40"/>
              </a:lnSpc>
            </a:pPr>
            <a:r>
              <a:rPr lang="en-US" sz="4100" dirty="0">
                <a:solidFill>
                  <a:schemeClr val="bg1"/>
                </a:solidFill>
                <a:latin typeface="Lexend Deca Bold"/>
              </a:rPr>
              <a:t>- Do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nhiệt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độ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cao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,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tỉ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số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nén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lớn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, </a:t>
            </a:r>
          </a:p>
          <a:p>
            <a:pPr>
              <a:lnSpc>
                <a:spcPts val="5740"/>
              </a:lnSpc>
            </a:pP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hoà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khí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tự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bốc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cháy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sinh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ra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áp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suất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cao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</a:p>
          <a:p>
            <a:pPr>
              <a:lnSpc>
                <a:spcPts val="5740"/>
              </a:lnSpc>
            </a:pP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đẩy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pittong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đi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xuống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làm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trục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khuỷu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quay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sinh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công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0280" y="491490"/>
            <a:ext cx="18846726" cy="969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en-US" sz="5699">
                <a:solidFill>
                  <a:srgbClr val="FFFFFF"/>
                </a:solidFill>
                <a:latin typeface="Muli Black Bold"/>
              </a:rPr>
              <a:t>II - Nguyên lí làm việc của động cơ đốt trong 4 kì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1713459"/>
            <a:ext cx="15066223" cy="844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491" lvl="1" indent="-539745" algn="ctr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FFFFFF"/>
                </a:solidFill>
                <a:latin typeface="Muli Black"/>
              </a:rPr>
              <a:t>Nguyên lí làm việc của động cơ điêzen 4 kì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95400" y="3113521"/>
            <a:ext cx="4991100" cy="66679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190604" y="2971940"/>
            <a:ext cx="12068696" cy="1153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0"/>
              </a:lnSpc>
            </a:pPr>
            <a:r>
              <a:rPr lang="en-US" sz="6700" spc="1360" dirty="0">
                <a:solidFill>
                  <a:schemeClr val="bg1"/>
                </a:solidFill>
                <a:latin typeface="Paytone One Bold"/>
              </a:rPr>
              <a:t>KÌ THẢI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53200" y="4501640"/>
            <a:ext cx="9869392" cy="67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chemeClr val="bg1"/>
                </a:solidFill>
                <a:latin typeface="Lexend Deca Bold"/>
              </a:rPr>
              <a:t>-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Xupap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nạp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đóng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,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xupap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thải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mở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162800" y="5448152"/>
            <a:ext cx="10456514" cy="35982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5740"/>
              </a:lnSpc>
              <a:buFontTx/>
              <a:buChar char="-"/>
            </a:pPr>
            <a:r>
              <a:rPr lang="en-US" sz="4100" dirty="0">
                <a:solidFill>
                  <a:schemeClr val="bg1"/>
                </a:solidFill>
                <a:latin typeface="Lexend Deca Bold"/>
              </a:rPr>
              <a:t>Pit-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tông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đi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từ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ĐCD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lên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ĐCT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đẩy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khí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thải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ra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ngoài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xilanh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qua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cửa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thải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. </a:t>
            </a:r>
          </a:p>
          <a:p>
            <a:pPr marL="571500" indent="-571500">
              <a:lnSpc>
                <a:spcPts val="5740"/>
              </a:lnSpc>
              <a:buFontTx/>
              <a:buChar char="-"/>
            </a:pPr>
            <a:r>
              <a:rPr lang="en-US" sz="4100" dirty="0">
                <a:solidFill>
                  <a:schemeClr val="bg1"/>
                </a:solidFill>
                <a:latin typeface="Lexend Deca Bold"/>
              </a:rPr>
              <a:t>Khi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pitong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lên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đến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ĐCT,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xupap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nạp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mở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,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xupap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thải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đóng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,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trong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xi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lanh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diễn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ra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kỳ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1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của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chu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trình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 Bold"/>
              </a:rPr>
              <a:t>mới</a:t>
            </a:r>
            <a:r>
              <a:rPr lang="en-US" sz="4100" dirty="0">
                <a:solidFill>
                  <a:schemeClr val="bg1"/>
                </a:solidFill>
                <a:latin typeface="Lexend Deca Bold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B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476457" y="159663"/>
            <a:ext cx="17335086" cy="9967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B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602680" y="6097706"/>
          <a:ext cx="17106900" cy="4189294"/>
        </p:xfrm>
        <a:graphic>
          <a:graphicData uri="http://schemas.openxmlformats.org/drawingml/2006/table">
            <a:tbl>
              <a:tblPr/>
              <a:tblGrid>
                <a:gridCol w="3409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8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91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80192">
                <a:tc>
                  <a:txBody>
                    <a:bodyPr/>
                    <a:lstStyle/>
                    <a:p>
                      <a:pPr algn="ctr">
                        <a:lnSpc>
                          <a:spcPts val="6439"/>
                        </a:lnSpc>
                        <a:defRPr/>
                      </a:pPr>
                      <a:r>
                        <a:rPr lang="en-US" sz="4599">
                          <a:solidFill>
                            <a:srgbClr val="201F1F"/>
                          </a:solidFill>
                          <a:latin typeface="Lexend Deca"/>
                        </a:rPr>
                        <a:t>KỲ NẠP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739"/>
                        </a:lnSpc>
                        <a:defRPr/>
                      </a:pPr>
                      <a:r>
                        <a:rPr lang="en-US" sz="4099">
                          <a:solidFill>
                            <a:srgbClr val="000000"/>
                          </a:solidFill>
                          <a:latin typeface="Lexend Deca"/>
                        </a:rPr>
                        <a:t>Nạp không khí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879"/>
                        </a:lnSpc>
                        <a:defRPr/>
                      </a:pPr>
                      <a:r>
                        <a:rPr lang="en-US" sz="4199">
                          <a:solidFill>
                            <a:srgbClr val="000000"/>
                          </a:solidFill>
                          <a:latin typeface="Lexend Deca"/>
                        </a:rPr>
                        <a:t>Nạp hòa khí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9102">
                <a:tc>
                  <a:txBody>
                    <a:bodyPr/>
                    <a:lstStyle/>
                    <a:p>
                      <a:pPr algn="ctr">
                        <a:lnSpc>
                          <a:spcPts val="6439"/>
                        </a:lnSpc>
                        <a:defRPr/>
                      </a:pPr>
                      <a:r>
                        <a:rPr lang="en-US" sz="4599">
                          <a:solidFill>
                            <a:srgbClr val="000000"/>
                          </a:solidFill>
                          <a:latin typeface="Lexend Deca"/>
                        </a:rPr>
                        <a:t>CUỐI KỲ NÉN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739"/>
                        </a:lnSpc>
                        <a:defRPr/>
                      </a:pPr>
                      <a:r>
                        <a:rPr lang="en-US" sz="4099">
                          <a:solidFill>
                            <a:srgbClr val="000000"/>
                          </a:solidFill>
                          <a:latin typeface="Lexend Deca"/>
                        </a:rPr>
                        <a:t>Vòi phun phun nhiên liệu điêzen vào xilanh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739"/>
                        </a:lnSpc>
                        <a:defRPr/>
                      </a:pPr>
                      <a:r>
                        <a:rPr lang="en-US" sz="4099" dirty="0" err="1">
                          <a:solidFill>
                            <a:srgbClr val="000000"/>
                          </a:solidFill>
                          <a:latin typeface="Lexend Deca"/>
                        </a:rPr>
                        <a:t>Bugi</a:t>
                      </a:r>
                      <a:r>
                        <a:rPr lang="en-US" sz="4099" dirty="0">
                          <a:solidFill>
                            <a:srgbClr val="000000"/>
                          </a:solidFill>
                          <a:latin typeface="Lexend Deca"/>
                        </a:rPr>
                        <a:t> </a:t>
                      </a:r>
                      <a:r>
                        <a:rPr lang="en-US" sz="4099" dirty="0" err="1">
                          <a:solidFill>
                            <a:srgbClr val="000000"/>
                          </a:solidFill>
                          <a:latin typeface="Lexend Deca"/>
                        </a:rPr>
                        <a:t>bật</a:t>
                      </a:r>
                      <a:r>
                        <a:rPr lang="en-US" sz="4099" dirty="0">
                          <a:solidFill>
                            <a:srgbClr val="000000"/>
                          </a:solidFill>
                          <a:latin typeface="Lexend Deca"/>
                        </a:rPr>
                        <a:t> </a:t>
                      </a:r>
                      <a:r>
                        <a:rPr lang="en-US" sz="4099" dirty="0" err="1">
                          <a:solidFill>
                            <a:srgbClr val="000000"/>
                          </a:solidFill>
                          <a:latin typeface="Lexend Deca"/>
                        </a:rPr>
                        <a:t>tia</a:t>
                      </a:r>
                      <a:r>
                        <a:rPr lang="en-US" sz="4099" dirty="0">
                          <a:solidFill>
                            <a:srgbClr val="000000"/>
                          </a:solidFill>
                          <a:latin typeface="Lexend Deca"/>
                        </a:rPr>
                        <a:t> </a:t>
                      </a:r>
                      <a:r>
                        <a:rPr lang="en-US" sz="4099" dirty="0" err="1">
                          <a:solidFill>
                            <a:srgbClr val="000000"/>
                          </a:solidFill>
                          <a:latin typeface="Lexend Deca"/>
                        </a:rPr>
                        <a:t>lửa</a:t>
                      </a:r>
                      <a:r>
                        <a:rPr lang="en-US" sz="4099" dirty="0">
                          <a:solidFill>
                            <a:srgbClr val="000000"/>
                          </a:solidFill>
                          <a:latin typeface="Lexend Deca"/>
                        </a:rPr>
                        <a:t> </a:t>
                      </a:r>
                      <a:r>
                        <a:rPr lang="en-US" sz="4099" dirty="0" err="1">
                          <a:solidFill>
                            <a:srgbClr val="000000"/>
                          </a:solidFill>
                          <a:latin typeface="Lexend Deca"/>
                        </a:rPr>
                        <a:t>điện</a:t>
                      </a:r>
                      <a:r>
                        <a:rPr lang="en-US" sz="4099" dirty="0">
                          <a:solidFill>
                            <a:srgbClr val="000000"/>
                          </a:solidFill>
                          <a:latin typeface="Lexend Deca"/>
                        </a:rPr>
                        <a:t> </a:t>
                      </a:r>
                      <a:r>
                        <a:rPr lang="en-US" sz="4099" dirty="0" err="1">
                          <a:solidFill>
                            <a:srgbClr val="000000"/>
                          </a:solidFill>
                          <a:latin typeface="Lexend Deca"/>
                        </a:rPr>
                        <a:t>đốt</a:t>
                      </a:r>
                      <a:r>
                        <a:rPr lang="en-US" sz="4099" dirty="0">
                          <a:solidFill>
                            <a:srgbClr val="000000"/>
                          </a:solidFill>
                          <a:latin typeface="Lexend Deca"/>
                        </a:rPr>
                        <a:t> </a:t>
                      </a:r>
                      <a:r>
                        <a:rPr lang="en-US" sz="4099" dirty="0" err="1">
                          <a:solidFill>
                            <a:srgbClr val="000000"/>
                          </a:solidFill>
                          <a:latin typeface="Lexend Deca"/>
                        </a:rPr>
                        <a:t>cháy</a:t>
                      </a:r>
                      <a:r>
                        <a:rPr lang="en-US" sz="4099" dirty="0">
                          <a:solidFill>
                            <a:srgbClr val="000000"/>
                          </a:solidFill>
                          <a:latin typeface="Lexend Deca"/>
                        </a:rPr>
                        <a:t> </a:t>
                      </a:r>
                      <a:r>
                        <a:rPr lang="en-US" sz="4099" dirty="0" err="1">
                          <a:solidFill>
                            <a:srgbClr val="000000"/>
                          </a:solidFill>
                          <a:latin typeface="Lexend Deca"/>
                        </a:rPr>
                        <a:t>hòa</a:t>
                      </a:r>
                      <a:r>
                        <a:rPr lang="en-US" sz="4099" dirty="0">
                          <a:solidFill>
                            <a:srgbClr val="000000"/>
                          </a:solidFill>
                          <a:latin typeface="Lexend Deca"/>
                        </a:rPr>
                        <a:t> </a:t>
                      </a:r>
                      <a:r>
                        <a:rPr lang="en-US" sz="4099" dirty="0" err="1">
                          <a:solidFill>
                            <a:srgbClr val="000000"/>
                          </a:solidFill>
                          <a:latin typeface="Lexend Deca"/>
                        </a:rPr>
                        <a:t>khí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32792" y="3025971"/>
            <a:ext cx="4423338" cy="33128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3926" b="10830"/>
          <a:stretch>
            <a:fillRect/>
          </a:stretch>
        </p:blipFill>
        <p:spPr>
          <a:xfrm>
            <a:off x="12201706" y="3180701"/>
            <a:ext cx="3547170" cy="315810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766091" y="1398083"/>
            <a:ext cx="4390039" cy="3411592"/>
            <a:chOff x="0" y="-297050"/>
            <a:chExt cx="1156224" cy="8985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56224" cy="263387"/>
            </a:xfrm>
            <a:custGeom>
              <a:avLst/>
              <a:gdLst/>
              <a:ahLst/>
              <a:cxnLst/>
              <a:rect l="l" t="t" r="r" b="b"/>
              <a:pathLst>
                <a:path w="1156224" h="263387">
                  <a:moveTo>
                    <a:pt x="0" y="0"/>
                  </a:moveTo>
                  <a:lnTo>
                    <a:pt x="1156224" y="0"/>
                  </a:lnTo>
                  <a:lnTo>
                    <a:pt x="1156224" y="263387"/>
                  </a:lnTo>
                  <a:lnTo>
                    <a:pt x="0" y="263387"/>
                  </a:lnTo>
                  <a:close/>
                </a:path>
              </a:pathLst>
            </a:custGeom>
            <a:solidFill>
              <a:srgbClr val="FFF4E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42148" y="-297050"/>
              <a:ext cx="1110881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740"/>
                </a:lnSpc>
              </a:pPr>
              <a:r>
                <a:rPr lang="en-US" sz="4100" dirty="0" err="1">
                  <a:solidFill>
                    <a:srgbClr val="201F1F"/>
                  </a:solidFill>
                  <a:latin typeface="Lexend Deca"/>
                </a:rPr>
                <a:t>Động</a:t>
              </a:r>
              <a:r>
                <a:rPr lang="en-US" sz="4100" dirty="0">
                  <a:solidFill>
                    <a:srgbClr val="201F1F"/>
                  </a:solidFill>
                  <a:latin typeface="Lexend Deca"/>
                </a:rPr>
                <a:t> </a:t>
              </a:r>
              <a:r>
                <a:rPr lang="en-US" sz="4100" dirty="0" err="1">
                  <a:solidFill>
                    <a:srgbClr val="201F1F"/>
                  </a:solidFill>
                  <a:latin typeface="Lexend Deca"/>
                </a:rPr>
                <a:t>cơ</a:t>
              </a:r>
              <a:r>
                <a:rPr lang="en-US" sz="4100" dirty="0">
                  <a:solidFill>
                    <a:srgbClr val="201F1F"/>
                  </a:solidFill>
                  <a:latin typeface="Lexend Deca"/>
                </a:rPr>
                <a:t> </a:t>
              </a:r>
              <a:r>
                <a:rPr lang="en-US" sz="4100" dirty="0" err="1">
                  <a:solidFill>
                    <a:srgbClr val="201F1F"/>
                  </a:solidFill>
                  <a:latin typeface="Lexend Deca"/>
                </a:rPr>
                <a:t>điêzen</a:t>
              </a:r>
              <a:endParaRPr lang="en-US" sz="4100" dirty="0">
                <a:solidFill>
                  <a:srgbClr val="201F1F"/>
                </a:solidFill>
                <a:latin typeface="Lexend Deca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02680" y="491490"/>
            <a:ext cx="18846726" cy="969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en-US" sz="5699">
                <a:solidFill>
                  <a:srgbClr val="FFFFFF"/>
                </a:solidFill>
                <a:latin typeface="Muli Black Bold"/>
              </a:rPr>
              <a:t>II - Nguyên lí làm việc của động cơ đốt trong 4 kì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1375410"/>
            <a:ext cx="15066223" cy="844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FFFFFF"/>
                </a:solidFill>
                <a:latin typeface="Muli Black"/>
              </a:rPr>
              <a:t>2. Nguyên lí làm việc của động cơ xăng 4 kì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1125200" y="966548"/>
            <a:ext cx="5291593" cy="3411592"/>
            <a:chOff x="0" y="-317569"/>
            <a:chExt cx="1045229" cy="8985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45229" cy="263387"/>
            </a:xfrm>
            <a:custGeom>
              <a:avLst/>
              <a:gdLst/>
              <a:ahLst/>
              <a:cxnLst/>
              <a:rect l="l" t="t" r="r" b="b"/>
              <a:pathLst>
                <a:path w="1045229" h="263387">
                  <a:moveTo>
                    <a:pt x="0" y="0"/>
                  </a:moveTo>
                  <a:lnTo>
                    <a:pt x="1045229" y="0"/>
                  </a:lnTo>
                  <a:lnTo>
                    <a:pt x="1045229" y="263387"/>
                  </a:lnTo>
                  <a:lnTo>
                    <a:pt x="0" y="263387"/>
                  </a:lnTo>
                  <a:close/>
                </a:path>
              </a:pathLst>
            </a:custGeom>
            <a:solidFill>
              <a:srgbClr val="FFF4E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63061" y="-317569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740"/>
                </a:lnSpc>
              </a:pPr>
              <a:r>
                <a:rPr lang="en-US" sz="4100" dirty="0" err="1">
                  <a:solidFill>
                    <a:srgbClr val="201F1F"/>
                  </a:solidFill>
                  <a:latin typeface="Lexend Deca"/>
                </a:rPr>
                <a:t>Động</a:t>
              </a:r>
              <a:r>
                <a:rPr lang="en-US" sz="4100" dirty="0">
                  <a:solidFill>
                    <a:srgbClr val="201F1F"/>
                  </a:solidFill>
                  <a:latin typeface="Lexend Deca"/>
                </a:rPr>
                <a:t> </a:t>
              </a:r>
              <a:r>
                <a:rPr lang="en-US" sz="4100" dirty="0" err="1">
                  <a:solidFill>
                    <a:srgbClr val="201F1F"/>
                  </a:solidFill>
                  <a:latin typeface="Lexend Deca"/>
                </a:rPr>
                <a:t>cơ</a:t>
              </a:r>
              <a:r>
                <a:rPr lang="en-US" sz="4100" dirty="0">
                  <a:solidFill>
                    <a:srgbClr val="201F1F"/>
                  </a:solidFill>
                  <a:latin typeface="Lexend Deca"/>
                </a:rPr>
                <a:t> </a:t>
              </a:r>
              <a:r>
                <a:rPr lang="en-US" sz="4100" dirty="0" err="1">
                  <a:solidFill>
                    <a:srgbClr val="201F1F"/>
                  </a:solidFill>
                  <a:latin typeface="Lexend Deca"/>
                </a:rPr>
                <a:t>xăng</a:t>
              </a:r>
              <a:endParaRPr lang="en-US" sz="4100" dirty="0">
                <a:solidFill>
                  <a:srgbClr val="201F1F"/>
                </a:solidFill>
                <a:latin typeface="Lexend Deca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0509" y="1194113"/>
            <a:ext cx="17506982" cy="7354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chemeClr val="bg1"/>
                </a:solidFill>
                <a:latin typeface="Muli Black"/>
              </a:rPr>
              <a:t>Câu</a:t>
            </a:r>
            <a:r>
              <a:rPr lang="en-US" sz="5199" dirty="0">
                <a:solidFill>
                  <a:schemeClr val="bg1"/>
                </a:solidFill>
                <a:latin typeface="Muli Black"/>
              </a:rPr>
              <a:t> 1: </a:t>
            </a:r>
            <a:r>
              <a:rPr lang="en-US" sz="5199" dirty="0" err="1">
                <a:solidFill>
                  <a:schemeClr val="bg1"/>
                </a:solidFill>
                <a:latin typeface="Muli Black"/>
              </a:rPr>
              <a:t>Chọn</a:t>
            </a:r>
            <a:r>
              <a:rPr lang="en-US" sz="5199" dirty="0">
                <a:solidFill>
                  <a:schemeClr val="bg1"/>
                </a:solidFill>
                <a:latin typeface="Muli Black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Muli Black"/>
              </a:rPr>
              <a:t>phát</a:t>
            </a:r>
            <a:r>
              <a:rPr lang="en-US" sz="5199" dirty="0">
                <a:solidFill>
                  <a:schemeClr val="bg1"/>
                </a:solidFill>
                <a:latin typeface="Muli Black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Muli Black"/>
              </a:rPr>
              <a:t>biểu</a:t>
            </a:r>
            <a:r>
              <a:rPr lang="en-US" sz="5199" dirty="0">
                <a:solidFill>
                  <a:schemeClr val="bg1"/>
                </a:solidFill>
                <a:latin typeface="Muli Black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Muli Black"/>
              </a:rPr>
              <a:t>đúng</a:t>
            </a:r>
            <a:endParaRPr lang="en-US" sz="5199" dirty="0">
              <a:solidFill>
                <a:schemeClr val="bg1"/>
              </a:solidFill>
              <a:latin typeface="Muli Black"/>
            </a:endParaRPr>
          </a:p>
          <a:p>
            <a:pPr>
              <a:lnSpc>
                <a:spcPts val="7279"/>
              </a:lnSpc>
            </a:pPr>
            <a:r>
              <a:rPr lang="en-US" sz="5199" dirty="0">
                <a:solidFill>
                  <a:schemeClr val="bg1"/>
                </a:solidFill>
                <a:latin typeface="Lexend Deca"/>
              </a:rPr>
              <a:t> A.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Điểm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chết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là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vị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trí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mà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tại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đó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pit-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tông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đổi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chiều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chuyển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động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</a:p>
          <a:p>
            <a:pPr>
              <a:lnSpc>
                <a:spcPts val="7279"/>
              </a:lnSpc>
            </a:pPr>
            <a:r>
              <a:rPr lang="en-US" sz="5199" dirty="0">
                <a:solidFill>
                  <a:schemeClr val="bg1"/>
                </a:solidFill>
                <a:latin typeface="Lexend Deca"/>
              </a:rPr>
              <a:t>B.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Điểm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chết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trên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là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điểm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chết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mà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tại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đó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pit-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tông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ở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xa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tâm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trục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khuỷu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nhất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.</a:t>
            </a:r>
          </a:p>
          <a:p>
            <a:pPr>
              <a:lnSpc>
                <a:spcPts val="7279"/>
              </a:lnSpc>
            </a:pPr>
            <a:r>
              <a:rPr lang="en-US" sz="5199" dirty="0">
                <a:solidFill>
                  <a:schemeClr val="bg1"/>
                </a:solidFill>
                <a:latin typeface="Lexend Deca"/>
              </a:rPr>
              <a:t> C.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Điểm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chết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dưới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là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điểm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chết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mà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tại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đó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pit-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tông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ở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gần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tâm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trục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khuỷu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nhất</a:t>
            </a:r>
            <a:endParaRPr lang="en-US" sz="5199" dirty="0">
              <a:solidFill>
                <a:schemeClr val="bg1"/>
              </a:solidFill>
              <a:latin typeface="Lexend Deca"/>
            </a:endParaRPr>
          </a:p>
          <a:p>
            <a:pPr>
              <a:lnSpc>
                <a:spcPts val="7279"/>
              </a:lnSpc>
            </a:pPr>
            <a:r>
              <a:rPr lang="en-US" sz="5199" dirty="0">
                <a:solidFill>
                  <a:schemeClr val="bg1"/>
                </a:solidFill>
                <a:latin typeface="Lexend Deca"/>
              </a:rPr>
              <a:t> D.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Cả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3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đáp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án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trên</a:t>
            </a:r>
            <a:endParaRPr lang="en-US" sz="5199" dirty="0">
              <a:solidFill>
                <a:schemeClr val="bg1"/>
              </a:solidFill>
              <a:latin typeface="Lexend Deca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71567" y="6869384"/>
            <a:ext cx="6010854" cy="580593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2205" y="933450"/>
            <a:ext cx="18288000" cy="7415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 dirty="0" err="1">
                <a:solidFill>
                  <a:schemeClr val="bg1"/>
                </a:solidFill>
                <a:latin typeface="Muli Black Bold"/>
              </a:rPr>
              <a:t>Câu</a:t>
            </a:r>
            <a:r>
              <a:rPr lang="en-US" sz="5199" dirty="0">
                <a:solidFill>
                  <a:schemeClr val="bg1"/>
                </a:solidFill>
                <a:latin typeface="Muli Black Bold"/>
              </a:rPr>
              <a:t> 2: </a:t>
            </a:r>
            <a:r>
              <a:rPr lang="en-US" sz="5199" dirty="0" err="1">
                <a:solidFill>
                  <a:schemeClr val="bg1"/>
                </a:solidFill>
                <a:latin typeface="Muli Black Bold"/>
              </a:rPr>
              <a:t>Hành</a:t>
            </a:r>
            <a:r>
              <a:rPr lang="en-US" sz="5199" dirty="0">
                <a:solidFill>
                  <a:schemeClr val="bg1"/>
                </a:solidFill>
                <a:latin typeface="Muli Black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Muli Black Bold"/>
              </a:rPr>
              <a:t>trình</a:t>
            </a:r>
            <a:r>
              <a:rPr lang="en-US" sz="5199" dirty="0">
                <a:solidFill>
                  <a:schemeClr val="bg1"/>
                </a:solidFill>
                <a:latin typeface="Muli Black Bold"/>
              </a:rPr>
              <a:t> pit-</a:t>
            </a:r>
            <a:r>
              <a:rPr lang="en-US" sz="5199" dirty="0" err="1">
                <a:solidFill>
                  <a:schemeClr val="bg1"/>
                </a:solidFill>
                <a:latin typeface="Muli Black Bold"/>
              </a:rPr>
              <a:t>tông</a:t>
            </a:r>
            <a:r>
              <a:rPr lang="en-US" sz="5199" dirty="0">
                <a:solidFill>
                  <a:schemeClr val="bg1"/>
                </a:solidFill>
                <a:latin typeface="Muli Black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Muli Black Bold"/>
              </a:rPr>
              <a:t>là</a:t>
            </a:r>
            <a:r>
              <a:rPr lang="en-US" sz="5199" dirty="0">
                <a:solidFill>
                  <a:schemeClr val="bg1"/>
                </a:solidFill>
                <a:latin typeface="Muli Black Bold"/>
              </a:rPr>
              <a:t>? </a:t>
            </a:r>
            <a:r>
              <a:rPr lang="en-US" sz="5199" dirty="0" err="1">
                <a:solidFill>
                  <a:schemeClr val="bg1"/>
                </a:solidFill>
                <a:latin typeface="Muli Black Bold"/>
              </a:rPr>
              <a:t>Chọn</a:t>
            </a:r>
            <a:r>
              <a:rPr lang="en-US" sz="5199" dirty="0">
                <a:solidFill>
                  <a:schemeClr val="bg1"/>
                </a:solidFill>
                <a:latin typeface="Muli Black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Muli Black Bold"/>
              </a:rPr>
              <a:t>phát</a:t>
            </a:r>
            <a:r>
              <a:rPr lang="en-US" sz="5199" dirty="0">
                <a:solidFill>
                  <a:schemeClr val="bg1"/>
                </a:solidFill>
                <a:latin typeface="Muli Black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Muli Black Bold"/>
              </a:rPr>
              <a:t>biểu</a:t>
            </a:r>
            <a:r>
              <a:rPr lang="en-US" sz="5199" dirty="0">
                <a:solidFill>
                  <a:schemeClr val="bg1"/>
                </a:solidFill>
                <a:latin typeface="Muli Black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Muli Black Bold"/>
              </a:rPr>
              <a:t>sai</a:t>
            </a:r>
            <a:r>
              <a:rPr lang="en-US" sz="5199" dirty="0">
                <a:solidFill>
                  <a:schemeClr val="bg1"/>
                </a:solidFill>
                <a:latin typeface="Muli Black Bold"/>
              </a:rPr>
              <a:t> </a:t>
            </a:r>
            <a:endParaRPr lang="en-US" sz="4800" dirty="0">
              <a:solidFill>
                <a:schemeClr val="bg1"/>
              </a:solidFill>
              <a:latin typeface="Muli Black Bold"/>
            </a:endParaRPr>
          </a:p>
          <a:p>
            <a:pPr>
              <a:lnSpc>
                <a:spcPts val="7279"/>
              </a:lnSpc>
            </a:pPr>
            <a:r>
              <a:rPr lang="en-US" sz="5199" dirty="0">
                <a:solidFill>
                  <a:schemeClr val="bg1"/>
                </a:solidFill>
                <a:latin typeface="Lexend Deca Bold"/>
              </a:rPr>
              <a:t>A.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Là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quãng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đường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mà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pit-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tông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đi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được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từ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điểm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chết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trên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xuống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điểm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chết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dưới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. </a:t>
            </a:r>
          </a:p>
          <a:p>
            <a:pPr>
              <a:lnSpc>
                <a:spcPts val="7279"/>
              </a:lnSpc>
            </a:pPr>
            <a:r>
              <a:rPr lang="en-US" sz="5199" dirty="0">
                <a:solidFill>
                  <a:schemeClr val="bg1"/>
                </a:solidFill>
                <a:latin typeface="Lexend Deca Bold"/>
              </a:rPr>
              <a:t>B.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Là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quãng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đường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mà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pit-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tông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đi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được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từ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điểm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chết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dưới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lên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điểm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chết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trên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</a:p>
          <a:p>
            <a:pPr>
              <a:lnSpc>
                <a:spcPts val="7279"/>
              </a:lnSpc>
            </a:pPr>
            <a:r>
              <a:rPr lang="en-US" sz="5199" dirty="0">
                <a:solidFill>
                  <a:schemeClr val="bg1"/>
                </a:solidFill>
                <a:latin typeface="Lexend Deca Bold"/>
              </a:rPr>
              <a:t>C.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Là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quãng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đường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mà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pit-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tông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đi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được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trong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một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chu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trình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. </a:t>
            </a:r>
          </a:p>
          <a:p>
            <a:pPr algn="l">
              <a:lnSpc>
                <a:spcPts val="7279"/>
              </a:lnSpc>
            </a:pPr>
            <a:r>
              <a:rPr lang="en-US" sz="5199" dirty="0">
                <a:solidFill>
                  <a:schemeClr val="bg1"/>
                </a:solidFill>
                <a:latin typeface="Lexend Deca Bold"/>
              </a:rPr>
              <a:t>D.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Là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quãng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đường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mà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pit-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tông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đi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được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trong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một</a:t>
            </a:r>
            <a:r>
              <a:rPr lang="en-US" sz="5199" dirty="0">
                <a:solidFill>
                  <a:schemeClr val="bg1"/>
                </a:solidFill>
                <a:latin typeface="Lexend Deca Bold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 Bold"/>
              </a:rPr>
              <a:t>kỳ</a:t>
            </a:r>
            <a:endParaRPr lang="en-US" sz="5199" dirty="0">
              <a:solidFill>
                <a:schemeClr val="bg1"/>
              </a:solidFill>
              <a:latin typeface="Lexend Deca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58230" y="7871194"/>
            <a:ext cx="5002140" cy="48316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200" y="3594041"/>
            <a:ext cx="5791200" cy="62112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010400" y="876300"/>
            <a:ext cx="7620000" cy="2996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478"/>
              </a:lnSpc>
            </a:pPr>
            <a:r>
              <a:rPr lang="en-US" sz="18199" dirty="0">
                <a:solidFill>
                  <a:srgbClr val="0B1A2B"/>
                </a:solidFill>
                <a:latin typeface="Amatic SC"/>
              </a:rPr>
              <a:t>KHỞI ĐỘNG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05600" y="4152900"/>
            <a:ext cx="11430000" cy="1136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939"/>
              </a:lnSpc>
            </a:pPr>
            <a:r>
              <a:rPr lang="en-US" sz="6000" dirty="0" err="1">
                <a:solidFill>
                  <a:srgbClr val="000000"/>
                </a:solidFill>
                <a:latin typeface="Muli Regular"/>
              </a:rPr>
              <a:t>Động</a:t>
            </a:r>
            <a:r>
              <a:rPr lang="en-US" sz="6000" dirty="0">
                <a:solidFill>
                  <a:srgbClr val="000000"/>
                </a:solidFill>
                <a:latin typeface="Muli Regular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Muli Regular"/>
              </a:rPr>
              <a:t>cơ</a:t>
            </a:r>
            <a:r>
              <a:rPr lang="en-US" sz="6000" dirty="0">
                <a:solidFill>
                  <a:srgbClr val="000000"/>
                </a:solidFill>
                <a:latin typeface="Muli Regular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Muli Regular"/>
              </a:rPr>
              <a:t>đốt</a:t>
            </a:r>
            <a:r>
              <a:rPr lang="en-US" sz="6000" dirty="0">
                <a:solidFill>
                  <a:srgbClr val="000000"/>
                </a:solidFill>
                <a:latin typeface="Muli Regular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Muli Regular"/>
              </a:rPr>
              <a:t>trong</a:t>
            </a:r>
            <a:r>
              <a:rPr lang="en-US" sz="6000" dirty="0">
                <a:solidFill>
                  <a:srgbClr val="000000"/>
                </a:solidFill>
                <a:latin typeface="Muli Regular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Muli Regular"/>
              </a:rPr>
              <a:t>là</a:t>
            </a:r>
            <a:r>
              <a:rPr lang="en-US" sz="6000" dirty="0">
                <a:solidFill>
                  <a:srgbClr val="000000"/>
                </a:solidFill>
                <a:latin typeface="Muli Regular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Muli Regular"/>
              </a:rPr>
              <a:t>gì</a:t>
            </a:r>
            <a:r>
              <a:rPr lang="en-US" sz="6000" dirty="0">
                <a:solidFill>
                  <a:srgbClr val="000000"/>
                </a:solidFill>
                <a:latin typeface="Muli Regular"/>
              </a:rPr>
              <a:t>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03675" y="933450"/>
            <a:ext cx="17484325" cy="550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Muli Black"/>
              </a:rPr>
              <a:t>Câu</a:t>
            </a:r>
            <a:r>
              <a:rPr lang="en-US" sz="5199" dirty="0">
                <a:solidFill>
                  <a:srgbClr val="FFFFFF"/>
                </a:solidFill>
                <a:latin typeface="Muli Black"/>
              </a:rPr>
              <a:t> 3: Quan </a:t>
            </a:r>
            <a:r>
              <a:rPr lang="en-US" sz="5199" dirty="0" err="1">
                <a:solidFill>
                  <a:srgbClr val="FFFFFF"/>
                </a:solidFill>
                <a:latin typeface="Muli Black"/>
              </a:rPr>
              <a:t>hệ</a:t>
            </a:r>
            <a:r>
              <a:rPr lang="en-US" sz="5199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Muli Black"/>
              </a:rPr>
              <a:t>giữa</a:t>
            </a:r>
            <a:r>
              <a:rPr lang="en-US" sz="5199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Muli Black"/>
              </a:rPr>
              <a:t>hành</a:t>
            </a:r>
            <a:r>
              <a:rPr lang="en-US" sz="5199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Muli Black"/>
              </a:rPr>
              <a:t>trình</a:t>
            </a:r>
            <a:r>
              <a:rPr lang="en-US" sz="5199" dirty="0">
                <a:solidFill>
                  <a:srgbClr val="FFFFFF"/>
                </a:solidFill>
                <a:latin typeface="Muli Black"/>
              </a:rPr>
              <a:t> pit-</a:t>
            </a:r>
            <a:r>
              <a:rPr lang="en-US" sz="5199" dirty="0" err="1">
                <a:solidFill>
                  <a:srgbClr val="FFFFFF"/>
                </a:solidFill>
                <a:latin typeface="Muli Black"/>
              </a:rPr>
              <a:t>tông</a:t>
            </a:r>
            <a:r>
              <a:rPr lang="en-US" sz="5199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Muli Black"/>
              </a:rPr>
              <a:t>và</a:t>
            </a:r>
            <a:r>
              <a:rPr lang="en-US" sz="5199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Muli Black"/>
              </a:rPr>
              <a:t>bán</a:t>
            </a:r>
            <a:r>
              <a:rPr lang="en-US" sz="5199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Muli Black"/>
              </a:rPr>
              <a:t>kính</a:t>
            </a:r>
            <a:r>
              <a:rPr lang="en-US" sz="5199" dirty="0">
                <a:solidFill>
                  <a:srgbClr val="FFFFFF"/>
                </a:solidFill>
                <a:latin typeface="Muli Black"/>
              </a:rPr>
              <a:t> quay </a:t>
            </a:r>
            <a:r>
              <a:rPr lang="en-US" sz="5199" dirty="0" err="1">
                <a:solidFill>
                  <a:srgbClr val="FFFFFF"/>
                </a:solidFill>
                <a:latin typeface="Muli Black"/>
              </a:rPr>
              <a:t>của</a:t>
            </a:r>
            <a:r>
              <a:rPr lang="en-US" sz="5199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Muli Black"/>
              </a:rPr>
              <a:t>trục</a:t>
            </a:r>
            <a:r>
              <a:rPr lang="en-US" sz="5199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Muli Black"/>
              </a:rPr>
              <a:t>khuỷu</a:t>
            </a:r>
            <a:r>
              <a:rPr lang="en-US" sz="5199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Muli Black"/>
              </a:rPr>
              <a:t>là</a:t>
            </a:r>
            <a:endParaRPr lang="en-US" sz="5199" dirty="0">
              <a:solidFill>
                <a:srgbClr val="FFFFFF"/>
              </a:solidFill>
              <a:latin typeface="Muli Black"/>
            </a:endParaRPr>
          </a:p>
          <a:p>
            <a:pPr>
              <a:lnSpc>
                <a:spcPts val="7279"/>
              </a:lnSpc>
            </a:pPr>
            <a:r>
              <a:rPr lang="en-US" sz="5199" dirty="0">
                <a:solidFill>
                  <a:schemeClr val="bg1"/>
                </a:solidFill>
                <a:latin typeface="Lexend Deca"/>
              </a:rPr>
              <a:t>A. S = R </a:t>
            </a:r>
          </a:p>
          <a:p>
            <a:pPr>
              <a:lnSpc>
                <a:spcPts val="7279"/>
              </a:lnSpc>
            </a:pPr>
            <a:r>
              <a:rPr lang="en-US" sz="5199" dirty="0">
                <a:solidFill>
                  <a:schemeClr val="bg1"/>
                </a:solidFill>
                <a:latin typeface="Lexend Deca"/>
              </a:rPr>
              <a:t>B. S = 1/R </a:t>
            </a:r>
          </a:p>
          <a:p>
            <a:pPr>
              <a:lnSpc>
                <a:spcPts val="7279"/>
              </a:lnSpc>
            </a:pPr>
            <a:r>
              <a:rPr lang="en-US" sz="5199" dirty="0">
                <a:solidFill>
                  <a:schemeClr val="bg1"/>
                </a:solidFill>
                <a:latin typeface="Lexend Deca"/>
              </a:rPr>
              <a:t>C. S= 2R</a:t>
            </a:r>
          </a:p>
          <a:p>
            <a:pPr>
              <a:lnSpc>
                <a:spcPts val="7279"/>
              </a:lnSpc>
            </a:pPr>
            <a:r>
              <a:rPr lang="en-US" sz="5199" dirty="0">
                <a:solidFill>
                  <a:schemeClr val="bg1"/>
                </a:solidFill>
                <a:latin typeface="Lexend Deca"/>
              </a:rPr>
              <a:t>D.S= R/2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12513" y="5392778"/>
            <a:ext cx="6372763" cy="615551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3491" y="942975"/>
            <a:ext cx="18288000" cy="554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Muli Black"/>
              </a:rPr>
              <a:t>Câu</a:t>
            </a:r>
            <a:r>
              <a:rPr lang="en-US" sz="5200" dirty="0">
                <a:solidFill>
                  <a:srgbClr val="FFFFFF"/>
                </a:solidFill>
                <a:latin typeface="Muli Black"/>
              </a:rPr>
              <a:t> 4: Chu </a:t>
            </a:r>
            <a:r>
              <a:rPr lang="en-US" sz="5200" dirty="0" err="1">
                <a:solidFill>
                  <a:srgbClr val="FFFFFF"/>
                </a:solidFill>
                <a:latin typeface="Muli Black"/>
              </a:rPr>
              <a:t>trình</a:t>
            </a:r>
            <a:r>
              <a:rPr lang="en-US" sz="52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Muli Black"/>
              </a:rPr>
              <a:t>làm</a:t>
            </a:r>
            <a:r>
              <a:rPr lang="en-US" sz="52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Muli Black"/>
              </a:rPr>
              <a:t>việc</a:t>
            </a:r>
            <a:r>
              <a:rPr lang="en-US" sz="52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Muli Black"/>
              </a:rPr>
              <a:t>của</a:t>
            </a:r>
            <a:r>
              <a:rPr lang="en-US" sz="52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Muli Black"/>
              </a:rPr>
              <a:t>động</a:t>
            </a:r>
            <a:r>
              <a:rPr lang="en-US" sz="52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Muli Black"/>
              </a:rPr>
              <a:t>cơ</a:t>
            </a:r>
            <a:r>
              <a:rPr lang="en-US" sz="52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Muli Black"/>
              </a:rPr>
              <a:t>lần</a:t>
            </a:r>
            <a:r>
              <a:rPr lang="en-US" sz="52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Muli Black"/>
              </a:rPr>
              <a:t>lượt</a:t>
            </a:r>
            <a:r>
              <a:rPr lang="en-US" sz="52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Muli Black"/>
              </a:rPr>
              <a:t>thực</a:t>
            </a:r>
            <a:r>
              <a:rPr lang="en-US" sz="52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Muli Black"/>
              </a:rPr>
              <a:t>hiện</a:t>
            </a:r>
            <a:r>
              <a:rPr lang="en-US" sz="52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Muli Black"/>
              </a:rPr>
              <a:t>các</a:t>
            </a:r>
            <a:r>
              <a:rPr lang="en-US" sz="52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Muli Black"/>
              </a:rPr>
              <a:t>quá</a:t>
            </a:r>
            <a:r>
              <a:rPr lang="en-US" sz="52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Muli Black"/>
              </a:rPr>
              <a:t>trình</a:t>
            </a:r>
            <a:r>
              <a:rPr lang="en-US" sz="5200" dirty="0">
                <a:solidFill>
                  <a:srgbClr val="FFFFFF"/>
                </a:solidFill>
                <a:latin typeface="Muli Black"/>
              </a:rPr>
              <a:t>?</a:t>
            </a:r>
          </a:p>
          <a:p>
            <a:pPr>
              <a:lnSpc>
                <a:spcPts val="7280"/>
              </a:lnSpc>
            </a:pPr>
            <a:r>
              <a:rPr lang="en-US" sz="5200" dirty="0">
                <a:solidFill>
                  <a:schemeClr val="bg1"/>
                </a:solidFill>
                <a:latin typeface="Lexend Deca"/>
              </a:rPr>
              <a:t>A. </a:t>
            </a:r>
            <a:r>
              <a:rPr lang="en-US" sz="5200" dirty="0" err="1">
                <a:solidFill>
                  <a:schemeClr val="bg1"/>
                </a:solidFill>
                <a:latin typeface="Lexend Deca"/>
              </a:rPr>
              <a:t>Nạp</a:t>
            </a:r>
            <a:r>
              <a:rPr lang="en-US" sz="5200" dirty="0">
                <a:solidFill>
                  <a:schemeClr val="bg1"/>
                </a:solidFill>
                <a:latin typeface="Lexend Deca"/>
              </a:rPr>
              <a:t>, </a:t>
            </a:r>
            <a:r>
              <a:rPr lang="en-US" sz="5200" dirty="0" err="1">
                <a:solidFill>
                  <a:schemeClr val="bg1"/>
                </a:solidFill>
                <a:latin typeface="Lexend Deca"/>
              </a:rPr>
              <a:t>nén</a:t>
            </a:r>
            <a:r>
              <a:rPr lang="en-US" sz="5200" dirty="0">
                <a:solidFill>
                  <a:schemeClr val="bg1"/>
                </a:solidFill>
                <a:latin typeface="Lexend Deca"/>
              </a:rPr>
              <a:t>, </a:t>
            </a:r>
            <a:r>
              <a:rPr lang="en-US" sz="5200" dirty="0" err="1">
                <a:solidFill>
                  <a:schemeClr val="bg1"/>
                </a:solidFill>
                <a:latin typeface="Lexend Deca"/>
              </a:rPr>
              <a:t>cháy</a:t>
            </a:r>
            <a:r>
              <a:rPr lang="en-US" sz="5200" dirty="0">
                <a:solidFill>
                  <a:schemeClr val="bg1"/>
                </a:solidFill>
                <a:latin typeface="Lexend Deca"/>
              </a:rPr>
              <a:t>, </a:t>
            </a:r>
            <a:r>
              <a:rPr lang="en-US" sz="5200" dirty="0" err="1">
                <a:solidFill>
                  <a:schemeClr val="bg1"/>
                </a:solidFill>
                <a:latin typeface="Lexend Deca"/>
              </a:rPr>
              <a:t>thải</a:t>
            </a:r>
            <a:r>
              <a:rPr lang="en-US" sz="5200" dirty="0">
                <a:solidFill>
                  <a:schemeClr val="bg1"/>
                </a:solidFill>
                <a:latin typeface="Lexend Deca"/>
              </a:rPr>
              <a:t> </a:t>
            </a:r>
          </a:p>
          <a:p>
            <a:pPr>
              <a:lnSpc>
                <a:spcPts val="7280"/>
              </a:lnSpc>
            </a:pPr>
            <a:r>
              <a:rPr lang="en-US" sz="5200" dirty="0">
                <a:solidFill>
                  <a:schemeClr val="bg1"/>
                </a:solidFill>
                <a:latin typeface="Lexend Deca"/>
              </a:rPr>
              <a:t>B. </a:t>
            </a:r>
            <a:r>
              <a:rPr lang="en-US" sz="5200" dirty="0" err="1">
                <a:solidFill>
                  <a:schemeClr val="bg1"/>
                </a:solidFill>
                <a:latin typeface="Lexend Deca"/>
              </a:rPr>
              <a:t>Nạp</a:t>
            </a:r>
            <a:r>
              <a:rPr lang="en-US" sz="5200" dirty="0">
                <a:solidFill>
                  <a:schemeClr val="bg1"/>
                </a:solidFill>
                <a:latin typeface="Lexend Deca"/>
              </a:rPr>
              <a:t>, </a:t>
            </a:r>
            <a:r>
              <a:rPr lang="en-US" sz="5200" dirty="0" err="1">
                <a:solidFill>
                  <a:schemeClr val="bg1"/>
                </a:solidFill>
                <a:latin typeface="Lexend Deca"/>
              </a:rPr>
              <a:t>nén</a:t>
            </a:r>
            <a:r>
              <a:rPr lang="en-US" sz="5200" dirty="0">
                <a:solidFill>
                  <a:schemeClr val="bg1"/>
                </a:solidFill>
                <a:latin typeface="Lexend Deca"/>
              </a:rPr>
              <a:t>, </a:t>
            </a:r>
            <a:r>
              <a:rPr lang="en-US" sz="5200" dirty="0" err="1">
                <a:solidFill>
                  <a:schemeClr val="bg1"/>
                </a:solidFill>
                <a:latin typeface="Lexend Deca"/>
              </a:rPr>
              <a:t>xả</a:t>
            </a:r>
            <a:r>
              <a:rPr lang="en-US" sz="5200" dirty="0">
                <a:solidFill>
                  <a:schemeClr val="bg1"/>
                </a:solidFill>
                <a:latin typeface="Lexend Deca"/>
              </a:rPr>
              <a:t>, </a:t>
            </a:r>
            <a:r>
              <a:rPr lang="en-US" sz="5200" dirty="0" err="1">
                <a:solidFill>
                  <a:schemeClr val="bg1"/>
                </a:solidFill>
                <a:latin typeface="Lexend Deca"/>
              </a:rPr>
              <a:t>thải</a:t>
            </a:r>
            <a:r>
              <a:rPr lang="en-US" sz="5200" dirty="0">
                <a:solidFill>
                  <a:schemeClr val="bg1"/>
                </a:solidFill>
                <a:latin typeface="Lexend Deca"/>
              </a:rPr>
              <a:t> </a:t>
            </a:r>
          </a:p>
          <a:p>
            <a:pPr>
              <a:lnSpc>
                <a:spcPts val="7280"/>
              </a:lnSpc>
            </a:pPr>
            <a:r>
              <a:rPr lang="en-US" sz="5200" dirty="0">
                <a:solidFill>
                  <a:schemeClr val="bg1"/>
                </a:solidFill>
                <a:latin typeface="Lexend Deca"/>
              </a:rPr>
              <a:t>C. </a:t>
            </a:r>
            <a:r>
              <a:rPr lang="en-US" sz="5200" dirty="0" err="1">
                <a:solidFill>
                  <a:schemeClr val="bg1"/>
                </a:solidFill>
                <a:latin typeface="Lexend Deca"/>
              </a:rPr>
              <a:t>Nạp</a:t>
            </a:r>
            <a:r>
              <a:rPr lang="en-US" sz="5200" dirty="0">
                <a:solidFill>
                  <a:schemeClr val="bg1"/>
                </a:solidFill>
                <a:latin typeface="Lexend Deca"/>
              </a:rPr>
              <a:t>, </a:t>
            </a:r>
            <a:r>
              <a:rPr lang="en-US" sz="5200" dirty="0" err="1">
                <a:solidFill>
                  <a:schemeClr val="bg1"/>
                </a:solidFill>
                <a:latin typeface="Lexend Deca"/>
              </a:rPr>
              <a:t>nén</a:t>
            </a:r>
            <a:r>
              <a:rPr lang="en-US" sz="5200" dirty="0">
                <a:solidFill>
                  <a:schemeClr val="bg1"/>
                </a:solidFill>
                <a:latin typeface="Lexend Deca"/>
              </a:rPr>
              <a:t>, </a:t>
            </a:r>
            <a:r>
              <a:rPr lang="en-US" sz="5200" dirty="0" err="1">
                <a:solidFill>
                  <a:schemeClr val="bg1"/>
                </a:solidFill>
                <a:latin typeface="Lexend Deca"/>
              </a:rPr>
              <a:t>thải</a:t>
            </a:r>
            <a:r>
              <a:rPr lang="en-US" sz="5200" dirty="0">
                <a:solidFill>
                  <a:schemeClr val="bg1"/>
                </a:solidFill>
                <a:latin typeface="Lexend Deca"/>
              </a:rPr>
              <a:t>, </a:t>
            </a:r>
            <a:r>
              <a:rPr lang="en-US" sz="5200" dirty="0" err="1">
                <a:solidFill>
                  <a:schemeClr val="bg1"/>
                </a:solidFill>
                <a:latin typeface="Lexend Deca"/>
              </a:rPr>
              <a:t>cháy</a:t>
            </a:r>
            <a:r>
              <a:rPr lang="en-US" sz="5200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200" dirty="0" err="1">
                <a:solidFill>
                  <a:schemeClr val="bg1"/>
                </a:solidFill>
                <a:latin typeface="Lexend Deca"/>
              </a:rPr>
              <a:t>dãn</a:t>
            </a:r>
            <a:r>
              <a:rPr lang="en-US" sz="5200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200" dirty="0" err="1">
                <a:solidFill>
                  <a:schemeClr val="bg1"/>
                </a:solidFill>
                <a:latin typeface="Lexend Deca"/>
              </a:rPr>
              <a:t>nở</a:t>
            </a:r>
            <a:endParaRPr lang="en-US" sz="5200" dirty="0">
              <a:solidFill>
                <a:schemeClr val="bg1"/>
              </a:solidFill>
              <a:latin typeface="Lexend Deca"/>
            </a:endParaRPr>
          </a:p>
          <a:p>
            <a:pPr>
              <a:lnSpc>
                <a:spcPts val="7280"/>
              </a:lnSpc>
            </a:pPr>
            <a:r>
              <a:rPr lang="en-US" sz="5200" dirty="0">
                <a:solidFill>
                  <a:schemeClr val="bg1"/>
                </a:solidFill>
                <a:latin typeface="Lexend Deca"/>
              </a:rPr>
              <a:t>D. </a:t>
            </a:r>
            <a:r>
              <a:rPr lang="en-US" sz="5200" dirty="0" err="1">
                <a:solidFill>
                  <a:schemeClr val="bg1"/>
                </a:solidFill>
                <a:latin typeface="Lexend Deca"/>
              </a:rPr>
              <a:t>Nạp</a:t>
            </a:r>
            <a:r>
              <a:rPr lang="en-US" sz="5200" dirty="0">
                <a:solidFill>
                  <a:schemeClr val="bg1"/>
                </a:solidFill>
                <a:latin typeface="Lexend Deca"/>
              </a:rPr>
              <a:t>, </a:t>
            </a:r>
            <a:r>
              <a:rPr lang="en-US" sz="5200" dirty="0" err="1">
                <a:solidFill>
                  <a:schemeClr val="bg1"/>
                </a:solidFill>
                <a:latin typeface="Lexend Deca"/>
              </a:rPr>
              <a:t>nén</a:t>
            </a:r>
            <a:r>
              <a:rPr lang="en-US" sz="5200" dirty="0">
                <a:solidFill>
                  <a:schemeClr val="bg1"/>
                </a:solidFill>
                <a:latin typeface="Lexend Deca"/>
              </a:rPr>
              <a:t>, </a:t>
            </a:r>
            <a:r>
              <a:rPr lang="en-US" sz="5200" dirty="0" err="1">
                <a:solidFill>
                  <a:schemeClr val="bg1"/>
                </a:solidFill>
                <a:latin typeface="Lexend Deca"/>
              </a:rPr>
              <a:t>cháy</a:t>
            </a:r>
            <a:r>
              <a:rPr lang="en-US" sz="5200" dirty="0">
                <a:solidFill>
                  <a:schemeClr val="bg1"/>
                </a:solidFill>
                <a:latin typeface="Lexend Deca"/>
              </a:rPr>
              <a:t> – </a:t>
            </a:r>
            <a:r>
              <a:rPr lang="en-US" sz="5200" dirty="0" err="1">
                <a:solidFill>
                  <a:schemeClr val="bg1"/>
                </a:solidFill>
                <a:latin typeface="Lexend Deca"/>
              </a:rPr>
              <a:t>dãn</a:t>
            </a:r>
            <a:r>
              <a:rPr lang="en-US" sz="5200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200" dirty="0" err="1">
                <a:solidFill>
                  <a:schemeClr val="bg1"/>
                </a:solidFill>
                <a:latin typeface="Lexend Deca"/>
              </a:rPr>
              <a:t>nở</a:t>
            </a:r>
            <a:r>
              <a:rPr lang="en-US" sz="5200" dirty="0">
                <a:solidFill>
                  <a:schemeClr val="bg1"/>
                </a:solidFill>
                <a:latin typeface="Lexend Deca"/>
              </a:rPr>
              <a:t>, </a:t>
            </a:r>
            <a:r>
              <a:rPr lang="en-US" sz="5200" dirty="0" err="1">
                <a:solidFill>
                  <a:schemeClr val="bg1"/>
                </a:solidFill>
                <a:latin typeface="Lexend Deca"/>
              </a:rPr>
              <a:t>thải</a:t>
            </a:r>
            <a:endParaRPr lang="en-US" sz="5200" dirty="0">
              <a:solidFill>
                <a:schemeClr val="bg1"/>
              </a:solidFill>
              <a:latin typeface="Lexend Deca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264913" y="5545178"/>
            <a:ext cx="6372763" cy="615551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1837" y="933450"/>
            <a:ext cx="17886163" cy="550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Muli Black"/>
              </a:rPr>
              <a:t>Câu</a:t>
            </a:r>
            <a:r>
              <a:rPr lang="en-US" sz="5199" dirty="0">
                <a:solidFill>
                  <a:srgbClr val="FFFFFF"/>
                </a:solidFill>
                <a:latin typeface="Muli Black"/>
              </a:rPr>
              <a:t> 5: Chi </a:t>
            </a:r>
            <a:r>
              <a:rPr lang="en-US" sz="5199" dirty="0" err="1">
                <a:solidFill>
                  <a:srgbClr val="FFFFFF"/>
                </a:solidFill>
                <a:latin typeface="Muli Black"/>
              </a:rPr>
              <a:t>tiết</a:t>
            </a:r>
            <a:r>
              <a:rPr lang="en-US" sz="5199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Muli Black"/>
              </a:rPr>
              <a:t>nào</a:t>
            </a:r>
            <a:r>
              <a:rPr lang="en-US" sz="5199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Muli Black"/>
              </a:rPr>
              <a:t>sau</a:t>
            </a:r>
            <a:r>
              <a:rPr lang="en-US" sz="5199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Muli Black"/>
              </a:rPr>
              <a:t>đây</a:t>
            </a:r>
            <a:r>
              <a:rPr lang="en-US" sz="5199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Muli Black"/>
              </a:rPr>
              <a:t>không</a:t>
            </a:r>
            <a:r>
              <a:rPr lang="en-US" sz="5199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Muli Black"/>
              </a:rPr>
              <a:t>thuộc</a:t>
            </a:r>
            <a:r>
              <a:rPr lang="en-US" sz="5199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Muli Black"/>
              </a:rPr>
              <a:t>cấu</a:t>
            </a:r>
            <a:r>
              <a:rPr lang="en-US" sz="5199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Muli Black"/>
              </a:rPr>
              <a:t>tạo</a:t>
            </a:r>
            <a:r>
              <a:rPr lang="en-US" sz="5199" dirty="0">
                <a:solidFill>
                  <a:srgbClr val="FFFFFF"/>
                </a:solidFill>
                <a:latin typeface="Muli Black"/>
              </a:rPr>
              <a:t> </a:t>
            </a:r>
          </a:p>
          <a:p>
            <a:pPr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Muli Black"/>
              </a:rPr>
              <a:t>của</a:t>
            </a:r>
            <a:r>
              <a:rPr lang="en-US" sz="5199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Muli Black"/>
              </a:rPr>
              <a:t>động</a:t>
            </a:r>
            <a:r>
              <a:rPr lang="en-US" sz="5199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Muli Black"/>
              </a:rPr>
              <a:t>cơ</a:t>
            </a:r>
            <a:r>
              <a:rPr lang="en-US" sz="5199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Muli Black"/>
              </a:rPr>
              <a:t>điêzen</a:t>
            </a:r>
            <a:r>
              <a:rPr lang="en-US" sz="5199" dirty="0">
                <a:solidFill>
                  <a:srgbClr val="FFFFFF"/>
                </a:solidFill>
                <a:latin typeface="Muli Black"/>
              </a:rPr>
              <a:t> 4 </a:t>
            </a:r>
            <a:r>
              <a:rPr lang="en-US" sz="5199" dirty="0" err="1">
                <a:solidFill>
                  <a:srgbClr val="FFFFFF"/>
                </a:solidFill>
                <a:latin typeface="Muli Black"/>
              </a:rPr>
              <a:t>kì</a:t>
            </a:r>
            <a:r>
              <a:rPr lang="en-US" sz="5199" dirty="0">
                <a:solidFill>
                  <a:srgbClr val="FFFFFF"/>
                </a:solidFill>
                <a:latin typeface="Muli Black"/>
              </a:rPr>
              <a:t>? </a:t>
            </a:r>
          </a:p>
          <a:p>
            <a:pPr>
              <a:lnSpc>
                <a:spcPts val="7279"/>
              </a:lnSpc>
            </a:pPr>
            <a:r>
              <a:rPr lang="en-US" sz="5199" dirty="0">
                <a:solidFill>
                  <a:schemeClr val="bg1"/>
                </a:solidFill>
                <a:latin typeface="Lexend Deca"/>
              </a:rPr>
              <a:t>A.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Bugi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</a:p>
          <a:p>
            <a:pPr>
              <a:lnSpc>
                <a:spcPts val="7279"/>
              </a:lnSpc>
            </a:pPr>
            <a:r>
              <a:rPr lang="en-US" sz="5199" dirty="0">
                <a:solidFill>
                  <a:schemeClr val="bg1"/>
                </a:solidFill>
                <a:latin typeface="Lexend Deca"/>
              </a:rPr>
              <a:t>B. Pit-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tông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</a:p>
          <a:p>
            <a:pPr>
              <a:lnSpc>
                <a:spcPts val="7279"/>
              </a:lnSpc>
            </a:pPr>
            <a:r>
              <a:rPr lang="en-US" sz="5199" dirty="0">
                <a:solidFill>
                  <a:schemeClr val="bg1"/>
                </a:solidFill>
                <a:latin typeface="Lexend Deca"/>
              </a:rPr>
              <a:t>C.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Trục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khuỷu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</a:p>
          <a:p>
            <a:pPr>
              <a:lnSpc>
                <a:spcPts val="7279"/>
              </a:lnSpc>
            </a:pPr>
            <a:r>
              <a:rPr lang="en-US" sz="5199" dirty="0">
                <a:solidFill>
                  <a:schemeClr val="bg1"/>
                </a:solidFill>
                <a:latin typeface="Lexend Deca"/>
              </a:rPr>
              <a:t>D.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Vòi</a:t>
            </a:r>
            <a:r>
              <a:rPr lang="en-US" sz="5199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5199" dirty="0" err="1">
                <a:solidFill>
                  <a:schemeClr val="bg1"/>
                </a:solidFill>
                <a:latin typeface="Lexend Deca"/>
              </a:rPr>
              <a:t>phun</a:t>
            </a:r>
            <a:endParaRPr lang="en-US" sz="5199" dirty="0">
              <a:solidFill>
                <a:schemeClr val="bg1"/>
              </a:solidFill>
              <a:latin typeface="Lexend Deca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69713" y="5849978"/>
            <a:ext cx="6372763" cy="615551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B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68"/>
          <a:stretch>
            <a:fillRect/>
          </a:stretch>
        </p:blipFill>
        <p:spPr>
          <a:xfrm>
            <a:off x="342835" y="319688"/>
            <a:ext cx="17602329" cy="1136546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3325" y="2517812"/>
            <a:ext cx="15201349" cy="525137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559943" y="1408860"/>
            <a:ext cx="11700952" cy="5960384"/>
            <a:chOff x="361841" y="1878480"/>
            <a:chExt cx="15601270" cy="7947178"/>
          </a:xfrm>
        </p:grpSpPr>
        <p:sp>
          <p:nvSpPr>
            <p:cNvPr id="4" name="TextBox 4"/>
            <p:cNvSpPr txBox="1"/>
            <p:nvPr/>
          </p:nvSpPr>
          <p:spPr>
            <a:xfrm rot="21007540">
              <a:off x="361841" y="1878480"/>
              <a:ext cx="15297473" cy="4368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194"/>
                </a:lnSpc>
                <a:spcBef>
                  <a:spcPct val="0"/>
                </a:spcBef>
              </a:pPr>
              <a:r>
                <a:rPr lang="en-US" sz="25194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Bukhari Script Bold"/>
                </a:rPr>
                <a:t>Thank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 rot="21084639">
              <a:off x="2012078" y="5891077"/>
              <a:ext cx="13951033" cy="3934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675"/>
                </a:lnSpc>
                <a:spcBef>
                  <a:spcPct val="0"/>
                </a:spcBef>
              </a:pPr>
              <a:r>
                <a:rPr lang="en-US" sz="22675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Bukhari Script Bold"/>
                </a:rPr>
                <a:t>you!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3595" y="-951341"/>
            <a:ext cx="7930921" cy="76605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492" r="19768"/>
          <a:stretch>
            <a:fillRect/>
          </a:stretch>
        </p:blipFill>
        <p:spPr>
          <a:xfrm rot="93168">
            <a:off x="4345047" y="5464713"/>
            <a:ext cx="12245155" cy="4858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91231">
            <a:off x="2328838" y="2560329"/>
            <a:ext cx="1059977" cy="6726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3595" y="7411021"/>
            <a:ext cx="6573857" cy="63497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6930" y="3319124"/>
            <a:ext cx="3097608" cy="670741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730459" y="4048196"/>
            <a:ext cx="12206589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5999" b="1" dirty="0">
                <a:solidFill>
                  <a:schemeClr val="bg1"/>
                </a:solidFill>
                <a:latin typeface="Muli Regular Bold"/>
              </a:rPr>
              <a:t>I. </a:t>
            </a:r>
            <a:r>
              <a:rPr lang="en-US" sz="5999" b="1" dirty="0" err="1">
                <a:solidFill>
                  <a:schemeClr val="bg1"/>
                </a:solidFill>
                <a:latin typeface="Muli Regular Bold"/>
              </a:rPr>
              <a:t>Một</a:t>
            </a:r>
            <a:r>
              <a:rPr lang="en-US" sz="5999" b="1" dirty="0">
                <a:solidFill>
                  <a:schemeClr val="bg1"/>
                </a:solidFill>
                <a:latin typeface="Muli Regular Bold"/>
              </a:rPr>
              <a:t> </a:t>
            </a:r>
            <a:r>
              <a:rPr lang="en-US" sz="5999" b="1" dirty="0" err="1">
                <a:solidFill>
                  <a:schemeClr val="bg1"/>
                </a:solidFill>
                <a:latin typeface="Muli Regular Bold"/>
              </a:rPr>
              <a:t>số</a:t>
            </a:r>
            <a:r>
              <a:rPr lang="en-US" sz="5999" b="1" dirty="0">
                <a:solidFill>
                  <a:schemeClr val="bg1"/>
                </a:solidFill>
                <a:latin typeface="Muli Regular Bold"/>
              </a:rPr>
              <a:t> </a:t>
            </a:r>
            <a:r>
              <a:rPr lang="en-US" sz="5999" b="1" dirty="0" err="1">
                <a:solidFill>
                  <a:schemeClr val="bg1"/>
                </a:solidFill>
                <a:latin typeface="Muli Regular Bold"/>
              </a:rPr>
              <a:t>khái</a:t>
            </a:r>
            <a:r>
              <a:rPr lang="en-US" sz="5999" b="1" dirty="0">
                <a:solidFill>
                  <a:schemeClr val="bg1"/>
                </a:solidFill>
                <a:latin typeface="Muli Regular Bold"/>
              </a:rPr>
              <a:t> </a:t>
            </a:r>
            <a:r>
              <a:rPr lang="en-US" sz="5999" b="1" dirty="0" err="1">
                <a:solidFill>
                  <a:schemeClr val="bg1"/>
                </a:solidFill>
                <a:latin typeface="Muli Regular Bold"/>
              </a:rPr>
              <a:t>niệm</a:t>
            </a:r>
            <a:r>
              <a:rPr lang="en-US" sz="5999" b="1" dirty="0">
                <a:solidFill>
                  <a:schemeClr val="bg1"/>
                </a:solidFill>
                <a:latin typeface="Muli Regular Bold"/>
              </a:rPr>
              <a:t> </a:t>
            </a:r>
            <a:r>
              <a:rPr lang="en-US" sz="5999" b="1" dirty="0" err="1">
                <a:solidFill>
                  <a:schemeClr val="bg1"/>
                </a:solidFill>
                <a:latin typeface="Muli Regular Bold"/>
              </a:rPr>
              <a:t>cơ</a:t>
            </a:r>
            <a:r>
              <a:rPr lang="en-US" sz="5999" b="1" dirty="0">
                <a:solidFill>
                  <a:schemeClr val="bg1"/>
                </a:solidFill>
                <a:latin typeface="Muli Regular Bold"/>
              </a:rPr>
              <a:t> </a:t>
            </a:r>
            <a:r>
              <a:rPr lang="en-US" sz="5999" b="1" dirty="0" err="1">
                <a:solidFill>
                  <a:schemeClr val="bg1"/>
                </a:solidFill>
                <a:latin typeface="Muli Regular Bold"/>
              </a:rPr>
              <a:t>bản</a:t>
            </a:r>
            <a:endParaRPr lang="en-US" sz="5999" b="1" dirty="0">
              <a:solidFill>
                <a:schemeClr val="bg1"/>
              </a:solidFill>
              <a:latin typeface="Muli Regular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880089" y="6106096"/>
            <a:ext cx="13708724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5999" b="1">
                <a:solidFill>
                  <a:schemeClr val="bg1"/>
                </a:solidFill>
                <a:latin typeface="Muli Regular Bold"/>
              </a:rPr>
              <a:t>II. Nguyên lí làm việc của động cơ 4 kì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44539" y="546518"/>
            <a:ext cx="8322882" cy="2996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478"/>
              </a:lnSpc>
            </a:pPr>
            <a:r>
              <a:rPr lang="en-US" sz="18199" b="1" dirty="0" err="1">
                <a:solidFill>
                  <a:schemeClr val="bg1"/>
                </a:solidFill>
                <a:latin typeface="Amatic SC Bold"/>
              </a:rPr>
              <a:t>Nội</a:t>
            </a:r>
            <a:r>
              <a:rPr lang="en-US" sz="18199" b="1" dirty="0">
                <a:solidFill>
                  <a:schemeClr val="bg1"/>
                </a:solidFill>
                <a:latin typeface="Amatic SC Bold"/>
              </a:rPr>
              <a:t> Dung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11242" b="11242"/>
          <a:stretch>
            <a:fillRect/>
          </a:stretch>
        </p:blipFill>
        <p:spPr>
          <a:xfrm>
            <a:off x="756342" y="514350"/>
            <a:ext cx="16502958" cy="9258300"/>
          </a:xfrm>
          <a:prstGeom prst="rect">
            <a:avLst/>
          </a:prstGeom>
        </p:spPr>
      </p:pic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1329" b="6779"/>
          <a:stretch>
            <a:fillRect/>
          </a:stretch>
        </p:blipFill>
        <p:spPr>
          <a:xfrm>
            <a:off x="1364450" y="514350"/>
            <a:ext cx="15074218" cy="925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18696" y="5883275"/>
            <a:ext cx="6461053" cy="1429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189" lvl="1" indent="-442594" algn="ctr">
              <a:lnSpc>
                <a:spcPts val="5739"/>
              </a:lnSpc>
              <a:buFont typeface="Arial"/>
              <a:buChar char="•"/>
            </a:pPr>
            <a:r>
              <a:rPr lang="en-US" sz="4099" b="1" dirty="0" err="1">
                <a:solidFill>
                  <a:schemeClr val="bg1"/>
                </a:solidFill>
                <a:latin typeface="Lexend Deca"/>
              </a:rPr>
              <a:t>Điểm</a:t>
            </a:r>
            <a:r>
              <a:rPr lang="en-US" sz="4099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099" b="1" dirty="0" err="1">
                <a:solidFill>
                  <a:schemeClr val="bg1"/>
                </a:solidFill>
                <a:latin typeface="Lexend Deca"/>
              </a:rPr>
              <a:t>chết</a:t>
            </a:r>
            <a:r>
              <a:rPr lang="en-US" sz="4099" b="1" dirty="0">
                <a:solidFill>
                  <a:schemeClr val="bg1"/>
                </a:solidFill>
                <a:latin typeface="Lexend Deca"/>
              </a:rPr>
              <a:t> bao </a:t>
            </a:r>
            <a:r>
              <a:rPr lang="en-US" sz="4099" b="1" dirty="0" err="1">
                <a:solidFill>
                  <a:schemeClr val="bg1"/>
                </a:solidFill>
                <a:latin typeface="Lexend Deca"/>
              </a:rPr>
              <a:t>gồm</a:t>
            </a:r>
            <a:r>
              <a:rPr lang="en-US" sz="4099" b="1" dirty="0">
                <a:solidFill>
                  <a:schemeClr val="bg1"/>
                </a:solidFill>
                <a:latin typeface="Lexend Deca"/>
              </a:rPr>
              <a:t>:</a:t>
            </a:r>
          </a:p>
          <a:p>
            <a:pPr algn="ctr">
              <a:lnSpc>
                <a:spcPts val="5739"/>
              </a:lnSpc>
            </a:pPr>
            <a:r>
              <a:rPr lang="en-US" sz="4099" b="1" dirty="0">
                <a:solidFill>
                  <a:schemeClr val="bg1"/>
                </a:solidFill>
                <a:latin typeface="Lexend Deca"/>
              </a:rPr>
              <a:t>    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208145" y="6607175"/>
            <a:ext cx="7015265" cy="67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 b="1" dirty="0">
                <a:solidFill>
                  <a:schemeClr val="bg1"/>
                </a:solidFill>
                <a:latin typeface="Lexend Deca"/>
              </a:rPr>
              <a:t>+ </a:t>
            </a:r>
            <a:r>
              <a:rPr lang="en-US" sz="4099" b="1" dirty="0" err="1">
                <a:solidFill>
                  <a:schemeClr val="bg1"/>
                </a:solidFill>
                <a:latin typeface="Lexend Deca"/>
              </a:rPr>
              <a:t>Điểm</a:t>
            </a:r>
            <a:r>
              <a:rPr lang="en-US" sz="4099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099" b="1" dirty="0" err="1">
                <a:solidFill>
                  <a:schemeClr val="bg1"/>
                </a:solidFill>
                <a:latin typeface="Lexend Deca"/>
              </a:rPr>
              <a:t>chết</a:t>
            </a:r>
            <a:r>
              <a:rPr lang="en-US" sz="4099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099" b="1" dirty="0" err="1">
                <a:solidFill>
                  <a:schemeClr val="bg1"/>
                </a:solidFill>
                <a:latin typeface="Lexend Deca"/>
              </a:rPr>
              <a:t>dưới</a:t>
            </a:r>
            <a:r>
              <a:rPr lang="en-US" sz="4099" b="1" dirty="0">
                <a:solidFill>
                  <a:schemeClr val="bg1"/>
                </a:solidFill>
                <a:latin typeface="Lexend Deca"/>
              </a:rPr>
              <a:t> (ĐCD)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208145" y="7441808"/>
            <a:ext cx="7015265" cy="67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 b="1" dirty="0">
                <a:solidFill>
                  <a:schemeClr val="bg1"/>
                </a:solidFill>
                <a:latin typeface="Lexend Deca"/>
              </a:rPr>
              <a:t>+ </a:t>
            </a:r>
            <a:r>
              <a:rPr lang="en-US" sz="4099" b="1" dirty="0" err="1">
                <a:solidFill>
                  <a:schemeClr val="bg1"/>
                </a:solidFill>
                <a:latin typeface="Lexend Deca"/>
              </a:rPr>
              <a:t>Điểm</a:t>
            </a:r>
            <a:r>
              <a:rPr lang="en-US" sz="4099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099" b="1" dirty="0" err="1">
                <a:solidFill>
                  <a:schemeClr val="bg1"/>
                </a:solidFill>
                <a:latin typeface="Lexend Deca"/>
              </a:rPr>
              <a:t>chết</a:t>
            </a:r>
            <a:r>
              <a:rPr lang="en-US" sz="4099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099" b="1" dirty="0" err="1">
                <a:solidFill>
                  <a:schemeClr val="bg1"/>
                </a:solidFill>
                <a:latin typeface="Lexend Deca"/>
              </a:rPr>
              <a:t>trên</a:t>
            </a:r>
            <a:r>
              <a:rPr lang="en-US" sz="4099" b="1" dirty="0">
                <a:solidFill>
                  <a:schemeClr val="bg1"/>
                </a:solidFill>
                <a:latin typeface="Lexend Deca"/>
              </a:rPr>
              <a:t> (ĐCT)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72371" y="7002780"/>
            <a:ext cx="6573857" cy="63497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43500" y="-1994688"/>
            <a:ext cx="6573857" cy="63497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180" r="1712" b="180"/>
          <a:stretch>
            <a:fillRect/>
          </a:stretch>
        </p:blipFill>
        <p:spPr>
          <a:xfrm>
            <a:off x="1477160" y="3049037"/>
            <a:ext cx="4813700" cy="704303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09460" y="910124"/>
            <a:ext cx="11934040" cy="1019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dirty="0">
                <a:solidFill>
                  <a:srgbClr val="FFFFFF"/>
                </a:solidFill>
                <a:latin typeface="Muli Black Bold"/>
              </a:rPr>
              <a:t>I -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Một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số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khái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niệm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cơ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bản</a:t>
            </a:r>
            <a:endParaRPr lang="en-US" sz="5999" dirty="0">
              <a:solidFill>
                <a:srgbClr val="FFFFFF"/>
              </a:solidFill>
              <a:latin typeface="Muli Black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77160" y="2204486"/>
            <a:ext cx="7999984" cy="844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FBFBFA"/>
                </a:solidFill>
                <a:latin typeface="Muli Black"/>
              </a:rPr>
              <a:t>1.Điểm chết của pit-tông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00800" y="3808238"/>
            <a:ext cx="8634363" cy="1429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186" lvl="1" indent="-442593">
              <a:lnSpc>
                <a:spcPts val="5739"/>
              </a:lnSpc>
              <a:buFont typeface="Arial"/>
              <a:buChar char="•"/>
            </a:pPr>
            <a:r>
              <a:rPr lang="en-US" sz="4099" b="1" dirty="0" err="1">
                <a:solidFill>
                  <a:schemeClr val="bg1"/>
                </a:solidFill>
                <a:latin typeface="Lexend Deca"/>
              </a:rPr>
              <a:t>Điểm</a:t>
            </a:r>
            <a:r>
              <a:rPr lang="en-US" sz="4099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099" b="1" dirty="0" err="1">
                <a:solidFill>
                  <a:schemeClr val="bg1"/>
                </a:solidFill>
                <a:latin typeface="Lexend Deca"/>
              </a:rPr>
              <a:t>chết</a:t>
            </a:r>
            <a:r>
              <a:rPr lang="en-US" sz="4099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099" b="1" dirty="0" err="1">
                <a:solidFill>
                  <a:schemeClr val="bg1"/>
                </a:solidFill>
                <a:latin typeface="Lexend Deca"/>
              </a:rPr>
              <a:t>là</a:t>
            </a:r>
            <a:r>
              <a:rPr lang="en-US" sz="4099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099" b="1" dirty="0" err="1">
                <a:solidFill>
                  <a:schemeClr val="bg1"/>
                </a:solidFill>
                <a:latin typeface="Lexend Deca"/>
              </a:rPr>
              <a:t>vị</a:t>
            </a:r>
            <a:r>
              <a:rPr lang="en-US" sz="4099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099" b="1" dirty="0" err="1">
                <a:solidFill>
                  <a:schemeClr val="bg1"/>
                </a:solidFill>
                <a:latin typeface="Lexend Deca"/>
              </a:rPr>
              <a:t>trí</a:t>
            </a:r>
            <a:r>
              <a:rPr lang="en-US" sz="4099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099" b="1" dirty="0" err="1">
                <a:solidFill>
                  <a:schemeClr val="bg1"/>
                </a:solidFill>
                <a:latin typeface="Lexend Deca"/>
              </a:rPr>
              <a:t>mà</a:t>
            </a:r>
            <a:r>
              <a:rPr lang="en-US" sz="4099" b="1" dirty="0">
                <a:solidFill>
                  <a:schemeClr val="bg1"/>
                </a:solidFill>
                <a:latin typeface="Lexend Deca"/>
              </a:rPr>
              <a:t> pit-</a:t>
            </a:r>
            <a:r>
              <a:rPr lang="en-US" sz="4099" b="1" dirty="0" err="1">
                <a:solidFill>
                  <a:schemeClr val="bg1"/>
                </a:solidFill>
                <a:latin typeface="Lexend Deca"/>
              </a:rPr>
              <a:t>tông</a:t>
            </a:r>
            <a:r>
              <a:rPr lang="en-US" sz="4099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099" b="1" dirty="0" err="1">
                <a:solidFill>
                  <a:schemeClr val="bg1"/>
                </a:solidFill>
                <a:latin typeface="Lexend Deca"/>
              </a:rPr>
              <a:t>đổi</a:t>
            </a:r>
            <a:r>
              <a:rPr lang="en-US" sz="4099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099" b="1" dirty="0" err="1">
                <a:solidFill>
                  <a:schemeClr val="bg1"/>
                </a:solidFill>
                <a:latin typeface="Lexend Deca"/>
              </a:rPr>
              <a:t>chiều</a:t>
            </a:r>
            <a:r>
              <a:rPr lang="en-US" sz="4099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099" b="1" dirty="0" err="1">
                <a:solidFill>
                  <a:schemeClr val="bg1"/>
                </a:solidFill>
                <a:latin typeface="Lexend Deca"/>
              </a:rPr>
              <a:t>chuyển</a:t>
            </a:r>
            <a:r>
              <a:rPr lang="en-US" sz="4099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099" b="1" dirty="0" err="1">
                <a:solidFill>
                  <a:schemeClr val="bg1"/>
                </a:solidFill>
                <a:latin typeface="Lexend Deca"/>
              </a:rPr>
              <a:t>động</a:t>
            </a:r>
            <a:endParaRPr lang="en-US" sz="4099" b="1" dirty="0">
              <a:solidFill>
                <a:schemeClr val="bg1"/>
              </a:solidFill>
              <a:latin typeface="Lexend Dec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80" r="1712" b="180"/>
          <a:stretch>
            <a:fillRect/>
          </a:stretch>
        </p:blipFill>
        <p:spPr>
          <a:xfrm>
            <a:off x="1629560" y="3201437"/>
            <a:ext cx="4813700" cy="704303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059415" y="7063421"/>
            <a:ext cx="4630813" cy="1214424"/>
            <a:chOff x="0" y="0"/>
            <a:chExt cx="1219638" cy="3198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19638" cy="319848"/>
            </a:xfrm>
            <a:custGeom>
              <a:avLst/>
              <a:gdLst/>
              <a:ahLst/>
              <a:cxnLst/>
              <a:rect l="l" t="t" r="r" b="b"/>
              <a:pathLst>
                <a:path w="1219638" h="319848">
                  <a:moveTo>
                    <a:pt x="0" y="0"/>
                  </a:moveTo>
                  <a:lnTo>
                    <a:pt x="1219638" y="0"/>
                  </a:lnTo>
                  <a:lnTo>
                    <a:pt x="1219638" y="319848"/>
                  </a:lnTo>
                  <a:lnTo>
                    <a:pt x="0" y="319848"/>
                  </a:lnTo>
                  <a:close/>
                </a:path>
              </a:pathLst>
            </a:custGeom>
            <a:solidFill>
              <a:srgbClr val="A176D6"/>
            </a:solidFill>
            <a:ln>
              <a:noFill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29560" y="1066800"/>
            <a:ext cx="12696040" cy="1019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dirty="0">
                <a:solidFill>
                  <a:srgbClr val="FFFFFF"/>
                </a:solidFill>
                <a:latin typeface="Muli Black Bold"/>
              </a:rPr>
              <a:t>I -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Một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số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khái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niệm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cơ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bản</a:t>
            </a:r>
            <a:endParaRPr lang="en-US" sz="5999" dirty="0">
              <a:solidFill>
                <a:srgbClr val="FFFFFF"/>
              </a:solidFill>
              <a:latin typeface="Muli Black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44016" y="2343344"/>
            <a:ext cx="7999984" cy="844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FBFBFA"/>
                </a:solidFill>
                <a:latin typeface="Muli Black"/>
              </a:rPr>
              <a:t>2. Hành trình pit-tông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46431" y="3737927"/>
            <a:ext cx="10898464" cy="1429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195" lvl="1" indent="-442598">
              <a:lnSpc>
                <a:spcPts val="5740"/>
              </a:lnSpc>
              <a:buFont typeface="Arial"/>
              <a:buChar char="•"/>
            </a:pP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Hành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trình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 pit-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tông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là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quãng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đường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 pit-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tông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đi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được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giữa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 2 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điểm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100" b="1" dirty="0" err="1">
                <a:solidFill>
                  <a:schemeClr val="bg1"/>
                </a:solidFill>
                <a:latin typeface="Lexend Deca"/>
              </a:rPr>
              <a:t>chết</a:t>
            </a:r>
            <a:r>
              <a:rPr lang="en-US" sz="4100" b="1" dirty="0">
                <a:solidFill>
                  <a:schemeClr val="bg1"/>
                </a:solidFill>
                <a:latin typeface="Lexend Deca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76495" y="5719762"/>
            <a:ext cx="4892526" cy="67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195" lvl="1" indent="-442598" algn="ctr">
              <a:lnSpc>
                <a:spcPts val="5740"/>
              </a:lnSpc>
              <a:buFont typeface="Arial"/>
              <a:buChar char="•"/>
            </a:pPr>
            <a:r>
              <a:rPr lang="en-US" sz="4100" b="1">
                <a:solidFill>
                  <a:schemeClr val="bg1"/>
                </a:solidFill>
                <a:latin typeface="Lexend Deca"/>
              </a:rPr>
              <a:t>Kí hiệu: S (mm)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59415" y="7115643"/>
            <a:ext cx="4630813" cy="99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FFFFFF"/>
                </a:solidFill>
                <a:latin typeface="Muli Black"/>
              </a:rPr>
              <a:t>S=2R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423652" y="5805487"/>
            <a:ext cx="6573857" cy="63497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83582" y="-2855985"/>
            <a:ext cx="6573857" cy="634974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86" b="186"/>
          <a:stretch>
            <a:fillRect/>
          </a:stretch>
        </p:blipFill>
        <p:spPr>
          <a:xfrm>
            <a:off x="338335" y="3683195"/>
            <a:ext cx="8805665" cy="57848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28475" y="7791256"/>
            <a:ext cx="2923229" cy="151814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-304800" y="572675"/>
            <a:ext cx="12831319" cy="1019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dirty="0">
                <a:solidFill>
                  <a:srgbClr val="FFFFFF"/>
                </a:solidFill>
                <a:latin typeface="Muli Black Bold"/>
              </a:rPr>
              <a:t>I -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Một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số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khái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niệm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cơ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bản</a:t>
            </a:r>
            <a:endParaRPr lang="en-US" sz="5999" dirty="0">
              <a:solidFill>
                <a:srgbClr val="FFFFFF"/>
              </a:solidFill>
              <a:latin typeface="Muli Black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38200" y="2094282"/>
            <a:ext cx="12831319" cy="844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dirty="0">
                <a:solidFill>
                  <a:srgbClr val="FBFBFA"/>
                </a:solidFill>
                <a:latin typeface="Muli Black"/>
              </a:rPr>
              <a:t>3,4,5. </a:t>
            </a:r>
            <a:r>
              <a:rPr lang="en-US" sz="4999" dirty="0" err="1">
                <a:solidFill>
                  <a:srgbClr val="FBFBFA"/>
                </a:solidFill>
                <a:latin typeface="Muli Black"/>
              </a:rPr>
              <a:t>Các</a:t>
            </a:r>
            <a:r>
              <a:rPr lang="en-US" sz="4999" dirty="0">
                <a:solidFill>
                  <a:srgbClr val="FBFBFA"/>
                </a:solidFill>
                <a:latin typeface="Muli Black"/>
              </a:rPr>
              <a:t> </a:t>
            </a:r>
            <a:r>
              <a:rPr lang="en-US" sz="4999" dirty="0" err="1">
                <a:solidFill>
                  <a:srgbClr val="FBFBFA"/>
                </a:solidFill>
                <a:latin typeface="Muli Black"/>
              </a:rPr>
              <a:t>thể</a:t>
            </a:r>
            <a:r>
              <a:rPr lang="en-US" sz="4999" dirty="0">
                <a:solidFill>
                  <a:srgbClr val="FBFBFA"/>
                </a:solidFill>
                <a:latin typeface="Muli Black"/>
              </a:rPr>
              <a:t> </a:t>
            </a:r>
            <a:r>
              <a:rPr lang="en-US" sz="4999" dirty="0" err="1">
                <a:solidFill>
                  <a:srgbClr val="FBFBFA"/>
                </a:solidFill>
                <a:latin typeface="Muli Black"/>
              </a:rPr>
              <a:t>tích</a:t>
            </a:r>
            <a:r>
              <a:rPr lang="en-US" sz="4999" dirty="0">
                <a:solidFill>
                  <a:srgbClr val="FBFBFA"/>
                </a:solidFill>
                <a:latin typeface="Muli Black"/>
              </a:rPr>
              <a:t> xi </a:t>
            </a:r>
            <a:r>
              <a:rPr lang="en-US" sz="4999" dirty="0" err="1">
                <a:solidFill>
                  <a:srgbClr val="FBFBFA"/>
                </a:solidFill>
                <a:latin typeface="Muli Black"/>
              </a:rPr>
              <a:t>lanh</a:t>
            </a:r>
            <a:r>
              <a:rPr lang="en-US" sz="4999" dirty="0">
                <a:solidFill>
                  <a:srgbClr val="FBFBFA"/>
                </a:solidFill>
                <a:latin typeface="Muli Black"/>
              </a:rPr>
              <a:t> (cm3 </a:t>
            </a:r>
            <a:r>
              <a:rPr lang="en-US" sz="4999" dirty="0" err="1">
                <a:solidFill>
                  <a:srgbClr val="FBFBFA"/>
                </a:solidFill>
                <a:latin typeface="Muli Black"/>
              </a:rPr>
              <a:t>hoặc</a:t>
            </a:r>
            <a:r>
              <a:rPr lang="en-US" sz="4999" dirty="0">
                <a:solidFill>
                  <a:srgbClr val="FBFBFA"/>
                </a:solidFill>
                <a:latin typeface="Muli Black"/>
              </a:rPr>
              <a:t> </a:t>
            </a:r>
            <a:r>
              <a:rPr lang="en-US" sz="4999" dirty="0" err="1">
                <a:solidFill>
                  <a:srgbClr val="FBFBFA"/>
                </a:solidFill>
                <a:latin typeface="Muli Black"/>
              </a:rPr>
              <a:t>lít</a:t>
            </a:r>
            <a:r>
              <a:rPr lang="en-US" sz="4999" dirty="0">
                <a:solidFill>
                  <a:srgbClr val="FBFBFA"/>
                </a:solidFill>
                <a:latin typeface="Muli Black"/>
              </a:rPr>
              <a:t>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896285" y="4421786"/>
            <a:ext cx="8991600" cy="674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85195" lvl="1" indent="-442598" algn="ctr">
              <a:lnSpc>
                <a:spcPts val="5740"/>
              </a:lnSpc>
              <a:buFont typeface="Arial"/>
              <a:buChar char="•"/>
            </a:pPr>
            <a:r>
              <a:rPr lang="en-US" sz="4100" dirty="0" err="1">
                <a:solidFill>
                  <a:schemeClr val="bg1"/>
                </a:solidFill>
                <a:latin typeface="Lexend Deca"/>
              </a:rPr>
              <a:t>Vbc</a:t>
            </a:r>
            <a:r>
              <a:rPr lang="en-US" sz="4100" dirty="0">
                <a:solidFill>
                  <a:schemeClr val="bg1"/>
                </a:solidFill>
                <a:latin typeface="Lexend Deca"/>
              </a:rPr>
              <a:t>= </a:t>
            </a:r>
            <a:r>
              <a:rPr lang="en-US" sz="4100" dirty="0" err="1">
                <a:solidFill>
                  <a:schemeClr val="bg1"/>
                </a:solidFill>
                <a:latin typeface="Lexend Deca"/>
              </a:rPr>
              <a:t>Vxilanh</a:t>
            </a:r>
            <a:r>
              <a:rPr lang="en-US" sz="4100" dirty="0">
                <a:solidFill>
                  <a:schemeClr val="bg1"/>
                </a:solidFill>
                <a:latin typeface="Lexend Deca"/>
              </a:rPr>
              <a:t> (pit-</a:t>
            </a:r>
            <a:r>
              <a:rPr lang="en-US" sz="4100" dirty="0" err="1">
                <a:solidFill>
                  <a:schemeClr val="bg1"/>
                </a:solidFill>
                <a:latin typeface="Lexend Deca"/>
              </a:rPr>
              <a:t>tông</a:t>
            </a:r>
            <a:r>
              <a:rPr lang="en-US" sz="4100" dirty="0">
                <a:solidFill>
                  <a:schemeClr val="bg1"/>
                </a:solidFill>
                <a:latin typeface="Lexend Deca"/>
              </a:rPr>
              <a:t> ở ĐCT)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087861" y="3597470"/>
            <a:ext cx="8552309" cy="67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195" lvl="1" indent="-442598" algn="ctr">
              <a:lnSpc>
                <a:spcPts val="5740"/>
              </a:lnSpc>
              <a:buFont typeface="Arial"/>
              <a:buChar char="•"/>
            </a:pPr>
            <a:r>
              <a:rPr lang="en-US" sz="4100" dirty="0" err="1">
                <a:solidFill>
                  <a:schemeClr val="bg1"/>
                </a:solidFill>
                <a:latin typeface="Lexend Deca"/>
              </a:rPr>
              <a:t>Vtp</a:t>
            </a:r>
            <a:r>
              <a:rPr lang="en-US" sz="4100" dirty="0">
                <a:solidFill>
                  <a:schemeClr val="bg1"/>
                </a:solidFill>
                <a:latin typeface="Lexend Deca"/>
              </a:rPr>
              <a:t>= </a:t>
            </a:r>
            <a:r>
              <a:rPr lang="en-US" sz="4100" dirty="0" err="1">
                <a:solidFill>
                  <a:schemeClr val="bg1"/>
                </a:solidFill>
                <a:latin typeface="Lexend Deca"/>
              </a:rPr>
              <a:t>Vxilanh</a:t>
            </a:r>
            <a:r>
              <a:rPr lang="en-US" sz="4100" dirty="0">
                <a:solidFill>
                  <a:schemeClr val="bg1"/>
                </a:solidFill>
                <a:latin typeface="Lexend Deca"/>
              </a:rPr>
              <a:t> (pit-</a:t>
            </a:r>
            <a:r>
              <a:rPr lang="en-US" sz="4100" dirty="0" err="1">
                <a:solidFill>
                  <a:schemeClr val="bg1"/>
                </a:solidFill>
                <a:latin typeface="Lexend Deca"/>
              </a:rPr>
              <a:t>tông</a:t>
            </a:r>
            <a:r>
              <a:rPr lang="en-US" sz="4100" dirty="0">
                <a:solidFill>
                  <a:schemeClr val="bg1"/>
                </a:solidFill>
                <a:latin typeface="Lexend Deca"/>
              </a:rPr>
              <a:t> ở ĐCD)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90716" y="5454137"/>
            <a:ext cx="8991600" cy="674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85195" lvl="1" indent="-442598" algn="ctr">
              <a:lnSpc>
                <a:spcPts val="5740"/>
              </a:lnSpc>
              <a:buFont typeface="Arial"/>
              <a:buChar char="•"/>
            </a:pPr>
            <a:r>
              <a:rPr lang="en-US" sz="4100" dirty="0" err="1">
                <a:solidFill>
                  <a:schemeClr val="bg1"/>
                </a:solidFill>
                <a:latin typeface="Lexend Deca"/>
              </a:rPr>
              <a:t>Vct</a:t>
            </a:r>
            <a:r>
              <a:rPr lang="en-US" sz="4100" dirty="0">
                <a:solidFill>
                  <a:schemeClr val="bg1"/>
                </a:solidFill>
                <a:latin typeface="Lexend Deca"/>
              </a:rPr>
              <a:t>= </a:t>
            </a:r>
            <a:r>
              <a:rPr lang="en-US" sz="4100" dirty="0" err="1">
                <a:solidFill>
                  <a:schemeClr val="bg1"/>
                </a:solidFill>
                <a:latin typeface="Lexend Deca"/>
              </a:rPr>
              <a:t>Vxilanh</a:t>
            </a:r>
            <a:r>
              <a:rPr lang="en-US" sz="4100" dirty="0">
                <a:solidFill>
                  <a:schemeClr val="bg1"/>
                </a:solidFill>
                <a:latin typeface="Lexend Deca"/>
              </a:rPr>
              <a:t> (</a:t>
            </a:r>
            <a:r>
              <a:rPr lang="en-US" sz="4100" dirty="0" err="1">
                <a:solidFill>
                  <a:schemeClr val="bg1"/>
                </a:solidFill>
                <a:latin typeface="Lexend Deca"/>
              </a:rPr>
              <a:t>giới</a:t>
            </a:r>
            <a:r>
              <a:rPr lang="en-US" sz="4100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"/>
              </a:rPr>
              <a:t>hạn</a:t>
            </a:r>
            <a:r>
              <a:rPr lang="en-US" sz="4100" dirty="0">
                <a:solidFill>
                  <a:schemeClr val="bg1"/>
                </a:solidFill>
                <a:latin typeface="Lexend Deca"/>
              </a:rPr>
              <a:t> ở 2ĐC)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72051" y="6682235"/>
            <a:ext cx="5849689" cy="674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chemeClr val="bg1"/>
                </a:solidFill>
                <a:latin typeface="Lexend Deca"/>
              </a:rPr>
              <a:t>=&gt; </a:t>
            </a:r>
            <a:r>
              <a:rPr lang="en-US" sz="4100" dirty="0" err="1">
                <a:solidFill>
                  <a:schemeClr val="bg1"/>
                </a:solidFill>
                <a:latin typeface="Lexend Deca"/>
              </a:rPr>
              <a:t>Vct</a:t>
            </a:r>
            <a:r>
              <a:rPr lang="en-US" sz="4100" dirty="0">
                <a:solidFill>
                  <a:schemeClr val="bg1"/>
                </a:solidFill>
                <a:latin typeface="Lexend Deca"/>
              </a:rPr>
              <a:t>= </a:t>
            </a:r>
            <a:r>
              <a:rPr lang="en-US" sz="4100" dirty="0" err="1">
                <a:solidFill>
                  <a:schemeClr val="bg1"/>
                </a:solidFill>
                <a:latin typeface="Lexend Deca"/>
              </a:rPr>
              <a:t>Vtp-Vbc</a:t>
            </a:r>
            <a:endParaRPr lang="en-US" sz="4100" dirty="0">
              <a:solidFill>
                <a:schemeClr val="bg1"/>
              </a:solidFill>
              <a:latin typeface="Lexend Deca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69503" y="-256783"/>
            <a:ext cx="5341333" cy="515924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5707" y="3396924"/>
            <a:ext cx="6700165" cy="64738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58912" y="3572773"/>
            <a:ext cx="3664791" cy="21664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20829" y="-1693736"/>
            <a:ext cx="6573857" cy="63497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b="38971"/>
          <a:stretch>
            <a:fillRect/>
          </a:stretch>
        </p:blipFill>
        <p:spPr>
          <a:xfrm>
            <a:off x="7641605" y="6556866"/>
            <a:ext cx="10341360" cy="11004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b="16377"/>
          <a:stretch>
            <a:fillRect/>
          </a:stretch>
        </p:blipFill>
        <p:spPr>
          <a:xfrm>
            <a:off x="7641605" y="8132527"/>
            <a:ext cx="8621257" cy="112577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914400"/>
            <a:ext cx="13373100" cy="1019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dirty="0">
                <a:solidFill>
                  <a:srgbClr val="FFFFFF"/>
                </a:solidFill>
                <a:latin typeface="Muli Black Bold"/>
              </a:rPr>
              <a:t>I -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Một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số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khái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niệm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cơ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bản</a:t>
            </a:r>
            <a:endParaRPr lang="en-US" sz="5999" dirty="0">
              <a:solidFill>
                <a:srgbClr val="FFFFFF"/>
              </a:solidFill>
              <a:latin typeface="Muli Black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2199948"/>
            <a:ext cx="3727375" cy="844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FBFBFA"/>
                </a:solidFill>
                <a:latin typeface="Muli Black"/>
              </a:rPr>
              <a:t>6. Tỉ số nén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19800" y="2500674"/>
            <a:ext cx="7660357" cy="67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195" lvl="1" indent="-442598" algn="ctr">
              <a:lnSpc>
                <a:spcPts val="5740"/>
              </a:lnSpc>
              <a:buFont typeface="Arial"/>
              <a:buChar char="•"/>
            </a:pPr>
            <a:r>
              <a:rPr lang="en-US" sz="4100" dirty="0" err="1">
                <a:solidFill>
                  <a:schemeClr val="bg1"/>
                </a:solidFill>
                <a:latin typeface="Lexend Deca"/>
              </a:rPr>
              <a:t>Là</a:t>
            </a:r>
            <a:r>
              <a:rPr lang="en-US" sz="4100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"/>
              </a:rPr>
              <a:t>tỉ</a:t>
            </a:r>
            <a:r>
              <a:rPr lang="en-US" sz="4100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"/>
              </a:rPr>
              <a:t>số</a:t>
            </a:r>
            <a:r>
              <a:rPr lang="en-US" sz="4100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"/>
              </a:rPr>
              <a:t>giữa</a:t>
            </a:r>
            <a:r>
              <a:rPr lang="en-US" sz="4100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"/>
              </a:rPr>
              <a:t>Vtp</a:t>
            </a:r>
            <a:r>
              <a:rPr lang="en-US" sz="4100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"/>
              </a:rPr>
              <a:t>và</a:t>
            </a:r>
            <a:r>
              <a:rPr lang="en-US" sz="4100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sz="4100" dirty="0" err="1">
                <a:solidFill>
                  <a:schemeClr val="bg1"/>
                </a:solidFill>
                <a:latin typeface="Lexend Deca"/>
              </a:rPr>
              <a:t>Vbc</a:t>
            </a:r>
            <a:endParaRPr lang="en-US" sz="4100" dirty="0">
              <a:solidFill>
                <a:schemeClr val="bg1"/>
              </a:solidFill>
              <a:latin typeface="Lexend Dec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3370750"/>
            <a:ext cx="16897237" cy="674091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81100" y="1066800"/>
            <a:ext cx="12306300" cy="1019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dirty="0">
                <a:solidFill>
                  <a:srgbClr val="FFFFFF"/>
                </a:solidFill>
                <a:latin typeface="Muli Black Bold"/>
              </a:rPr>
              <a:t>I -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Một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số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khái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niệm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cơ</a:t>
            </a:r>
            <a:r>
              <a:rPr lang="en-US" sz="5999" dirty="0">
                <a:solidFill>
                  <a:srgbClr val="FFFFFF"/>
                </a:solidFill>
                <a:latin typeface="Muli Black Bold"/>
              </a:rPr>
              <a:t> </a:t>
            </a:r>
            <a:r>
              <a:rPr lang="en-US" sz="5999" dirty="0" err="1">
                <a:solidFill>
                  <a:srgbClr val="FFFFFF"/>
                </a:solidFill>
                <a:latin typeface="Muli Black Bold"/>
              </a:rPr>
              <a:t>bản</a:t>
            </a:r>
            <a:endParaRPr lang="en-US" sz="5999" dirty="0">
              <a:solidFill>
                <a:srgbClr val="FFFFFF"/>
              </a:solidFill>
              <a:latin typeface="Muli Black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2352348"/>
            <a:ext cx="11188008" cy="844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FBFBFA"/>
                </a:solidFill>
                <a:latin typeface="Muli Black"/>
              </a:rPr>
              <a:t>7. Chu trình làm việc của động cơ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697636" y="-1965713"/>
            <a:ext cx="4952018" cy="47831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892</Words>
  <Application>Microsoft Office PowerPoint</Application>
  <PresentationFormat>Custom</PresentationFormat>
  <Paragraphs>103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Arial</vt:lpstr>
      <vt:lpstr>Paytone One Bold</vt:lpstr>
      <vt:lpstr>Lexend Deca</vt:lpstr>
      <vt:lpstr>Amatic SC Bold</vt:lpstr>
      <vt:lpstr>Muli Regular</vt:lpstr>
      <vt:lpstr>Amatic SC</vt:lpstr>
      <vt:lpstr>Muli Black</vt:lpstr>
      <vt:lpstr>Lexend Deca Bold</vt:lpstr>
      <vt:lpstr>Bungee</vt:lpstr>
      <vt:lpstr>Muli Regular Bold</vt:lpstr>
      <vt:lpstr>Josefin Sans Regular</vt:lpstr>
      <vt:lpstr>Calibri</vt:lpstr>
      <vt:lpstr>Bukhari Script Bold</vt:lpstr>
      <vt:lpstr>Muli Black Bold</vt:lpstr>
      <vt:lpstr>Bungee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Xanh dương Các thành phần Cùng kích thước &amp; Giả lập Công nghệ trong Giáo dục Bản thuyết trình Công nghệ</dc:title>
  <dc:creator>Administrator</dc:creator>
  <cp:lastModifiedBy>Administrator</cp:lastModifiedBy>
  <cp:revision>6</cp:revision>
  <dcterms:created xsi:type="dcterms:W3CDTF">2006-08-16T00:00:00Z</dcterms:created>
  <dcterms:modified xsi:type="dcterms:W3CDTF">2023-05-05T01:07:22Z</dcterms:modified>
  <dc:identifier>DAFa-qw1HGE</dc:identifier>
</cp:coreProperties>
</file>