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1"/>
  </p:notesMasterIdLst>
  <p:sldIdLst>
    <p:sldId id="301" r:id="rId2"/>
    <p:sldId id="340" r:id="rId3"/>
    <p:sldId id="321" r:id="rId4"/>
    <p:sldId id="304" r:id="rId5"/>
    <p:sldId id="342" r:id="rId6"/>
    <p:sldId id="306" r:id="rId7"/>
    <p:sldId id="307" r:id="rId8"/>
    <p:sldId id="309" r:id="rId9"/>
    <p:sldId id="312" r:id="rId10"/>
    <p:sldId id="313" r:id="rId11"/>
    <p:sldId id="308" r:id="rId12"/>
    <p:sldId id="314" r:id="rId13"/>
    <p:sldId id="315" r:id="rId14"/>
    <p:sldId id="316" r:id="rId15"/>
    <p:sldId id="317" r:id="rId16"/>
    <p:sldId id="320" r:id="rId17"/>
    <p:sldId id="322" r:id="rId18"/>
    <p:sldId id="323" r:id="rId19"/>
    <p:sldId id="343" r:id="rId20"/>
  </p:sldIdLst>
  <p:sldSz cx="24384000" cy="13716000"/>
  <p:notesSz cx="6858000" cy="9144000"/>
  <p:custDataLst>
    <p:tags r:id="rId2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F6B"/>
    <a:srgbClr val="3333FF"/>
    <a:srgbClr val="0000FF"/>
    <a:srgbClr val="135F82"/>
    <a:srgbClr val="FFA700"/>
    <a:srgbClr val="242452"/>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291" autoAdjust="0"/>
  </p:normalViewPr>
  <p:slideViewPr>
    <p:cSldViewPr>
      <p:cViewPr varScale="1">
        <p:scale>
          <a:sx n="32" d="100"/>
          <a:sy n="32" d="100"/>
        </p:scale>
        <p:origin x="732" y="32"/>
      </p:cViewPr>
      <p:guideLst>
        <p:guide orient="horz" pos="4320"/>
        <p:guide pos="76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412896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324906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416394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226086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299328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320792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238708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09232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33599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521390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105105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98258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225344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5/5/2023</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5/5/2023</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5/5/2023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5/5/2023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5/5/2023</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50" r:id="rId1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0.png"/><Relationship Id="rId4" Type="http://schemas.openxmlformats.org/officeDocument/2006/relationships/image" Target="../media/image56.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893893" y="2553462"/>
            <a:ext cx="18746907" cy="8392886"/>
          </a:xfrm>
          <a:prstGeom prst="roundRect">
            <a:avLst>
              <a:gd name="adj" fmla="val 4570"/>
            </a:avLst>
          </a:prstGeom>
          <a:noFill/>
          <a:ln w="57150">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6553200" y="2133600"/>
            <a:ext cx="10881928" cy="861744"/>
            <a:chOff x="5747658" y="4446051"/>
            <a:chExt cx="13632086"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77697" y="4446051"/>
              <a:ext cx="8709375"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3. CẤP SỐ CỘNG</a:t>
              </a:r>
            </a:p>
          </p:txBody>
        </p:sp>
      </p:grpSp>
      <p:grpSp>
        <p:nvGrpSpPr>
          <p:cNvPr id="56" name="Group 60"/>
          <p:cNvGrpSpPr/>
          <p:nvPr/>
        </p:nvGrpSpPr>
        <p:grpSpPr>
          <a:xfrm>
            <a:off x="2709697" y="5254954"/>
            <a:ext cx="6293809" cy="903080"/>
            <a:chOff x="7459670" y="7086600"/>
            <a:chExt cx="6294537" cy="903185"/>
          </a:xfrm>
        </p:grpSpPr>
        <p:sp>
          <p:nvSpPr>
            <p:cNvPr id="57" name="Rectangle 56"/>
            <p:cNvSpPr/>
            <p:nvPr/>
          </p:nvSpPr>
          <p:spPr>
            <a:xfrm>
              <a:off x="9092456" y="7178187"/>
              <a:ext cx="4661751" cy="811598"/>
            </a:xfrm>
            <a:prstGeom prst="rect">
              <a:avLst/>
            </a:prstGeom>
          </p:spPr>
          <p:txBody>
            <a:bodyPr wrap="none">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ĐỊNH </a:t>
              </a:r>
              <a:r>
                <a:rPr lang="vi-VN" sz="4800" b="1" u="none" strike="noStrike" spc="0" dirty="0" smtClean="0">
                  <a:solidFill>
                    <a:srgbClr val="135F82"/>
                  </a:solidFill>
                  <a:effectLst/>
                  <a:latin typeface="Tahoma" panose="020B0604030504040204" pitchFamily="34" charset="0"/>
                  <a:ea typeface="Tahoma" panose="020B0604030504040204" pitchFamily="34" charset="0"/>
                  <a:cs typeface="Tahoma" panose="020B0604030504040204" pitchFamily="34" charset="0"/>
                </a:rPr>
                <a:t>NGHĨA</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763027" y="6349074"/>
            <a:ext cx="9015708" cy="925671"/>
            <a:chOff x="7459670" y="8524495"/>
            <a:chExt cx="9016752" cy="925778"/>
          </a:xfrm>
        </p:grpSpPr>
        <p:sp>
          <p:nvSpPr>
            <p:cNvPr id="75" name="Rectangle 74"/>
            <p:cNvSpPr/>
            <p:nvPr/>
          </p:nvSpPr>
          <p:spPr>
            <a:xfrm>
              <a:off x="9092456" y="8638675"/>
              <a:ext cx="7383966" cy="811598"/>
            </a:xfrm>
            <a:prstGeom prst="rect">
              <a:avLst/>
            </a:prstGeom>
          </p:spPr>
          <p:txBody>
            <a:bodyPr wrap="none">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SỐ HẠNG TỔNG QUÁT</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1" name="Group 74"/>
          <p:cNvGrpSpPr/>
          <p:nvPr/>
        </p:nvGrpSpPr>
        <p:grpSpPr>
          <a:xfrm>
            <a:off x="2743200" y="7634912"/>
            <a:ext cx="16078200" cy="957498"/>
            <a:chOff x="7459670" y="9982200"/>
            <a:chExt cx="16080062" cy="957609"/>
          </a:xfrm>
        </p:grpSpPr>
        <p:sp>
          <p:nvSpPr>
            <p:cNvPr id="82" name="Rectangle 81"/>
            <p:cNvSpPr/>
            <p:nvPr/>
          </p:nvSpPr>
          <p:spPr>
            <a:xfrm>
              <a:off x="9471433" y="10108716"/>
              <a:ext cx="14068299" cy="831093"/>
            </a:xfrm>
            <a:prstGeom prst="rect">
              <a:avLst/>
            </a:prstGeom>
          </p:spPr>
          <p:txBody>
            <a:bodyPr wrap="none">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kumimoji="0" lang="vi-VN" sz="4800" b="1" i="0" u="none" strike="noStrike" kern="1200" cap="none" spc="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rPr>
                <a:t>TÍNH CHẤT CÁC SỐ HẠNG CỦA CẤP SỐ CỘNG</a:t>
              </a:r>
              <a:endParaRPr kumimoji="0" lang="en-US" sz="4700" b="1" i="0" u="none" strike="noStrike" kern="1200" cap="none" spc="-15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grpSp>
        <p:nvGrpSpPr>
          <p:cNvPr id="47" name="Group 74">
            <a:extLst>
              <a:ext uri="{FF2B5EF4-FFF2-40B4-BE49-F238E27FC236}">
                <a16:creationId xmlns:a16="http://schemas.microsoft.com/office/drawing/2014/main" id="{5DC65C34-0164-48B7-BAC9-CE70808885A4}"/>
              </a:ext>
            </a:extLst>
          </p:cNvPr>
          <p:cNvGrpSpPr/>
          <p:nvPr/>
        </p:nvGrpSpPr>
        <p:grpSpPr>
          <a:xfrm>
            <a:off x="2743200" y="8781540"/>
            <a:ext cx="16565226" cy="1009180"/>
            <a:chOff x="7459670" y="9982200"/>
            <a:chExt cx="16567142" cy="1009297"/>
          </a:xfrm>
        </p:grpSpPr>
        <mc:AlternateContent xmlns:mc="http://schemas.openxmlformats.org/markup-compatibility/2006">
          <mc:Choice xmlns:a14="http://schemas.microsoft.com/office/drawing/2010/main" Requires="a14">
            <p:sp>
              <p:nvSpPr>
                <p:cNvPr id="48" name="Rectangle 47">
                  <a:extLst>
                    <a:ext uri="{FF2B5EF4-FFF2-40B4-BE49-F238E27FC236}">
                      <a16:creationId xmlns:a16="http://schemas.microsoft.com/office/drawing/2014/main" id="{8D248815-4786-4116-A674-FCEDEEA46C04}"/>
                    </a:ext>
                  </a:extLst>
                </p:cNvPr>
                <p:cNvSpPr/>
                <p:nvPr/>
              </p:nvSpPr>
              <p:spPr>
                <a:xfrm>
                  <a:off x="8944337" y="10108716"/>
                  <a:ext cx="15082475" cy="882781"/>
                </a:xfrm>
                <a:prstGeom prst="rect">
                  <a:avLst/>
                </a:prstGeom>
              </p:spPr>
              <p:txBody>
                <a:bodyPr wrap="none">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vi-VN" sz="4800" b="1" i="1" u="none" strike="noStrike" spc="0">
                          <a:solidFill>
                            <a:srgbClr val="135F82"/>
                          </a:solidFill>
                          <a:effectLst/>
                          <a:latin typeface="Cambria Math" panose="02040503050406030204" pitchFamily="18" charset="0"/>
                          <a:ea typeface="Malgun Gothic" panose="020B0503020000020004" pitchFamily="34" charset="-127"/>
                          <a:cs typeface="Times New Roman" panose="02020603050405020304" pitchFamily="18" charset="0"/>
                        </a:rPr>
                        <m:t>𝒏</m:t>
                      </m:r>
                    </m:oMath>
                  </a14:m>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8" name="Rectangle 47">
                  <a:extLst>
                    <a:ext uri="{FF2B5EF4-FFF2-40B4-BE49-F238E27FC236}">
                      <a16:creationId xmlns:a16="http://schemas.microsoft.com/office/drawing/2014/main" id="{8D248815-4786-4116-A674-FCEDEEA46C04}"/>
                    </a:ext>
                  </a:extLst>
                </p:cNvPr>
                <p:cNvSpPr>
                  <a:spLocks noRot="1" noChangeAspect="1" noMove="1" noResize="1" noEditPoints="1" noAdjustHandles="1" noChangeArrowheads="1" noChangeShapeType="1" noTextEdit="1"/>
                </p:cNvSpPr>
                <p:nvPr/>
              </p:nvSpPr>
              <p:spPr>
                <a:xfrm>
                  <a:off x="8944337" y="10108716"/>
                  <a:ext cx="15082475" cy="882781"/>
                </a:xfrm>
                <a:prstGeom prst="rect">
                  <a:avLst/>
                </a:prstGeom>
                <a:blipFill>
                  <a:blip r:embed="rId3"/>
                  <a:stretch>
                    <a:fillRect t="-17931" r="-1051" b="-27586"/>
                  </a:stretch>
                </a:blipFill>
              </p:spPr>
              <p:txBody>
                <a:bodyPr/>
                <a:lstStyle/>
                <a:p>
                  <a:r>
                    <a:rPr lang="en-US">
                      <a:noFill/>
                    </a:rPr>
                    <a:t> </a:t>
                  </a:r>
                </a:p>
              </p:txBody>
            </p:sp>
          </mc:Fallback>
        </mc:AlternateContent>
        <p:grpSp>
          <p:nvGrpSpPr>
            <p:cNvPr id="49" name="Group 44">
              <a:extLst>
                <a:ext uri="{FF2B5EF4-FFF2-40B4-BE49-F238E27FC236}">
                  <a16:creationId xmlns:a16="http://schemas.microsoft.com/office/drawing/2014/main" id="{D30F785C-C646-4E96-9EC7-A64A980349AB}"/>
                </a:ext>
              </a:extLst>
            </p:cNvPr>
            <p:cNvGrpSpPr/>
            <p:nvPr/>
          </p:nvGrpSpPr>
          <p:grpSpPr>
            <a:xfrm>
              <a:off x="7459670" y="9982200"/>
              <a:ext cx="1392615" cy="872846"/>
              <a:chOff x="7459669" y="7543800"/>
              <a:chExt cx="1381118" cy="872846"/>
            </a:xfrm>
          </p:grpSpPr>
          <p:sp>
            <p:nvSpPr>
              <p:cNvPr id="50" name="Isosceles Triangle 44">
                <a:extLst>
                  <a:ext uri="{FF2B5EF4-FFF2-40B4-BE49-F238E27FC236}">
                    <a16:creationId xmlns:a16="http://schemas.microsoft.com/office/drawing/2014/main" id="{7B7732C3-EBDC-4653-AB9E-9EDA7E2EDF75}"/>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6">
                <a:extLst>
                  <a:ext uri="{FF2B5EF4-FFF2-40B4-BE49-F238E27FC236}">
                    <a16:creationId xmlns:a16="http://schemas.microsoft.com/office/drawing/2014/main" id="{65A13334-CE94-469E-AB21-25E4238D2F2D}"/>
                  </a:ext>
                </a:extLst>
              </p:cNvPr>
              <p:cNvGrpSpPr/>
              <p:nvPr/>
            </p:nvGrpSpPr>
            <p:grpSpPr>
              <a:xfrm>
                <a:off x="7469187" y="7685126"/>
                <a:ext cx="1371600" cy="731520"/>
                <a:chOff x="7469187" y="7685126"/>
                <a:chExt cx="1371600" cy="731520"/>
              </a:xfrm>
            </p:grpSpPr>
            <p:sp>
              <p:nvSpPr>
                <p:cNvPr id="52" name="Round Same Side Corner Rectangle 85">
                  <a:extLst>
                    <a:ext uri="{FF2B5EF4-FFF2-40B4-BE49-F238E27FC236}">
                      <a16:creationId xmlns:a16="http://schemas.microsoft.com/office/drawing/2014/main" id="{42B192B2-4D11-4FB3-9E15-3AB986BB8482}"/>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a:extLst>
                    <a:ext uri="{FF2B5EF4-FFF2-40B4-BE49-F238E27FC236}">
                      <a16:creationId xmlns:a16="http://schemas.microsoft.com/office/drawing/2014/main" id="{3F80B518-3BD2-49B1-9546-28BF409903AB}"/>
                    </a:ext>
                  </a:extLst>
                </p:cNvPr>
                <p:cNvSpPr txBox="1"/>
                <p:nvPr/>
              </p:nvSpPr>
              <p:spPr>
                <a:xfrm>
                  <a:off x="7826047" y="7688759"/>
                  <a:ext cx="77303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IV</a:t>
                  </a:r>
                </a:p>
              </p:txBody>
            </p:sp>
          </p:grpSp>
        </p:grpSp>
      </p:grpSp>
      <p:grpSp>
        <p:nvGrpSpPr>
          <p:cNvPr id="42" name="Group 74">
            <a:extLst>
              <a:ext uri="{FF2B5EF4-FFF2-40B4-BE49-F238E27FC236}">
                <a16:creationId xmlns:a16="http://schemas.microsoft.com/office/drawing/2014/main" id="{E5B5486C-9C45-460E-9489-0555AD1731E5}"/>
              </a:ext>
            </a:extLst>
          </p:cNvPr>
          <p:cNvGrpSpPr/>
          <p:nvPr/>
        </p:nvGrpSpPr>
        <p:grpSpPr>
          <a:xfrm>
            <a:off x="2743197" y="9842537"/>
            <a:ext cx="4648503" cy="938005"/>
            <a:chOff x="7459670" y="9982200"/>
            <a:chExt cx="4649041" cy="938114"/>
          </a:xfrm>
        </p:grpSpPr>
        <p:sp>
          <p:nvSpPr>
            <p:cNvPr id="43" name="Rectangle 42">
              <a:extLst>
                <a:ext uri="{FF2B5EF4-FFF2-40B4-BE49-F238E27FC236}">
                  <a16:creationId xmlns:a16="http://schemas.microsoft.com/office/drawing/2014/main" id="{F7166A31-F9ED-4700-86C0-E682C7B2F0D4}"/>
                </a:ext>
              </a:extLst>
            </p:cNvPr>
            <p:cNvSpPr/>
            <p:nvPr/>
          </p:nvSpPr>
          <p:spPr>
            <a:xfrm>
              <a:off x="8944337" y="10108716"/>
              <a:ext cx="3164374" cy="811598"/>
            </a:xfrm>
            <a:prstGeom prst="rect">
              <a:avLst/>
            </a:prstGeom>
          </p:spPr>
          <p:txBody>
            <a:bodyPr wrap="none">
              <a:spAutoFit/>
            </a:bodyPr>
            <a:lstStyle/>
            <a:p>
              <a:pPr marL="450215">
                <a:lnSpc>
                  <a:spcPct val="107000"/>
                </a:lnSpc>
                <a:spcAft>
                  <a:spcPts val="800"/>
                </a:spcAft>
              </a:pP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BÀI TẬP</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4" name="Group 44">
              <a:extLst>
                <a:ext uri="{FF2B5EF4-FFF2-40B4-BE49-F238E27FC236}">
                  <a16:creationId xmlns:a16="http://schemas.microsoft.com/office/drawing/2014/main" id="{298348FD-2875-48AF-8593-946493E559EE}"/>
                </a:ext>
              </a:extLst>
            </p:cNvPr>
            <p:cNvGrpSpPr/>
            <p:nvPr/>
          </p:nvGrpSpPr>
          <p:grpSpPr>
            <a:xfrm>
              <a:off x="7459670" y="9982200"/>
              <a:ext cx="1392615" cy="872846"/>
              <a:chOff x="7459669" y="7543800"/>
              <a:chExt cx="1381118" cy="872846"/>
            </a:xfrm>
          </p:grpSpPr>
          <p:sp>
            <p:nvSpPr>
              <p:cNvPr id="45" name="Isosceles Triangle 44">
                <a:extLst>
                  <a:ext uri="{FF2B5EF4-FFF2-40B4-BE49-F238E27FC236}">
                    <a16:creationId xmlns:a16="http://schemas.microsoft.com/office/drawing/2014/main" id="{20E0D29B-8E81-4BD2-B700-15C7D82A5465}"/>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6">
                <a:extLst>
                  <a:ext uri="{FF2B5EF4-FFF2-40B4-BE49-F238E27FC236}">
                    <a16:creationId xmlns:a16="http://schemas.microsoft.com/office/drawing/2014/main" id="{9D40EF14-628B-42E4-A98B-8D2EB3D71CDF}"/>
                  </a:ext>
                </a:extLst>
              </p:cNvPr>
              <p:cNvGrpSpPr/>
              <p:nvPr/>
            </p:nvGrpSpPr>
            <p:grpSpPr>
              <a:xfrm>
                <a:off x="7469187" y="7685126"/>
                <a:ext cx="1371600" cy="731520"/>
                <a:chOff x="7469187" y="7685126"/>
                <a:chExt cx="1371600" cy="731520"/>
              </a:xfrm>
            </p:grpSpPr>
            <p:sp>
              <p:nvSpPr>
                <p:cNvPr id="54" name="Round Same Side Corner Rectangle 85">
                  <a:extLst>
                    <a:ext uri="{FF2B5EF4-FFF2-40B4-BE49-F238E27FC236}">
                      <a16:creationId xmlns:a16="http://schemas.microsoft.com/office/drawing/2014/main" id="{BC6C12BD-A9A2-44A4-A8D2-078A6BACCCB7}"/>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a:extLst>
                    <a:ext uri="{FF2B5EF4-FFF2-40B4-BE49-F238E27FC236}">
                      <a16:creationId xmlns:a16="http://schemas.microsoft.com/office/drawing/2014/main" id="{7528FB86-BE1D-427E-8358-F7EE72759992}"/>
                    </a:ext>
                  </a:extLst>
                </p:cNvPr>
                <p:cNvSpPr txBox="1"/>
                <p:nvPr/>
              </p:nvSpPr>
              <p:spPr>
                <a:xfrm>
                  <a:off x="7949269" y="7688759"/>
                  <a:ext cx="526593"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V</a:t>
                  </a:r>
                </a:p>
              </p:txBody>
            </p:sp>
          </p:grpSp>
        </p:grpSp>
      </p:grpSp>
      <p:sp>
        <p:nvSpPr>
          <p:cNvPr id="2" name="TextBox 1">
            <a:extLst>
              <a:ext uri="{FF2B5EF4-FFF2-40B4-BE49-F238E27FC236}">
                <a16:creationId xmlns:a16="http://schemas.microsoft.com/office/drawing/2014/main" id="{25712544-6A49-4D17-BC1E-8A70787A8EEE}"/>
              </a:ext>
            </a:extLst>
          </p:cNvPr>
          <p:cNvSpPr txBox="1"/>
          <p:nvPr/>
        </p:nvSpPr>
        <p:spPr>
          <a:xfrm>
            <a:off x="9753600" y="3250148"/>
            <a:ext cx="5257800" cy="769441"/>
          </a:xfrm>
          <a:prstGeom prst="rect">
            <a:avLst/>
          </a:prstGeom>
          <a:noFill/>
        </p:spPr>
        <p:txBody>
          <a:bodyPr wrap="square" rtlCol="0">
            <a:spAutoFit/>
          </a:bodyPr>
          <a:lstStyle/>
          <a:p>
            <a:pPr algn="ct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TIẾT </a:t>
            </a:r>
            <a:r>
              <a:rPr lang="en-US"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40</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72504"/>
            <a:ext cx="18634074" cy="879852"/>
            <a:chOff x="355601" y="1905000"/>
            <a:chExt cx="18634074" cy="879850"/>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425215" y="1913523"/>
              <a:ext cx="1156086"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III.</a:t>
              </a:r>
            </a:p>
          </p:txBody>
        </p:sp>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830995"/>
            </a:xfrm>
            <a:prstGeom prst="rect">
              <a:avLst/>
            </a:prstGeom>
            <a:noFill/>
          </p:spPr>
          <p:txBody>
            <a:bodyPr wrap="square" rtlCol="0">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kumimoji="0" lang="vi-VN" sz="4800" b="1" i="0" u="none" strike="noStrike" kern="1200" cap="none" spc="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rPr>
                <a:t>TÍNH CHẤT CÁC SỐ HẠNG CỦA CẤP SỐ CỘNG</a:t>
              </a:r>
              <a:endParaRPr kumimoji="0" lang="en-US" sz="4800" b="1" i="0" u="none" strike="noStrike" kern="1200" cap="none" spc="-15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810550"/>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lí</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55" name="Group 144">
            <a:extLst>
              <a:ext uri="{FF2B5EF4-FFF2-40B4-BE49-F238E27FC236}">
                <a16:creationId xmlns:a16="http://schemas.microsoft.com/office/drawing/2014/main" id="{CE6CB1FE-EF2E-44F9-B2D3-87A965C0EE15}"/>
              </a:ext>
            </a:extLst>
          </p:cNvPr>
          <p:cNvGrpSpPr/>
          <p:nvPr/>
        </p:nvGrpSpPr>
        <p:grpSpPr>
          <a:xfrm>
            <a:off x="533400" y="4191000"/>
            <a:ext cx="21771044" cy="4726491"/>
            <a:chOff x="1076414" y="3099768"/>
            <a:chExt cx="21773564" cy="4727038"/>
          </a:xfrm>
        </p:grpSpPr>
        <p:sp>
          <p:nvSpPr>
            <p:cNvPr id="56" name="Rounded Rectangle 6">
              <a:extLst>
                <a:ext uri="{FF2B5EF4-FFF2-40B4-BE49-F238E27FC236}">
                  <a16:creationId xmlns:a16="http://schemas.microsoft.com/office/drawing/2014/main" id="{969D2203-7B66-4DD4-9336-3A2AE4BC1D2B}"/>
                </a:ext>
              </a:extLst>
            </p:cNvPr>
            <p:cNvSpPr/>
            <p:nvPr/>
          </p:nvSpPr>
          <p:spPr>
            <a:xfrm>
              <a:off x="1312551" y="3442480"/>
              <a:ext cx="21537427" cy="4384326"/>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57" name="Group 65">
              <a:extLst>
                <a:ext uri="{FF2B5EF4-FFF2-40B4-BE49-F238E27FC236}">
                  <a16:creationId xmlns:a16="http://schemas.microsoft.com/office/drawing/2014/main" id="{A6C046D0-E208-469F-9265-51693886B8A5}"/>
                </a:ext>
              </a:extLst>
            </p:cNvPr>
            <p:cNvGrpSpPr/>
            <p:nvPr/>
          </p:nvGrpSpPr>
          <p:grpSpPr>
            <a:xfrm>
              <a:off x="1076414" y="3099768"/>
              <a:ext cx="4552773" cy="806522"/>
              <a:chOff x="166396" y="8705567"/>
              <a:chExt cx="4552773" cy="806522"/>
            </a:xfrm>
          </p:grpSpPr>
          <p:sp>
            <p:nvSpPr>
              <p:cNvPr id="58" name="Freeform 20">
                <a:extLst>
                  <a:ext uri="{FF2B5EF4-FFF2-40B4-BE49-F238E27FC236}">
                    <a16:creationId xmlns:a16="http://schemas.microsoft.com/office/drawing/2014/main" id="{F4D5C0FC-14AA-4248-A2C1-FADB6C2C2181}"/>
                  </a:ext>
                </a:extLst>
              </p:cNvPr>
              <p:cNvSpPr>
                <a:spLocks/>
              </p:cNvSpPr>
              <p:nvPr/>
            </p:nvSpPr>
            <p:spPr bwMode="auto">
              <a:xfrm>
                <a:off x="384522" y="8755082"/>
                <a:ext cx="4334647" cy="757007"/>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9" name="Group 11">
                <a:extLst>
                  <a:ext uri="{FF2B5EF4-FFF2-40B4-BE49-F238E27FC236}">
                    <a16:creationId xmlns:a16="http://schemas.microsoft.com/office/drawing/2014/main" id="{42F3553B-562F-47B4-AA14-E2714905A8B2}"/>
                  </a:ext>
                </a:extLst>
              </p:cNvPr>
              <p:cNvGrpSpPr/>
              <p:nvPr/>
            </p:nvGrpSpPr>
            <p:grpSpPr>
              <a:xfrm>
                <a:off x="166396" y="8780577"/>
                <a:ext cx="702538" cy="572229"/>
                <a:chOff x="-145995" y="8633545"/>
                <a:chExt cx="787401" cy="641352"/>
              </a:xfrm>
            </p:grpSpPr>
            <p:sp>
              <p:nvSpPr>
                <p:cNvPr id="61" name="Freeform 45">
                  <a:extLst>
                    <a:ext uri="{FF2B5EF4-FFF2-40B4-BE49-F238E27FC236}">
                      <a16:creationId xmlns:a16="http://schemas.microsoft.com/office/drawing/2014/main" id="{56011D33-4AAB-4304-920E-200D57E9046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Freeform 46">
                  <a:extLst>
                    <a:ext uri="{FF2B5EF4-FFF2-40B4-BE49-F238E27FC236}">
                      <a16:creationId xmlns:a16="http://schemas.microsoft.com/office/drawing/2014/main" id="{5C652329-DFB4-4FE2-90A3-946A16B7A6A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47">
                  <a:extLst>
                    <a:ext uri="{FF2B5EF4-FFF2-40B4-BE49-F238E27FC236}">
                      <a16:creationId xmlns:a16="http://schemas.microsoft.com/office/drawing/2014/main" id="{098B2462-1B21-4676-ADF2-0438FCA2BA7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48">
                  <a:extLst>
                    <a:ext uri="{FF2B5EF4-FFF2-40B4-BE49-F238E27FC236}">
                      <a16:creationId xmlns:a16="http://schemas.microsoft.com/office/drawing/2014/main" id="{D88D5054-892B-4CC8-869E-8BB4F4CA73A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49">
                  <a:extLst>
                    <a:ext uri="{FF2B5EF4-FFF2-40B4-BE49-F238E27FC236}">
                      <a16:creationId xmlns:a16="http://schemas.microsoft.com/office/drawing/2014/main" id="{2809ABDA-2049-4D4F-9482-2109B8D2C2F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6" name="Freeform 50">
                  <a:extLst>
                    <a:ext uri="{FF2B5EF4-FFF2-40B4-BE49-F238E27FC236}">
                      <a16:creationId xmlns:a16="http://schemas.microsoft.com/office/drawing/2014/main" id="{F4C6CECA-9B43-4603-B0C6-9DBBFF52E8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7" name="Freeform 51">
                  <a:extLst>
                    <a:ext uri="{FF2B5EF4-FFF2-40B4-BE49-F238E27FC236}">
                      <a16:creationId xmlns:a16="http://schemas.microsoft.com/office/drawing/2014/main" id="{62F229A9-ED6F-44AF-88FF-361B033BC30D}"/>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8" name="Freeform 52">
                  <a:extLst>
                    <a:ext uri="{FF2B5EF4-FFF2-40B4-BE49-F238E27FC236}">
                      <a16:creationId xmlns:a16="http://schemas.microsoft.com/office/drawing/2014/main" id="{913E1997-F287-437E-901B-9979AF1ED0D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9" name="Rectangle 53">
                  <a:extLst>
                    <a:ext uri="{FF2B5EF4-FFF2-40B4-BE49-F238E27FC236}">
                      <a16:creationId xmlns:a16="http://schemas.microsoft.com/office/drawing/2014/main" id="{228FE7D9-CCFC-4366-A721-66A431639DB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0" name="Rectangle 54">
                  <a:extLst>
                    <a:ext uri="{FF2B5EF4-FFF2-40B4-BE49-F238E27FC236}">
                      <a16:creationId xmlns:a16="http://schemas.microsoft.com/office/drawing/2014/main" id="{FB59D9BA-2D45-4313-9D80-61425FDD796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1" name="Freeform 55">
                  <a:extLst>
                    <a:ext uri="{FF2B5EF4-FFF2-40B4-BE49-F238E27FC236}">
                      <a16:creationId xmlns:a16="http://schemas.microsoft.com/office/drawing/2014/main" id="{498343FC-2331-4259-AB58-0ACFCA955E5C}"/>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2" name="Freeform 56">
                  <a:extLst>
                    <a:ext uri="{FF2B5EF4-FFF2-40B4-BE49-F238E27FC236}">
                      <a16:creationId xmlns:a16="http://schemas.microsoft.com/office/drawing/2014/main" id="{40F51A64-F602-4A31-B026-0BFF9E0ED56F}"/>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60" name="TextBox 59">
                <a:extLst>
                  <a:ext uri="{FF2B5EF4-FFF2-40B4-BE49-F238E27FC236}">
                    <a16:creationId xmlns:a16="http://schemas.microsoft.com/office/drawing/2014/main" id="{4DC7D26E-84BA-4354-99CC-3AEC174E0368}"/>
                  </a:ext>
                </a:extLst>
              </p:cNvPr>
              <p:cNvSpPr txBox="1"/>
              <p:nvPr/>
            </p:nvSpPr>
            <p:spPr>
              <a:xfrm>
                <a:off x="932118" y="8705567"/>
                <a:ext cx="2541374" cy="769530"/>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Định </a:t>
                </a:r>
                <a:r>
                  <a:rPr lang="en-US" sz="4400" b="1" dirty="0" err="1">
                    <a:solidFill>
                      <a:schemeClr val="bg1"/>
                    </a:solidFill>
                    <a:latin typeface="Tahoma" pitchFamily="34" charset="0"/>
                    <a:ea typeface="Tahoma" pitchFamily="34" charset="0"/>
                    <a:cs typeface="Tahoma" pitchFamily="34" charset="0"/>
                  </a:rPr>
                  <a:t>lí</a:t>
                </a:r>
                <a:r>
                  <a:rPr lang="en-US" sz="4400" b="1" dirty="0">
                    <a:solidFill>
                      <a:schemeClr val="bg1"/>
                    </a:solidFill>
                    <a:latin typeface="Tahoma" pitchFamily="34" charset="0"/>
                    <a:ea typeface="Tahoma" pitchFamily="34" charset="0"/>
                    <a:cs typeface="Tahoma" pitchFamily="34" charset="0"/>
                  </a:rPr>
                  <a:t> 2</a:t>
                </a:r>
              </a:p>
            </p:txBody>
          </p:sp>
        </p:grpSp>
      </p:grpSp>
      <p:sp>
        <p:nvSpPr>
          <p:cNvPr id="77" name="Rectangle 76">
            <a:extLst>
              <a:ext uri="{FF2B5EF4-FFF2-40B4-BE49-F238E27FC236}">
                <a16:creationId xmlns:a16="http://schemas.microsoft.com/office/drawing/2014/main" id="{BCEB6C65-D3AE-4FE1-AECA-466702CF68EE}"/>
              </a:ext>
            </a:extLst>
          </p:cNvPr>
          <p:cNvSpPr/>
          <p:nvPr/>
        </p:nvSpPr>
        <p:spPr>
          <a:xfrm>
            <a:off x="1371600" y="5475785"/>
            <a:ext cx="20615344" cy="1554721"/>
          </a:xfrm>
          <a:prstGeom prst="rect">
            <a:avLst/>
          </a:prstGeom>
        </p:spPr>
        <p:txBody>
          <a:bodyPr wrap="square">
            <a:spAutoFit/>
          </a:bodyPr>
          <a:lstStyle/>
          <a:p>
            <a:pPr marL="457200">
              <a:lnSpc>
                <a:spcPts val="6000"/>
              </a:lnSpc>
              <a:spcAft>
                <a:spcPts val="8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Trong một cấp số cộng, mỗi số hạng (trừ số hạng đầu và số hạng cuối) đều là trung bình cộng của hai số hạng đứng kề với nó, nghĩa là:</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5329E5A-8731-4D3D-B165-AA68741796E8}"/>
                  </a:ext>
                </a:extLst>
              </p:cNvPr>
              <p:cNvSpPr/>
              <p:nvPr/>
            </p:nvSpPr>
            <p:spPr>
              <a:xfrm>
                <a:off x="1371600" y="7422876"/>
                <a:ext cx="20615344" cy="1036374"/>
              </a:xfrm>
              <a:prstGeom prst="rect">
                <a:avLst/>
              </a:prstGeom>
            </p:spPr>
            <p:txBody>
              <a:bodyPr wrap="square">
                <a:spAutoFit/>
              </a:bodyPr>
              <a:lstStyle/>
              <a:p>
                <a:pPr algn="ct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𝒌</m:t>
                        </m:r>
                      </m:sub>
                    </m:sSub>
                    <m:r>
                      <a:rPr lang="vi-VN" sz="4400" b="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𝐤</m:t>
                            </m:r>
                            <m:r>
                              <a:rPr lang="vi-VN" sz="4400" b="1">
                                <a:latin typeface="Cambria Math" panose="02040503050406030204" pitchFamily="18" charset="0"/>
                              </a:rPr>
                              <m:t>−</m:t>
                            </m:r>
                            <m:r>
                              <a:rPr lang="vi-VN" sz="4400" b="1" i="1">
                                <a:latin typeface="Cambria Math" panose="02040503050406030204" pitchFamily="18" charset="0"/>
                              </a:rPr>
                              <m:t>𝟏</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𝐤</m:t>
                            </m:r>
                            <m:r>
                              <a:rPr lang="vi-VN" sz="4400" b="1">
                                <a:latin typeface="Cambria Math" panose="02040503050406030204" pitchFamily="18" charset="0"/>
                              </a:rPr>
                              <m:t>+</m:t>
                            </m:r>
                            <m:r>
                              <a:rPr lang="vi-VN" sz="4400" b="1" i="1">
                                <a:latin typeface="Cambria Math" panose="02040503050406030204" pitchFamily="18" charset="0"/>
                              </a:rPr>
                              <m:t>𝟏</m:t>
                            </m:r>
                          </m:sub>
                        </m:sSub>
                      </m:num>
                      <m:den>
                        <m:r>
                          <a:rPr lang="vi-VN" sz="4400" b="1" i="1">
                            <a:latin typeface="Cambria Math" panose="02040503050406030204" pitchFamily="18" charset="0"/>
                          </a:rPr>
                          <m:t>𝟐</m:t>
                        </m:r>
                      </m:den>
                    </m:f>
                  </m:oMath>
                </a14:m>
                <a:r>
                  <a:rPr lang="vi-VN" sz="4400" b="1" i="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1">
                        <a:latin typeface="Cambria Math" panose="02040503050406030204" pitchFamily="18" charset="0"/>
                      </a:rPr>
                      <m:t>𝐤</m:t>
                    </m:r>
                    <m:r>
                      <a:rPr lang="vi-VN" sz="4400" b="1">
                        <a:latin typeface="Cambria Math" panose="02040503050406030204" pitchFamily="18" charset="0"/>
                      </a:rPr>
                      <m:t>≥</m:t>
                    </m:r>
                    <m:r>
                      <a:rPr lang="vi-VN" sz="4400" b="1" i="1">
                        <a:latin typeface="Cambria Math" panose="02040503050406030204" pitchFamily="18" charset="0"/>
                      </a:rPr>
                      <m:t>𝟐</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1">
                            <a:latin typeface="Cambria Math" panose="02040503050406030204" pitchFamily="18" charset="0"/>
                          </a:rPr>
                          <m:t>𝟑</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28">
                <a:extLst>
                  <a:ext uri="{FF2B5EF4-FFF2-40B4-BE49-F238E27FC236}">
                    <a16:creationId xmlns:a16="http://schemas.microsoft.com/office/drawing/2014/main" id="{C5329E5A-8731-4D3D-B165-AA68741796E8}"/>
                  </a:ext>
                </a:extLst>
              </p:cNvPr>
              <p:cNvSpPr>
                <a:spLocks noRot="1" noChangeAspect="1" noMove="1" noResize="1" noEditPoints="1" noAdjustHandles="1" noChangeArrowheads="1" noChangeShapeType="1" noTextEdit="1"/>
              </p:cNvSpPr>
              <p:nvPr/>
            </p:nvSpPr>
            <p:spPr>
              <a:xfrm>
                <a:off x="1371600" y="7422876"/>
                <a:ext cx="20615344" cy="1036374"/>
              </a:xfrm>
              <a:prstGeom prst="rect">
                <a:avLst/>
              </a:prstGeom>
              <a:blipFill>
                <a:blip r:embed="rId3"/>
                <a:stretch>
                  <a:fillRect t="-2941" b="-11176"/>
                </a:stretch>
              </a:blipFill>
            </p:spPr>
            <p:txBody>
              <a:bodyPr/>
              <a:lstStyle/>
              <a:p>
                <a:r>
                  <a:rPr lang="en-US">
                    <a:noFill/>
                  </a:rPr>
                  <a:t> </a:t>
                </a:r>
              </a:p>
            </p:txBody>
          </p:sp>
        </mc:Fallback>
      </mc:AlternateContent>
    </p:spTree>
    <p:extLst>
      <p:ext uri="{BB962C8B-B14F-4D97-AF65-F5344CB8AC3E}">
        <p14:creationId xmlns:p14="http://schemas.microsoft.com/office/powerpoint/2010/main" val="17324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82A301-A5B8-408A-AF5F-CA9021F4C9CA}"/>
              </a:ext>
            </a:extLst>
          </p:cNvPr>
          <p:cNvGrpSpPr/>
          <p:nvPr/>
        </p:nvGrpSpPr>
        <p:grpSpPr>
          <a:xfrm>
            <a:off x="762000" y="1295400"/>
            <a:ext cx="8679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836092" y="2795826"/>
              <a:ext cx="855931"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859983" y="4832470"/>
            <a:ext cx="22402800" cy="6682581"/>
            <a:chOff x="1270511" y="5936338"/>
            <a:chExt cx="22402800" cy="6682581"/>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5"/>
              <a:ext cx="22401101" cy="6454094"/>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896208" y="2294850"/>
            <a:ext cx="22947266" cy="2176816"/>
            <a:chOff x="1268078" y="4371975"/>
            <a:chExt cx="22947266" cy="2176816"/>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2176816"/>
              <a:chOff x="1268078" y="2438400"/>
              <a:chExt cx="22431709" cy="2176816"/>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2040952"/>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2906666" cy="940513"/>
                <a:chOff x="1311958" y="3405486"/>
                <a:chExt cx="2906666"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2748953" y="2843516"/>
                  <a:ext cx="793396" cy="2145946"/>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243587" y="3483623"/>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28" name="TextBox 127">
                  <a:extLst>
                    <a:ext uri="{FF2B5EF4-FFF2-40B4-BE49-F238E27FC236}">
                      <a16:creationId xmlns:a16="http://schemas.microsoft.com/office/drawing/2014/main" id="{01166C5C-0D31-4236-81E2-2054718822A8}"/>
                    </a:ext>
                  </a:extLst>
                </p:cNvPr>
                <p:cNvSpPr txBox="1"/>
                <p:nvPr/>
              </p:nvSpPr>
              <p:spPr>
                <a:xfrm>
                  <a:off x="2493297" y="5286375"/>
                  <a:ext cx="21722047" cy="769441"/>
                </a:xfrm>
                <a:prstGeom prst="rect">
                  <a:avLst/>
                </a:prstGeom>
                <a:noFill/>
              </p:spPr>
              <p:txBody>
                <a:bodyPr wrap="square" rtlCol="0">
                  <a:spAutoFit/>
                </a:bodyPr>
                <a:lstStyle/>
                <a:p>
                  <a:r>
                    <a:rPr lang="en-US" sz="4400" b="1" i="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Tìm </a:t>
                  </a:r>
                  <a14:m>
                    <m:oMath xmlns:m="http://schemas.openxmlformats.org/officeDocument/2006/math">
                      <m:r>
                        <a:rPr lang="vi-VN" sz="4400" b="1" i="1">
                          <a:latin typeface="Cambria Math" panose="02040503050406030204" pitchFamily="18" charset="0"/>
                        </a:rPr>
                        <m:t>𝒙</m:t>
                      </m:r>
                    </m:oMath>
                  </a14:m>
                  <a:r>
                    <a:rPr lang="vi-VN" sz="4400" b="1" dirty="0">
                      <a:latin typeface="Tahoma" panose="020B0604030504040204" pitchFamily="34" charset="0"/>
                      <a:ea typeface="Tahoma" panose="020B0604030504040204" pitchFamily="34" charset="0"/>
                      <a:cs typeface="Tahoma" panose="020B0604030504040204" pitchFamily="34" charset="0"/>
                    </a:rPr>
                    <a:t> biết các số </a:t>
                  </a:r>
                  <a14:m>
                    <m:oMath xmlns:m="http://schemas.openxmlformats.org/officeDocument/2006/math">
                      <m:r>
                        <a:rPr lang="vi-VN" sz="4400" b="1" i="1">
                          <a:latin typeface="Cambria Math" panose="02040503050406030204" pitchFamily="18" charset="0"/>
                        </a:rPr>
                        <m:t>𝟒</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𝟐</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𝟏</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𝟕</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𝟓</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theo thứ tự lập thành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2493297" y="5286375"/>
                  <a:ext cx="21722047" cy="769441"/>
                </a:xfrm>
                <a:prstGeom prst="rect">
                  <a:avLst/>
                </a:prstGeom>
                <a:blipFill>
                  <a:blip r:embed="rId3"/>
                  <a:stretch>
                    <a:fillRect l="-365" t="-16535" b="-3543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0" name="TextBox 159">
                <a:extLst>
                  <a:ext uri="{FF2B5EF4-FFF2-40B4-BE49-F238E27FC236}">
                    <a16:creationId xmlns:a16="http://schemas.microsoft.com/office/drawing/2014/main" id="{F07899DC-FF1C-4140-87CF-1EE4D9BC827D}"/>
                  </a:ext>
                </a:extLst>
              </p:cNvPr>
              <p:cNvSpPr txBox="1"/>
              <p:nvPr/>
            </p:nvSpPr>
            <p:spPr>
              <a:xfrm>
                <a:off x="1897873" y="6050906"/>
                <a:ext cx="19432572"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vi-VN" sz="4400" b="1" i="1">
                        <a:latin typeface="Cambria Math" panose="02040503050406030204" pitchFamily="18" charset="0"/>
                      </a:rPr>
                      <m:t>𝟒</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𝟐</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𝟏</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𝟕</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𝟓</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theo thứ tự lập thành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1897873" y="6050906"/>
                <a:ext cx="19432572" cy="769441"/>
              </a:xfrm>
              <a:prstGeom prst="rect">
                <a:avLst/>
              </a:prstGeom>
              <a:blipFill>
                <a:blip r:embed="rId4"/>
                <a:stretch>
                  <a:fillRect l="-1255"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1" name="TextBox 160">
                <a:extLst>
                  <a:ext uri="{FF2B5EF4-FFF2-40B4-BE49-F238E27FC236}">
                    <a16:creationId xmlns:a16="http://schemas.microsoft.com/office/drawing/2014/main" id="{B38B1A02-B8FF-4FC2-B6C3-BA0C17C4E7D6}"/>
                  </a:ext>
                </a:extLst>
              </p:cNvPr>
              <p:cNvSpPr txBox="1"/>
              <p:nvPr/>
            </p:nvSpPr>
            <p:spPr>
              <a:xfrm>
                <a:off x="1897873" y="7628855"/>
                <a:ext cx="20497801" cy="1097736"/>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nên</a:t>
                </a:r>
                <a:r>
                  <a:rPr lang="vi-VN" sz="4400" b="1"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𝟐</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f>
                      <m:fPr>
                        <m:ctrlPr>
                          <a:rPr lang="en-US" sz="4400" b="1" i="1">
                            <a:latin typeface="Cambria Math" panose="02040503050406030204" pitchFamily="18" charset="0"/>
                          </a:rPr>
                        </m:ctrlPr>
                      </m:fPr>
                      <m:num>
                        <m:d>
                          <m:dPr>
                            <m:ctrlPr>
                              <a:rPr lang="en-US" sz="4400" b="1" i="1">
                                <a:latin typeface="Cambria Math" panose="02040503050406030204" pitchFamily="18" charset="0"/>
                              </a:rPr>
                            </m:ctrlPr>
                          </m:dPr>
                          <m:e>
                            <m:r>
                              <a:rPr lang="vi-VN" sz="4400" b="1" i="1">
                                <a:latin typeface="Cambria Math" panose="02040503050406030204" pitchFamily="18" charset="0"/>
                              </a:rPr>
                              <m:t>𝟒</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𝟑</m:t>
                            </m:r>
                          </m:e>
                        </m:d>
                        <m:r>
                          <a:rPr lang="vi-VN" sz="4400" b="1" i="1">
                            <a:latin typeface="Cambria Math" panose="02040503050406030204" pitchFamily="18" charset="0"/>
                          </a:rPr>
                          <m:t>+</m:t>
                        </m:r>
                        <m:d>
                          <m:dPr>
                            <m:ctrlPr>
                              <a:rPr lang="en-US" sz="4400" b="1" i="1">
                                <a:latin typeface="Cambria Math" panose="02040503050406030204" pitchFamily="18" charset="0"/>
                              </a:rPr>
                            </m:ctrlPr>
                          </m:dPr>
                          <m:e>
                            <m:r>
                              <a:rPr lang="vi-VN" sz="4400" b="1" i="1">
                                <a:latin typeface="Cambria Math" panose="02040503050406030204" pitchFamily="18" charset="0"/>
                              </a:rPr>
                              <m:t>𝟕</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𝟓</m:t>
                            </m:r>
                          </m:e>
                        </m:d>
                      </m:num>
                      <m:den>
                        <m:r>
                          <a:rPr lang="vi-VN" sz="4400" b="1" i="1">
                            <a:latin typeface="Cambria Math" panose="02040503050406030204" pitchFamily="18" charset="0"/>
                          </a:rPr>
                          <m:t>𝟐</m:t>
                        </m:r>
                      </m:den>
                    </m:f>
                  </m:oMath>
                </a14:m>
                <a:r>
                  <a:rPr lang="en-US"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𝟏𝟏</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𝟐</m:t>
                        </m:r>
                      </m:num>
                      <m:den>
                        <m:r>
                          <a:rPr lang="vi-VN" sz="4400" b="1" i="1">
                            <a:latin typeface="Cambria Math" panose="02040503050406030204" pitchFamily="18" charset="0"/>
                          </a:rPr>
                          <m:t>𝟐</m:t>
                        </m:r>
                      </m:den>
                    </m:f>
                    <m:r>
                      <a:rPr lang="vi-VN" sz="4400" b="1" i="1">
                        <a:latin typeface="Cambria Math" panose="02040503050406030204" pitchFamily="18" charset="0"/>
                      </a:rPr>
                      <m:t>⇔</m:t>
                    </m:r>
                    <m:r>
                      <a:rPr lang="vi-VN" sz="4400" b="1" i="1">
                        <a:latin typeface="Cambria Math" panose="02040503050406030204" pitchFamily="18" charset="0"/>
                      </a:rPr>
                      <m:t>𝟒</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𝟏𝟏</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𝟎</m:t>
                    </m:r>
                  </m:oMath>
                </a14:m>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1897873" y="7628855"/>
                <a:ext cx="20497801" cy="1097736"/>
              </a:xfrm>
              <a:prstGeom prst="rect">
                <a:avLst/>
              </a:prstGeom>
              <a:blipFill>
                <a:blip r:embed="rId5"/>
                <a:stretch>
                  <a:fillRect l="-387" b="-99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4B693749-7578-4FA9-8B4F-FB5FB5DE64E8}"/>
                  </a:ext>
                </a:extLst>
              </p:cNvPr>
              <p:cNvSpPr txBox="1"/>
              <p:nvPr/>
            </p:nvSpPr>
            <p:spPr>
              <a:xfrm>
                <a:off x="1897873" y="9535100"/>
                <a:ext cx="19735801" cy="1631216"/>
              </a:xfrm>
              <a:prstGeom prst="rect">
                <a:avLst/>
              </a:prstGeom>
              <a:noFill/>
            </p:spPr>
            <p:txBody>
              <a:bodyPr wrap="square" rtlCol="0">
                <a:spAutoFit/>
              </a:bodyPr>
              <a:lstStyle/>
              <a:p>
                <a:pPr>
                  <a:lnSpc>
                    <a:spcPts val="6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Vậy với </a:t>
                </a:r>
                <a14:m>
                  <m:oMath xmlns:m="http://schemas.openxmlformats.org/officeDocument/2006/math">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𝟎</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thì các số </a:t>
                </a:r>
                <a14:m>
                  <m:oMath xmlns:m="http://schemas.openxmlformats.org/officeDocument/2006/math">
                    <m:r>
                      <a:rPr lang="vi-VN" sz="4400" b="1" i="1">
                        <a:latin typeface="Cambria Math" panose="02040503050406030204" pitchFamily="18" charset="0"/>
                      </a:rPr>
                      <m:t>𝟒</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𝟐</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𝟏</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𝟕</m:t>
                    </m:r>
                    <m:r>
                      <a:rPr lang="vi-VN" sz="4400" b="1" i="1">
                        <a:latin typeface="Cambria Math" panose="02040503050406030204" pitchFamily="18" charset="0"/>
                      </a:rPr>
                      <m:t>𝒙</m:t>
                    </m:r>
                    <m:r>
                      <a:rPr lang="vi-VN" sz="4400" b="1" i="1">
                        <a:latin typeface="Cambria Math" panose="02040503050406030204" pitchFamily="18" charset="0"/>
                      </a:rPr>
                      <m:t>+</m:t>
                    </m:r>
                    <m:r>
                      <a:rPr lang="vi-VN" sz="4400" b="1" i="1">
                        <a:latin typeface="Cambria Math" panose="02040503050406030204" pitchFamily="18" charset="0"/>
                      </a:rPr>
                      <m:t>𝟓</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theo thứ tự lập thành cấp số </a:t>
                </a:r>
                <a:r>
                  <a:rPr lang="vi-VN" sz="4400" b="1" dirty="0" smtClean="0">
                    <a:latin typeface="Tahoma" panose="020B0604030504040204" pitchFamily="34" charset="0"/>
                    <a:ea typeface="Tahoma" panose="020B0604030504040204" pitchFamily="34" charset="0"/>
                    <a:cs typeface="Tahoma" panose="020B0604030504040204" pitchFamily="34" charset="0"/>
                  </a:rPr>
                  <a:t>cộng.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4B693749-7578-4FA9-8B4F-FB5FB5DE64E8}"/>
                  </a:ext>
                </a:extLst>
              </p:cNvPr>
              <p:cNvSpPr txBox="1">
                <a:spLocks noRot="1" noChangeAspect="1" noMove="1" noResize="1" noEditPoints="1" noAdjustHandles="1" noChangeArrowheads="1" noChangeShapeType="1" noTextEdit="1"/>
              </p:cNvSpPr>
              <p:nvPr/>
            </p:nvSpPr>
            <p:spPr>
              <a:xfrm>
                <a:off x="1897873" y="9535100"/>
                <a:ext cx="19735801" cy="1631216"/>
              </a:xfrm>
              <a:prstGeom prst="rect">
                <a:avLst/>
              </a:prstGeom>
              <a:blipFill>
                <a:blip r:embed="rId6"/>
                <a:stretch>
                  <a:fillRect l="-1235" t="-6343" b="-12313"/>
                </a:stretch>
              </a:blipFill>
            </p:spPr>
            <p:txBody>
              <a:bodyPr/>
              <a:lstStyle/>
              <a:p>
                <a:r>
                  <a:rPr lang="en-US">
                    <a:noFill/>
                  </a:rPr>
                  <a:t> </a:t>
                </a:r>
              </a:p>
            </p:txBody>
          </p:sp>
        </mc:Fallback>
      </mc:AlternateContent>
    </p:spTree>
    <p:extLst>
      <p:ext uri="{BB962C8B-B14F-4D97-AF65-F5344CB8AC3E}">
        <p14:creationId xmlns:p14="http://schemas.microsoft.com/office/powerpoint/2010/main" val="10697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wipe(left)">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0">
                                            <p:txEl>
                                              <p:pRg st="0" end="0"/>
                                            </p:txEl>
                                          </p:spTgt>
                                        </p:tgtEl>
                                        <p:attrNameLst>
                                          <p:attrName>style.visibility</p:attrName>
                                        </p:attrNameLst>
                                      </p:cBhvr>
                                      <p:to>
                                        <p:strVal val="visible"/>
                                      </p:to>
                                    </p:set>
                                    <p:animEffect transition="in" filter="wipe(left)">
                                      <p:cBhvr>
                                        <p:cTn id="22" dur="500"/>
                                        <p:tgtEl>
                                          <p:spTgt spid="1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1">
                                            <p:txEl>
                                              <p:pRg st="0" end="0"/>
                                            </p:txEl>
                                          </p:spTgt>
                                        </p:tgtEl>
                                        <p:attrNameLst>
                                          <p:attrName>style.visibility</p:attrName>
                                        </p:attrNameLst>
                                      </p:cBhvr>
                                      <p:to>
                                        <p:strVal val="visible"/>
                                      </p:to>
                                    </p:set>
                                    <p:animEffect transition="in" filter="wipe(left)">
                                      <p:cBhvr>
                                        <p:cTn id="27" dur="500"/>
                                        <p:tgtEl>
                                          <p:spTgt spid="16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
                                            <p:txEl>
                                              <p:pRg st="0" end="0"/>
                                            </p:txEl>
                                          </p:spTgt>
                                        </p:tgtEl>
                                        <p:attrNameLst>
                                          <p:attrName>style.visibility</p:attrName>
                                        </p:attrNameLst>
                                      </p:cBhvr>
                                      <p:to>
                                        <p:strVal val="visible"/>
                                      </p:to>
                                    </p:set>
                                    <p:animEffect transition="in" filter="wipe(left)">
                                      <p:cBhvr>
                                        <p:cTn id="32"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533400" y="819373"/>
            <a:ext cx="18634074" cy="1030342"/>
            <a:chOff x="355601" y="1905000"/>
            <a:chExt cx="18634074" cy="1030340"/>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05365" y="1913523"/>
              <a:ext cx="995785"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IV.</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981485"/>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r>
                    <a:rPr lang="en-US"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u="none" strike="noStrike" spc="0">
                          <a:solidFill>
                            <a:srgbClr val="135F82"/>
                          </a:solidFill>
                          <a:effectLst/>
                          <a:latin typeface="Cambria Math" panose="02040503050406030204" pitchFamily="18" charset="0"/>
                          <a:ea typeface="Malgun Gothic" panose="020B0503020000020004" pitchFamily="34" charset="-127"/>
                          <a:cs typeface="Times New Roman" panose="02020603050405020304" pitchFamily="18" charset="0"/>
                        </a:rPr>
                        <m:t>𝒏</m:t>
                      </m:r>
                    </m:oMath>
                  </a14:m>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SỐ </a:t>
                  </a:r>
                  <a:r>
                    <a:rPr lang="vi-VN" sz="54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HẠNG</a:t>
                  </a: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ĐẦU CỦA MỘT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a:extLst>
                    <a:ext uri="{FF2B5EF4-FFF2-40B4-BE49-F238E27FC236}">
                      <a16:creationId xmlns:a16="http://schemas.microsoft.com/office/drawing/2014/main" id="{0DC2650D-2219-456D-B87E-8261C928FA35}"/>
                    </a:ext>
                  </a:extLst>
                </p:cNvPr>
                <p:cNvSpPr txBox="1">
                  <a:spLocks noRot="1" noChangeAspect="1" noMove="1" noResize="1" noEditPoints="1" noAdjustHandles="1" noChangeArrowheads="1" noChangeShapeType="1" noTextEdit="1"/>
                </p:cNvSpPr>
                <p:nvPr/>
              </p:nvSpPr>
              <p:spPr>
                <a:xfrm>
                  <a:off x="1706561" y="1953855"/>
                  <a:ext cx="17283114" cy="981485"/>
                </a:xfrm>
                <a:prstGeom prst="rect">
                  <a:avLst/>
                </a:prstGeom>
                <a:blipFill>
                  <a:blip r:embed="rId3"/>
                  <a:stretch>
                    <a:fillRect t="-19876" b="-28571"/>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9C82A301-A5B8-408A-AF5F-CA9021F4C9CA}"/>
              </a:ext>
            </a:extLst>
          </p:cNvPr>
          <p:cNvGrpSpPr/>
          <p:nvPr/>
        </p:nvGrpSpPr>
        <p:grpSpPr>
          <a:xfrm>
            <a:off x="577304" y="2056488"/>
            <a:ext cx="10480674" cy="839847"/>
            <a:chOff x="644526" y="2795826"/>
            <a:chExt cx="10480674" cy="839847"/>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04676"/>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lí</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55" name="Group 144">
            <a:extLst>
              <a:ext uri="{FF2B5EF4-FFF2-40B4-BE49-F238E27FC236}">
                <a16:creationId xmlns:a16="http://schemas.microsoft.com/office/drawing/2014/main" id="{CE6CB1FE-EF2E-44F9-B2D3-87A965C0EE15}"/>
              </a:ext>
            </a:extLst>
          </p:cNvPr>
          <p:cNvGrpSpPr/>
          <p:nvPr/>
        </p:nvGrpSpPr>
        <p:grpSpPr>
          <a:xfrm>
            <a:off x="533400" y="3374373"/>
            <a:ext cx="21771044" cy="4123464"/>
            <a:chOff x="1076414" y="3149283"/>
            <a:chExt cx="21773564" cy="4305498"/>
          </a:xfrm>
        </p:grpSpPr>
        <p:sp>
          <p:nvSpPr>
            <p:cNvPr id="56" name="Rounded Rectangle 6">
              <a:extLst>
                <a:ext uri="{FF2B5EF4-FFF2-40B4-BE49-F238E27FC236}">
                  <a16:creationId xmlns:a16="http://schemas.microsoft.com/office/drawing/2014/main" id="{969D2203-7B66-4DD4-9336-3A2AE4BC1D2B}"/>
                </a:ext>
              </a:extLst>
            </p:cNvPr>
            <p:cNvSpPr/>
            <p:nvPr/>
          </p:nvSpPr>
          <p:spPr>
            <a:xfrm>
              <a:off x="1312551" y="3442481"/>
              <a:ext cx="21537427" cy="4012300"/>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57" name="Group 65">
              <a:extLst>
                <a:ext uri="{FF2B5EF4-FFF2-40B4-BE49-F238E27FC236}">
                  <a16:creationId xmlns:a16="http://schemas.microsoft.com/office/drawing/2014/main" id="{A6C046D0-E208-469F-9265-51693886B8A5}"/>
                </a:ext>
              </a:extLst>
            </p:cNvPr>
            <p:cNvGrpSpPr/>
            <p:nvPr/>
          </p:nvGrpSpPr>
          <p:grpSpPr>
            <a:xfrm>
              <a:off x="1076414" y="3149283"/>
              <a:ext cx="3581815" cy="788782"/>
              <a:chOff x="166396" y="8755082"/>
              <a:chExt cx="3581815" cy="788782"/>
            </a:xfrm>
          </p:grpSpPr>
          <p:sp>
            <p:nvSpPr>
              <p:cNvPr id="58" name="Freeform 20">
                <a:extLst>
                  <a:ext uri="{FF2B5EF4-FFF2-40B4-BE49-F238E27FC236}">
                    <a16:creationId xmlns:a16="http://schemas.microsoft.com/office/drawing/2014/main" id="{F4D5C0FC-14AA-4248-A2C1-FADB6C2C2181}"/>
                  </a:ext>
                </a:extLst>
              </p:cNvPr>
              <p:cNvSpPr>
                <a:spLocks/>
              </p:cNvSpPr>
              <p:nvPr/>
            </p:nvSpPr>
            <p:spPr bwMode="auto">
              <a:xfrm>
                <a:off x="384522" y="8755082"/>
                <a:ext cx="3363689" cy="77712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9" name="Group 11">
                <a:extLst>
                  <a:ext uri="{FF2B5EF4-FFF2-40B4-BE49-F238E27FC236}">
                    <a16:creationId xmlns:a16="http://schemas.microsoft.com/office/drawing/2014/main" id="{42F3553B-562F-47B4-AA14-E2714905A8B2}"/>
                  </a:ext>
                </a:extLst>
              </p:cNvPr>
              <p:cNvGrpSpPr/>
              <p:nvPr/>
            </p:nvGrpSpPr>
            <p:grpSpPr>
              <a:xfrm>
                <a:off x="166396" y="8780577"/>
                <a:ext cx="702538" cy="572229"/>
                <a:chOff x="-145995" y="8633545"/>
                <a:chExt cx="787401" cy="641352"/>
              </a:xfrm>
            </p:grpSpPr>
            <p:sp>
              <p:nvSpPr>
                <p:cNvPr id="61" name="Freeform 45">
                  <a:extLst>
                    <a:ext uri="{FF2B5EF4-FFF2-40B4-BE49-F238E27FC236}">
                      <a16:creationId xmlns:a16="http://schemas.microsoft.com/office/drawing/2014/main" id="{56011D33-4AAB-4304-920E-200D57E9046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Freeform 46">
                  <a:extLst>
                    <a:ext uri="{FF2B5EF4-FFF2-40B4-BE49-F238E27FC236}">
                      <a16:creationId xmlns:a16="http://schemas.microsoft.com/office/drawing/2014/main" id="{5C652329-DFB4-4FE2-90A3-946A16B7A6A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47">
                  <a:extLst>
                    <a:ext uri="{FF2B5EF4-FFF2-40B4-BE49-F238E27FC236}">
                      <a16:creationId xmlns:a16="http://schemas.microsoft.com/office/drawing/2014/main" id="{098B2462-1B21-4676-ADF2-0438FCA2BA7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48">
                  <a:extLst>
                    <a:ext uri="{FF2B5EF4-FFF2-40B4-BE49-F238E27FC236}">
                      <a16:creationId xmlns:a16="http://schemas.microsoft.com/office/drawing/2014/main" id="{D88D5054-892B-4CC8-869E-8BB4F4CA73A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49">
                  <a:extLst>
                    <a:ext uri="{FF2B5EF4-FFF2-40B4-BE49-F238E27FC236}">
                      <a16:creationId xmlns:a16="http://schemas.microsoft.com/office/drawing/2014/main" id="{2809ABDA-2049-4D4F-9482-2109B8D2C2F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6" name="Freeform 50">
                  <a:extLst>
                    <a:ext uri="{FF2B5EF4-FFF2-40B4-BE49-F238E27FC236}">
                      <a16:creationId xmlns:a16="http://schemas.microsoft.com/office/drawing/2014/main" id="{F4C6CECA-9B43-4603-B0C6-9DBBFF52E8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7" name="Freeform 51">
                  <a:extLst>
                    <a:ext uri="{FF2B5EF4-FFF2-40B4-BE49-F238E27FC236}">
                      <a16:creationId xmlns:a16="http://schemas.microsoft.com/office/drawing/2014/main" id="{62F229A9-ED6F-44AF-88FF-361B033BC30D}"/>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8" name="Freeform 52">
                  <a:extLst>
                    <a:ext uri="{FF2B5EF4-FFF2-40B4-BE49-F238E27FC236}">
                      <a16:creationId xmlns:a16="http://schemas.microsoft.com/office/drawing/2014/main" id="{913E1997-F287-437E-901B-9979AF1ED0D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9" name="Rectangle 53">
                  <a:extLst>
                    <a:ext uri="{FF2B5EF4-FFF2-40B4-BE49-F238E27FC236}">
                      <a16:creationId xmlns:a16="http://schemas.microsoft.com/office/drawing/2014/main" id="{228FE7D9-CCFC-4366-A721-66A431639DB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0" name="Rectangle 54">
                  <a:extLst>
                    <a:ext uri="{FF2B5EF4-FFF2-40B4-BE49-F238E27FC236}">
                      <a16:creationId xmlns:a16="http://schemas.microsoft.com/office/drawing/2014/main" id="{FB59D9BA-2D45-4313-9D80-61425FDD796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1" name="Freeform 55">
                  <a:extLst>
                    <a:ext uri="{FF2B5EF4-FFF2-40B4-BE49-F238E27FC236}">
                      <a16:creationId xmlns:a16="http://schemas.microsoft.com/office/drawing/2014/main" id="{498343FC-2331-4259-AB58-0ACFCA955E5C}"/>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2" name="Freeform 56">
                  <a:extLst>
                    <a:ext uri="{FF2B5EF4-FFF2-40B4-BE49-F238E27FC236}">
                      <a16:creationId xmlns:a16="http://schemas.microsoft.com/office/drawing/2014/main" id="{40F51A64-F602-4A31-B026-0BFF9E0ED56F}"/>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60" name="TextBox 59">
                <a:extLst>
                  <a:ext uri="{FF2B5EF4-FFF2-40B4-BE49-F238E27FC236}">
                    <a16:creationId xmlns:a16="http://schemas.microsoft.com/office/drawing/2014/main" id="{4DC7D26E-84BA-4354-99CC-3AEC174E0368}"/>
                  </a:ext>
                </a:extLst>
              </p:cNvPr>
              <p:cNvSpPr txBox="1"/>
              <p:nvPr/>
            </p:nvSpPr>
            <p:spPr>
              <a:xfrm>
                <a:off x="932118" y="8774334"/>
                <a:ext cx="2541374" cy="769530"/>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Định </a:t>
                </a:r>
                <a:r>
                  <a:rPr lang="en-US" sz="4400" b="1" dirty="0" err="1">
                    <a:solidFill>
                      <a:schemeClr val="bg1"/>
                    </a:solidFill>
                    <a:latin typeface="Tahoma" pitchFamily="34" charset="0"/>
                    <a:ea typeface="Tahoma" pitchFamily="34" charset="0"/>
                    <a:cs typeface="Tahoma" pitchFamily="34" charset="0"/>
                  </a:rPr>
                  <a:t>lí</a:t>
                </a:r>
                <a:r>
                  <a:rPr lang="en-US" sz="4400" b="1" dirty="0">
                    <a:solidFill>
                      <a:schemeClr val="bg1"/>
                    </a:solidFill>
                    <a:latin typeface="Tahoma" pitchFamily="34" charset="0"/>
                    <a:ea typeface="Tahoma" pitchFamily="34" charset="0"/>
                    <a:cs typeface="Tahoma" pitchFamily="34" charset="0"/>
                  </a:rPr>
                  <a:t> 3</a:t>
                </a:r>
              </a:p>
            </p:txBody>
          </p:sp>
        </p:grpSp>
      </p:grpSp>
      <mc:AlternateContent xmlns:mc="http://schemas.openxmlformats.org/markup-compatibility/2006">
        <mc:Choice xmlns:a14="http://schemas.microsoft.com/office/drawing/2010/main" Requires="a14">
          <p:sp>
            <p:nvSpPr>
              <p:cNvPr id="77" name="Rectangle 76">
                <a:extLst>
                  <a:ext uri="{FF2B5EF4-FFF2-40B4-BE49-F238E27FC236}">
                    <a16:creationId xmlns:a16="http://schemas.microsoft.com/office/drawing/2014/main" id="{BCEB6C65-D3AE-4FE1-AECA-466702CF68EE}"/>
                  </a:ext>
                </a:extLst>
              </p:cNvPr>
              <p:cNvSpPr/>
              <p:nvPr/>
            </p:nvSpPr>
            <p:spPr>
              <a:xfrm>
                <a:off x="4387645" y="3882804"/>
                <a:ext cx="20615344"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Đặt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Khi đó </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7" name="Rectangle 76">
                <a:extLst>
                  <a:ext uri="{FF2B5EF4-FFF2-40B4-BE49-F238E27FC236}">
                    <a16:creationId xmlns:a16="http://schemas.microsoft.com/office/drawing/2014/main" id="{BCEB6C65-D3AE-4FE1-AECA-466702CF68EE}"/>
                  </a:ext>
                </a:extLst>
              </p:cNvPr>
              <p:cNvSpPr>
                <a:spLocks noRot="1" noChangeAspect="1" noMove="1" noResize="1" noEditPoints="1" noAdjustHandles="1" noChangeArrowheads="1" noChangeShapeType="1" noTextEdit="1"/>
              </p:cNvSpPr>
              <p:nvPr/>
            </p:nvSpPr>
            <p:spPr>
              <a:xfrm>
                <a:off x="4387645" y="3882804"/>
                <a:ext cx="20615344" cy="1446550"/>
              </a:xfrm>
              <a:prstGeom prst="rect">
                <a:avLst/>
              </a:prstGeom>
              <a:blipFill>
                <a:blip r:embed="rId4"/>
                <a:stretch>
                  <a:fillRect l="-1212" t="-92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C5329E5A-8731-4D3D-B165-AA68741796E8}"/>
                  </a:ext>
                </a:extLst>
              </p:cNvPr>
              <p:cNvSpPr/>
              <p:nvPr/>
            </p:nvSpPr>
            <p:spPr>
              <a:xfrm>
                <a:off x="1325343" y="5198399"/>
                <a:ext cx="20615344" cy="1097736"/>
              </a:xfrm>
              <a:prstGeom prst="rect">
                <a:avLst/>
              </a:prstGeom>
            </p:spPr>
            <p:txBody>
              <a:bodyPr wrap="square">
                <a:spAutoFit/>
              </a:bodyPr>
              <a:lstStyle/>
              <a:p>
                <a:pPr algn="ct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𝒏</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num>
                      <m:den>
                        <m:r>
                          <a:rPr lang="vi-VN" sz="4400" b="1" i="1">
                            <a:latin typeface="Cambria Math" panose="02040503050406030204" pitchFamily="18" charset="0"/>
                          </a:rPr>
                          <m:t>𝟐</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9" name="Rectangle 28">
                <a:extLst>
                  <a:ext uri="{FF2B5EF4-FFF2-40B4-BE49-F238E27FC236}">
                    <a16:creationId xmlns:a16="http://schemas.microsoft.com/office/drawing/2014/main" id="{C5329E5A-8731-4D3D-B165-AA68741796E8}"/>
                  </a:ext>
                </a:extLst>
              </p:cNvPr>
              <p:cNvSpPr>
                <a:spLocks noRot="1" noChangeAspect="1" noMove="1" noResize="1" noEditPoints="1" noAdjustHandles="1" noChangeArrowheads="1" noChangeShapeType="1" noTextEdit="1"/>
              </p:cNvSpPr>
              <p:nvPr/>
            </p:nvSpPr>
            <p:spPr>
              <a:xfrm>
                <a:off x="1325343" y="5198399"/>
                <a:ext cx="20615344" cy="1097736"/>
              </a:xfrm>
              <a:prstGeom prst="rect">
                <a:avLst/>
              </a:prstGeom>
              <a:blipFill>
                <a:blip r:embed="rId5"/>
                <a:stretch>
                  <a:fillRect/>
                </a:stretch>
              </a:blipFill>
            </p:spPr>
            <p:txBody>
              <a:bodyPr/>
              <a:lstStyle/>
              <a:p>
                <a:r>
                  <a:rPr lang="en-US">
                    <a:noFill/>
                  </a:rPr>
                  <a:t> </a:t>
                </a:r>
              </a:p>
            </p:txBody>
          </p:sp>
        </mc:Fallback>
      </mc:AlternateContent>
      <p:grpSp>
        <p:nvGrpSpPr>
          <p:cNvPr id="31" name="Group 144">
            <a:extLst>
              <a:ext uri="{FF2B5EF4-FFF2-40B4-BE49-F238E27FC236}">
                <a16:creationId xmlns:a16="http://schemas.microsoft.com/office/drawing/2014/main" id="{D115A1D8-BD35-4AE0-96B7-1DDB98E55A0A}"/>
              </a:ext>
            </a:extLst>
          </p:cNvPr>
          <p:cNvGrpSpPr/>
          <p:nvPr/>
        </p:nvGrpSpPr>
        <p:grpSpPr>
          <a:xfrm>
            <a:off x="821808" y="7491210"/>
            <a:ext cx="21571375" cy="4624589"/>
            <a:chOff x="1076414" y="3149283"/>
            <a:chExt cx="21573872" cy="4502857"/>
          </a:xfrm>
        </p:grpSpPr>
        <p:sp>
          <p:nvSpPr>
            <p:cNvPr id="32" name="Rounded Rectangle 6">
              <a:extLst>
                <a:ext uri="{FF2B5EF4-FFF2-40B4-BE49-F238E27FC236}">
                  <a16:creationId xmlns:a16="http://schemas.microsoft.com/office/drawing/2014/main" id="{C8E679AA-16DA-4891-B85C-6402FDE690B9}"/>
                </a:ext>
              </a:extLst>
            </p:cNvPr>
            <p:cNvSpPr/>
            <p:nvPr/>
          </p:nvSpPr>
          <p:spPr>
            <a:xfrm>
              <a:off x="1112859" y="3640450"/>
              <a:ext cx="21537427" cy="4011690"/>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33" name="Group 65">
              <a:extLst>
                <a:ext uri="{FF2B5EF4-FFF2-40B4-BE49-F238E27FC236}">
                  <a16:creationId xmlns:a16="http://schemas.microsoft.com/office/drawing/2014/main" id="{B480F88C-36C9-4F47-A8A3-72D3281F80B5}"/>
                </a:ext>
              </a:extLst>
            </p:cNvPr>
            <p:cNvGrpSpPr/>
            <p:nvPr/>
          </p:nvGrpSpPr>
          <p:grpSpPr>
            <a:xfrm>
              <a:off x="1076414" y="3149283"/>
              <a:ext cx="3581815" cy="788782"/>
              <a:chOff x="166396" y="8755082"/>
              <a:chExt cx="3581815" cy="788782"/>
            </a:xfrm>
          </p:grpSpPr>
          <p:sp>
            <p:nvSpPr>
              <p:cNvPr id="34" name="Freeform 20">
                <a:extLst>
                  <a:ext uri="{FF2B5EF4-FFF2-40B4-BE49-F238E27FC236}">
                    <a16:creationId xmlns:a16="http://schemas.microsoft.com/office/drawing/2014/main" id="{59C3D7F1-AD35-4FD7-8735-EB2FDB97F686}"/>
                  </a:ext>
                </a:extLst>
              </p:cNvPr>
              <p:cNvSpPr>
                <a:spLocks/>
              </p:cNvSpPr>
              <p:nvPr/>
            </p:nvSpPr>
            <p:spPr bwMode="auto">
              <a:xfrm>
                <a:off x="384522" y="8755082"/>
                <a:ext cx="3363689" cy="77712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11">
                <a:extLst>
                  <a:ext uri="{FF2B5EF4-FFF2-40B4-BE49-F238E27FC236}">
                    <a16:creationId xmlns:a16="http://schemas.microsoft.com/office/drawing/2014/main" id="{35F979A4-C7F6-492B-8F8D-27B3E93C0B85}"/>
                  </a:ext>
                </a:extLst>
              </p:cNvPr>
              <p:cNvGrpSpPr/>
              <p:nvPr/>
            </p:nvGrpSpPr>
            <p:grpSpPr>
              <a:xfrm>
                <a:off x="166396" y="8780577"/>
                <a:ext cx="702538" cy="572229"/>
                <a:chOff x="-145995" y="8633545"/>
                <a:chExt cx="787401" cy="641352"/>
              </a:xfrm>
            </p:grpSpPr>
            <p:sp>
              <p:nvSpPr>
                <p:cNvPr id="37" name="Freeform 45">
                  <a:extLst>
                    <a:ext uri="{FF2B5EF4-FFF2-40B4-BE49-F238E27FC236}">
                      <a16:creationId xmlns:a16="http://schemas.microsoft.com/office/drawing/2014/main" id="{224F65E0-9576-4E32-B61A-57E545F0625B}"/>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6">
                  <a:extLst>
                    <a:ext uri="{FF2B5EF4-FFF2-40B4-BE49-F238E27FC236}">
                      <a16:creationId xmlns:a16="http://schemas.microsoft.com/office/drawing/2014/main" id="{BA0FEC04-0637-49A0-B5A3-47EF17C4F7DD}"/>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7">
                  <a:extLst>
                    <a:ext uri="{FF2B5EF4-FFF2-40B4-BE49-F238E27FC236}">
                      <a16:creationId xmlns:a16="http://schemas.microsoft.com/office/drawing/2014/main" id="{6CFCE313-27F3-4BCE-8F74-375A0C729F5F}"/>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8">
                  <a:extLst>
                    <a:ext uri="{FF2B5EF4-FFF2-40B4-BE49-F238E27FC236}">
                      <a16:creationId xmlns:a16="http://schemas.microsoft.com/office/drawing/2014/main" id="{8DD1F813-1B23-4DC8-9C55-33B95706587C}"/>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49">
                  <a:extLst>
                    <a:ext uri="{FF2B5EF4-FFF2-40B4-BE49-F238E27FC236}">
                      <a16:creationId xmlns:a16="http://schemas.microsoft.com/office/drawing/2014/main" id="{3EF98666-2EB6-4A3E-9D03-64288813B8B9}"/>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0">
                  <a:extLst>
                    <a:ext uri="{FF2B5EF4-FFF2-40B4-BE49-F238E27FC236}">
                      <a16:creationId xmlns:a16="http://schemas.microsoft.com/office/drawing/2014/main" id="{58AF81DE-9F96-4381-A175-D39F57184626}"/>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1">
                  <a:extLst>
                    <a:ext uri="{FF2B5EF4-FFF2-40B4-BE49-F238E27FC236}">
                      <a16:creationId xmlns:a16="http://schemas.microsoft.com/office/drawing/2014/main" id="{D30C5872-8818-4B19-8F26-5E8AA57F3B47}"/>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Freeform 52">
                  <a:extLst>
                    <a:ext uri="{FF2B5EF4-FFF2-40B4-BE49-F238E27FC236}">
                      <a16:creationId xmlns:a16="http://schemas.microsoft.com/office/drawing/2014/main" id="{F7923A3A-BA8A-418E-9E43-B73104882D3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3">
                  <a:extLst>
                    <a:ext uri="{FF2B5EF4-FFF2-40B4-BE49-F238E27FC236}">
                      <a16:creationId xmlns:a16="http://schemas.microsoft.com/office/drawing/2014/main" id="{76FB8A0C-93C6-42F2-A66F-EADAD2200712}"/>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Rectangle 54">
                  <a:extLst>
                    <a:ext uri="{FF2B5EF4-FFF2-40B4-BE49-F238E27FC236}">
                      <a16:creationId xmlns:a16="http://schemas.microsoft.com/office/drawing/2014/main" id="{A71B1C48-0F9F-42B7-803F-DC406C2D2986}"/>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5">
                  <a:extLst>
                    <a:ext uri="{FF2B5EF4-FFF2-40B4-BE49-F238E27FC236}">
                      <a16:creationId xmlns:a16="http://schemas.microsoft.com/office/drawing/2014/main" id="{F16657CB-A65A-4A2F-8272-F6259B95F803}"/>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8" name="Freeform 56">
                  <a:extLst>
                    <a:ext uri="{FF2B5EF4-FFF2-40B4-BE49-F238E27FC236}">
                      <a16:creationId xmlns:a16="http://schemas.microsoft.com/office/drawing/2014/main" id="{91DC2399-2842-4625-91A9-D706E26158C6}"/>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C72F4C40-0B60-4F67-B3F2-92C45194F5E9}"/>
                  </a:ext>
                </a:extLst>
              </p:cNvPr>
              <p:cNvSpPr txBox="1"/>
              <p:nvPr/>
            </p:nvSpPr>
            <p:spPr>
              <a:xfrm>
                <a:off x="1212675" y="8774334"/>
                <a:ext cx="1773447" cy="769530"/>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Chú</a:t>
                </a:r>
                <a:r>
                  <a:rPr lang="en-US" sz="4400" b="1" dirty="0">
                    <a:solidFill>
                      <a:schemeClr val="bg1"/>
                    </a:solidFill>
                    <a:latin typeface="Tahoma" pitchFamily="34" charset="0"/>
                    <a:ea typeface="Tahoma" pitchFamily="34" charset="0"/>
                    <a:cs typeface="Tahoma" pitchFamily="34" charset="0"/>
                  </a:rPr>
                  <a:t> ý</a:t>
                </a:r>
              </a:p>
            </p:txBody>
          </p:sp>
        </p:grpSp>
      </p:grpSp>
      <mc:AlternateContent xmlns:mc="http://schemas.openxmlformats.org/markup-compatibility/2006">
        <mc:Choice xmlns:a14="http://schemas.microsoft.com/office/drawing/2010/main" Requires="a14">
          <p:sp>
            <p:nvSpPr>
              <p:cNvPr id="49" name="Rectangle 48">
                <a:extLst>
                  <a:ext uri="{FF2B5EF4-FFF2-40B4-BE49-F238E27FC236}">
                    <a16:creationId xmlns:a16="http://schemas.microsoft.com/office/drawing/2014/main" id="{62DDCB98-35BC-476C-B559-99C1F7753714}"/>
                  </a:ext>
                </a:extLst>
              </p:cNvPr>
              <p:cNvSpPr/>
              <p:nvPr/>
            </p:nvSpPr>
            <p:spPr>
              <a:xfrm>
                <a:off x="4648200" y="8469382"/>
                <a:ext cx="20615344" cy="1446550"/>
              </a:xfrm>
              <a:prstGeom prst="rect">
                <a:avLst/>
              </a:prstGeom>
            </p:spPr>
            <p:txBody>
              <a:bodyPr wrap="square">
                <a:spAutoFit/>
              </a:bodyPr>
              <a:lstStyle/>
              <a:p>
                <a:r>
                  <a:rPr lang="vi-VN" sz="4400" b="1" dirty="0" smtClean="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d>
                      <m:dPr>
                        <m:ctrlPr>
                          <a:rPr lang="en-US" sz="4400" b="1" i="1">
                            <a:latin typeface="Cambria Math" panose="02040503050406030204" pitchFamily="18" charset="0"/>
                          </a:rPr>
                        </m:ctrlPr>
                      </m:dPr>
                      <m:e>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e>
                    </m:d>
                    <m:r>
                      <a:rPr lang="en-US" sz="4400" b="1" i="1" smtClean="0">
                        <a:latin typeface="Cambria Math" panose="02040503050406030204" pitchFamily="18" charset="0"/>
                      </a:rPr>
                      <m:t>.</m:t>
                    </m:r>
                    <m:r>
                      <a:rPr lang="vi-VN" sz="4400" b="1" i="1">
                        <a:latin typeface="Cambria Math" panose="02040503050406030204" pitchFamily="18" charset="0"/>
                      </a:rPr>
                      <m:t>𝒅</m:t>
                    </m:r>
                  </m:oMath>
                </a14:m>
                <a:r>
                  <a:rPr lang="vi-VN" sz="4400" b="1" dirty="0">
                    <a:latin typeface="Tahoma" panose="020B0604030504040204" pitchFamily="34" charset="0"/>
                    <a:ea typeface="Tahoma" panose="020B0604030504040204" pitchFamily="34" charset="0"/>
                    <a:cs typeface="Tahoma" panose="020B0604030504040204" pitchFamily="34" charset="0"/>
                  </a:rPr>
                  <a:t> nên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e>
                    </m:d>
                  </m:oMath>
                </a14:m>
                <a:r>
                  <a:rPr lang="vi-VN" sz="4400" b="1" dirty="0">
                    <a:latin typeface="Tahoma" panose="020B0604030504040204" pitchFamily="34" charset="0"/>
                    <a:ea typeface="Tahoma" panose="020B0604030504040204" pitchFamily="34" charset="0"/>
                    <a:cs typeface="Tahoma" panose="020B0604030504040204" pitchFamily="34" charset="0"/>
                  </a:rPr>
                  <a:t> có thể viết </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9" name="Rectangle 48">
                <a:extLst>
                  <a:ext uri="{FF2B5EF4-FFF2-40B4-BE49-F238E27FC236}">
                    <a16:creationId xmlns:a16="http://schemas.microsoft.com/office/drawing/2014/main" id="{62DDCB98-35BC-476C-B559-99C1F7753714}"/>
                  </a:ext>
                </a:extLst>
              </p:cNvPr>
              <p:cNvSpPr>
                <a:spLocks noRot="1" noChangeAspect="1" noMove="1" noResize="1" noEditPoints="1" noAdjustHandles="1" noChangeArrowheads="1" noChangeShapeType="1" noTextEdit="1"/>
              </p:cNvSpPr>
              <p:nvPr/>
            </p:nvSpPr>
            <p:spPr>
              <a:xfrm>
                <a:off x="4648200" y="8469382"/>
                <a:ext cx="20615344" cy="1446550"/>
              </a:xfrm>
              <a:prstGeom prst="rect">
                <a:avLst/>
              </a:prstGeom>
              <a:blipFill>
                <a:blip r:embed="rId6"/>
                <a:stretch>
                  <a:fillRect l="-1213" t="-88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Rectangle 49">
                <a:extLst>
                  <a:ext uri="{FF2B5EF4-FFF2-40B4-BE49-F238E27FC236}">
                    <a16:creationId xmlns:a16="http://schemas.microsoft.com/office/drawing/2014/main" id="{711D0933-71C3-4A74-A12C-AE52680F1DF8}"/>
                  </a:ext>
                </a:extLst>
              </p:cNvPr>
              <p:cNvSpPr/>
              <p:nvPr/>
            </p:nvSpPr>
            <p:spPr>
              <a:xfrm>
                <a:off x="1689100" y="9668703"/>
                <a:ext cx="20615344" cy="1774845"/>
              </a:xfrm>
              <a:prstGeom prst="rect">
                <a:avLst/>
              </a:prstGeom>
            </p:spPr>
            <p:txBody>
              <a:bodyPr wrap="square">
                <a:spAutoFit/>
              </a:bodyPr>
              <a:lstStyle/>
              <a:p>
                <a:pPr algn="ct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𝒏</m:t>
                        </m:r>
                      </m:sub>
                    </m:sSub>
                    <m:r>
                      <a:rPr lang="vi-VN" sz="4400" b="1" i="1">
                        <a:latin typeface="Cambria Math" panose="02040503050406030204" pitchFamily="18" charset="0"/>
                      </a:rPr>
                      <m:t>=</m:t>
                    </m:r>
                    <m:r>
                      <a:rPr lang="vi-VN" sz="4400" b="1" i="1">
                        <a:latin typeface="Cambria Math" panose="02040503050406030204" pitchFamily="18" charset="0"/>
                      </a:rPr>
                      <m:t>𝒏</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𝒏</m:t>
                        </m:r>
                        <m:d>
                          <m:dPr>
                            <m:ctrlPr>
                              <a:rPr lang="en-US" sz="4400" b="1" i="1">
                                <a:latin typeface="Cambria Math" panose="02040503050406030204" pitchFamily="18" charset="0"/>
                              </a:rPr>
                            </m:ctrlPr>
                          </m:dPr>
                          <m:e>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e>
                        </m:d>
                        <m:r>
                          <a:rPr lang="vi-VN" sz="4400" b="1" i="1">
                            <a:latin typeface="Cambria Math" panose="02040503050406030204" pitchFamily="18" charset="0"/>
                          </a:rPr>
                          <m:t>𝒅</m:t>
                        </m:r>
                      </m:num>
                      <m:den>
                        <m:r>
                          <a:rPr lang="vi-VN" sz="4400" b="1" i="1">
                            <a:latin typeface="Cambria Math" panose="02040503050406030204" pitchFamily="18" charset="0"/>
                          </a:rPr>
                          <m:t>𝟐</m:t>
                        </m:r>
                      </m:den>
                    </m:f>
                  </m:oMath>
                </a14:m>
                <a:r>
                  <a:rPr lang="vi-VN"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r>
                          <a:rPr lang="vi-VN" sz="4400" b="1" i="0">
                            <a:latin typeface="Cambria Math" panose="02040503050406030204" pitchFamily="18" charset="0"/>
                          </a:rPr>
                          <m:t>′</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0" name="Rectangle 49">
                <a:extLst>
                  <a:ext uri="{FF2B5EF4-FFF2-40B4-BE49-F238E27FC236}">
                    <a16:creationId xmlns:a16="http://schemas.microsoft.com/office/drawing/2014/main" id="{711D0933-71C3-4A74-A12C-AE52680F1DF8}"/>
                  </a:ext>
                </a:extLst>
              </p:cNvPr>
              <p:cNvSpPr>
                <a:spLocks noRot="1" noChangeAspect="1" noMove="1" noResize="1" noEditPoints="1" noAdjustHandles="1" noChangeArrowheads="1" noChangeShapeType="1" noTextEdit="1"/>
              </p:cNvSpPr>
              <p:nvPr/>
            </p:nvSpPr>
            <p:spPr>
              <a:xfrm>
                <a:off x="1689100" y="9668703"/>
                <a:ext cx="20615344" cy="177484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20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9"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82A301-A5B8-408A-AF5F-CA9021F4C9CA}"/>
              </a:ext>
            </a:extLst>
          </p:cNvPr>
          <p:cNvGrpSpPr/>
          <p:nvPr/>
        </p:nvGrpSpPr>
        <p:grpSpPr>
          <a:xfrm>
            <a:off x="703992" y="1210350"/>
            <a:ext cx="8679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849266" y="6934200"/>
            <a:ext cx="22415863" cy="4320380"/>
            <a:chOff x="1270511" y="5936338"/>
            <a:chExt cx="22415863" cy="4320380"/>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5"/>
              <a:ext cx="22414164" cy="409189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838200" y="1981200"/>
            <a:ext cx="22431709" cy="4849600"/>
            <a:chOff x="1268078" y="4371975"/>
            <a:chExt cx="22431709" cy="4849600"/>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4849600"/>
              <a:chOff x="1268078" y="2438400"/>
              <a:chExt cx="22431709" cy="4849600"/>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471373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579184" cy="940513"/>
                <a:chOff x="1311958" y="3405486"/>
                <a:chExt cx="3579184"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3085212" y="2507256"/>
                  <a:ext cx="793396" cy="281846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684085" y="3466684"/>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sp>
              <p:nvSpPr>
                <p:cNvPr id="128" name="TextBox 127">
                  <a:extLst>
                    <a:ext uri="{FF2B5EF4-FFF2-40B4-BE49-F238E27FC236}">
                      <a16:creationId xmlns:a16="http://schemas.microsoft.com/office/drawing/2014/main" id="{01166C5C-0D31-4236-81E2-2054718822A8}"/>
                    </a:ext>
                  </a:extLst>
                </p:cNvPr>
                <p:cNvSpPr txBox="1"/>
                <p:nvPr/>
              </p:nvSpPr>
              <p:spPr>
                <a:xfrm>
                  <a:off x="4250944" y="4830425"/>
                  <a:ext cx="1784186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oMath>
                  </a14:m>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4250944" y="4830425"/>
                  <a:ext cx="17841866" cy="769441"/>
                </a:xfrm>
                <a:prstGeom prst="rect">
                  <a:avLst/>
                </a:prstGeom>
                <a:blipFill>
                  <a:blip r:embed="rId3"/>
                  <a:stretch>
                    <a:fillRect t="-16667" b="-36508"/>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0" name="TextBox 159">
                <a:extLst>
                  <a:ext uri="{FF2B5EF4-FFF2-40B4-BE49-F238E27FC236}">
                    <a16:creationId xmlns:a16="http://schemas.microsoft.com/office/drawing/2014/main" id="{F07899DC-FF1C-4140-87CF-1EE4D9BC827D}"/>
                  </a:ext>
                </a:extLst>
              </p:cNvPr>
              <p:cNvSpPr txBox="1"/>
              <p:nvPr/>
            </p:nvSpPr>
            <p:spPr>
              <a:xfrm>
                <a:off x="1252089" y="7917359"/>
                <a:ext cx="19707919"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Vì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0">
                        <a:latin typeface="Cambria Math" panose="02040503050406030204" pitchFamily="18" charset="0"/>
                      </a:rPr>
                      <m:t>=</m:t>
                    </m:r>
                    <m:r>
                      <a:rPr lang="vi-VN" sz="4400" b="1" i="0">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1252089" y="7917359"/>
                <a:ext cx="19707919" cy="769441"/>
              </a:xfrm>
              <a:prstGeom prst="rect">
                <a:avLst/>
              </a:prstGeom>
              <a:blipFill>
                <a:blip r:embed="rId4"/>
                <a:stretch>
                  <a:fillRect l="-1237"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1" name="TextBox 160">
                <a:extLst>
                  <a:ext uri="{FF2B5EF4-FFF2-40B4-BE49-F238E27FC236}">
                    <a16:creationId xmlns:a16="http://schemas.microsoft.com/office/drawing/2014/main" id="{B38B1A02-B8FF-4FC2-B6C3-BA0C17C4E7D6}"/>
                  </a:ext>
                </a:extLst>
              </p:cNvPr>
              <p:cNvSpPr txBox="1"/>
              <p:nvPr/>
            </p:nvSpPr>
            <p:spPr>
              <a:xfrm>
                <a:off x="1252089" y="8987880"/>
                <a:ext cx="22013040"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vi-VN" sz="4400" b="1" i="1">
                        <a:latin typeface="Cambria Math" panose="02040503050406030204" pitchFamily="18" charset="0"/>
                      </a:rPr>
                      <m:t>𝒏</m:t>
                    </m:r>
                    <m:r>
                      <a:rPr lang="vi-VN" sz="4400" b="1" i="0">
                        <a:latin typeface="Cambria Math" panose="02040503050406030204" pitchFamily="18" charset="0"/>
                      </a:rPr>
                      <m:t>≥</m:t>
                    </m:r>
                    <m:r>
                      <a:rPr lang="vi-VN" sz="4400" b="1" i="0">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xét hiệu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1">
                        <a:latin typeface="Cambria Math" panose="02040503050406030204" pitchFamily="18" charset="0"/>
                      </a:rPr>
                      <m:t>=</m:t>
                    </m:r>
                    <m:r>
                      <a:rPr lang="vi-VN" sz="4400" b="1" i="1">
                        <a:latin typeface="Cambria Math" panose="02040503050406030204" pitchFamily="18" charset="0"/>
                      </a:rPr>
                      <m:t>𝟑</m:t>
                    </m:r>
                    <m:d>
                      <m:dPr>
                        <m:ctrlPr>
                          <a:rPr lang="en-US" sz="4400" b="1" i="1">
                            <a:latin typeface="Cambria Math" panose="02040503050406030204" pitchFamily="18" charset="0"/>
                          </a:rPr>
                        </m:ctrlPr>
                      </m:dPr>
                      <m:e>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e>
                    </m:d>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d>
                      <m:dPr>
                        <m:ctrlPr>
                          <a:rPr lang="en-US" sz="4400" b="1" i="1">
                            <a:latin typeface="Cambria Math" panose="02040503050406030204" pitchFamily="18" charset="0"/>
                          </a:rPr>
                        </m:ctrlPr>
                      </m:dPr>
                      <m:e>
                        <m:r>
                          <a:rPr lang="vi-VN" sz="4400" b="1" i="1">
                            <a:latin typeface="Cambria Math" panose="02040503050406030204" pitchFamily="18" charset="0"/>
                          </a:rPr>
                          <m:t>𝟑</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e>
                    </m:d>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suy ra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1">
                        <a:latin typeface="Cambria Math" panose="02040503050406030204" pitchFamily="18" charset="0"/>
                      </a:rPr>
                      <m:t>+</m:t>
                    </m:r>
                    <m:r>
                      <a:rPr lang="vi-VN" sz="4400" b="1" i="1">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1252089" y="8987880"/>
                <a:ext cx="22013040" cy="769441"/>
              </a:xfrm>
              <a:prstGeom prst="rect">
                <a:avLst/>
              </a:prstGeom>
              <a:blipFill>
                <a:blip r:embed="rId5"/>
                <a:stretch>
                  <a:fillRect l="-360" t="-16535" r="-415" b="-354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4B693749-7578-4FA9-8B4F-FB5FB5DE64E8}"/>
                  </a:ext>
                </a:extLst>
              </p:cNvPr>
              <p:cNvSpPr txBox="1"/>
              <p:nvPr/>
            </p:nvSpPr>
            <p:spPr>
              <a:xfrm>
                <a:off x="1252089" y="10058400"/>
                <a:ext cx="19735801" cy="769441"/>
              </a:xfrm>
              <a:prstGeom prst="rect">
                <a:avLst/>
              </a:prstGeom>
              <a:noFill/>
            </p:spPr>
            <p:txBody>
              <a:bodyPr wrap="square" rtlCol="0">
                <a:spAutoFit/>
              </a:bodyPr>
              <a:lstStyle/>
              <a:p>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sSub>
                      <m:sSubPr>
                        <m:ctrlPr>
                          <a:rPr lang="en-US" sz="4400" b="1" i="1">
                            <a:latin typeface="Cambria Math" panose="02040503050406030204" pitchFamily="18" charset="0"/>
                          </a:rPr>
                        </m:ctrlPr>
                      </m:sSubPr>
                      <m:e>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e>
                      <m:sub/>
                    </m:sSub>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có công sai </a:t>
                </a:r>
                <a14:m>
                  <m:oMath xmlns:m="http://schemas.openxmlformats.org/officeDocument/2006/math">
                    <m:r>
                      <a:rPr lang="vi-VN" sz="4400" b="1" i="1">
                        <a:latin typeface="Cambria Math" panose="02040503050406030204" pitchFamily="18" charset="0"/>
                      </a:rPr>
                      <m:t>𝒅</m:t>
                    </m:r>
                    <m:r>
                      <a:rPr lang="vi-VN" sz="4400" b="1" i="0">
                        <a:latin typeface="Cambria Math" panose="02040503050406030204" pitchFamily="18" charset="0"/>
                      </a:rPr>
                      <m:t>=</m:t>
                    </m:r>
                    <m:r>
                      <a:rPr lang="vi-VN" sz="4400" b="1" i="0">
                        <a:latin typeface="Cambria Math" panose="02040503050406030204" pitchFamily="18" charset="0"/>
                      </a:rPr>
                      <m:t>𝟑</m:t>
                    </m:r>
                    <m:r>
                      <a:rPr lang="en-US" sz="4400" b="1" i="0" smtClean="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4B693749-7578-4FA9-8B4F-FB5FB5DE64E8}"/>
                  </a:ext>
                </a:extLst>
              </p:cNvPr>
              <p:cNvSpPr txBox="1">
                <a:spLocks noRot="1" noChangeAspect="1" noMove="1" noResize="1" noEditPoints="1" noAdjustHandles="1" noChangeArrowheads="1" noChangeShapeType="1" noTextEdit="1"/>
              </p:cNvSpPr>
              <p:nvPr/>
            </p:nvSpPr>
            <p:spPr>
              <a:xfrm>
                <a:off x="1252089" y="10058400"/>
                <a:ext cx="19735801" cy="769441"/>
              </a:xfrm>
              <a:prstGeom prst="rect">
                <a:avLst/>
              </a:prstGeom>
              <a:blipFill>
                <a:blip r:embed="rId6"/>
                <a:stretch>
                  <a:fillRect l="-401"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77B20D27-C8F0-4120-B8B5-57BC0ED47985}"/>
                  </a:ext>
                </a:extLst>
              </p:cNvPr>
              <p:cNvSpPr txBox="1"/>
              <p:nvPr/>
            </p:nvSpPr>
            <p:spPr>
              <a:xfrm>
                <a:off x="3133121" y="35052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Chứng minh rằng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Tìm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1">
                        <a:latin typeface="Cambria Math" panose="02040503050406030204" pitchFamily="18" charset="0"/>
                      </a:rPr>
                      <m:t>𝒅</m:t>
                    </m:r>
                  </m:oMath>
                </a14:m>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4" name="TextBox 53">
                <a:extLst>
                  <a:ext uri="{FF2B5EF4-FFF2-40B4-BE49-F238E27FC236}">
                    <a16:creationId xmlns:a16="http://schemas.microsoft.com/office/drawing/2014/main" id="{77B20D27-C8F0-4120-B8B5-57BC0ED47985}"/>
                  </a:ext>
                </a:extLst>
              </p:cNvPr>
              <p:cNvSpPr txBox="1">
                <a:spLocks noRot="1" noChangeAspect="1" noMove="1" noResize="1" noEditPoints="1" noAdjustHandles="1" noChangeArrowheads="1" noChangeShapeType="1" noTextEdit="1"/>
              </p:cNvSpPr>
              <p:nvPr/>
            </p:nvSpPr>
            <p:spPr>
              <a:xfrm>
                <a:off x="3133121" y="3505200"/>
                <a:ext cx="17841866" cy="769441"/>
              </a:xfrm>
              <a:prstGeom prst="rect">
                <a:avLst/>
              </a:prstGeom>
              <a:blipFill>
                <a:blip r:embed="rId7"/>
                <a:stretch>
                  <a:fillRect l="-1401" t="-16667" b="-36508"/>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F240EA3E-CEE9-4D62-BE21-C92728BE6AF6}"/>
              </a:ext>
            </a:extLst>
          </p:cNvPr>
          <p:cNvSpPr txBox="1"/>
          <p:nvPr/>
        </p:nvSpPr>
        <p:spPr>
          <a:xfrm>
            <a:off x="3133121" y="46101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Tính tổng của 50 số hạng đầu.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FF2F7A2F-3392-495E-A7E3-C28ECAD39FED}"/>
                  </a:ext>
                </a:extLst>
              </p:cNvPr>
              <p:cNvSpPr txBox="1"/>
              <p:nvPr/>
            </p:nvSpPr>
            <p:spPr>
              <a:xfrm>
                <a:off x="3133121" y="57150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Biết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𝒏</m:t>
                        </m:r>
                      </m:sub>
                    </m:sSub>
                    <m:r>
                      <a:rPr lang="vi-VN" sz="4400" b="1" i="0">
                        <a:latin typeface="Cambria Math" panose="02040503050406030204" pitchFamily="18" charset="0"/>
                      </a:rPr>
                      <m:t>=</m:t>
                    </m:r>
                    <m:r>
                      <a:rPr lang="vi-VN" sz="4400" b="1" i="0">
                        <a:latin typeface="Cambria Math" panose="02040503050406030204" pitchFamily="18" charset="0"/>
                      </a:rPr>
                      <m:t>𝟐𝟔𝟎</m:t>
                    </m:r>
                  </m:oMath>
                </a14:m>
                <a:r>
                  <a:rPr lang="vi-VN" sz="4400" b="1" dirty="0">
                    <a:latin typeface="Tahoma" panose="020B0604030504040204" pitchFamily="34" charset="0"/>
                    <a:ea typeface="Tahoma" panose="020B0604030504040204" pitchFamily="34" charset="0"/>
                    <a:cs typeface="Tahoma" panose="020B0604030504040204" pitchFamily="34" charset="0"/>
                  </a:rPr>
                  <a:t>, tìm </a:t>
                </a:r>
                <a14:m>
                  <m:oMath xmlns:m="http://schemas.openxmlformats.org/officeDocument/2006/math">
                    <m:r>
                      <a:rPr lang="vi-VN" sz="4400" b="1" i="1">
                        <a:latin typeface="Cambria Math" panose="02040503050406030204" pitchFamily="18" charset="0"/>
                      </a:rPr>
                      <m:t>𝒏</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7" name="TextBox 56">
                <a:extLst>
                  <a:ext uri="{FF2B5EF4-FFF2-40B4-BE49-F238E27FC236}">
                    <a16:creationId xmlns:a16="http://schemas.microsoft.com/office/drawing/2014/main" id="{FF2F7A2F-3392-495E-A7E3-C28ECAD39FED}"/>
                  </a:ext>
                </a:extLst>
              </p:cNvPr>
              <p:cNvSpPr txBox="1">
                <a:spLocks noRot="1" noChangeAspect="1" noMove="1" noResize="1" noEditPoints="1" noAdjustHandles="1" noChangeArrowheads="1" noChangeShapeType="1" noTextEdit="1"/>
              </p:cNvSpPr>
              <p:nvPr/>
            </p:nvSpPr>
            <p:spPr>
              <a:xfrm>
                <a:off x="3133121" y="5715000"/>
                <a:ext cx="17841866" cy="769441"/>
              </a:xfrm>
              <a:prstGeom prst="rect">
                <a:avLst/>
              </a:prstGeom>
              <a:blipFill>
                <a:blip r:embed="rId8"/>
                <a:stretch>
                  <a:fillRect l="-1401" t="-17460" b="-35714"/>
                </a:stretch>
              </a:blipFill>
            </p:spPr>
            <p:txBody>
              <a:bodyPr/>
              <a:lstStyle/>
              <a:p>
                <a:r>
                  <a:rPr lang="en-US">
                    <a:noFill/>
                  </a:rPr>
                  <a:t> </a:t>
                </a:r>
              </a:p>
            </p:txBody>
          </p:sp>
        </mc:Fallback>
      </mc:AlternateContent>
    </p:spTree>
    <p:extLst>
      <p:ext uri="{BB962C8B-B14F-4D97-AF65-F5344CB8AC3E}">
        <p14:creationId xmlns:p14="http://schemas.microsoft.com/office/powerpoint/2010/main" val="17860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animEffect transition="in" filter="wipe(left)">
                                      <p:cBhvr>
                                        <p:cTn id="37" dur="500"/>
                                        <p:tgtEl>
                                          <p:spTgt spid="1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1">
                                            <p:txEl>
                                              <p:pRg st="0" end="0"/>
                                            </p:txEl>
                                          </p:spTgt>
                                        </p:tgtEl>
                                        <p:attrNameLst>
                                          <p:attrName>style.visibility</p:attrName>
                                        </p:attrNameLst>
                                      </p:cBhvr>
                                      <p:to>
                                        <p:strVal val="visible"/>
                                      </p:to>
                                    </p:set>
                                    <p:animEffect transition="in" filter="wipe(left)">
                                      <p:cBhvr>
                                        <p:cTn id="42" dur="500"/>
                                        <p:tgtEl>
                                          <p:spTgt spid="16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xEl>
                                              <p:pRg st="0" end="0"/>
                                            </p:txEl>
                                          </p:spTgt>
                                        </p:tgtEl>
                                        <p:attrNameLst>
                                          <p:attrName>style.visibility</p:attrName>
                                        </p:attrNameLst>
                                      </p:cBhvr>
                                      <p:to>
                                        <p:strVal val="visible"/>
                                      </p:to>
                                    </p:set>
                                    <p:animEffect transition="in" filter="wipe(left)">
                                      <p:cBhvr>
                                        <p:cTn id="47"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6" grpId="0" build="p"/>
      <p:bldP spid="54" grpId="0"/>
      <p:bldP spid="55"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82A301-A5B8-408A-AF5F-CA9021F4C9CA}"/>
              </a:ext>
            </a:extLst>
          </p:cNvPr>
          <p:cNvGrpSpPr/>
          <p:nvPr/>
        </p:nvGrpSpPr>
        <p:grpSpPr>
          <a:xfrm>
            <a:off x="1041028" y="1878824"/>
            <a:ext cx="8679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914400" y="8534400"/>
            <a:ext cx="22415863" cy="4320380"/>
            <a:chOff x="1270511" y="5936338"/>
            <a:chExt cx="22415863" cy="4320380"/>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5"/>
              <a:ext cx="22414164" cy="409189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903334" y="3581400"/>
            <a:ext cx="22431709" cy="4849600"/>
            <a:chOff x="1268078" y="4371975"/>
            <a:chExt cx="22431709" cy="4849600"/>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4849600"/>
              <a:chOff x="1268078" y="2438400"/>
              <a:chExt cx="22431709" cy="4849600"/>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471373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579184" cy="940513"/>
                <a:chOff x="1311958" y="3405486"/>
                <a:chExt cx="3579184"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3085212" y="2507256"/>
                  <a:ext cx="793396" cy="281846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636668" y="3483926"/>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mc:Choice xmlns:a14="http://schemas.microsoft.com/office/drawing/2010/main" Requires="a14">
            <p:sp>
              <p:nvSpPr>
                <p:cNvPr id="128" name="TextBox 127">
                  <a:extLst>
                    <a:ext uri="{FF2B5EF4-FFF2-40B4-BE49-F238E27FC236}">
                      <a16:creationId xmlns:a16="http://schemas.microsoft.com/office/drawing/2014/main" id="{01166C5C-0D31-4236-81E2-2054718822A8}"/>
                    </a:ext>
                  </a:extLst>
                </p:cNvPr>
                <p:cNvSpPr txBox="1"/>
                <p:nvPr/>
              </p:nvSpPr>
              <p:spPr>
                <a:xfrm>
                  <a:off x="4250944" y="4830425"/>
                  <a:ext cx="1784186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oMath>
                  </a14:m>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4250944" y="4830425"/>
                  <a:ext cx="17841866" cy="769441"/>
                </a:xfrm>
                <a:prstGeom prst="rect">
                  <a:avLst/>
                </a:prstGeom>
                <a:blipFill>
                  <a:blip r:embed="rId3"/>
                  <a:stretch>
                    <a:fillRect t="-17460" b="-36508"/>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0" name="TextBox 159">
                <a:extLst>
                  <a:ext uri="{FF2B5EF4-FFF2-40B4-BE49-F238E27FC236}">
                    <a16:creationId xmlns:a16="http://schemas.microsoft.com/office/drawing/2014/main" id="{F07899DC-FF1C-4140-87CF-1EE4D9BC827D}"/>
                  </a:ext>
                </a:extLst>
              </p:cNvPr>
              <p:cNvSpPr txBox="1"/>
              <p:nvPr/>
            </p:nvSpPr>
            <p:spPr>
              <a:xfrm>
                <a:off x="2390081" y="9593759"/>
                <a:ext cx="19707919"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Vì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𝒅</m:t>
                    </m:r>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𝟓𝟎</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nên theo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r>
                          <a:rPr lang="vi-VN" sz="4400" b="1" i="0">
                            <a:latin typeface="Cambria Math" panose="02040503050406030204" pitchFamily="18" charset="0"/>
                          </a:rPr>
                          <m:t>′</m:t>
                        </m:r>
                      </m:e>
                    </m:d>
                  </m:oMath>
                </a14:m>
                <a:r>
                  <a:rPr lang="vi-VN" sz="4400" b="1" dirty="0">
                    <a:latin typeface="Tahoma" panose="020B0604030504040204" pitchFamily="34" charset="0"/>
                    <a:ea typeface="Tahoma" panose="020B0604030504040204" pitchFamily="34" charset="0"/>
                    <a:cs typeface="Tahoma" panose="020B0604030504040204" pitchFamily="34" charset="0"/>
                  </a:rPr>
                  <a:t> ta có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2390081" y="9593759"/>
                <a:ext cx="19707919" cy="769441"/>
              </a:xfrm>
              <a:prstGeom prst="rect">
                <a:avLst/>
              </a:prstGeom>
              <a:blipFill>
                <a:blip r:embed="rId4"/>
                <a:stretch>
                  <a:fillRect l="-1237"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1" name="TextBox 160">
                <a:extLst>
                  <a:ext uri="{FF2B5EF4-FFF2-40B4-BE49-F238E27FC236}">
                    <a16:creationId xmlns:a16="http://schemas.microsoft.com/office/drawing/2014/main" id="{B38B1A02-B8FF-4FC2-B6C3-BA0C17C4E7D6}"/>
                  </a:ext>
                </a:extLst>
              </p:cNvPr>
              <p:cNvSpPr txBox="1"/>
              <p:nvPr/>
            </p:nvSpPr>
            <p:spPr>
              <a:xfrm>
                <a:off x="1317223" y="10742026"/>
                <a:ext cx="22013040" cy="13737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𝟓𝟎</m:t>
                          </m:r>
                        </m:sub>
                      </m:sSub>
                      <m:r>
                        <a:rPr lang="vi-VN" sz="4400" b="1" i="1">
                          <a:latin typeface="Cambria Math" panose="02040503050406030204" pitchFamily="18" charset="0"/>
                        </a:rPr>
                        <m:t>=</m:t>
                      </m:r>
                      <m:r>
                        <a:rPr lang="vi-VN" sz="4400" b="1" i="1">
                          <a:latin typeface="Cambria Math" panose="02040503050406030204" pitchFamily="18" charset="0"/>
                        </a:rPr>
                        <m:t>𝟓𝟎</m:t>
                      </m:r>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m:t>
                      </m:r>
                      <m:f>
                        <m:fPr>
                          <m:ctrlPr>
                            <a:rPr lang="en-US" sz="4400" b="1" i="1">
                              <a:latin typeface="Cambria Math" panose="02040503050406030204" pitchFamily="18" charset="0"/>
                            </a:rPr>
                          </m:ctrlPr>
                        </m:fPr>
                        <m:num>
                          <m:r>
                            <a:rPr lang="vi-VN" sz="4400" b="1" i="1">
                              <a:latin typeface="Cambria Math" panose="02040503050406030204" pitchFamily="18" charset="0"/>
                            </a:rPr>
                            <m:t>𝟓𝟎</m:t>
                          </m:r>
                          <m:r>
                            <a:rPr lang="vi-VN" sz="4400" b="1" i="1">
                              <a:latin typeface="Cambria Math" panose="02040503050406030204" pitchFamily="18" charset="0"/>
                            </a:rPr>
                            <m:t>.</m:t>
                          </m:r>
                          <m:r>
                            <a:rPr lang="vi-VN" sz="4400" b="1" i="1">
                              <a:latin typeface="Cambria Math" panose="02040503050406030204" pitchFamily="18" charset="0"/>
                            </a:rPr>
                            <m:t>𝟒𝟗</m:t>
                          </m:r>
                        </m:num>
                        <m:den>
                          <m:r>
                            <a:rPr lang="vi-VN" sz="4400" b="1" i="1">
                              <a:latin typeface="Cambria Math" panose="02040503050406030204" pitchFamily="18" charset="0"/>
                            </a:rPr>
                            <m:t>𝟐</m:t>
                          </m:r>
                        </m:den>
                      </m:f>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𝟑𝟕𝟕𝟓</m:t>
                      </m:r>
                    </m:oMath>
                  </m:oMathPara>
                </a14:m>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1317223" y="10742026"/>
                <a:ext cx="22013040" cy="13737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77B20D27-C8F0-4120-B8B5-57BC0ED47985}"/>
                  </a:ext>
                </a:extLst>
              </p:cNvPr>
              <p:cNvSpPr txBox="1"/>
              <p:nvPr/>
            </p:nvSpPr>
            <p:spPr>
              <a:xfrm>
                <a:off x="3198255" y="51054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Chứng minh rằng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Tìm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1">
                        <a:latin typeface="Cambria Math" panose="02040503050406030204" pitchFamily="18" charset="0"/>
                      </a:rPr>
                      <m:t>𝒅</m:t>
                    </m:r>
                  </m:oMath>
                </a14:m>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4" name="TextBox 53">
                <a:extLst>
                  <a:ext uri="{FF2B5EF4-FFF2-40B4-BE49-F238E27FC236}">
                    <a16:creationId xmlns:a16="http://schemas.microsoft.com/office/drawing/2014/main" id="{77B20D27-C8F0-4120-B8B5-57BC0ED47985}"/>
                  </a:ext>
                </a:extLst>
              </p:cNvPr>
              <p:cNvSpPr txBox="1">
                <a:spLocks noRot="1" noChangeAspect="1" noMove="1" noResize="1" noEditPoints="1" noAdjustHandles="1" noChangeArrowheads="1" noChangeShapeType="1" noTextEdit="1"/>
              </p:cNvSpPr>
              <p:nvPr/>
            </p:nvSpPr>
            <p:spPr>
              <a:xfrm>
                <a:off x="3198255" y="5105400"/>
                <a:ext cx="17841866" cy="769441"/>
              </a:xfrm>
              <a:prstGeom prst="rect">
                <a:avLst/>
              </a:prstGeom>
              <a:blipFill>
                <a:blip r:embed="rId6"/>
                <a:stretch>
                  <a:fillRect l="-1401" t="-17460" b="-35714"/>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F240EA3E-CEE9-4D62-BE21-C92728BE6AF6}"/>
              </a:ext>
            </a:extLst>
          </p:cNvPr>
          <p:cNvSpPr txBox="1"/>
          <p:nvPr/>
        </p:nvSpPr>
        <p:spPr>
          <a:xfrm>
            <a:off x="3198255" y="62103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Tính tổng của 50 số hạng đầu.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FF2F7A2F-3392-495E-A7E3-C28ECAD39FED}"/>
                  </a:ext>
                </a:extLst>
              </p:cNvPr>
              <p:cNvSpPr txBox="1"/>
              <p:nvPr/>
            </p:nvSpPr>
            <p:spPr>
              <a:xfrm>
                <a:off x="3198255" y="73152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Biết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𝑺</m:t>
                        </m:r>
                      </m:e>
                      <m:sub>
                        <m:r>
                          <a:rPr lang="vi-VN" sz="4400" b="1" i="1">
                            <a:latin typeface="Cambria Math" panose="02040503050406030204" pitchFamily="18" charset="0"/>
                          </a:rPr>
                          <m:t>𝒏</m:t>
                        </m:r>
                      </m:sub>
                    </m:sSub>
                    <m:r>
                      <a:rPr lang="vi-VN" sz="4400" b="1" i="0">
                        <a:latin typeface="Cambria Math" panose="02040503050406030204" pitchFamily="18" charset="0"/>
                      </a:rPr>
                      <m:t>=</m:t>
                    </m:r>
                    <m:r>
                      <a:rPr lang="vi-VN" sz="4400" b="1" i="0">
                        <a:latin typeface="Cambria Math" panose="02040503050406030204" pitchFamily="18" charset="0"/>
                      </a:rPr>
                      <m:t>𝟐𝟔𝟎</m:t>
                    </m:r>
                  </m:oMath>
                </a14:m>
                <a:r>
                  <a:rPr lang="vi-VN" sz="4400" b="1" dirty="0">
                    <a:latin typeface="Tahoma" panose="020B0604030504040204" pitchFamily="34" charset="0"/>
                    <a:ea typeface="Tahoma" panose="020B0604030504040204" pitchFamily="34" charset="0"/>
                    <a:cs typeface="Tahoma" panose="020B0604030504040204" pitchFamily="34" charset="0"/>
                  </a:rPr>
                  <a:t>, tìm </a:t>
                </a:r>
                <a14:m>
                  <m:oMath xmlns:m="http://schemas.openxmlformats.org/officeDocument/2006/math">
                    <m:r>
                      <a:rPr lang="vi-VN" sz="4400" b="1" i="1">
                        <a:latin typeface="Cambria Math" panose="02040503050406030204" pitchFamily="18" charset="0"/>
                      </a:rPr>
                      <m:t>𝒏</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7" name="TextBox 56">
                <a:extLst>
                  <a:ext uri="{FF2B5EF4-FFF2-40B4-BE49-F238E27FC236}">
                    <a16:creationId xmlns:a16="http://schemas.microsoft.com/office/drawing/2014/main" id="{FF2F7A2F-3392-495E-A7E3-C28ECAD39FED}"/>
                  </a:ext>
                </a:extLst>
              </p:cNvPr>
              <p:cNvSpPr txBox="1">
                <a:spLocks noRot="1" noChangeAspect="1" noMove="1" noResize="1" noEditPoints="1" noAdjustHandles="1" noChangeArrowheads="1" noChangeShapeType="1" noTextEdit="1"/>
              </p:cNvSpPr>
              <p:nvPr/>
            </p:nvSpPr>
            <p:spPr>
              <a:xfrm>
                <a:off x="3198255" y="7315200"/>
                <a:ext cx="17841866" cy="769441"/>
              </a:xfrm>
              <a:prstGeom prst="rect">
                <a:avLst/>
              </a:prstGeom>
              <a:blipFill>
                <a:blip r:embed="rId7"/>
                <a:stretch>
                  <a:fillRect l="-1401" t="-16667" b="-36508"/>
                </a:stretch>
              </a:blipFill>
            </p:spPr>
            <p:txBody>
              <a:bodyPr/>
              <a:lstStyle/>
              <a:p>
                <a:r>
                  <a:rPr lang="en-US">
                    <a:noFill/>
                  </a:rPr>
                  <a:t> </a:t>
                </a:r>
              </a:p>
            </p:txBody>
          </p:sp>
        </mc:Fallback>
      </mc:AlternateContent>
    </p:spTree>
    <p:extLst>
      <p:ext uri="{BB962C8B-B14F-4D97-AF65-F5344CB8AC3E}">
        <p14:creationId xmlns:p14="http://schemas.microsoft.com/office/powerpoint/2010/main" val="1622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animEffect transition="in" filter="wipe(left)">
                                      <p:cBhvr>
                                        <p:cTn id="37" dur="500"/>
                                        <p:tgtEl>
                                          <p:spTgt spid="1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1">
                                            <p:txEl>
                                              <p:pRg st="0" end="0"/>
                                            </p:txEl>
                                          </p:spTgt>
                                        </p:tgtEl>
                                        <p:attrNameLst>
                                          <p:attrName>style.visibility</p:attrName>
                                        </p:attrNameLst>
                                      </p:cBhvr>
                                      <p:to>
                                        <p:strVal val="visible"/>
                                      </p:to>
                                    </p:set>
                                    <p:animEffect transition="in" filter="wipe(left)">
                                      <p:cBhvr>
                                        <p:cTn id="42" dur="500"/>
                                        <p:tgtEl>
                                          <p:spTgt spid="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4" grpId="0"/>
      <p:bldP spid="55"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72504"/>
            <a:ext cx="18634074" cy="868823"/>
            <a:chOff x="355601" y="1905000"/>
            <a:chExt cx="18634074" cy="868821"/>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05366" y="1913523"/>
              <a:ext cx="995785"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IV.</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819966"/>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r>
                    <a:rPr lang="en-US"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u="none" strike="noStrike" spc="0">
                          <a:solidFill>
                            <a:srgbClr val="135F82"/>
                          </a:solidFill>
                          <a:effectLst/>
                          <a:latin typeface="Cambria Math" panose="02040503050406030204" pitchFamily="18" charset="0"/>
                          <a:ea typeface="Malgun Gothic" panose="020B0503020000020004" pitchFamily="34" charset="-127"/>
                          <a:cs typeface="Times New Roman" panose="02020603050405020304" pitchFamily="18" charset="0"/>
                        </a:rPr>
                        <m:t>𝐧</m:t>
                      </m:r>
                    </m:oMath>
                  </a14:m>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0DC2650D-2219-456D-B87E-8261C928FA35}"/>
                    </a:ext>
                  </a:extLst>
                </p:cNvPr>
                <p:cNvSpPr txBox="1">
                  <a:spLocks noRot="1" noChangeAspect="1" noMove="1" noResize="1" noEditPoints="1" noAdjustHandles="1" noChangeArrowheads="1" noChangeShapeType="1" noTextEdit="1"/>
                </p:cNvSpPr>
                <p:nvPr/>
              </p:nvSpPr>
              <p:spPr>
                <a:xfrm>
                  <a:off x="1706561" y="1953855"/>
                  <a:ext cx="17283114" cy="819966"/>
                </a:xfrm>
                <a:prstGeom prst="rect">
                  <a:avLst/>
                </a:prstGeom>
                <a:blipFill>
                  <a:blip r:embed="rId3"/>
                  <a:stretch>
                    <a:fillRect t="-19403" b="-38060"/>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9C82A301-A5B8-408A-AF5F-CA9021F4C9CA}"/>
              </a:ext>
            </a:extLst>
          </p:cNvPr>
          <p:cNvGrpSpPr/>
          <p:nvPr/>
        </p:nvGrpSpPr>
        <p:grpSpPr>
          <a:xfrm>
            <a:off x="769126" y="2810550"/>
            <a:ext cx="8679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914400" y="8534400"/>
            <a:ext cx="22415863" cy="4953000"/>
            <a:chOff x="1270511" y="5936338"/>
            <a:chExt cx="22415863" cy="4320380"/>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5"/>
              <a:ext cx="22414164" cy="409189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903334" y="3581400"/>
            <a:ext cx="22431709" cy="4849600"/>
            <a:chOff x="1268078" y="4371975"/>
            <a:chExt cx="22431709" cy="4849600"/>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4849600"/>
              <a:chOff x="1268078" y="2438400"/>
              <a:chExt cx="22431709" cy="4849600"/>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471373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579184" cy="940513"/>
                <a:chOff x="1311958" y="3405486"/>
                <a:chExt cx="3579184"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3085212" y="2507256"/>
                  <a:ext cx="793396" cy="281846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541322" y="3500980"/>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01166C5C-0D31-4236-81E2-2054718822A8}"/>
                    </a:ext>
                  </a:extLst>
                </p:cNvPr>
                <p:cNvSpPr txBox="1"/>
                <p:nvPr/>
              </p:nvSpPr>
              <p:spPr>
                <a:xfrm>
                  <a:off x="5129802" y="4813519"/>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𝟑𝐧</m:t>
                      </m:r>
                      <m:r>
                        <a:rPr lang="vi-VN" sz="4400" b="1" i="0">
                          <a:latin typeface="Cambria Math" panose="02040503050406030204" pitchFamily="18" charset="0"/>
                        </a:rPr>
                        <m:t>−</m:t>
                      </m:r>
                      <m:r>
                        <a:rPr lang="vi-VN" sz="4400" b="1" i="0">
                          <a:latin typeface="Cambria Math" panose="02040503050406030204" pitchFamily="18" charset="0"/>
                        </a:rPr>
                        <m:t>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5129802" y="4813519"/>
                  <a:ext cx="17841866" cy="769441"/>
                </a:xfrm>
                <a:prstGeom prst="rect">
                  <a:avLst/>
                </a:prstGeom>
                <a:blipFill>
                  <a:blip r:embed="rId4"/>
                  <a:stretch>
                    <a:fillRect l="-1401" t="-17460" b="-365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F07899DC-FF1C-4140-87CF-1EE4D9BC827D}"/>
                  </a:ext>
                </a:extLst>
              </p:cNvPr>
              <p:cNvSpPr txBox="1"/>
              <p:nvPr/>
            </p:nvSpPr>
            <p:spPr>
              <a:xfrm>
                <a:off x="4676081" y="9128612"/>
                <a:ext cx="19707919"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Vì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r>
                      <a:rPr lang="vi-VN" sz="4400" b="1" i="0">
                        <a:latin typeface="Cambria Math" panose="02040503050406030204" pitchFamily="18" charset="0"/>
                      </a:rPr>
                      <m:t>𝐝</m:t>
                    </m:r>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𝟐𝟔𝟎</m:t>
                    </m:r>
                  </m:oMath>
                </a14:m>
                <a:r>
                  <a:rPr lang="vi-VN" sz="4400" b="1" dirty="0">
                    <a:latin typeface="Tahoma" panose="020B0604030504040204" pitchFamily="34" charset="0"/>
                    <a:ea typeface="Tahoma" panose="020B0604030504040204" pitchFamily="34" charset="0"/>
                    <a:cs typeface="Tahoma" panose="020B0604030504040204" pitchFamily="34" charset="0"/>
                  </a:rPr>
                  <a:t> nên theo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r>
                          <a:rPr lang="vi-VN" sz="4400" b="1" i="0">
                            <a:latin typeface="Cambria Math" panose="02040503050406030204" pitchFamily="18" charset="0"/>
                          </a:rPr>
                          <m:t>′</m:t>
                        </m:r>
                      </m:e>
                    </m:d>
                  </m:oMath>
                </a14:m>
                <a:r>
                  <a:rPr lang="vi-VN" sz="4400" b="1" dirty="0">
                    <a:latin typeface="Tahoma" panose="020B0604030504040204" pitchFamily="34" charset="0"/>
                    <a:ea typeface="Tahoma" panose="020B0604030504040204" pitchFamily="34" charset="0"/>
                    <a:cs typeface="Tahoma" panose="020B0604030504040204" pitchFamily="34" charset="0"/>
                  </a:rPr>
                  <a:t> ta có:</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4676081" y="9128612"/>
                <a:ext cx="19707919" cy="769441"/>
              </a:xfrm>
              <a:prstGeom prst="rect">
                <a:avLst/>
              </a:prstGeom>
              <a:blipFill>
                <a:blip r:embed="rId5"/>
                <a:stretch>
                  <a:fillRect l="-1237"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B38B1A02-B8FF-4FC2-B6C3-BA0C17C4E7D6}"/>
                  </a:ext>
                </a:extLst>
              </p:cNvPr>
              <p:cNvSpPr txBox="1"/>
              <p:nvPr/>
            </p:nvSpPr>
            <p:spPr>
              <a:xfrm>
                <a:off x="2066160" y="10023803"/>
                <a:ext cx="22013040" cy="2244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f>
                        <m:fPr>
                          <m:ctrlPr>
                            <a:rPr lang="en-US" sz="4400" b="1" i="1">
                              <a:latin typeface="Cambria Math" panose="02040503050406030204" pitchFamily="18" charset="0"/>
                            </a:rPr>
                          </m:ctrlPr>
                        </m:fPr>
                        <m:num>
                          <m:r>
                            <a:rPr lang="vi-VN" sz="4400" b="1" i="0">
                              <a:latin typeface="Cambria Math" panose="02040503050406030204" pitchFamily="18" charset="0"/>
                            </a:rPr>
                            <m:t>𝐧</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num>
                        <m:den>
                          <m:r>
                            <a:rPr lang="vi-VN" sz="4400" b="1" i="0">
                              <a:latin typeface="Cambria Math" panose="02040503050406030204" pitchFamily="18" charset="0"/>
                            </a:rPr>
                            <m:t>𝟐</m:t>
                          </m:r>
                        </m:den>
                      </m:f>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𝟐𝟔𝟎</m:t>
                      </m:r>
                      <m:r>
                        <a:rPr lang="vi-VN" sz="4400" b="1" i="0">
                          <a:latin typeface="Cambria Math" panose="02040503050406030204" pitchFamily="18" charset="0"/>
                        </a:rPr>
                        <m:t>⇔</m:t>
                      </m:r>
                      <m:r>
                        <a:rPr lang="vi-VN" sz="4400" b="1" i="0">
                          <a:latin typeface="Cambria Math" panose="02040503050406030204" pitchFamily="18" charset="0"/>
                        </a:rPr>
                        <m:t>𝟑</m:t>
                      </m:r>
                      <m:sSup>
                        <m:sSupPr>
                          <m:ctrlPr>
                            <a:rPr lang="en-US" sz="4400" b="1" i="1">
                              <a:latin typeface="Cambria Math" panose="02040503050406030204" pitchFamily="18" charset="0"/>
                            </a:rPr>
                          </m:ctrlPr>
                        </m:sSupPr>
                        <m:e>
                          <m:r>
                            <a:rPr lang="vi-VN" sz="4400" b="1" i="0">
                              <a:latin typeface="Cambria Math" panose="02040503050406030204" pitchFamily="18" charset="0"/>
                            </a:rPr>
                            <m:t>𝐧</m:t>
                          </m:r>
                        </m:e>
                        <m:sup>
                          <m:r>
                            <a:rPr lang="vi-VN" sz="4400" b="1" i="0">
                              <a:latin typeface="Cambria Math" panose="02040503050406030204" pitchFamily="18" charset="0"/>
                            </a:rPr>
                            <m:t>𝟐</m:t>
                          </m:r>
                        </m:sup>
                      </m:sSup>
                      <m:r>
                        <a:rPr lang="vi-VN" sz="4400" b="1" i="0">
                          <a:latin typeface="Cambria Math" panose="02040503050406030204" pitchFamily="18" charset="0"/>
                        </a:rPr>
                        <m:t>+</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𝟓𝟐𝟎</m:t>
                      </m:r>
                      <m:r>
                        <a:rPr lang="vi-VN" sz="4400" b="1" i="0">
                          <a:latin typeface="Cambria Math" panose="02040503050406030204" pitchFamily="18" charset="0"/>
                        </a:rPr>
                        <m:t>=</m:t>
                      </m:r>
                      <m:r>
                        <a:rPr lang="vi-VN" sz="4400" b="1" i="0">
                          <a:latin typeface="Cambria Math" panose="02040503050406030204" pitchFamily="18" charset="0"/>
                        </a:rPr>
                        <m:t>𝟎</m:t>
                      </m:r>
                      <m:r>
                        <a:rPr lang="vi-VN" sz="4400" b="1" i="0">
                          <a:latin typeface="Cambria Math" panose="02040503050406030204" pitchFamily="18" charset="0"/>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𝟏𝟑</m:t>
                                </m:r>
                              </m:e>
                            </m:mr>
                            <m:mr>
                              <m:e>
                                <m:r>
                                  <a:rPr lang="vi-VN" sz="4400" b="1" i="0">
                                    <a:latin typeface="Cambria Math" panose="02040503050406030204" pitchFamily="18" charset="0"/>
                                  </a:rPr>
                                  <m:t>𝐧</m:t>
                                </m:r>
                                <m:r>
                                  <a:rPr lang="vi-VN" sz="4400" b="1" i="0">
                                    <a:latin typeface="Cambria Math" panose="02040503050406030204" pitchFamily="18" charset="0"/>
                                  </a:rPr>
                                  <m:t>=−</m:t>
                                </m:r>
                                <m:f>
                                  <m:fPr>
                                    <m:ctrlPr>
                                      <a:rPr lang="en-US" sz="4400" b="1" i="1">
                                        <a:latin typeface="Cambria Math" panose="02040503050406030204" pitchFamily="18" charset="0"/>
                                      </a:rPr>
                                    </m:ctrlPr>
                                  </m:fPr>
                                  <m:num>
                                    <m:r>
                                      <a:rPr lang="vi-VN" sz="4400" b="1" i="0">
                                        <a:latin typeface="Cambria Math" panose="02040503050406030204" pitchFamily="18" charset="0"/>
                                      </a:rPr>
                                      <m:t>𝟒𝟎</m:t>
                                    </m:r>
                                  </m:num>
                                  <m:den>
                                    <m:r>
                                      <a:rPr lang="vi-VN" sz="4400" b="1" i="0">
                                        <a:latin typeface="Cambria Math" panose="02040503050406030204" pitchFamily="18" charset="0"/>
                                      </a:rPr>
                                      <m:t>𝟑</m:t>
                                    </m:r>
                                  </m:den>
                                </m:f>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2066160" y="10023803"/>
                <a:ext cx="22013040" cy="22443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7B20D27-C8F0-4120-B8B5-57BC0ED47985}"/>
                  </a:ext>
                </a:extLst>
              </p:cNvPr>
              <p:cNvSpPr txBox="1"/>
              <p:nvPr/>
            </p:nvSpPr>
            <p:spPr>
              <a:xfrm>
                <a:off x="3198255" y="51054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Chứng minh rằng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Tìm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0">
                        <a:latin typeface="Cambria Math" panose="02040503050406030204" pitchFamily="18" charset="0"/>
                      </a:rPr>
                      <m:t>𝐝</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77B20D27-C8F0-4120-B8B5-57BC0ED47985}"/>
                  </a:ext>
                </a:extLst>
              </p:cNvPr>
              <p:cNvSpPr txBox="1">
                <a:spLocks noRot="1" noChangeAspect="1" noMove="1" noResize="1" noEditPoints="1" noAdjustHandles="1" noChangeArrowheads="1" noChangeShapeType="1" noTextEdit="1"/>
              </p:cNvSpPr>
              <p:nvPr/>
            </p:nvSpPr>
            <p:spPr>
              <a:xfrm>
                <a:off x="3198255" y="5105400"/>
                <a:ext cx="17841866" cy="769441"/>
              </a:xfrm>
              <a:prstGeom prst="rect">
                <a:avLst/>
              </a:prstGeom>
              <a:blipFill>
                <a:blip r:embed="rId7"/>
                <a:stretch>
                  <a:fillRect l="-1401" t="-17460" b="-35714"/>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F240EA3E-CEE9-4D62-BE21-C92728BE6AF6}"/>
              </a:ext>
            </a:extLst>
          </p:cNvPr>
          <p:cNvSpPr txBox="1"/>
          <p:nvPr/>
        </p:nvSpPr>
        <p:spPr>
          <a:xfrm>
            <a:off x="3198255" y="62103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Tính tổng của 50 số hạng đầu.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F2F7A2F-3392-495E-A7E3-C28ECAD39FED}"/>
                  </a:ext>
                </a:extLst>
              </p:cNvPr>
              <p:cNvSpPr txBox="1"/>
              <p:nvPr/>
            </p:nvSpPr>
            <p:spPr>
              <a:xfrm>
                <a:off x="3198255" y="73152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Biết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𝟐𝟔𝟎</m:t>
                    </m:r>
                  </m:oMath>
                </a14:m>
                <a:r>
                  <a:rPr lang="vi-VN" sz="4400" b="1" dirty="0">
                    <a:latin typeface="Tahoma" panose="020B0604030504040204" pitchFamily="34" charset="0"/>
                    <a:ea typeface="Tahoma" panose="020B0604030504040204" pitchFamily="34" charset="0"/>
                    <a:cs typeface="Tahoma" panose="020B0604030504040204" pitchFamily="34" charset="0"/>
                  </a:rPr>
                  <a:t>, tìm </a:t>
                </a:r>
                <a14:m>
                  <m:oMath xmlns:m="http://schemas.openxmlformats.org/officeDocument/2006/math">
                    <m:r>
                      <a:rPr lang="vi-VN" sz="4400" b="1" i="0">
                        <a:latin typeface="Cambria Math" panose="02040503050406030204" pitchFamily="18" charset="0"/>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F2F7A2F-3392-495E-A7E3-C28ECAD39FED}"/>
                  </a:ext>
                </a:extLst>
              </p:cNvPr>
              <p:cNvSpPr txBox="1">
                <a:spLocks noRot="1" noChangeAspect="1" noMove="1" noResize="1" noEditPoints="1" noAdjustHandles="1" noChangeArrowheads="1" noChangeShapeType="1" noTextEdit="1"/>
              </p:cNvSpPr>
              <p:nvPr/>
            </p:nvSpPr>
            <p:spPr>
              <a:xfrm>
                <a:off x="3198255" y="7315200"/>
                <a:ext cx="17841866" cy="769441"/>
              </a:xfrm>
              <a:prstGeom prst="rect">
                <a:avLst/>
              </a:prstGeom>
              <a:blipFill>
                <a:blip r:embed="rId8"/>
                <a:stretch>
                  <a:fillRect l="-1401"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5E5E712-692B-4288-915E-D7F66128F50B}"/>
                  </a:ext>
                </a:extLst>
              </p:cNvPr>
              <p:cNvSpPr txBox="1"/>
              <p:nvPr/>
            </p:nvSpPr>
            <p:spPr>
              <a:xfrm>
                <a:off x="4876800" y="12192000"/>
                <a:ext cx="14012040" cy="7694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vi-VN" sz="4400" b="1">
                          <a:latin typeface="Tahoma" panose="020B0604030504040204" pitchFamily="34" charset="0"/>
                          <a:ea typeface="Tahoma" panose="020B0604030504040204" pitchFamily="34" charset="0"/>
                          <a:cs typeface="Tahoma" panose="020B0604030504040204" pitchFamily="34" charset="0"/>
                        </a:rPr>
                        <m:t>Do</m:t>
                      </m:r>
                      <m:r>
                        <m:rPr>
                          <m:nor/>
                        </m:rPr>
                        <a:rPr lang="vi-VN" sz="4400" b="1">
                          <a:latin typeface="Tahoma" panose="020B0604030504040204" pitchFamily="34" charset="0"/>
                          <a:ea typeface="Tahoma" panose="020B0604030504040204" pitchFamily="34" charset="0"/>
                          <a:cs typeface="Tahoma" panose="020B0604030504040204" pitchFamily="34" charset="0"/>
                        </a:rPr>
                        <m:t> </m:t>
                      </m:r>
                      <m:r>
                        <a:rPr lang="vi-VN" sz="4400" b="1" i="0">
                          <a:latin typeface="Cambria Math" panose="02040503050406030204" pitchFamily="18" charset="0"/>
                        </a:rPr>
                        <m:t>𝐧</m:t>
                      </m:r>
                      <m:r>
                        <a:rPr lang="vi-VN" sz="4400" b="1" i="0">
                          <a:latin typeface="Cambria Math" panose="02040503050406030204" pitchFamily="18" charset="0"/>
                        </a:rPr>
                        <m:t>∈</m:t>
                      </m:r>
                      <m:sSup>
                        <m:sSupPr>
                          <m:ctrlPr>
                            <a:rPr lang="en-US" sz="4400" b="1" i="1">
                              <a:latin typeface="Cambria Math" panose="02040503050406030204" pitchFamily="18" charset="0"/>
                            </a:rPr>
                          </m:ctrlPr>
                        </m:sSupPr>
                        <m:e>
                          <m:r>
                            <a:rPr lang="vi-VN" sz="4400" b="1" i="0">
                              <a:latin typeface="Cambria Math" panose="02040503050406030204" pitchFamily="18" charset="0"/>
                            </a:rPr>
                            <m:t>ℕ</m:t>
                          </m:r>
                        </m:e>
                        <m:sup>
                          <m:r>
                            <a:rPr lang="vi-VN" sz="4400" b="1" i="0">
                              <a:latin typeface="Cambria Math" panose="02040503050406030204" pitchFamily="18" charset="0"/>
                            </a:rPr>
                            <m:t>∗</m:t>
                          </m:r>
                        </m:sup>
                      </m:sSup>
                      <m:r>
                        <m:rPr>
                          <m:nor/>
                        </m:rPr>
                        <a:rPr lang="vi-VN" sz="4400" b="1">
                          <a:latin typeface="Tahoma" panose="020B0604030504040204" pitchFamily="34" charset="0"/>
                          <a:ea typeface="Tahoma" panose="020B0604030504040204" pitchFamily="34" charset="0"/>
                          <a:cs typeface="Tahoma" panose="020B0604030504040204" pitchFamily="34" charset="0"/>
                        </a:rPr>
                        <m:t> </m:t>
                      </m:r>
                      <m:r>
                        <m:rPr>
                          <m:nor/>
                        </m:rPr>
                        <a:rPr lang="vi-VN" sz="4400" b="1">
                          <a:latin typeface="Tahoma" panose="020B0604030504040204" pitchFamily="34" charset="0"/>
                          <a:ea typeface="Tahoma" panose="020B0604030504040204" pitchFamily="34" charset="0"/>
                          <a:cs typeface="Tahoma" panose="020B0604030504040204" pitchFamily="34" charset="0"/>
                        </a:rPr>
                        <m:t>n</m:t>
                      </m:r>
                      <m:r>
                        <m:rPr>
                          <m:nor/>
                        </m:rPr>
                        <a:rPr lang="vi-VN" sz="4400" b="1">
                          <a:latin typeface="Tahoma" panose="020B0604030504040204" pitchFamily="34" charset="0"/>
                          <a:ea typeface="Tahoma" panose="020B0604030504040204" pitchFamily="34" charset="0"/>
                          <a:cs typeface="Tahoma" panose="020B0604030504040204" pitchFamily="34" charset="0"/>
                        </a:rPr>
                        <m:t>ê</m:t>
                      </m:r>
                      <m:r>
                        <m:rPr>
                          <m:nor/>
                        </m:rPr>
                        <a:rPr lang="vi-VN" sz="4400" b="1">
                          <a:latin typeface="Tahoma" panose="020B0604030504040204" pitchFamily="34" charset="0"/>
                          <a:ea typeface="Tahoma" panose="020B0604030504040204" pitchFamily="34" charset="0"/>
                          <a:cs typeface="Tahoma" panose="020B0604030504040204" pitchFamily="34" charset="0"/>
                        </a:rPr>
                        <m:t>n</m:t>
                      </m:r>
                      <m:r>
                        <m:rPr>
                          <m:nor/>
                        </m:rPr>
                        <a:rPr lang="vi-VN" sz="4400" b="1">
                          <a:latin typeface="Tahoma" panose="020B0604030504040204" pitchFamily="34" charset="0"/>
                          <a:ea typeface="Tahoma" panose="020B0604030504040204" pitchFamily="34" charset="0"/>
                          <a:cs typeface="Tahoma" panose="020B0604030504040204" pitchFamily="34" charset="0"/>
                        </a:rPr>
                        <m:t> </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𝟏𝟑</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8" name="TextBox 57">
                <a:extLst>
                  <a:ext uri="{FF2B5EF4-FFF2-40B4-BE49-F238E27FC236}">
                    <a16:creationId xmlns:a16="http://schemas.microsoft.com/office/drawing/2014/main" id="{05E5E712-692B-4288-915E-D7F66128F50B}"/>
                  </a:ext>
                </a:extLst>
              </p:cNvPr>
              <p:cNvSpPr txBox="1">
                <a:spLocks noRot="1" noChangeAspect="1" noMove="1" noResize="1" noEditPoints="1" noAdjustHandles="1" noChangeArrowheads="1" noChangeShapeType="1" noTextEdit="1"/>
              </p:cNvSpPr>
              <p:nvPr/>
            </p:nvSpPr>
            <p:spPr>
              <a:xfrm>
                <a:off x="4876800" y="12192000"/>
                <a:ext cx="14012040" cy="76944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427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animEffect transition="in" filter="wipe(left)">
                                      <p:cBhvr>
                                        <p:cTn id="37" dur="500"/>
                                        <p:tgtEl>
                                          <p:spTgt spid="1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1">
                                            <p:txEl>
                                              <p:pRg st="0" end="0"/>
                                            </p:txEl>
                                          </p:spTgt>
                                        </p:tgtEl>
                                        <p:attrNameLst>
                                          <p:attrName>style.visibility</p:attrName>
                                        </p:attrNameLst>
                                      </p:cBhvr>
                                      <p:to>
                                        <p:strVal val="visible"/>
                                      </p:to>
                                    </p:set>
                                    <p:animEffect transition="in" filter="wipe(left)">
                                      <p:cBhvr>
                                        <p:cTn id="42" dur="500"/>
                                        <p:tgtEl>
                                          <p:spTgt spid="16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8">
                                            <p:txEl>
                                              <p:pRg st="0" end="0"/>
                                            </p:txEl>
                                          </p:spTgt>
                                        </p:tgtEl>
                                        <p:attrNameLst>
                                          <p:attrName>style.visibility</p:attrName>
                                        </p:attrNameLst>
                                      </p:cBhvr>
                                      <p:to>
                                        <p:strVal val="visible"/>
                                      </p:to>
                                    </p:set>
                                    <p:animEffect transition="in" filter="wipe(left)">
                                      <p:cBhvr>
                                        <p:cTn id="47"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4" grpId="0"/>
      <p:bldP spid="55" grpId="0"/>
      <p:bldP spid="57" grpId="0"/>
      <p:bldP spid="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4229" y="1554287"/>
            <a:ext cx="6961868" cy="960313"/>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grpSp>
      <p:sp>
        <p:nvSpPr>
          <p:cNvPr id="32" name="Rounded Rectangle 31"/>
          <p:cNvSpPr/>
          <p:nvPr/>
        </p:nvSpPr>
        <p:spPr>
          <a:xfrm>
            <a:off x="81861" y="5019075"/>
            <a:ext cx="4484111" cy="2648451"/>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defRPr/>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CẤP SỐ CỘNG</a:t>
            </a:r>
          </a:p>
        </p:txBody>
      </p:sp>
      <p:cxnSp>
        <p:nvCxnSpPr>
          <p:cNvPr id="38" name="Straight Arrow Connector 37"/>
          <p:cNvCxnSpPr/>
          <p:nvPr/>
        </p:nvCxnSpPr>
        <p:spPr>
          <a:xfrm flipV="1">
            <a:off x="4585538" y="3769250"/>
            <a:ext cx="2735444" cy="2732368"/>
          </a:xfrm>
          <a:prstGeom prst="straightConnector1">
            <a:avLst/>
          </a:prstGeom>
          <a:noFill/>
          <a:ln w="57150" cap="flat" cmpd="sng" algn="ctr">
            <a:solidFill>
              <a:srgbClr val="002060"/>
            </a:solidFill>
            <a:prstDash val="solid"/>
            <a:miter lim="800000"/>
            <a:tailEnd type="stealth" w="lg" len="lg"/>
          </a:ln>
          <a:effectLst/>
        </p:spPr>
      </p:cxnSp>
      <mc:AlternateContent xmlns:mc="http://schemas.openxmlformats.org/markup-compatibility/2006">
        <mc:Choice xmlns:a14="http://schemas.microsoft.com/office/drawing/2010/main" Requires="a14">
          <p:sp>
            <p:nvSpPr>
              <p:cNvPr id="34" name="Rounded Rectangle 33"/>
              <p:cNvSpPr/>
              <p:nvPr/>
            </p:nvSpPr>
            <p:spPr>
              <a:xfrm>
                <a:off x="7620000" y="7772400"/>
                <a:ext cx="14985246" cy="1972621"/>
              </a:xfrm>
              <a:prstGeom prst="roundRect">
                <a:avLst/>
              </a:prstGeom>
              <a:solidFill>
                <a:schemeClr val="accent6">
                  <a:lumMod val="60000"/>
                  <a:lumOff val="40000"/>
                </a:schemeClr>
              </a:solidFill>
              <a:ln w="57150" cap="flat" cmpd="sng" algn="ctr">
                <a:solidFill>
                  <a:schemeClr val="accent6">
                    <a:lumMod val="50000"/>
                  </a:schemeClr>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III.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TÍNH CHẤT CÁC SỐ HẠNG CỦA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14:m>
                  <m:oMath xmlns:m="http://schemas.openxmlformats.org/officeDocument/2006/math">
                    <m:r>
                      <a:rPr lang="en-US" sz="4400" b="1" i="1" smtClean="0">
                        <a:solidFill>
                          <a:schemeClr val="tx1"/>
                        </a:solidFill>
                        <a:latin typeface="Cambria Math" panose="02040503050406030204" pitchFamily="18" charset="0"/>
                      </a:rPr>
                      <m:t>   </m:t>
                    </m:r>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num>
                      <m:den>
                        <m:r>
                          <a:rPr lang="vi-VN" sz="4400" b="1" i="1">
                            <a:solidFill>
                              <a:schemeClr val="tx1"/>
                            </a:solidFill>
                            <a:latin typeface="Cambria Math" panose="02040503050406030204" pitchFamily="18" charset="0"/>
                          </a:rPr>
                          <m:t>𝟐</m:t>
                        </m:r>
                      </m:den>
                    </m:f>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1">
                        <a:solidFill>
                          <a:schemeClr val="tx1"/>
                        </a:solidFill>
                        <a:latin typeface="Cambria Math" panose="02040503050406030204" pitchFamily="18" charset="0"/>
                      </a:rPr>
                      <m:t>𝒌</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𝟐</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𝟑</m:t>
                        </m:r>
                      </m:e>
                    </m:d>
                  </m:oMath>
                </a14:m>
                <a:endParaRPr lang="en-US" sz="4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Rounded Rectangle 33"/>
              <p:cNvSpPr>
                <a:spLocks noRot="1" noChangeAspect="1" noMove="1" noResize="1" noEditPoints="1" noAdjustHandles="1" noChangeArrowheads="1" noChangeShapeType="1" noTextEdit="1"/>
              </p:cNvSpPr>
              <p:nvPr/>
            </p:nvSpPr>
            <p:spPr>
              <a:xfrm>
                <a:off x="7620000" y="7772400"/>
                <a:ext cx="14985246" cy="1972621"/>
              </a:xfrm>
              <a:prstGeom prst="roundRect">
                <a:avLst/>
              </a:prstGeom>
              <a:blipFill>
                <a:blip r:embed="rId3"/>
                <a:stretch>
                  <a:fillRect/>
                </a:stretch>
              </a:blipFill>
              <a:ln w="57150" cap="flat" cmpd="sng" algn="ctr">
                <a:solidFill>
                  <a:schemeClr val="accent6">
                    <a:lumMod val="50000"/>
                  </a:schemeClr>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ounded Rectangle 35"/>
              <p:cNvSpPr/>
              <p:nvPr/>
            </p:nvSpPr>
            <p:spPr>
              <a:xfrm>
                <a:off x="7492927" y="5257800"/>
                <a:ext cx="14985246" cy="2233903"/>
              </a:xfrm>
              <a:prstGeom prst="roundRect">
                <a:avLst/>
              </a:prstGeom>
              <a:solidFill>
                <a:schemeClr val="accent4">
                  <a:lumMod val="40000"/>
                  <a:lumOff val="60000"/>
                </a:schemeClr>
              </a:solidFill>
              <a:ln w="57150" cap="flat" cmpd="sng" algn="ctr">
                <a:solidFill>
                  <a:srgbClr val="FF0000"/>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II.  SỐ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HẠNG TỔNG QUÁT</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4400" b="1" dirty="0" smtClean="0">
                    <a:solidFill>
                      <a:schemeClr val="tx1"/>
                    </a:solidFill>
                  </a:rPr>
                  <a:t>     </a:t>
                </a: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d>
                      <m:dPr>
                        <m:ctrlPr>
                          <a:rPr lang="en-US" sz="4400" b="1" i="1">
                            <a:solidFill>
                              <a:schemeClr val="tx1"/>
                            </a:solidFill>
                            <a:latin typeface="Cambria Math" panose="02040503050406030204" pitchFamily="18" charset="0"/>
                          </a:rPr>
                        </m:ctrlPr>
                      </m:dPr>
                      <m:e>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e>
                    </m:d>
                    <m:r>
                      <a:rPr lang="vi-VN" sz="4400" b="1" i="1">
                        <a:solidFill>
                          <a:schemeClr val="tx1"/>
                        </a:solidFill>
                        <a:latin typeface="Cambria Math" panose="02040503050406030204" pitchFamily="18" charset="0"/>
                      </a:rPr>
                      <m:t>𝒅</m:t>
                    </m:r>
                  </m:oMath>
                </a14:m>
                <a:r>
                  <a:rPr lang="vi-VN" sz="4400" b="1"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vi-VN" sz="4400" b="1" i="1">
                        <a:solidFill>
                          <a:schemeClr val="tx1"/>
                        </a:solidFill>
                        <a:latin typeface="Cambria Math" panose="02040503050406030204" pitchFamily="18" charset="0"/>
                      </a:rPr>
                      <m:t>𝒏</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𝟐</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𝟐</m:t>
                        </m:r>
                      </m:e>
                    </m:d>
                  </m:oMath>
                </a14:m>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6" name="Rounded Rectangle 35"/>
              <p:cNvSpPr>
                <a:spLocks noRot="1" noChangeAspect="1" noMove="1" noResize="1" noEditPoints="1" noAdjustHandles="1" noChangeArrowheads="1" noChangeShapeType="1" noTextEdit="1"/>
              </p:cNvSpPr>
              <p:nvPr/>
            </p:nvSpPr>
            <p:spPr>
              <a:xfrm>
                <a:off x="7492927" y="5257800"/>
                <a:ext cx="14985246" cy="2233903"/>
              </a:xfrm>
              <a:prstGeom prst="roundRect">
                <a:avLst/>
              </a:prstGeom>
              <a:blipFill>
                <a:blip r:embed="rId4"/>
                <a:stretch>
                  <a:fillRect/>
                </a:stretch>
              </a:blipFill>
              <a:ln w="57150" cap="flat" cmpd="sng" algn="ctr">
                <a:solidFill>
                  <a:srgbClr val="FF0000"/>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ounded Rectangle 36"/>
              <p:cNvSpPr/>
              <p:nvPr/>
            </p:nvSpPr>
            <p:spPr>
              <a:xfrm>
                <a:off x="7467600" y="2565443"/>
                <a:ext cx="14985246" cy="2417440"/>
              </a:xfrm>
              <a:prstGeom prst="roundRect">
                <a:avLst/>
              </a:prstGeom>
              <a:solidFill>
                <a:schemeClr val="accent6">
                  <a:lumMod val="20000"/>
                  <a:lumOff val="80000"/>
                </a:schemeClr>
              </a:solidFill>
              <a:ln w="57150" cap="flat" cmpd="sng" algn="ctr">
                <a:solidFill>
                  <a:srgbClr val="3333FF"/>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857250" indent="-857250">
                  <a:buAutoNum type="romanUcPeriod"/>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Dãy số </a:t>
                </a:r>
                <a14:m>
                  <m:oMath xmlns:m="http://schemas.openxmlformats.org/officeDocument/2006/math">
                    <m:d>
                      <m:dPr>
                        <m:ctrlPr>
                          <a:rPr lang="en-US" sz="4400" b="1" i="1">
                            <a:solidFill>
                              <a:schemeClr val="tx1"/>
                            </a:solidFill>
                            <a:latin typeface="Cambria Math" panose="02040503050406030204" pitchFamily="18" charset="0"/>
                          </a:rPr>
                        </m:ctrlPr>
                      </m:dPr>
                      <m:e>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e>
                    </m:d>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được gọi là cấp số cộng </a:t>
                </a:r>
                <a14:m>
                  <m:oMath xmlns:m="http://schemas.openxmlformats.org/officeDocument/2006/math">
                    <m:sSub>
                      <m:sSubPr>
                        <m:ctrlPr>
                          <a:rPr lang="en-US" sz="4400" b="1" i="1">
                            <a:solidFill>
                              <a:schemeClr val="tx1"/>
                            </a:solidFill>
                            <a:latin typeface="Cambria Math" panose="02040503050406030204" pitchFamily="18" charset="0"/>
                          </a:rPr>
                        </m:ctrlPr>
                      </m:sSubPr>
                      <m:e>
                        <m:r>
                          <a:rPr lang="en-US" sz="4400" b="1" i="1">
                            <a:solidFill>
                              <a:schemeClr val="tx1"/>
                            </a:solidFill>
                            <a:latin typeface="Cambria Math"/>
                          </a:rPr>
                          <m:t>⇔</m:t>
                        </m:r>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𝒅</m:t>
                    </m:r>
                    <m:r>
                      <a:rPr lang="vi-VN" sz="4400" b="1" i="0">
                        <a:solidFill>
                          <a:schemeClr val="tx1"/>
                        </a:solidFill>
                        <a:latin typeface="Cambria Math" panose="02040503050406030204" pitchFamily="18" charset="0"/>
                      </a:rPr>
                      <m:t>,</m:t>
                    </m:r>
                  </m:oMath>
                </a14:m>
                <a:endParaRPr lang="en-US" sz="4400" b="1" i="0" dirty="0">
                  <a:solidFill>
                    <a:schemeClr val="tx1"/>
                  </a:solidFill>
                </a:endParaRPr>
              </a:p>
              <a:p>
                <a14:m>
                  <m:oMath xmlns:m="http://schemas.openxmlformats.org/officeDocument/2006/math">
                    <m:r>
                      <a:rPr lang="vi-VN" sz="4400" b="1" i="0">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𝒏</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𝟏</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solidFill>
                          <a:schemeClr val="tx1"/>
                        </a:solidFill>
                        <a:latin typeface="Cambria Math" panose="02040503050406030204" pitchFamily="18" charset="0"/>
                      </a:rPr>
                      <m:t>𝒅</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không đổi.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𝟏</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7" name="Rounded Rectangle 36"/>
              <p:cNvSpPr>
                <a:spLocks noRot="1" noChangeAspect="1" noMove="1" noResize="1" noEditPoints="1" noAdjustHandles="1" noChangeArrowheads="1" noChangeShapeType="1" noTextEdit="1"/>
              </p:cNvSpPr>
              <p:nvPr/>
            </p:nvSpPr>
            <p:spPr>
              <a:xfrm>
                <a:off x="7467600" y="2565443"/>
                <a:ext cx="14985246" cy="2417440"/>
              </a:xfrm>
              <a:prstGeom prst="roundRect">
                <a:avLst/>
              </a:prstGeom>
              <a:blipFill>
                <a:blip r:embed="rId5"/>
                <a:stretch>
                  <a:fillRect/>
                </a:stretch>
              </a:blipFill>
              <a:ln w="57150" cap="flat" cmpd="sng" algn="ctr">
                <a:solidFill>
                  <a:srgbClr val="3333FF"/>
                </a:solidFill>
                <a:prstDash val="solid"/>
                <a:miter lim="800000"/>
              </a:ln>
              <a:effectLst>
                <a:outerShdw blurRad="107950" dist="12700" dir="5400000" algn="ctr">
                  <a:srgbClr val="000000"/>
                </a:outerShdw>
              </a:effectLst>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6C6DBCB9-CC6E-4CCB-A63A-334D0310AA42}"/>
              </a:ext>
            </a:extLst>
          </p:cNvPr>
          <p:cNvCxnSpPr>
            <a:cxnSpLocks/>
          </p:cNvCxnSpPr>
          <p:nvPr/>
        </p:nvCxnSpPr>
        <p:spPr>
          <a:xfrm>
            <a:off x="4585538" y="6501618"/>
            <a:ext cx="3034462" cy="5055895"/>
          </a:xfrm>
          <a:prstGeom prst="straightConnector1">
            <a:avLst/>
          </a:prstGeom>
          <a:noFill/>
          <a:ln w="57150" cap="flat" cmpd="sng" algn="ctr">
            <a:solidFill>
              <a:srgbClr val="002060"/>
            </a:solidFill>
            <a:prstDash val="solid"/>
            <a:miter lim="800000"/>
            <a:tailEnd type="stealth" w="lg" len="lg"/>
          </a:ln>
          <a:effectLst/>
        </p:spPr>
      </p:cxnSp>
      <mc:AlternateContent xmlns:mc="http://schemas.openxmlformats.org/markup-compatibility/2006">
        <mc:Choice xmlns:a14="http://schemas.microsoft.com/office/drawing/2010/main" Requires="a14">
          <p:sp>
            <p:nvSpPr>
              <p:cNvPr id="50" name="Rounded Rectangle 33">
                <a:extLst>
                  <a:ext uri="{FF2B5EF4-FFF2-40B4-BE49-F238E27FC236}">
                    <a16:creationId xmlns:a16="http://schemas.microsoft.com/office/drawing/2014/main" id="{0D1EF5AA-F614-4CDE-9679-0A81A296B8A0}"/>
                  </a:ext>
                </a:extLst>
              </p:cNvPr>
              <p:cNvSpPr/>
              <p:nvPr/>
            </p:nvSpPr>
            <p:spPr>
              <a:xfrm>
                <a:off x="7746246" y="10058400"/>
                <a:ext cx="14859000" cy="3276600"/>
              </a:xfrm>
              <a:prstGeom prst="roundRect">
                <a:avLst/>
              </a:prstGeom>
              <a:solidFill>
                <a:schemeClr val="accent5">
                  <a:lumMod val="40000"/>
                  <a:lumOff val="60000"/>
                </a:schemeClr>
              </a:solidFill>
              <a:ln w="57150" cap="flat" cmpd="sng" algn="ctr">
                <a:solidFill>
                  <a:srgbClr val="270F6B"/>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IV.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vi-VN" sz="4400" b="1" i="1">
                        <a:solidFill>
                          <a:srgbClr val="FF0000"/>
                        </a:solidFill>
                        <a:latin typeface="Cambria Math" panose="02040503050406030204" pitchFamily="18" charset="0"/>
                      </a:rPr>
                      <m:t>𝒏</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4400" b="1" dirty="0" smtClean="0">
                    <a:solidFill>
                      <a:schemeClr val="tx1"/>
                    </a:solidFill>
                  </a:rPr>
                  <a:t>                 </a:t>
                </a: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𝑺</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r>
                          <a:rPr lang="vi-VN" sz="4400" b="1" i="1">
                            <a:solidFill>
                              <a:schemeClr val="tx1"/>
                            </a:solidFill>
                            <a:latin typeface="Cambria Math" panose="02040503050406030204" pitchFamily="18" charset="0"/>
                          </a:rPr>
                          <m:t>𝒏</m:t>
                        </m:r>
                        <m:d>
                          <m:dPr>
                            <m:ctrlPr>
                              <a:rPr lang="en-US" sz="4400" b="1" i="1">
                                <a:solidFill>
                                  <a:schemeClr val="tx1"/>
                                </a:solidFill>
                                <a:latin typeface="Cambria Math" panose="02040503050406030204" pitchFamily="18" charset="0"/>
                              </a:rPr>
                            </m:ctrlPr>
                          </m:dPr>
                          <m:e>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e>
                        </m:d>
                      </m:num>
                      <m:den>
                        <m:r>
                          <a:rPr lang="vi-VN" sz="4400" b="1" i="1">
                            <a:solidFill>
                              <a:schemeClr val="tx1"/>
                            </a:solidFill>
                            <a:latin typeface="Cambria Math" panose="02040503050406030204" pitchFamily="18" charset="0"/>
                          </a:rPr>
                          <m:t>𝟐</m:t>
                        </m:r>
                      </m:den>
                    </m:f>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𝟒</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h</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oặc </a:t>
                </a:r>
                <a14:m>
                  <m:oMath xmlns:m="http://schemas.openxmlformats.org/officeDocument/2006/math">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𝑺</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𝒏</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r>
                          <a:rPr lang="vi-VN" sz="4400" b="1" i="1">
                            <a:solidFill>
                              <a:schemeClr val="tx1"/>
                            </a:solidFill>
                            <a:latin typeface="Cambria Math" panose="02040503050406030204" pitchFamily="18" charset="0"/>
                          </a:rPr>
                          <m:t>𝒏</m:t>
                        </m:r>
                        <m:d>
                          <m:dPr>
                            <m:ctrlPr>
                              <a:rPr lang="en-US" sz="4400" b="1" i="1">
                                <a:solidFill>
                                  <a:schemeClr val="tx1"/>
                                </a:solidFill>
                                <a:latin typeface="Cambria Math" panose="02040503050406030204" pitchFamily="18" charset="0"/>
                              </a:rPr>
                            </m:ctrlPr>
                          </m:dPr>
                          <m:e>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e>
                        </m:d>
                        <m:r>
                          <a:rPr lang="vi-VN" sz="4400" b="1" i="1">
                            <a:solidFill>
                              <a:schemeClr val="tx1"/>
                            </a:solidFill>
                            <a:latin typeface="Cambria Math" panose="02040503050406030204" pitchFamily="18" charset="0"/>
                          </a:rPr>
                          <m:t>𝒅</m:t>
                        </m:r>
                      </m:num>
                      <m:den>
                        <m:r>
                          <a:rPr lang="vi-VN" sz="4400" b="1" i="1">
                            <a:solidFill>
                              <a:schemeClr val="tx1"/>
                            </a:solidFill>
                            <a:latin typeface="Cambria Math" panose="02040503050406030204" pitchFamily="18" charset="0"/>
                          </a:rPr>
                          <m:t>𝟐</m:t>
                        </m:r>
                      </m:den>
                    </m:f>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𝟒</m:t>
                        </m:r>
                        <m:r>
                          <a:rPr lang="vi-VN" sz="4400" b="1" i="0">
                            <a:solidFill>
                              <a:schemeClr val="tx1"/>
                            </a:solidFill>
                            <a:latin typeface="Cambria Math" panose="02040503050406030204" pitchFamily="18" charset="0"/>
                          </a:rPr>
                          <m:t>′</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0" name="Rounded Rectangle 33">
                <a:extLst>
                  <a:ext uri="{FF2B5EF4-FFF2-40B4-BE49-F238E27FC236}">
                    <a16:creationId xmlns:a16="http://schemas.microsoft.com/office/drawing/2014/main" id="{0D1EF5AA-F614-4CDE-9679-0A81A296B8A0}"/>
                  </a:ext>
                </a:extLst>
              </p:cNvPr>
              <p:cNvSpPr>
                <a:spLocks noRot="1" noChangeAspect="1" noMove="1" noResize="1" noEditPoints="1" noAdjustHandles="1" noChangeArrowheads="1" noChangeShapeType="1" noTextEdit="1"/>
              </p:cNvSpPr>
              <p:nvPr/>
            </p:nvSpPr>
            <p:spPr>
              <a:xfrm>
                <a:off x="7746246" y="10058400"/>
                <a:ext cx="14859000" cy="3276600"/>
              </a:xfrm>
              <a:prstGeom prst="roundRect">
                <a:avLst/>
              </a:prstGeom>
              <a:blipFill>
                <a:blip r:embed="rId6"/>
                <a:stretch>
                  <a:fillRect/>
                </a:stretch>
              </a:blipFill>
              <a:ln w="57150" cap="flat" cmpd="sng" algn="ctr">
                <a:solidFill>
                  <a:srgbClr val="270F6B"/>
                </a:solidFill>
                <a:prstDash val="solid"/>
                <a:miter lim="800000"/>
              </a:ln>
              <a:effectLst>
                <a:outerShdw blurRad="107950" dist="12700" dir="5400000" algn="ctr">
                  <a:srgbClr val="000000"/>
                </a:outerShdw>
              </a:effec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C78E2CD7-413F-4F0A-AE7C-61E9BF84FE76}"/>
              </a:ext>
            </a:extLst>
          </p:cNvPr>
          <p:cNvCxnSpPr>
            <a:cxnSpLocks/>
          </p:cNvCxnSpPr>
          <p:nvPr/>
        </p:nvCxnSpPr>
        <p:spPr>
          <a:xfrm>
            <a:off x="4585538" y="6477000"/>
            <a:ext cx="2834165" cy="18998"/>
          </a:xfrm>
          <a:prstGeom prst="straightConnector1">
            <a:avLst/>
          </a:prstGeom>
          <a:noFill/>
          <a:ln w="57150" cap="flat" cmpd="sng" algn="ctr">
            <a:solidFill>
              <a:srgbClr val="002060"/>
            </a:solidFill>
            <a:prstDash val="solid"/>
            <a:miter lim="800000"/>
            <a:tailEnd type="stealth" w="lg" len="lg"/>
          </a:ln>
          <a:effectLst/>
        </p:spPr>
      </p:cxnSp>
      <p:cxnSp>
        <p:nvCxnSpPr>
          <p:cNvPr id="63" name="Straight Arrow Connector 62">
            <a:extLst>
              <a:ext uri="{FF2B5EF4-FFF2-40B4-BE49-F238E27FC236}">
                <a16:creationId xmlns:a16="http://schemas.microsoft.com/office/drawing/2014/main" id="{C9EB4118-A79C-4D4F-A5C8-458CD1527FB0}"/>
              </a:ext>
            </a:extLst>
          </p:cNvPr>
          <p:cNvCxnSpPr>
            <a:cxnSpLocks/>
            <a:endCxn id="34" idx="1"/>
          </p:cNvCxnSpPr>
          <p:nvPr/>
        </p:nvCxnSpPr>
        <p:spPr>
          <a:xfrm>
            <a:off x="4585538" y="6474634"/>
            <a:ext cx="3034462" cy="2284077"/>
          </a:xfrm>
          <a:prstGeom prst="straightConnector1">
            <a:avLst/>
          </a:prstGeom>
          <a:noFill/>
          <a:ln w="57150" cap="flat" cmpd="sng" algn="ctr">
            <a:solidFill>
              <a:srgbClr val="002060"/>
            </a:solidFill>
            <a:prstDash val="solid"/>
            <a:miter lim="800000"/>
            <a:tailEnd type="stealth" w="lg" len="lg"/>
          </a:ln>
          <a:effectLst/>
        </p:spPr>
      </p:cxnSp>
    </p:spTree>
    <p:extLst>
      <p:ext uri="{BB962C8B-B14F-4D97-AF65-F5344CB8AC3E}">
        <p14:creationId xmlns:p14="http://schemas.microsoft.com/office/powerpoint/2010/main" val="18844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5816867"/>
            <a:ext cx="22122427" cy="7405235"/>
            <a:chOff x="1220788" y="7162800"/>
            <a:chExt cx="22124987" cy="7406092"/>
          </a:xfrm>
        </p:grpSpPr>
        <p:sp>
          <p:nvSpPr>
            <p:cNvPr id="31" name="Rounded Rectangle 30"/>
            <p:cNvSpPr/>
            <p:nvPr/>
          </p:nvSpPr>
          <p:spPr>
            <a:xfrm>
              <a:off x="1222486" y="7418548"/>
              <a:ext cx="22123289" cy="715034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1176052" y="936410"/>
            <a:ext cx="15077040" cy="830901"/>
            <a:chOff x="113863" y="1892299"/>
            <a:chExt cx="19256812" cy="830900"/>
          </a:xfrm>
        </p:grpSpPr>
        <p:sp>
          <p:nvSpPr>
            <p:cNvPr id="3" name="Rounded Rectangle 2"/>
            <p:cNvSpPr/>
            <p:nvPr/>
          </p:nvSpPr>
          <p:spPr>
            <a:xfrm>
              <a:off x="113863" y="1905000"/>
              <a:ext cx="203033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CỦNG CỐ</a:t>
              </a:r>
            </a:p>
          </p:txBody>
        </p:sp>
      </p:grpSp>
      <p:grpSp>
        <p:nvGrpSpPr>
          <p:cNvPr id="6" name="Group 49"/>
          <p:cNvGrpSpPr/>
          <p:nvPr/>
        </p:nvGrpSpPr>
        <p:grpSpPr>
          <a:xfrm>
            <a:off x="1176052" y="2491134"/>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1</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5396194" y="3122838"/>
            <a:ext cx="15939806" cy="785280"/>
          </a:xfrm>
          <a:prstGeom prst="rect">
            <a:avLst/>
          </a:prstGeom>
        </p:spPr>
        <p:txBody>
          <a:bodyPr wrap="square">
            <a:spAutoFit/>
          </a:bodyPr>
          <a:lstStyle/>
          <a:p>
            <a:pPr>
              <a:lnSpc>
                <a:spcPts val="6000"/>
              </a:lnSpc>
            </a:pPr>
            <a:r>
              <a:rPr lang="vi-VN" sz="4400" b="1" dirty="0">
                <a:effectLst/>
                <a:latin typeface="Tahoma" panose="020B0604030504040204" pitchFamily="34" charset="0"/>
                <a:ea typeface="Tahoma" panose="020B0604030504040204" pitchFamily="34" charset="0"/>
                <a:cs typeface="Tahoma" panose="020B0604030504040204" pitchFamily="34" charset="0"/>
              </a:rPr>
              <a:t>Trong các dãy số sau, dãy số nào là một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211358" y="4132150"/>
                <a:ext cx="16658042" cy="816827"/>
              </a:xfrm>
              <a:prstGeom prst="rect">
                <a:avLst/>
              </a:prstGeom>
            </p:spPr>
            <p:txBody>
              <a:bodyPr wrap="square">
                <a:spAutoFit/>
              </a:bodyPr>
              <a:lstStyle/>
              <a:p>
                <a:pPr marL="58738">
                  <a:lnSpc>
                    <a:spcPct val="107000"/>
                  </a:lnSpc>
                  <a:spcAft>
                    <a:spcPts val="800"/>
                  </a:spcAft>
                  <a:tabLst>
                    <a:tab pos="3598863" algn="l"/>
                    <a:tab pos="503872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𝟐𝟕</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𝟖𝟏</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5211358" y="4132150"/>
                <a:ext cx="16658042" cy="816827"/>
              </a:xfrm>
              <a:prstGeom prst="rect">
                <a:avLst/>
              </a:prstGeom>
              <a:blipFill rotWithShape="1">
                <a:blip r:embed="rId2"/>
                <a:stretch>
                  <a:fillRect l="-1134" t="-17164"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27525" y="9651198"/>
                <a:ext cx="15534222"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𝟐</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r>
                      <a:rPr lang="en-US" sz="4400" b="1" i="1">
                        <a:latin typeface="Cambria Math"/>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4" name="TextBox 23"/>
              <p:cNvSpPr txBox="1">
                <a:spLocks noRot="1" noChangeAspect="1" noMove="1" noResize="1" noEditPoints="1" noAdjustHandles="1" noChangeArrowheads="1" noChangeShapeType="1" noTextEdit="1"/>
              </p:cNvSpPr>
              <p:nvPr/>
            </p:nvSpPr>
            <p:spPr>
              <a:xfrm>
                <a:off x="2227525" y="9651198"/>
                <a:ext cx="15534222" cy="769441"/>
              </a:xfrm>
              <a:prstGeom prst="rect">
                <a:avLst/>
              </a:prstGeom>
              <a:blipFill>
                <a:blip r:embed="rId3"/>
                <a:stretch>
                  <a:fillRect l="-1569" t="-16667" b="-36508"/>
                </a:stretch>
              </a:blipFill>
            </p:spPr>
            <p:txBody>
              <a:bodyPr/>
              <a:lstStyle/>
              <a:p>
                <a:r>
                  <a:rPr lang="en-US">
                    <a:noFill/>
                  </a:rPr>
                  <a:t> </a:t>
                </a:r>
              </a:p>
            </p:txBody>
          </p:sp>
        </mc:Fallback>
      </mc:AlternateContent>
      <p:sp>
        <p:nvSpPr>
          <p:cNvPr id="25" name="Rectangle 24"/>
          <p:cNvSpPr/>
          <p:nvPr/>
        </p:nvSpPr>
        <p:spPr>
          <a:xfrm>
            <a:off x="13792200" y="12039600"/>
            <a:ext cx="36143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C</a:t>
            </a:r>
          </a:p>
        </p:txBody>
      </p:sp>
      <mc:AlternateContent xmlns:mc="http://schemas.openxmlformats.org/markup-compatibility/2006" xmlns:a14="http://schemas.microsoft.com/office/drawing/2010/main">
        <mc:Choice Requires="a14">
          <p:sp>
            <p:nvSpPr>
              <p:cNvPr id="26" name="Rectangle 25"/>
              <p:cNvSpPr/>
              <p:nvPr/>
            </p:nvSpPr>
            <p:spPr>
              <a:xfrm>
                <a:off x="1453610" y="6705600"/>
                <a:ext cx="21787390" cy="1563505"/>
              </a:xfrm>
              <a:prstGeom prst="rect">
                <a:avLst/>
              </a:prstGeom>
            </p:spPr>
            <p:txBody>
              <a:bodyPr wrap="square">
                <a:spAutoFit/>
              </a:bodyPr>
              <a:lstStyle/>
              <a:p>
                <a:pPr>
                  <a:lnSpc>
                    <a:spcPts val="6000"/>
                  </a:lnSpc>
                </a:pP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𝐧</m:t>
                        </m:r>
                        <m:r>
                          <a:rPr lang="en-US" sz="4400" b="1">
                            <a:latin typeface="Cambria Math"/>
                          </a:rPr>
                          <m:t>+</m:t>
                        </m:r>
                        <m:r>
                          <a:rPr lang="en-US" sz="4400" b="1" i="1">
                            <a:latin typeface="Cambria Math"/>
                          </a:rPr>
                          <m:t>𝟏</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r>
                      <a:rPr lang="en-US" sz="4400" b="1">
                        <a:latin typeface="Cambria Math"/>
                      </a:rPr>
                      <m:t>=</m:t>
                    </m:r>
                    <m:r>
                      <a:rPr lang="en-US" sz="4400" b="1" i="1">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latin typeface="Cambria Math"/>
                      </a:rPr>
                      <m:t>∀</m:t>
                    </m:r>
                    <m:r>
                      <a:rPr lang="en-US" sz="4400" b="1" i="1">
                        <a:latin typeface="Cambria Math"/>
                      </a:rPr>
                      <m:t>𝐧</m:t>
                    </m:r>
                    <m:r>
                      <a:rPr lang="en-US" sz="4400" b="1">
                        <a:latin typeface="Cambria Math"/>
                      </a:rPr>
                      <m:t>∈</m:t>
                    </m:r>
                    <m:sSup>
                      <m:sSupPr>
                        <m:ctrlPr>
                          <a:rPr lang="en-US" sz="4400" b="1" i="1">
                            <a:latin typeface="Cambria Math" panose="02040503050406030204" pitchFamily="18" charset="0"/>
                          </a:rPr>
                        </m:ctrlPr>
                      </m:sSupPr>
                      <m:e>
                        <m:r>
                          <a:rPr lang="en-US" sz="4400" b="1" i="1">
                            <a:latin typeface="Cambria Math"/>
                          </a:rPr>
                          <m:t>ℕ</m:t>
                        </m:r>
                      </m:e>
                      <m:sup>
                        <m:r>
                          <a:rPr lang="en-US" sz="4400" b="1" i="1">
                            <a:latin typeface="Cambria Math"/>
                          </a:rPr>
                          <m:t>∗</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đổi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1453610" y="6705600"/>
                <a:ext cx="21787390" cy="1563505"/>
              </a:xfrm>
              <a:prstGeom prst="rect">
                <a:avLst/>
              </a:prstGeom>
              <a:blipFill>
                <a:blip r:embed="rId4"/>
                <a:stretch>
                  <a:fillRect l="-1119" t="-6641" b="-17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227525" y="8494202"/>
                <a:ext cx="15965010"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𝟏</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r>
                      <a:rPr lang="en-US" sz="4400" b="1" i="1">
                        <a:latin typeface="Cambria Math"/>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2227525" y="8494202"/>
                <a:ext cx="15965010" cy="769441"/>
              </a:xfrm>
              <a:prstGeom prst="rect">
                <a:avLst/>
              </a:prstGeom>
              <a:blipFill>
                <a:blip r:embed="rId5"/>
                <a:stretch>
                  <a:fillRect l="-1527"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227524" y="10808194"/>
                <a:ext cx="18121639"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𝟒</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𝟓</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𝟒</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𝟔</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𝟓</m:t>
                        </m:r>
                      </m:sub>
                    </m:sSub>
                    <m:r>
                      <a:rPr lang="en-US" sz="4400" b="1">
                        <a:latin typeface="Cambria Math"/>
                      </a:rPr>
                      <m:t>=</m:t>
                    </m:r>
                    <m:r>
                      <a:rPr lang="en-US" sz="4400" b="1" i="1">
                        <a:latin typeface="Cambria Math"/>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2227524" y="10808194"/>
                <a:ext cx="18121639" cy="769441"/>
              </a:xfrm>
              <a:prstGeom prst="rect">
                <a:avLst/>
              </a:prstGeom>
              <a:blipFill>
                <a:blip r:embed="rId6"/>
                <a:stretch>
                  <a:fillRect l="-1345"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227525" y="11965189"/>
                <a:ext cx="1156467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m:t>
                    </m:r>
                    <m:r>
                      <a:rPr lang="en-US" sz="4400" b="1" i="1">
                        <a:latin typeface="Cambria Math"/>
                      </a:rPr>
                      <m:t>𝟒</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r>
                      <a:rPr lang="en-US" sz="4400" b="1" i="1">
                        <a:latin typeface="Cambria Math"/>
                      </a:rPr>
                      <m:t>−</m:t>
                    </m:r>
                    <m:r>
                      <a:rPr lang="en-US" sz="4400" b="1" i="1">
                        <a:latin typeface="Cambria Math"/>
                      </a:rPr>
                      <m:t>𝟐𝟎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p:cNvSpPr txBox="1">
                <a:spLocks noRot="1" noChangeAspect="1" noMove="1" noResize="1" noEditPoints="1" noAdjustHandles="1" noChangeArrowheads="1" noChangeShapeType="1" noTextEdit="1"/>
              </p:cNvSpPr>
              <p:nvPr/>
            </p:nvSpPr>
            <p:spPr>
              <a:xfrm>
                <a:off x="2227525" y="11965189"/>
                <a:ext cx="11564676" cy="769441"/>
              </a:xfrm>
              <a:prstGeom prst="rect">
                <a:avLst/>
              </a:prstGeom>
              <a:blipFill>
                <a:blip r:embed="rId7"/>
                <a:stretch>
                  <a:fillRect l="-2107"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C497E02-094C-491A-8D54-A1EF29039A93}"/>
                  </a:ext>
                </a:extLst>
              </p:cNvPr>
              <p:cNvSpPr/>
              <p:nvPr/>
            </p:nvSpPr>
            <p:spPr>
              <a:xfrm>
                <a:off x="5211358" y="4876800"/>
                <a:ext cx="17996590" cy="769441"/>
              </a:xfrm>
              <a:prstGeom prst="rect">
                <a:avLst/>
              </a:prstGeom>
            </p:spPr>
            <p:txBody>
              <a:bodyPr wrap="square">
                <a:spAutoFit/>
              </a:bodyPr>
              <a:lstStyle/>
              <a:p>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a:rPr>
                      <m:t>𝟐</m:t>
                    </m:r>
                    <m:r>
                      <a:rPr lang="en-US" sz="4400" b="1">
                        <a:latin typeface="Cambria Math"/>
                      </a:rPr>
                      <m:t>, </m:t>
                    </m:r>
                    <m:r>
                      <a:rPr lang="en-US" sz="4400" b="1" i="1">
                        <a:latin typeface="Cambria Math"/>
                      </a:rPr>
                      <m:t>𝟓</m:t>
                    </m:r>
                    <m:r>
                      <a:rPr lang="en-US" sz="4400" b="1">
                        <a:latin typeface="Cambria Math"/>
                      </a:rPr>
                      <m:t>, </m:t>
                    </m:r>
                    <m:r>
                      <a:rPr lang="en-US" sz="4400" b="1" i="1">
                        <a:latin typeface="Cambria Math"/>
                      </a:rPr>
                      <m:t>𝟖</m:t>
                    </m:r>
                    <m:r>
                      <a:rPr lang="en-US" sz="4400" b="1">
                        <a:latin typeface="Cambria Math"/>
                      </a:rPr>
                      <m:t>, </m:t>
                    </m:r>
                    <m:r>
                      <a:rPr lang="en-US" sz="4400" b="1" i="1">
                        <a:latin typeface="Cambria Math"/>
                      </a:rPr>
                      <m:t>𝟏𝟏</m:t>
                    </m:r>
                    <m:r>
                      <a:rPr lang="en-US" sz="4400" b="1">
                        <a:latin typeface="Cambria Math"/>
                      </a:rPr>
                      <m:t>, </m:t>
                    </m:r>
                    <m:r>
                      <a:rPr lang="en-US" sz="4400" b="1" i="1">
                        <a:latin typeface="Cambria Math"/>
                      </a:rPr>
                      <m:t>𝟏𝟒</m:t>
                    </m:r>
                    <m:r>
                      <a:rPr lang="en-US" sz="4400" b="1">
                        <a:latin typeface="Cambria Math"/>
                      </a:rPr>
                      <m:t>, </m:t>
                    </m:r>
                    <m:r>
                      <a:rPr lang="en-US" sz="4400" b="1" i="1">
                        <a:latin typeface="Cambria Math"/>
                      </a:rPr>
                      <m:t>𝟏𝟕</m:t>
                    </m:r>
                    <m:r>
                      <a:rPr lang="en-US" sz="4400" b="1">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latin typeface="Cambria Math"/>
                      </a:rPr>
                      <m:t>−</m:t>
                    </m:r>
                    <m:r>
                      <a:rPr lang="en-US" sz="4400" b="1" i="1">
                        <a:latin typeface="Cambria Math"/>
                      </a:rPr>
                      <m:t>𝟏</m:t>
                    </m:r>
                    <m:r>
                      <a:rPr lang="en-US" sz="4400" b="1">
                        <a:latin typeface="Cambria Math"/>
                      </a:rPr>
                      <m:t>, </m:t>
                    </m:r>
                    <m:r>
                      <a:rPr lang="en-US" sz="4400" b="1" i="1">
                        <a:latin typeface="Cambria Math"/>
                      </a:rPr>
                      <m:t>−</m:t>
                    </m:r>
                    <m:r>
                      <a:rPr lang="en-US" sz="4400" b="1" i="1">
                        <a:latin typeface="Cambria Math"/>
                      </a:rPr>
                      <m:t>𝟓</m:t>
                    </m:r>
                    <m:r>
                      <a:rPr lang="en-US" sz="4400" b="1">
                        <a:latin typeface="Cambria Math"/>
                      </a:rPr>
                      <m:t>, </m:t>
                    </m:r>
                    <m:r>
                      <a:rPr lang="en-US" sz="4400" b="1" i="1">
                        <a:latin typeface="Cambria Math"/>
                      </a:rPr>
                      <m:t>−</m:t>
                    </m:r>
                    <m:r>
                      <a:rPr lang="en-US" sz="4400" b="1" i="1">
                        <a:latin typeface="Cambria Math"/>
                      </a:rPr>
                      <m:t>𝟐𝟓</m:t>
                    </m:r>
                    <m:r>
                      <a:rPr lang="en-US" sz="4400" b="1">
                        <a:latin typeface="Cambria Math"/>
                      </a:rPr>
                      <m:t>, </m:t>
                    </m:r>
                    <m:r>
                      <a:rPr lang="en-US" sz="4400" b="1" i="1">
                        <a:latin typeface="Cambria Math"/>
                      </a:rPr>
                      <m:t>−</m:t>
                    </m:r>
                    <m:r>
                      <a:rPr lang="en-US" sz="4400" b="1" i="1">
                        <a:latin typeface="Cambria Math"/>
                      </a:rPr>
                      <m:t>𝟏𝟐𝟓</m:t>
                    </m:r>
                    <m:r>
                      <a:rPr lang="en-US" sz="4400" b="1">
                        <a:latin typeface="Cambria Math"/>
                      </a:rPr>
                      <m:t>, </m:t>
                    </m:r>
                    <m:r>
                      <a:rPr lang="en-US" sz="4400" b="1" i="1">
                        <a:latin typeface="Cambria Math"/>
                      </a:rPr>
                      <m:t>−</m:t>
                    </m:r>
                    <m:r>
                      <a:rPr lang="en-US" sz="4400" b="1" i="1">
                        <a:latin typeface="Cambria Math"/>
                      </a:rPr>
                      <m:t>𝟔𝟐𝟓</m:t>
                    </m:r>
                    <m:r>
                      <a:rPr lang="en-US" sz="4400" b="1">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Rectangle 41">
                <a:extLst>
                  <a:ext uri="{FF2B5EF4-FFF2-40B4-BE49-F238E27FC236}">
                    <a16:creationId xmlns:a16="http://schemas.microsoft.com/office/drawing/2014/main" id="{3C497E02-094C-491A-8D54-A1EF29039A93}"/>
                  </a:ext>
                </a:extLst>
              </p:cNvPr>
              <p:cNvSpPr>
                <a:spLocks noRot="1" noChangeAspect="1" noMove="1" noResize="1" noEditPoints="1" noAdjustHandles="1" noChangeArrowheads="1" noChangeShapeType="1" noTextEdit="1"/>
              </p:cNvSpPr>
              <p:nvPr/>
            </p:nvSpPr>
            <p:spPr>
              <a:xfrm>
                <a:off x="5211358" y="4876800"/>
                <a:ext cx="17996590" cy="769441"/>
              </a:xfrm>
              <a:prstGeom prst="rect">
                <a:avLst/>
              </a:prstGeom>
              <a:blipFill>
                <a:blip r:embed="rId8"/>
                <a:stretch>
                  <a:fillRect l="-1389" t="-16667" b="-36508"/>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04E0B756-2DE0-45E6-8B73-2E39F3D7AC9D}"/>
              </a:ext>
            </a:extLst>
          </p:cNvPr>
          <p:cNvSpPr/>
          <p:nvPr/>
        </p:nvSpPr>
        <p:spPr>
          <a:xfrm>
            <a:off x="4851858" y="4751283"/>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30101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150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P spid="38" grpId="0"/>
      <p:bldP spid="42" grpId="0"/>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6578867"/>
            <a:ext cx="22122427" cy="4393933"/>
            <a:chOff x="1220788" y="7162800"/>
            <a:chExt cx="22124987" cy="4394442"/>
          </a:xfrm>
        </p:grpSpPr>
        <p:sp>
          <p:nvSpPr>
            <p:cNvPr id="31" name="Rounded Rectangle 30"/>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1176052" y="2895600"/>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2</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4671696" y="3579912"/>
                <a:ext cx="17350103" cy="2503249"/>
              </a:xfrm>
              <a:prstGeom prst="rect">
                <a:avLst/>
              </a:prstGeom>
            </p:spPr>
            <p:txBody>
              <a:bodyPr wrap="square">
                <a:spAutoFit/>
              </a:bodyPr>
              <a:lstStyle/>
              <a:p>
                <a:pPr marL="629920" indent="-629920" algn="just">
                  <a:lnSpc>
                    <a:spcPts val="6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Cho </a:t>
                </a:r>
                <a:r>
                  <a:rPr lang="en-US" sz="4400" b="1" dirty="0" err="1">
                    <a:effectLst/>
                    <a:latin typeface="Tahoma" panose="020B0604030504040204" pitchFamily="34" charset="0"/>
                    <a:ea typeface="Tahoma" panose="020B0604030504040204" pitchFamily="34" charset="0"/>
                    <a:cs typeface="Tahoma" panose="020B0604030504040204" pitchFamily="34" charset="0"/>
                  </a:rPr>
                  <a:t>cấp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cộng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𝐧</m:t>
                            </m:r>
                          </m:sub>
                        </m:sSub>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𝐝</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𝐧</m:t>
                            </m:r>
                          </m:sub>
                        </m:sSub>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ts val="6000"/>
                  </a:lnSpc>
                  <a:spcAft>
                    <a:spcPts val="800"/>
                  </a:spcAft>
                  <a:tabLst>
                    <a:tab pos="629920" algn="l"/>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𝟏𝟒</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𝟏𝟔𝟐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	D</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𝟑𝟎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71696" y="3579912"/>
                <a:ext cx="17350103" cy="2503249"/>
              </a:xfrm>
              <a:prstGeom prst="rect">
                <a:avLst/>
              </a:prstGeom>
              <a:blipFill rotWithShape="1">
                <a:blip r:embed="rId2"/>
                <a:stretch>
                  <a:fillRect l="-1405" t="-4136" r="-1441" b="-7543"/>
                </a:stretch>
              </a:blipFill>
            </p:spPr>
            <p:txBody>
              <a:bodyPr/>
              <a:lstStyle/>
              <a:p>
                <a:r>
                  <a:rPr lang="en-US">
                    <a:noFill/>
                  </a:rPr>
                  <a:t> </a:t>
                </a:r>
              </a:p>
            </p:txBody>
          </p:sp>
        </mc:Fallback>
      </mc:AlternateContent>
      <p:sp>
        <p:nvSpPr>
          <p:cNvPr id="25" name="Rectangle 24"/>
          <p:cNvSpPr/>
          <p:nvPr/>
        </p:nvSpPr>
        <p:spPr>
          <a:xfrm>
            <a:off x="13073433" y="9349320"/>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a:t>
            </a:r>
          </a:p>
        </p:txBody>
      </p:sp>
      <mc:AlternateContent xmlns:mc="http://schemas.openxmlformats.org/markup-compatibility/2006" xmlns:a14="http://schemas.microsoft.com/office/drawing/2010/main">
        <mc:Choice Requires="a14">
          <p:sp>
            <p:nvSpPr>
              <p:cNvPr id="26" name="Rectangle 25"/>
              <p:cNvSpPr/>
              <p:nvPr/>
            </p:nvSpPr>
            <p:spPr>
              <a:xfrm>
                <a:off x="1758410" y="7467600"/>
                <a:ext cx="21787390" cy="1562479"/>
              </a:xfrm>
              <a:prstGeom prst="rect">
                <a:avLst/>
              </a:prstGeom>
            </p:spPr>
            <p:txBody>
              <a:bodyPr wrap="square">
                <a:spAutoFit/>
              </a:bodyPr>
              <a:lstStyle/>
              <a:p>
                <a:pPr>
                  <a:lnSpc>
                    <a:spcPts val="6000"/>
                  </a:lnSpc>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𝐧</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d>
                      <m:dPr>
                        <m:ctrlPr>
                          <a:rPr lang="en-US" sz="4400" b="1" i="1">
                            <a:latin typeface="Cambria Math" panose="02040503050406030204" pitchFamily="18" charset="0"/>
                          </a:rPr>
                        </m:ctrlPr>
                      </m:dPr>
                      <m:e>
                        <m:r>
                          <a:rPr lang="en-US" sz="4400" b="1" i="0">
                            <a:latin typeface="Cambria Math"/>
                          </a:rPr>
                          <m:t>𝐧</m:t>
                        </m:r>
                        <m:r>
                          <a:rPr lang="en-US" sz="4400" b="1" i="0">
                            <a:latin typeface="Cambria Math"/>
                          </a:rPr>
                          <m:t>−</m:t>
                        </m:r>
                        <m:r>
                          <a:rPr lang="en-US" sz="4400" b="1" i="0">
                            <a:latin typeface="Cambria Math"/>
                          </a:rPr>
                          <m:t>𝟏</m:t>
                        </m:r>
                      </m:e>
                    </m:d>
                    <m:r>
                      <a:rPr lang="en-US" sz="4400" b="1" i="0">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1758410" y="7467600"/>
                <a:ext cx="21787390" cy="1562479"/>
              </a:xfrm>
              <a:prstGeom prst="rect">
                <a:avLst/>
              </a:prstGeom>
              <a:blipFill>
                <a:blip r:embed="rId3"/>
                <a:stretch>
                  <a:fillRect l="-1119" t="-6641" b="-17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752600" y="9303841"/>
                <a:ext cx="15965010" cy="793038"/>
              </a:xfrm>
              <a:prstGeom prst="rect">
                <a:avLst/>
              </a:prstGeom>
            </p:spPr>
            <p:txBody>
              <a:bodyPr wrap="square">
                <a:spAutoFit/>
              </a:bodyPr>
              <a:lstStyle/>
              <a:p>
                <a:pPr>
                  <a:lnSpc>
                    <a:spcPts val="6000"/>
                  </a:lnSpc>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𝟓</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r>
                      <a:rPr lang="en-US" sz="4400" b="1" i="0">
                        <a:latin typeface="Cambria Math"/>
                      </a:rPr>
                      <m:t>𝟒𝐝</m:t>
                    </m:r>
                    <m:r>
                      <a:rPr lang="en-US" sz="4400" b="1" i="0">
                        <a:latin typeface="Cambria Math"/>
                      </a:rPr>
                      <m:t>=</m:t>
                    </m:r>
                    <m:r>
                      <a:rPr lang="en-US" sz="4400" b="1" i="0">
                        <a:latin typeface="Cambria Math"/>
                      </a:rPr>
                      <m:t>𝟐</m:t>
                    </m:r>
                    <m:r>
                      <a:rPr lang="en-US" sz="4400" b="1" i="0">
                        <a:latin typeface="Cambria Math"/>
                      </a:rPr>
                      <m:t>+</m:t>
                    </m:r>
                    <m:r>
                      <a:rPr lang="en-US" sz="4400" b="1" i="0">
                        <a:latin typeface="Cambria Math"/>
                      </a:rPr>
                      <m:t>𝟒</m:t>
                    </m:r>
                    <m:r>
                      <a:rPr lang="en-US" sz="4400" b="1" i="0">
                        <a:latin typeface="Cambria Math"/>
                      </a:rPr>
                      <m:t>.</m:t>
                    </m:r>
                    <m:r>
                      <a:rPr lang="en-US" sz="4400" b="1" i="0">
                        <a:latin typeface="Cambria Math"/>
                      </a:rPr>
                      <m:t>𝟑</m:t>
                    </m:r>
                    <m:r>
                      <a:rPr lang="en-US" sz="4400" b="1" i="0">
                        <a:latin typeface="Cambria Math"/>
                      </a:rPr>
                      <m:t>=</m:t>
                    </m:r>
                    <m:r>
                      <a:rPr lang="en-US" sz="4400" b="1" i="0">
                        <a:latin typeface="Cambria Math"/>
                      </a:rPr>
                      <m:t>𝟏𝟒</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1752600" y="9303841"/>
                <a:ext cx="15965010" cy="793038"/>
              </a:xfrm>
              <a:prstGeom prst="rect">
                <a:avLst/>
              </a:prstGeom>
              <a:blipFill>
                <a:blip r:embed="rId4"/>
                <a:stretch>
                  <a:fillRect l="-1566" t="-13077" b="-35385"/>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3AB19117-DC83-4F86-A499-38CD38C2F5BF}"/>
              </a:ext>
            </a:extLst>
          </p:cNvPr>
          <p:cNvSpPr/>
          <p:nvPr/>
        </p:nvSpPr>
        <p:spPr>
          <a:xfrm>
            <a:off x="4953000" y="507416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40567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15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1176052" y="2895600"/>
            <a:ext cx="22175897" cy="3205623"/>
            <a:chOff x="1175570" y="2468560"/>
            <a:chExt cx="22178464" cy="3205994"/>
          </a:xfrm>
        </p:grpSpPr>
        <p:sp>
          <p:nvSpPr>
            <p:cNvPr id="3" name="Rounded Rectangle 2"/>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2"/>
            <p:cNvGrpSpPr/>
            <p:nvPr/>
          </p:nvGrpSpPr>
          <p:grpSpPr>
            <a:xfrm>
              <a:off x="1175570" y="2468560"/>
              <a:ext cx="3190427" cy="896426"/>
              <a:chOff x="1175570" y="1834705"/>
              <a:chExt cx="3480167" cy="977836"/>
            </a:xfrm>
          </p:grpSpPr>
          <p:sp>
            <p:nvSpPr>
              <p:cNvPr id="5"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235430" y="1958752"/>
                <a:ext cx="2378695" cy="839416"/>
              </a:xfrm>
              <a:prstGeom prst="rect">
                <a:avLst/>
              </a:prstGeom>
              <a:noFill/>
            </p:spPr>
            <p:txBody>
              <a:bodyPr wrap="none" rtlCol="0">
                <a:spAutoFit/>
              </a:bodyPr>
              <a:lstStyle/>
              <a:p>
                <a:r>
                  <a:rPr lang="en-US" sz="4400" b="1" dirty="0" err="1" smtClean="0">
                    <a:solidFill>
                      <a:schemeClr val="bg1"/>
                    </a:solidFill>
                    <a:latin typeface="Tahoma" pitchFamily="34" charset="0"/>
                    <a:ea typeface="Tahoma" pitchFamily="34" charset="0"/>
                    <a:cs typeface="Tahoma" pitchFamily="34" charset="0"/>
                  </a:rPr>
                  <a:t>Dặn</a:t>
                </a:r>
                <a:r>
                  <a:rPr lang="en-US" sz="4400" b="1" dirty="0" smtClean="0">
                    <a:solidFill>
                      <a:schemeClr val="bg1"/>
                    </a:solidFill>
                    <a:latin typeface="Tahoma" pitchFamily="34" charset="0"/>
                    <a:ea typeface="Tahoma" pitchFamily="34" charset="0"/>
                    <a:cs typeface="Tahoma" pitchFamily="34" charset="0"/>
                  </a:rPr>
                  <a:t> </a:t>
                </a:r>
                <a:r>
                  <a:rPr lang="en-US" sz="4400" b="1" dirty="0" err="1" smtClean="0">
                    <a:solidFill>
                      <a:schemeClr val="bg1"/>
                    </a:solidFill>
                    <a:latin typeface="Tahoma" pitchFamily="34" charset="0"/>
                    <a:ea typeface="Tahoma" pitchFamily="34" charset="0"/>
                    <a:cs typeface="Tahoma" pitchFamily="34" charset="0"/>
                  </a:rPr>
                  <a:t>dò</a:t>
                </a:r>
                <a:endParaRPr lang="en-US" sz="4400" b="1" dirty="0">
                  <a:solidFill>
                    <a:schemeClr val="bg1"/>
                  </a:solidFill>
                  <a:latin typeface="Tahoma" pitchFamily="34" charset="0"/>
                  <a:ea typeface="Tahoma" pitchFamily="34" charset="0"/>
                  <a:cs typeface="Tahoma" pitchFamily="34" charset="0"/>
                </a:endParaRPr>
              </a:p>
            </p:txBody>
          </p:sp>
          <p:sp>
            <p:nvSpPr>
              <p:cNvPr id="7" name="Round Diagonal Corner Rectangle 6"/>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2"/>
              <p:cNvGrpSpPr/>
              <p:nvPr/>
            </p:nvGrpSpPr>
            <p:grpSpPr>
              <a:xfrm>
                <a:off x="1314846" y="1951291"/>
                <a:ext cx="756925" cy="699372"/>
                <a:chOff x="7440266" y="3398551"/>
                <a:chExt cx="757238" cy="765175"/>
              </a:xfrm>
              <a:solidFill>
                <a:srgbClr val="999158"/>
              </a:solidFill>
            </p:grpSpPr>
            <p:sp>
              <p:nvSpPr>
                <p:cNvPr id="9"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0"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1"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3"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4"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5"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16" name="Rectangle 15"/>
          <p:cNvSpPr/>
          <p:nvPr/>
        </p:nvSpPr>
        <p:spPr>
          <a:xfrm>
            <a:off x="1707529" y="4066786"/>
            <a:ext cx="21787390" cy="1708160"/>
          </a:xfrm>
          <a:prstGeom prst="rect">
            <a:avLst/>
          </a:prstGeom>
        </p:spPr>
        <p:txBody>
          <a:bodyPr wrap="square">
            <a:spAutoFit/>
          </a:bodyPr>
          <a:lstStyle/>
          <a:p>
            <a:pPr>
              <a:lnSpc>
                <a:spcPts val="6000"/>
              </a:lnSpc>
              <a:spcAft>
                <a:spcPts val="600"/>
              </a:spcAft>
            </a:pPr>
            <a:r>
              <a:rPr lang="en-US" sz="4400" b="1" dirty="0" err="1" smtClean="0">
                <a:latin typeface="Tahoma" panose="020B0604030504040204" pitchFamily="34" charset="0"/>
                <a:ea typeface="Tahoma" panose="020B0604030504040204" pitchFamily="34" charset="0"/>
                <a:cs typeface="Tahoma" panose="020B0604030504040204" pitchFamily="34" charset="0"/>
              </a:rPr>
              <a:t>Ôn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lại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lý</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thuyết</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và</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làm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các</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bài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tập</a:t>
            </a:r>
            <a:r>
              <a:rPr lang="en-US" sz="4400" b="1" dirty="0" smtClean="0">
                <a:latin typeface="Tahoma" panose="020B0604030504040204" pitchFamily="34" charset="0"/>
                <a:ea typeface="Tahoma" panose="020B0604030504040204" pitchFamily="34" charset="0"/>
                <a:cs typeface="Tahoma" panose="020B0604030504040204" pitchFamily="34" charset="0"/>
              </a:rPr>
              <a:t> ở SGK </a:t>
            </a:r>
            <a:r>
              <a:rPr lang="en-US" sz="4400" b="1" dirty="0" err="1" smtClean="0">
                <a:latin typeface="Tahoma" panose="020B0604030504040204" pitchFamily="34" charset="0"/>
                <a:ea typeface="Tahoma" panose="020B0604030504040204" pitchFamily="34" charset="0"/>
                <a:cs typeface="Tahoma" panose="020B0604030504040204" pitchFamily="34" charset="0"/>
              </a:rPr>
              <a:t>phần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Cấp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số</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cộng</a:t>
            </a:r>
            <a:endParaRPr lang="en-US" sz="4400" b="1" dirty="0" smtClean="0">
              <a:latin typeface="Tahoma" panose="020B0604030504040204" pitchFamily="34" charset="0"/>
              <a:ea typeface="Tahoma" panose="020B0604030504040204" pitchFamily="34" charset="0"/>
              <a:cs typeface="Tahoma" panose="020B0604030504040204" pitchFamily="34" charset="0"/>
            </a:endParaRPr>
          </a:p>
          <a:p>
            <a:pPr>
              <a:lnSpc>
                <a:spcPts val="6000"/>
              </a:lnSpc>
              <a:spcAft>
                <a:spcPts val="600"/>
              </a:spcAft>
            </a:pPr>
            <a:r>
              <a:rPr lang="en-US" sz="4400" b="1" dirty="0" err="1" smtClean="0">
                <a:latin typeface="Tahoma" panose="020B0604030504040204" pitchFamily="34" charset="0"/>
                <a:ea typeface="Tahoma" panose="020B0604030504040204" pitchFamily="34" charset="0"/>
                <a:cs typeface="Tahoma" panose="020B0604030504040204" pitchFamily="34" charset="0"/>
              </a:rPr>
              <a:t>Liên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thực</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tế</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về</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cấp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số</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cộng</a:t>
            </a:r>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40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52600"/>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TextBox 3">
              <a:extLst>
                <a:ext uri="{FF2B5EF4-FFF2-40B4-BE49-F238E27FC236}">
                  <a16:creationId xmlns:a16="http://schemas.microsoft.com/office/drawing/2014/main" id="{9014CEC8-9481-4111-8D69-D8B1B5B1C8DD}"/>
                </a:ext>
              </a:extLst>
            </p:cNvPr>
            <p:cNvSpPr txBox="1"/>
            <p:nvPr/>
          </p:nvSpPr>
          <p:spPr>
            <a:xfrm>
              <a:off x="686503" y="1913523"/>
              <a:ext cx="633508" cy="769439"/>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713524"/>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1.</a:t>
              </a:r>
            </a:p>
          </p:txBody>
        </p:sp>
      </p:grpSp>
      <p:grpSp>
        <p:nvGrpSpPr>
          <p:cNvPr id="10" name="Group 54">
            <a:extLst>
              <a:ext uri="{FF2B5EF4-FFF2-40B4-BE49-F238E27FC236}">
                <a16:creationId xmlns:a16="http://schemas.microsoft.com/office/drawing/2014/main" id="{5307973C-EF8E-4FBC-B192-F66FDA454076}"/>
              </a:ext>
            </a:extLst>
          </p:cNvPr>
          <p:cNvGrpSpPr/>
          <p:nvPr/>
        </p:nvGrpSpPr>
        <p:grpSpPr>
          <a:xfrm>
            <a:off x="942992" y="3638941"/>
            <a:ext cx="22456685" cy="3552742"/>
            <a:chOff x="1268078" y="3405486"/>
            <a:chExt cx="22456685" cy="2841874"/>
          </a:xfrm>
        </p:grpSpPr>
        <p:sp>
          <p:nvSpPr>
            <p:cNvPr id="11" name="Rounded Rectangle 61">
              <a:extLst>
                <a:ext uri="{FF2B5EF4-FFF2-40B4-BE49-F238E27FC236}">
                  <a16:creationId xmlns:a16="http://schemas.microsoft.com/office/drawing/2014/main" id="{1A2A9E74-DF11-44E9-A0FA-6A41E0211BAC}"/>
                </a:ext>
              </a:extLst>
            </p:cNvPr>
            <p:cNvSpPr/>
            <p:nvPr/>
          </p:nvSpPr>
          <p:spPr>
            <a:xfrm>
              <a:off x="1268078" y="3790951"/>
              <a:ext cx="22456685" cy="245640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67">
              <a:extLst>
                <a:ext uri="{FF2B5EF4-FFF2-40B4-BE49-F238E27FC236}">
                  <a16:creationId xmlns:a16="http://schemas.microsoft.com/office/drawing/2014/main" id="{E0CAC249-D951-482B-8CC0-D1AED1C4D19C}"/>
                </a:ext>
              </a:extLst>
            </p:cNvPr>
            <p:cNvGrpSpPr/>
            <p:nvPr/>
          </p:nvGrpSpPr>
          <p:grpSpPr>
            <a:xfrm>
              <a:off x="1268078" y="3405486"/>
              <a:ext cx="4936793" cy="940513"/>
              <a:chOff x="1311958" y="3405486"/>
              <a:chExt cx="4936793" cy="940513"/>
            </a:xfrm>
          </p:grpSpPr>
          <p:sp>
            <p:nvSpPr>
              <p:cNvPr id="13" name="Freeform 20">
                <a:extLst>
                  <a:ext uri="{FF2B5EF4-FFF2-40B4-BE49-F238E27FC236}">
                    <a16:creationId xmlns:a16="http://schemas.microsoft.com/office/drawing/2014/main" id="{8D723AE7-98AD-470B-A664-29553EE5637A}"/>
                  </a:ext>
                </a:extLst>
              </p:cNvPr>
              <p:cNvSpPr>
                <a:spLocks/>
              </p:cNvSpPr>
              <p:nvPr/>
            </p:nvSpPr>
            <p:spPr bwMode="auto">
              <a:xfrm rot="5400000">
                <a:off x="3814443" y="1778023"/>
                <a:ext cx="692539" cy="417607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2A4ECA44-BA93-4EE0-9BA5-67088DE9E98B}"/>
                  </a:ext>
                </a:extLst>
              </p:cNvPr>
              <p:cNvSpPr txBox="1"/>
              <p:nvPr/>
            </p:nvSpPr>
            <p:spPr>
              <a:xfrm>
                <a:off x="2191230" y="3490555"/>
                <a:ext cx="4057521" cy="615484"/>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mở</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đầu</a:t>
                </a:r>
                <a:r>
                  <a:rPr lang="en-US" sz="4400" b="1" dirty="0">
                    <a:solidFill>
                      <a:schemeClr val="bg1"/>
                    </a:solidFill>
                    <a:latin typeface="Tahoma" pitchFamily="34" charset="0"/>
                    <a:ea typeface="Tahoma" pitchFamily="34" charset="0"/>
                    <a:cs typeface="Tahoma" pitchFamily="34" charset="0"/>
                  </a:rPr>
                  <a:t> </a:t>
                </a:r>
              </a:p>
            </p:txBody>
          </p:sp>
          <p:grpSp>
            <p:nvGrpSpPr>
              <p:cNvPr id="15" name="Group 70">
                <a:extLst>
                  <a:ext uri="{FF2B5EF4-FFF2-40B4-BE49-F238E27FC236}">
                    <a16:creationId xmlns:a16="http://schemas.microsoft.com/office/drawing/2014/main" id="{EA09272D-E49B-4999-A30F-A97F6F36F0CA}"/>
                  </a:ext>
                </a:extLst>
              </p:cNvPr>
              <p:cNvGrpSpPr/>
              <p:nvPr/>
            </p:nvGrpSpPr>
            <p:grpSpPr>
              <a:xfrm>
                <a:off x="1311958" y="3405486"/>
                <a:ext cx="950173" cy="940513"/>
                <a:chOff x="1311958" y="3405486"/>
                <a:chExt cx="950173" cy="940513"/>
              </a:xfrm>
            </p:grpSpPr>
            <p:sp>
              <p:nvSpPr>
                <p:cNvPr id="16" name="Rectangle 15">
                  <a:extLst>
                    <a:ext uri="{FF2B5EF4-FFF2-40B4-BE49-F238E27FC236}">
                      <a16:creationId xmlns:a16="http://schemas.microsoft.com/office/drawing/2014/main" id="{03A85A26-6EF9-42AA-B1A2-D3E58D4733ED}"/>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90397FE6-EBC8-40C7-A48D-DEADFE7397C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3831AB3A-A1C7-4C9C-B607-FC147C60FA8A}"/>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A8AAC22E-2AA7-4321-B9CF-67076BCB063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6">
                  <a:extLst>
                    <a:ext uri="{FF2B5EF4-FFF2-40B4-BE49-F238E27FC236}">
                      <a16:creationId xmlns:a16="http://schemas.microsoft.com/office/drawing/2014/main" id="{13A5C67C-7257-477C-9352-59CBC58E6FD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7">
                  <a:extLst>
                    <a:ext uri="{FF2B5EF4-FFF2-40B4-BE49-F238E27FC236}">
                      <a16:creationId xmlns:a16="http://schemas.microsoft.com/office/drawing/2014/main" id="{C496C79E-3A2C-4FDA-9B16-F5A68A06EF6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8">
                  <a:extLst>
                    <a:ext uri="{FF2B5EF4-FFF2-40B4-BE49-F238E27FC236}">
                      <a16:creationId xmlns:a16="http://schemas.microsoft.com/office/drawing/2014/main" id="{5D239D45-16B8-4C98-A9FB-A3173903975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9">
                  <a:extLst>
                    <a:ext uri="{FF2B5EF4-FFF2-40B4-BE49-F238E27FC236}">
                      <a16:creationId xmlns:a16="http://schemas.microsoft.com/office/drawing/2014/main" id="{2242198B-7BD7-44D4-B47F-425A1688F00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0">
                  <a:extLst>
                    <a:ext uri="{FF2B5EF4-FFF2-40B4-BE49-F238E27FC236}">
                      <a16:creationId xmlns:a16="http://schemas.microsoft.com/office/drawing/2014/main" id="{3275DB73-DC10-4193-92D7-3993C24FE7A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1">
                  <a:extLst>
                    <a:ext uri="{FF2B5EF4-FFF2-40B4-BE49-F238E27FC236}">
                      <a16:creationId xmlns:a16="http://schemas.microsoft.com/office/drawing/2014/main" id="{E5625238-C06D-4141-9043-063823925E1D}"/>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2">
                  <a:extLst>
                    <a:ext uri="{FF2B5EF4-FFF2-40B4-BE49-F238E27FC236}">
                      <a16:creationId xmlns:a16="http://schemas.microsoft.com/office/drawing/2014/main" id="{E2360A5C-61ED-41FA-ADF6-49DA5080AC9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3">
                  <a:extLst>
                    <a:ext uri="{FF2B5EF4-FFF2-40B4-BE49-F238E27FC236}">
                      <a16:creationId xmlns:a16="http://schemas.microsoft.com/office/drawing/2014/main" id="{EC6ADAB2-8CCE-4B3D-8D05-41CBF8D681A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4">
                  <a:extLst>
                    <a:ext uri="{FF2B5EF4-FFF2-40B4-BE49-F238E27FC236}">
                      <a16:creationId xmlns:a16="http://schemas.microsoft.com/office/drawing/2014/main" id="{0457F6BE-91D7-4722-9A64-B352CDDFAA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5">
                  <a:extLst>
                    <a:ext uri="{FF2B5EF4-FFF2-40B4-BE49-F238E27FC236}">
                      <a16:creationId xmlns:a16="http://schemas.microsoft.com/office/drawing/2014/main" id="{B0D69286-0A7F-49C7-AA73-96AB1B83EAEE}"/>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a:extLst>
                    <a:ext uri="{FF2B5EF4-FFF2-40B4-BE49-F238E27FC236}">
                      <a16:creationId xmlns:a16="http://schemas.microsoft.com/office/drawing/2014/main" id="{2C09C848-3235-4FA6-8B2A-BE93C3159A03}"/>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a:extLst>
                    <a:ext uri="{FF2B5EF4-FFF2-40B4-BE49-F238E27FC236}">
                      <a16:creationId xmlns:a16="http://schemas.microsoft.com/office/drawing/2014/main" id="{678506B0-89F1-4C0C-87EC-BFF822B92990}"/>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a:extLst>
                    <a:ext uri="{FF2B5EF4-FFF2-40B4-BE49-F238E27FC236}">
                      <a16:creationId xmlns:a16="http://schemas.microsoft.com/office/drawing/2014/main" id="{560EA9D7-6F60-4F34-B1F0-8509CF4CB1AD}"/>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a:extLst>
                    <a:ext uri="{FF2B5EF4-FFF2-40B4-BE49-F238E27FC236}">
                      <a16:creationId xmlns:a16="http://schemas.microsoft.com/office/drawing/2014/main" id="{388325C3-56D0-4C64-93E4-2FE976AFE1FD}"/>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a:extLst>
                    <a:ext uri="{FF2B5EF4-FFF2-40B4-BE49-F238E27FC236}">
                      <a16:creationId xmlns:a16="http://schemas.microsoft.com/office/drawing/2014/main" id="{279F3ED3-0C5A-43DD-B79E-152823B3F0E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a:extLst>
                    <a:ext uri="{FF2B5EF4-FFF2-40B4-BE49-F238E27FC236}">
                      <a16:creationId xmlns:a16="http://schemas.microsoft.com/office/drawing/2014/main" id="{CDDDC251-DDE0-44D3-B4C3-93CDD6E9A40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a:extLst>
                    <a:ext uri="{FF2B5EF4-FFF2-40B4-BE49-F238E27FC236}">
                      <a16:creationId xmlns:a16="http://schemas.microsoft.com/office/drawing/2014/main" id="{BBCC778E-5616-48A8-B10E-168CC8052B9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a:extLst>
                    <a:ext uri="{FF2B5EF4-FFF2-40B4-BE49-F238E27FC236}">
                      <a16:creationId xmlns:a16="http://schemas.microsoft.com/office/drawing/2014/main" id="{DE0DF7B7-3CC3-4BBF-8FBD-15105D6CD9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a:extLst>
                    <a:ext uri="{FF2B5EF4-FFF2-40B4-BE49-F238E27FC236}">
                      <a16:creationId xmlns:a16="http://schemas.microsoft.com/office/drawing/2014/main" id="{54F3BC48-10E0-4053-AF88-6F317F4D3AAF}"/>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a:extLst>
                    <a:ext uri="{FF2B5EF4-FFF2-40B4-BE49-F238E27FC236}">
                      <a16:creationId xmlns:a16="http://schemas.microsoft.com/office/drawing/2014/main" id="{635A6EC5-8E15-4A1F-87BA-EA62FF3E7F80}"/>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a:extLst>
                    <a:ext uri="{FF2B5EF4-FFF2-40B4-BE49-F238E27FC236}">
                      <a16:creationId xmlns:a16="http://schemas.microsoft.com/office/drawing/2014/main" id="{70BFE8A3-3F15-458E-80D2-8B74123F897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3F4CDC75-161D-4D5B-9CD6-8EA45E214489}"/>
                  </a:ext>
                </a:extLst>
              </p:cNvPr>
              <p:cNvSpPr txBox="1"/>
              <p:nvPr/>
            </p:nvSpPr>
            <p:spPr>
              <a:xfrm>
                <a:off x="1002579" y="4137557"/>
                <a:ext cx="21799477" cy="3139321"/>
              </a:xfrm>
              <a:prstGeom prst="rect">
                <a:avLst/>
              </a:prstGeom>
              <a:noFill/>
            </p:spPr>
            <p:txBody>
              <a:bodyPr wrap="square">
                <a:spAutoFit/>
              </a:bodyPr>
              <a:lstStyle/>
              <a:p>
                <a:pPr marL="49213" indent="420688" algn="just">
                  <a:lnSpc>
                    <a:spcPct val="150000"/>
                  </a:lnSpc>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Cho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dãy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b</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ốn số hạng đầu là </a:t>
                </a: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𝟑</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𝟏𝟏</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92163" indent="-742950" algn="just">
                  <a:lnSpc>
                    <a:spcPct val="150000"/>
                  </a:lnSpc>
                  <a:buAutoNum type="alphaLcParenR"/>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H</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ãy chỉ ra một quy luật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dãy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792163" indent="-742950" algn="just">
                  <a:lnSpc>
                    <a:spcPct val="150000"/>
                  </a:lnSpc>
                  <a:buAutoNum type="alphaLcParenR"/>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V</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iết </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3</a:t>
                </a:r>
                <a:r>
                  <a:rPr lang="vi-VN"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số hạng tiếp theo của dãy theo quy luật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1" name="TextBox 40">
                <a:extLst>
                  <a:ext uri="{FF2B5EF4-FFF2-40B4-BE49-F238E27FC236}">
                    <a16:creationId xmlns:a16="http://schemas.microsoft.com/office/drawing/2014/main" id="{3F4CDC75-161D-4D5B-9CD6-8EA45E214489}"/>
                  </a:ext>
                </a:extLst>
              </p:cNvPr>
              <p:cNvSpPr txBox="1">
                <a:spLocks noRot="1" noChangeAspect="1" noMove="1" noResize="1" noEditPoints="1" noAdjustHandles="1" noChangeArrowheads="1" noChangeShapeType="1" noTextEdit="1"/>
              </p:cNvSpPr>
              <p:nvPr/>
            </p:nvSpPr>
            <p:spPr>
              <a:xfrm>
                <a:off x="1002579" y="4137557"/>
                <a:ext cx="21799477" cy="3139321"/>
              </a:xfrm>
              <a:prstGeom prst="rect">
                <a:avLst/>
              </a:prstGeom>
              <a:blipFill>
                <a:blip r:embed="rId2"/>
                <a:stretch>
                  <a:fillRect l="-923" b="-4078"/>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66900B04-5B5E-44D1-8957-91560F30D9E6}"/>
              </a:ext>
            </a:extLst>
          </p:cNvPr>
          <p:cNvGrpSpPr/>
          <p:nvPr/>
        </p:nvGrpSpPr>
        <p:grpSpPr>
          <a:xfrm>
            <a:off x="1066800" y="7599174"/>
            <a:ext cx="22402800" cy="4267201"/>
            <a:chOff x="1270511" y="5936338"/>
            <a:chExt cx="22402800" cy="4267201"/>
          </a:xfrm>
        </p:grpSpPr>
        <p:sp>
          <p:nvSpPr>
            <p:cNvPr id="43" name="Rounded Rectangle 103">
              <a:extLst>
                <a:ext uri="{FF2B5EF4-FFF2-40B4-BE49-F238E27FC236}">
                  <a16:creationId xmlns:a16="http://schemas.microsoft.com/office/drawing/2014/main" id="{62695BFE-580E-4541-B50C-FCAC3F3FC1C4}"/>
                </a:ext>
              </a:extLst>
            </p:cNvPr>
            <p:cNvSpPr/>
            <p:nvPr/>
          </p:nvSpPr>
          <p:spPr>
            <a:xfrm>
              <a:off x="1272210" y="6164825"/>
              <a:ext cx="22401101" cy="4038714"/>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4">
              <a:extLst>
                <a:ext uri="{FF2B5EF4-FFF2-40B4-BE49-F238E27FC236}">
                  <a16:creationId xmlns:a16="http://schemas.microsoft.com/office/drawing/2014/main" id="{11FC1097-836C-473C-AD3E-6FC2A1E511B4}"/>
                </a:ext>
              </a:extLst>
            </p:cNvPr>
            <p:cNvGrpSpPr/>
            <p:nvPr/>
          </p:nvGrpSpPr>
          <p:grpSpPr>
            <a:xfrm>
              <a:off x="1270511" y="5936338"/>
              <a:ext cx="3568119" cy="845462"/>
              <a:chOff x="1224541" y="6305967"/>
              <a:chExt cx="3568119" cy="845462"/>
            </a:xfrm>
          </p:grpSpPr>
          <p:sp>
            <p:nvSpPr>
              <p:cNvPr id="45" name="Freeform 20">
                <a:extLst>
                  <a:ext uri="{FF2B5EF4-FFF2-40B4-BE49-F238E27FC236}">
                    <a16:creationId xmlns:a16="http://schemas.microsoft.com/office/drawing/2014/main" id="{838D50FC-D21B-4EE5-8C64-75591ABDD2FC}"/>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6" name="TextBox 45">
                <a:extLst>
                  <a:ext uri="{FF2B5EF4-FFF2-40B4-BE49-F238E27FC236}">
                    <a16:creationId xmlns:a16="http://schemas.microsoft.com/office/drawing/2014/main" id="{C85B36F0-5452-4869-9E72-B9FF09613585}"/>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47" name="Round Diagonal Corner Rectangle 107">
                <a:extLst>
                  <a:ext uri="{FF2B5EF4-FFF2-40B4-BE49-F238E27FC236}">
                    <a16:creationId xmlns:a16="http://schemas.microsoft.com/office/drawing/2014/main" id="{A2FC3409-96B3-4887-9747-169C00F0706C}"/>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5">
                <a:extLst>
                  <a:ext uri="{FF2B5EF4-FFF2-40B4-BE49-F238E27FC236}">
                    <a16:creationId xmlns:a16="http://schemas.microsoft.com/office/drawing/2014/main" id="{26E4350E-3AF3-4FD9-A10E-37F57A6C84B0}"/>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891D7A25-ED2B-4BB3-A4EB-8220A22B4637}"/>
                  </a:ext>
                </a:extLst>
              </p:cNvPr>
              <p:cNvSpPr txBox="1"/>
              <p:nvPr/>
            </p:nvSpPr>
            <p:spPr>
              <a:xfrm>
                <a:off x="1133028" y="8458200"/>
                <a:ext cx="21879372" cy="2123658"/>
              </a:xfrm>
              <a:prstGeom prst="rect">
                <a:avLst/>
              </a:prstGeom>
              <a:noFill/>
            </p:spPr>
            <p:txBody>
              <a:bodyPr wrap="square" rtlCol="0">
                <a:spAutoFit/>
              </a:bodyPr>
              <a:lstStyle/>
              <a:p>
                <a:pPr indent="855663">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a) </a:t>
                </a:r>
                <a:r>
                  <a:rPr lang="vi-VN" sz="4400" b="1" dirty="0">
                    <a:latin typeface="Tahoma" panose="020B0604030504040204" pitchFamily="34" charset="0"/>
                    <a:ea typeface="Tahoma" panose="020B0604030504040204" pitchFamily="34" charset="0"/>
                    <a:cs typeface="Tahoma" panose="020B0604030504040204" pitchFamily="34" charset="0"/>
                  </a:rPr>
                  <a:t>Quy luật: Kể từ số hạng thứ </a:t>
                </a:r>
                <a14:m>
                  <m:oMath xmlns:m="http://schemas.openxmlformats.org/officeDocument/2006/math">
                    <m:r>
                      <a:rPr lang="vi-VN" sz="4400" b="1" i="0">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trở đi, mỗi số hạng của dãy số bằng số hạng đứng </a:t>
                </a:r>
                <a:r>
                  <a:rPr lang="en-US" sz="4400" b="1" dirty="0" err="1" smtClean="0">
                    <a:latin typeface="Tahoma" panose="020B0604030504040204" pitchFamily="34" charset="0"/>
                    <a:ea typeface="Tahoma" panose="020B0604030504040204" pitchFamily="34" charset="0"/>
                    <a:cs typeface="Tahoma" panose="020B0604030504040204" pitchFamily="34" charset="0"/>
                  </a:rPr>
                  <a:t>ngay</a:t>
                </a:r>
                <a:r>
                  <a:rPr lang="vi-VN"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trước nó cộng với </a:t>
                </a:r>
                <a14:m>
                  <m:oMath xmlns:m="http://schemas.openxmlformats.org/officeDocument/2006/math">
                    <m:r>
                      <a:rPr lang="vi-VN" sz="4400" b="1" i="0">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9" name="TextBox 48">
                <a:extLst>
                  <a:ext uri="{FF2B5EF4-FFF2-40B4-BE49-F238E27FC236}">
                    <a16:creationId xmlns:a16="http://schemas.microsoft.com/office/drawing/2014/main" id="{891D7A25-ED2B-4BB3-A4EB-8220A22B4637}"/>
                  </a:ext>
                </a:extLst>
              </p:cNvPr>
              <p:cNvSpPr txBox="1">
                <a:spLocks noRot="1" noChangeAspect="1" noMove="1" noResize="1" noEditPoints="1" noAdjustHandles="1" noChangeArrowheads="1" noChangeShapeType="1" noTextEdit="1"/>
              </p:cNvSpPr>
              <p:nvPr/>
            </p:nvSpPr>
            <p:spPr>
              <a:xfrm>
                <a:off x="1133028" y="8458200"/>
                <a:ext cx="21879372" cy="2123658"/>
              </a:xfrm>
              <a:prstGeom prst="rect">
                <a:avLst/>
              </a:prstGeom>
              <a:blipFill>
                <a:blip r:embed="rId3"/>
                <a:stretch>
                  <a:fillRect l="-1142" b="-63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9C3AC496-B317-439D-A28A-5F59F51353EB}"/>
                  </a:ext>
                </a:extLst>
              </p:cNvPr>
              <p:cNvSpPr txBox="1"/>
              <p:nvPr/>
            </p:nvSpPr>
            <p:spPr>
              <a:xfrm>
                <a:off x="1921808" y="10668000"/>
                <a:ext cx="20861992" cy="769441"/>
              </a:xfrm>
              <a:prstGeom prst="rect">
                <a:avLst/>
              </a:prstGeom>
              <a:noFill/>
            </p:spPr>
            <p:txBody>
              <a:bodyPr wrap="square" rtlCol="0">
                <a:spAutoFit/>
              </a:bodyPr>
              <a:lstStyle/>
              <a:p>
                <a14:m>
                  <m:oMath xmlns:m="http://schemas.openxmlformats.org/officeDocument/2006/math">
                    <m:r>
                      <a:rPr lang="en-US" sz="4400" b="1" i="0" smtClean="0">
                        <a:latin typeface="Cambria Math" panose="02040503050406030204" pitchFamily="18" charset="0"/>
                      </a:rPr>
                      <m:t>𝐛</m:t>
                    </m:r>
                    <m:r>
                      <a:rPr lang="en-US" sz="4400" b="1" i="0" smtClean="0">
                        <a:latin typeface="Cambria Math" panose="02040503050406030204" pitchFamily="18" charset="0"/>
                      </a:rPr>
                      <m:t>) </m:t>
                    </m:r>
                    <m:r>
                      <a:rPr lang="en-US" sz="4400" b="1" i="0" smtClean="0">
                        <a:latin typeface="Cambria Math" panose="02040503050406030204" pitchFamily="18" charset="0"/>
                      </a:rPr>
                      <m:t>𝟑</m:t>
                    </m:r>
                  </m:oMath>
                </a14:m>
                <a:r>
                  <a:rPr lang="vi-VN"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số hạng tiếp theo của dãy theo quy luật đó lần lượt là </a:t>
                </a:r>
                <a14:m>
                  <m:oMath xmlns:m="http://schemas.openxmlformats.org/officeDocument/2006/math">
                    <m:r>
                      <a:rPr lang="vi-VN" sz="4400" b="1" i="0">
                        <a:latin typeface="Cambria Math" panose="02040503050406030204" pitchFamily="18" charset="0"/>
                      </a:rPr>
                      <m:t>𝟏𝟓</m:t>
                    </m:r>
                    <m:r>
                      <a:rPr lang="vi-VN" sz="4400" b="1" i="0">
                        <a:latin typeface="Cambria Math" panose="02040503050406030204" pitchFamily="18" charset="0"/>
                      </a:rPr>
                      <m:t>;</m:t>
                    </m:r>
                    <m:r>
                      <a:rPr lang="vi-VN" sz="4400" b="1" i="0">
                        <a:latin typeface="Cambria Math" panose="02040503050406030204" pitchFamily="18" charset="0"/>
                      </a:rPr>
                      <m:t>𝟏𝟗</m:t>
                    </m:r>
                    <m:r>
                      <a:rPr lang="vi-VN" sz="4400" b="1" i="0">
                        <a:latin typeface="Cambria Math" panose="02040503050406030204" pitchFamily="18" charset="0"/>
                      </a:rPr>
                      <m:t>;</m:t>
                    </m:r>
                    <m:r>
                      <a:rPr lang="vi-VN" sz="4400" b="1" i="0">
                        <a:latin typeface="Cambria Math" panose="02040503050406030204" pitchFamily="18" charset="0"/>
                      </a:rPr>
                      <m:t>𝟐𝟑</m:t>
                    </m:r>
                  </m:oMath>
                </a14:m>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0" name="TextBox 49">
                <a:extLst>
                  <a:ext uri="{FF2B5EF4-FFF2-40B4-BE49-F238E27FC236}">
                    <a16:creationId xmlns:a16="http://schemas.microsoft.com/office/drawing/2014/main" id="{9C3AC496-B317-439D-A28A-5F59F51353EB}"/>
                  </a:ext>
                </a:extLst>
              </p:cNvPr>
              <p:cNvSpPr txBox="1">
                <a:spLocks noRot="1" noChangeAspect="1" noMove="1" noResize="1" noEditPoints="1" noAdjustHandles="1" noChangeArrowheads="1" noChangeShapeType="1" noTextEdit="1"/>
              </p:cNvSpPr>
              <p:nvPr/>
            </p:nvSpPr>
            <p:spPr>
              <a:xfrm>
                <a:off x="1921808" y="10668000"/>
                <a:ext cx="20861992" cy="769441"/>
              </a:xfrm>
              <a:prstGeom prst="rect">
                <a:avLst/>
              </a:prstGeom>
              <a:blipFill>
                <a:blip r:embed="rId4"/>
                <a:stretch>
                  <a:fillRect t="-16667" b="-36508"/>
                </a:stretch>
              </a:blipFill>
            </p:spPr>
            <p:txBody>
              <a:bodyPr/>
              <a:lstStyle/>
              <a:p>
                <a:r>
                  <a:rPr lang="en-US">
                    <a:noFill/>
                  </a:rPr>
                  <a:t> </a:t>
                </a:r>
              </a:p>
            </p:txBody>
          </p:sp>
        </mc:Fallback>
      </mc:AlternateContent>
    </p:spTree>
    <p:extLst>
      <p:ext uri="{BB962C8B-B14F-4D97-AF65-F5344CB8AC3E}">
        <p14:creationId xmlns:p14="http://schemas.microsoft.com/office/powerpoint/2010/main" val="116543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animEffect transition="in" filter="wipe(up)">
                                      <p:cBhvr>
                                        <p:cTn id="27" dur="500"/>
                                        <p:tgtEl>
                                          <p:spTgt spid="4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wipe(up)">
                                      <p:cBhvr>
                                        <p:cTn id="3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9" grpId="0" build="p"/>
      <p:bldP spid="5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82A301-A5B8-408A-AF5F-CA9021F4C9CA}"/>
              </a:ext>
            </a:extLst>
          </p:cNvPr>
          <p:cNvGrpSpPr/>
          <p:nvPr/>
        </p:nvGrpSpPr>
        <p:grpSpPr>
          <a:xfrm>
            <a:off x="685800" y="1066800"/>
            <a:ext cx="11049000"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10" name="Group 9">
            <a:extLst>
              <a:ext uri="{FF2B5EF4-FFF2-40B4-BE49-F238E27FC236}">
                <a16:creationId xmlns:a16="http://schemas.microsoft.com/office/drawing/2014/main" id="{36932703-1763-4064-B914-9583D7618DAA}"/>
              </a:ext>
            </a:extLst>
          </p:cNvPr>
          <p:cNvGrpSpPr/>
          <p:nvPr/>
        </p:nvGrpSpPr>
        <p:grpSpPr>
          <a:xfrm>
            <a:off x="686715" y="2415483"/>
            <a:ext cx="22325581" cy="8369208"/>
            <a:chOff x="1076414" y="4403390"/>
            <a:chExt cx="22325581" cy="4219729"/>
          </a:xfrm>
        </p:grpSpPr>
        <p:grpSp>
          <p:nvGrpSpPr>
            <p:cNvPr id="11" name="Group 5">
              <a:extLst>
                <a:ext uri="{FF2B5EF4-FFF2-40B4-BE49-F238E27FC236}">
                  <a16:creationId xmlns:a16="http://schemas.microsoft.com/office/drawing/2014/main" id="{6D56D1F5-76A9-4D64-AA1A-F5DCABF6645E}"/>
                </a:ext>
              </a:extLst>
            </p:cNvPr>
            <p:cNvGrpSpPr/>
            <p:nvPr/>
          </p:nvGrpSpPr>
          <p:grpSpPr>
            <a:xfrm>
              <a:off x="1533269" y="4671091"/>
              <a:ext cx="21868726" cy="3952028"/>
              <a:chOff x="637542" y="1083939"/>
              <a:chExt cx="8611674" cy="1555931"/>
            </a:xfrm>
          </p:grpSpPr>
          <p:sp>
            <p:nvSpPr>
              <p:cNvPr id="28" name="Rounded Rectangle 38">
                <a:extLst>
                  <a:ext uri="{FF2B5EF4-FFF2-40B4-BE49-F238E27FC236}">
                    <a16:creationId xmlns:a16="http://schemas.microsoft.com/office/drawing/2014/main" id="{DCB191E5-449D-4AE9-A242-0F2AF19DB67B}"/>
                  </a:ext>
                </a:extLst>
              </p:cNvPr>
              <p:cNvSpPr/>
              <p:nvPr/>
            </p:nvSpPr>
            <p:spPr>
              <a:xfrm>
                <a:off x="637542" y="1083939"/>
                <a:ext cx="8611674" cy="1555931"/>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29" name="TextBox 28">
                <a:extLst>
                  <a:ext uri="{FF2B5EF4-FFF2-40B4-BE49-F238E27FC236}">
                    <a16:creationId xmlns:a16="http://schemas.microsoft.com/office/drawing/2014/main" id="{20DA3C26-B73F-4907-A851-8F13F66F6F61}"/>
                  </a:ext>
                </a:extLst>
              </p:cNvPr>
              <p:cNvSpPr txBox="1"/>
              <p:nvPr/>
            </p:nvSpPr>
            <p:spPr>
              <a:xfrm>
                <a:off x="899399" y="1395494"/>
                <a:ext cx="7867095" cy="101266"/>
              </a:xfrm>
              <a:prstGeom prst="rect">
                <a:avLst/>
              </a:prstGeom>
              <a:noFill/>
            </p:spPr>
            <p:txBody>
              <a:bodyPr wrap="square" rtlCol="0">
                <a:spAutoFit/>
              </a:bodyPr>
              <a:lstStyle/>
              <a:p>
                <a:pPr algn="just">
                  <a:lnSpc>
                    <a:spcPts val="4000"/>
                  </a:lnSpc>
                </a:pPr>
                <a:endParaRPr lang="en-US" sz="4400" dirty="0">
                  <a:latin typeface="Tahoma" pitchFamily="34" charset="0"/>
                  <a:ea typeface="Tahoma" pitchFamily="34" charset="0"/>
                  <a:cs typeface="Tahoma" pitchFamily="34" charset="0"/>
                </a:endParaRPr>
              </a:p>
            </p:txBody>
          </p:sp>
        </p:grpSp>
        <p:grpSp>
          <p:nvGrpSpPr>
            <p:cNvPr id="12" name="Group 65">
              <a:extLst>
                <a:ext uri="{FF2B5EF4-FFF2-40B4-BE49-F238E27FC236}">
                  <a16:creationId xmlns:a16="http://schemas.microsoft.com/office/drawing/2014/main" id="{036F0FD6-A96D-4841-BF23-D0F057A28AC4}"/>
                </a:ext>
              </a:extLst>
            </p:cNvPr>
            <p:cNvGrpSpPr/>
            <p:nvPr/>
          </p:nvGrpSpPr>
          <p:grpSpPr>
            <a:xfrm>
              <a:off x="1076414" y="4403390"/>
              <a:ext cx="4225552" cy="572229"/>
              <a:chOff x="166396" y="8780577"/>
              <a:chExt cx="4225552" cy="572229"/>
            </a:xfrm>
          </p:grpSpPr>
          <p:sp>
            <p:nvSpPr>
              <p:cNvPr id="13" name="Freeform 20">
                <a:extLst>
                  <a:ext uri="{FF2B5EF4-FFF2-40B4-BE49-F238E27FC236}">
                    <a16:creationId xmlns:a16="http://schemas.microsoft.com/office/drawing/2014/main" id="{70A672E2-EF64-45B6-B315-D03DAC0E79D6}"/>
                  </a:ext>
                </a:extLst>
              </p:cNvPr>
              <p:cNvSpPr>
                <a:spLocks/>
              </p:cNvSpPr>
              <p:nvPr/>
            </p:nvSpPr>
            <p:spPr bwMode="auto">
              <a:xfrm>
                <a:off x="384522" y="8841483"/>
                <a:ext cx="4007426" cy="44758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4" name="Group 7">
                <a:extLst>
                  <a:ext uri="{FF2B5EF4-FFF2-40B4-BE49-F238E27FC236}">
                    <a16:creationId xmlns:a16="http://schemas.microsoft.com/office/drawing/2014/main" id="{A3C37863-562E-4646-924B-FA29D0CF8B0D}"/>
                  </a:ext>
                </a:extLst>
              </p:cNvPr>
              <p:cNvGrpSpPr/>
              <p:nvPr/>
            </p:nvGrpSpPr>
            <p:grpSpPr>
              <a:xfrm>
                <a:off x="166396" y="8780577"/>
                <a:ext cx="702538" cy="572229"/>
                <a:chOff x="-145995" y="8633545"/>
                <a:chExt cx="787401" cy="641352"/>
              </a:xfrm>
            </p:grpSpPr>
            <p:sp>
              <p:nvSpPr>
                <p:cNvPr id="16" name="Freeform 45">
                  <a:extLst>
                    <a:ext uri="{FF2B5EF4-FFF2-40B4-BE49-F238E27FC236}">
                      <a16:creationId xmlns:a16="http://schemas.microsoft.com/office/drawing/2014/main" id="{DEE0864F-D8B8-4B54-BA77-CB8E4B83BC9D}"/>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46">
                  <a:extLst>
                    <a:ext uri="{FF2B5EF4-FFF2-40B4-BE49-F238E27FC236}">
                      <a16:creationId xmlns:a16="http://schemas.microsoft.com/office/drawing/2014/main" id="{397E7482-3AF8-4DB4-823C-5A7FF60AF2DC}"/>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47">
                  <a:extLst>
                    <a:ext uri="{FF2B5EF4-FFF2-40B4-BE49-F238E27FC236}">
                      <a16:creationId xmlns:a16="http://schemas.microsoft.com/office/drawing/2014/main" id="{ADAFF0F4-9C8B-41E6-994C-6C85A13BA4ED}"/>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48">
                  <a:extLst>
                    <a:ext uri="{FF2B5EF4-FFF2-40B4-BE49-F238E27FC236}">
                      <a16:creationId xmlns:a16="http://schemas.microsoft.com/office/drawing/2014/main" id="{D424A6D9-DD02-4B74-8E40-4F84A16D0A20}"/>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Freeform 49">
                  <a:extLst>
                    <a:ext uri="{FF2B5EF4-FFF2-40B4-BE49-F238E27FC236}">
                      <a16:creationId xmlns:a16="http://schemas.microsoft.com/office/drawing/2014/main" id="{BE69090A-ED01-4E8F-ABFD-3D7E3BAAFC8F}"/>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Freeform 50">
                  <a:extLst>
                    <a:ext uri="{FF2B5EF4-FFF2-40B4-BE49-F238E27FC236}">
                      <a16:creationId xmlns:a16="http://schemas.microsoft.com/office/drawing/2014/main" id="{D0AB4A43-C806-4D17-8890-9B2CD29F11C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1">
                  <a:extLst>
                    <a:ext uri="{FF2B5EF4-FFF2-40B4-BE49-F238E27FC236}">
                      <a16:creationId xmlns:a16="http://schemas.microsoft.com/office/drawing/2014/main" id="{322508B8-BBBF-4E7A-9337-037CF5051BC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2">
                  <a:extLst>
                    <a:ext uri="{FF2B5EF4-FFF2-40B4-BE49-F238E27FC236}">
                      <a16:creationId xmlns:a16="http://schemas.microsoft.com/office/drawing/2014/main" id="{FA7F57B6-1F71-4172-A544-41E8689AEB8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4" name="Rectangle 53">
                  <a:extLst>
                    <a:ext uri="{FF2B5EF4-FFF2-40B4-BE49-F238E27FC236}">
                      <a16:creationId xmlns:a16="http://schemas.microsoft.com/office/drawing/2014/main" id="{DEBCCB96-15A3-47B1-BE2B-6764605400D2}"/>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Rectangle 54">
                  <a:extLst>
                    <a:ext uri="{FF2B5EF4-FFF2-40B4-BE49-F238E27FC236}">
                      <a16:creationId xmlns:a16="http://schemas.microsoft.com/office/drawing/2014/main" id="{E09CA161-780F-4A7D-81B6-F7947CF5FB9A}"/>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55">
                  <a:extLst>
                    <a:ext uri="{FF2B5EF4-FFF2-40B4-BE49-F238E27FC236}">
                      <a16:creationId xmlns:a16="http://schemas.microsoft.com/office/drawing/2014/main" id="{A11F6D2B-258F-4727-B093-2DEC224637A3}"/>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56">
                  <a:extLst>
                    <a:ext uri="{FF2B5EF4-FFF2-40B4-BE49-F238E27FC236}">
                      <a16:creationId xmlns:a16="http://schemas.microsoft.com/office/drawing/2014/main" id="{21AAA1EB-A121-4CFC-98AC-BA81AF46C3F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5" name="TextBox 14">
                <a:extLst>
                  <a:ext uri="{FF2B5EF4-FFF2-40B4-BE49-F238E27FC236}">
                    <a16:creationId xmlns:a16="http://schemas.microsoft.com/office/drawing/2014/main" id="{AA603317-D65E-42B2-8319-34E64AD64DD0}"/>
                  </a:ext>
                </a:extLst>
              </p:cNvPr>
              <p:cNvSpPr txBox="1"/>
              <p:nvPr/>
            </p:nvSpPr>
            <p:spPr>
              <a:xfrm>
                <a:off x="1004596" y="8900973"/>
                <a:ext cx="3262432" cy="32696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Định nghĩa</a:t>
                </a:r>
                <a:endParaRPr lang="en-US" sz="4400" b="1" dirty="0">
                  <a:solidFill>
                    <a:schemeClr val="bg1"/>
                  </a:solidFill>
                  <a:latin typeface="Tahoma" pitchFamily="34" charset="0"/>
                  <a:ea typeface="Tahoma" pitchFamily="34" charset="0"/>
                  <a:cs typeface="Tahoma" pitchFamily="34" charset="0"/>
                </a:endParaRPr>
              </a:p>
            </p:txBody>
          </p:sp>
        </p:grpSp>
      </p:grpSp>
      <p:sp>
        <p:nvSpPr>
          <p:cNvPr id="47" name="TextBox 46">
            <a:extLst>
              <a:ext uri="{FF2B5EF4-FFF2-40B4-BE49-F238E27FC236}">
                <a16:creationId xmlns:a16="http://schemas.microsoft.com/office/drawing/2014/main" id="{CE970E58-49B6-42C5-89C7-9A459EACC893}"/>
              </a:ext>
            </a:extLst>
          </p:cNvPr>
          <p:cNvSpPr txBox="1"/>
          <p:nvPr/>
        </p:nvSpPr>
        <p:spPr>
          <a:xfrm>
            <a:off x="1143915" y="3545691"/>
            <a:ext cx="21799132" cy="4257576"/>
          </a:xfrm>
          <a:prstGeom prst="rect">
            <a:avLst/>
          </a:prstGeom>
          <a:noFill/>
        </p:spPr>
        <p:txBody>
          <a:bodyPr wrap="square">
            <a:spAutoFit/>
          </a:bodyPr>
          <a:lstStyle/>
          <a:p>
            <a:pPr marL="49213" indent="519113" algn="just">
              <a:lnSpc>
                <a:spcPct val="150000"/>
              </a:lnSpc>
              <a:spcAft>
                <a:spcPts val="800"/>
              </a:spcAft>
            </a:pPr>
            <a:r>
              <a:rPr lang="vi-VN" sz="4400" b="1" dirty="0">
                <a:effectLst/>
                <a:latin typeface="Tahoma" panose="020B0604030504040204" pitchFamily="34" charset="0"/>
                <a:ea typeface="Tahoma" panose="020B0604030504040204" pitchFamily="34" charset="0"/>
                <a:cs typeface="Tahoma" panose="020B0604030504040204" pitchFamily="34" charset="0"/>
              </a:rPr>
              <a:t>Cấp số cộng là một dãy số (hữu hạn hoặc vô hạn), trong đó kể từ số hạng thứ hai, mỗi số hạng đều bằng số hạng đứng ngay trước nó cộng với một số không đổi </a:t>
            </a:r>
            <a:r>
              <a:rPr lang="vi-VN" sz="4400" b="1" i="1" dirty="0">
                <a:effectLst/>
                <a:latin typeface="Tahoma" panose="020B0604030504040204" pitchFamily="34" charset="0"/>
                <a:ea typeface="Tahoma" panose="020B0604030504040204" pitchFamily="34" charset="0"/>
                <a:cs typeface="Tahoma" panose="020B0604030504040204" pitchFamily="34" charset="0"/>
              </a:rPr>
              <a:t>d</a:t>
            </a:r>
            <a:r>
              <a:rPr lang="en-US" sz="4400" b="1" dirty="0">
                <a:latin typeface="Tahoma" panose="020B0604030504040204" pitchFamily="34" charset="0"/>
                <a:ea typeface="Tahoma" panose="020B0604030504040204" pitchFamily="34" charset="0"/>
                <a:cs typeface="Tahoma" panose="020B0604030504040204" pitchFamily="34" charset="0"/>
              </a:rPr>
              <a:t>.</a:t>
            </a:r>
          </a:p>
          <a:p>
            <a:pPr marL="49213" indent="519113" algn="just">
              <a:lnSpc>
                <a:spcPct val="150000"/>
              </a:lnSpc>
              <a:spcAft>
                <a:spcPts val="800"/>
              </a:spcAft>
            </a:pPr>
            <a:r>
              <a:rPr lang="vi-VN" sz="4400" b="1" dirty="0">
                <a:effectLst/>
                <a:latin typeface="Tahoma" panose="020B0604030504040204" pitchFamily="34" charset="0"/>
                <a:ea typeface="Tahoma" panose="020B0604030504040204" pitchFamily="34" charset="0"/>
                <a:cs typeface="Tahoma" panose="020B0604030504040204" pitchFamily="34" charset="0"/>
              </a:rPr>
              <a:t>Số </a:t>
            </a:r>
            <a:r>
              <a:rPr lang="vi-VN" sz="4400" b="1" i="1" dirty="0">
                <a:effectLst/>
                <a:latin typeface="Tahoma" panose="020B0604030504040204" pitchFamily="34" charset="0"/>
                <a:ea typeface="Tahoma" panose="020B0604030504040204" pitchFamily="34" charset="0"/>
                <a:cs typeface="Tahoma" panose="020B0604030504040204" pitchFamily="34" charset="0"/>
              </a:rPr>
              <a:t>d</a:t>
            </a:r>
            <a:r>
              <a:rPr lang="vi-VN" sz="4400" b="1" dirty="0">
                <a:effectLst/>
                <a:latin typeface="Tahoma" panose="020B0604030504040204" pitchFamily="34" charset="0"/>
                <a:ea typeface="Tahoma" panose="020B0604030504040204" pitchFamily="34" charset="0"/>
                <a:cs typeface="Tahoma" panose="020B0604030504040204" pitchFamily="34" charset="0"/>
              </a:rPr>
              <a:t> được gọi là công sai của cấp số cộng.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0AB56576-40FB-4413-9492-A357BE0A7BA4}"/>
                  </a:ext>
                </a:extLst>
              </p:cNvPr>
              <p:cNvSpPr txBox="1"/>
              <p:nvPr/>
            </p:nvSpPr>
            <p:spPr>
              <a:xfrm>
                <a:off x="1143915" y="7970196"/>
                <a:ext cx="21327268" cy="1643912"/>
              </a:xfrm>
              <a:prstGeom prst="rect">
                <a:avLst/>
              </a:prstGeom>
              <a:noFill/>
            </p:spPr>
            <p:txBody>
              <a:bodyPr wrap="square">
                <a:spAutoFit/>
              </a:bodyPr>
              <a:lstStyle/>
              <a:p>
                <a:pPr marL="630555" algn="just">
                  <a:lnSpc>
                    <a:spcPct val="107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là </a:t>
                </a:r>
                <a:r>
                  <a:rPr lang="vi-VN" sz="4400" b="1" dirty="0">
                    <a:latin typeface="Tahoma" panose="020B0604030504040204" pitchFamily="34" charset="0"/>
                    <a:ea typeface="Tahoma" panose="020B0604030504040204" pitchFamily="34" charset="0"/>
                    <a:cs typeface="Tahoma" panose="020B0604030504040204" pitchFamily="34" charset="0"/>
                  </a:rPr>
                  <a:t>cấp số cộng với công sai </a:t>
                </a:r>
                <a14:m>
                  <m:oMath xmlns:m="http://schemas.openxmlformats.org/officeDocument/2006/math">
                    <m:r>
                      <a:rPr lang="vi-VN" sz="4400" b="1" i="1">
                        <a:latin typeface="Cambria Math" panose="02040503050406030204" pitchFamily="18" charset="0"/>
                        <a:ea typeface="Calibri" panose="020F0502020204030204" pitchFamily="34" charset="0"/>
                        <a:cs typeface="Times New Roman" panose="02020603050405020304" pitchFamily="18" charset="0"/>
                      </a:rPr>
                      <m:t>𝒅</m:t>
                    </m:r>
                  </m:oMath>
                </a14:m>
                <a:r>
                  <a:rPr lang="en-US" sz="4400" b="1" dirty="0" smtClean="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ta có công thức truy hồi</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30555" indent="-630555" algn="ctr">
                  <a:lnSpc>
                    <a:spcPct val="107000"/>
                  </a:lnSpc>
                  <a:spcAft>
                    <a:spcPts val="800"/>
                  </a:spcAft>
                </a:pP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𝐧</m:t>
                        </m:r>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𝒅</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𝒏</m:t>
                    </m:r>
                    <m:r>
                      <a:rPr lang="vi-VN" sz="4400" b="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vi-VN" sz="4400" b="1" i="1">
                            <a:latin typeface="Cambria Math" panose="02040503050406030204" pitchFamily="18" charset="0"/>
                            <a:ea typeface="Calibri" panose="020F0502020204030204" pitchFamily="34" charset="0"/>
                            <a:cs typeface="Times New Roman" panose="02020603050405020304" pitchFamily="18" charset="0"/>
                          </a:rPr>
                          <m:t>ℕ</m:t>
                        </m:r>
                      </m:e>
                      <m:sup>
                        <m:r>
                          <a:rPr lang="vi-VN" sz="4400" b="1" i="1">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vi-VN" sz="4400" b="1" i="1">
                            <a:latin typeface="Cambria Math" panose="02040503050406030204" pitchFamily="18" charset="0"/>
                            <a:ea typeface="Calibri" panose="020F0502020204030204" pitchFamily="34" charset="0"/>
                            <a:cs typeface="Times New Roman" panose="02020603050405020304" pitchFamily="18" charset="0"/>
                          </a:rPr>
                          <m:t>𝟏</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8" name="TextBox 47">
                <a:extLst>
                  <a:ext uri="{FF2B5EF4-FFF2-40B4-BE49-F238E27FC236}">
                    <a16:creationId xmlns:a16="http://schemas.microsoft.com/office/drawing/2014/main" id="{0AB56576-40FB-4413-9492-A357BE0A7BA4}"/>
                  </a:ext>
                </a:extLst>
              </p:cNvPr>
              <p:cNvSpPr txBox="1">
                <a:spLocks noRot="1" noChangeAspect="1" noMove="1" noResize="1" noEditPoints="1" noAdjustHandles="1" noChangeArrowheads="1" noChangeShapeType="1" noTextEdit="1"/>
              </p:cNvSpPr>
              <p:nvPr/>
            </p:nvSpPr>
            <p:spPr>
              <a:xfrm>
                <a:off x="1143915" y="7970196"/>
                <a:ext cx="21327268" cy="1643912"/>
              </a:xfrm>
              <a:prstGeom prst="rect">
                <a:avLst/>
              </a:prstGeom>
              <a:blipFill>
                <a:blip r:embed="rId3"/>
                <a:stretch>
                  <a:fillRect t="-8519" b="-129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87566996-BB0E-45DE-AFD9-FB104399624F}"/>
                  </a:ext>
                </a:extLst>
              </p:cNvPr>
              <p:cNvSpPr txBox="1"/>
              <p:nvPr/>
            </p:nvSpPr>
            <p:spPr>
              <a:xfrm>
                <a:off x="1143915" y="9870291"/>
                <a:ext cx="21327268" cy="816827"/>
              </a:xfrm>
              <a:prstGeom prst="rect">
                <a:avLst/>
              </a:prstGeom>
              <a:noFill/>
            </p:spPr>
            <p:txBody>
              <a:bodyPr wrap="square">
                <a:spAutoFit/>
              </a:bodyPr>
              <a:lstStyle/>
              <a:p>
                <a:pPr marL="630555" algn="just">
                  <a:lnSpc>
                    <a:spcPct val="107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Đặc biệt khi </a:t>
                </a:r>
                <a14:m>
                  <m:oMath xmlns:m="http://schemas.openxmlformats.org/officeDocument/2006/math">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𝒅</m:t>
                    </m:r>
                    <m:r>
                      <a:rPr lang="vi-VN" sz="4400" b="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𝟎</m:t>
                    </m:r>
                  </m:oMath>
                </a14:m>
                <a:r>
                  <a:rPr lang="vi-VN" sz="4400" b="1" dirty="0">
                    <a:latin typeface="Tahoma" panose="020B0604030504040204" pitchFamily="34" charset="0"/>
                    <a:ea typeface="Tahoma" panose="020B0604030504040204" pitchFamily="34" charset="0"/>
                    <a:cs typeface="Tahoma" panose="020B0604030504040204" pitchFamily="34" charset="0"/>
                  </a:rPr>
                  <a:t> thì CSC là một dãy số không đổi.</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9" name="TextBox 48">
                <a:extLst>
                  <a:ext uri="{FF2B5EF4-FFF2-40B4-BE49-F238E27FC236}">
                    <a16:creationId xmlns:a16="http://schemas.microsoft.com/office/drawing/2014/main" id="{87566996-BB0E-45DE-AFD9-FB104399624F}"/>
                  </a:ext>
                </a:extLst>
              </p:cNvPr>
              <p:cNvSpPr txBox="1">
                <a:spLocks noRot="1" noChangeAspect="1" noMove="1" noResize="1" noEditPoints="1" noAdjustHandles="1" noChangeArrowheads="1" noChangeShapeType="1" noTextEdit="1"/>
              </p:cNvSpPr>
              <p:nvPr/>
            </p:nvSpPr>
            <p:spPr>
              <a:xfrm>
                <a:off x="1143915" y="9870291"/>
                <a:ext cx="21327268" cy="816827"/>
              </a:xfrm>
              <a:prstGeom prst="rect">
                <a:avLst/>
              </a:prstGeom>
              <a:blipFill>
                <a:blip r:embed="rId4"/>
                <a:stretch>
                  <a:fillRect t="-17164" b="-26866"/>
                </a:stretch>
              </a:blipFill>
            </p:spPr>
            <p:txBody>
              <a:bodyPr/>
              <a:lstStyle/>
              <a:p>
                <a:r>
                  <a:rPr lang="en-US">
                    <a:noFill/>
                  </a:rPr>
                  <a:t> </a:t>
                </a:r>
              </a:p>
            </p:txBody>
          </p:sp>
        </mc:Fallback>
      </mc:AlternateContent>
    </p:spTree>
    <p:extLst>
      <p:ext uri="{BB962C8B-B14F-4D97-AF65-F5344CB8AC3E}">
        <p14:creationId xmlns:p14="http://schemas.microsoft.com/office/powerpoint/2010/main" val="23656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6932703-1763-4064-B914-9583D7618DAA}"/>
              </a:ext>
            </a:extLst>
          </p:cNvPr>
          <p:cNvGrpSpPr/>
          <p:nvPr/>
        </p:nvGrpSpPr>
        <p:grpSpPr>
          <a:xfrm>
            <a:off x="457200" y="1143000"/>
            <a:ext cx="22936199" cy="7611546"/>
            <a:chOff x="1076414" y="4403390"/>
            <a:chExt cx="22936199" cy="3566000"/>
          </a:xfrm>
        </p:grpSpPr>
        <p:grpSp>
          <p:nvGrpSpPr>
            <p:cNvPr id="11" name="Group 5">
              <a:extLst>
                <a:ext uri="{FF2B5EF4-FFF2-40B4-BE49-F238E27FC236}">
                  <a16:creationId xmlns:a16="http://schemas.microsoft.com/office/drawing/2014/main" id="{6D56D1F5-76A9-4D64-AA1A-F5DCABF6645E}"/>
                </a:ext>
              </a:extLst>
            </p:cNvPr>
            <p:cNvGrpSpPr/>
            <p:nvPr/>
          </p:nvGrpSpPr>
          <p:grpSpPr>
            <a:xfrm>
              <a:off x="1533269" y="4671091"/>
              <a:ext cx="22479344" cy="3298299"/>
              <a:chOff x="637542" y="1083939"/>
              <a:chExt cx="8852129" cy="1298555"/>
            </a:xfrm>
          </p:grpSpPr>
          <p:sp>
            <p:nvSpPr>
              <p:cNvPr id="28" name="Rounded Rectangle 38">
                <a:extLst>
                  <a:ext uri="{FF2B5EF4-FFF2-40B4-BE49-F238E27FC236}">
                    <a16:creationId xmlns:a16="http://schemas.microsoft.com/office/drawing/2014/main" id="{DCB191E5-449D-4AE9-A242-0F2AF19DB67B}"/>
                  </a:ext>
                </a:extLst>
              </p:cNvPr>
              <p:cNvSpPr/>
              <p:nvPr/>
            </p:nvSpPr>
            <p:spPr>
              <a:xfrm>
                <a:off x="637542" y="1083939"/>
                <a:ext cx="8852129" cy="1298555"/>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29" name="TextBox 28">
                <a:extLst>
                  <a:ext uri="{FF2B5EF4-FFF2-40B4-BE49-F238E27FC236}">
                    <a16:creationId xmlns:a16="http://schemas.microsoft.com/office/drawing/2014/main" id="{20DA3C26-B73F-4907-A851-8F13F66F6F61}"/>
                  </a:ext>
                </a:extLst>
              </p:cNvPr>
              <p:cNvSpPr txBox="1"/>
              <p:nvPr/>
            </p:nvSpPr>
            <p:spPr>
              <a:xfrm>
                <a:off x="899399" y="1395494"/>
                <a:ext cx="7867095" cy="101266"/>
              </a:xfrm>
              <a:prstGeom prst="rect">
                <a:avLst/>
              </a:prstGeom>
              <a:noFill/>
            </p:spPr>
            <p:txBody>
              <a:bodyPr wrap="square" rtlCol="0">
                <a:spAutoFit/>
              </a:bodyPr>
              <a:lstStyle/>
              <a:p>
                <a:pPr algn="just">
                  <a:lnSpc>
                    <a:spcPts val="4000"/>
                  </a:lnSpc>
                </a:pPr>
                <a:endParaRPr lang="en-US" sz="4400" dirty="0">
                  <a:latin typeface="Tahoma" pitchFamily="34" charset="0"/>
                  <a:ea typeface="Tahoma" pitchFamily="34" charset="0"/>
                  <a:cs typeface="Tahoma" pitchFamily="34" charset="0"/>
                </a:endParaRPr>
              </a:p>
            </p:txBody>
          </p:sp>
        </p:grpSp>
        <p:grpSp>
          <p:nvGrpSpPr>
            <p:cNvPr id="12" name="Group 65">
              <a:extLst>
                <a:ext uri="{FF2B5EF4-FFF2-40B4-BE49-F238E27FC236}">
                  <a16:creationId xmlns:a16="http://schemas.microsoft.com/office/drawing/2014/main" id="{036F0FD6-A96D-4841-BF23-D0F057A28AC4}"/>
                </a:ext>
              </a:extLst>
            </p:cNvPr>
            <p:cNvGrpSpPr/>
            <p:nvPr/>
          </p:nvGrpSpPr>
          <p:grpSpPr>
            <a:xfrm>
              <a:off x="1076414" y="4403390"/>
              <a:ext cx="3276601" cy="572230"/>
              <a:chOff x="166396" y="8780577"/>
              <a:chExt cx="3276601" cy="572230"/>
            </a:xfrm>
          </p:grpSpPr>
          <p:sp>
            <p:nvSpPr>
              <p:cNvPr id="13" name="Freeform 20">
                <a:extLst>
                  <a:ext uri="{FF2B5EF4-FFF2-40B4-BE49-F238E27FC236}">
                    <a16:creationId xmlns:a16="http://schemas.microsoft.com/office/drawing/2014/main" id="{70A672E2-EF64-45B6-B315-D03DAC0E79D6}"/>
                  </a:ext>
                </a:extLst>
              </p:cNvPr>
              <p:cNvSpPr>
                <a:spLocks/>
              </p:cNvSpPr>
              <p:nvPr/>
            </p:nvSpPr>
            <p:spPr bwMode="auto">
              <a:xfrm>
                <a:off x="384523" y="8841483"/>
                <a:ext cx="3058474" cy="51132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4" name="Group 7">
                <a:extLst>
                  <a:ext uri="{FF2B5EF4-FFF2-40B4-BE49-F238E27FC236}">
                    <a16:creationId xmlns:a16="http://schemas.microsoft.com/office/drawing/2014/main" id="{A3C37863-562E-4646-924B-FA29D0CF8B0D}"/>
                  </a:ext>
                </a:extLst>
              </p:cNvPr>
              <p:cNvGrpSpPr/>
              <p:nvPr/>
            </p:nvGrpSpPr>
            <p:grpSpPr>
              <a:xfrm>
                <a:off x="166396" y="8780577"/>
                <a:ext cx="702538" cy="572229"/>
                <a:chOff x="-145995" y="8633545"/>
                <a:chExt cx="787401" cy="641352"/>
              </a:xfrm>
            </p:grpSpPr>
            <p:sp>
              <p:nvSpPr>
                <p:cNvPr id="16" name="Freeform 45">
                  <a:extLst>
                    <a:ext uri="{FF2B5EF4-FFF2-40B4-BE49-F238E27FC236}">
                      <a16:creationId xmlns:a16="http://schemas.microsoft.com/office/drawing/2014/main" id="{DEE0864F-D8B8-4B54-BA77-CB8E4B83BC9D}"/>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46">
                  <a:extLst>
                    <a:ext uri="{FF2B5EF4-FFF2-40B4-BE49-F238E27FC236}">
                      <a16:creationId xmlns:a16="http://schemas.microsoft.com/office/drawing/2014/main" id="{397E7482-3AF8-4DB4-823C-5A7FF60AF2DC}"/>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47">
                  <a:extLst>
                    <a:ext uri="{FF2B5EF4-FFF2-40B4-BE49-F238E27FC236}">
                      <a16:creationId xmlns:a16="http://schemas.microsoft.com/office/drawing/2014/main" id="{ADAFF0F4-9C8B-41E6-994C-6C85A13BA4ED}"/>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48">
                  <a:extLst>
                    <a:ext uri="{FF2B5EF4-FFF2-40B4-BE49-F238E27FC236}">
                      <a16:creationId xmlns:a16="http://schemas.microsoft.com/office/drawing/2014/main" id="{D424A6D9-DD02-4B74-8E40-4F84A16D0A20}"/>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Freeform 49">
                  <a:extLst>
                    <a:ext uri="{FF2B5EF4-FFF2-40B4-BE49-F238E27FC236}">
                      <a16:creationId xmlns:a16="http://schemas.microsoft.com/office/drawing/2014/main" id="{BE69090A-ED01-4E8F-ABFD-3D7E3BAAFC8F}"/>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Freeform 50">
                  <a:extLst>
                    <a:ext uri="{FF2B5EF4-FFF2-40B4-BE49-F238E27FC236}">
                      <a16:creationId xmlns:a16="http://schemas.microsoft.com/office/drawing/2014/main" id="{D0AB4A43-C806-4D17-8890-9B2CD29F11C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1">
                  <a:extLst>
                    <a:ext uri="{FF2B5EF4-FFF2-40B4-BE49-F238E27FC236}">
                      <a16:creationId xmlns:a16="http://schemas.microsoft.com/office/drawing/2014/main" id="{322508B8-BBBF-4E7A-9337-037CF5051BC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2">
                  <a:extLst>
                    <a:ext uri="{FF2B5EF4-FFF2-40B4-BE49-F238E27FC236}">
                      <a16:creationId xmlns:a16="http://schemas.microsoft.com/office/drawing/2014/main" id="{FA7F57B6-1F71-4172-A544-41E8689AEB8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4" name="Rectangle 53">
                  <a:extLst>
                    <a:ext uri="{FF2B5EF4-FFF2-40B4-BE49-F238E27FC236}">
                      <a16:creationId xmlns:a16="http://schemas.microsoft.com/office/drawing/2014/main" id="{DEBCCB96-15A3-47B1-BE2B-6764605400D2}"/>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Rectangle 54">
                  <a:extLst>
                    <a:ext uri="{FF2B5EF4-FFF2-40B4-BE49-F238E27FC236}">
                      <a16:creationId xmlns:a16="http://schemas.microsoft.com/office/drawing/2014/main" id="{E09CA161-780F-4A7D-81B6-F7947CF5FB9A}"/>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55">
                  <a:extLst>
                    <a:ext uri="{FF2B5EF4-FFF2-40B4-BE49-F238E27FC236}">
                      <a16:creationId xmlns:a16="http://schemas.microsoft.com/office/drawing/2014/main" id="{A11F6D2B-258F-4727-B093-2DEC224637A3}"/>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56">
                  <a:extLst>
                    <a:ext uri="{FF2B5EF4-FFF2-40B4-BE49-F238E27FC236}">
                      <a16:creationId xmlns:a16="http://schemas.microsoft.com/office/drawing/2014/main" id="{21AAA1EB-A121-4CFC-98AC-BA81AF46C3F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5" name="TextBox 14">
                <a:extLst>
                  <a:ext uri="{FF2B5EF4-FFF2-40B4-BE49-F238E27FC236}">
                    <a16:creationId xmlns:a16="http://schemas.microsoft.com/office/drawing/2014/main" id="{AA603317-D65E-42B2-8319-34E64AD64DD0}"/>
                  </a:ext>
                </a:extLst>
              </p:cNvPr>
              <p:cNvSpPr txBox="1"/>
              <p:nvPr/>
            </p:nvSpPr>
            <p:spPr>
              <a:xfrm>
                <a:off x="1004596" y="8900973"/>
                <a:ext cx="1773242" cy="326965"/>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Chú</a:t>
                </a:r>
                <a:r>
                  <a:rPr lang="en-US" sz="4400" b="1" dirty="0">
                    <a:solidFill>
                      <a:schemeClr val="bg1"/>
                    </a:solidFill>
                    <a:latin typeface="Tahoma" pitchFamily="34" charset="0"/>
                    <a:ea typeface="Tahoma" pitchFamily="34" charset="0"/>
                    <a:cs typeface="Tahoma" pitchFamily="34" charset="0"/>
                  </a:rPr>
                  <a:t> ý</a:t>
                </a:r>
              </a:p>
            </p:txBody>
          </p:sp>
        </p:grpSp>
      </p:gr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CE970E58-49B6-42C5-89C7-9A459EACC893}"/>
                  </a:ext>
                </a:extLst>
              </p:cNvPr>
              <p:cNvSpPr txBox="1"/>
              <p:nvPr/>
            </p:nvSpPr>
            <p:spPr>
              <a:xfrm>
                <a:off x="1219199" y="2590801"/>
                <a:ext cx="21327268" cy="2002023"/>
              </a:xfrm>
              <a:prstGeom prst="rect">
                <a:avLst/>
              </a:prstGeom>
              <a:noFill/>
            </p:spPr>
            <p:txBody>
              <a:bodyPr wrap="square">
                <a:spAutoFit/>
              </a:bodyPr>
              <a:lstStyle/>
              <a:p>
                <a:pPr marL="450850" algn="just">
                  <a:lnSpc>
                    <a:spcPct val="150000"/>
                  </a:lnSpc>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Công thức </a:t>
                </a:r>
                <a14:m>
                  <m:oMath xmlns:m="http://schemas.openxmlformats.org/officeDocument/2006/math">
                    <m:d>
                      <m:dPr>
                        <m:ctrlPr>
                          <a:rPr lang="en-US" sz="4400" b="1" i="1">
                            <a:latin typeface="Cambria Math" panose="02040503050406030204" pitchFamily="18" charset="0"/>
                            <a:ea typeface="Calibri" panose="020F0502020204030204" pitchFamily="34" charset="0"/>
                          </a:rPr>
                        </m:ctrlPr>
                      </m:d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cho phép tính được một số hạng của CSC nếu biết công sai và số hạng đứng ngay trước nó hoặc ngay sau nó</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7" name="TextBox 46">
                <a:extLst>
                  <a:ext uri="{FF2B5EF4-FFF2-40B4-BE49-F238E27FC236}">
                    <a16:creationId xmlns:a16="http://schemas.microsoft.com/office/drawing/2014/main" id="{CE970E58-49B6-42C5-89C7-9A459EACC893}"/>
                  </a:ext>
                </a:extLst>
              </p:cNvPr>
              <p:cNvSpPr txBox="1">
                <a:spLocks noRot="1" noChangeAspect="1" noMove="1" noResize="1" noEditPoints="1" noAdjustHandles="1" noChangeArrowheads="1" noChangeShapeType="1" noTextEdit="1"/>
              </p:cNvSpPr>
              <p:nvPr/>
            </p:nvSpPr>
            <p:spPr>
              <a:xfrm>
                <a:off x="1219199" y="2590801"/>
                <a:ext cx="21327268" cy="2002023"/>
              </a:xfrm>
              <a:prstGeom prst="rect">
                <a:avLst/>
              </a:prstGeom>
              <a:blipFill>
                <a:blip r:embed="rId3"/>
                <a:stretch>
                  <a:fillRect r="-1115" b="-131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0AB56576-40FB-4413-9492-A357BE0A7BA4}"/>
                  </a:ext>
                </a:extLst>
              </p:cNvPr>
              <p:cNvSpPr txBox="1"/>
              <p:nvPr/>
            </p:nvSpPr>
            <p:spPr>
              <a:xfrm>
                <a:off x="1219199" y="4965532"/>
                <a:ext cx="21327268" cy="986360"/>
              </a:xfrm>
              <a:prstGeom prst="rect">
                <a:avLst/>
              </a:prstGeom>
              <a:noFill/>
            </p:spPr>
            <p:txBody>
              <a:bodyPr wrap="square">
                <a:spAutoFit/>
              </a:bodyPr>
              <a:lstStyle/>
              <a:p>
                <a:pPr marL="450850" algn="just">
                  <a:lnSpc>
                    <a:spcPct val="150000"/>
                  </a:lnSpc>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Tính được công sai nếu biết hai số hạng liên tiếp </a:t>
                </a:r>
                <a14:m>
                  <m:oMath xmlns:m="http://schemas.openxmlformats.org/officeDocument/2006/math">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𝒅</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rPr>
                        </m:ctrlPr>
                      </m:sSubPr>
                      <m:e>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𝒏</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rPr>
                        </m:ctrlPr>
                      </m:sSubPr>
                      <m:e>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𝒏</m:t>
                        </m:r>
                      </m:sub>
                    </m:sSub>
                  </m:oMath>
                </a14:m>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8" name="TextBox 47">
                <a:extLst>
                  <a:ext uri="{FF2B5EF4-FFF2-40B4-BE49-F238E27FC236}">
                    <a16:creationId xmlns:a16="http://schemas.microsoft.com/office/drawing/2014/main" id="{0AB56576-40FB-4413-9492-A357BE0A7BA4}"/>
                  </a:ext>
                </a:extLst>
              </p:cNvPr>
              <p:cNvSpPr txBox="1">
                <a:spLocks noRot="1" noChangeAspect="1" noMove="1" noResize="1" noEditPoints="1" noAdjustHandles="1" noChangeArrowheads="1" noChangeShapeType="1" noTextEdit="1"/>
              </p:cNvSpPr>
              <p:nvPr/>
            </p:nvSpPr>
            <p:spPr>
              <a:xfrm>
                <a:off x="1219199" y="4965532"/>
                <a:ext cx="21327268" cy="986360"/>
              </a:xfrm>
              <a:prstGeom prst="rect">
                <a:avLst/>
              </a:prstGeom>
              <a:blipFill>
                <a:blip r:embed="rId4"/>
                <a:stretch>
                  <a:fillRect b="-279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87566996-BB0E-45DE-AFD9-FB104399624F}"/>
                  </a:ext>
                </a:extLst>
              </p:cNvPr>
              <p:cNvSpPr txBox="1"/>
              <p:nvPr/>
            </p:nvSpPr>
            <p:spPr>
              <a:xfrm>
                <a:off x="1219199" y="6324601"/>
                <a:ext cx="22326601" cy="2123658"/>
              </a:xfrm>
              <a:prstGeom prst="rect">
                <a:avLst/>
              </a:prstGeom>
              <a:noFill/>
            </p:spPr>
            <p:txBody>
              <a:bodyPr wrap="square">
                <a:spAutoFit/>
              </a:bodyPr>
              <a:lstStyle/>
              <a:p>
                <a:pPr marL="1022350" indent="-571500" algn="just">
                  <a:lnSpc>
                    <a:spcPct val="150000"/>
                  </a:lnSpc>
                  <a:buFontTx/>
                  <a:buChar char="-"/>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Muốn chứng minh một dãy số là cấp số cộng ta chứng minh </a:t>
                </a:r>
                <a14:m>
                  <m:oMath xmlns:m="http://schemas.openxmlformats.org/officeDocument/2006/math">
                    <m:sSub>
                      <m:sSubPr>
                        <m:ctrlPr>
                          <a:rPr lang="en-US" sz="4400" b="1" i="1">
                            <a:latin typeface="Cambria Math" panose="02040503050406030204" pitchFamily="18" charset="0"/>
                            <a:ea typeface="Calibri" panose="020F0502020204030204" pitchFamily="34" charset="0"/>
                          </a:rPr>
                        </m:ctrlPr>
                      </m:sSubPr>
                      <m:e>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𝒏</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rPr>
                        </m:ctrlPr>
                      </m:sSubPr>
                      <m:e>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𝒏</m:t>
                        </m:r>
                      </m:sub>
                    </m:s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𝒅</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4400" b="1" i="1" dirty="0">
                  <a:solidFill>
                    <a:srgbClr val="000000"/>
                  </a:solidFill>
                  <a:latin typeface="Cambria Math" panose="02040503050406030204" pitchFamily="18" charset="0"/>
                  <a:ea typeface="Malgun Gothic" panose="020B0503020000020004" pitchFamily="34" charset="-127"/>
                  <a:cs typeface="Times New Roman" panose="02020603050405020304" pitchFamily="18" charset="0"/>
                </a:endParaRPr>
              </a:p>
              <a:p>
                <a:pPr marL="450850" algn="just">
                  <a:lnSpc>
                    <a:spcPct val="150000"/>
                  </a:lnSpc>
                </a:pP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𝒏</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rPr>
                        </m:ctrlPr>
                      </m:sSup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ℕ</m:t>
                        </m:r>
                      </m:e>
                      <m:sup>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up>
                    </m:sSup>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trong đó </a:t>
                </a:r>
                <a14:m>
                  <m:oMath xmlns:m="http://schemas.openxmlformats.org/officeDocument/2006/math">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𝒅</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là hằng số.</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9" name="TextBox 48">
                <a:extLst>
                  <a:ext uri="{FF2B5EF4-FFF2-40B4-BE49-F238E27FC236}">
                    <a16:creationId xmlns:a16="http://schemas.microsoft.com/office/drawing/2014/main" id="{87566996-BB0E-45DE-AFD9-FB104399624F}"/>
                  </a:ext>
                </a:extLst>
              </p:cNvPr>
              <p:cNvSpPr txBox="1">
                <a:spLocks noRot="1" noChangeAspect="1" noMove="1" noResize="1" noEditPoints="1" noAdjustHandles="1" noChangeArrowheads="1" noChangeShapeType="1" noTextEdit="1"/>
              </p:cNvSpPr>
              <p:nvPr/>
            </p:nvSpPr>
            <p:spPr>
              <a:xfrm>
                <a:off x="1219199" y="6324601"/>
                <a:ext cx="22326601" cy="2123658"/>
              </a:xfrm>
              <a:prstGeom prst="rect">
                <a:avLst/>
              </a:prstGeom>
              <a:blipFill>
                <a:blip r:embed="rId5"/>
                <a:stretch>
                  <a:fillRect b="-6322"/>
                </a:stretch>
              </a:blipFill>
            </p:spPr>
            <p:txBody>
              <a:bodyPr/>
              <a:lstStyle/>
              <a:p>
                <a:r>
                  <a:rPr lang="en-US">
                    <a:noFill/>
                  </a:rPr>
                  <a:t> </a:t>
                </a:r>
              </a:p>
            </p:txBody>
          </p:sp>
        </mc:Fallback>
      </mc:AlternateContent>
    </p:spTree>
    <p:extLst>
      <p:ext uri="{BB962C8B-B14F-4D97-AF65-F5344CB8AC3E}">
        <p14:creationId xmlns:p14="http://schemas.microsoft.com/office/powerpoint/2010/main" val="33047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a:extLst>
              <a:ext uri="{FF2B5EF4-FFF2-40B4-BE49-F238E27FC236}">
                <a16:creationId xmlns:a16="http://schemas.microsoft.com/office/drawing/2014/main" id="{5307973C-EF8E-4FBC-B192-F66FDA454076}"/>
              </a:ext>
            </a:extLst>
          </p:cNvPr>
          <p:cNvGrpSpPr/>
          <p:nvPr/>
        </p:nvGrpSpPr>
        <p:grpSpPr>
          <a:xfrm>
            <a:off x="539651" y="1560642"/>
            <a:ext cx="23698199" cy="4611558"/>
            <a:chOff x="1268078" y="3405486"/>
            <a:chExt cx="22456685" cy="2841874"/>
          </a:xfrm>
        </p:grpSpPr>
        <p:sp>
          <p:nvSpPr>
            <p:cNvPr id="3" name="Rounded Rectangle 61">
              <a:extLst>
                <a:ext uri="{FF2B5EF4-FFF2-40B4-BE49-F238E27FC236}">
                  <a16:creationId xmlns:a16="http://schemas.microsoft.com/office/drawing/2014/main" id="{1A2A9E74-DF11-44E9-A0FA-6A41E0211BAC}"/>
                </a:ext>
              </a:extLst>
            </p:cNvPr>
            <p:cNvSpPr/>
            <p:nvPr/>
          </p:nvSpPr>
          <p:spPr>
            <a:xfrm>
              <a:off x="1268078" y="3790951"/>
              <a:ext cx="22456685" cy="245640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7">
              <a:extLst>
                <a:ext uri="{FF2B5EF4-FFF2-40B4-BE49-F238E27FC236}">
                  <a16:creationId xmlns:a16="http://schemas.microsoft.com/office/drawing/2014/main" id="{E0CAC249-D951-482B-8CC0-D1AED1C4D19C}"/>
                </a:ext>
              </a:extLst>
            </p:cNvPr>
            <p:cNvGrpSpPr/>
            <p:nvPr/>
          </p:nvGrpSpPr>
          <p:grpSpPr>
            <a:xfrm>
              <a:off x="1268078" y="3405486"/>
              <a:ext cx="3491098" cy="940513"/>
              <a:chOff x="1311958" y="3405486"/>
              <a:chExt cx="3491098" cy="940513"/>
            </a:xfrm>
          </p:grpSpPr>
          <p:sp>
            <p:nvSpPr>
              <p:cNvPr id="5" name="Freeform 20">
                <a:extLst>
                  <a:ext uri="{FF2B5EF4-FFF2-40B4-BE49-F238E27FC236}">
                    <a16:creationId xmlns:a16="http://schemas.microsoft.com/office/drawing/2014/main" id="{8D723AE7-98AD-470B-A664-29553EE5637A}"/>
                  </a:ext>
                </a:extLst>
              </p:cNvPr>
              <p:cNvSpPr>
                <a:spLocks/>
              </p:cNvSpPr>
              <p:nvPr/>
            </p:nvSpPr>
            <p:spPr bwMode="auto">
              <a:xfrm rot="5400000">
                <a:off x="3173056" y="2647212"/>
                <a:ext cx="555612" cy="2704389"/>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2A4ECA44-BA93-4EE0-9BA5-67088DE9E98B}"/>
                  </a:ext>
                </a:extLst>
              </p:cNvPr>
              <p:cNvSpPr txBox="1"/>
              <p:nvPr/>
            </p:nvSpPr>
            <p:spPr>
              <a:xfrm>
                <a:off x="2247980" y="3774581"/>
                <a:ext cx="2186179" cy="42303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smtClean="0">
                    <a:solidFill>
                      <a:schemeClr val="bg1"/>
                    </a:solidFill>
                    <a:latin typeface="Tahoma" pitchFamily="34" charset="0"/>
                    <a:ea typeface="Tahoma" pitchFamily="34" charset="0"/>
                    <a:cs typeface="Tahoma" pitchFamily="34" charset="0"/>
                  </a:rPr>
                  <a:t>dụ</a:t>
                </a:r>
                <a:r>
                  <a:rPr lang="en-US" sz="4400" b="1" dirty="0" smtClean="0">
                    <a:solidFill>
                      <a:schemeClr val="bg1"/>
                    </a:solidFill>
                    <a:latin typeface="Tahoma" pitchFamily="34" charset="0"/>
                    <a:ea typeface="Tahoma" pitchFamily="34" charset="0"/>
                    <a:cs typeface="Tahoma" pitchFamily="34" charset="0"/>
                  </a:rPr>
                  <a:t> 1 </a:t>
                </a:r>
                <a:endParaRPr lang="en-US" sz="4400" b="1" dirty="0">
                  <a:solidFill>
                    <a:schemeClr val="bg1"/>
                  </a:solidFill>
                  <a:latin typeface="Tahoma" pitchFamily="34" charset="0"/>
                  <a:ea typeface="Tahoma" pitchFamily="34" charset="0"/>
                  <a:cs typeface="Tahoma" pitchFamily="34" charset="0"/>
                </a:endParaRPr>
              </a:p>
            </p:txBody>
          </p:sp>
          <p:grpSp>
            <p:nvGrpSpPr>
              <p:cNvPr id="7" name="Group 70">
                <a:extLst>
                  <a:ext uri="{FF2B5EF4-FFF2-40B4-BE49-F238E27FC236}">
                    <a16:creationId xmlns:a16="http://schemas.microsoft.com/office/drawing/2014/main" id="{EA09272D-E49B-4999-A30F-A97F6F36F0CA}"/>
                  </a:ext>
                </a:extLst>
              </p:cNvPr>
              <p:cNvGrpSpPr/>
              <p:nvPr/>
            </p:nvGrpSpPr>
            <p:grpSpPr>
              <a:xfrm>
                <a:off x="1311958" y="3405486"/>
                <a:ext cx="950173" cy="940513"/>
                <a:chOff x="1311958" y="3405486"/>
                <a:chExt cx="950173" cy="940513"/>
              </a:xfrm>
            </p:grpSpPr>
            <p:sp>
              <p:nvSpPr>
                <p:cNvPr id="8" name="Rectangle 7">
                  <a:extLst>
                    <a:ext uri="{FF2B5EF4-FFF2-40B4-BE49-F238E27FC236}">
                      <a16:creationId xmlns:a16="http://schemas.microsoft.com/office/drawing/2014/main" id="{03A85A26-6EF9-42AA-B1A2-D3E58D4733ED}"/>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3">
                  <a:extLst>
                    <a:ext uri="{FF2B5EF4-FFF2-40B4-BE49-F238E27FC236}">
                      <a16:creationId xmlns:a16="http://schemas.microsoft.com/office/drawing/2014/main" id="{90397FE6-EBC8-40C7-A48D-DEADFE7397C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4">
                  <a:extLst>
                    <a:ext uri="{FF2B5EF4-FFF2-40B4-BE49-F238E27FC236}">
                      <a16:creationId xmlns:a16="http://schemas.microsoft.com/office/drawing/2014/main" id="{3831AB3A-A1C7-4C9C-B607-FC147C60FA8A}"/>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5">
                  <a:extLst>
                    <a:ext uri="{FF2B5EF4-FFF2-40B4-BE49-F238E27FC236}">
                      <a16:creationId xmlns:a16="http://schemas.microsoft.com/office/drawing/2014/main" id="{A8AAC22E-2AA7-4321-B9CF-67076BCB063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
                  <a:extLst>
                    <a:ext uri="{FF2B5EF4-FFF2-40B4-BE49-F238E27FC236}">
                      <a16:creationId xmlns:a16="http://schemas.microsoft.com/office/drawing/2014/main" id="{13A5C67C-7257-477C-9352-59CBC58E6FD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7">
                  <a:extLst>
                    <a:ext uri="{FF2B5EF4-FFF2-40B4-BE49-F238E27FC236}">
                      <a16:creationId xmlns:a16="http://schemas.microsoft.com/office/drawing/2014/main" id="{C496C79E-3A2C-4FDA-9B16-F5A68A06EF6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8">
                  <a:extLst>
                    <a:ext uri="{FF2B5EF4-FFF2-40B4-BE49-F238E27FC236}">
                      <a16:creationId xmlns:a16="http://schemas.microsoft.com/office/drawing/2014/main" id="{5D239D45-16B8-4C98-A9FB-A3173903975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9">
                  <a:extLst>
                    <a:ext uri="{FF2B5EF4-FFF2-40B4-BE49-F238E27FC236}">
                      <a16:creationId xmlns:a16="http://schemas.microsoft.com/office/drawing/2014/main" id="{2242198B-7BD7-44D4-B47F-425A1688F00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0">
                  <a:extLst>
                    <a:ext uri="{FF2B5EF4-FFF2-40B4-BE49-F238E27FC236}">
                      <a16:creationId xmlns:a16="http://schemas.microsoft.com/office/drawing/2014/main" id="{3275DB73-DC10-4193-92D7-3993C24FE7A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1">
                  <a:extLst>
                    <a:ext uri="{FF2B5EF4-FFF2-40B4-BE49-F238E27FC236}">
                      <a16:creationId xmlns:a16="http://schemas.microsoft.com/office/drawing/2014/main" id="{E5625238-C06D-4141-9043-063823925E1D}"/>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2">
                  <a:extLst>
                    <a:ext uri="{FF2B5EF4-FFF2-40B4-BE49-F238E27FC236}">
                      <a16:creationId xmlns:a16="http://schemas.microsoft.com/office/drawing/2014/main" id="{E2360A5C-61ED-41FA-ADF6-49DA5080AC9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3">
                  <a:extLst>
                    <a:ext uri="{FF2B5EF4-FFF2-40B4-BE49-F238E27FC236}">
                      <a16:creationId xmlns:a16="http://schemas.microsoft.com/office/drawing/2014/main" id="{EC6ADAB2-8CCE-4B3D-8D05-41CBF8D681A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4">
                  <a:extLst>
                    <a:ext uri="{FF2B5EF4-FFF2-40B4-BE49-F238E27FC236}">
                      <a16:creationId xmlns:a16="http://schemas.microsoft.com/office/drawing/2014/main" id="{0457F6BE-91D7-4722-9A64-B352CDDFAA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5">
                  <a:extLst>
                    <a:ext uri="{FF2B5EF4-FFF2-40B4-BE49-F238E27FC236}">
                      <a16:creationId xmlns:a16="http://schemas.microsoft.com/office/drawing/2014/main" id="{B0D69286-0A7F-49C7-AA73-96AB1B83EAEE}"/>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6">
                  <a:extLst>
                    <a:ext uri="{FF2B5EF4-FFF2-40B4-BE49-F238E27FC236}">
                      <a16:creationId xmlns:a16="http://schemas.microsoft.com/office/drawing/2014/main" id="{2C09C848-3235-4FA6-8B2A-BE93C3159A03}"/>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7">
                  <a:extLst>
                    <a:ext uri="{FF2B5EF4-FFF2-40B4-BE49-F238E27FC236}">
                      <a16:creationId xmlns:a16="http://schemas.microsoft.com/office/drawing/2014/main" id="{678506B0-89F1-4C0C-87EC-BFF822B92990}"/>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8">
                  <a:extLst>
                    <a:ext uri="{FF2B5EF4-FFF2-40B4-BE49-F238E27FC236}">
                      <a16:creationId xmlns:a16="http://schemas.microsoft.com/office/drawing/2014/main" id="{560EA9D7-6F60-4F34-B1F0-8509CF4CB1AD}"/>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a:extLst>
                    <a:ext uri="{FF2B5EF4-FFF2-40B4-BE49-F238E27FC236}">
                      <a16:creationId xmlns:a16="http://schemas.microsoft.com/office/drawing/2014/main" id="{388325C3-56D0-4C64-93E4-2FE976AFE1FD}"/>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0">
                  <a:extLst>
                    <a:ext uri="{FF2B5EF4-FFF2-40B4-BE49-F238E27FC236}">
                      <a16:creationId xmlns:a16="http://schemas.microsoft.com/office/drawing/2014/main" id="{279F3ED3-0C5A-43DD-B79E-152823B3F0E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a:extLst>
                    <a:ext uri="{FF2B5EF4-FFF2-40B4-BE49-F238E27FC236}">
                      <a16:creationId xmlns:a16="http://schemas.microsoft.com/office/drawing/2014/main" id="{CDDDC251-DDE0-44D3-B4C3-93CDD6E9A40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a:extLst>
                    <a:ext uri="{FF2B5EF4-FFF2-40B4-BE49-F238E27FC236}">
                      <a16:creationId xmlns:a16="http://schemas.microsoft.com/office/drawing/2014/main" id="{BBCC778E-5616-48A8-B10E-168CC8052B9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a:extLst>
                    <a:ext uri="{FF2B5EF4-FFF2-40B4-BE49-F238E27FC236}">
                      <a16:creationId xmlns:a16="http://schemas.microsoft.com/office/drawing/2014/main" id="{DE0DF7B7-3CC3-4BBF-8FBD-15105D6CD9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4">
                  <a:extLst>
                    <a:ext uri="{FF2B5EF4-FFF2-40B4-BE49-F238E27FC236}">
                      <a16:creationId xmlns:a16="http://schemas.microsoft.com/office/drawing/2014/main" id="{54F3BC48-10E0-4053-AF88-6F317F4D3AAF}"/>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a:extLst>
                    <a:ext uri="{FF2B5EF4-FFF2-40B4-BE49-F238E27FC236}">
                      <a16:creationId xmlns:a16="http://schemas.microsoft.com/office/drawing/2014/main" id="{635A6EC5-8E15-4A1F-87BA-EA62FF3E7F80}"/>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6">
                  <a:extLst>
                    <a:ext uri="{FF2B5EF4-FFF2-40B4-BE49-F238E27FC236}">
                      <a16:creationId xmlns:a16="http://schemas.microsoft.com/office/drawing/2014/main" id="{70BFE8A3-3F15-458E-80D2-8B74123F897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3F4CDC75-161D-4D5B-9CD6-8EA45E214489}"/>
                  </a:ext>
                </a:extLst>
              </p:cNvPr>
              <p:cNvSpPr txBox="1"/>
              <p:nvPr/>
            </p:nvSpPr>
            <p:spPr>
              <a:xfrm>
                <a:off x="1779102" y="2883475"/>
                <a:ext cx="21799477" cy="3139321"/>
              </a:xfrm>
              <a:prstGeom prst="rect">
                <a:avLst/>
              </a:prstGeom>
              <a:noFill/>
            </p:spPr>
            <p:txBody>
              <a:bodyPr wrap="square">
                <a:spAutoFit/>
              </a:bodyPr>
              <a:lstStyle/>
              <a:p>
                <a:pPr marL="49213" indent="420688" algn="just">
                  <a:lnSpc>
                    <a:spcPct val="150000"/>
                  </a:lnSpc>
                </a:pP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ong</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dãy</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vi-VN"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sau</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đây</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dãy</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nào</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cấp</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cộng</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đó</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hãy</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chỉ</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ra</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công</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sai</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nó</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9213" indent="420688" algn="just">
                  <a:lnSpc>
                    <a:spcPct val="150000"/>
                  </a:lnSpc>
                </a:pPr>
                <a14:m>
                  <m:oMath xmlns:m="http://schemas.openxmlformats.org/officeDocument/2006/math">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e>
                    </m:d>
                    <m:r>
                      <a:rPr lang="en-US" sz="4400" b="1" i="0" smtClean="0">
                        <a:latin typeface="Cambria Math" panose="02040503050406030204" pitchFamily="18" charset="0"/>
                        <a:ea typeface="Calibri" panose="020F0502020204030204" pitchFamily="34" charset="0"/>
                        <a:cs typeface="Times New Roman" panose="02020603050405020304" pitchFamily="18" charset="0"/>
                      </a:rPr>
                      <m:t>:</m:t>
                    </m:r>
                    <m:r>
                      <a:rPr lang="en-US" sz="4400" b="1" i="0" smtClean="0">
                        <a:latin typeface="Cambria Math" panose="02040503050406030204" pitchFamily="18" charset="0"/>
                        <a:ea typeface="Calibri" panose="020F0502020204030204" pitchFamily="34" charset="0"/>
                        <a:cs typeface="Times New Roman" panose="02020603050405020304" pitchFamily="18" charset="0"/>
                      </a:rPr>
                      <m:t>𝟏</m:t>
                    </m:r>
                    <m:r>
                      <a:rPr lang="en-US" sz="4400" b="1" i="0" smtClean="0">
                        <a:latin typeface="Cambria Math" panose="02040503050406030204" pitchFamily="18" charset="0"/>
                        <a:ea typeface="Calibri" panose="020F0502020204030204" pitchFamily="34" charset="0"/>
                        <a:cs typeface="Times New Roman" panose="02020603050405020304" pitchFamily="18" charset="0"/>
                      </a:rPr>
                      <m:t>;</m:t>
                    </m:r>
                    <m:r>
                      <a:rPr lang="en-US" sz="4400" b="1" i="0" smtClean="0">
                        <a:latin typeface="Cambria Math" panose="02040503050406030204" pitchFamily="18" charset="0"/>
                        <a:ea typeface="Calibri" panose="020F0502020204030204" pitchFamily="34" charset="0"/>
                        <a:cs typeface="Times New Roman" panose="02020603050405020304" pitchFamily="18" charset="0"/>
                      </a:rPr>
                      <m:t>𝟏</m:t>
                    </m:r>
                    <m:r>
                      <a:rPr lang="en-US" sz="4400" b="1" i="0" smtClean="0">
                        <a:latin typeface="Cambria Math" panose="02040503050406030204" pitchFamily="18" charset="0"/>
                        <a:ea typeface="Calibri" panose="020F0502020204030204" pitchFamily="34" charset="0"/>
                        <a:cs typeface="Times New Roman" panose="02020603050405020304" pitchFamily="18" charset="0"/>
                      </a:rPr>
                      <m:t>;</m:t>
                    </m:r>
                    <m:r>
                      <a:rPr lang="en-US" sz="4400" b="1" i="0" smtClean="0">
                        <a:latin typeface="Cambria Math" panose="02040503050406030204" pitchFamily="18" charset="0"/>
                        <a:ea typeface="Calibri" panose="020F0502020204030204" pitchFamily="34" charset="0"/>
                        <a:cs typeface="Times New Roman" panose="02020603050405020304" pitchFamily="18" charset="0"/>
                      </a:rPr>
                      <m:t>𝟒</m:t>
                    </m:r>
                    <m:r>
                      <a:rPr lang="en-US" sz="4400" b="1" i="0" smtClean="0">
                        <a:latin typeface="Cambria Math" panose="02040503050406030204" pitchFamily="18" charset="0"/>
                        <a:ea typeface="Calibri" panose="020F0502020204030204" pitchFamily="34" charset="0"/>
                        <a:cs typeface="Times New Roman" panose="02020603050405020304" pitchFamily="18" charset="0"/>
                      </a:rPr>
                      <m:t>;</m:t>
                    </m:r>
                    <m:r>
                      <a:rPr lang="en-US" sz="4400" b="1" i="0" smtClean="0">
                        <a:latin typeface="Cambria Math" panose="02040503050406030204" pitchFamily="18" charset="0"/>
                        <a:ea typeface="Calibri" panose="020F0502020204030204" pitchFamily="34" charset="0"/>
                        <a:cs typeface="Times New Roman" panose="02020603050405020304" pitchFamily="18" charset="0"/>
                      </a:rPr>
                      <m:t>𝟓</m:t>
                    </m:r>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smtClean="0">
                                <a:latin typeface="Cambria Math" panose="02040503050406030204" pitchFamily="18" charset="0"/>
                                <a:ea typeface="Calibri" panose="020F0502020204030204" pitchFamily="34" charset="0"/>
                                <a:cs typeface="Times New Roman" panose="02020603050405020304" pitchFamily="18" charset="0"/>
                              </a:rPr>
                              <m:t>𝒗</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e>
                    </m:d>
                    <m:r>
                      <a:rPr lang="en-US" sz="4400" b="1" i="0" smtClean="0">
                        <a:latin typeface="Cambria Math" panose="02040503050406030204" pitchFamily="18" charset="0"/>
                        <a:ea typeface="Calibri" panose="020F0502020204030204" pitchFamily="34" charset="0"/>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4400" b="1" i="0"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𝟒</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en-US" sz="4400" b="1" i="0"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𝟗</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𝟏𝟒</m:t>
                    </m:r>
                    <m:r>
                      <a:rPr lang="en-US" sz="4400" b="1" i="0"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  </m:t>
                    </m:r>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smtClean="0">
                                <a:latin typeface="Cambria Math" panose="02040503050406030204" pitchFamily="18" charset="0"/>
                                <a:ea typeface="Calibri" panose="020F0502020204030204" pitchFamily="34" charset="0"/>
                                <a:cs typeface="Times New Roman" panose="02020603050405020304" pitchFamily="18" charset="0"/>
                              </a:rPr>
                              <m:t>𝒘</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e>
                    </m:d>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𝟖</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𝟔</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𝟒</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𝟐</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3" name="TextBox 32">
                <a:extLst>
                  <a:ext uri="{FF2B5EF4-FFF2-40B4-BE49-F238E27FC236}">
                    <a16:creationId xmlns:a16="http://schemas.microsoft.com/office/drawing/2014/main" id="{3F4CDC75-161D-4D5B-9CD6-8EA45E214489}"/>
                  </a:ext>
                </a:extLst>
              </p:cNvPr>
              <p:cNvSpPr txBox="1">
                <a:spLocks noRot="1" noChangeAspect="1" noMove="1" noResize="1" noEditPoints="1" noAdjustHandles="1" noChangeArrowheads="1" noChangeShapeType="1" noTextEdit="1"/>
              </p:cNvSpPr>
              <p:nvPr/>
            </p:nvSpPr>
            <p:spPr>
              <a:xfrm>
                <a:off x="1779102" y="2883475"/>
                <a:ext cx="21799477" cy="3139321"/>
              </a:xfrm>
              <a:prstGeom prst="rect">
                <a:avLst/>
              </a:prstGeom>
              <a:blipFill>
                <a:blip r:embed="rId2"/>
                <a:stretch>
                  <a:fillRect l="-923" r="-1119" b="-4078"/>
                </a:stretch>
              </a:blipFill>
            </p:spPr>
            <p:txBody>
              <a:bodyPr/>
              <a:lstStyle/>
              <a:p>
                <a:r>
                  <a:rPr lang="en-US">
                    <a:noFill/>
                  </a:rPr>
                  <a:t> </a:t>
                </a:r>
              </a:p>
            </p:txBody>
          </p:sp>
        </mc:Fallback>
      </mc:AlternateContent>
      <p:grpSp>
        <p:nvGrpSpPr>
          <p:cNvPr id="34" name="Group 33">
            <a:extLst>
              <a:ext uri="{FF2B5EF4-FFF2-40B4-BE49-F238E27FC236}">
                <a16:creationId xmlns:a16="http://schemas.microsoft.com/office/drawing/2014/main" id="{66900B04-5B5E-44D1-8957-91560F30D9E6}"/>
              </a:ext>
            </a:extLst>
          </p:cNvPr>
          <p:cNvGrpSpPr/>
          <p:nvPr/>
        </p:nvGrpSpPr>
        <p:grpSpPr>
          <a:xfrm>
            <a:off x="539651" y="6519465"/>
            <a:ext cx="23698199" cy="5559027"/>
            <a:chOff x="1270511" y="5936338"/>
            <a:chExt cx="22402800" cy="4267201"/>
          </a:xfrm>
        </p:grpSpPr>
        <p:sp>
          <p:nvSpPr>
            <p:cNvPr id="35" name="Rounded Rectangle 103">
              <a:extLst>
                <a:ext uri="{FF2B5EF4-FFF2-40B4-BE49-F238E27FC236}">
                  <a16:creationId xmlns:a16="http://schemas.microsoft.com/office/drawing/2014/main" id="{62695BFE-580E-4541-B50C-FCAC3F3FC1C4}"/>
                </a:ext>
              </a:extLst>
            </p:cNvPr>
            <p:cNvSpPr/>
            <p:nvPr/>
          </p:nvSpPr>
          <p:spPr>
            <a:xfrm>
              <a:off x="1272210" y="6164825"/>
              <a:ext cx="22401101" cy="4038714"/>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54">
              <a:extLst>
                <a:ext uri="{FF2B5EF4-FFF2-40B4-BE49-F238E27FC236}">
                  <a16:creationId xmlns:a16="http://schemas.microsoft.com/office/drawing/2014/main" id="{11FC1097-836C-473C-AD3E-6FC2A1E511B4}"/>
                </a:ext>
              </a:extLst>
            </p:cNvPr>
            <p:cNvGrpSpPr/>
            <p:nvPr/>
          </p:nvGrpSpPr>
          <p:grpSpPr>
            <a:xfrm>
              <a:off x="1270511" y="5936338"/>
              <a:ext cx="3568119" cy="845462"/>
              <a:chOff x="1224541" y="6305967"/>
              <a:chExt cx="3568119" cy="845462"/>
            </a:xfrm>
          </p:grpSpPr>
          <p:sp>
            <p:nvSpPr>
              <p:cNvPr id="37" name="Freeform 20">
                <a:extLst>
                  <a:ext uri="{FF2B5EF4-FFF2-40B4-BE49-F238E27FC236}">
                    <a16:creationId xmlns:a16="http://schemas.microsoft.com/office/drawing/2014/main" id="{838D50FC-D21B-4EE5-8C64-75591ABDD2FC}"/>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C85B36F0-5452-4869-9E72-B9FF09613585}"/>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39" name="Round Diagonal Corner Rectangle 107">
                <a:extLst>
                  <a:ext uri="{FF2B5EF4-FFF2-40B4-BE49-F238E27FC236}">
                    <a16:creationId xmlns:a16="http://schemas.microsoft.com/office/drawing/2014/main" id="{A2FC3409-96B3-4887-9747-169C00F0706C}"/>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a:extLst>
                  <a:ext uri="{FF2B5EF4-FFF2-40B4-BE49-F238E27FC236}">
                    <a16:creationId xmlns:a16="http://schemas.microsoft.com/office/drawing/2014/main" id="{26E4350E-3AF3-4FD9-A10E-37F57A6C84B0}"/>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891D7A25-ED2B-4BB3-A4EB-8220A22B4637}"/>
                  </a:ext>
                </a:extLst>
              </p:cNvPr>
              <p:cNvSpPr txBox="1"/>
              <p:nvPr/>
            </p:nvSpPr>
            <p:spPr>
              <a:xfrm>
                <a:off x="946605" y="7523729"/>
                <a:ext cx="21879372" cy="1107996"/>
              </a:xfrm>
              <a:prstGeom prst="rect">
                <a:avLst/>
              </a:prstGeom>
              <a:noFill/>
            </p:spPr>
            <p:txBody>
              <a:bodyPr wrap="square" rtlCol="0">
                <a:spAutoFit/>
              </a:bodyPr>
              <a:lstStyle/>
              <a:p>
                <a:pPr indent="855663">
                  <a:lnSpc>
                    <a:spcPct val="150000"/>
                  </a:lnSpc>
                </a:pPr>
                <a14:m>
                  <m:oMath xmlns:m="http://schemas.openxmlformats.org/officeDocument/2006/math">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không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là</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cấp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số</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cộng</a:t>
                </a:r>
                <a:r>
                  <a:rPr lang="vi-VN"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1" name="TextBox 40">
                <a:extLst>
                  <a:ext uri="{FF2B5EF4-FFF2-40B4-BE49-F238E27FC236}">
                    <a16:creationId xmlns:a16="http://schemas.microsoft.com/office/drawing/2014/main" id="{891D7A25-ED2B-4BB3-A4EB-8220A22B4637}"/>
                  </a:ext>
                </a:extLst>
              </p:cNvPr>
              <p:cNvSpPr txBox="1">
                <a:spLocks noRot="1" noChangeAspect="1" noMove="1" noResize="1" noEditPoints="1" noAdjustHandles="1" noChangeArrowheads="1" noChangeShapeType="1" noTextEdit="1"/>
              </p:cNvSpPr>
              <p:nvPr/>
            </p:nvSpPr>
            <p:spPr>
              <a:xfrm>
                <a:off x="946605" y="7523729"/>
                <a:ext cx="21879372" cy="1107996"/>
              </a:xfrm>
              <a:prstGeom prst="rect">
                <a:avLst/>
              </a:prstGeom>
              <a:blipFill>
                <a:blip r:embed="rId3"/>
                <a:stretch>
                  <a:fillRect b="-131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9C3AC496-B317-439D-A28A-5F59F51353EB}"/>
                  </a:ext>
                </a:extLst>
              </p:cNvPr>
              <p:cNvSpPr txBox="1"/>
              <p:nvPr/>
            </p:nvSpPr>
            <p:spPr>
              <a:xfrm>
                <a:off x="1836444" y="9842450"/>
                <a:ext cx="20861992" cy="769441"/>
              </a:xfrm>
              <a:prstGeom prst="rect">
                <a:avLst/>
              </a:prstGeom>
              <a:noFill/>
            </p:spPr>
            <p:txBody>
              <a:bodyPr wrap="square" rtlCol="0">
                <a:spAutoFit/>
              </a:bodyPr>
              <a:lstStyle/>
              <a:p>
                <a14:m>
                  <m:oMath xmlns:m="http://schemas.openxmlformats.org/officeDocument/2006/math">
                    <m:d>
                      <m:dPr>
                        <m:ctrlPr>
                          <a:rPr lang="en-US" sz="4400" b="1" i="1" smtClean="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𝒘</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e>
                    </m:d>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err="1" smtClean="0">
                    <a:latin typeface="Tahoma" panose="020B0604030504040204" pitchFamily="34" charset="0"/>
                    <a:ea typeface="Tahoma" panose="020B0604030504040204" pitchFamily="34" charset="0"/>
                    <a:cs typeface="Tahoma" panose="020B0604030504040204" pitchFamily="34" charset="0"/>
                  </a:rPr>
                  <a:t>là</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cấp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số</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cộng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với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sai</a:t>
                </a:r>
                <a:r>
                  <a:rPr lang="en-US" sz="4400" b="1" dirty="0" smtClean="0">
                    <a:latin typeface="Tahoma" panose="020B0604030504040204" pitchFamily="34" charset="0"/>
                    <a:ea typeface="Tahoma" panose="020B0604030504040204" pitchFamily="34" charset="0"/>
                    <a:cs typeface="Tahoma" panose="020B0604030504040204" pitchFamily="34" charset="0"/>
                  </a:rPr>
                  <a:t> d=-2.</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2" name="TextBox 41">
                <a:extLst>
                  <a:ext uri="{FF2B5EF4-FFF2-40B4-BE49-F238E27FC236}">
                    <a16:creationId xmlns:a16="http://schemas.microsoft.com/office/drawing/2014/main" id="{9C3AC496-B317-439D-A28A-5F59F51353EB}"/>
                  </a:ext>
                </a:extLst>
              </p:cNvPr>
              <p:cNvSpPr txBox="1">
                <a:spLocks noRot="1" noChangeAspect="1" noMove="1" noResize="1" noEditPoints="1" noAdjustHandles="1" noChangeArrowheads="1" noChangeShapeType="1" noTextEdit="1"/>
              </p:cNvSpPr>
              <p:nvPr/>
            </p:nvSpPr>
            <p:spPr>
              <a:xfrm>
                <a:off x="1836444" y="9842450"/>
                <a:ext cx="20861992" cy="769441"/>
              </a:xfrm>
              <a:prstGeom prst="rect">
                <a:avLst/>
              </a:prstGeom>
              <a:blipFill>
                <a:blip r:embed="rId4"/>
                <a:stretch>
                  <a:fillRect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891D7A25-ED2B-4BB3-A4EB-8220A22B4637}"/>
                  </a:ext>
                </a:extLst>
              </p:cNvPr>
              <p:cNvSpPr txBox="1"/>
              <p:nvPr/>
            </p:nvSpPr>
            <p:spPr>
              <a:xfrm>
                <a:off x="1021226" y="8552531"/>
                <a:ext cx="21879372" cy="1107996"/>
              </a:xfrm>
              <a:prstGeom prst="rect">
                <a:avLst/>
              </a:prstGeom>
              <a:noFill/>
            </p:spPr>
            <p:txBody>
              <a:bodyPr wrap="square" rtlCol="0">
                <a:spAutoFit/>
              </a:bodyPr>
              <a:lstStyle/>
              <a:p>
                <a:pPr indent="855663">
                  <a:lnSpc>
                    <a:spcPct val="150000"/>
                  </a:lnSpc>
                </a:pPr>
                <a14:m>
                  <m:oMath xmlns:m="http://schemas.openxmlformats.org/officeDocument/2006/math">
                    <m:d>
                      <m:dPr>
                        <m:ctrlPr>
                          <a:rPr lang="en-US" sz="4400" b="1" i="1" smtClean="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smtClean="0">
                                <a:latin typeface="Cambria Math" panose="02040503050406030204" pitchFamily="18" charset="0"/>
                                <a:ea typeface="Calibri" panose="020F0502020204030204" pitchFamily="34" charset="0"/>
                                <a:cs typeface="Times New Roman" panose="02020603050405020304" pitchFamily="18" charset="0"/>
                              </a:rPr>
                              <m:t>𝒗</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là</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cấp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số</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cộng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với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sai</a:t>
                </a:r>
                <a:r>
                  <a:rPr lang="en-US" sz="4400" b="1" dirty="0" smtClean="0">
                    <a:latin typeface="Tahoma" panose="020B0604030504040204" pitchFamily="34" charset="0"/>
                    <a:ea typeface="Tahoma" panose="020B0604030504040204" pitchFamily="34" charset="0"/>
                    <a:cs typeface="Tahoma" panose="020B0604030504040204" pitchFamily="34" charset="0"/>
                  </a:rPr>
                  <a:t> d=</a:t>
                </a:r>
                <a14:m>
                  <m:oMath xmlns:m="http://schemas.openxmlformats.org/officeDocument/2006/math">
                    <m:r>
                      <a:rPr lang="en-US" sz="4400" b="1">
                        <a:latin typeface="Cambria Math" panose="02040503050406030204" pitchFamily="18" charset="0"/>
                        <a:ea typeface="Calibri" panose="020F0502020204030204" pitchFamily="34" charset="0"/>
                        <a:cs typeface="Times New Roman" panose="02020603050405020304" pitchFamily="18" charset="0"/>
                      </a:rPr>
                      <m:t>𝟓</m:t>
                    </m:r>
                  </m:oMath>
                </a14:m>
                <a:r>
                  <a:rPr lang="vi-VN"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TextBox 42">
                <a:extLst>
                  <a:ext uri="{FF2B5EF4-FFF2-40B4-BE49-F238E27FC236}">
                    <a16:creationId xmlns:a16="http://schemas.microsoft.com/office/drawing/2014/main" id="{891D7A25-ED2B-4BB3-A4EB-8220A22B4637}"/>
                  </a:ext>
                </a:extLst>
              </p:cNvPr>
              <p:cNvSpPr txBox="1">
                <a:spLocks noRot="1" noChangeAspect="1" noMove="1" noResize="1" noEditPoints="1" noAdjustHandles="1" noChangeArrowheads="1" noChangeShapeType="1" noTextEdit="1"/>
              </p:cNvSpPr>
              <p:nvPr/>
            </p:nvSpPr>
            <p:spPr>
              <a:xfrm>
                <a:off x="1021226" y="8552531"/>
                <a:ext cx="21879372" cy="1107996"/>
              </a:xfrm>
              <a:prstGeom prst="rect">
                <a:avLst/>
              </a:prstGeom>
              <a:blipFill>
                <a:blip r:embed="rId5"/>
                <a:stretch>
                  <a:fillRect b="-13187"/>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9C82A301-A5B8-408A-AF5F-CA9021F4C9CA}"/>
              </a:ext>
            </a:extLst>
          </p:cNvPr>
          <p:cNvGrpSpPr/>
          <p:nvPr/>
        </p:nvGrpSpPr>
        <p:grpSpPr>
          <a:xfrm>
            <a:off x="642250" y="470467"/>
            <a:ext cx="11049000" cy="847050"/>
            <a:chOff x="644526" y="2795826"/>
            <a:chExt cx="10480674" cy="847050"/>
          </a:xfrm>
        </p:grpSpPr>
        <p:sp>
          <p:nvSpPr>
            <p:cNvPr id="45" name="TextBox 44">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smtClean="0">
                  <a:solidFill>
                    <a:srgbClr val="145F82"/>
                  </a:solidFill>
                  <a:latin typeface="Tahoma" pitchFamily="34" charset="0"/>
                  <a:ea typeface="Tahoma" pitchFamily="34" charset="0"/>
                  <a:cs typeface="Tahoma" pitchFamily="34" charset="0"/>
                </a:rPr>
                <a:t>Ví</a:t>
              </a:r>
              <a:r>
                <a:rPr lang="en-US" sz="4800" b="1" dirty="0" smtClean="0">
                  <a:solidFill>
                    <a:srgbClr val="145F82"/>
                  </a:solidFill>
                  <a:latin typeface="Tahoma" pitchFamily="34" charset="0"/>
                  <a:ea typeface="Tahoma" pitchFamily="34" charset="0"/>
                  <a:cs typeface="Tahoma" pitchFamily="34" charset="0"/>
                </a:rPr>
                <a:t> </a:t>
              </a:r>
              <a:r>
                <a:rPr lang="en-US" sz="4800" b="1" dirty="0" err="1" smtClean="0">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46" name="Rounded Rectangle 45">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B560544-5CE7-4FFA-B56E-A1EEE4BA20D0}"/>
                </a:ext>
              </a:extLst>
            </p:cNvPr>
            <p:cNvSpPr txBox="1"/>
            <p:nvPr/>
          </p:nvSpPr>
          <p:spPr>
            <a:xfrm>
              <a:off x="922540" y="2795826"/>
              <a:ext cx="683032"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r>
                <a:rPr lang="en-US" sz="4400" b="1" dirty="0" smtClean="0">
                  <a:solidFill>
                    <a:schemeClr val="bg1"/>
                  </a:solidFill>
                  <a:latin typeface="Tahoma" pitchFamily="34" charset="0"/>
                  <a:ea typeface="Tahoma" pitchFamily="34" charset="0"/>
                  <a:cs typeface="Tahoma" pitchFamily="34" charset="0"/>
                </a:rPr>
                <a:t>.</a:t>
              </a:r>
              <a:endParaRPr lang="en-US" sz="4400" b="1" dirty="0">
                <a:solidFill>
                  <a:schemeClr val="bg1"/>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9334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wipe(up)">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2">
                                            <p:txEl>
                                              <p:pRg st="0" end="0"/>
                                            </p:txEl>
                                          </p:spTgt>
                                        </p:tgtEl>
                                        <p:attrNameLst>
                                          <p:attrName>style.visibility</p:attrName>
                                        </p:attrNameLst>
                                      </p:cBhvr>
                                      <p:to>
                                        <p:strVal val="visible"/>
                                      </p:to>
                                    </p:set>
                                    <p:animEffect transition="in" filter="wipe(up)">
                                      <p:cBhvr>
                                        <p:cTn id="27" dur="500"/>
                                        <p:tgtEl>
                                          <p:spTgt spid="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3">
                                            <p:txEl>
                                              <p:pRg st="0" end="0"/>
                                            </p:txEl>
                                          </p:spTgt>
                                        </p:tgtEl>
                                        <p:attrNameLst>
                                          <p:attrName>style.visibility</p:attrName>
                                        </p:attrNameLst>
                                      </p:cBhvr>
                                      <p:to>
                                        <p:strVal val="visible"/>
                                      </p:to>
                                    </p:set>
                                    <p:animEffect transition="in" filter="wipe(up)">
                                      <p:cBhvr>
                                        <p:cTn id="32" dur="500"/>
                                        <p:tgtEl>
                                          <p:spTgt spid="4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build="p"/>
      <p:bldP spid="42" grpId="0" build="p"/>
      <p:bldP spid="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605116F0-02BC-432A-90EA-DD1D20DCB12D}"/>
              </a:ext>
            </a:extLst>
          </p:cNvPr>
          <p:cNvGrpSpPr/>
          <p:nvPr/>
        </p:nvGrpSpPr>
        <p:grpSpPr>
          <a:xfrm>
            <a:off x="685800" y="4824324"/>
            <a:ext cx="23088600" cy="6268987"/>
            <a:chOff x="1270511" y="5936338"/>
            <a:chExt cx="23088600" cy="6268987"/>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4"/>
              <a:ext cx="23086901" cy="604050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609600" y="1371600"/>
            <a:ext cx="23086901" cy="3452724"/>
            <a:chOff x="1268078" y="4371975"/>
            <a:chExt cx="22431709" cy="3452724"/>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3452724"/>
              <a:chOff x="1268078" y="2438400"/>
              <a:chExt cx="22431709" cy="3452724"/>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3316860"/>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251532" cy="940513"/>
                <a:chOff x="1311958" y="3405486"/>
                <a:chExt cx="3251532"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243587" y="3483623"/>
                  <a:ext cx="2141933"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r>
                    <a:rPr lang="en-US" sz="4400" b="1" dirty="0">
                      <a:solidFill>
                        <a:schemeClr val="bg1"/>
                      </a:solidFill>
                      <a:latin typeface="Tahoma" pitchFamily="34" charset="0"/>
                      <a:ea typeface="Tahoma" pitchFamily="34" charset="0"/>
                      <a:cs typeface="Tahoma" pitchFamily="34" charset="0"/>
                    </a:rPr>
                    <a:t>2</a:t>
                  </a: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28" name="TextBox 127">
                  <a:extLst>
                    <a:ext uri="{FF2B5EF4-FFF2-40B4-BE49-F238E27FC236}">
                      <a16:creationId xmlns:a16="http://schemas.microsoft.com/office/drawing/2014/main" id="{01166C5C-0D31-4236-81E2-2054718822A8}"/>
                    </a:ext>
                  </a:extLst>
                </p:cNvPr>
                <p:cNvSpPr txBox="1"/>
                <p:nvPr/>
              </p:nvSpPr>
              <p:spPr>
                <a:xfrm>
                  <a:off x="5333015" y="4473303"/>
                  <a:ext cx="11238355" cy="3001271"/>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CSC</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rPr>
                          </m:ctrlPr>
                        </m:dPr>
                        <m:e>
                          <m:sSub>
                            <m:sSubPr>
                              <m:ctrlPr>
                                <a:rPr lang="en-US" sz="4400" b="1" i="1">
                                  <a:effectLst/>
                                  <a:latin typeface="Cambria Math" panose="020405030504060302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
                        <m:sSubPr>
                          <m:ctrlPr>
                            <a:rPr lang="en-US" sz="4400" b="1" i="1">
                              <a:effectLst/>
                              <a:latin typeface="Cambria Math" panose="020405030504060302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𝐝</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742950" indent="-742950">
                    <a:lnSpc>
                      <a:spcPct val="150000"/>
                    </a:lnSpc>
                    <a:buAutoNum type="alphaLcParenR"/>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Viết </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6 </a:t>
                  </a:r>
                  <a:r>
                    <a:rPr lang="en-US" sz="4400" b="1" u="none" strike="noStrike" spc="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u="none" strike="noStrike" spc="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hạng</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u="none" strike="noStrike" spc="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đầu</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của </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CSC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đ</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ó</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p>
                  <a:pPr marL="742950" indent="-742950">
                    <a:lnSpc>
                      <a:spcPct val="150000"/>
                    </a:lnSpc>
                    <a:buAutoNum type="alphaLcParenR"/>
                  </a:pP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Tìm</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hạng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thứ</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100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CSC?</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5333015" y="4473303"/>
                  <a:ext cx="11238355" cy="3001271"/>
                </a:xfrm>
                <a:prstGeom prst="rect">
                  <a:avLst/>
                </a:prstGeom>
                <a:blipFill>
                  <a:blip r:embed="rId3"/>
                  <a:stretch>
                    <a:fillRect l="-2160" b="-894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0" name="TextBox 159">
                <a:extLst>
                  <a:ext uri="{FF2B5EF4-FFF2-40B4-BE49-F238E27FC236}">
                    <a16:creationId xmlns:a16="http://schemas.microsoft.com/office/drawing/2014/main" id="{F07899DC-FF1C-4140-87CF-1EE4D9BC827D}"/>
                  </a:ext>
                </a:extLst>
              </p:cNvPr>
              <p:cNvSpPr txBox="1"/>
              <p:nvPr/>
            </p:nvSpPr>
            <p:spPr>
              <a:xfrm>
                <a:off x="852780" y="4843081"/>
                <a:ext cx="13189583" cy="3009029"/>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 </a:t>
                </a:r>
                <a:r>
                  <a:rPr lang="vi-VN" sz="4400" b="1" dirty="0">
                    <a:latin typeface="Tahoma" panose="020B0604030504040204" pitchFamily="34" charset="0"/>
                    <a:ea typeface="Tahoma" panose="020B0604030504040204" pitchFamily="34" charset="0"/>
                    <a:cs typeface="Tahoma" panose="020B0604030504040204" pitchFamily="34" charset="0"/>
                  </a:rPr>
                  <a:t>Ta có</a:t>
                </a:r>
                <a:r>
                  <a:rPr lang="en-US"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a:latin typeface="Cambria Math" panose="02040503050406030204" pitchFamily="18" charset="0"/>
                      </a:rPr>
                      <m:t>+</m:t>
                    </m:r>
                    <m:r>
                      <a:rPr lang="vi-VN" sz="4400" b="1" i="1">
                        <a:latin typeface="Cambria Math" panose="02040503050406030204" pitchFamily="18" charset="0"/>
                      </a:rPr>
                      <m:t>𝐝</m:t>
                    </m:r>
                    <m:r>
                      <a:rPr lang="vi-VN" sz="4400" b="1">
                        <a:latin typeface="Cambria Math" panose="02040503050406030204" pitchFamily="18" charset="0"/>
                      </a:rPr>
                      <m:t>=</m:t>
                    </m:r>
                    <m:r>
                      <a:rPr lang="en-US" sz="4400" b="1" i="1" smtClean="0">
                        <a:latin typeface="Cambria Math" panose="02040503050406030204" pitchFamily="18" charset="0"/>
                      </a:rPr>
                      <m:t>𝟏</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𝟒</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endParaRPr lang="en-US" sz="4400"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𝟒</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𝟕</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itchFamily="34" charset="0"/>
                  <a:ea typeface="Tahoma" pitchFamily="34" charset="0"/>
                  <a:cs typeface="Tahoma" pitchFamily="34" charset="0"/>
                </a:endParaRPr>
              </a:p>
            </p:txBody>
          </p:sp>
        </mc:Choice>
        <mc:Fallback>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852780" y="4843081"/>
                <a:ext cx="13189583" cy="3009029"/>
              </a:xfrm>
              <a:prstGeom prst="rect">
                <a:avLst/>
              </a:prstGeom>
              <a:blipFill>
                <a:blip r:embed="rId4"/>
                <a:stretch>
                  <a:fillRect b="-85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1" name="TextBox 160">
                <a:extLst>
                  <a:ext uri="{FF2B5EF4-FFF2-40B4-BE49-F238E27FC236}">
                    <a16:creationId xmlns:a16="http://schemas.microsoft.com/office/drawing/2014/main" id="{B38B1A02-B8FF-4FC2-B6C3-BA0C17C4E7D6}"/>
                  </a:ext>
                </a:extLst>
              </p:cNvPr>
              <p:cNvSpPr txBox="1"/>
              <p:nvPr/>
            </p:nvSpPr>
            <p:spPr>
              <a:xfrm>
                <a:off x="685800" y="7846909"/>
                <a:ext cx="8214935" cy="3009029"/>
              </a:xfrm>
              <a:prstGeom prst="rect">
                <a:avLst/>
              </a:prstGeom>
              <a:noFill/>
            </p:spPr>
            <p:txBody>
              <a:bodyPr wrap="square" rtlCol="0">
                <a:spAutoFit/>
              </a:bodyPr>
              <a:lstStyle/>
              <a:p>
                <a:pPr>
                  <a:lnSpc>
                    <a:spcPct val="150000"/>
                  </a:lnSpc>
                </a:pPr>
                <a:r>
                  <a:rPr lang="en-US"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𝟕</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𝟏𝟎</m:t>
                    </m:r>
                  </m:oMath>
                </a14:m>
                <a:r>
                  <a:rPr lang="vi-VN" sz="4400" b="1" i="1" dirty="0">
                    <a:latin typeface="Tahoma" panose="020B0604030504040204" pitchFamily="34" charset="0"/>
                    <a:ea typeface="Tahoma" panose="020B0604030504040204" pitchFamily="34" charset="0"/>
                    <a:cs typeface="Tahoma" panose="020B0604030504040204" pitchFamily="34" charset="0"/>
                  </a:rPr>
                  <a:t>;</a:t>
                </a:r>
                <a:endParaRPr lang="en-US" sz="4400"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sSub>
                      <m:sSubPr>
                        <m:ctrlPr>
                          <a:rPr lang="en-US" sz="4400" b="1" i="1">
                            <a:latin typeface="Cambria Math" panose="02040503050406030204" pitchFamily="18" charset="0"/>
                          </a:rPr>
                        </m:ctrlPr>
                      </m:sSubPr>
                      <m:e>
                        <m:r>
                          <a:rPr lang="en-US" sz="4400" b="1" i="1" smtClean="0">
                            <a:latin typeface="Cambria Math" panose="02040503050406030204" pitchFamily="18" charset="0"/>
                          </a:rPr>
                          <m:t>  </m:t>
                        </m:r>
                        <m:r>
                          <a:rPr lang="vi-VN" sz="4400" b="1" i="1">
                            <a:latin typeface="Cambria Math" panose="02040503050406030204" pitchFamily="18" charset="0"/>
                          </a:rPr>
                          <m:t>𝒖</m:t>
                        </m:r>
                      </m:e>
                      <m:sub>
                        <m:r>
                          <a:rPr lang="vi-VN" sz="4400" b="1" i="1">
                            <a:latin typeface="Cambria Math" panose="02040503050406030204" pitchFamily="18" charset="0"/>
                          </a:rPr>
                          <m:t>𝟓</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𝟏𝟎</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𝟏𝟑</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𝟔</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𝟓</m:t>
                        </m:r>
                      </m:sub>
                    </m:sSub>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𝟏𝟑</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𝟏𝟔</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685800" y="7846909"/>
                <a:ext cx="8214935" cy="30090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4B693749-7578-4FA9-8B4F-FB5FB5DE64E8}"/>
                  </a:ext>
                </a:extLst>
              </p:cNvPr>
              <p:cNvSpPr txBox="1"/>
              <p:nvPr/>
            </p:nvSpPr>
            <p:spPr>
              <a:xfrm>
                <a:off x="10744203" y="5052810"/>
                <a:ext cx="12725397" cy="3139321"/>
              </a:xfrm>
              <a:prstGeom prst="rect">
                <a:avLst/>
              </a:prstGeom>
              <a:noFill/>
            </p:spPr>
            <p:txBody>
              <a:bodyPr wrap="square" rtlCol="0">
                <a:spAutoFit/>
              </a:bodyPr>
              <a:lstStyle/>
              <a:p>
                <a:pPr>
                  <a:lnSpc>
                    <a:spcPct val="150000"/>
                  </a:lnSpc>
                </a:pP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vi-VN" sz="4400" b="1" dirty="0">
                    <a:latin typeface="Tahoma" panose="020B0604030504040204" pitchFamily="34" charset="0"/>
                    <a:ea typeface="Tahoma" panose="020B0604030504040204" pitchFamily="34" charset="0"/>
                    <a:cs typeface="Tahoma" panose="020B0604030504040204" pitchFamily="34" charset="0"/>
                  </a:rPr>
                  <a:t> của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1; </a:t>
                </a:r>
                <a14:m>
                  <m:oMath xmlns:m="http://schemas.openxmlformats.org/officeDocument/2006/math">
                    <m:r>
                      <a:rPr lang="en-US" sz="4400" b="1" i="1" smtClean="0">
                        <a:latin typeface="Cambria Math" panose="02040503050406030204" pitchFamily="18" charset="0"/>
                      </a:rPr>
                      <m:t>𝟒</m:t>
                    </m:r>
                    <m:r>
                      <a:rPr lang="vi-VN" sz="4400" b="1">
                        <a:latin typeface="Cambria Math" panose="02040503050406030204" pitchFamily="18" charset="0"/>
                      </a:rPr>
                      <m:t>;</m:t>
                    </m:r>
                    <m:r>
                      <a:rPr lang="en-US" sz="4400" b="1" i="1" smtClean="0">
                        <a:latin typeface="Cambria Math" panose="02040503050406030204" pitchFamily="18" charset="0"/>
                      </a:rPr>
                      <m:t>𝟕</m:t>
                    </m:r>
                    <m:r>
                      <a:rPr lang="vi-VN" sz="4400" b="1">
                        <a:latin typeface="Cambria Math" panose="02040503050406030204" pitchFamily="18" charset="0"/>
                      </a:rPr>
                      <m:t>;</m:t>
                    </m:r>
                    <m:r>
                      <a:rPr lang="en-US" sz="4400" b="1" i="1" smtClean="0">
                        <a:latin typeface="Cambria Math" panose="02040503050406030204" pitchFamily="18" charset="0"/>
                      </a:rPr>
                      <m:t>𝟏𝟎</m:t>
                    </m:r>
                    <m:r>
                      <a:rPr lang="vi-VN" sz="4400" b="1">
                        <a:latin typeface="Cambria Math" panose="02040503050406030204" pitchFamily="18" charset="0"/>
                      </a:rPr>
                      <m:t>;</m:t>
                    </m:r>
                    <m:r>
                      <a:rPr lang="en-US" sz="4400" b="1" i="1" smtClean="0">
                        <a:latin typeface="Cambria Math" panose="02040503050406030204" pitchFamily="18" charset="0"/>
                      </a:rPr>
                      <m:t>𝟏𝟑</m:t>
                    </m:r>
                    <m:r>
                      <a:rPr lang="vi-VN" sz="4400" b="1">
                        <a:latin typeface="Cambria Math" panose="02040503050406030204" pitchFamily="18" charset="0"/>
                      </a:rPr>
                      <m:t>;</m:t>
                    </m:r>
                    <m:r>
                      <a:rPr lang="en-US" sz="4400" b="1" i="1" smtClean="0">
                        <a:latin typeface="Cambria Math" panose="02040503050406030204" pitchFamily="18" charset="0"/>
                      </a:rPr>
                      <m:t>𝟏𝟔</m:t>
                    </m:r>
                  </m:oMath>
                </a14:m>
                <a:r>
                  <a:rPr lang="vi-VN" sz="4400" b="1" i="1" dirty="0">
                    <a:latin typeface="Tahoma" panose="020B0604030504040204" pitchFamily="34" charset="0"/>
                    <a:ea typeface="Tahoma" panose="020B0604030504040204" pitchFamily="34" charset="0"/>
                    <a:cs typeface="Tahoma" panose="020B0604030504040204" pitchFamily="34" charset="0"/>
                  </a:rPr>
                  <a:t>.</a:t>
                </a:r>
                <a:endParaRPr lang="en-US" sz="4400"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en-US" sz="4400" b="1"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𝟏𝟎𝟎</m:t>
                        </m:r>
                      </m:sub>
                    </m:sSub>
                    <m:r>
                      <a:rPr lang="en-US" sz="4400" b="1"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4B693749-7578-4FA9-8B4F-FB5FB5DE64E8}"/>
                  </a:ext>
                </a:extLst>
              </p:cNvPr>
              <p:cNvSpPr txBox="1">
                <a:spLocks noRot="1" noChangeAspect="1" noMove="1" noResize="1" noEditPoints="1" noAdjustHandles="1" noChangeArrowheads="1" noChangeShapeType="1" noTextEdit="1"/>
              </p:cNvSpPr>
              <p:nvPr/>
            </p:nvSpPr>
            <p:spPr>
              <a:xfrm>
                <a:off x="10744203" y="5052810"/>
                <a:ext cx="12725397" cy="3139321"/>
              </a:xfrm>
              <a:prstGeom prst="rect">
                <a:avLst/>
              </a:prstGeom>
              <a:blipFill>
                <a:blip r:embed="rId6"/>
                <a:stretch>
                  <a:fillRect l="-1965" b="-4078"/>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E3D7E4E9-5F69-4A8E-84E7-A2D5EA0CBDEE}"/>
              </a:ext>
            </a:extLst>
          </p:cNvPr>
          <p:cNvCxnSpPr/>
          <p:nvPr/>
        </p:nvCxnSpPr>
        <p:spPr>
          <a:xfrm>
            <a:off x="10515600" y="5106156"/>
            <a:ext cx="0" cy="57922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8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left)">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0">
                                            <p:txEl>
                                              <p:pRg st="0" end="0"/>
                                            </p:txEl>
                                          </p:spTgt>
                                        </p:tgtEl>
                                        <p:attrNameLst>
                                          <p:attrName>style.visibility</p:attrName>
                                        </p:attrNameLst>
                                      </p:cBhvr>
                                      <p:to>
                                        <p:strVal val="visible"/>
                                      </p:to>
                                    </p:set>
                                    <p:animEffect transition="in" filter="wipe(left)">
                                      <p:cBhvr>
                                        <p:cTn id="17" dur="500"/>
                                        <p:tgtEl>
                                          <p:spTgt spid="16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0">
                                            <p:txEl>
                                              <p:pRg st="1" end="1"/>
                                            </p:txEl>
                                          </p:spTgt>
                                        </p:tgtEl>
                                        <p:attrNameLst>
                                          <p:attrName>style.visibility</p:attrName>
                                        </p:attrNameLst>
                                      </p:cBhvr>
                                      <p:to>
                                        <p:strVal val="visible"/>
                                      </p:to>
                                    </p:set>
                                    <p:animEffect transition="in" filter="wipe(left)">
                                      <p:cBhvr>
                                        <p:cTn id="22" dur="500"/>
                                        <p:tgtEl>
                                          <p:spTgt spid="16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0">
                                            <p:txEl>
                                              <p:pRg st="2" end="2"/>
                                            </p:txEl>
                                          </p:spTgt>
                                        </p:tgtEl>
                                        <p:attrNameLst>
                                          <p:attrName>style.visibility</p:attrName>
                                        </p:attrNameLst>
                                      </p:cBhvr>
                                      <p:to>
                                        <p:strVal val="visible"/>
                                      </p:to>
                                    </p:set>
                                    <p:animEffect transition="in" filter="wipe(left)">
                                      <p:cBhvr>
                                        <p:cTn id="27" dur="500"/>
                                        <p:tgtEl>
                                          <p:spTgt spid="16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1">
                                            <p:txEl>
                                              <p:pRg st="0" end="0"/>
                                            </p:txEl>
                                          </p:spTgt>
                                        </p:tgtEl>
                                        <p:attrNameLst>
                                          <p:attrName>style.visibility</p:attrName>
                                        </p:attrNameLst>
                                      </p:cBhvr>
                                      <p:to>
                                        <p:strVal val="visible"/>
                                      </p:to>
                                    </p:set>
                                    <p:animEffect transition="in" filter="wipe(left)">
                                      <p:cBhvr>
                                        <p:cTn id="32" dur="500"/>
                                        <p:tgtEl>
                                          <p:spTgt spid="16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1">
                                            <p:txEl>
                                              <p:pRg st="1" end="1"/>
                                            </p:txEl>
                                          </p:spTgt>
                                        </p:tgtEl>
                                        <p:attrNameLst>
                                          <p:attrName>style.visibility</p:attrName>
                                        </p:attrNameLst>
                                      </p:cBhvr>
                                      <p:to>
                                        <p:strVal val="visible"/>
                                      </p:to>
                                    </p:set>
                                    <p:animEffect transition="in" filter="wipe(left)">
                                      <p:cBhvr>
                                        <p:cTn id="37" dur="500"/>
                                        <p:tgtEl>
                                          <p:spTgt spid="16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1">
                                            <p:txEl>
                                              <p:pRg st="2" end="2"/>
                                            </p:txEl>
                                          </p:spTgt>
                                        </p:tgtEl>
                                        <p:attrNameLst>
                                          <p:attrName>style.visibility</p:attrName>
                                        </p:attrNameLst>
                                      </p:cBhvr>
                                      <p:to>
                                        <p:strVal val="visible"/>
                                      </p:to>
                                    </p:set>
                                    <p:animEffect transition="in" filter="wipe(left)">
                                      <p:cBhvr>
                                        <p:cTn id="42" dur="500"/>
                                        <p:tgtEl>
                                          <p:spTgt spid="161">
                                            <p:txEl>
                                              <p:pRg st="2" end="2"/>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wipe(left)">
                                      <p:cBhvr>
                                        <p:cTn id="50" dur="500"/>
                                        <p:tgtEl>
                                          <p:spTgt spid="5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6">
                                            <p:txEl>
                                              <p:pRg st="1" end="1"/>
                                            </p:txEl>
                                          </p:spTgt>
                                        </p:tgtEl>
                                        <p:attrNameLst>
                                          <p:attrName>style.visibility</p:attrName>
                                        </p:attrNameLst>
                                      </p:cBhvr>
                                      <p:to>
                                        <p:strVal val="visible"/>
                                      </p:to>
                                    </p:set>
                                    <p:animEffect transition="in" filter="wipe(left)">
                                      <p:cBhvr>
                                        <p:cTn id="55" dur="500"/>
                                        <p:tgtEl>
                                          <p:spTgt spid="5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6">
                                            <p:txEl>
                                              <p:pRg st="2" end="2"/>
                                            </p:txEl>
                                          </p:spTgt>
                                        </p:tgtEl>
                                        <p:attrNameLst>
                                          <p:attrName>style.visibility</p:attrName>
                                        </p:attrNameLst>
                                      </p:cBhvr>
                                      <p:to>
                                        <p:strVal val="visible"/>
                                      </p:to>
                                    </p:set>
                                    <p:animEffect transition="in" filter="wipe(left)">
                                      <p:cBhvr>
                                        <p:cTn id="60" dur="500"/>
                                        <p:tgtEl>
                                          <p:spTgt spid="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533400" y="649537"/>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58264" y="1913523"/>
              <a:ext cx="889987"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SỐ HẠNG TỔNG QUÁT</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546652" y="1953405"/>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lí</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55" name="Group 144">
            <a:extLst>
              <a:ext uri="{FF2B5EF4-FFF2-40B4-BE49-F238E27FC236}">
                <a16:creationId xmlns:a16="http://schemas.microsoft.com/office/drawing/2014/main" id="{CE6CB1FE-EF2E-44F9-B2D3-87A965C0EE15}"/>
              </a:ext>
            </a:extLst>
          </p:cNvPr>
          <p:cNvGrpSpPr/>
          <p:nvPr/>
        </p:nvGrpSpPr>
        <p:grpSpPr>
          <a:xfrm>
            <a:off x="526774" y="3364040"/>
            <a:ext cx="23168113" cy="3190034"/>
            <a:chOff x="1076414" y="3099768"/>
            <a:chExt cx="21773564" cy="3190403"/>
          </a:xfrm>
        </p:grpSpPr>
        <p:sp>
          <p:nvSpPr>
            <p:cNvPr id="56" name="Rounded Rectangle 6">
              <a:extLst>
                <a:ext uri="{FF2B5EF4-FFF2-40B4-BE49-F238E27FC236}">
                  <a16:creationId xmlns:a16="http://schemas.microsoft.com/office/drawing/2014/main" id="{969D2203-7B66-4DD4-9336-3A2AE4BC1D2B}"/>
                </a:ext>
              </a:extLst>
            </p:cNvPr>
            <p:cNvSpPr/>
            <p:nvPr/>
          </p:nvSpPr>
          <p:spPr>
            <a:xfrm>
              <a:off x="1312551" y="3442480"/>
              <a:ext cx="21537427" cy="2847691"/>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57" name="Group 65">
              <a:extLst>
                <a:ext uri="{FF2B5EF4-FFF2-40B4-BE49-F238E27FC236}">
                  <a16:creationId xmlns:a16="http://schemas.microsoft.com/office/drawing/2014/main" id="{A6C046D0-E208-469F-9265-51693886B8A5}"/>
                </a:ext>
              </a:extLst>
            </p:cNvPr>
            <p:cNvGrpSpPr/>
            <p:nvPr/>
          </p:nvGrpSpPr>
          <p:grpSpPr>
            <a:xfrm>
              <a:off x="1076414" y="3099768"/>
              <a:ext cx="4552773" cy="806522"/>
              <a:chOff x="166396" y="8705567"/>
              <a:chExt cx="4552773" cy="806522"/>
            </a:xfrm>
          </p:grpSpPr>
          <p:sp>
            <p:nvSpPr>
              <p:cNvPr id="58" name="Freeform 20">
                <a:extLst>
                  <a:ext uri="{FF2B5EF4-FFF2-40B4-BE49-F238E27FC236}">
                    <a16:creationId xmlns:a16="http://schemas.microsoft.com/office/drawing/2014/main" id="{F4D5C0FC-14AA-4248-A2C1-FADB6C2C2181}"/>
                  </a:ext>
                </a:extLst>
              </p:cNvPr>
              <p:cNvSpPr>
                <a:spLocks/>
              </p:cNvSpPr>
              <p:nvPr/>
            </p:nvSpPr>
            <p:spPr bwMode="auto">
              <a:xfrm>
                <a:off x="384522" y="8755082"/>
                <a:ext cx="4334647" cy="757007"/>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9" name="Group 11">
                <a:extLst>
                  <a:ext uri="{FF2B5EF4-FFF2-40B4-BE49-F238E27FC236}">
                    <a16:creationId xmlns:a16="http://schemas.microsoft.com/office/drawing/2014/main" id="{42F3553B-562F-47B4-AA14-E2714905A8B2}"/>
                  </a:ext>
                </a:extLst>
              </p:cNvPr>
              <p:cNvGrpSpPr/>
              <p:nvPr/>
            </p:nvGrpSpPr>
            <p:grpSpPr>
              <a:xfrm>
                <a:off x="166396" y="8780577"/>
                <a:ext cx="702538" cy="572229"/>
                <a:chOff x="-145995" y="8633545"/>
                <a:chExt cx="787401" cy="641352"/>
              </a:xfrm>
            </p:grpSpPr>
            <p:sp>
              <p:nvSpPr>
                <p:cNvPr id="61" name="Freeform 45">
                  <a:extLst>
                    <a:ext uri="{FF2B5EF4-FFF2-40B4-BE49-F238E27FC236}">
                      <a16:creationId xmlns:a16="http://schemas.microsoft.com/office/drawing/2014/main" id="{56011D33-4AAB-4304-920E-200D57E9046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Freeform 46">
                  <a:extLst>
                    <a:ext uri="{FF2B5EF4-FFF2-40B4-BE49-F238E27FC236}">
                      <a16:creationId xmlns:a16="http://schemas.microsoft.com/office/drawing/2014/main" id="{5C652329-DFB4-4FE2-90A3-946A16B7A6A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47">
                  <a:extLst>
                    <a:ext uri="{FF2B5EF4-FFF2-40B4-BE49-F238E27FC236}">
                      <a16:creationId xmlns:a16="http://schemas.microsoft.com/office/drawing/2014/main" id="{098B2462-1B21-4676-ADF2-0438FCA2BA7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48">
                  <a:extLst>
                    <a:ext uri="{FF2B5EF4-FFF2-40B4-BE49-F238E27FC236}">
                      <a16:creationId xmlns:a16="http://schemas.microsoft.com/office/drawing/2014/main" id="{D88D5054-892B-4CC8-869E-8BB4F4CA73A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49">
                  <a:extLst>
                    <a:ext uri="{FF2B5EF4-FFF2-40B4-BE49-F238E27FC236}">
                      <a16:creationId xmlns:a16="http://schemas.microsoft.com/office/drawing/2014/main" id="{2809ABDA-2049-4D4F-9482-2109B8D2C2F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6" name="Freeform 50">
                  <a:extLst>
                    <a:ext uri="{FF2B5EF4-FFF2-40B4-BE49-F238E27FC236}">
                      <a16:creationId xmlns:a16="http://schemas.microsoft.com/office/drawing/2014/main" id="{F4C6CECA-9B43-4603-B0C6-9DBBFF52E8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7" name="Freeform 51">
                  <a:extLst>
                    <a:ext uri="{FF2B5EF4-FFF2-40B4-BE49-F238E27FC236}">
                      <a16:creationId xmlns:a16="http://schemas.microsoft.com/office/drawing/2014/main" id="{62F229A9-ED6F-44AF-88FF-361B033BC30D}"/>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8" name="Freeform 52">
                  <a:extLst>
                    <a:ext uri="{FF2B5EF4-FFF2-40B4-BE49-F238E27FC236}">
                      <a16:creationId xmlns:a16="http://schemas.microsoft.com/office/drawing/2014/main" id="{913E1997-F287-437E-901B-9979AF1ED0D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9" name="Rectangle 53">
                  <a:extLst>
                    <a:ext uri="{FF2B5EF4-FFF2-40B4-BE49-F238E27FC236}">
                      <a16:creationId xmlns:a16="http://schemas.microsoft.com/office/drawing/2014/main" id="{228FE7D9-CCFC-4366-A721-66A431639DB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0" name="Rectangle 54">
                  <a:extLst>
                    <a:ext uri="{FF2B5EF4-FFF2-40B4-BE49-F238E27FC236}">
                      <a16:creationId xmlns:a16="http://schemas.microsoft.com/office/drawing/2014/main" id="{FB59D9BA-2D45-4313-9D80-61425FDD796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1" name="Freeform 55">
                  <a:extLst>
                    <a:ext uri="{FF2B5EF4-FFF2-40B4-BE49-F238E27FC236}">
                      <a16:creationId xmlns:a16="http://schemas.microsoft.com/office/drawing/2014/main" id="{498343FC-2331-4259-AB58-0ACFCA955E5C}"/>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2" name="Freeform 56">
                  <a:extLst>
                    <a:ext uri="{FF2B5EF4-FFF2-40B4-BE49-F238E27FC236}">
                      <a16:creationId xmlns:a16="http://schemas.microsoft.com/office/drawing/2014/main" id="{40F51A64-F602-4A31-B026-0BFF9E0ED56F}"/>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60" name="TextBox 59">
                <a:extLst>
                  <a:ext uri="{FF2B5EF4-FFF2-40B4-BE49-F238E27FC236}">
                    <a16:creationId xmlns:a16="http://schemas.microsoft.com/office/drawing/2014/main" id="{4DC7D26E-84BA-4354-99CC-3AEC174E0368}"/>
                  </a:ext>
                </a:extLst>
              </p:cNvPr>
              <p:cNvSpPr txBox="1"/>
              <p:nvPr/>
            </p:nvSpPr>
            <p:spPr>
              <a:xfrm>
                <a:off x="932118" y="8705567"/>
                <a:ext cx="2541374" cy="769530"/>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Định </a:t>
                </a:r>
                <a:r>
                  <a:rPr lang="en-US" sz="4400" b="1" dirty="0" err="1">
                    <a:solidFill>
                      <a:schemeClr val="bg1"/>
                    </a:solidFill>
                    <a:latin typeface="Tahoma" pitchFamily="34" charset="0"/>
                    <a:ea typeface="Tahoma" pitchFamily="34" charset="0"/>
                    <a:cs typeface="Tahoma" pitchFamily="34" charset="0"/>
                  </a:rPr>
                  <a:t>lí</a:t>
                </a:r>
                <a:r>
                  <a:rPr lang="en-US" sz="4400" b="1" dirty="0">
                    <a:solidFill>
                      <a:schemeClr val="bg1"/>
                    </a:solidFill>
                    <a:latin typeface="Tahoma" pitchFamily="34" charset="0"/>
                    <a:ea typeface="Tahoma" pitchFamily="34" charset="0"/>
                    <a:cs typeface="Tahoma" pitchFamily="34" charset="0"/>
                  </a:rPr>
                  <a:t> 1</a:t>
                </a:r>
              </a:p>
            </p:txBody>
          </p:sp>
        </p:grpSp>
      </p:grpSp>
      <mc:AlternateContent xmlns:mc="http://schemas.openxmlformats.org/markup-compatibility/2006">
        <mc:Choice xmlns:a14="http://schemas.microsoft.com/office/drawing/2010/main" Requires="a14">
          <p:sp>
            <p:nvSpPr>
              <p:cNvPr id="77" name="Rectangle 76">
                <a:extLst>
                  <a:ext uri="{FF2B5EF4-FFF2-40B4-BE49-F238E27FC236}">
                    <a16:creationId xmlns:a16="http://schemas.microsoft.com/office/drawing/2014/main" id="{BCEB6C65-D3AE-4FE1-AECA-466702CF68EE}"/>
                  </a:ext>
                </a:extLst>
              </p:cNvPr>
              <p:cNvSpPr/>
              <p:nvPr/>
            </p:nvSpPr>
            <p:spPr>
              <a:xfrm>
                <a:off x="847792" y="4068564"/>
                <a:ext cx="22269564" cy="2123658"/>
              </a:xfrm>
              <a:prstGeom prst="rect">
                <a:avLst/>
              </a:prstGeom>
            </p:spPr>
            <p:txBody>
              <a:bodyPr wrap="square">
                <a:spAutoFit/>
              </a:bodyPr>
              <a:lstStyle/>
              <a:p>
                <a:pPr marL="450850" algn="just">
                  <a:lnSpc>
                    <a:spcPct val="150000"/>
                  </a:lnSpc>
                </a:pPr>
                <a:r>
                  <a:rPr lang="vi-VN" sz="4400" b="1" u="none" strike="noStrike" spc="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Nếu cấp số cộng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sSub>
                          <m:sSubPr>
                            <m:ctrlPr>
                              <a:rPr lang="en-US" sz="4400" b="1" i="1">
                                <a:effectLst/>
                                <a:latin typeface="Cambria Math" panose="02040503050406030204" pitchFamily="18" charset="0"/>
                                <a:ea typeface="Calibri" panose="020F0502020204030204" pitchFamily="34" charset="0"/>
                              </a:rPr>
                            </m:ctrlPr>
                          </m:sSubPr>
                          <m:e>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𝒏</m:t>
                            </m:r>
                          </m:sub>
                        </m:sSub>
                      </m:e>
                    </m:d>
                  </m:oMath>
                </a14:m>
                <a:r>
                  <a:rPr lang="en-US" sz="4400" b="1" u="none" strike="noStrike" spc="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u="none" strike="noStrike" spc="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có </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số hạng đầu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rPr>
                        </m:ctrlPr>
                      </m:sSubPr>
                      <m:e>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sub>
                    </m:sSub>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công sai </a:t>
                </a:r>
                <a14:m>
                  <m:oMath xmlns:m="http://schemas.openxmlformats.org/officeDocument/2006/math">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𝒅</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thì số hạng tổng quát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rPr>
                        </m:ctrlPr>
                      </m:sSubPr>
                      <m:e>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𝒏</m:t>
                        </m:r>
                      </m:sub>
                    </m:sSub>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được xác định bởi công thức:</a:t>
                </a:r>
                <a:r>
                  <a:rPr lang="vi-VN" sz="4400" b="1" i="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rPr>
                        </m:ctrlPr>
                      </m:sSubPr>
                      <m:e>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𝒏</m:t>
                        </m:r>
                      </m:sub>
                    </m:sSub>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400" b="1" i="1">
                            <a:effectLst/>
                            <a:latin typeface="Cambria Math" panose="02040503050406030204" pitchFamily="18" charset="0"/>
                            <a:ea typeface="Calibri" panose="020F0502020204030204" pitchFamily="34" charset="0"/>
                          </a:rPr>
                        </m:ctrlPr>
                      </m:sSubPr>
                      <m:e>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rPr>
                        </m:ctrlPr>
                      </m:dPr>
                      <m:e>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𝒏</m:t>
                        </m:r>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e>
                    </m:d>
                    <m:r>
                      <a:rPr lang="en-US" sz="4400" b="1" i="1"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𝒅</m:t>
                    </m:r>
                  </m:oMath>
                </a14:m>
                <a:r>
                  <a:rPr lang="vi-VN" sz="4400" b="1" i="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vi-VN" sz="4400" b="1" i="1"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𝒏</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7" name="Rectangle 76">
                <a:extLst>
                  <a:ext uri="{FF2B5EF4-FFF2-40B4-BE49-F238E27FC236}">
                    <a16:creationId xmlns:a16="http://schemas.microsoft.com/office/drawing/2014/main" id="{BCEB6C65-D3AE-4FE1-AECA-466702CF68EE}"/>
                  </a:ext>
                </a:extLst>
              </p:cNvPr>
              <p:cNvSpPr>
                <a:spLocks noRot="1" noChangeAspect="1" noMove="1" noResize="1" noEditPoints="1" noAdjustHandles="1" noChangeArrowheads="1" noChangeShapeType="1" noTextEdit="1"/>
              </p:cNvSpPr>
              <p:nvPr/>
            </p:nvSpPr>
            <p:spPr>
              <a:xfrm>
                <a:off x="847792" y="4068564"/>
                <a:ext cx="22269564" cy="2123658"/>
              </a:xfrm>
              <a:prstGeom prst="rect">
                <a:avLst/>
              </a:prstGeom>
              <a:blipFill>
                <a:blip r:embed="rId3"/>
                <a:stretch>
                  <a:fillRect r="-1122" b="-6304"/>
                </a:stretch>
              </a:blipFill>
            </p:spPr>
            <p:txBody>
              <a:bodyPr/>
              <a:lstStyle/>
              <a:p>
                <a:r>
                  <a:rPr lang="en-US">
                    <a:noFill/>
                  </a:rPr>
                  <a:t> </a:t>
                </a:r>
              </a:p>
            </p:txBody>
          </p:sp>
        </mc:Fallback>
      </mc:AlternateContent>
    </p:spTree>
    <p:extLst>
      <p:ext uri="{BB962C8B-B14F-4D97-AF65-F5344CB8AC3E}">
        <p14:creationId xmlns:p14="http://schemas.microsoft.com/office/powerpoint/2010/main" val="34465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82A301-A5B8-408A-AF5F-CA9021F4C9CA}"/>
              </a:ext>
            </a:extLst>
          </p:cNvPr>
          <p:cNvGrpSpPr/>
          <p:nvPr/>
        </p:nvGrpSpPr>
        <p:grpSpPr>
          <a:xfrm>
            <a:off x="533400" y="1371600"/>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88" name="Group 87">
            <a:extLst>
              <a:ext uri="{FF2B5EF4-FFF2-40B4-BE49-F238E27FC236}">
                <a16:creationId xmlns:a16="http://schemas.microsoft.com/office/drawing/2014/main" id="{2052E9B8-47C7-4FC4-8C84-AB718FC12C1C}"/>
              </a:ext>
            </a:extLst>
          </p:cNvPr>
          <p:cNvGrpSpPr/>
          <p:nvPr/>
        </p:nvGrpSpPr>
        <p:grpSpPr>
          <a:xfrm>
            <a:off x="478154" y="6997762"/>
            <a:ext cx="23317200" cy="6565837"/>
            <a:chOff x="1270511" y="5936338"/>
            <a:chExt cx="23317200" cy="5506240"/>
          </a:xfrm>
        </p:grpSpPr>
        <p:sp>
          <p:nvSpPr>
            <p:cNvPr id="89" name="Rounded Rectangle 103">
              <a:extLst>
                <a:ext uri="{FF2B5EF4-FFF2-40B4-BE49-F238E27FC236}">
                  <a16:creationId xmlns:a16="http://schemas.microsoft.com/office/drawing/2014/main" id="{B2ED91A4-D081-4937-875C-D40ABA573529}"/>
                </a:ext>
              </a:extLst>
            </p:cNvPr>
            <p:cNvSpPr/>
            <p:nvPr/>
          </p:nvSpPr>
          <p:spPr>
            <a:xfrm>
              <a:off x="1272210" y="6164825"/>
              <a:ext cx="23315501" cy="527775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54">
              <a:extLst>
                <a:ext uri="{FF2B5EF4-FFF2-40B4-BE49-F238E27FC236}">
                  <a16:creationId xmlns:a16="http://schemas.microsoft.com/office/drawing/2014/main" id="{700CC72F-4229-4EF7-8211-AB34443D0FEE}"/>
                </a:ext>
              </a:extLst>
            </p:cNvPr>
            <p:cNvGrpSpPr/>
            <p:nvPr/>
          </p:nvGrpSpPr>
          <p:grpSpPr>
            <a:xfrm>
              <a:off x="1270511" y="5936338"/>
              <a:ext cx="3568119" cy="845462"/>
              <a:chOff x="1224541" y="6305967"/>
              <a:chExt cx="3568119" cy="845462"/>
            </a:xfrm>
          </p:grpSpPr>
          <p:sp>
            <p:nvSpPr>
              <p:cNvPr id="91" name="Freeform 20">
                <a:extLst>
                  <a:ext uri="{FF2B5EF4-FFF2-40B4-BE49-F238E27FC236}">
                    <a16:creationId xmlns:a16="http://schemas.microsoft.com/office/drawing/2014/main" id="{77D24713-3CA2-457F-8B08-21F5078CFC9F}"/>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2" name="TextBox 91">
                <a:extLst>
                  <a:ext uri="{FF2B5EF4-FFF2-40B4-BE49-F238E27FC236}">
                    <a16:creationId xmlns:a16="http://schemas.microsoft.com/office/drawing/2014/main" id="{0A5A3FE4-AA40-4E33-953B-5D8FF1D05E37}"/>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93" name="Round Diagonal Corner Rectangle 107">
                <a:extLst>
                  <a:ext uri="{FF2B5EF4-FFF2-40B4-BE49-F238E27FC236}">
                    <a16:creationId xmlns:a16="http://schemas.microsoft.com/office/drawing/2014/main" id="{F3640C36-79A8-472C-9617-A985BF16F91B}"/>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15">
                <a:extLst>
                  <a:ext uri="{FF2B5EF4-FFF2-40B4-BE49-F238E27FC236}">
                    <a16:creationId xmlns:a16="http://schemas.microsoft.com/office/drawing/2014/main" id="{1864E243-79AC-4EC5-8D2E-199F4A33615D}"/>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5" name="Group 94">
            <a:extLst>
              <a:ext uri="{FF2B5EF4-FFF2-40B4-BE49-F238E27FC236}">
                <a16:creationId xmlns:a16="http://schemas.microsoft.com/office/drawing/2014/main" id="{E7330279-1057-4110-817E-20FCC69F7649}"/>
              </a:ext>
            </a:extLst>
          </p:cNvPr>
          <p:cNvGrpSpPr/>
          <p:nvPr/>
        </p:nvGrpSpPr>
        <p:grpSpPr>
          <a:xfrm>
            <a:off x="346074" y="2293203"/>
            <a:ext cx="23469600" cy="4629895"/>
            <a:chOff x="1268078" y="4371975"/>
            <a:chExt cx="23469600" cy="4629895"/>
          </a:xfrm>
        </p:grpSpPr>
        <p:grpSp>
          <p:nvGrpSpPr>
            <p:cNvPr id="96" name="Group 95">
              <a:extLst>
                <a:ext uri="{FF2B5EF4-FFF2-40B4-BE49-F238E27FC236}">
                  <a16:creationId xmlns:a16="http://schemas.microsoft.com/office/drawing/2014/main" id="{1F1F8024-D8D2-4A3A-8DFF-91C23E546F36}"/>
                </a:ext>
              </a:extLst>
            </p:cNvPr>
            <p:cNvGrpSpPr/>
            <p:nvPr/>
          </p:nvGrpSpPr>
          <p:grpSpPr>
            <a:xfrm>
              <a:off x="1268078" y="4371975"/>
              <a:ext cx="23469600" cy="4629895"/>
              <a:chOff x="1268078" y="2438400"/>
              <a:chExt cx="23469600" cy="4629895"/>
            </a:xfrm>
          </p:grpSpPr>
          <p:sp>
            <p:nvSpPr>
              <p:cNvPr id="98" name="Rounded Rectangle 71">
                <a:extLst>
                  <a:ext uri="{FF2B5EF4-FFF2-40B4-BE49-F238E27FC236}">
                    <a16:creationId xmlns:a16="http://schemas.microsoft.com/office/drawing/2014/main" id="{3D2962D5-F82A-4F3A-8C04-9842BAD5E6B3}"/>
                  </a:ext>
                </a:extLst>
              </p:cNvPr>
              <p:cNvSpPr/>
              <p:nvPr/>
            </p:nvSpPr>
            <p:spPr>
              <a:xfrm>
                <a:off x="1272210" y="2574263"/>
                <a:ext cx="23465468" cy="4494032"/>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99" name="Group 8">
                <a:extLst>
                  <a:ext uri="{FF2B5EF4-FFF2-40B4-BE49-F238E27FC236}">
                    <a16:creationId xmlns:a16="http://schemas.microsoft.com/office/drawing/2014/main" id="{8AC10A97-3DB4-43EF-BDD9-6F822D77A545}"/>
                  </a:ext>
                </a:extLst>
              </p:cNvPr>
              <p:cNvGrpSpPr/>
              <p:nvPr/>
            </p:nvGrpSpPr>
            <p:grpSpPr>
              <a:xfrm>
                <a:off x="1268078" y="2438400"/>
                <a:ext cx="3673227" cy="940513"/>
                <a:chOff x="1311958" y="3405486"/>
                <a:chExt cx="3673227" cy="940513"/>
              </a:xfrm>
            </p:grpSpPr>
            <p:sp>
              <p:nvSpPr>
                <p:cNvPr id="100" name="Freeform 20">
                  <a:extLst>
                    <a:ext uri="{FF2B5EF4-FFF2-40B4-BE49-F238E27FC236}">
                      <a16:creationId xmlns:a16="http://schemas.microsoft.com/office/drawing/2014/main" id="{ADE13064-44F8-48BB-B9B2-C305B6CAB9BC}"/>
                    </a:ext>
                  </a:extLst>
                </p:cNvPr>
                <p:cNvSpPr>
                  <a:spLocks/>
                </p:cNvSpPr>
                <p:nvPr/>
              </p:nvSpPr>
              <p:spPr bwMode="auto">
                <a:xfrm rot="5400000">
                  <a:off x="3132233" y="2460235"/>
                  <a:ext cx="793396" cy="2912508"/>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latin typeface="Tahoma" pitchFamily="34" charset="0"/>
                    <a:ea typeface="Tahoma" pitchFamily="34" charset="0"/>
                    <a:cs typeface="Tahoma" pitchFamily="34" charset="0"/>
                  </a:endParaRPr>
                </a:p>
              </p:txBody>
            </p:sp>
            <p:sp>
              <p:nvSpPr>
                <p:cNvPr id="101" name="TextBox 100">
                  <a:extLst>
                    <a:ext uri="{FF2B5EF4-FFF2-40B4-BE49-F238E27FC236}">
                      <a16:creationId xmlns:a16="http://schemas.microsoft.com/office/drawing/2014/main" id="{B2A8E8AF-CE77-4EEA-AE46-A2D290A23D72}"/>
                    </a:ext>
                  </a:extLst>
                </p:cNvPr>
                <p:cNvSpPr txBox="1"/>
                <p:nvPr/>
              </p:nvSpPr>
              <p:spPr>
                <a:xfrm>
                  <a:off x="2667968" y="3515360"/>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02" name="Group 1">
                  <a:extLst>
                    <a:ext uri="{FF2B5EF4-FFF2-40B4-BE49-F238E27FC236}">
                      <a16:creationId xmlns:a16="http://schemas.microsoft.com/office/drawing/2014/main" id="{33A770E7-B2D3-4549-91DB-9CE64CEF40D6}"/>
                    </a:ext>
                  </a:extLst>
                </p:cNvPr>
                <p:cNvGrpSpPr/>
                <p:nvPr/>
              </p:nvGrpSpPr>
              <p:grpSpPr>
                <a:xfrm>
                  <a:off x="1311958" y="3405486"/>
                  <a:ext cx="950173" cy="940513"/>
                  <a:chOff x="1311958" y="3405486"/>
                  <a:chExt cx="950173" cy="940513"/>
                </a:xfrm>
              </p:grpSpPr>
              <p:sp>
                <p:nvSpPr>
                  <p:cNvPr id="103" name="Rectangle 102">
                    <a:extLst>
                      <a:ext uri="{FF2B5EF4-FFF2-40B4-BE49-F238E27FC236}">
                        <a16:creationId xmlns:a16="http://schemas.microsoft.com/office/drawing/2014/main" id="{72218391-8799-4312-8BDD-3BFB3E98C277}"/>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4" name="Freeform 78">
                    <a:extLst>
                      <a:ext uri="{FF2B5EF4-FFF2-40B4-BE49-F238E27FC236}">
                        <a16:creationId xmlns:a16="http://schemas.microsoft.com/office/drawing/2014/main" id="{975C3E7A-2257-4F9E-B3EA-AEB1AA47B40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5" name="Freeform 79">
                    <a:extLst>
                      <a:ext uri="{FF2B5EF4-FFF2-40B4-BE49-F238E27FC236}">
                        <a16:creationId xmlns:a16="http://schemas.microsoft.com/office/drawing/2014/main" id="{B73797DD-7AE0-46F0-8E49-1C6AEF9E9F51}"/>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6" name="Freeform 80">
                    <a:extLst>
                      <a:ext uri="{FF2B5EF4-FFF2-40B4-BE49-F238E27FC236}">
                        <a16:creationId xmlns:a16="http://schemas.microsoft.com/office/drawing/2014/main" id="{CEE08C6C-3C38-46E3-9BFE-1DB48EF1BE37}"/>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7" name="Freeform 81">
                    <a:extLst>
                      <a:ext uri="{FF2B5EF4-FFF2-40B4-BE49-F238E27FC236}">
                        <a16:creationId xmlns:a16="http://schemas.microsoft.com/office/drawing/2014/main" id="{AAF12E99-AD77-46A0-B4FF-2C215C4D4F4F}"/>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8" name="Freeform 82">
                    <a:extLst>
                      <a:ext uri="{FF2B5EF4-FFF2-40B4-BE49-F238E27FC236}">
                        <a16:creationId xmlns:a16="http://schemas.microsoft.com/office/drawing/2014/main" id="{6E29073B-5FE2-4109-AE5F-CFB4787B56C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9" name="Freeform 83">
                    <a:extLst>
                      <a:ext uri="{FF2B5EF4-FFF2-40B4-BE49-F238E27FC236}">
                        <a16:creationId xmlns:a16="http://schemas.microsoft.com/office/drawing/2014/main" id="{712DB329-C70C-4419-85FA-6F379005D683}"/>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0" name="Freeform 84">
                    <a:extLst>
                      <a:ext uri="{FF2B5EF4-FFF2-40B4-BE49-F238E27FC236}">
                        <a16:creationId xmlns:a16="http://schemas.microsoft.com/office/drawing/2014/main" id="{963CDD8F-F0CF-4AFB-B443-AFF730FD8653}"/>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1" name="Freeform 85">
                    <a:extLst>
                      <a:ext uri="{FF2B5EF4-FFF2-40B4-BE49-F238E27FC236}">
                        <a16:creationId xmlns:a16="http://schemas.microsoft.com/office/drawing/2014/main" id="{055B6FC4-3870-4933-B81D-833FCD82C6F5}"/>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2" name="Freeform 86">
                    <a:extLst>
                      <a:ext uri="{FF2B5EF4-FFF2-40B4-BE49-F238E27FC236}">
                        <a16:creationId xmlns:a16="http://schemas.microsoft.com/office/drawing/2014/main" id="{30ABC74D-BE6A-4928-B09D-073D70E19695}"/>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3" name="Freeform 87">
                    <a:extLst>
                      <a:ext uri="{FF2B5EF4-FFF2-40B4-BE49-F238E27FC236}">
                        <a16:creationId xmlns:a16="http://schemas.microsoft.com/office/drawing/2014/main" id="{57F84912-BA08-46F0-A00B-214D2CDA57D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4" name="Freeform 88">
                    <a:extLst>
                      <a:ext uri="{FF2B5EF4-FFF2-40B4-BE49-F238E27FC236}">
                        <a16:creationId xmlns:a16="http://schemas.microsoft.com/office/drawing/2014/main" id="{DF7FA39A-E2AE-4B07-B569-F76B85A68F3D}"/>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5" name="Freeform 89">
                    <a:extLst>
                      <a:ext uri="{FF2B5EF4-FFF2-40B4-BE49-F238E27FC236}">
                        <a16:creationId xmlns:a16="http://schemas.microsoft.com/office/drawing/2014/main" id="{475E9B9E-C5F6-4770-8282-EF2FA011B889}"/>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6" name="Freeform 90">
                    <a:extLst>
                      <a:ext uri="{FF2B5EF4-FFF2-40B4-BE49-F238E27FC236}">
                        <a16:creationId xmlns:a16="http://schemas.microsoft.com/office/drawing/2014/main" id="{44EBB775-1047-4501-9E76-E17BE7F466C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7" name="Freeform 91">
                    <a:extLst>
                      <a:ext uri="{FF2B5EF4-FFF2-40B4-BE49-F238E27FC236}">
                        <a16:creationId xmlns:a16="http://schemas.microsoft.com/office/drawing/2014/main" id="{69E90A69-75F0-4C24-9F44-0ACD73318B0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8" name="Freeform 92">
                    <a:extLst>
                      <a:ext uri="{FF2B5EF4-FFF2-40B4-BE49-F238E27FC236}">
                        <a16:creationId xmlns:a16="http://schemas.microsoft.com/office/drawing/2014/main" id="{83461BAD-F6AD-45E3-A096-45758515F257}"/>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9" name="Freeform 93">
                    <a:extLst>
                      <a:ext uri="{FF2B5EF4-FFF2-40B4-BE49-F238E27FC236}">
                        <a16:creationId xmlns:a16="http://schemas.microsoft.com/office/drawing/2014/main" id="{E23EBFCD-4A31-46FB-827F-EA8B75BBB20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0" name="Freeform 94">
                    <a:extLst>
                      <a:ext uri="{FF2B5EF4-FFF2-40B4-BE49-F238E27FC236}">
                        <a16:creationId xmlns:a16="http://schemas.microsoft.com/office/drawing/2014/main" id="{D6253511-E7A8-4990-B20B-97653EC8623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1" name="Freeform 95">
                    <a:extLst>
                      <a:ext uri="{FF2B5EF4-FFF2-40B4-BE49-F238E27FC236}">
                        <a16:creationId xmlns:a16="http://schemas.microsoft.com/office/drawing/2014/main" id="{71EF6044-0C11-4CAA-970F-13073CEBD53D}"/>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2" name="Freeform 96">
                    <a:extLst>
                      <a:ext uri="{FF2B5EF4-FFF2-40B4-BE49-F238E27FC236}">
                        <a16:creationId xmlns:a16="http://schemas.microsoft.com/office/drawing/2014/main" id="{813EE32D-E7D3-4BEE-ACCF-9F338D2C24E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3" name="Freeform 97">
                    <a:extLst>
                      <a:ext uri="{FF2B5EF4-FFF2-40B4-BE49-F238E27FC236}">
                        <a16:creationId xmlns:a16="http://schemas.microsoft.com/office/drawing/2014/main" id="{97ED2C96-4931-4346-8C89-DEDE346116F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4" name="Freeform 98">
                    <a:extLst>
                      <a:ext uri="{FF2B5EF4-FFF2-40B4-BE49-F238E27FC236}">
                        <a16:creationId xmlns:a16="http://schemas.microsoft.com/office/drawing/2014/main" id="{7D2E5A15-FC7E-45E4-B1D4-5BCB69745738}"/>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5" name="Freeform 99">
                    <a:extLst>
                      <a:ext uri="{FF2B5EF4-FFF2-40B4-BE49-F238E27FC236}">
                        <a16:creationId xmlns:a16="http://schemas.microsoft.com/office/drawing/2014/main" id="{03B10E5C-7057-4B42-B253-6A753F6AC72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6" name="Freeform 100">
                    <a:extLst>
                      <a:ext uri="{FF2B5EF4-FFF2-40B4-BE49-F238E27FC236}">
                        <a16:creationId xmlns:a16="http://schemas.microsoft.com/office/drawing/2014/main" id="{1FBCAF54-C6DC-4559-AC27-CE7E2EA48082}"/>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7" name="Freeform 101">
                    <a:extLst>
                      <a:ext uri="{FF2B5EF4-FFF2-40B4-BE49-F238E27FC236}">
                        <a16:creationId xmlns:a16="http://schemas.microsoft.com/office/drawing/2014/main" id="{2E52EB04-8032-451A-940E-77C5F33CC0A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A815D0C2-D3B1-4789-9716-72452619ECCC}"/>
                    </a:ext>
                  </a:extLst>
                </p:cNvPr>
                <p:cNvSpPr txBox="1"/>
                <p:nvPr/>
              </p:nvSpPr>
              <p:spPr>
                <a:xfrm>
                  <a:off x="6178033" y="4495827"/>
                  <a:ext cx="13335000" cy="769441"/>
                </a:xfrm>
                <a:prstGeom prst="rect">
                  <a:avLst/>
                </a:prstGeom>
                <a:noFill/>
              </p:spPr>
              <p:txBody>
                <a:bodyPr wrap="square" rtlCol="0">
                  <a:spAutoFit/>
                </a:bodyPr>
                <a:lstStyle/>
                <a:p>
                  <a:r>
                    <a:rPr lang="en-US" sz="4400" dirty="0">
                      <a:latin typeface="Tahoma" pitchFamily="34" charset="0"/>
                      <a:ea typeface="Tahoma" pitchFamily="34" charset="0"/>
                      <a:cs typeface="Tahoma"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Cho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biết </a:t>
                  </a:r>
                  <a14:m>
                    <m:oMath xmlns:m="http://schemas.openxmlformats.org/officeDocument/2006/math">
                      <m:sSub>
                        <m:sSubPr>
                          <m:ctrlPr>
                            <a:rPr lang="en-US" sz="4400" b="1" i="1">
                              <a:latin typeface="Cambria Math" panose="02040503050406030204" pitchFamily="18" charset="0"/>
                            </a:rPr>
                          </m:ctrlPr>
                        </m:sSubPr>
                        <m:e>
                          <m:r>
                            <a:rPr lang="en-US" sz="4400" b="1" i="0" smtClean="0">
                              <a:latin typeface="Cambria Math" panose="02040503050406030204" pitchFamily="18" charset="0"/>
                            </a:rPr>
                            <m:t> </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𝟓</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𝐝</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𝟑</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extBox 96">
                  <a:extLst>
                    <a:ext uri="{FF2B5EF4-FFF2-40B4-BE49-F238E27FC236}">
                      <a16:creationId xmlns:a16="http://schemas.microsoft.com/office/drawing/2014/main" id="{A815D0C2-D3B1-4789-9716-72452619ECCC}"/>
                    </a:ext>
                  </a:extLst>
                </p:cNvPr>
                <p:cNvSpPr txBox="1">
                  <a:spLocks noRot="1" noChangeAspect="1" noMove="1" noResize="1" noEditPoints="1" noAdjustHandles="1" noChangeArrowheads="1" noChangeShapeType="1" noTextEdit="1"/>
                </p:cNvSpPr>
                <p:nvPr/>
              </p:nvSpPr>
              <p:spPr>
                <a:xfrm>
                  <a:off x="6178033" y="4495827"/>
                  <a:ext cx="13335000" cy="769441"/>
                </a:xfrm>
                <a:prstGeom prst="rect">
                  <a:avLst/>
                </a:prstGeom>
                <a:blipFill>
                  <a:blip r:embed="rId3"/>
                  <a:stretch>
                    <a:fillRect l="-503" t="-17460" b="-36508"/>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28" name="TextBox 127">
                <a:extLst>
                  <a:ext uri="{FF2B5EF4-FFF2-40B4-BE49-F238E27FC236}">
                    <a16:creationId xmlns:a16="http://schemas.microsoft.com/office/drawing/2014/main" id="{5A3CB66F-DEDB-45C1-8565-5F60124DAA4F}"/>
                  </a:ext>
                </a:extLst>
              </p:cNvPr>
              <p:cNvSpPr txBox="1"/>
              <p:nvPr/>
            </p:nvSpPr>
            <p:spPr>
              <a:xfrm>
                <a:off x="4204527" y="7386063"/>
                <a:ext cx="19432572"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Theo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𝟐</m:t>
                        </m:r>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a:t>
                </a:r>
                <a:r>
                  <a:rPr lang="vi-VN"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𝟏𝟓</m:t>
                        </m:r>
                      </m:sub>
                    </m:sSub>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𝟏𝟓</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r>
                      <a:rPr lang="vi-VN" sz="4400" b="1" i="0">
                        <a:latin typeface="Cambria Math" panose="02040503050406030204" pitchFamily="18" charset="0"/>
                      </a:rPr>
                      <m:t>𝟏𝟒</m:t>
                    </m:r>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𝟑𝟕</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8" name="TextBox 127">
                <a:extLst>
                  <a:ext uri="{FF2B5EF4-FFF2-40B4-BE49-F238E27FC236}">
                    <a16:creationId xmlns:a16="http://schemas.microsoft.com/office/drawing/2014/main" id="{5A3CB66F-DEDB-45C1-8565-5F60124DAA4F}"/>
                  </a:ext>
                </a:extLst>
              </p:cNvPr>
              <p:cNvSpPr txBox="1">
                <a:spLocks noRot="1" noChangeAspect="1" noMove="1" noResize="1" noEditPoints="1" noAdjustHandles="1" noChangeArrowheads="1" noChangeShapeType="1" noTextEdit="1"/>
              </p:cNvSpPr>
              <p:nvPr/>
            </p:nvSpPr>
            <p:spPr>
              <a:xfrm>
                <a:off x="4204527" y="7386063"/>
                <a:ext cx="19432572" cy="769441"/>
              </a:xfrm>
              <a:prstGeom prst="rect">
                <a:avLst/>
              </a:prstGeom>
              <a:blipFill>
                <a:blip r:embed="rId4"/>
                <a:stretch>
                  <a:fillRect l="-1286"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1" name="TextBox 130">
                <a:extLst>
                  <a:ext uri="{FF2B5EF4-FFF2-40B4-BE49-F238E27FC236}">
                    <a16:creationId xmlns:a16="http://schemas.microsoft.com/office/drawing/2014/main" id="{C1BEE285-582C-48BC-84EB-7164B7719F27}"/>
                  </a:ext>
                </a:extLst>
              </p:cNvPr>
              <p:cNvSpPr txBox="1"/>
              <p:nvPr/>
            </p:nvSpPr>
            <p:spPr>
              <a:xfrm>
                <a:off x="659984" y="3366046"/>
                <a:ext cx="5705474"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 Tìm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𝟏𝟓</m:t>
                        </m:r>
                      </m:sub>
                    </m:sSub>
                  </m:oMath>
                </a14:m>
                <a:r>
                  <a:rPr lang="en-US" sz="4400" b="1" i="1" dirty="0" smtClean="0">
                    <a:latin typeface="Tahoma" panose="020B0604030504040204" pitchFamily="34" charset="0"/>
                    <a:ea typeface="Tahoma" panose="020B0604030504040204" pitchFamily="34" charset="0"/>
                    <a:cs typeface="Tahoma" panose="020B0604030504040204" pitchFamily="34" charset="0"/>
                  </a:rPr>
                  <a:t> ?</a:t>
                </a:r>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1" name="TextBox 130">
                <a:extLst>
                  <a:ext uri="{FF2B5EF4-FFF2-40B4-BE49-F238E27FC236}">
                    <a16:creationId xmlns:a16="http://schemas.microsoft.com/office/drawing/2014/main" id="{C1BEE285-582C-48BC-84EB-7164B7719F27}"/>
                  </a:ext>
                </a:extLst>
              </p:cNvPr>
              <p:cNvSpPr txBox="1">
                <a:spLocks noRot="1" noChangeAspect="1" noMove="1" noResize="1" noEditPoints="1" noAdjustHandles="1" noChangeArrowheads="1" noChangeShapeType="1" noTextEdit="1"/>
              </p:cNvSpPr>
              <p:nvPr/>
            </p:nvSpPr>
            <p:spPr>
              <a:xfrm>
                <a:off x="659984" y="3366046"/>
                <a:ext cx="5705474" cy="769441"/>
              </a:xfrm>
              <a:prstGeom prst="rect">
                <a:avLst/>
              </a:prstGeom>
              <a:blipFill>
                <a:blip r:embed="rId5"/>
                <a:stretch>
                  <a:fillRect l="-1389" t="-16667" b="-36508"/>
                </a:stretch>
              </a:blipFill>
            </p:spPr>
            <p:txBody>
              <a:bodyPr/>
              <a:lstStyle/>
              <a:p>
                <a:r>
                  <a:rPr lang="en-US">
                    <a:noFill/>
                  </a:rPr>
                  <a:t> </a:t>
                </a:r>
              </a:p>
            </p:txBody>
          </p:sp>
        </mc:Fallback>
      </mc:AlternateContent>
      <p:sp>
        <p:nvSpPr>
          <p:cNvPr id="132" name="TextBox 131">
            <a:extLst>
              <a:ext uri="{FF2B5EF4-FFF2-40B4-BE49-F238E27FC236}">
                <a16:creationId xmlns:a16="http://schemas.microsoft.com/office/drawing/2014/main" id="{28B46FB2-C1F8-4C31-A5C7-46A513A8CB60}"/>
              </a:ext>
            </a:extLst>
          </p:cNvPr>
          <p:cNvSpPr txBox="1"/>
          <p:nvPr/>
        </p:nvSpPr>
        <p:spPr>
          <a:xfrm>
            <a:off x="633352" y="4279913"/>
            <a:ext cx="10526666"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 Số 100 là số hạng thứ bao nhiêu?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3" name="TextBox 132">
                <a:extLst>
                  <a:ext uri="{FF2B5EF4-FFF2-40B4-BE49-F238E27FC236}">
                    <a16:creationId xmlns:a16="http://schemas.microsoft.com/office/drawing/2014/main" id="{AA487D6D-9D83-46E8-A0D9-59D0C3610930}"/>
                  </a:ext>
                </a:extLst>
              </p:cNvPr>
              <p:cNvSpPr txBox="1"/>
              <p:nvPr/>
            </p:nvSpPr>
            <p:spPr>
              <a:xfrm>
                <a:off x="602386" y="5197409"/>
                <a:ext cx="23101398" cy="1631216"/>
              </a:xfrm>
              <a:prstGeom prst="rect">
                <a:avLst/>
              </a:prstGeom>
              <a:noFill/>
            </p:spPr>
            <p:txBody>
              <a:bodyPr wrap="square" rtlCol="0">
                <a:spAutoFit/>
              </a:bodyPr>
              <a:lstStyle/>
              <a:p>
                <a:pPr>
                  <a:lnSpc>
                    <a:spcPts val="6000"/>
                  </a:lnSpc>
                </a:pPr>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 Biểu diễn các số hạng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𝟓</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trên trục số. Nhận xét vị trí của mỗi điểm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so với hai điểm liền kề.</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3" name="TextBox 132">
                <a:extLst>
                  <a:ext uri="{FF2B5EF4-FFF2-40B4-BE49-F238E27FC236}">
                    <a16:creationId xmlns:a16="http://schemas.microsoft.com/office/drawing/2014/main" id="{AA487D6D-9D83-46E8-A0D9-59D0C3610930}"/>
                  </a:ext>
                </a:extLst>
              </p:cNvPr>
              <p:cNvSpPr txBox="1">
                <a:spLocks noRot="1" noChangeAspect="1" noMove="1" noResize="1" noEditPoints="1" noAdjustHandles="1" noChangeArrowheads="1" noChangeShapeType="1" noTextEdit="1"/>
              </p:cNvSpPr>
              <p:nvPr/>
            </p:nvSpPr>
            <p:spPr>
              <a:xfrm>
                <a:off x="602386" y="5197409"/>
                <a:ext cx="23101398" cy="1631216"/>
              </a:xfrm>
              <a:prstGeom prst="rect">
                <a:avLst/>
              </a:prstGeom>
              <a:blipFill>
                <a:blip r:embed="rId6"/>
                <a:stretch>
                  <a:fillRect l="-369" t="-6742" r="-1557" b="-127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925D83E4-CCC9-4ABD-B166-8758D433293E}"/>
                  </a:ext>
                </a:extLst>
              </p:cNvPr>
              <p:cNvSpPr txBox="1"/>
              <p:nvPr/>
            </p:nvSpPr>
            <p:spPr>
              <a:xfrm>
                <a:off x="10906104" y="734242"/>
                <a:ext cx="11039496" cy="769441"/>
              </a:xfrm>
              <a:prstGeom prst="rect">
                <a:avLst/>
              </a:prstGeom>
              <a:noFill/>
              <a:ln w="57150">
                <a:solidFill>
                  <a:srgbClr val="FF0000"/>
                </a:solidFill>
              </a:ln>
            </p:spPr>
            <p:txBody>
              <a:bodyPr wrap="square">
                <a:spAutoFit/>
              </a:bodyPr>
              <a:lstStyle/>
              <a:p>
                <a14:m>
                  <m:oMath xmlns:m="http://schemas.openxmlformats.org/officeDocument/2006/math">
                    <m:sSub>
                      <m:sSub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rPr>
                        </m:ctrlPr>
                      </m:sSubPr>
                      <m:e>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𝒖</m:t>
                        </m:r>
                      </m:e>
                      <m:sub>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𝒏</m:t>
                        </m:r>
                      </m:sub>
                    </m:sSub>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rPr>
                        </m:ctrlPr>
                      </m:sSubPr>
                      <m:e>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𝒖</m:t>
                        </m:r>
                      </m:e>
                      <m:sub>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𝟏</m:t>
                        </m:r>
                      </m:sub>
                    </m:sSub>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d>
                      <m:d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rPr>
                        </m:ctrlPr>
                      </m:dPr>
                      <m:e>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𝒏</m:t>
                        </m:r>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𝟏</m:t>
                        </m:r>
                      </m:e>
                    </m:d>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𝒅</m:t>
                    </m:r>
                  </m:oMath>
                </a14:m>
                <a:r>
                  <a:rPr kumimoji="0" lang="vi-VN" sz="4400" b="1" i="1"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kumimoji="0" lang="vi-VN" sz="4400" b="1" i="1"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𝒏</m:t>
                    </m:r>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𝟐</m:t>
                    </m:r>
                  </m:oMath>
                </a14:m>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mn-cs"/>
                          </a:rPr>
                        </m:ctrlPr>
                      </m:dPr>
                      <m:e>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𝟐</m:t>
                        </m:r>
                      </m:e>
                    </m:d>
                  </m:oMath>
                </a14:m>
                <a:endParaRPr lang="en-US" dirty="0">
                  <a:solidFill>
                    <a:srgbClr val="FF0000"/>
                  </a:solidFill>
                </a:endParaRPr>
              </a:p>
            </p:txBody>
          </p:sp>
        </mc:Choice>
        <mc:Fallback>
          <p:sp>
            <p:nvSpPr>
              <p:cNvPr id="55" name="TextBox 54">
                <a:extLst>
                  <a:ext uri="{FF2B5EF4-FFF2-40B4-BE49-F238E27FC236}">
                    <a16:creationId xmlns:a16="http://schemas.microsoft.com/office/drawing/2014/main" id="{925D83E4-CCC9-4ABD-B166-8758D433293E}"/>
                  </a:ext>
                </a:extLst>
              </p:cNvPr>
              <p:cNvSpPr txBox="1">
                <a:spLocks noRot="1" noChangeAspect="1" noMove="1" noResize="1" noEditPoints="1" noAdjustHandles="1" noChangeArrowheads="1" noChangeShapeType="1" noTextEdit="1"/>
              </p:cNvSpPr>
              <p:nvPr/>
            </p:nvSpPr>
            <p:spPr>
              <a:xfrm>
                <a:off x="10906104" y="734242"/>
                <a:ext cx="11039496" cy="769441"/>
              </a:xfrm>
              <a:prstGeom prst="rect">
                <a:avLst/>
              </a:prstGeom>
              <a:blipFill>
                <a:blip r:embed="rId7"/>
                <a:stretch>
                  <a:fillRect t="-14706" b="-27206"/>
                </a:stretch>
              </a:blipFill>
              <a:ln w="57150">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81299375-CE60-4564-8E20-2190C446E605}"/>
                  </a:ext>
                </a:extLst>
              </p:cNvPr>
              <p:cNvSpPr txBox="1"/>
              <p:nvPr/>
            </p:nvSpPr>
            <p:spPr>
              <a:xfrm>
                <a:off x="4117974" y="8313207"/>
                <a:ext cx="13792200"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Theo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𝟐</m:t>
                        </m:r>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ta </a:t>
                </a:r>
                <a:r>
                  <a:rPr lang="vi-VN" sz="4400" b="1" dirty="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m:t>
                    </m:r>
                    <m:r>
                      <a:rPr lang="vi-VN" sz="4400" b="1" i="0">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81299375-CE60-4564-8E20-2190C446E605}"/>
                  </a:ext>
                </a:extLst>
              </p:cNvPr>
              <p:cNvSpPr txBox="1">
                <a:spLocks noRot="1" noChangeAspect="1" noMove="1" noResize="1" noEditPoints="1" noAdjustHandles="1" noChangeArrowheads="1" noChangeShapeType="1" noTextEdit="1"/>
              </p:cNvSpPr>
              <p:nvPr/>
            </p:nvSpPr>
            <p:spPr>
              <a:xfrm>
                <a:off x="4117974" y="8313207"/>
                <a:ext cx="13792200" cy="769441"/>
              </a:xfrm>
              <a:prstGeom prst="rect">
                <a:avLst/>
              </a:prstGeom>
              <a:blipFill>
                <a:blip r:embed="rId8"/>
                <a:stretch>
                  <a:fillRect l="-1813" t="-17460" r="-442"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D0104926-14F6-48C4-9B94-894939CD6A98}"/>
                  </a:ext>
                </a:extLst>
              </p:cNvPr>
              <p:cNvSpPr txBox="1"/>
              <p:nvPr/>
            </p:nvSpPr>
            <p:spPr>
              <a:xfrm>
                <a:off x="4994274" y="9222295"/>
                <a:ext cx="11096749" cy="3170099"/>
              </a:xfrm>
              <a:prstGeom prst="rect">
                <a:avLst/>
              </a:prstGeom>
              <a:noFill/>
            </p:spPr>
            <p:txBody>
              <a:bodyPr wrap="square">
                <a:spAutoFit/>
              </a:bodyPr>
              <a:lstStyle/>
              <a:p>
                <a:pPr>
                  <a:lnSpc>
                    <a:spcPts val="6000"/>
                  </a:lnSpc>
                </a:pPr>
                <a:r>
                  <a:rPr lang="vi-VN" sz="4400" b="1" dirty="0">
                    <a:latin typeface="Tahoma" panose="020B0604030504040204" pitchFamily="34" charset="0"/>
                    <a:ea typeface="Tahoma" panose="020B0604030504040204" pitchFamily="34" charset="0"/>
                    <a:cs typeface="Tahoma" panose="020B0604030504040204" pitchFamily="34" charset="0"/>
                  </a:rPr>
                  <a:t>Vì </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𝒏</m:t>
                        </m:r>
                      </m:sub>
                    </m:sSub>
                    <m:r>
                      <a:rPr lang="vi-VN" sz="4400" b="1" i="0">
                        <a:latin typeface="Cambria Math" panose="02040503050406030204" pitchFamily="18" charset="0"/>
                      </a:rPr>
                      <m:t>=</m:t>
                    </m:r>
                    <m:r>
                      <a:rPr lang="vi-VN" sz="4400" b="1" i="0">
                        <a:latin typeface="Cambria Math" panose="02040503050406030204" pitchFamily="18" charset="0"/>
                      </a:rPr>
                      <m:t>𝟏𝟎𝟎</m:t>
                    </m:r>
                  </m:oMath>
                </a14:m>
                <a:r>
                  <a:rPr lang="vi-VN" sz="4400" b="1" dirty="0">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vi-VN" sz="4400" b="1" i="1">
                        <a:latin typeface="Cambria Math" panose="02040503050406030204" pitchFamily="18" charset="0"/>
                      </a:rPr>
                      <m:t>−</m:t>
                    </m:r>
                    <m:r>
                      <a:rPr lang="vi-VN" sz="4400" b="1" i="1">
                        <a:latin typeface="Cambria Math" panose="02040503050406030204" pitchFamily="18" charset="0"/>
                      </a:rPr>
                      <m:t>𝟓</m:t>
                    </m:r>
                    <m:r>
                      <a:rPr lang="vi-VN" sz="4400" b="1" i="1">
                        <a:latin typeface="Cambria Math" panose="02040503050406030204" pitchFamily="18" charset="0"/>
                      </a:rPr>
                      <m:t>+</m:t>
                    </m:r>
                    <m:d>
                      <m:dPr>
                        <m:ctrlPr>
                          <a:rPr lang="en-US" sz="4400" b="1" i="1">
                            <a:latin typeface="Cambria Math" panose="02040503050406030204" pitchFamily="18" charset="0"/>
                          </a:rPr>
                        </m:ctrlPr>
                      </m:dPr>
                      <m:e>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e>
                    </m:d>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𝟏𝟎𝟎</m:t>
                    </m:r>
                  </m:oMath>
                </a14:m>
                <a:endParaRPr lang="en-US" sz="4400" b="1" i="1" dirty="0">
                  <a:latin typeface="Cambria Math" panose="02040503050406030204" pitchFamily="18" charset="0"/>
                </a:endParaRPr>
              </a:p>
              <a:p>
                <a:pPr>
                  <a:lnSpc>
                    <a:spcPts val="6000"/>
                  </a:lnSpc>
                </a:pPr>
                <a:r>
                  <a:rPr lang="en-US" sz="4400" b="1" i="1" dirty="0"/>
                  <a:t>                                 </a:t>
                </a:r>
                <a14:m>
                  <m:oMath xmlns:m="http://schemas.openxmlformats.org/officeDocument/2006/math">
                    <m:r>
                      <a:rPr lang="vi-VN" sz="4400" b="1" i="1">
                        <a:latin typeface="Cambria Math" panose="02040503050406030204" pitchFamily="18" charset="0"/>
                      </a:rPr>
                      <m:t>⇔</m:t>
                    </m:r>
                    <m:d>
                      <m:dPr>
                        <m:ctrlPr>
                          <a:rPr lang="en-US" sz="4400" b="1" i="1">
                            <a:latin typeface="Cambria Math" panose="02040503050406030204" pitchFamily="18" charset="0"/>
                          </a:rPr>
                        </m:ctrlPr>
                      </m:dPr>
                      <m:e>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e>
                    </m:d>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𝟏𝟎𝟓</m:t>
                    </m:r>
                  </m:oMath>
                </a14:m>
                <a:endParaRPr lang="en-US" sz="4400" b="1" i="1" dirty="0">
                  <a:latin typeface="Cambria Math" panose="02040503050406030204" pitchFamily="18" charset="0"/>
                </a:endParaRPr>
              </a:p>
              <a:p>
                <a:pPr>
                  <a:lnSpc>
                    <a:spcPts val="6000"/>
                  </a:lnSpc>
                </a:pPr>
                <a14:m>
                  <m:oMathPara xmlns:m="http://schemas.openxmlformats.org/officeDocument/2006/math">
                    <m:oMathParaPr>
                      <m:jc m:val="left"/>
                    </m:oMathParaPr>
                    <m:oMath xmlns:m="http://schemas.openxmlformats.org/officeDocument/2006/math">
                      <m:r>
                        <a:rPr lang="en-US" sz="4400" b="1" i="1" smtClean="0">
                          <a:latin typeface="Cambria Math" panose="02040503050406030204" pitchFamily="18" charset="0"/>
                        </a:rPr>
                        <m:t>                                  </m:t>
                      </m:r>
                      <m:r>
                        <a:rPr lang="vi-VN" sz="4400" b="1" i="1">
                          <a:latin typeface="Cambria Math" panose="02040503050406030204" pitchFamily="18" charset="0"/>
                        </a:rPr>
                        <m:t>⇔</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𝟑𝟓</m:t>
                      </m:r>
                    </m:oMath>
                  </m:oMathPara>
                </a14:m>
                <a:endParaRPr lang="en-US" sz="4400" b="1" i="1" dirty="0">
                  <a:latin typeface="Cambria Math" panose="02040503050406030204" pitchFamily="18" charset="0"/>
                </a:endParaRPr>
              </a:p>
              <a:p>
                <a:pPr>
                  <a:lnSpc>
                    <a:spcPts val="6000"/>
                  </a:lnSpc>
                </a:pPr>
                <a:r>
                  <a:rPr lang="en-US" sz="4400" b="1" i="1" dirty="0"/>
                  <a:t>    		</a:t>
                </a:r>
                <a14:m>
                  <m:oMath xmlns:m="http://schemas.openxmlformats.org/officeDocument/2006/math">
                    <m:r>
                      <a:rPr lang="vi-VN" sz="4400" b="1" i="1">
                        <a:latin typeface="Cambria Math" panose="02040503050406030204" pitchFamily="18" charset="0"/>
                      </a:rPr>
                      <m:t>⇔</m:t>
                    </m:r>
                    <m:r>
                      <a:rPr lang="vi-VN" sz="4400" b="1" i="1">
                        <a:latin typeface="Cambria Math" panose="02040503050406030204" pitchFamily="18" charset="0"/>
                      </a:rPr>
                      <m:t>𝒏</m:t>
                    </m:r>
                    <m:r>
                      <a:rPr lang="vi-VN" sz="4400" b="1" i="1">
                        <a:latin typeface="Cambria Math" panose="02040503050406030204" pitchFamily="18" charset="0"/>
                      </a:rPr>
                      <m:t>=</m:t>
                    </m:r>
                    <m:r>
                      <a:rPr lang="vi-VN" sz="4400" b="1" i="1">
                        <a:latin typeface="Cambria Math" panose="02040503050406030204" pitchFamily="18" charset="0"/>
                      </a:rPr>
                      <m:t>𝟑𝟔</m:t>
                    </m:r>
                  </m:oMath>
                </a14:m>
                <a:r>
                  <a:rPr lang="vi-VN" sz="4400" b="1" i="1" dirty="0">
                    <a:latin typeface="Tahoma" panose="020B0604030504040204" pitchFamily="34" charset="0"/>
                    <a:ea typeface="Tahoma" panose="020B0604030504040204" pitchFamily="34" charset="0"/>
                    <a:cs typeface="Tahoma" panose="020B0604030504040204" pitchFamily="34" charset="0"/>
                  </a:rPr>
                  <a:t>.</a:t>
                </a:r>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7" name="TextBox 56">
                <a:extLst>
                  <a:ext uri="{FF2B5EF4-FFF2-40B4-BE49-F238E27FC236}">
                    <a16:creationId xmlns:a16="http://schemas.microsoft.com/office/drawing/2014/main" id="{D0104926-14F6-48C4-9B94-894939CD6A98}"/>
                  </a:ext>
                </a:extLst>
              </p:cNvPr>
              <p:cNvSpPr txBox="1">
                <a:spLocks noRot="1" noChangeAspect="1" noMove="1" noResize="1" noEditPoints="1" noAdjustHandles="1" noChangeArrowheads="1" noChangeShapeType="1" noTextEdit="1"/>
              </p:cNvSpPr>
              <p:nvPr/>
            </p:nvSpPr>
            <p:spPr>
              <a:xfrm>
                <a:off x="4994274" y="9222295"/>
                <a:ext cx="11096749" cy="3170099"/>
              </a:xfrm>
              <a:prstGeom prst="rect">
                <a:avLst/>
              </a:prstGeom>
              <a:blipFill>
                <a:blip r:embed="rId9"/>
                <a:stretch>
                  <a:fillRect l="-2197" t="-3462" b="-5962"/>
                </a:stretch>
              </a:blipFill>
            </p:spPr>
            <p:txBody>
              <a:bodyPr/>
              <a:lstStyle/>
              <a:p>
                <a:r>
                  <a:rPr lang="en-US">
                    <a:noFill/>
                  </a:rPr>
                  <a:t> </a:t>
                </a:r>
              </a:p>
            </p:txBody>
          </p:sp>
        </mc:Fallback>
      </mc:AlternateContent>
      <p:sp>
        <p:nvSpPr>
          <p:cNvPr id="63" name="TextBox 62">
            <a:extLst>
              <a:ext uri="{FF2B5EF4-FFF2-40B4-BE49-F238E27FC236}">
                <a16:creationId xmlns:a16="http://schemas.microsoft.com/office/drawing/2014/main" id="{86562518-BD79-49D1-9622-05FAD7CA3348}"/>
              </a:ext>
            </a:extLst>
          </p:cNvPr>
          <p:cNvSpPr txBox="1"/>
          <p:nvPr/>
        </p:nvSpPr>
        <p:spPr>
          <a:xfrm>
            <a:off x="4419600" y="12379142"/>
            <a:ext cx="9199347" cy="785280"/>
          </a:xfrm>
          <a:prstGeom prst="rect">
            <a:avLst/>
          </a:prstGeom>
          <a:noFill/>
        </p:spPr>
        <p:txBody>
          <a:bodyPr wrap="square">
            <a:spAutoFit/>
          </a:bodyPr>
          <a:lstStyle/>
          <a:p>
            <a:pPr marL="0" marR="0" lvl="0" indent="0" algn="l" defTabSz="2177278" rtl="0" eaLnBrk="1" fontAlgn="auto" latinLnBrk="0" hangingPunct="1">
              <a:lnSpc>
                <a:spcPts val="6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100 là số hạng thứ 36.</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634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left)">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left)">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wipe(left)">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wipe(left)">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8">
                                            <p:txEl>
                                              <p:pRg st="0" end="0"/>
                                            </p:txEl>
                                          </p:spTgt>
                                        </p:tgtEl>
                                        <p:attrNameLst>
                                          <p:attrName>style.visibility</p:attrName>
                                        </p:attrNameLst>
                                      </p:cBhvr>
                                      <p:to>
                                        <p:strVal val="visible"/>
                                      </p:to>
                                    </p:set>
                                    <p:animEffect transition="in" filter="wipe(left)">
                                      <p:cBhvr>
                                        <p:cTn id="37" dur="500"/>
                                        <p:tgtEl>
                                          <p:spTgt spid="12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wipe(left)">
                                      <p:cBhvr>
                                        <p:cTn id="42" dur="500"/>
                                        <p:tgtEl>
                                          <p:spTgt spid="5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P spid="131" grpId="0"/>
      <p:bldP spid="132" grpId="0"/>
      <p:bldP spid="133" grpId="0"/>
      <p:bldP spid="56" grpId="0" build="p"/>
      <p:bldP spid="57"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82A301-A5B8-408A-AF5F-CA9021F4C9CA}"/>
              </a:ext>
            </a:extLst>
          </p:cNvPr>
          <p:cNvGrpSpPr/>
          <p:nvPr/>
        </p:nvGrpSpPr>
        <p:grpSpPr>
          <a:xfrm>
            <a:off x="622376" y="719537"/>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88" name="Group 87">
            <a:extLst>
              <a:ext uri="{FF2B5EF4-FFF2-40B4-BE49-F238E27FC236}">
                <a16:creationId xmlns:a16="http://schemas.microsoft.com/office/drawing/2014/main" id="{2052E9B8-47C7-4FC4-8C84-AB718FC12C1C}"/>
              </a:ext>
            </a:extLst>
          </p:cNvPr>
          <p:cNvGrpSpPr/>
          <p:nvPr/>
        </p:nvGrpSpPr>
        <p:grpSpPr>
          <a:xfrm>
            <a:off x="781665" y="6373762"/>
            <a:ext cx="22402800" cy="5646241"/>
            <a:chOff x="1270511" y="5936338"/>
            <a:chExt cx="22402800" cy="4798423"/>
          </a:xfrm>
        </p:grpSpPr>
        <p:sp>
          <p:nvSpPr>
            <p:cNvPr id="89" name="Rounded Rectangle 103">
              <a:extLst>
                <a:ext uri="{FF2B5EF4-FFF2-40B4-BE49-F238E27FC236}">
                  <a16:creationId xmlns:a16="http://schemas.microsoft.com/office/drawing/2014/main" id="{B2ED91A4-D081-4937-875C-D40ABA573529}"/>
                </a:ext>
              </a:extLst>
            </p:cNvPr>
            <p:cNvSpPr/>
            <p:nvPr/>
          </p:nvSpPr>
          <p:spPr>
            <a:xfrm>
              <a:off x="1272210" y="6164825"/>
              <a:ext cx="22401101" cy="4569936"/>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54">
              <a:extLst>
                <a:ext uri="{FF2B5EF4-FFF2-40B4-BE49-F238E27FC236}">
                  <a16:creationId xmlns:a16="http://schemas.microsoft.com/office/drawing/2014/main" id="{700CC72F-4229-4EF7-8211-AB34443D0FEE}"/>
                </a:ext>
              </a:extLst>
            </p:cNvPr>
            <p:cNvGrpSpPr/>
            <p:nvPr/>
          </p:nvGrpSpPr>
          <p:grpSpPr>
            <a:xfrm>
              <a:off x="1270511" y="5936338"/>
              <a:ext cx="3568119" cy="845462"/>
              <a:chOff x="1224541" y="6305967"/>
              <a:chExt cx="3568119" cy="845462"/>
            </a:xfrm>
          </p:grpSpPr>
          <p:sp>
            <p:nvSpPr>
              <p:cNvPr id="91" name="Freeform 20">
                <a:extLst>
                  <a:ext uri="{FF2B5EF4-FFF2-40B4-BE49-F238E27FC236}">
                    <a16:creationId xmlns:a16="http://schemas.microsoft.com/office/drawing/2014/main" id="{77D24713-3CA2-457F-8B08-21F5078CFC9F}"/>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2" name="TextBox 91">
                <a:extLst>
                  <a:ext uri="{FF2B5EF4-FFF2-40B4-BE49-F238E27FC236}">
                    <a16:creationId xmlns:a16="http://schemas.microsoft.com/office/drawing/2014/main" id="{0A5A3FE4-AA40-4E33-953B-5D8FF1D05E37}"/>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93" name="Round Diagonal Corner Rectangle 107">
                <a:extLst>
                  <a:ext uri="{FF2B5EF4-FFF2-40B4-BE49-F238E27FC236}">
                    <a16:creationId xmlns:a16="http://schemas.microsoft.com/office/drawing/2014/main" id="{F3640C36-79A8-472C-9617-A985BF16F91B}"/>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15">
                <a:extLst>
                  <a:ext uri="{FF2B5EF4-FFF2-40B4-BE49-F238E27FC236}">
                    <a16:creationId xmlns:a16="http://schemas.microsoft.com/office/drawing/2014/main" id="{1864E243-79AC-4EC5-8D2E-199F4A33615D}"/>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5" name="Group 94">
            <a:extLst>
              <a:ext uri="{FF2B5EF4-FFF2-40B4-BE49-F238E27FC236}">
                <a16:creationId xmlns:a16="http://schemas.microsoft.com/office/drawing/2014/main" id="{E7330279-1057-4110-817E-20FCC69F7649}"/>
              </a:ext>
            </a:extLst>
          </p:cNvPr>
          <p:cNvGrpSpPr/>
          <p:nvPr/>
        </p:nvGrpSpPr>
        <p:grpSpPr>
          <a:xfrm>
            <a:off x="609600" y="2133600"/>
            <a:ext cx="22503493" cy="4181497"/>
            <a:chOff x="1268078" y="4371975"/>
            <a:chExt cx="22503493" cy="4167895"/>
          </a:xfrm>
        </p:grpSpPr>
        <p:grpSp>
          <p:nvGrpSpPr>
            <p:cNvPr id="96" name="Group 95">
              <a:extLst>
                <a:ext uri="{FF2B5EF4-FFF2-40B4-BE49-F238E27FC236}">
                  <a16:creationId xmlns:a16="http://schemas.microsoft.com/office/drawing/2014/main" id="{1F1F8024-D8D2-4A3A-8DFF-91C23E546F36}"/>
                </a:ext>
              </a:extLst>
            </p:cNvPr>
            <p:cNvGrpSpPr/>
            <p:nvPr/>
          </p:nvGrpSpPr>
          <p:grpSpPr>
            <a:xfrm>
              <a:off x="1268078" y="4371975"/>
              <a:ext cx="22503493" cy="4167895"/>
              <a:chOff x="1268078" y="2438400"/>
              <a:chExt cx="22503493" cy="4167895"/>
            </a:xfrm>
          </p:grpSpPr>
          <p:sp>
            <p:nvSpPr>
              <p:cNvPr id="98" name="Rounded Rectangle 71">
                <a:extLst>
                  <a:ext uri="{FF2B5EF4-FFF2-40B4-BE49-F238E27FC236}">
                    <a16:creationId xmlns:a16="http://schemas.microsoft.com/office/drawing/2014/main" id="{3D2962D5-F82A-4F3A-8C04-9842BAD5E6B3}"/>
                  </a:ext>
                </a:extLst>
              </p:cNvPr>
              <p:cNvSpPr/>
              <p:nvPr/>
            </p:nvSpPr>
            <p:spPr>
              <a:xfrm>
                <a:off x="1272210" y="2574264"/>
                <a:ext cx="22499361" cy="4032031"/>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99" name="Group 8">
                <a:extLst>
                  <a:ext uri="{FF2B5EF4-FFF2-40B4-BE49-F238E27FC236}">
                    <a16:creationId xmlns:a16="http://schemas.microsoft.com/office/drawing/2014/main" id="{8AC10A97-3DB4-43EF-BDD9-6F822D77A545}"/>
                  </a:ext>
                </a:extLst>
              </p:cNvPr>
              <p:cNvGrpSpPr/>
              <p:nvPr/>
            </p:nvGrpSpPr>
            <p:grpSpPr>
              <a:xfrm>
                <a:off x="1268078" y="2438400"/>
                <a:ext cx="3740183" cy="940513"/>
                <a:chOff x="1311958" y="3405486"/>
                <a:chExt cx="3740183" cy="940513"/>
              </a:xfrm>
            </p:grpSpPr>
            <p:sp>
              <p:nvSpPr>
                <p:cNvPr id="100" name="Freeform 20">
                  <a:extLst>
                    <a:ext uri="{FF2B5EF4-FFF2-40B4-BE49-F238E27FC236}">
                      <a16:creationId xmlns:a16="http://schemas.microsoft.com/office/drawing/2014/main" id="{ADE13064-44F8-48BB-B9B2-C305B6CAB9BC}"/>
                    </a:ext>
                  </a:extLst>
                </p:cNvPr>
                <p:cNvSpPr>
                  <a:spLocks/>
                </p:cNvSpPr>
                <p:nvPr/>
              </p:nvSpPr>
              <p:spPr bwMode="auto">
                <a:xfrm rot="5400000">
                  <a:off x="3165711" y="2426756"/>
                  <a:ext cx="793396" cy="297946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latin typeface="Tahoma" pitchFamily="34" charset="0"/>
                    <a:ea typeface="Tahoma" pitchFamily="34" charset="0"/>
                    <a:cs typeface="Tahoma" pitchFamily="34" charset="0"/>
                  </a:endParaRPr>
                </a:p>
              </p:txBody>
            </p:sp>
            <p:sp>
              <p:nvSpPr>
                <p:cNvPr id="101" name="TextBox 100">
                  <a:extLst>
                    <a:ext uri="{FF2B5EF4-FFF2-40B4-BE49-F238E27FC236}">
                      <a16:creationId xmlns:a16="http://schemas.microsoft.com/office/drawing/2014/main" id="{B2A8E8AF-CE77-4EEA-AE46-A2D290A23D72}"/>
                    </a:ext>
                  </a:extLst>
                </p:cNvPr>
                <p:cNvSpPr txBox="1"/>
                <p:nvPr/>
              </p:nvSpPr>
              <p:spPr>
                <a:xfrm>
                  <a:off x="2243587" y="3483623"/>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02" name="Group 1">
                  <a:extLst>
                    <a:ext uri="{FF2B5EF4-FFF2-40B4-BE49-F238E27FC236}">
                      <a16:creationId xmlns:a16="http://schemas.microsoft.com/office/drawing/2014/main" id="{33A770E7-B2D3-4549-91DB-9CE64CEF40D6}"/>
                    </a:ext>
                  </a:extLst>
                </p:cNvPr>
                <p:cNvGrpSpPr/>
                <p:nvPr/>
              </p:nvGrpSpPr>
              <p:grpSpPr>
                <a:xfrm>
                  <a:off x="1311958" y="3405486"/>
                  <a:ext cx="950173" cy="940513"/>
                  <a:chOff x="1311958" y="3405486"/>
                  <a:chExt cx="950173" cy="940513"/>
                </a:xfrm>
              </p:grpSpPr>
              <p:sp>
                <p:nvSpPr>
                  <p:cNvPr id="103" name="Rectangle 102">
                    <a:extLst>
                      <a:ext uri="{FF2B5EF4-FFF2-40B4-BE49-F238E27FC236}">
                        <a16:creationId xmlns:a16="http://schemas.microsoft.com/office/drawing/2014/main" id="{72218391-8799-4312-8BDD-3BFB3E98C277}"/>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4" name="Freeform 78">
                    <a:extLst>
                      <a:ext uri="{FF2B5EF4-FFF2-40B4-BE49-F238E27FC236}">
                        <a16:creationId xmlns:a16="http://schemas.microsoft.com/office/drawing/2014/main" id="{975C3E7A-2257-4F9E-B3EA-AEB1AA47B40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5" name="Freeform 79">
                    <a:extLst>
                      <a:ext uri="{FF2B5EF4-FFF2-40B4-BE49-F238E27FC236}">
                        <a16:creationId xmlns:a16="http://schemas.microsoft.com/office/drawing/2014/main" id="{B73797DD-7AE0-46F0-8E49-1C6AEF9E9F51}"/>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6" name="Freeform 80">
                    <a:extLst>
                      <a:ext uri="{FF2B5EF4-FFF2-40B4-BE49-F238E27FC236}">
                        <a16:creationId xmlns:a16="http://schemas.microsoft.com/office/drawing/2014/main" id="{CEE08C6C-3C38-46E3-9BFE-1DB48EF1BE37}"/>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7" name="Freeform 81">
                    <a:extLst>
                      <a:ext uri="{FF2B5EF4-FFF2-40B4-BE49-F238E27FC236}">
                        <a16:creationId xmlns:a16="http://schemas.microsoft.com/office/drawing/2014/main" id="{AAF12E99-AD77-46A0-B4FF-2C215C4D4F4F}"/>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8" name="Freeform 82">
                    <a:extLst>
                      <a:ext uri="{FF2B5EF4-FFF2-40B4-BE49-F238E27FC236}">
                        <a16:creationId xmlns:a16="http://schemas.microsoft.com/office/drawing/2014/main" id="{6E29073B-5FE2-4109-AE5F-CFB4787B56C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9" name="Freeform 83">
                    <a:extLst>
                      <a:ext uri="{FF2B5EF4-FFF2-40B4-BE49-F238E27FC236}">
                        <a16:creationId xmlns:a16="http://schemas.microsoft.com/office/drawing/2014/main" id="{712DB329-C70C-4419-85FA-6F379005D683}"/>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0" name="Freeform 84">
                    <a:extLst>
                      <a:ext uri="{FF2B5EF4-FFF2-40B4-BE49-F238E27FC236}">
                        <a16:creationId xmlns:a16="http://schemas.microsoft.com/office/drawing/2014/main" id="{963CDD8F-F0CF-4AFB-B443-AFF730FD8653}"/>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1" name="Freeform 85">
                    <a:extLst>
                      <a:ext uri="{FF2B5EF4-FFF2-40B4-BE49-F238E27FC236}">
                        <a16:creationId xmlns:a16="http://schemas.microsoft.com/office/drawing/2014/main" id="{055B6FC4-3870-4933-B81D-833FCD82C6F5}"/>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2" name="Freeform 86">
                    <a:extLst>
                      <a:ext uri="{FF2B5EF4-FFF2-40B4-BE49-F238E27FC236}">
                        <a16:creationId xmlns:a16="http://schemas.microsoft.com/office/drawing/2014/main" id="{30ABC74D-BE6A-4928-B09D-073D70E19695}"/>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3" name="Freeform 87">
                    <a:extLst>
                      <a:ext uri="{FF2B5EF4-FFF2-40B4-BE49-F238E27FC236}">
                        <a16:creationId xmlns:a16="http://schemas.microsoft.com/office/drawing/2014/main" id="{57F84912-BA08-46F0-A00B-214D2CDA57D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4" name="Freeform 88">
                    <a:extLst>
                      <a:ext uri="{FF2B5EF4-FFF2-40B4-BE49-F238E27FC236}">
                        <a16:creationId xmlns:a16="http://schemas.microsoft.com/office/drawing/2014/main" id="{DF7FA39A-E2AE-4B07-B569-F76B85A68F3D}"/>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5" name="Freeform 89">
                    <a:extLst>
                      <a:ext uri="{FF2B5EF4-FFF2-40B4-BE49-F238E27FC236}">
                        <a16:creationId xmlns:a16="http://schemas.microsoft.com/office/drawing/2014/main" id="{475E9B9E-C5F6-4770-8282-EF2FA011B889}"/>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6" name="Freeform 90">
                    <a:extLst>
                      <a:ext uri="{FF2B5EF4-FFF2-40B4-BE49-F238E27FC236}">
                        <a16:creationId xmlns:a16="http://schemas.microsoft.com/office/drawing/2014/main" id="{44EBB775-1047-4501-9E76-E17BE7F466C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7" name="Freeform 91">
                    <a:extLst>
                      <a:ext uri="{FF2B5EF4-FFF2-40B4-BE49-F238E27FC236}">
                        <a16:creationId xmlns:a16="http://schemas.microsoft.com/office/drawing/2014/main" id="{69E90A69-75F0-4C24-9F44-0ACD73318B0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8" name="Freeform 92">
                    <a:extLst>
                      <a:ext uri="{FF2B5EF4-FFF2-40B4-BE49-F238E27FC236}">
                        <a16:creationId xmlns:a16="http://schemas.microsoft.com/office/drawing/2014/main" id="{83461BAD-F6AD-45E3-A096-45758515F257}"/>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9" name="Freeform 93">
                    <a:extLst>
                      <a:ext uri="{FF2B5EF4-FFF2-40B4-BE49-F238E27FC236}">
                        <a16:creationId xmlns:a16="http://schemas.microsoft.com/office/drawing/2014/main" id="{E23EBFCD-4A31-46FB-827F-EA8B75BBB20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0" name="Freeform 94">
                    <a:extLst>
                      <a:ext uri="{FF2B5EF4-FFF2-40B4-BE49-F238E27FC236}">
                        <a16:creationId xmlns:a16="http://schemas.microsoft.com/office/drawing/2014/main" id="{D6253511-E7A8-4990-B20B-97653EC8623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1" name="Freeform 95">
                    <a:extLst>
                      <a:ext uri="{FF2B5EF4-FFF2-40B4-BE49-F238E27FC236}">
                        <a16:creationId xmlns:a16="http://schemas.microsoft.com/office/drawing/2014/main" id="{71EF6044-0C11-4CAA-970F-13073CEBD53D}"/>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2" name="Freeform 96">
                    <a:extLst>
                      <a:ext uri="{FF2B5EF4-FFF2-40B4-BE49-F238E27FC236}">
                        <a16:creationId xmlns:a16="http://schemas.microsoft.com/office/drawing/2014/main" id="{813EE32D-E7D3-4BEE-ACCF-9F338D2C24E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3" name="Freeform 97">
                    <a:extLst>
                      <a:ext uri="{FF2B5EF4-FFF2-40B4-BE49-F238E27FC236}">
                        <a16:creationId xmlns:a16="http://schemas.microsoft.com/office/drawing/2014/main" id="{97ED2C96-4931-4346-8C89-DEDE346116F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4" name="Freeform 98">
                    <a:extLst>
                      <a:ext uri="{FF2B5EF4-FFF2-40B4-BE49-F238E27FC236}">
                        <a16:creationId xmlns:a16="http://schemas.microsoft.com/office/drawing/2014/main" id="{7D2E5A15-FC7E-45E4-B1D4-5BCB69745738}"/>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5" name="Freeform 99">
                    <a:extLst>
                      <a:ext uri="{FF2B5EF4-FFF2-40B4-BE49-F238E27FC236}">
                        <a16:creationId xmlns:a16="http://schemas.microsoft.com/office/drawing/2014/main" id="{03B10E5C-7057-4B42-B253-6A753F6AC72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6" name="Freeform 100">
                    <a:extLst>
                      <a:ext uri="{FF2B5EF4-FFF2-40B4-BE49-F238E27FC236}">
                        <a16:creationId xmlns:a16="http://schemas.microsoft.com/office/drawing/2014/main" id="{1FBCAF54-C6DC-4559-AC27-CE7E2EA48082}"/>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7" name="Freeform 101">
                    <a:extLst>
                      <a:ext uri="{FF2B5EF4-FFF2-40B4-BE49-F238E27FC236}">
                        <a16:creationId xmlns:a16="http://schemas.microsoft.com/office/drawing/2014/main" id="{2E52EB04-8032-451A-940E-77C5F33CC0A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97" name="TextBox 96">
                  <a:extLst>
                    <a:ext uri="{FF2B5EF4-FFF2-40B4-BE49-F238E27FC236}">
                      <a16:creationId xmlns:a16="http://schemas.microsoft.com/office/drawing/2014/main" id="{A815D0C2-D3B1-4789-9716-72452619ECCC}"/>
                    </a:ext>
                  </a:extLst>
                </p:cNvPr>
                <p:cNvSpPr txBox="1"/>
                <p:nvPr/>
              </p:nvSpPr>
              <p:spPr>
                <a:xfrm>
                  <a:off x="4697078" y="4599831"/>
                  <a:ext cx="13335000" cy="769441"/>
                </a:xfrm>
                <a:prstGeom prst="rect">
                  <a:avLst/>
                </a:prstGeom>
                <a:noFill/>
              </p:spPr>
              <p:txBody>
                <a:bodyPr wrap="square" rtlCol="0">
                  <a:spAutoFit/>
                </a:bodyPr>
                <a:lstStyle/>
                <a:p>
                  <a:r>
                    <a:rPr lang="en-US" sz="4400" dirty="0">
                      <a:latin typeface="Tahoma" pitchFamily="34" charset="0"/>
                      <a:ea typeface="Tahoma" pitchFamily="34" charset="0"/>
                      <a:cs typeface="Tahoma" pitchFamily="34" charset="0"/>
                    </a:rPr>
                    <a:t> </a:t>
                  </a:r>
                  <a:r>
                    <a:rPr lang="en-US" sz="4400" dirty="0" smtClean="0">
                      <a:latin typeface="Tahoma" pitchFamily="34" charset="0"/>
                      <a:ea typeface="Tahoma" pitchFamily="34" charset="0"/>
                      <a:cs typeface="Tahoma" pitchFamily="34" charset="0"/>
                    </a:rPr>
                    <a:t> </a:t>
                  </a:r>
                  <a:r>
                    <a:rPr lang="vi-VN"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Cho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𝒏</m:t>
                              </m:r>
                            </m:sub>
                          </m:sSub>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biết </a:t>
                  </a:r>
                  <a14:m>
                    <m:oMath xmlns:m="http://schemas.openxmlformats.org/officeDocument/2006/math">
                      <m:sSub>
                        <m:sSubPr>
                          <m:ctrlPr>
                            <a:rPr lang="en-US" sz="4400" b="1" i="1">
                              <a:latin typeface="Cambria Math" panose="02040503050406030204" pitchFamily="18" charset="0"/>
                            </a:rPr>
                          </m:ctrlPr>
                        </m:sSubPr>
                        <m:e>
                          <m:r>
                            <a:rPr lang="en-US" sz="4400" b="1" i="1" smtClean="0">
                              <a:latin typeface="Cambria Math" panose="02040503050406030204" pitchFamily="18" charset="0"/>
                            </a:rPr>
                            <m:t> </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𝒖</m:t>
                          </m:r>
                        </m:e>
                        <m:sub>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𝟓</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𝒅</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𝟑</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7" name="TextBox 96">
                  <a:extLst>
                    <a:ext uri="{FF2B5EF4-FFF2-40B4-BE49-F238E27FC236}">
                      <a16:creationId xmlns:a16="http://schemas.microsoft.com/office/drawing/2014/main" id="{A815D0C2-D3B1-4789-9716-72452619ECCC}"/>
                    </a:ext>
                  </a:extLst>
                </p:cNvPr>
                <p:cNvSpPr txBox="1">
                  <a:spLocks noRot="1" noChangeAspect="1" noMove="1" noResize="1" noEditPoints="1" noAdjustHandles="1" noChangeArrowheads="1" noChangeShapeType="1" noTextEdit="1"/>
                </p:cNvSpPr>
                <p:nvPr/>
              </p:nvSpPr>
              <p:spPr>
                <a:xfrm>
                  <a:off x="4697078" y="4599831"/>
                  <a:ext cx="13335000" cy="769441"/>
                </a:xfrm>
                <a:prstGeom prst="rect">
                  <a:avLst/>
                </a:prstGeom>
                <a:blipFill>
                  <a:blip r:embed="rId3"/>
                  <a:stretch>
                    <a:fillRect t="-17460" b="-35714"/>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28" name="TextBox 127">
                <a:extLst>
                  <a:ext uri="{FF2B5EF4-FFF2-40B4-BE49-F238E27FC236}">
                    <a16:creationId xmlns:a16="http://schemas.microsoft.com/office/drawing/2014/main" id="{5A3CB66F-DEDB-45C1-8565-5F60124DAA4F}"/>
                  </a:ext>
                </a:extLst>
              </p:cNvPr>
              <p:cNvSpPr txBox="1"/>
              <p:nvPr/>
            </p:nvSpPr>
            <p:spPr>
              <a:xfrm>
                <a:off x="1143000" y="7441812"/>
                <a:ext cx="21640800" cy="1446550"/>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Năm số hạng đầu của cấp số cộng là </a:t>
                </a:r>
                <a14:m>
                  <m:oMath xmlns:m="http://schemas.openxmlformats.org/officeDocument/2006/math">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r>
                      <a:rPr lang="vi-VN" sz="4400" b="1" i="0">
                        <a:latin typeface="Cambria Math" panose="02040503050406030204" pitchFamily="18" charset="0"/>
                      </a:rPr>
                      <m:t>𝟏</m:t>
                    </m:r>
                    <m:r>
                      <a:rPr lang="vi-VN" sz="4400" b="1" i="0">
                        <a:latin typeface="Cambria Math" panose="02040503050406030204" pitchFamily="18" charset="0"/>
                      </a:rPr>
                      <m:t>;</m:t>
                    </m:r>
                    <m:r>
                      <a:rPr lang="vi-VN" sz="4400" b="1" i="0">
                        <a:latin typeface="Cambria Math" panose="02040503050406030204" pitchFamily="18" charset="0"/>
                      </a:rPr>
                      <m:t>𝟒</m:t>
                    </m:r>
                    <m:r>
                      <a:rPr lang="vi-VN" sz="4400" b="1" i="0">
                        <a:latin typeface="Cambria Math" panose="02040503050406030204" pitchFamily="18" charset="0"/>
                      </a:rPr>
                      <m:t>;</m:t>
                    </m:r>
                    <m:r>
                      <a:rPr lang="vi-VN" sz="4400" b="1" i="0">
                        <a:latin typeface="Cambria Math" panose="02040503050406030204" pitchFamily="18" charset="0"/>
                      </a:rPr>
                      <m:t>𝟕</m:t>
                    </m:r>
                  </m:oMath>
                </a14:m>
                <a:r>
                  <a:rPr lang="vi-VN" sz="4400" b="1" dirty="0">
                    <a:latin typeface="Tahoma" panose="020B0604030504040204" pitchFamily="34" charset="0"/>
                    <a:ea typeface="Tahoma" panose="020B0604030504040204" pitchFamily="34" charset="0"/>
                    <a:cs typeface="Tahoma" panose="020B0604030504040204" pitchFamily="34" charset="0"/>
                  </a:rPr>
                  <a:t> được biểu diễn bởi các điểm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𝟓</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tương ứng trên hình vẽ</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8" name="TextBox 127">
                <a:extLst>
                  <a:ext uri="{FF2B5EF4-FFF2-40B4-BE49-F238E27FC236}">
                    <a16:creationId xmlns:a16="http://schemas.microsoft.com/office/drawing/2014/main" id="{5A3CB66F-DEDB-45C1-8565-5F60124DAA4F}"/>
                  </a:ext>
                </a:extLst>
              </p:cNvPr>
              <p:cNvSpPr txBox="1">
                <a:spLocks noRot="1" noChangeAspect="1" noMove="1" noResize="1" noEditPoints="1" noAdjustHandles="1" noChangeArrowheads="1" noChangeShapeType="1" noTextEdit="1"/>
              </p:cNvSpPr>
              <p:nvPr/>
            </p:nvSpPr>
            <p:spPr>
              <a:xfrm>
                <a:off x="1143000" y="7441812"/>
                <a:ext cx="21640800" cy="1446550"/>
              </a:xfrm>
              <a:prstGeom prst="rect">
                <a:avLst/>
              </a:prstGeom>
              <a:blipFill>
                <a:blip r:embed="rId4"/>
                <a:stretch>
                  <a:fillRect l="-1155" t="-9283" b="-18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1" name="TextBox 130">
                <a:extLst>
                  <a:ext uri="{FF2B5EF4-FFF2-40B4-BE49-F238E27FC236}">
                    <a16:creationId xmlns:a16="http://schemas.microsoft.com/office/drawing/2014/main" id="{C1BEE285-582C-48BC-84EB-7164B7719F27}"/>
                  </a:ext>
                </a:extLst>
              </p:cNvPr>
              <p:cNvSpPr txBox="1"/>
              <p:nvPr/>
            </p:nvSpPr>
            <p:spPr>
              <a:xfrm>
                <a:off x="4256134" y="2971800"/>
                <a:ext cx="10526666"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 Tìm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𝟏𝟓</m:t>
                        </m:r>
                      </m:sub>
                    </m:sSub>
                  </m:oMath>
                </a14:m>
                <a:r>
                  <a:rPr lang="en-US" sz="4400" b="1" i="1" dirty="0" smtClean="0">
                    <a:latin typeface="Tahoma" panose="020B0604030504040204" pitchFamily="34" charset="0"/>
                    <a:ea typeface="Tahoma" panose="020B0604030504040204" pitchFamily="34" charset="0"/>
                    <a:cs typeface="Tahoma" panose="020B0604030504040204" pitchFamily="34" charset="0"/>
                  </a:rPr>
                  <a:t>?</a:t>
                </a:r>
                <a:endParaRPr lang="en-US" sz="4400" b="1" i="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1" name="TextBox 130">
                <a:extLst>
                  <a:ext uri="{FF2B5EF4-FFF2-40B4-BE49-F238E27FC236}">
                    <a16:creationId xmlns:a16="http://schemas.microsoft.com/office/drawing/2014/main" id="{C1BEE285-582C-48BC-84EB-7164B7719F27}"/>
                  </a:ext>
                </a:extLst>
              </p:cNvPr>
              <p:cNvSpPr txBox="1">
                <a:spLocks noRot="1" noChangeAspect="1" noMove="1" noResize="1" noEditPoints="1" noAdjustHandles="1" noChangeArrowheads="1" noChangeShapeType="1" noTextEdit="1"/>
              </p:cNvSpPr>
              <p:nvPr/>
            </p:nvSpPr>
            <p:spPr>
              <a:xfrm>
                <a:off x="4256134" y="2971800"/>
                <a:ext cx="10526666" cy="769441"/>
              </a:xfrm>
              <a:prstGeom prst="rect">
                <a:avLst/>
              </a:prstGeom>
              <a:blipFill>
                <a:blip r:embed="rId5"/>
                <a:stretch>
                  <a:fillRect l="-753" t="-17460" b="-35714"/>
                </a:stretch>
              </a:blipFill>
            </p:spPr>
            <p:txBody>
              <a:bodyPr/>
              <a:lstStyle/>
              <a:p>
                <a:r>
                  <a:rPr lang="en-US">
                    <a:noFill/>
                  </a:rPr>
                  <a:t> </a:t>
                </a:r>
              </a:p>
            </p:txBody>
          </p:sp>
        </mc:Fallback>
      </mc:AlternateContent>
      <p:sp>
        <p:nvSpPr>
          <p:cNvPr id="132" name="TextBox 131">
            <a:extLst>
              <a:ext uri="{FF2B5EF4-FFF2-40B4-BE49-F238E27FC236}">
                <a16:creationId xmlns:a16="http://schemas.microsoft.com/office/drawing/2014/main" id="{28B46FB2-C1F8-4C31-A5C7-46A513A8CB60}"/>
              </a:ext>
            </a:extLst>
          </p:cNvPr>
          <p:cNvSpPr txBox="1"/>
          <p:nvPr/>
        </p:nvSpPr>
        <p:spPr>
          <a:xfrm>
            <a:off x="4256134" y="3706762"/>
            <a:ext cx="10526666"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 Số 100 là số hạng thứ bao nhiêu?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3" name="TextBox 132">
                <a:extLst>
                  <a:ext uri="{FF2B5EF4-FFF2-40B4-BE49-F238E27FC236}">
                    <a16:creationId xmlns:a16="http://schemas.microsoft.com/office/drawing/2014/main" id="{AA487D6D-9D83-46E8-A0D9-59D0C3610930}"/>
                  </a:ext>
                </a:extLst>
              </p:cNvPr>
              <p:cNvSpPr txBox="1"/>
              <p:nvPr/>
            </p:nvSpPr>
            <p:spPr>
              <a:xfrm>
                <a:off x="4256134" y="4621162"/>
                <a:ext cx="18112768" cy="1446550"/>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 Biểu diễn các số hạng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𝟓</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trên trục số. Nhận xét vị trí của mỗi điểm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i="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so với hai điểm liền kề.</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3" name="TextBox 132">
                <a:extLst>
                  <a:ext uri="{FF2B5EF4-FFF2-40B4-BE49-F238E27FC236}">
                    <a16:creationId xmlns:a16="http://schemas.microsoft.com/office/drawing/2014/main" id="{AA487D6D-9D83-46E8-A0D9-59D0C3610930}"/>
                  </a:ext>
                </a:extLst>
              </p:cNvPr>
              <p:cNvSpPr txBox="1">
                <a:spLocks noRot="1" noChangeAspect="1" noMove="1" noResize="1" noEditPoints="1" noAdjustHandles="1" noChangeArrowheads="1" noChangeShapeType="1" noTextEdit="1"/>
              </p:cNvSpPr>
              <p:nvPr/>
            </p:nvSpPr>
            <p:spPr>
              <a:xfrm>
                <a:off x="4256134" y="4621162"/>
                <a:ext cx="18112768" cy="1446550"/>
              </a:xfrm>
              <a:prstGeom prst="rect">
                <a:avLst/>
              </a:prstGeom>
              <a:blipFill>
                <a:blip r:embed="rId6"/>
                <a:stretch>
                  <a:fillRect l="-1346" t="-8861" b="-18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B1F5A98C-CB51-47BE-83B8-C5693BAF683D}"/>
                  </a:ext>
                </a:extLst>
              </p:cNvPr>
              <p:cNvSpPr txBox="1"/>
              <p:nvPr/>
            </p:nvSpPr>
            <p:spPr>
              <a:xfrm>
                <a:off x="1099689" y="10406171"/>
                <a:ext cx="22017819" cy="1036374"/>
              </a:xfrm>
              <a:prstGeom prst="rect">
                <a:avLst/>
              </a:prstGeom>
              <a:noFill/>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Nhận xét: điểm </a:t>
                </a:r>
                <a14:m>
                  <m:oMath xmlns:m="http://schemas.openxmlformats.org/officeDocument/2006/math">
                    <m:sSub>
                      <m:sSubPr>
                        <m:ctrlPr>
                          <a:rPr lang="en-US" sz="4400" b="1" i="1">
                            <a:latin typeface="Cambria Math" panose="02040503050406030204" pitchFamily="18" charset="0"/>
                          </a:rPr>
                        </m:ctrlPr>
                      </m:sSubPr>
                      <m:e>
                        <m:r>
                          <a:rPr lang="en-US" sz="4400" b="1" i="1" smtClean="0">
                            <a:latin typeface="Cambria Math" panose="02040503050406030204" pitchFamily="18" charset="0"/>
                          </a:rPr>
                          <m:t>𝑨</m:t>
                        </m:r>
                      </m:e>
                      <m:sub>
                        <m:r>
                          <a:rPr lang="vi-VN" sz="4400" b="1" i="0">
                            <a:latin typeface="Cambria Math" panose="02040503050406030204" pitchFamily="18" charset="0"/>
                          </a:rPr>
                          <m:t>𝟐</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là trung điểm của đoạn thẳng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𝟏</m:t>
                        </m:r>
                      </m:sub>
                    </m:sSub>
                    <m:sSub>
                      <m:sSubPr>
                        <m:ctrlPr>
                          <a:rPr lang="en-US" b="1" i="1">
                            <a:latin typeface="Cambria Math" panose="02040503050406030204" pitchFamily="18" charset="0"/>
                          </a:rPr>
                        </m:ctrlPr>
                      </m:sSubPr>
                      <m:e>
                        <m:r>
                          <a:rPr lang="en-US" b="1" i="1">
                            <a:latin typeface="Cambria Math" panose="02040503050406030204" pitchFamily="18" charset="0"/>
                          </a:rPr>
                          <m:t>𝑨</m:t>
                        </m:r>
                      </m:e>
                      <m:sub>
                        <m:r>
                          <a:rPr lang="en-US" b="1" i="1">
                            <a:latin typeface="Cambria Math" panose="02040503050406030204" pitchFamily="18" charset="0"/>
                          </a:rPr>
                          <m:t>𝟑</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𝟐</m:t>
                        </m:r>
                      </m:sub>
                    </m:sSub>
                    <m:r>
                      <a:rPr lang="vi-VN" sz="4400" b="1" i="0">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num>
                      <m:den>
                        <m:r>
                          <a:rPr lang="vi-VN" sz="4400" b="1" i="0">
                            <a:latin typeface="Cambria Math" panose="02040503050406030204" pitchFamily="18" charset="0"/>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8" name="TextBox 57">
                <a:extLst>
                  <a:ext uri="{FF2B5EF4-FFF2-40B4-BE49-F238E27FC236}">
                    <a16:creationId xmlns:a16="http://schemas.microsoft.com/office/drawing/2014/main" id="{B1F5A98C-CB51-47BE-83B8-C5693BAF683D}"/>
                  </a:ext>
                </a:extLst>
              </p:cNvPr>
              <p:cNvSpPr txBox="1">
                <a:spLocks noRot="1" noChangeAspect="1" noMove="1" noResize="1" noEditPoints="1" noAdjustHandles="1" noChangeArrowheads="1" noChangeShapeType="1" noTextEdit="1"/>
              </p:cNvSpPr>
              <p:nvPr/>
            </p:nvSpPr>
            <p:spPr>
              <a:xfrm>
                <a:off x="1099689" y="10406171"/>
                <a:ext cx="22017819" cy="1036374"/>
              </a:xfrm>
              <a:prstGeom prst="rect">
                <a:avLst/>
              </a:prstGeom>
              <a:blipFill>
                <a:blip r:embed="rId7"/>
                <a:stretch>
                  <a:fillRect l="-1107" t="-2941" b="-10588"/>
                </a:stretch>
              </a:blipFill>
            </p:spPr>
            <p:txBody>
              <a:bodyPr/>
              <a:lstStyle/>
              <a:p>
                <a:r>
                  <a:rPr lang="en-US">
                    <a:noFill/>
                  </a:rPr>
                  <a:t> </a:t>
                </a:r>
              </a:p>
            </p:txBody>
          </p:sp>
        </mc:Fallback>
      </mc:AlternateContent>
      <p:pic>
        <p:nvPicPr>
          <p:cNvPr id="56" name="Picture 55">
            <a:extLst>
              <a:ext uri="{FF2B5EF4-FFF2-40B4-BE49-F238E27FC236}">
                <a16:creationId xmlns:a16="http://schemas.microsoft.com/office/drawing/2014/main" id="{69E543E5-3F5B-4818-85D8-9D3C00819C9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048000" y="8911193"/>
            <a:ext cx="14554200" cy="1577369"/>
          </a:xfrm>
          <a:prstGeom prst="rect">
            <a:avLst/>
          </a:prstGeom>
          <a:noFill/>
          <a:ln>
            <a:noFill/>
          </a:ln>
        </p:spPr>
      </p:pic>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4389634B-BECC-496B-9B2A-5F9FEEFB9CF0}"/>
                  </a:ext>
                </a:extLst>
              </p:cNvPr>
              <p:cNvSpPr txBox="1"/>
              <p:nvPr/>
            </p:nvSpPr>
            <p:spPr>
              <a:xfrm>
                <a:off x="1066800" y="11250562"/>
                <a:ext cx="22017819" cy="769441"/>
              </a:xfrm>
              <a:prstGeom prst="rect">
                <a:avLst/>
              </a:prstGeom>
              <a:noFill/>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Ta cũng có kết quả tương tự với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𝟒</m:t>
                        </m:r>
                      </m:sub>
                    </m:sSub>
                  </m:oMath>
                </a14:m>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9" name="TextBox 58">
                <a:extLst>
                  <a:ext uri="{FF2B5EF4-FFF2-40B4-BE49-F238E27FC236}">
                    <a16:creationId xmlns:a16="http://schemas.microsoft.com/office/drawing/2014/main" id="{4389634B-BECC-496B-9B2A-5F9FEEFB9CF0}"/>
                  </a:ext>
                </a:extLst>
              </p:cNvPr>
              <p:cNvSpPr txBox="1">
                <a:spLocks noRot="1" noChangeAspect="1" noMove="1" noResize="1" noEditPoints="1" noAdjustHandles="1" noChangeArrowheads="1" noChangeShapeType="1" noTextEdit="1"/>
              </p:cNvSpPr>
              <p:nvPr/>
            </p:nvSpPr>
            <p:spPr>
              <a:xfrm>
                <a:off x="1066800" y="11250562"/>
                <a:ext cx="22017819" cy="769441"/>
              </a:xfrm>
              <a:prstGeom prst="rect">
                <a:avLst/>
              </a:prstGeom>
              <a:blipFill>
                <a:blip r:embed="rId9"/>
                <a:stretch>
                  <a:fillRect l="-1107"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32EA6ED7-863F-494B-A1BB-AFAED445F004}"/>
                  </a:ext>
                </a:extLst>
              </p:cNvPr>
              <p:cNvSpPr txBox="1"/>
              <p:nvPr/>
            </p:nvSpPr>
            <p:spPr>
              <a:xfrm>
                <a:off x="5035268" y="8659762"/>
                <a:ext cx="12235068" cy="75405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1" i="0">
                              <a:latin typeface="Cambria Math" panose="02040503050406030204" pitchFamily="18" charset="0"/>
                            </a:rPr>
                            <m:t>𝟏</m:t>
                          </m:r>
                          <m:r>
                            <a:rPr lang="en-US" b="1" i="0" smtClean="0">
                              <a:latin typeface="Cambria Math" panose="02040503050406030204" pitchFamily="18" charset="0"/>
                            </a:rPr>
                            <m:t>                   </m:t>
                          </m:r>
                        </m:sub>
                      </m:sSub>
                      <m:sSub>
                        <m:sSubPr>
                          <m:ctrlPr>
                            <a:rPr lang="en-US" b="1" i="1">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1" i="0">
                              <a:latin typeface="Cambria Math" panose="02040503050406030204" pitchFamily="18" charset="0"/>
                            </a:rPr>
                            <m:t>𝟐</m:t>
                          </m:r>
                        </m:sub>
                      </m:sSub>
                      <m:sSub>
                        <m:sSubPr>
                          <m:ctrlPr>
                            <a:rPr lang="en-US" b="1" i="1">
                              <a:solidFill>
                                <a:srgbClr val="836967"/>
                              </a:solidFill>
                              <a:latin typeface="Cambria Math" panose="02040503050406030204" pitchFamily="18" charset="0"/>
                            </a:rPr>
                          </m:ctrlPr>
                        </m:sSubPr>
                        <m:e>
                          <m:r>
                            <a:rPr lang="en-US" b="1" i="1" smtClean="0">
                              <a:solidFill>
                                <a:srgbClr val="836967"/>
                              </a:solidFill>
                              <a:latin typeface="Cambria Math" panose="02040503050406030204" pitchFamily="18" charset="0"/>
                            </a:rPr>
                            <m:t>               </m:t>
                          </m:r>
                          <m:r>
                            <a:rPr lang="en-US" b="1" i="1">
                              <a:latin typeface="Cambria Math" panose="02040503050406030204" pitchFamily="18" charset="0"/>
                            </a:rPr>
                            <m:t>𝑨</m:t>
                          </m:r>
                        </m:e>
                        <m:sub>
                          <m:r>
                            <a:rPr lang="en-US" b="1" i="0">
                              <a:latin typeface="Cambria Math" panose="02040503050406030204" pitchFamily="18" charset="0"/>
                            </a:rPr>
                            <m:t>𝟑</m:t>
                          </m:r>
                          <m:r>
                            <a:rPr lang="en-US" b="1" i="1" smtClean="0">
                              <a:latin typeface="Cambria Math" panose="02040503050406030204" pitchFamily="18" charset="0"/>
                            </a:rPr>
                            <m:t>                      </m:t>
                          </m:r>
                        </m:sub>
                      </m:sSub>
                      <m:sSub>
                        <m:sSubPr>
                          <m:ctrlPr>
                            <a:rPr lang="en-US" b="1" i="1">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1" i="0">
                              <a:latin typeface="Cambria Math" panose="02040503050406030204" pitchFamily="18" charset="0"/>
                            </a:rPr>
                            <m:t>𝟒</m:t>
                          </m:r>
                          <m:r>
                            <a:rPr lang="en-US" b="1" i="1" smtClean="0">
                              <a:latin typeface="Cambria Math" panose="02040503050406030204" pitchFamily="18" charset="0"/>
                            </a:rPr>
                            <m:t>                     </m:t>
                          </m:r>
                        </m:sub>
                      </m:sSub>
                      <m:sSub>
                        <m:sSubPr>
                          <m:ctrlPr>
                            <a:rPr lang="en-US" b="1" i="1">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1" i="0">
                              <a:latin typeface="Cambria Math" panose="02040503050406030204" pitchFamily="18" charset="0"/>
                            </a:rPr>
                            <m:t>𝟓</m:t>
                          </m:r>
                        </m:sub>
                      </m:sSub>
                    </m:oMath>
                  </m:oMathPara>
                </a14:m>
                <a:endParaRPr lang="en-US" b="1" dirty="0"/>
              </a:p>
            </p:txBody>
          </p:sp>
        </mc:Choice>
        <mc:Fallback>
          <p:sp>
            <p:nvSpPr>
              <p:cNvPr id="60" name="TextBox 59">
                <a:extLst>
                  <a:ext uri="{FF2B5EF4-FFF2-40B4-BE49-F238E27FC236}">
                    <a16:creationId xmlns:a16="http://schemas.microsoft.com/office/drawing/2014/main" id="{32EA6ED7-863F-494B-A1BB-AFAED445F004}"/>
                  </a:ext>
                </a:extLst>
              </p:cNvPr>
              <p:cNvSpPr txBox="1">
                <a:spLocks noRot="1" noChangeAspect="1" noMove="1" noResize="1" noEditPoints="1" noAdjustHandles="1" noChangeArrowheads="1" noChangeShapeType="1" noTextEdit="1"/>
              </p:cNvSpPr>
              <p:nvPr/>
            </p:nvSpPr>
            <p:spPr>
              <a:xfrm>
                <a:off x="5035268" y="8659762"/>
                <a:ext cx="12235068" cy="75405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12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left)">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left)">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wipe(left)">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wipe(left)">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8">
                                            <p:txEl>
                                              <p:pRg st="0" end="0"/>
                                            </p:txEl>
                                          </p:spTgt>
                                        </p:tgtEl>
                                        <p:attrNameLst>
                                          <p:attrName>style.visibility</p:attrName>
                                        </p:attrNameLst>
                                      </p:cBhvr>
                                      <p:to>
                                        <p:strVal val="visible"/>
                                      </p:to>
                                    </p:set>
                                    <p:animEffect transition="in" filter="wipe(left)">
                                      <p:cBhvr>
                                        <p:cTn id="37" dur="500"/>
                                        <p:tgtEl>
                                          <p:spTgt spid="12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down)">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P spid="131" grpId="0"/>
      <p:bldP spid="132" grpId="0"/>
      <p:bldP spid="133" grpId="0"/>
      <p:bldP spid="58" grpId="0"/>
      <p:bldP spid="59"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2083</TotalTime>
  <Words>909</Words>
  <Application>Microsoft Office PowerPoint</Application>
  <PresentationFormat>Custom</PresentationFormat>
  <Paragraphs>202</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Malgun Gothic</vt:lpstr>
      <vt:lpstr>Arial</vt:lpstr>
      <vt:lpstr>Calibri</vt:lpstr>
      <vt:lpstr>Calibri Light</vt:lpstr>
      <vt:lpstr>Cambria Math</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ADMIN</cp:lastModifiedBy>
  <cp:revision>294</cp:revision>
  <dcterms:created xsi:type="dcterms:W3CDTF">2013-08-31T11:42:51Z</dcterms:created>
  <dcterms:modified xsi:type="dcterms:W3CDTF">2023-05-05T09:50:16Z</dcterms:modified>
</cp:coreProperties>
</file>