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2" r:id="rId4"/>
    <p:sldId id="270" r:id="rId5"/>
    <p:sldId id="273" r:id="rId6"/>
    <p:sldId id="272" r:id="rId7"/>
    <p:sldId id="271" r:id="rId8"/>
    <p:sldId id="274" r:id="rId9"/>
    <p:sldId id="259" r:id="rId10"/>
    <p:sldId id="275" r:id="rId11"/>
    <p:sldId id="258" r:id="rId12"/>
    <p:sldId id="257" r:id="rId13"/>
    <p:sldId id="263" r:id="rId14"/>
    <p:sldId id="266" r:id="rId15"/>
    <p:sldId id="265" r:id="rId16"/>
    <p:sldId id="268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E237-5607-48CD-86C2-6C1882855B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B56B-19B4-4465-B769-A394ADBA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E237-5607-48CD-86C2-6C1882855B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B56B-19B4-4465-B769-A394ADBA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E237-5607-48CD-86C2-6C1882855B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B56B-19B4-4465-B769-A394ADBA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E237-5607-48CD-86C2-6C1882855B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B56B-19B4-4465-B769-A394ADBA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E237-5607-48CD-86C2-6C1882855B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B56B-19B4-4465-B769-A394ADBA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E237-5607-48CD-86C2-6C1882855B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B56B-19B4-4465-B769-A394ADBA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E237-5607-48CD-86C2-6C1882855B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B56B-19B4-4465-B769-A394ADBA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E237-5607-48CD-86C2-6C1882855B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B56B-19B4-4465-B769-A394ADBA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E237-5607-48CD-86C2-6C1882855B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B56B-19B4-4465-B769-A394ADBA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E237-5607-48CD-86C2-6C1882855B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B56B-19B4-4465-B769-A394ADBA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E237-5607-48CD-86C2-6C1882855B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B56B-19B4-4465-B769-A394ADBA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E237-5607-48CD-86C2-6C1882855B6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B56B-19B4-4465-B769-A394ADBA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ietjack.com/tieng-anh-12-mo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Welcome to our class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dmin\Desktop\633844-637199547977244466-16x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0" y="1600200"/>
            <a:ext cx="9144000" cy="2971800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I. COMMUNICATION AND CULTURE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Task 1.</a:t>
            </a:r>
            <a:r>
              <a:rPr lang="en-US" sz="2800" dirty="0" smtClean="0"/>
              <a:t> </a:t>
            </a:r>
            <a:r>
              <a:rPr lang="en-US" sz="2800" dirty="0" smtClean="0">
                <a:solidFill>
                  <a:srgbClr val="0070C0"/>
                </a:solidFill>
              </a:rPr>
              <a:t>Listen to Peter, Jane, and Mary talking about their summer jobs. What does each person do? Write his/her job under each picture.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unit-9-hinh-23-ta-12-m_resiz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019800"/>
            <a:ext cx="3148426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</a:t>
            </a:r>
            <a:r>
              <a:rPr lang="en-US" sz="2800" dirty="0" smtClean="0"/>
              <a:t> Peter: dishwasher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352800" y="6019800"/>
            <a:ext cx="22098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</a:t>
            </a:r>
            <a:r>
              <a:rPr lang="en-US" sz="2800" dirty="0" smtClean="0"/>
              <a:t> Jane: tutor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096000" y="6019800"/>
            <a:ext cx="3048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3.</a:t>
            </a:r>
            <a:r>
              <a:rPr lang="en-US" sz="2800" dirty="0" smtClean="0"/>
              <a:t> Mary: tour guide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Task 2.</a:t>
            </a:r>
            <a:r>
              <a:rPr lang="en-US" sz="2800" dirty="0" smtClean="0"/>
              <a:t> </a:t>
            </a:r>
            <a:r>
              <a:rPr lang="en-US" sz="2800" b="1" dirty="0" smtClean="0">
                <a:solidFill>
                  <a:srgbClr val="0070C0"/>
                </a:solidFill>
              </a:rPr>
              <a:t>Listen again. Do Peter, Jane, and Mary like their jobs? Why or why not? Tick the correct column and take notes in the table below.</a:t>
            </a:r>
            <a:r>
              <a:rPr lang="en-US" sz="2800" dirty="0" smtClean="0">
                <a:solidFill>
                  <a:srgbClr val="0070C0"/>
                </a:solidFill>
              </a:rPr>
              <a:t> </a:t>
            </a:r>
            <a:endParaRPr 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600200"/>
          <a:ext cx="8839200" cy="510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586"/>
                <a:gridCol w="1104900"/>
                <a:gridCol w="2198914"/>
                <a:gridCol w="4114800"/>
              </a:tblGrid>
              <a:tr h="826786">
                <a:tc>
                  <a:txBody>
                    <a:bodyPr/>
                    <a:lstStyle/>
                    <a:p>
                      <a:r>
                        <a:rPr lang="en-US" sz="3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Likes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Doesn't like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Reasons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42620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Peter</a:t>
                      </a:r>
                      <a:endParaRPr lang="en-US" sz="32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2620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Jane</a:t>
                      </a:r>
                      <a:endParaRPr lang="en-US" sz="3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2620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Mary</a:t>
                      </a:r>
                      <a:endParaRPr lang="en-US" sz="32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76800" y="26670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It's a pretty hard job. It's hot in the kitchen.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41148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She loves working with the kids. It's fun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349895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work's very interesting.</a:t>
            </a:r>
          </a:p>
          <a:p>
            <a:r>
              <a:rPr lang="en-US" sz="2200" dirty="0" smtClean="0"/>
              <a:t>She has the opportunity to see lots of historical buildings and sights.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667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v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0386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v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54102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v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Task 3.</a:t>
            </a:r>
            <a:r>
              <a:rPr lang="en-US" sz="3200" dirty="0" smtClean="0"/>
              <a:t> </a:t>
            </a:r>
            <a:r>
              <a:rPr lang="en-US" sz="3200" dirty="0" smtClean="0">
                <a:solidFill>
                  <a:srgbClr val="0070C0"/>
                </a:solidFill>
              </a:rPr>
              <a:t>Work in groups. Imagine you are going to do a summer job. Tell your group about your job and why you like or dislike it. 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514600"/>
            <a:ext cx="6553200" cy="33239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A: Do you often do summer jobs?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B: ………………………………….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A: What job do you want to do?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B: ………………………………….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A: Why do you like it?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B: …………………………………..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0" y="1905000"/>
            <a:ext cx="9144000" cy="2743200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II. </a:t>
            </a:r>
            <a:r>
              <a:rPr lang="en-US" sz="5400" b="1" dirty="0" smtClean="0">
                <a:solidFill>
                  <a:schemeClr val="tx1"/>
                </a:solidFill>
              </a:rPr>
              <a:t>CULTURE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Task 1</a:t>
            </a:r>
            <a:r>
              <a:rPr lang="en-US" sz="3200" b="1" dirty="0" smtClean="0">
                <a:solidFill>
                  <a:srgbClr val="C00000"/>
                </a:solidFill>
              </a:rPr>
              <a:t>. </a:t>
            </a:r>
            <a:r>
              <a:rPr lang="en-US" sz="3200" dirty="0" smtClean="0">
                <a:solidFill>
                  <a:srgbClr val="0070C0"/>
                </a:solidFill>
              </a:rPr>
              <a:t>Read the text about a year out and answer the questions that follow.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066800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dirty="0" smtClean="0"/>
              <a:t>What would Tom really like to do after securing a place at university?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 smtClean="0">
                <a:solidFill>
                  <a:srgbClr val="0070C0"/>
                </a:solidFill>
              </a:rPr>
              <a:t>He </a:t>
            </a:r>
            <a:r>
              <a:rPr lang="en-US" sz="2400" dirty="0" smtClean="0">
                <a:solidFill>
                  <a:srgbClr val="0070C0"/>
                </a:solidFill>
              </a:rPr>
              <a:t>would really like a break from the academic </a:t>
            </a:r>
            <a:r>
              <a:rPr lang="en-US" sz="2400" dirty="0" smtClean="0">
                <a:solidFill>
                  <a:srgbClr val="0070C0"/>
                </a:solidFill>
              </a:rPr>
              <a:t>world.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</a:rPr>
              <a:t>2. </a:t>
            </a:r>
            <a:r>
              <a:rPr lang="en-US" sz="2400" dirty="0" smtClean="0"/>
              <a:t>What are the things that he can do in his gap year?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 smtClean="0">
                <a:solidFill>
                  <a:srgbClr val="0070C0"/>
                </a:solidFill>
              </a:rPr>
              <a:t>He </a:t>
            </a:r>
            <a:r>
              <a:rPr lang="en-US" sz="2400" dirty="0" smtClean="0">
                <a:solidFill>
                  <a:srgbClr val="0070C0"/>
                </a:solidFill>
              </a:rPr>
              <a:t>could work in a bank or do community work. He might even do something adventurous, such as joining an expedition to a </a:t>
            </a:r>
            <a:r>
              <a:rPr lang="en-US" sz="2400" dirty="0" smtClean="0">
                <a:solidFill>
                  <a:srgbClr val="0070C0"/>
                </a:solidFill>
              </a:rPr>
              <a:t>rainforest.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</a:rPr>
              <a:t>3. </a:t>
            </a:r>
            <a:r>
              <a:rPr lang="en-US" sz="2400" dirty="0" smtClean="0"/>
              <a:t>What are the benefit that the experience will give him during the gap year?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 smtClean="0">
                <a:solidFill>
                  <a:srgbClr val="0070C0"/>
                </a:solidFill>
              </a:rPr>
              <a:t>His </a:t>
            </a:r>
            <a:r>
              <a:rPr lang="en-US" sz="2400" dirty="0" smtClean="0">
                <a:solidFill>
                  <a:srgbClr val="0070C0"/>
                </a:solidFill>
              </a:rPr>
              <a:t>experience during a gap year will broaden his horizons and teach him new </a:t>
            </a:r>
            <a:r>
              <a:rPr lang="en-US" sz="2400" b="1" i="1" u="sng" dirty="0" smtClean="0">
                <a:solidFill>
                  <a:srgbClr val="0070C0"/>
                </a:solidFill>
                <a:hlinkClick r:id="rId2"/>
              </a:rPr>
              <a:t>skills</a:t>
            </a:r>
            <a:r>
              <a:rPr lang="en-US" sz="2400" dirty="0" smtClean="0">
                <a:solidFill>
                  <a:srgbClr val="0070C0"/>
                </a:solidFill>
              </a:rPr>
              <a:t>. It may also give him the chance to earn some </a:t>
            </a:r>
            <a:r>
              <a:rPr lang="en-US" sz="2400" dirty="0" smtClean="0">
                <a:solidFill>
                  <a:srgbClr val="0070C0"/>
                </a:solidFill>
              </a:rPr>
              <a:t>money.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</a:rPr>
              <a:t>4. </a:t>
            </a:r>
            <a:r>
              <a:rPr lang="en-US" sz="2400" dirty="0" smtClean="0"/>
              <a:t>What must Tom check before he decides to take a year out?</a:t>
            </a:r>
          </a:p>
          <a:p>
            <a:pPr marL="342900" indent="-342900"/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70C0"/>
                </a:solidFill>
              </a:rPr>
              <a:t>Before </a:t>
            </a:r>
            <a:r>
              <a:rPr lang="en-US" sz="2400" dirty="0" smtClean="0">
                <a:solidFill>
                  <a:srgbClr val="0070C0"/>
                </a:solidFill>
              </a:rPr>
              <a:t>deciding to take a year out, he must make sure that the university will hold his place for him till the following year.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</a:rPr>
              <a:t>5.</a:t>
            </a:r>
            <a:r>
              <a:rPr lang="en-US" sz="2400" dirty="0" smtClean="0"/>
              <a:t> What does “the university of life” mean?</a:t>
            </a:r>
          </a:p>
          <a:p>
            <a:pPr marL="342900" indent="-342900"/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70C0"/>
                </a:solidFill>
              </a:rPr>
              <a:t>It </a:t>
            </a:r>
            <a:r>
              <a:rPr lang="en-US" sz="2400" dirty="0" smtClean="0">
                <a:solidFill>
                  <a:srgbClr val="0070C0"/>
                </a:solidFill>
              </a:rPr>
              <a:t>means the education one gets from experience in the real world.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7770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Task 2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r>
              <a:rPr lang="en-US" sz="3200" dirty="0" smtClean="0"/>
              <a:t> </a:t>
            </a:r>
            <a:r>
              <a:rPr lang="en-US" sz="3200" dirty="0" smtClean="0">
                <a:solidFill>
                  <a:srgbClr val="0070C0"/>
                </a:solidFill>
              </a:rPr>
              <a:t>Discuss the questions with a partner.</a:t>
            </a:r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/>
              <a:t> Do young people take a year out in Viet Nam?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/>
              <a:t> Imagine you are allowed to take a year out after finishing school. What will you do in your gap year?</a:t>
            </a:r>
            <a:endParaRPr lang="en-US" sz="2800" dirty="0"/>
          </a:p>
        </p:txBody>
      </p:sp>
      <p:pic>
        <p:nvPicPr>
          <p:cNvPr id="1027" name="Picture 3" descr="C:\Users\Admin\Desktop\gap-year-nen-hay-khong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91440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hinh-nen-trang-dep-5_102712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914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                 HOMEWORK</a:t>
            </a:r>
          </a:p>
          <a:p>
            <a:pPr>
              <a:buFontTx/>
              <a:buChar char="-"/>
            </a:pPr>
            <a:r>
              <a:rPr lang="en-US" sz="4000" dirty="0" smtClean="0"/>
              <a:t> Learn all the new words by heart.</a:t>
            </a:r>
          </a:p>
          <a:p>
            <a:pPr>
              <a:buFontTx/>
              <a:buChar char="-"/>
            </a:pPr>
            <a:r>
              <a:rPr lang="en-US" sz="4000" dirty="0" smtClean="0"/>
              <a:t> </a:t>
            </a:r>
            <a:r>
              <a:rPr lang="en-US" sz="4000" dirty="0" smtClean="0"/>
              <a:t>Prepare for the new lesson –Looking back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day-job_1200x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b="1" dirty="0" smtClean="0">
                <a:solidFill>
                  <a:srgbClr val="FF0000"/>
                </a:solidFill>
              </a:rPr>
              <a:t>1.</a:t>
            </a:r>
            <a:r>
              <a:rPr lang="en-US" sz="3200" dirty="0" smtClean="0"/>
              <a:t> What do you do during your summer holidays</a:t>
            </a:r>
          </a:p>
          <a:p>
            <a:pPr marL="342900" indent="-342900"/>
            <a:r>
              <a:rPr lang="en-US" sz="3200" b="1" dirty="0" smtClean="0">
                <a:solidFill>
                  <a:srgbClr val="FF0000"/>
                </a:solidFill>
              </a:rPr>
              <a:t>2. </a:t>
            </a:r>
            <a:r>
              <a:rPr lang="en-US" sz="3200" dirty="0" smtClean="0"/>
              <a:t>Do you do any summer jobs to get money?</a:t>
            </a:r>
          </a:p>
          <a:p>
            <a:pPr marL="342900" indent="-342900"/>
            <a:r>
              <a:rPr lang="en-US" sz="3200" b="1" dirty="0" smtClean="0">
                <a:solidFill>
                  <a:srgbClr val="FF0000"/>
                </a:solidFill>
              </a:rPr>
              <a:t>3.</a:t>
            </a:r>
            <a:r>
              <a:rPr lang="en-US" sz="3200" dirty="0" smtClean="0"/>
              <a:t> What job do you want to do?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	</a:t>
            </a:r>
            <a:r>
              <a:rPr lang="en-US" sz="4800" b="1" dirty="0" smtClean="0">
                <a:solidFill>
                  <a:srgbClr val="C00000"/>
                </a:solidFill>
              </a:rPr>
              <a:t>UNIT 9:</a:t>
            </a:r>
            <a:r>
              <a:rPr lang="en-US" sz="4800" dirty="0" smtClean="0"/>
              <a:t> </a:t>
            </a:r>
            <a:r>
              <a:rPr lang="en-US" sz="4800" b="1" dirty="0" smtClean="0">
                <a:solidFill>
                  <a:srgbClr val="00B050"/>
                </a:solidFill>
              </a:rPr>
              <a:t>CHOOSING A CAREER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     Lesson 7: COMMUNICATION AND CULTURE</a:t>
            </a:r>
          </a:p>
          <a:p>
            <a:r>
              <a:rPr lang="en-US" sz="4800" dirty="0" smtClean="0"/>
              <a:t>                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esktop\Summer-Jobs-9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638799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228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Vocabulary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gap-year-nen-hay-khong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553200" cy="5257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Gap year (n.phr.)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381000"/>
            <a:ext cx="1394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/</a:t>
            </a:r>
            <a:r>
              <a:rPr lang="en-US" sz="3600" dirty="0" err="1" smtClean="0"/>
              <a:t>gæp</a:t>
            </a:r>
            <a:r>
              <a:rPr lang="en-US" sz="3600" dirty="0" smtClean="0"/>
              <a:t>/</a:t>
            </a:r>
            <a:r>
              <a:rPr lang="en-US" b="1" dirty="0" smtClean="0"/>
              <a:t> 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62600" y="228600"/>
          <a:ext cx="990600" cy="868680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8686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3500"/>
                          </a:solidFill>
                          <a:latin typeface="Verdana"/>
                        </a:rPr>
                        <a:t/>
                      </a:r>
                      <a:br>
                        <a:rPr lang="en-US" dirty="0">
                          <a:solidFill>
                            <a:srgbClr val="003500"/>
                          </a:solidFill>
                          <a:latin typeface="Verdana"/>
                        </a:rPr>
                      </a:br>
                      <a:endParaRPr lang="en-US" dirty="0">
                        <a:solidFill>
                          <a:srgbClr val="003500"/>
                        </a:solidFill>
                        <a:latin typeface="Verdan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43600" y="381000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jiə</a:t>
            </a:r>
            <a:r>
              <a:rPr lang="en-US" sz="36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:]</a:t>
            </a:r>
            <a:endParaRPr lang="en-US" sz="3600" dirty="0">
              <a:solidFill>
                <a:srgbClr val="0035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_uqUJjPWecPnh3kg5qmEzV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6294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Adventurous (</a:t>
            </a:r>
            <a:r>
              <a:rPr lang="en-US" sz="3600" dirty="0" err="1" smtClean="0">
                <a:solidFill>
                  <a:srgbClr val="C00000"/>
                </a:solidFill>
              </a:rPr>
              <a:t>adj</a:t>
            </a:r>
            <a:r>
              <a:rPr lang="en-US" sz="3600" dirty="0" smtClean="0">
                <a:solidFill>
                  <a:srgbClr val="C00000"/>
                </a:solidFill>
              </a:rPr>
              <a:t>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228600"/>
            <a:ext cx="2907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/</a:t>
            </a:r>
            <a:r>
              <a:rPr lang="en-US" sz="3600" dirty="0" err="1" smtClean="0"/>
              <a:t>əd'vent∫ərəs</a:t>
            </a:r>
            <a:r>
              <a:rPr lang="en-US" sz="3600" dirty="0" smtClean="0"/>
              <a:t>/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14500"/>
            <a:ext cx="71628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381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Expedition (n)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381000"/>
            <a:ext cx="2708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/,</a:t>
            </a:r>
            <a:r>
              <a:rPr lang="en-US" sz="3600" dirty="0" err="1" smtClean="0"/>
              <a:t>ekspə'di∫n</a:t>
            </a:r>
            <a:r>
              <a:rPr lang="en-US" sz="3600" dirty="0" smtClean="0"/>
              <a:t>/</a:t>
            </a:r>
            <a:r>
              <a:rPr lang="en-US" sz="3600" b="1" dirty="0" smtClean="0"/>
              <a:t> 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line at which the earth's surface and the sky appear to meet.</a:t>
            </a:r>
            <a:endParaRPr lang="en-US" sz="3200" dirty="0"/>
          </a:p>
        </p:txBody>
      </p:sp>
      <p:pic>
        <p:nvPicPr>
          <p:cNvPr id="6147" name="Picture 3" descr="C:\Users\Admin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7162800" cy="4343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228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Horizon (n)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228600"/>
            <a:ext cx="2121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/</a:t>
            </a:r>
            <a:r>
              <a:rPr lang="en-US" sz="3600" dirty="0" err="1" smtClean="0"/>
              <a:t>hə'raizn</a:t>
            </a:r>
            <a:r>
              <a:rPr lang="en-US" sz="3600" dirty="0" smtClean="0"/>
              <a:t>/</a:t>
            </a:r>
            <a:r>
              <a:rPr lang="en-US" sz="3600" b="1" dirty="0" smtClean="0"/>
              <a:t> 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685800" y="0"/>
            <a:ext cx="7772400" cy="1143000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Vocabulary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Expedition (n)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971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Horizon (n)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33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Adventurous (</a:t>
            </a:r>
            <a:r>
              <a:rPr lang="en-US" sz="3600" dirty="0" err="1" smtClean="0">
                <a:solidFill>
                  <a:srgbClr val="C00000"/>
                </a:solidFill>
              </a:rPr>
              <a:t>adj</a:t>
            </a:r>
            <a:r>
              <a:rPr lang="en-US" sz="3600" dirty="0" smtClean="0">
                <a:solidFill>
                  <a:srgbClr val="C00000"/>
                </a:solidFill>
              </a:rPr>
              <a:t>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419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Gap year (n.phr.)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4419600"/>
            <a:ext cx="1394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/</a:t>
            </a:r>
            <a:r>
              <a:rPr lang="en-US" sz="3600" dirty="0" err="1" smtClean="0"/>
              <a:t>gæp</a:t>
            </a:r>
            <a:r>
              <a:rPr lang="en-US" sz="3600" dirty="0" smtClean="0"/>
              <a:t>/</a:t>
            </a:r>
            <a:r>
              <a:rPr lang="en-US" b="1" dirty="0" smtClean="0"/>
              <a:t> 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5181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rảnh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rỗi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0035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2971800"/>
            <a:ext cx="4189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/</a:t>
            </a:r>
            <a:r>
              <a:rPr lang="en-US" sz="3600" dirty="0" err="1" smtClean="0"/>
              <a:t>hə'raizn</a:t>
            </a:r>
            <a:r>
              <a:rPr lang="en-US" sz="3600" dirty="0" smtClean="0"/>
              <a:t>/ : </a:t>
            </a:r>
            <a:r>
              <a:rPr lang="en-US" sz="3600" dirty="0" err="1" smtClean="0"/>
              <a:t>Chân</a:t>
            </a:r>
            <a:r>
              <a:rPr lang="en-US" sz="3600" dirty="0" smtClean="0"/>
              <a:t> </a:t>
            </a:r>
            <a:r>
              <a:rPr lang="en-US" sz="3600" dirty="0" err="1" smtClean="0"/>
              <a:t>trời</a:t>
            </a:r>
            <a:r>
              <a:rPr lang="en-US" sz="3600" b="1" dirty="0" smtClean="0"/>
              <a:t> 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3124200" y="2286000"/>
            <a:ext cx="6004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/,</a:t>
            </a:r>
            <a:r>
              <a:rPr lang="en-US" sz="3600" dirty="0" err="1" smtClean="0"/>
              <a:t>ekspə'di∫n</a:t>
            </a:r>
            <a:r>
              <a:rPr lang="en-US" sz="3600" dirty="0" smtClean="0"/>
              <a:t>/: </a:t>
            </a:r>
            <a:r>
              <a:rPr lang="en-US" sz="3600" dirty="0" err="1" smtClean="0"/>
              <a:t>Cuộc</a:t>
            </a:r>
            <a:r>
              <a:rPr lang="en-US" sz="3600" dirty="0" smtClean="0"/>
              <a:t> </a:t>
            </a:r>
            <a:r>
              <a:rPr lang="en-US" sz="3600" dirty="0" err="1" smtClean="0"/>
              <a:t>thám</a:t>
            </a:r>
            <a:r>
              <a:rPr lang="en-US" sz="3600" dirty="0" smtClean="0"/>
              <a:t> </a:t>
            </a:r>
            <a:r>
              <a:rPr lang="en-US" sz="3600" dirty="0" err="1" smtClean="0"/>
              <a:t>hiểm</a:t>
            </a:r>
            <a:r>
              <a:rPr lang="en-US" sz="3600" b="1" dirty="0" smtClean="0"/>
              <a:t> 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3733800" y="3733800"/>
            <a:ext cx="5028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/</a:t>
            </a:r>
            <a:r>
              <a:rPr lang="en-US" sz="3600" dirty="0" err="1" smtClean="0"/>
              <a:t>əd'vent∫ərəs</a:t>
            </a:r>
            <a:r>
              <a:rPr lang="en-US" sz="3600" dirty="0" smtClean="0"/>
              <a:t>/ : </a:t>
            </a:r>
            <a:r>
              <a:rPr lang="en-US" sz="3600" dirty="0" err="1" smtClean="0"/>
              <a:t>Phiêu</a:t>
            </a:r>
            <a:r>
              <a:rPr lang="en-US" sz="3600" dirty="0" smtClean="0"/>
              <a:t> </a:t>
            </a:r>
            <a:r>
              <a:rPr lang="en-US" sz="3600" dirty="0" err="1" smtClean="0"/>
              <a:t>lưu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5105400" y="4419600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dirty="0" err="1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jiə</a:t>
            </a:r>
            <a:r>
              <a:rPr lang="en-US" sz="3600" dirty="0" smtClean="0">
                <a:solidFill>
                  <a:srgbClr val="003500"/>
                </a:solidFill>
                <a:latin typeface="Times New Roman" pitchFamily="18" charset="0"/>
                <a:cs typeface="Times New Roman" pitchFamily="18" charset="0"/>
              </a:rPr>
              <a:t>:]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399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32</cp:revision>
  <dcterms:created xsi:type="dcterms:W3CDTF">2020-03-29T00:38:40Z</dcterms:created>
  <dcterms:modified xsi:type="dcterms:W3CDTF">2020-03-29T09:30:50Z</dcterms:modified>
</cp:coreProperties>
</file>