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5" r:id="rId4"/>
    <p:sldId id="264" r:id="rId5"/>
    <p:sldId id="263" r:id="rId6"/>
    <p:sldId id="262" r:id="rId7"/>
    <p:sldId id="260" r:id="rId8"/>
    <p:sldId id="259" r:id="rId9"/>
    <p:sldId id="258" r:id="rId10"/>
    <p:sldId id="268" r:id="rId11"/>
    <p:sldId id="25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2621D-8744-4F8D-B374-FF6AF39AA61D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02499-7ADD-4C7D-89E5-18306AC3EC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2621D-8744-4F8D-B374-FF6AF39AA61D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02499-7ADD-4C7D-89E5-18306AC3EC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2621D-8744-4F8D-B374-FF6AF39AA61D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02499-7ADD-4C7D-89E5-18306AC3EC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2621D-8744-4F8D-B374-FF6AF39AA61D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02499-7ADD-4C7D-89E5-18306AC3EC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2621D-8744-4F8D-B374-FF6AF39AA61D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02499-7ADD-4C7D-89E5-18306AC3EC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2621D-8744-4F8D-B374-FF6AF39AA61D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02499-7ADD-4C7D-89E5-18306AC3EC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2621D-8744-4F8D-B374-FF6AF39AA61D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02499-7ADD-4C7D-89E5-18306AC3EC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2621D-8744-4F8D-B374-FF6AF39AA61D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02499-7ADD-4C7D-89E5-18306AC3EC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2621D-8744-4F8D-B374-FF6AF39AA61D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02499-7ADD-4C7D-89E5-18306AC3EC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2621D-8744-4F8D-B374-FF6AF39AA61D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02499-7ADD-4C7D-89E5-18306AC3EC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2621D-8744-4F8D-B374-FF6AF39AA61D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02499-7ADD-4C7D-89E5-18306AC3EC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2621D-8744-4F8D-B374-FF6AF39AA61D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02499-7ADD-4C7D-89E5-18306AC3EC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Admin\Desktop\E%2012%20THI%20DIEM\E%2012-UNIT%209-CHOOSING%20A%20CAREER\E%2012%20-%20UNIT%209%20-%20SPEAKING\People%20work%20-%20Nursery%20Rhymes%20&amp;%20Kids%20Songs%20-%20LearnEnglish%20Kids%20British%20Council.mp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how-to-get-a-dream-job-compresso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Berlin Sans FB" pitchFamily="34" charset="0"/>
              </a:rPr>
              <a:t>Welcome to our class</a:t>
            </a:r>
            <a:endParaRPr lang="en-US" sz="7200" b="1" dirty="0">
              <a:solidFill>
                <a:srgbClr val="FF0000"/>
              </a:solidFill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hinh-nen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228600"/>
            <a:ext cx="891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Berlin Sans FB Demi" pitchFamily="34" charset="0"/>
              </a:rPr>
              <a:t>Work in 4 groups. Each group discuss one of the following famous sayings about careers</a:t>
            </a:r>
            <a:endParaRPr lang="en-US" sz="3200" b="1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600200"/>
            <a:ext cx="91440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3200" b="1" dirty="0" smtClean="0">
                <a:solidFill>
                  <a:srgbClr val="FF0000"/>
                </a:solidFill>
              </a:rPr>
              <a:t>1. </a:t>
            </a:r>
            <a:r>
              <a:rPr lang="en-US" sz="3200" dirty="0" smtClean="0"/>
              <a:t>“ Choose a job you love, and you will never have to work a day in your life.“ - </a:t>
            </a:r>
            <a:r>
              <a:rPr lang="en-US" sz="3200" b="1" dirty="0" err="1" smtClean="0"/>
              <a:t>Confucious</a:t>
            </a:r>
            <a:endParaRPr lang="en-US" sz="3200" b="1" dirty="0" smtClean="0"/>
          </a:p>
          <a:p>
            <a:pPr marL="342900" indent="-342900"/>
            <a:r>
              <a:rPr lang="en-US" sz="3200" b="1" dirty="0" smtClean="0">
                <a:solidFill>
                  <a:srgbClr val="FF0000"/>
                </a:solidFill>
              </a:rPr>
              <a:t>2.</a:t>
            </a:r>
            <a:r>
              <a:rPr lang="en-US" sz="3200" dirty="0" smtClean="0"/>
              <a:t> "Failure </a:t>
            </a:r>
            <a:r>
              <a:rPr lang="en-US" sz="3200" dirty="0" smtClean="0"/>
              <a:t>doesn't mean you are a failure it just means you haven't succeeded yet." —</a:t>
            </a:r>
            <a:r>
              <a:rPr lang="en-US" sz="3200" b="1" dirty="0" smtClean="0"/>
              <a:t>Robert H. </a:t>
            </a:r>
            <a:r>
              <a:rPr lang="en-US" sz="3200" b="1" dirty="0" err="1" smtClean="0"/>
              <a:t>Schuller</a:t>
            </a:r>
            <a:endParaRPr lang="en-US" sz="3200" b="1" dirty="0" smtClean="0"/>
          </a:p>
          <a:p>
            <a:pPr marL="342900" indent="-342900"/>
            <a:r>
              <a:rPr lang="en-US" sz="3200" b="1" dirty="0" smtClean="0">
                <a:solidFill>
                  <a:srgbClr val="FF0000"/>
                </a:solidFill>
              </a:rPr>
              <a:t>3.</a:t>
            </a:r>
            <a:r>
              <a:rPr lang="en-US" sz="3200" dirty="0" smtClean="0"/>
              <a:t> "I </a:t>
            </a:r>
            <a:r>
              <a:rPr lang="en-US" sz="3200" dirty="0" smtClean="0"/>
              <a:t>think everyone should experience defeat at least once during their career. You learn a lot from it." -</a:t>
            </a:r>
            <a:r>
              <a:rPr lang="en-US" sz="3200" b="1" dirty="0" smtClean="0"/>
              <a:t>Lou </a:t>
            </a:r>
            <a:r>
              <a:rPr lang="en-US" sz="3200" b="1" dirty="0" smtClean="0"/>
              <a:t>Holtz</a:t>
            </a:r>
          </a:p>
          <a:p>
            <a:pPr marL="342900" indent="-342900"/>
            <a:r>
              <a:rPr lang="en-US" sz="3200" b="1" dirty="0" smtClean="0">
                <a:solidFill>
                  <a:srgbClr val="FF0000"/>
                </a:solidFill>
              </a:rPr>
              <a:t>4.</a:t>
            </a:r>
            <a:r>
              <a:rPr lang="en-US" sz="3200" dirty="0" smtClean="0"/>
              <a:t> "Dreams </a:t>
            </a:r>
            <a:r>
              <a:rPr lang="en-US" sz="3200" dirty="0" smtClean="0"/>
              <a:t>are extremely important. You can't do it unless you imagine it." </a:t>
            </a:r>
            <a:r>
              <a:rPr lang="en-US" sz="3200" dirty="0" smtClean="0"/>
              <a:t>— </a:t>
            </a:r>
            <a:r>
              <a:rPr lang="en-US" sz="3200" b="1" dirty="0" smtClean="0"/>
              <a:t>George </a:t>
            </a:r>
            <a:r>
              <a:rPr lang="en-US" sz="3200" b="1" dirty="0" smtClean="0"/>
              <a:t>Lucas</a:t>
            </a:r>
          </a:p>
          <a:p>
            <a:pPr marL="342900" indent="-342900">
              <a:buFontTx/>
              <a:buAutoNum type="arabicPeriod"/>
            </a:pPr>
            <a:endParaRPr lang="en-US" b="1" dirty="0" smtClean="0"/>
          </a:p>
          <a:p>
            <a:pPr marL="342900" indent="-342900"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68f188de0cd231c4c99f3c64fef004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named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828800"/>
            <a:ext cx="5410200" cy="5029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600" y="228600"/>
            <a:ext cx="8686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800" dirty="0"/>
              <a:t> </a:t>
            </a:r>
            <a:r>
              <a:rPr lang="en-US" sz="2800" dirty="0" smtClean="0"/>
              <a:t>Work in 2 groups.</a:t>
            </a:r>
          </a:p>
          <a:p>
            <a:pPr>
              <a:buFontTx/>
              <a:buChar char="-"/>
            </a:pPr>
            <a:r>
              <a:rPr lang="en-US" sz="2800" dirty="0" smtClean="0"/>
              <a:t> Listen to the following song and </a:t>
            </a:r>
            <a:r>
              <a:rPr lang="en-US" sz="2800" dirty="0" smtClean="0"/>
              <a:t>try to remember the jobs</a:t>
            </a:r>
            <a:r>
              <a:rPr lang="en-US" sz="2800" dirty="0" smtClean="0"/>
              <a:t>.</a:t>
            </a:r>
            <a:endParaRPr lang="en-US" sz="2800" dirty="0" smtClean="0"/>
          </a:p>
          <a:p>
            <a:pPr>
              <a:buFontTx/>
              <a:buChar char="-"/>
            </a:pPr>
            <a:r>
              <a:rPr lang="en-US" sz="2800" dirty="0" smtClean="0"/>
              <a:t> Two representatives from 2 groups go to the board and write the answers.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eople work - Nursery Rhymes &amp; Kids Songs - LearnEnglish Kids British Council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85800" y="457200"/>
            <a:ext cx="8001000" cy="624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ay17_Most-common-career-progression-questions-answered_1290x432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33400" y="3810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What do you want to do in the future?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cute-cartoon-character-dream-job_78094-3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62200"/>
            <a:ext cx="9144000" cy="4495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Montserrat"/>
              <a:buNone/>
              <a:defRPr/>
            </a:pPr>
            <a:r>
              <a:rPr lang="en-US" sz="4000" b="1" kern="0" dirty="0" smtClean="0">
                <a:solidFill>
                  <a:srgbClr val="C00000"/>
                </a:solidFill>
                <a:latin typeface="Ravie" pitchFamily="82" charset="0"/>
                <a:ea typeface="Montserrat"/>
                <a:cs typeface="Montserrat"/>
                <a:sym typeface="Montserrat"/>
              </a:rPr>
              <a:t>U</a:t>
            </a:r>
            <a:r>
              <a:rPr lang="en" sz="4000" b="1" kern="0" dirty="0" smtClean="0">
                <a:solidFill>
                  <a:srgbClr val="C00000"/>
                </a:solidFill>
                <a:latin typeface="Ravie" pitchFamily="82" charset="0"/>
                <a:ea typeface="Montserrat"/>
                <a:cs typeface="Montserrat"/>
                <a:sym typeface="Montserrat"/>
              </a:rPr>
              <a:t>nit </a:t>
            </a:r>
            <a:r>
              <a:rPr lang="en" sz="4000" b="1" kern="0" dirty="0" smtClean="0">
                <a:solidFill>
                  <a:srgbClr val="C00000"/>
                </a:solidFill>
                <a:latin typeface="Ravie" pitchFamily="82" charset="0"/>
                <a:ea typeface="Montserrat"/>
                <a:cs typeface="Montserrat"/>
                <a:sym typeface="Montserrat"/>
              </a:rPr>
              <a:t>9: </a:t>
            </a:r>
            <a:r>
              <a:rPr lang="en" sz="4000" b="1" kern="0" dirty="0" smtClean="0">
                <a:solidFill>
                  <a:srgbClr val="0070C0"/>
                </a:solidFill>
                <a:latin typeface="Ravie" pitchFamily="82" charset="0"/>
                <a:ea typeface="Montserrat"/>
                <a:cs typeface="Montserrat"/>
                <a:sym typeface="Montserrat"/>
              </a:rPr>
              <a:t>Choosing </a:t>
            </a:r>
            <a:r>
              <a:rPr lang="en" sz="4000" b="1" kern="0" dirty="0" smtClean="0">
                <a:solidFill>
                  <a:srgbClr val="0070C0"/>
                </a:solidFill>
                <a:latin typeface="Ravie" pitchFamily="82" charset="0"/>
                <a:ea typeface="Montserrat"/>
                <a:cs typeface="Montserrat"/>
                <a:sym typeface="Montserrat"/>
              </a:rPr>
              <a:t>a career</a:t>
            </a:r>
            <a:endParaRPr lang="en" sz="4000" b="1" kern="0" dirty="0">
              <a:solidFill>
                <a:srgbClr val="0070C0"/>
              </a:solidFill>
              <a:latin typeface="Ravie" pitchFamily="8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685800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              </a:t>
            </a:r>
            <a:r>
              <a:rPr lang="en-US" sz="3600" b="1" dirty="0" smtClean="0">
                <a:solidFill>
                  <a:srgbClr val="C00000"/>
                </a:solidFill>
              </a:rPr>
              <a:t>Lesson 4: Speaking</a:t>
            </a:r>
          </a:p>
          <a:p>
            <a:r>
              <a:rPr lang="en-US" sz="3600" b="1" dirty="0" smtClean="0">
                <a:solidFill>
                  <a:srgbClr val="00B050"/>
                </a:solidFill>
              </a:rPr>
              <a:t>Future jobs: Ambitions and dreams</a:t>
            </a:r>
            <a:endParaRPr lang="en-US" sz="36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676400" y="838200"/>
            <a:ext cx="6019800" cy="156966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a. </a:t>
            </a:r>
            <a:r>
              <a:rPr lang="en-US" sz="1600" dirty="0"/>
              <a:t>  Sounds great!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b.</a:t>
            </a:r>
            <a:r>
              <a:rPr lang="en-US" sz="1600" dirty="0"/>
              <a:t>   I'd like to study journalism.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c.  </a:t>
            </a:r>
            <a:r>
              <a:rPr lang="en-US" sz="1600" dirty="0"/>
              <a:t> What I'd love to do one day is to run my own software company.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d.  </a:t>
            </a:r>
            <a:r>
              <a:rPr lang="en-US" sz="1600" dirty="0"/>
              <a:t> I'd like to work overseas.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e.</a:t>
            </a:r>
            <a:r>
              <a:rPr lang="en-US" sz="1600" dirty="0"/>
              <a:t>   What kind of career are you looking for?</a:t>
            </a:r>
          </a:p>
          <a:p>
            <a:r>
              <a:rPr lang="en-US" sz="1600" dirty="0">
                <a:solidFill>
                  <a:srgbClr val="FF0000"/>
                </a:solidFill>
              </a:rPr>
              <a:t>f. </a:t>
            </a:r>
            <a:r>
              <a:rPr lang="en-US" sz="1600" dirty="0"/>
              <a:t>  I could work as a volunteer in Thailand.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8600" y="2579906"/>
            <a:ext cx="8686800" cy="4278094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/>
              <a:t>John: OK, the topic of today's discussion is our ambitions and dreams, and our possible future jobs or careers. So let's start with Linda. </a:t>
            </a:r>
            <a:r>
              <a:rPr lang="en-US" sz="1600" b="1" dirty="0"/>
              <a:t>(1</a:t>
            </a:r>
            <a:r>
              <a:rPr lang="en-US" sz="1600" b="1" dirty="0" smtClean="0"/>
              <a:t>)</a:t>
            </a:r>
            <a:r>
              <a:rPr lang="en-US" sz="1600" dirty="0" smtClean="0"/>
              <a:t>______________________________________</a:t>
            </a:r>
            <a:endParaRPr lang="en-US" sz="1600" dirty="0"/>
          </a:p>
          <a:p>
            <a:r>
              <a:rPr lang="en-US" sz="1600" dirty="0"/>
              <a:t>Linda: I've always wanted to be a doctor because I love taking care of kids.</a:t>
            </a:r>
          </a:p>
          <a:p>
            <a:r>
              <a:rPr lang="en-US" sz="1600" b="1" dirty="0"/>
              <a:t>(2)</a:t>
            </a:r>
            <a:r>
              <a:rPr lang="en-US" sz="1600" dirty="0"/>
              <a:t>___________________________. I have to get into</a:t>
            </a:r>
          </a:p>
          <a:p>
            <a:r>
              <a:rPr lang="en-US" sz="1600" dirty="0"/>
              <a:t>a medical school first to gain the necessary knowledge and skills.</a:t>
            </a:r>
          </a:p>
          <a:p>
            <a:r>
              <a:rPr lang="en-US" sz="1600" dirty="0"/>
              <a:t>John: OK. What about you, </a:t>
            </a:r>
            <a:r>
              <a:rPr lang="en-US" sz="1600" dirty="0" err="1"/>
              <a:t>Lan</a:t>
            </a:r>
            <a:r>
              <a:rPr lang="en-US" sz="1600" dirty="0"/>
              <a:t>? What are your plans after you leave secondary school?</a:t>
            </a:r>
          </a:p>
          <a:p>
            <a:r>
              <a:rPr lang="en-US" sz="1600" dirty="0" err="1"/>
              <a:t>Lan</a:t>
            </a:r>
            <a:r>
              <a:rPr lang="en-US" sz="1600" dirty="0"/>
              <a:t>: I'd like to go straight into </a:t>
            </a:r>
            <a:r>
              <a:rPr lang="en-US" sz="1600" dirty="0" smtClean="0"/>
              <a:t>university.</a:t>
            </a:r>
            <a:endParaRPr lang="en-US" sz="1600" dirty="0"/>
          </a:p>
          <a:p>
            <a:r>
              <a:rPr lang="en-US" sz="1600" b="1" dirty="0"/>
              <a:t>(3)</a:t>
            </a:r>
            <a:r>
              <a:rPr lang="en-US" sz="1600" dirty="0"/>
              <a:t>___________________________  . You know I love writing, and I'm very keen on improving my English. One thing I'd like to be one day is to work for an International newspaper.</a:t>
            </a:r>
          </a:p>
          <a:p>
            <a:r>
              <a:rPr lang="en-US" sz="1600" dirty="0"/>
              <a:t>Linda: </a:t>
            </a:r>
            <a:r>
              <a:rPr lang="en-US" sz="1600" b="1" dirty="0"/>
              <a:t>(4)</a:t>
            </a:r>
            <a:r>
              <a:rPr lang="en-US" sz="1600" dirty="0"/>
              <a:t>___________________ . I'm confident</a:t>
            </a:r>
          </a:p>
          <a:p>
            <a:r>
              <a:rPr lang="en-US" sz="1600" dirty="0"/>
              <a:t>you'll be very successful. And how about you, John? What kind of job do you have in mind?</a:t>
            </a:r>
          </a:p>
          <a:p>
            <a:r>
              <a:rPr lang="en-US" sz="1600" dirty="0"/>
              <a:t>John: Well, my dream is to be a compute- programmer.</a:t>
            </a:r>
          </a:p>
          <a:p>
            <a:r>
              <a:rPr lang="en-US" sz="1600" dirty="0" err="1"/>
              <a:t>Lan</a:t>
            </a:r>
            <a:r>
              <a:rPr lang="en-US" sz="1600" dirty="0"/>
              <a:t>: What are you going to do after leaving school?</a:t>
            </a:r>
          </a:p>
          <a:p>
            <a:r>
              <a:rPr lang="en-US" sz="1600" dirty="0"/>
              <a:t>John: I'd like to take a year off and travel abroad. </a:t>
            </a:r>
            <a:r>
              <a:rPr lang="en-US" sz="1600" b="1" dirty="0"/>
              <a:t>(5</a:t>
            </a:r>
            <a:r>
              <a:rPr lang="en-US" sz="1600" b="1" dirty="0" smtClean="0"/>
              <a:t>)</a:t>
            </a:r>
            <a:r>
              <a:rPr lang="en-US" sz="1600" dirty="0" smtClean="0"/>
              <a:t>____________________________________</a:t>
            </a:r>
            <a:r>
              <a:rPr lang="en-US" sz="1600" dirty="0"/>
              <a:t>            </a:t>
            </a:r>
          </a:p>
          <a:p>
            <a:r>
              <a:rPr lang="en-US" sz="1600" dirty="0" err="1"/>
              <a:t>Lan</a:t>
            </a:r>
            <a:r>
              <a:rPr lang="en-US" sz="1600" dirty="0"/>
              <a:t>: Really? So what would you like to do after that?</a:t>
            </a:r>
          </a:p>
          <a:p>
            <a:r>
              <a:rPr lang="en-US" sz="1600" dirty="0"/>
              <a:t>John: </a:t>
            </a:r>
            <a:r>
              <a:rPr lang="en-US" sz="1600" b="1" dirty="0"/>
              <a:t>(6)</a:t>
            </a:r>
            <a:r>
              <a:rPr lang="en-US" sz="1600" dirty="0"/>
              <a:t>  </a:t>
            </a:r>
            <a:r>
              <a:rPr lang="en-US" sz="1600" dirty="0" smtClean="0"/>
              <a:t>_________________________________________________________________</a:t>
            </a:r>
            <a:endParaRPr lang="en-US" sz="1600" dirty="0"/>
          </a:p>
          <a:p>
            <a:r>
              <a:rPr lang="en-US" sz="1600" dirty="0"/>
              <a:t>Linda: I think that would be a great thing for you to do, John.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Task 1. </a:t>
            </a:r>
            <a:r>
              <a:rPr lang="en-US" sz="2400" dirty="0" smtClean="0">
                <a:solidFill>
                  <a:srgbClr val="0070C0"/>
                </a:solidFill>
              </a:rPr>
              <a:t>Choose </a:t>
            </a:r>
            <a:r>
              <a:rPr lang="en-US" sz="2400" dirty="0" smtClean="0">
                <a:solidFill>
                  <a:srgbClr val="0070C0"/>
                </a:solidFill>
              </a:rPr>
              <a:t>sentences a-f to complete the discussion between Linda, </a:t>
            </a:r>
            <a:r>
              <a:rPr lang="en-US" sz="2400" dirty="0" err="1" smtClean="0">
                <a:solidFill>
                  <a:srgbClr val="0070C0"/>
                </a:solidFill>
              </a:rPr>
              <a:t>Lan</a:t>
            </a:r>
            <a:r>
              <a:rPr lang="en-US" sz="2400" dirty="0" smtClean="0">
                <a:solidFill>
                  <a:srgbClr val="0070C0"/>
                </a:solidFill>
              </a:rPr>
              <a:t>, and </a:t>
            </a:r>
            <a:r>
              <a:rPr lang="en-US" sz="2400" dirty="0" smtClean="0">
                <a:solidFill>
                  <a:srgbClr val="0070C0"/>
                </a:solidFill>
              </a:rPr>
              <a:t>John.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76600" y="2819400"/>
            <a:ext cx="40381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kind of career are you looking for?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85800" y="3276600"/>
            <a:ext cx="24897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I'd like to work overseas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09600" y="4267200"/>
            <a:ext cx="2644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I'd like to study journalism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371600" y="4724400"/>
            <a:ext cx="14827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Sounds great!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648200" y="5715000"/>
            <a:ext cx="38662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 could work as a volunteer in Thailand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47800" y="6172200"/>
            <a:ext cx="6324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I'd love to do one day is to run my own </a:t>
            </a:r>
            <a:r>
              <a:rPr lang="en-US" dirty="0" smtClean="0">
                <a:solidFill>
                  <a:srgbClr val="FF0000"/>
                </a:solidFill>
              </a:rPr>
              <a:t>software </a:t>
            </a:r>
            <a:r>
              <a:rPr lang="en-US" dirty="0">
                <a:solidFill>
                  <a:srgbClr val="FF0000"/>
                </a:solidFill>
              </a:rPr>
              <a:t>company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0"/>
            <a:ext cx="8991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Task 2.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0070C0"/>
                </a:solidFill>
              </a:rPr>
              <a:t>Find </a:t>
            </a:r>
            <a:r>
              <a:rPr lang="en-US" sz="3200" dirty="0" smtClean="0">
                <a:solidFill>
                  <a:srgbClr val="0070C0"/>
                </a:solidFill>
              </a:rPr>
              <a:t>the expressions that John, </a:t>
            </a:r>
            <a:r>
              <a:rPr lang="en-US" sz="3200" dirty="0" err="1" smtClean="0">
                <a:solidFill>
                  <a:srgbClr val="0070C0"/>
                </a:solidFill>
              </a:rPr>
              <a:t>Lan</a:t>
            </a:r>
            <a:r>
              <a:rPr lang="en-US" sz="3200" dirty="0" smtClean="0">
                <a:solidFill>
                  <a:srgbClr val="0070C0"/>
                </a:solidFill>
              </a:rPr>
              <a:t>, and Linda used to talk about their ambitions and dreams in the conversation. Write them in the correct space.</a:t>
            </a:r>
            <a:endParaRPr lang="en-US" sz="3200" dirty="0">
              <a:solidFill>
                <a:srgbClr val="0070C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28600" y="1828800"/>
          <a:ext cx="8686800" cy="4781444"/>
        </p:xfrm>
        <a:graphic>
          <a:graphicData uri="http://schemas.openxmlformats.org/drawingml/2006/table">
            <a:tbl>
              <a:tblPr firstRow="1" bandRow="1"/>
              <a:tblGrid>
                <a:gridCol w="1524000"/>
                <a:gridCol w="7162800"/>
              </a:tblGrid>
              <a:tr h="426720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EXPRESSIONS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58873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John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</a:t>
                      </a:r>
                      <a:endParaRPr lang="en-US" sz="32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Example:</a:t>
                      </a:r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My dream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is……</a:t>
                      </a:r>
                    </a:p>
                    <a:p>
                      <a:pPr algn="l"/>
                      <a:r>
                        <a:rPr lang="en-US" sz="3200" b="0" baseline="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1.</a:t>
                      </a:r>
                    </a:p>
                    <a:p>
                      <a:pPr algn="l"/>
                      <a:r>
                        <a:rPr lang="en-US" sz="3200" b="0" baseline="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2.</a:t>
                      </a:r>
                      <a:endParaRPr lang="en-US" sz="3200" b="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130679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Lan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</a:t>
                      </a:r>
                      <a:endParaRPr lang="en-US" sz="32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3.</a:t>
                      </a:r>
                    </a:p>
                    <a:p>
                      <a:pPr algn="l"/>
                      <a:r>
                        <a:rPr lang="en-US" sz="3200" b="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4</a:t>
                      </a:r>
                      <a:r>
                        <a:rPr lang="en-US" sz="3200" b="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.  </a:t>
                      </a:r>
                      <a:endParaRPr lang="en-US" sz="3200" b="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130679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Linda </a:t>
                      </a:r>
                      <a:endParaRPr lang="en-US" sz="32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5.</a:t>
                      </a:r>
                      <a:endParaRPr lang="en-US" sz="3200" b="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286000" y="2895600"/>
            <a:ext cx="23055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I'd like to...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9800" y="3352800"/>
            <a:ext cx="56274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 </a:t>
            </a:r>
            <a:r>
              <a:rPr lang="en-US" sz="3200" b="1" dirty="0">
                <a:solidFill>
                  <a:srgbClr val="002060"/>
                </a:solidFill>
              </a:rPr>
              <a:t>What I'd love to do one day is...</a:t>
            </a:r>
          </a:p>
        </p:txBody>
      </p:sp>
      <p:sp>
        <p:nvSpPr>
          <p:cNvPr id="6" name="Rectangle 5"/>
          <p:cNvSpPr/>
          <p:nvPr/>
        </p:nvSpPr>
        <p:spPr>
          <a:xfrm>
            <a:off x="2362200" y="3962400"/>
            <a:ext cx="23150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 </a:t>
            </a:r>
            <a:r>
              <a:rPr lang="en-US" sz="3200" b="1" dirty="0" smtClean="0">
                <a:solidFill>
                  <a:srgbClr val="002060"/>
                </a:solidFill>
              </a:rPr>
              <a:t>I'd like to ...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4495800"/>
            <a:ext cx="62694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 One thing I'd like to do one day is...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0" y="5257800"/>
            <a:ext cx="43762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>
                <a:solidFill>
                  <a:srgbClr val="002060"/>
                </a:solidFill>
              </a:rPr>
              <a:t>I've always wanted to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83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Task 3. </a:t>
            </a:r>
            <a:r>
              <a:rPr lang="en-US" sz="3200" dirty="0" smtClean="0">
                <a:solidFill>
                  <a:srgbClr val="0070C0"/>
                </a:solidFill>
              </a:rPr>
              <a:t>Work in group of three. Practice the conversation in 1. 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Admin\Desktop\330-3308751_roleplay-prom-clipar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57401"/>
            <a:ext cx="91440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Task 4</a:t>
            </a:r>
            <a:r>
              <a:rPr lang="en-US" sz="2400" b="1" dirty="0" smtClean="0">
                <a:solidFill>
                  <a:srgbClr val="C00000"/>
                </a:solidFill>
              </a:rPr>
              <a:t>.</a:t>
            </a:r>
            <a:r>
              <a:rPr lang="en-US" sz="2400" dirty="0" smtClean="0"/>
              <a:t> </a:t>
            </a:r>
            <a:r>
              <a:rPr lang="en-US" sz="2400" b="1" dirty="0" smtClean="0">
                <a:solidFill>
                  <a:srgbClr val="0070C0"/>
                </a:solidFill>
              </a:rPr>
              <a:t>Work in groups of three. Use the expressions in 2 to make a similar conversation about your own ambitions and dreams</a:t>
            </a:r>
            <a:r>
              <a:rPr lang="en-US" sz="2400" b="1" dirty="0" smtClean="0">
                <a:solidFill>
                  <a:srgbClr val="0070C0"/>
                </a:solidFill>
              </a:rPr>
              <a:t>. 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r>
              <a:rPr lang="en-US" sz="2400" b="1" dirty="0" smtClean="0">
                <a:solidFill>
                  <a:srgbClr val="0070C0"/>
                </a:solidFill>
              </a:rPr>
              <a:t>Each student prepare a card and write down the following  information about your dream job before you have a conversation in group.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4099" name="Picture 3" descr="C:\Users\Admin\Desktop\frame-border-kids-frame-illustration-landscape-cartoon-eith-plane-hot-air-balloon-cute-funny-frame-landscape-1299951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0"/>
            <a:ext cx="8382000" cy="4267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905000" y="3276600"/>
            <a:ext cx="5867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3200" b="1" dirty="0" smtClean="0">
                <a:solidFill>
                  <a:srgbClr val="FF0000"/>
                </a:solidFill>
              </a:rPr>
              <a:t>1.</a:t>
            </a:r>
            <a:r>
              <a:rPr lang="en-US" sz="3200" b="1" dirty="0" smtClean="0"/>
              <a:t> </a:t>
            </a:r>
            <a:r>
              <a:rPr lang="en-US" sz="3200" dirty="0" smtClean="0"/>
              <a:t>The name of your dream job</a:t>
            </a:r>
            <a:endParaRPr lang="en-US" sz="3200" dirty="0" smtClean="0"/>
          </a:p>
          <a:p>
            <a:pPr marL="342900" indent="-342900"/>
            <a:r>
              <a:rPr lang="en-US" sz="3200" b="1" dirty="0" smtClean="0">
                <a:solidFill>
                  <a:srgbClr val="FF0000"/>
                </a:solidFill>
              </a:rPr>
              <a:t>2. </a:t>
            </a:r>
            <a:r>
              <a:rPr lang="en-US" sz="3200" dirty="0" smtClean="0"/>
              <a:t>Why do you want to do it?</a:t>
            </a:r>
            <a:endParaRPr lang="en-US" sz="3200" dirty="0" smtClean="0"/>
          </a:p>
          <a:p>
            <a:pPr marL="342900" indent="-342900"/>
            <a:r>
              <a:rPr lang="en-US" sz="3200" b="1" dirty="0" smtClean="0">
                <a:solidFill>
                  <a:srgbClr val="FF0000"/>
                </a:solidFill>
              </a:rPr>
              <a:t>3.</a:t>
            </a:r>
            <a:r>
              <a:rPr lang="en-US" sz="3200" dirty="0" smtClean="0"/>
              <a:t> What do you have to do to make your dream come true?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361</Words>
  <Application>Microsoft Office PowerPoint</Application>
  <PresentationFormat>On-screen Show (4:3)</PresentationFormat>
  <Paragraphs>63</Paragraphs>
  <Slides>11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18</cp:revision>
  <dcterms:created xsi:type="dcterms:W3CDTF">2020-03-10T09:14:21Z</dcterms:created>
  <dcterms:modified xsi:type="dcterms:W3CDTF">2020-03-10T15:15:20Z</dcterms:modified>
</cp:coreProperties>
</file>