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64" r:id="rId6"/>
    <p:sldId id="259" r:id="rId7"/>
    <p:sldId id="261" r:id="rId8"/>
    <p:sldId id="260" r:id="rId9"/>
    <p:sldId id="263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DB29A-88A9-4CB8-8310-D6BFB37532A3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CD2BF-B46B-4E7D-92B7-F0C2ACDEA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AF7-49A2-4A28-8523-3B73684A80C8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2C69313-D903-4320-B22F-DBBFE4CB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AF7-49A2-4A28-8523-3B73684A80C8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C69313-D903-4320-B22F-DBBFE4CB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0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AF7-49A2-4A28-8523-3B73684A80C8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C69313-D903-4320-B22F-DBBFE4CB4F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273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AF7-49A2-4A28-8523-3B73684A80C8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C69313-D903-4320-B22F-DBBFE4CB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35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AF7-49A2-4A28-8523-3B73684A80C8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C69313-D903-4320-B22F-DBBFE4CB4F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7859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AF7-49A2-4A28-8523-3B73684A80C8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C69313-D903-4320-B22F-DBBFE4CB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5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AF7-49A2-4A28-8523-3B73684A80C8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9313-D903-4320-B22F-DBBFE4CB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85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AF7-49A2-4A28-8523-3B73684A80C8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9313-D903-4320-B22F-DBBFE4CB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21CB2-4BC5-4DE2-A7E7-E68A66450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07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AF7-49A2-4A28-8523-3B73684A80C8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9313-D903-4320-B22F-DBBFE4CB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9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AF7-49A2-4A28-8523-3B73684A80C8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C69313-D903-4320-B22F-DBBFE4CB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4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AF7-49A2-4A28-8523-3B73684A80C8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C69313-D903-4320-B22F-DBBFE4CB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7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AF7-49A2-4A28-8523-3B73684A80C8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C69313-D903-4320-B22F-DBBFE4CB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AF7-49A2-4A28-8523-3B73684A80C8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9313-D903-4320-B22F-DBBFE4CB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5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AF7-49A2-4A28-8523-3B73684A80C8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9313-D903-4320-B22F-DBBFE4CB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7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AF7-49A2-4A28-8523-3B73684A80C8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9313-D903-4320-B22F-DBBFE4CB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1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BAF7-49A2-4A28-8523-3B73684A80C8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C69313-D903-4320-B22F-DBBFE4CB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2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0BAF7-49A2-4A28-8523-3B73684A80C8}" type="datetimeFigureOut">
              <a:rPr lang="en-US" smtClean="0"/>
              <a:t>17/12/2021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C69313-D903-4320-B22F-DBBFE4CB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8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inhthanh.hochiminhcity.gov.vn/Hnh%20nh%20bn%20tin/2012-3/C&#225;c-M&#225;c%20v&#224;%20F.&#258;ng-Ghen,%20hai%20t&#225;c%20c&#7911;a%20Tuy&#234;n%20ng&#244;n%20&#272;&#7843;ng%20C&#7897;ng%20s&#7843;n%20-%208.5c6.45cm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ã hội Xã hội chủ nghĩa Việt Nam - mô hình mới của chủ nghĩa xã h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8691" y="1101345"/>
            <a:ext cx="889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GDCD 11: BÀI 8: CHỦ NGHĨA XÃ HỘI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098" y="187129"/>
            <a:ext cx="11159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II: CÔNG DÂN VỚI CÁC VẤN ĐỀ CHÍNH TRỊ - XÃ HỘI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5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25436" y="277091"/>
            <a:ext cx="7273635" cy="10806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CHỦ NGHĨA XÃ HỘI </a:t>
            </a:r>
            <a:r>
              <a:rPr lang="vi-VN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79416" y="1662547"/>
            <a:ext cx="9365673" cy="1108362"/>
          </a:xfrm>
          <a:prstGeom prst="roundRect">
            <a:avLst>
              <a:gd name="adj" fmla="val 347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vi-V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nghĩa xã hội và những đặc trưng cơ bản của chủ nghĩa xã hội</a:t>
            </a:r>
          </a:p>
          <a:p>
            <a:pPr marL="457200" indent="-457200">
              <a:buAutoNum type="alphaLcPeriod"/>
            </a:pPr>
            <a:r>
              <a:rPr lang="vi-V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nghĩa xã hội là giai đoạn đầu của xã hội cộng sản chủ nghĩa</a:t>
            </a:r>
          </a:p>
          <a:p>
            <a:pPr marL="457200" indent="-457200">
              <a:buAutoNum type="alphaLcPeriod"/>
            </a:pPr>
            <a:r>
              <a:rPr lang="vi-V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đặc trưng cơ bản của chủ nghĩa xã hội ở Việt Nam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2625436" y="2895600"/>
            <a:ext cx="7045037" cy="264621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hiểu biết của mình và kiến thức trong SGK, hãy nêu những đặc trưng cơ bản của chủ nghĩa xã hội?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0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34837" y="720436"/>
            <a:ext cx="9519165" cy="54470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Là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một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xã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hội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dân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giàu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,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nước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mạnh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,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dân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chủ</a:t>
            </a:r>
            <a:r>
              <a:rPr lang="en-US" sz="2600" b="1" i="1" kern="0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,</a:t>
            </a:r>
            <a:r>
              <a:rPr lang="vi-VN" sz="2600" b="1" i="1" kern="0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 smtClean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công</a:t>
            </a:r>
            <a:r>
              <a:rPr lang="en-US" sz="2600" b="1" i="1" kern="0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bằng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,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văn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minh</a:t>
            </a:r>
          </a:p>
        </p:txBody>
      </p:sp>
      <p:pic>
        <p:nvPicPr>
          <p:cNvPr id="3" name="Picture 8" descr="Thanh tuu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1524000"/>
            <a:ext cx="539634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1170408731images958545_khaima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54102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5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078346" y="57081"/>
            <a:ext cx="6096000" cy="523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2016E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>
                <a:solidFill>
                  <a:srgbClr val="2016EA"/>
                </a:solidFill>
                <a:latin typeface="Times New Roman" panose="02020603050405020304" pitchFamily="18" charset="0"/>
              </a:rPr>
              <a:t>Do </a:t>
            </a:r>
            <a:r>
              <a:rPr lang="en-US" altLang="en-US" sz="2600" b="1" i="1" dirty="0" err="1">
                <a:solidFill>
                  <a:srgbClr val="2016EA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600" b="1" i="1" dirty="0">
                <a:solidFill>
                  <a:srgbClr val="2016E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2016EA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600" b="1" i="1" dirty="0">
                <a:solidFill>
                  <a:srgbClr val="2016E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2016EA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600" b="1" i="1" dirty="0">
                <a:solidFill>
                  <a:srgbClr val="2016EA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2016EA"/>
                </a:solidFill>
                <a:latin typeface="Times New Roman" panose="02020603050405020304" pitchFamily="18" charset="0"/>
              </a:rPr>
              <a:t>chủ</a:t>
            </a:r>
            <a:endParaRPr lang="en-US" altLang="en-US" sz="2600" b="1" i="1" dirty="0">
              <a:solidFill>
                <a:srgbClr val="2016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4" name="Text Box 5"/>
          <p:cNvSpPr txBox="1">
            <a:spLocks noChangeArrowheads="1"/>
          </p:cNvSpPr>
          <p:nvPr/>
        </p:nvSpPr>
        <p:spPr bwMode="auto">
          <a:xfrm>
            <a:off x="1041472" y="3532040"/>
            <a:ext cx="4419456" cy="36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</a:rPr>
              <a:t>Chủ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tịch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quyền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dân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0732" name="Text Box 8"/>
          <p:cNvSpPr txBox="1">
            <a:spLocks noChangeArrowheads="1"/>
          </p:cNvSpPr>
          <p:nvPr/>
        </p:nvSpPr>
        <p:spPr bwMode="auto">
          <a:xfrm>
            <a:off x="6126346" y="3531850"/>
            <a:ext cx="5766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</a:rPr>
              <a:t> Dao </a:t>
            </a:r>
            <a:r>
              <a:rPr lang="en-US" altLang="en-US" b="1" dirty="0" err="1">
                <a:latin typeface="Times New Roman" panose="02020603050405020304" pitchFamily="18" charset="0"/>
              </a:rPr>
              <a:t>bản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Tân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vi-VN" altLang="en-US" b="1" dirty="0" err="1">
                <a:latin typeface="Times New Roman" panose="02020603050405020304" pitchFamily="18" charset="0"/>
              </a:rPr>
              <a:t>L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ập</a:t>
            </a:r>
            <a:r>
              <a:rPr lang="vi-VN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-</a:t>
            </a:r>
            <a:r>
              <a:rPr lang="en-US" altLang="en-US" b="1" dirty="0" err="1">
                <a:latin typeface="Times New Roman" panose="02020603050405020304" pitchFamily="18" charset="0"/>
              </a:rPr>
              <a:t>Tân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vi-VN" altLang="en-US" b="1" dirty="0" err="1">
                <a:latin typeface="Times New Roman" panose="02020603050405020304" pitchFamily="18" charset="0"/>
              </a:rPr>
              <a:t>S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ơn</a:t>
            </a:r>
            <a:r>
              <a:rPr lang="vi-VN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-</a:t>
            </a:r>
            <a:r>
              <a:rPr lang="vi-VN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Phú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b="1" dirty="0" err="1" smtClean="0">
                <a:latin typeface="Times New Roman" panose="02020603050405020304" pitchFamily="18" charset="0"/>
              </a:rPr>
              <a:t>T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họ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bỏ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phiếu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837987" y="6289726"/>
            <a:ext cx="4173071" cy="36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</a:rPr>
              <a:t>Hòm phiếu di động</a:t>
            </a:r>
          </a:p>
        </p:txBody>
      </p:sp>
      <p:sp>
        <p:nvSpPr>
          <p:cNvPr id="30728" name="Text Box 15"/>
          <p:cNvSpPr txBox="1">
            <a:spLocks noChangeArrowheads="1"/>
          </p:cNvSpPr>
          <p:nvPr/>
        </p:nvSpPr>
        <p:spPr bwMode="auto">
          <a:xfrm>
            <a:off x="5956733" y="6363078"/>
            <a:ext cx="59363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 err="1">
                <a:latin typeface="Times New Roman" panose="02020603050405020304" pitchFamily="18" charset="0"/>
              </a:rPr>
              <a:t>Nữ</a:t>
            </a:r>
            <a:r>
              <a:rPr lang="en-US" altLang="en-US" sz="1600" b="1" dirty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tu</a:t>
            </a:r>
            <a:r>
              <a:rPr lang="en-US" altLang="en-US" sz="1600" b="1" dirty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dòng</a:t>
            </a:r>
            <a:r>
              <a:rPr lang="en-US" altLang="en-US" sz="1600" b="1" dirty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Mến</a:t>
            </a:r>
            <a:r>
              <a:rPr lang="en-US" altLang="en-US" sz="1600" b="1" dirty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Thánh</a:t>
            </a:r>
            <a:r>
              <a:rPr lang="en-US" altLang="en-US" sz="1600" b="1" dirty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1600" b="1" dirty="0">
                <a:latin typeface="Times New Roman" panose="02020603050405020304" pitchFamily="18" charset="0"/>
              </a:rPr>
              <a:t> ở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1600" b="1" dirty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thờ</a:t>
            </a:r>
            <a:r>
              <a:rPr lang="en-US" altLang="en-US" sz="1600" b="1" dirty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Phú</a:t>
            </a:r>
            <a:r>
              <a:rPr lang="en-US" altLang="en-US" sz="1600" b="1" dirty="0">
                <a:latin typeface="Times New Roman" panose="02020603050405020304" pitchFamily="18" charset="0"/>
              </a:rPr>
              <a:t> Cam(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Huế</a:t>
            </a:r>
            <a:r>
              <a:rPr lang="en-US" altLang="en-US" sz="1600" b="1" dirty="0">
                <a:latin typeface="Times New Roman" panose="02020603050405020304" pitchFamily="18" charset="0"/>
              </a:rPr>
              <a:t>)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1600" b="1" dirty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bỏ</a:t>
            </a:r>
            <a:r>
              <a:rPr lang="en-US" altLang="en-US" sz="1600" b="1" dirty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phiếu</a:t>
            </a:r>
            <a:endParaRPr lang="en-US" altLang="en-US" sz="1600" b="1" dirty="0">
              <a:latin typeface="Times New Roman" panose="02020603050405020304" pitchFamily="18" charset="0"/>
            </a:endParaRPr>
          </a:p>
        </p:txBody>
      </p:sp>
      <p:pic>
        <p:nvPicPr>
          <p:cNvPr id="15" name="Picture 7" descr="nguoi Dao ban tan lap tan son phu tho di bo phi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348" y="734931"/>
            <a:ext cx="5597115" cy="271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nu tu dong men thanh gia o nha tho phu cam (hue) di bo phi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348" y="4055157"/>
            <a:ext cx="5597115" cy="230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hu tich nuoc thuc hien quyen cong d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734932"/>
            <a:ext cx="5079999" cy="27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hom phieu di d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3980802"/>
            <a:ext cx="5079999" cy="230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823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30734" grpId="0"/>
      <p:bldP spid="30732" grpId="0"/>
      <p:bldP spid="30730" grpId="0"/>
      <p:bldP spid="307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9232" y="145216"/>
            <a:ext cx="11417968" cy="78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Có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nền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kinh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tế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phát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triển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cao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,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dựa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trên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LLSX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hiện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đại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và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QHSX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phù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hợp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với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trình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độ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phát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triển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2600" b="1" i="1" kern="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của</a:t>
            </a:r>
            <a:r>
              <a:rPr lang="en-US" sz="26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+mj-cs"/>
              </a:rPr>
              <a:t> LLSX</a:t>
            </a:r>
          </a:p>
        </p:txBody>
      </p:sp>
      <p:pic>
        <p:nvPicPr>
          <p:cNvPr id="31751" name="Picture 5" descr="D:\chu nghia xa hoi\hinh cnxh\asean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" y="1143001"/>
            <a:ext cx="4793673" cy="261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 descr="NHATRANGTEX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3818" y="1143001"/>
            <a:ext cx="4959927" cy="2611582"/>
          </a:xfrm>
        </p:spPr>
      </p:pic>
      <p:pic>
        <p:nvPicPr>
          <p:cNvPr id="9" name="Picture 8" descr="ON-BR050_vinami_G_201604080051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09" y="4170218"/>
            <a:ext cx="4793673" cy="2500745"/>
          </a:xfrm>
          <a:prstGeom prst="rect">
            <a:avLst/>
          </a:prstGeom>
        </p:spPr>
      </p:pic>
      <p:pic>
        <p:nvPicPr>
          <p:cNvPr id="10" name="Picture 9" descr="ap5-Le-Toan-dungquat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963" y="4125190"/>
            <a:ext cx="4959927" cy="25457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4654" y="4281055"/>
            <a:ext cx="3255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máy lọc dầu Dung Quất</a:t>
            </a:r>
            <a:endParaRPr lang="en-US" sz="2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709" y="4281055"/>
            <a:ext cx="311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vi-VN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inamilk</a:t>
            </a:r>
            <a:endParaRPr lang="en-US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3818" y="2970390"/>
            <a:ext cx="4197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40.000 </a:t>
            </a:r>
            <a:r>
              <a:rPr lang="en-US" sz="2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r>
              <a:rPr lang="en-US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4163" y="599555"/>
            <a:ext cx="9386455" cy="74814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nhung-le-hoi-dac-sac-trong-thang-gie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1451610"/>
            <a:ext cx="3657600" cy="2129790"/>
          </a:xfrm>
          <a:prstGeom prst="rect">
            <a:avLst/>
          </a:prstGeom>
        </p:spPr>
      </p:pic>
      <p:pic>
        <p:nvPicPr>
          <p:cNvPr id="6" name="Picture 5" descr="0601_Tay-nguyen-9-vnph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4059382"/>
            <a:ext cx="3630120" cy="2209800"/>
          </a:xfrm>
          <a:prstGeom prst="rect">
            <a:avLst/>
          </a:prstGeom>
        </p:spPr>
      </p:pic>
      <p:pic>
        <p:nvPicPr>
          <p:cNvPr id="7" name="Picture 6" descr="hoa-hau-viet-nam-2014-doisongphapluat 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1752600"/>
            <a:ext cx="2515457" cy="3657600"/>
          </a:xfrm>
          <a:prstGeom prst="rect">
            <a:avLst/>
          </a:prstGeom>
        </p:spPr>
      </p:pic>
      <p:pic>
        <p:nvPicPr>
          <p:cNvPr id="8" name="Picture 7" descr="choi trâu_GDF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062" y="1752600"/>
            <a:ext cx="267455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图片 13" descr="C:\Users\TGDD\Downloads\chiec-ao-ba-ba-1-1.jpgchiec-ao-ba-ba-1-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3920" y="1968358"/>
            <a:ext cx="2913221" cy="28093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图片 21" descr="C:\Users\TGDD\Downloads\img_1832.jpgimg_18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83304" y="1968359"/>
            <a:ext cx="2993708" cy="28093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4" name="图片 32" descr="C:\Users\TGDD\Downloads\ngay-gia-dinh-viet-nam-11-phunnutoday_vn.jpgngay-gia-dinh-viet-nam-11-phunnutoday_v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79604" y="1968359"/>
            <a:ext cx="2993708" cy="28093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11"/>
          <p:cNvSpPr/>
          <p:nvPr/>
        </p:nvSpPr>
        <p:spPr>
          <a:xfrm>
            <a:off x="2808833" y="5046931"/>
            <a:ext cx="2428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</a:p>
        </p:txBody>
      </p:sp>
      <p:sp>
        <p:nvSpPr>
          <p:cNvPr id="4" name="Rectangle 3"/>
          <p:cNvSpPr/>
          <p:nvPr/>
        </p:nvSpPr>
        <p:spPr>
          <a:xfrm>
            <a:off x="8506822" y="5046931"/>
            <a:ext cx="1946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51708" y="699341"/>
            <a:ext cx="10044547" cy="756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phóng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khỏi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áp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bức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bất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công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cuộc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ấm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no,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tự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do,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hạnh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phúc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toàn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diện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7579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age0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1128" y="1465476"/>
            <a:ext cx="4710544" cy="2582227"/>
          </a:xfrm>
          <a:prstGeom prst="rect">
            <a:avLst/>
          </a:prstGeom>
        </p:spPr>
      </p:pic>
      <p:pic>
        <p:nvPicPr>
          <p:cNvPr id="7" name="Picture 6" descr="untitl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90" y="1465475"/>
            <a:ext cx="4539037" cy="2582227"/>
          </a:xfrm>
          <a:prstGeom prst="rect">
            <a:avLst/>
          </a:prstGeom>
        </p:spPr>
      </p:pic>
      <p:pic>
        <p:nvPicPr>
          <p:cNvPr id="9" name="Picture 8" descr="SS-mat-troi-mo-uoc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677" y="4269971"/>
            <a:ext cx="3790995" cy="2368868"/>
          </a:xfrm>
          <a:prstGeom prst="rect">
            <a:avLst/>
          </a:prstGeom>
        </p:spPr>
      </p:pic>
      <p:pic>
        <p:nvPicPr>
          <p:cNvPr id="8" name="Picture 7" descr="C:\Users\TGDD\Downloads\top-cover.jpgtop-cover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3290" y="4309023"/>
            <a:ext cx="3685886" cy="2329816"/>
          </a:xfrm>
          <a:prstGeom prst="rect">
            <a:avLst/>
          </a:prstGeom>
        </p:spPr>
      </p:pic>
      <p:pic>
        <p:nvPicPr>
          <p:cNvPr id="10" name="Picture 9" descr="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997" y="4309023"/>
            <a:ext cx="2679859" cy="2329816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634836" y="542573"/>
            <a:ext cx="9924233" cy="792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6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tộc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cộng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Nam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bình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đẳng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đoàn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tương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trợ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đỡ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nhau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cùng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bộ</a:t>
            </a:r>
            <a:r>
              <a:rPr lang="en-US" sz="26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1501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logo_3-ll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90" y="4261833"/>
            <a:ext cx="3034146" cy="1995011"/>
          </a:xfrm>
          <a:prstGeom prst="rect">
            <a:avLst/>
          </a:prstGeom>
        </p:spPr>
      </p:pic>
      <p:pic>
        <p:nvPicPr>
          <p:cNvPr id="6" name="Picture 5" descr="ha_noi_ky_niem_thanh_lap_dang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66" y="1474342"/>
            <a:ext cx="3435798" cy="2307949"/>
          </a:xfrm>
          <a:prstGeom prst="rect">
            <a:avLst/>
          </a:prstGeom>
        </p:spPr>
      </p:pic>
      <p:pic>
        <p:nvPicPr>
          <p:cNvPr id="7" name="Picture 6" descr="225602_NQH_40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90" y="1474342"/>
            <a:ext cx="3034146" cy="2307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66" y="4306124"/>
            <a:ext cx="3435798" cy="1950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5" r="21448"/>
          <a:stretch>
            <a:fillRect/>
          </a:stretch>
        </p:blipFill>
        <p:spPr>
          <a:xfrm>
            <a:off x="8728494" y="1474343"/>
            <a:ext cx="2584609" cy="4782502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38357" y="501146"/>
            <a:ext cx="9428382" cy="733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4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pháp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quyền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xã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hội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do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lãnh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đạo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Đảng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Cộng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sản</a:t>
            </a:r>
            <a:r>
              <a:rPr lang="en-US" sz="24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31904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86" y="599863"/>
            <a:ext cx="8320460" cy="51196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Autofit/>
          </a:bodyPr>
          <a:lstStyle/>
          <a:p>
            <a:pPr algn="l"/>
            <a:r>
              <a:rPr lang="en-US" sz="2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Content Placeholder 4" descr="quoc-k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983" y="1330037"/>
            <a:ext cx="4187536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nh2PTT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58983" y="4128656"/>
            <a:ext cx="4187536" cy="2153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4128656"/>
            <a:ext cx="4615006" cy="2153932"/>
          </a:xfrm>
          <a:prstGeom prst="rect">
            <a:avLst/>
          </a:prstGeom>
        </p:spPr>
      </p:pic>
      <p:pic>
        <p:nvPicPr>
          <p:cNvPr id="7174" name="Picture 6" descr="Công tác đón tiếp khách nước ngoài tại địa phương - Chi tiết tin tức - Sở  Ngoại vụ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1330036"/>
            <a:ext cx="4615006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1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1878806" y="1636397"/>
            <a:ext cx="3271838" cy="4071676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96904" y="1999775"/>
            <a:ext cx="3253740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CNXH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mà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Đảng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ta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đang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xây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dựng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phát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triển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ưu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việt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tốt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đẹp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đem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cuộc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sống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ấm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no,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hạnh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phúc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con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vì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con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phát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triển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toàn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diện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con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pic>
        <p:nvPicPr>
          <p:cNvPr id="3" name="Picture 2" descr="images1035239_THANHLAPD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199" y="2075022"/>
            <a:ext cx="4950619" cy="3033713"/>
          </a:xfrm>
          <a:prstGeom prst="rect">
            <a:avLst/>
          </a:prstGeom>
        </p:spPr>
      </p:pic>
      <p:pic>
        <p:nvPicPr>
          <p:cNvPr id="4" name="Picture 3" descr="1200px-Emblem_of_Vietnam.s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433" y="1099186"/>
            <a:ext cx="888683" cy="90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369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25436" y="277091"/>
            <a:ext cx="7273635" cy="10806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CHỦ NGHĨA XÃ HỘI </a:t>
            </a:r>
            <a:r>
              <a:rPr lang="vi-VN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8460" y="2563090"/>
            <a:ext cx="8707585" cy="25215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</a:p>
          <a:p>
            <a:pPr marL="457200" indent="-457200">
              <a:buAutoNum type="arabicPeriod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nghĩa xã hội và những đặc trưng cơ bản của chủ nghĩa xã hội</a:t>
            </a:r>
          </a:p>
          <a:p>
            <a:pPr marL="457200" indent="-457200">
              <a:buAutoNum type="alphaLcPeriod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nghĩa xã hội là giai đoạn đầu của xã hội cộng sản chủ nghĩa</a:t>
            </a:r>
          </a:p>
          <a:p>
            <a:pPr marL="457200" indent="-457200">
              <a:buAutoNum type="alphaLcPeriod"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đặc trưng cơ bản của chủ nghĩa xã hội ở Việt Nam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8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4473418" y="3955733"/>
            <a:ext cx="1925479" cy="2042636"/>
          </a:xfrm>
          <a:custGeom>
            <a:avLst/>
            <a:gdLst>
              <a:gd name="T0" fmla="*/ 717 w 829"/>
              <a:gd name="T1" fmla="*/ 568 h 869"/>
              <a:gd name="T2" fmla="*/ 634 w 829"/>
              <a:gd name="T3" fmla="*/ 869 h 869"/>
              <a:gd name="T4" fmla="*/ 634 w 829"/>
              <a:gd name="T5" fmla="*/ 758 h 869"/>
              <a:gd name="T6" fmla="*/ 593 w 829"/>
              <a:gd name="T7" fmla="*/ 81 h 869"/>
              <a:gd name="T8" fmla="*/ 593 w 829"/>
              <a:gd name="T9" fmla="*/ 390 h 869"/>
              <a:gd name="T10" fmla="*/ 593 w 829"/>
              <a:gd name="T11" fmla="*/ 203 h 869"/>
              <a:gd name="T12" fmla="*/ 593 w 829"/>
              <a:gd name="T13" fmla="*/ 81 h 869"/>
              <a:gd name="T14" fmla="*/ 634 w 829"/>
              <a:gd name="T15" fmla="*/ 758 h 869"/>
              <a:gd name="T16" fmla="*/ 634 w 829"/>
              <a:gd name="T17" fmla="*/ 869 h 869"/>
              <a:gd name="T18" fmla="*/ 568 w 829"/>
              <a:gd name="T19" fmla="*/ 125 h 869"/>
              <a:gd name="T20" fmla="*/ 568 w 829"/>
              <a:gd name="T21" fmla="*/ 770 h 869"/>
              <a:gd name="T22" fmla="*/ 593 w 829"/>
              <a:gd name="T23" fmla="*/ 288 h 869"/>
              <a:gd name="T24" fmla="*/ 568 w 829"/>
              <a:gd name="T25" fmla="*/ 173 h 869"/>
              <a:gd name="T26" fmla="*/ 568 w 829"/>
              <a:gd name="T27" fmla="*/ 663 h 869"/>
              <a:gd name="T28" fmla="*/ 568 w 829"/>
              <a:gd name="T29" fmla="*/ 433 h 869"/>
              <a:gd name="T30" fmla="*/ 527 w 829"/>
              <a:gd name="T31" fmla="*/ 24 h 869"/>
              <a:gd name="T32" fmla="*/ 527 w 829"/>
              <a:gd name="T33" fmla="*/ 24 h 869"/>
              <a:gd name="T34" fmla="*/ 547 w 829"/>
              <a:gd name="T35" fmla="*/ 819 h 869"/>
              <a:gd name="T36" fmla="*/ 568 w 829"/>
              <a:gd name="T37" fmla="*/ 869 h 869"/>
              <a:gd name="T38" fmla="*/ 534 w 829"/>
              <a:gd name="T39" fmla="*/ 132 h 869"/>
              <a:gd name="T40" fmla="*/ 527 w 829"/>
              <a:gd name="T41" fmla="*/ 394 h 869"/>
              <a:gd name="T42" fmla="*/ 568 w 829"/>
              <a:gd name="T43" fmla="*/ 173 h 869"/>
              <a:gd name="T44" fmla="*/ 527 w 829"/>
              <a:gd name="T45" fmla="*/ 633 h 869"/>
              <a:gd name="T46" fmla="*/ 414 w 829"/>
              <a:gd name="T47" fmla="*/ 0 h 869"/>
              <a:gd name="T48" fmla="*/ 413 w 829"/>
              <a:gd name="T49" fmla="*/ 0 h 869"/>
              <a:gd name="T50" fmla="*/ 432 w 829"/>
              <a:gd name="T51" fmla="*/ 821 h 869"/>
              <a:gd name="T52" fmla="*/ 527 w 829"/>
              <a:gd name="T53" fmla="*/ 798 h 869"/>
              <a:gd name="T54" fmla="*/ 527 w 829"/>
              <a:gd name="T55" fmla="*/ 105 h 869"/>
              <a:gd name="T56" fmla="*/ 527 w 829"/>
              <a:gd name="T57" fmla="*/ 286 h 869"/>
              <a:gd name="T58" fmla="*/ 527 w 829"/>
              <a:gd name="T59" fmla="*/ 323 h 869"/>
              <a:gd name="T60" fmla="*/ 507 w 829"/>
              <a:gd name="T61" fmla="*/ 559 h 869"/>
              <a:gd name="T62" fmla="*/ 388 w 829"/>
              <a:gd name="T63" fmla="*/ 1 h 869"/>
              <a:gd name="T64" fmla="*/ 388 w 829"/>
              <a:gd name="T65" fmla="*/ 1 h 869"/>
              <a:gd name="T66" fmla="*/ 413 w 829"/>
              <a:gd name="T67" fmla="*/ 777 h 869"/>
              <a:gd name="T68" fmla="*/ 413 w 829"/>
              <a:gd name="T69" fmla="*/ 841 h 869"/>
              <a:gd name="T70" fmla="*/ 413 w 829"/>
              <a:gd name="T71" fmla="*/ 159 h 869"/>
              <a:gd name="T72" fmla="*/ 413 w 829"/>
              <a:gd name="T73" fmla="*/ 558 h 869"/>
              <a:gd name="T74" fmla="*/ 388 w 829"/>
              <a:gd name="T75" fmla="*/ 556 h 869"/>
              <a:gd name="T76" fmla="*/ 388 w 829"/>
              <a:gd name="T77" fmla="*/ 1 h 869"/>
              <a:gd name="T78" fmla="*/ 388 w 829"/>
              <a:gd name="T79" fmla="*/ 869 h 869"/>
              <a:gd name="T80" fmla="*/ 299 w 829"/>
              <a:gd name="T81" fmla="*/ 798 h 869"/>
              <a:gd name="T82" fmla="*/ 388 w 829"/>
              <a:gd name="T83" fmla="*/ 69 h 869"/>
              <a:gd name="T84" fmla="*/ 388 w 829"/>
              <a:gd name="T85" fmla="*/ 154 h 869"/>
              <a:gd name="T86" fmla="*/ 318 w 829"/>
              <a:gd name="T87" fmla="*/ 559 h 869"/>
              <a:gd name="T88" fmla="*/ 192 w 829"/>
              <a:gd name="T89" fmla="*/ 178 h 869"/>
              <a:gd name="T90" fmla="*/ 266 w 829"/>
              <a:gd name="T91" fmla="*/ 167 h 869"/>
              <a:gd name="T92" fmla="*/ 260 w 829"/>
              <a:gd name="T93" fmla="*/ 297 h 869"/>
              <a:gd name="T94" fmla="*/ 299 w 829"/>
              <a:gd name="T95" fmla="*/ 508 h 869"/>
              <a:gd name="T96" fmla="*/ 192 w 829"/>
              <a:gd name="T97" fmla="*/ 178 h 869"/>
              <a:gd name="T98" fmla="*/ 211 w 829"/>
              <a:gd name="T99" fmla="*/ 811 h 869"/>
              <a:gd name="T100" fmla="*/ 299 w 829"/>
              <a:gd name="T101" fmla="*/ 798 h 869"/>
              <a:gd name="T102" fmla="*/ 45 w 829"/>
              <a:gd name="T103" fmla="*/ 869 h 869"/>
              <a:gd name="T104" fmla="*/ 157 w 829"/>
              <a:gd name="T105" fmla="*/ 393 h 869"/>
              <a:gd name="T106" fmla="*/ 158 w 829"/>
              <a:gd name="T107" fmla="*/ 719 h 869"/>
              <a:gd name="T108" fmla="*/ 192 w 829"/>
              <a:gd name="T109" fmla="*/ 832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9" h="869">
                <a:moveTo>
                  <a:pt x="634" y="173"/>
                </a:moveTo>
                <a:cubicBezTo>
                  <a:pt x="638" y="190"/>
                  <a:pt x="641" y="208"/>
                  <a:pt x="644" y="226"/>
                </a:cubicBezTo>
                <a:cubicBezTo>
                  <a:pt x="651" y="284"/>
                  <a:pt x="718" y="320"/>
                  <a:pt x="671" y="393"/>
                </a:cubicBezTo>
                <a:cubicBezTo>
                  <a:pt x="629" y="458"/>
                  <a:pt x="780" y="432"/>
                  <a:pt x="717" y="568"/>
                </a:cubicBezTo>
                <a:cubicBezTo>
                  <a:pt x="690" y="626"/>
                  <a:pt x="829" y="602"/>
                  <a:pt x="776" y="710"/>
                </a:cubicBezTo>
                <a:cubicBezTo>
                  <a:pt x="795" y="730"/>
                  <a:pt x="807" y="755"/>
                  <a:pt x="806" y="791"/>
                </a:cubicBezTo>
                <a:cubicBezTo>
                  <a:pt x="805" y="816"/>
                  <a:pt x="795" y="843"/>
                  <a:pt x="779" y="869"/>
                </a:cubicBezTo>
                <a:cubicBezTo>
                  <a:pt x="634" y="869"/>
                  <a:pt x="634" y="869"/>
                  <a:pt x="634" y="869"/>
                </a:cubicBezTo>
                <a:cubicBezTo>
                  <a:pt x="634" y="832"/>
                  <a:pt x="634" y="832"/>
                  <a:pt x="634" y="832"/>
                </a:cubicBezTo>
                <a:cubicBezTo>
                  <a:pt x="645" y="832"/>
                  <a:pt x="653" y="822"/>
                  <a:pt x="653" y="811"/>
                </a:cubicBezTo>
                <a:cubicBezTo>
                  <a:pt x="653" y="800"/>
                  <a:pt x="645" y="791"/>
                  <a:pt x="634" y="791"/>
                </a:cubicBezTo>
                <a:cubicBezTo>
                  <a:pt x="634" y="758"/>
                  <a:pt x="634" y="758"/>
                  <a:pt x="634" y="758"/>
                </a:cubicBezTo>
                <a:cubicBezTo>
                  <a:pt x="665" y="749"/>
                  <a:pt x="683" y="736"/>
                  <a:pt x="679" y="721"/>
                </a:cubicBezTo>
                <a:cubicBezTo>
                  <a:pt x="663" y="704"/>
                  <a:pt x="649" y="696"/>
                  <a:pt x="634" y="689"/>
                </a:cubicBezTo>
                <a:lnTo>
                  <a:pt x="634" y="173"/>
                </a:lnTo>
                <a:close/>
                <a:moveTo>
                  <a:pt x="593" y="81"/>
                </a:moveTo>
                <a:cubicBezTo>
                  <a:pt x="612" y="107"/>
                  <a:pt x="625" y="138"/>
                  <a:pt x="634" y="173"/>
                </a:cubicBezTo>
                <a:cubicBezTo>
                  <a:pt x="634" y="689"/>
                  <a:pt x="634" y="689"/>
                  <a:pt x="634" y="689"/>
                </a:cubicBezTo>
                <a:cubicBezTo>
                  <a:pt x="621" y="684"/>
                  <a:pt x="608" y="680"/>
                  <a:pt x="593" y="674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99" y="392"/>
                  <a:pt x="605" y="396"/>
                  <a:pt x="610" y="401"/>
                </a:cubicBezTo>
                <a:cubicBezTo>
                  <a:pt x="621" y="377"/>
                  <a:pt x="625" y="345"/>
                  <a:pt x="620" y="318"/>
                </a:cubicBezTo>
                <a:cubicBezTo>
                  <a:pt x="615" y="295"/>
                  <a:pt x="604" y="285"/>
                  <a:pt x="593" y="288"/>
                </a:cubicBezTo>
                <a:cubicBezTo>
                  <a:pt x="593" y="203"/>
                  <a:pt x="593" y="203"/>
                  <a:pt x="593" y="203"/>
                </a:cubicBezTo>
                <a:cubicBezTo>
                  <a:pt x="593" y="204"/>
                  <a:pt x="593" y="205"/>
                  <a:pt x="594" y="206"/>
                </a:cubicBezTo>
                <a:cubicBezTo>
                  <a:pt x="599" y="213"/>
                  <a:pt x="605" y="221"/>
                  <a:pt x="610" y="229"/>
                </a:cubicBezTo>
                <a:cubicBezTo>
                  <a:pt x="606" y="207"/>
                  <a:pt x="601" y="188"/>
                  <a:pt x="593" y="170"/>
                </a:cubicBezTo>
                <a:cubicBezTo>
                  <a:pt x="593" y="81"/>
                  <a:pt x="593" y="81"/>
                  <a:pt x="593" y="81"/>
                </a:cubicBezTo>
                <a:close/>
                <a:moveTo>
                  <a:pt x="634" y="869"/>
                </a:moveTo>
                <a:cubicBezTo>
                  <a:pt x="593" y="869"/>
                  <a:pt x="593" y="869"/>
                  <a:pt x="593" y="869"/>
                </a:cubicBezTo>
                <a:cubicBezTo>
                  <a:pt x="593" y="767"/>
                  <a:pt x="593" y="767"/>
                  <a:pt x="593" y="767"/>
                </a:cubicBezTo>
                <a:cubicBezTo>
                  <a:pt x="608" y="764"/>
                  <a:pt x="622" y="761"/>
                  <a:pt x="634" y="758"/>
                </a:cubicBezTo>
                <a:cubicBezTo>
                  <a:pt x="634" y="791"/>
                  <a:pt x="634" y="791"/>
                  <a:pt x="634" y="791"/>
                </a:cubicBezTo>
                <a:cubicBezTo>
                  <a:pt x="623" y="791"/>
                  <a:pt x="615" y="800"/>
                  <a:pt x="615" y="811"/>
                </a:cubicBezTo>
                <a:cubicBezTo>
                  <a:pt x="615" y="822"/>
                  <a:pt x="623" y="832"/>
                  <a:pt x="634" y="832"/>
                </a:cubicBezTo>
                <a:lnTo>
                  <a:pt x="634" y="869"/>
                </a:lnTo>
                <a:close/>
                <a:moveTo>
                  <a:pt x="568" y="53"/>
                </a:moveTo>
                <a:cubicBezTo>
                  <a:pt x="577" y="62"/>
                  <a:pt x="586" y="71"/>
                  <a:pt x="593" y="81"/>
                </a:cubicBezTo>
                <a:cubicBezTo>
                  <a:pt x="593" y="170"/>
                  <a:pt x="593" y="170"/>
                  <a:pt x="593" y="170"/>
                </a:cubicBezTo>
                <a:cubicBezTo>
                  <a:pt x="586" y="153"/>
                  <a:pt x="578" y="138"/>
                  <a:pt x="568" y="125"/>
                </a:cubicBezTo>
                <a:cubicBezTo>
                  <a:pt x="568" y="53"/>
                  <a:pt x="568" y="53"/>
                  <a:pt x="568" y="53"/>
                </a:cubicBezTo>
                <a:close/>
                <a:moveTo>
                  <a:pt x="593" y="869"/>
                </a:moveTo>
                <a:cubicBezTo>
                  <a:pt x="568" y="869"/>
                  <a:pt x="568" y="869"/>
                  <a:pt x="568" y="869"/>
                </a:cubicBezTo>
                <a:cubicBezTo>
                  <a:pt x="568" y="770"/>
                  <a:pt x="568" y="770"/>
                  <a:pt x="568" y="770"/>
                </a:cubicBezTo>
                <a:cubicBezTo>
                  <a:pt x="577" y="769"/>
                  <a:pt x="585" y="768"/>
                  <a:pt x="593" y="767"/>
                </a:cubicBezTo>
                <a:cubicBezTo>
                  <a:pt x="593" y="869"/>
                  <a:pt x="593" y="869"/>
                  <a:pt x="593" y="869"/>
                </a:cubicBezTo>
                <a:close/>
                <a:moveTo>
                  <a:pt x="593" y="203"/>
                </a:moveTo>
                <a:cubicBezTo>
                  <a:pt x="593" y="288"/>
                  <a:pt x="593" y="288"/>
                  <a:pt x="593" y="288"/>
                </a:cubicBezTo>
                <a:cubicBezTo>
                  <a:pt x="587" y="290"/>
                  <a:pt x="581" y="296"/>
                  <a:pt x="577" y="307"/>
                </a:cubicBezTo>
                <a:cubicBezTo>
                  <a:pt x="574" y="317"/>
                  <a:pt x="571" y="326"/>
                  <a:pt x="569" y="330"/>
                </a:cubicBezTo>
                <a:cubicBezTo>
                  <a:pt x="569" y="331"/>
                  <a:pt x="569" y="332"/>
                  <a:pt x="568" y="333"/>
                </a:cubicBezTo>
                <a:cubicBezTo>
                  <a:pt x="568" y="173"/>
                  <a:pt x="568" y="173"/>
                  <a:pt x="568" y="173"/>
                </a:cubicBezTo>
                <a:cubicBezTo>
                  <a:pt x="579" y="179"/>
                  <a:pt x="589" y="187"/>
                  <a:pt x="593" y="203"/>
                </a:cubicBezTo>
                <a:close/>
                <a:moveTo>
                  <a:pt x="593" y="390"/>
                </a:moveTo>
                <a:cubicBezTo>
                  <a:pt x="593" y="674"/>
                  <a:pt x="593" y="674"/>
                  <a:pt x="593" y="674"/>
                </a:cubicBezTo>
                <a:cubicBezTo>
                  <a:pt x="585" y="671"/>
                  <a:pt x="577" y="668"/>
                  <a:pt x="568" y="663"/>
                </a:cubicBezTo>
                <a:cubicBezTo>
                  <a:pt x="568" y="444"/>
                  <a:pt x="568" y="444"/>
                  <a:pt x="568" y="444"/>
                </a:cubicBezTo>
                <a:cubicBezTo>
                  <a:pt x="570" y="441"/>
                  <a:pt x="571" y="438"/>
                  <a:pt x="572" y="435"/>
                </a:cubicBezTo>
                <a:cubicBezTo>
                  <a:pt x="573" y="434"/>
                  <a:pt x="573" y="433"/>
                  <a:pt x="573" y="433"/>
                </a:cubicBezTo>
                <a:cubicBezTo>
                  <a:pt x="571" y="433"/>
                  <a:pt x="570" y="433"/>
                  <a:pt x="568" y="433"/>
                </a:cubicBezTo>
                <a:cubicBezTo>
                  <a:pt x="568" y="381"/>
                  <a:pt x="568" y="381"/>
                  <a:pt x="568" y="381"/>
                </a:cubicBezTo>
                <a:cubicBezTo>
                  <a:pt x="571" y="385"/>
                  <a:pt x="575" y="387"/>
                  <a:pt x="581" y="387"/>
                </a:cubicBezTo>
                <a:cubicBezTo>
                  <a:pt x="585" y="388"/>
                  <a:pt x="589" y="389"/>
                  <a:pt x="593" y="390"/>
                </a:cubicBezTo>
                <a:close/>
                <a:moveTo>
                  <a:pt x="527" y="24"/>
                </a:moveTo>
                <a:cubicBezTo>
                  <a:pt x="543" y="32"/>
                  <a:pt x="556" y="42"/>
                  <a:pt x="568" y="53"/>
                </a:cubicBezTo>
                <a:cubicBezTo>
                  <a:pt x="568" y="125"/>
                  <a:pt x="568" y="125"/>
                  <a:pt x="568" y="125"/>
                </a:cubicBezTo>
                <a:cubicBezTo>
                  <a:pt x="556" y="108"/>
                  <a:pt x="542" y="93"/>
                  <a:pt x="527" y="82"/>
                </a:cubicBezTo>
                <a:cubicBezTo>
                  <a:pt x="527" y="24"/>
                  <a:pt x="527" y="24"/>
                  <a:pt x="527" y="24"/>
                </a:cubicBezTo>
                <a:close/>
                <a:moveTo>
                  <a:pt x="568" y="869"/>
                </a:moveTo>
                <a:cubicBezTo>
                  <a:pt x="527" y="869"/>
                  <a:pt x="527" y="869"/>
                  <a:pt x="527" y="869"/>
                </a:cubicBezTo>
                <a:cubicBezTo>
                  <a:pt x="527" y="839"/>
                  <a:pt x="527" y="839"/>
                  <a:pt x="527" y="839"/>
                </a:cubicBezTo>
                <a:cubicBezTo>
                  <a:pt x="538" y="839"/>
                  <a:pt x="547" y="830"/>
                  <a:pt x="547" y="819"/>
                </a:cubicBezTo>
                <a:cubicBezTo>
                  <a:pt x="547" y="808"/>
                  <a:pt x="538" y="798"/>
                  <a:pt x="527" y="798"/>
                </a:cubicBezTo>
                <a:cubicBezTo>
                  <a:pt x="527" y="774"/>
                  <a:pt x="527" y="774"/>
                  <a:pt x="527" y="774"/>
                </a:cubicBezTo>
                <a:cubicBezTo>
                  <a:pt x="541" y="773"/>
                  <a:pt x="555" y="772"/>
                  <a:pt x="568" y="770"/>
                </a:cubicBezTo>
                <a:cubicBezTo>
                  <a:pt x="568" y="869"/>
                  <a:pt x="568" y="869"/>
                  <a:pt x="568" y="869"/>
                </a:cubicBezTo>
                <a:close/>
                <a:moveTo>
                  <a:pt x="568" y="173"/>
                </a:moveTo>
                <a:cubicBezTo>
                  <a:pt x="565" y="171"/>
                  <a:pt x="562" y="170"/>
                  <a:pt x="559" y="168"/>
                </a:cubicBezTo>
                <a:cubicBezTo>
                  <a:pt x="552" y="162"/>
                  <a:pt x="545" y="157"/>
                  <a:pt x="539" y="152"/>
                </a:cubicBezTo>
                <a:cubicBezTo>
                  <a:pt x="535" y="147"/>
                  <a:pt x="534" y="140"/>
                  <a:pt x="534" y="132"/>
                </a:cubicBezTo>
                <a:cubicBezTo>
                  <a:pt x="534" y="122"/>
                  <a:pt x="531" y="113"/>
                  <a:pt x="527" y="105"/>
                </a:cubicBezTo>
                <a:cubicBezTo>
                  <a:pt x="527" y="286"/>
                  <a:pt x="527" y="286"/>
                  <a:pt x="527" y="286"/>
                </a:cubicBezTo>
                <a:cubicBezTo>
                  <a:pt x="533" y="291"/>
                  <a:pt x="535" y="301"/>
                  <a:pt x="527" y="323"/>
                </a:cubicBezTo>
                <a:cubicBezTo>
                  <a:pt x="527" y="394"/>
                  <a:pt x="527" y="394"/>
                  <a:pt x="527" y="394"/>
                </a:cubicBezTo>
                <a:cubicBezTo>
                  <a:pt x="536" y="416"/>
                  <a:pt x="553" y="431"/>
                  <a:pt x="568" y="433"/>
                </a:cubicBezTo>
                <a:cubicBezTo>
                  <a:pt x="568" y="381"/>
                  <a:pt x="568" y="381"/>
                  <a:pt x="568" y="381"/>
                </a:cubicBezTo>
                <a:cubicBezTo>
                  <a:pt x="561" y="371"/>
                  <a:pt x="563" y="353"/>
                  <a:pt x="568" y="333"/>
                </a:cubicBezTo>
                <a:cubicBezTo>
                  <a:pt x="568" y="173"/>
                  <a:pt x="568" y="173"/>
                  <a:pt x="568" y="173"/>
                </a:cubicBezTo>
                <a:close/>
                <a:moveTo>
                  <a:pt x="568" y="444"/>
                </a:moveTo>
                <a:cubicBezTo>
                  <a:pt x="568" y="663"/>
                  <a:pt x="568" y="663"/>
                  <a:pt x="568" y="663"/>
                </a:cubicBezTo>
                <a:cubicBezTo>
                  <a:pt x="565" y="661"/>
                  <a:pt x="561" y="659"/>
                  <a:pt x="557" y="656"/>
                </a:cubicBezTo>
                <a:cubicBezTo>
                  <a:pt x="544" y="648"/>
                  <a:pt x="534" y="641"/>
                  <a:pt x="527" y="633"/>
                </a:cubicBezTo>
                <a:cubicBezTo>
                  <a:pt x="527" y="506"/>
                  <a:pt x="527" y="506"/>
                  <a:pt x="527" y="506"/>
                </a:cubicBezTo>
                <a:cubicBezTo>
                  <a:pt x="544" y="489"/>
                  <a:pt x="557" y="468"/>
                  <a:pt x="568" y="444"/>
                </a:cubicBezTo>
                <a:close/>
                <a:moveTo>
                  <a:pt x="413" y="0"/>
                </a:moveTo>
                <a:cubicBezTo>
                  <a:pt x="414" y="0"/>
                  <a:pt x="414" y="0"/>
                  <a:pt x="414" y="0"/>
                </a:cubicBezTo>
                <a:cubicBezTo>
                  <a:pt x="459" y="0"/>
                  <a:pt x="497" y="9"/>
                  <a:pt x="527" y="24"/>
                </a:cubicBezTo>
                <a:cubicBezTo>
                  <a:pt x="527" y="82"/>
                  <a:pt x="527" y="82"/>
                  <a:pt x="527" y="82"/>
                </a:cubicBezTo>
                <a:cubicBezTo>
                  <a:pt x="493" y="55"/>
                  <a:pt x="453" y="42"/>
                  <a:pt x="413" y="42"/>
                </a:cubicBezTo>
                <a:cubicBezTo>
                  <a:pt x="413" y="0"/>
                  <a:pt x="413" y="0"/>
                  <a:pt x="413" y="0"/>
                </a:cubicBezTo>
                <a:close/>
                <a:moveTo>
                  <a:pt x="527" y="869"/>
                </a:moveTo>
                <a:cubicBezTo>
                  <a:pt x="413" y="869"/>
                  <a:pt x="413" y="869"/>
                  <a:pt x="413" y="869"/>
                </a:cubicBezTo>
                <a:cubicBezTo>
                  <a:pt x="413" y="841"/>
                  <a:pt x="413" y="841"/>
                  <a:pt x="413" y="841"/>
                </a:cubicBezTo>
                <a:cubicBezTo>
                  <a:pt x="424" y="841"/>
                  <a:pt x="432" y="832"/>
                  <a:pt x="432" y="821"/>
                </a:cubicBezTo>
                <a:cubicBezTo>
                  <a:pt x="432" y="810"/>
                  <a:pt x="424" y="800"/>
                  <a:pt x="413" y="800"/>
                </a:cubicBezTo>
                <a:cubicBezTo>
                  <a:pt x="413" y="777"/>
                  <a:pt x="413" y="777"/>
                  <a:pt x="413" y="777"/>
                </a:cubicBezTo>
                <a:cubicBezTo>
                  <a:pt x="452" y="778"/>
                  <a:pt x="491" y="777"/>
                  <a:pt x="527" y="774"/>
                </a:cubicBezTo>
                <a:cubicBezTo>
                  <a:pt x="527" y="798"/>
                  <a:pt x="527" y="798"/>
                  <a:pt x="527" y="798"/>
                </a:cubicBezTo>
                <a:cubicBezTo>
                  <a:pt x="517" y="798"/>
                  <a:pt x="508" y="808"/>
                  <a:pt x="508" y="819"/>
                </a:cubicBezTo>
                <a:cubicBezTo>
                  <a:pt x="508" y="830"/>
                  <a:pt x="517" y="839"/>
                  <a:pt x="527" y="839"/>
                </a:cubicBezTo>
                <a:cubicBezTo>
                  <a:pt x="527" y="869"/>
                  <a:pt x="527" y="869"/>
                  <a:pt x="527" y="869"/>
                </a:cubicBezTo>
                <a:close/>
                <a:moveTo>
                  <a:pt x="527" y="105"/>
                </a:moveTo>
                <a:cubicBezTo>
                  <a:pt x="511" y="73"/>
                  <a:pt x="465" y="55"/>
                  <a:pt x="413" y="63"/>
                </a:cubicBezTo>
                <a:cubicBezTo>
                  <a:pt x="413" y="159"/>
                  <a:pt x="413" y="159"/>
                  <a:pt x="413" y="159"/>
                </a:cubicBezTo>
                <a:cubicBezTo>
                  <a:pt x="451" y="171"/>
                  <a:pt x="476" y="198"/>
                  <a:pt x="470" y="223"/>
                </a:cubicBezTo>
                <a:cubicBezTo>
                  <a:pt x="449" y="308"/>
                  <a:pt x="509" y="273"/>
                  <a:pt x="527" y="286"/>
                </a:cubicBezTo>
                <a:cubicBezTo>
                  <a:pt x="527" y="105"/>
                  <a:pt x="527" y="105"/>
                  <a:pt x="527" y="105"/>
                </a:cubicBezTo>
                <a:close/>
                <a:moveTo>
                  <a:pt x="527" y="323"/>
                </a:moveTo>
                <a:cubicBezTo>
                  <a:pt x="527" y="394"/>
                  <a:pt x="527" y="394"/>
                  <a:pt x="527" y="394"/>
                </a:cubicBezTo>
                <a:cubicBezTo>
                  <a:pt x="519" y="376"/>
                  <a:pt x="517" y="351"/>
                  <a:pt x="527" y="323"/>
                </a:cubicBezTo>
                <a:cubicBezTo>
                  <a:pt x="527" y="323"/>
                  <a:pt x="527" y="323"/>
                  <a:pt x="527" y="323"/>
                </a:cubicBezTo>
                <a:close/>
                <a:moveTo>
                  <a:pt x="527" y="506"/>
                </a:moveTo>
                <a:cubicBezTo>
                  <a:pt x="527" y="633"/>
                  <a:pt x="527" y="633"/>
                  <a:pt x="527" y="633"/>
                </a:cubicBezTo>
                <a:cubicBezTo>
                  <a:pt x="504" y="610"/>
                  <a:pt x="506" y="588"/>
                  <a:pt x="507" y="559"/>
                </a:cubicBezTo>
                <a:cubicBezTo>
                  <a:pt x="480" y="576"/>
                  <a:pt x="448" y="587"/>
                  <a:pt x="413" y="587"/>
                </a:cubicBezTo>
                <a:cubicBezTo>
                  <a:pt x="413" y="558"/>
                  <a:pt x="413" y="558"/>
                  <a:pt x="413" y="558"/>
                </a:cubicBezTo>
                <a:cubicBezTo>
                  <a:pt x="459" y="558"/>
                  <a:pt x="498" y="538"/>
                  <a:pt x="527" y="506"/>
                </a:cubicBezTo>
                <a:close/>
                <a:moveTo>
                  <a:pt x="388" y="1"/>
                </a:moveTo>
                <a:cubicBezTo>
                  <a:pt x="396" y="0"/>
                  <a:pt x="404" y="0"/>
                  <a:pt x="413" y="0"/>
                </a:cubicBezTo>
                <a:cubicBezTo>
                  <a:pt x="413" y="42"/>
                  <a:pt x="413" y="42"/>
                  <a:pt x="413" y="42"/>
                </a:cubicBezTo>
                <a:cubicBezTo>
                  <a:pt x="405" y="42"/>
                  <a:pt x="396" y="42"/>
                  <a:pt x="388" y="43"/>
                </a:cubicBezTo>
                <a:cubicBezTo>
                  <a:pt x="388" y="1"/>
                  <a:pt x="388" y="1"/>
                  <a:pt x="388" y="1"/>
                </a:cubicBezTo>
                <a:close/>
                <a:moveTo>
                  <a:pt x="413" y="869"/>
                </a:moveTo>
                <a:cubicBezTo>
                  <a:pt x="388" y="869"/>
                  <a:pt x="388" y="869"/>
                  <a:pt x="388" y="869"/>
                </a:cubicBezTo>
                <a:cubicBezTo>
                  <a:pt x="388" y="777"/>
                  <a:pt x="388" y="777"/>
                  <a:pt x="388" y="777"/>
                </a:cubicBezTo>
                <a:cubicBezTo>
                  <a:pt x="396" y="777"/>
                  <a:pt x="405" y="777"/>
                  <a:pt x="413" y="777"/>
                </a:cubicBezTo>
                <a:cubicBezTo>
                  <a:pt x="413" y="800"/>
                  <a:pt x="413" y="800"/>
                  <a:pt x="413" y="800"/>
                </a:cubicBezTo>
                <a:cubicBezTo>
                  <a:pt x="413" y="800"/>
                  <a:pt x="413" y="800"/>
                  <a:pt x="413" y="800"/>
                </a:cubicBezTo>
                <a:cubicBezTo>
                  <a:pt x="402" y="800"/>
                  <a:pt x="394" y="810"/>
                  <a:pt x="394" y="821"/>
                </a:cubicBezTo>
                <a:cubicBezTo>
                  <a:pt x="394" y="832"/>
                  <a:pt x="402" y="841"/>
                  <a:pt x="413" y="841"/>
                </a:cubicBezTo>
                <a:cubicBezTo>
                  <a:pt x="413" y="841"/>
                  <a:pt x="413" y="841"/>
                  <a:pt x="413" y="841"/>
                </a:cubicBezTo>
                <a:cubicBezTo>
                  <a:pt x="413" y="869"/>
                  <a:pt x="413" y="869"/>
                  <a:pt x="413" y="869"/>
                </a:cubicBezTo>
                <a:close/>
                <a:moveTo>
                  <a:pt x="413" y="63"/>
                </a:moveTo>
                <a:cubicBezTo>
                  <a:pt x="413" y="159"/>
                  <a:pt x="413" y="159"/>
                  <a:pt x="413" y="159"/>
                </a:cubicBezTo>
                <a:cubicBezTo>
                  <a:pt x="405" y="157"/>
                  <a:pt x="397" y="155"/>
                  <a:pt x="388" y="154"/>
                </a:cubicBezTo>
                <a:cubicBezTo>
                  <a:pt x="388" y="69"/>
                  <a:pt x="388" y="69"/>
                  <a:pt x="388" y="69"/>
                </a:cubicBezTo>
                <a:cubicBezTo>
                  <a:pt x="396" y="66"/>
                  <a:pt x="405" y="65"/>
                  <a:pt x="413" y="63"/>
                </a:cubicBezTo>
                <a:close/>
                <a:moveTo>
                  <a:pt x="413" y="558"/>
                </a:moveTo>
                <a:cubicBezTo>
                  <a:pt x="413" y="587"/>
                  <a:pt x="413" y="587"/>
                  <a:pt x="413" y="587"/>
                </a:cubicBezTo>
                <a:cubicBezTo>
                  <a:pt x="412" y="587"/>
                  <a:pt x="412" y="587"/>
                  <a:pt x="412" y="587"/>
                </a:cubicBezTo>
                <a:cubicBezTo>
                  <a:pt x="404" y="587"/>
                  <a:pt x="396" y="586"/>
                  <a:pt x="388" y="585"/>
                </a:cubicBezTo>
                <a:cubicBezTo>
                  <a:pt x="388" y="556"/>
                  <a:pt x="388" y="556"/>
                  <a:pt x="388" y="556"/>
                </a:cubicBezTo>
                <a:cubicBezTo>
                  <a:pt x="396" y="558"/>
                  <a:pt x="404" y="558"/>
                  <a:pt x="412" y="558"/>
                </a:cubicBezTo>
                <a:lnTo>
                  <a:pt x="413" y="558"/>
                </a:lnTo>
                <a:close/>
                <a:moveTo>
                  <a:pt x="299" y="25"/>
                </a:moveTo>
                <a:cubicBezTo>
                  <a:pt x="324" y="12"/>
                  <a:pt x="353" y="4"/>
                  <a:pt x="388" y="1"/>
                </a:cubicBezTo>
                <a:cubicBezTo>
                  <a:pt x="388" y="43"/>
                  <a:pt x="388" y="43"/>
                  <a:pt x="388" y="43"/>
                </a:cubicBezTo>
                <a:cubicBezTo>
                  <a:pt x="356" y="47"/>
                  <a:pt x="326" y="60"/>
                  <a:pt x="299" y="80"/>
                </a:cubicBezTo>
                <a:cubicBezTo>
                  <a:pt x="299" y="25"/>
                  <a:pt x="299" y="25"/>
                  <a:pt x="299" y="25"/>
                </a:cubicBezTo>
                <a:close/>
                <a:moveTo>
                  <a:pt x="388" y="869"/>
                </a:moveTo>
                <a:cubicBezTo>
                  <a:pt x="299" y="869"/>
                  <a:pt x="299" y="869"/>
                  <a:pt x="299" y="869"/>
                </a:cubicBezTo>
                <a:cubicBezTo>
                  <a:pt x="299" y="839"/>
                  <a:pt x="299" y="839"/>
                  <a:pt x="299" y="839"/>
                </a:cubicBezTo>
                <a:cubicBezTo>
                  <a:pt x="310" y="839"/>
                  <a:pt x="318" y="830"/>
                  <a:pt x="318" y="819"/>
                </a:cubicBezTo>
                <a:cubicBezTo>
                  <a:pt x="318" y="808"/>
                  <a:pt x="310" y="798"/>
                  <a:pt x="299" y="798"/>
                </a:cubicBezTo>
                <a:cubicBezTo>
                  <a:pt x="299" y="770"/>
                  <a:pt x="299" y="770"/>
                  <a:pt x="299" y="770"/>
                </a:cubicBezTo>
                <a:cubicBezTo>
                  <a:pt x="327" y="773"/>
                  <a:pt x="357" y="776"/>
                  <a:pt x="388" y="777"/>
                </a:cubicBezTo>
                <a:cubicBezTo>
                  <a:pt x="388" y="869"/>
                  <a:pt x="388" y="869"/>
                  <a:pt x="388" y="869"/>
                </a:cubicBezTo>
                <a:close/>
                <a:moveTo>
                  <a:pt x="388" y="69"/>
                </a:moveTo>
                <a:cubicBezTo>
                  <a:pt x="358" y="78"/>
                  <a:pt x="327" y="96"/>
                  <a:pt x="299" y="125"/>
                </a:cubicBezTo>
                <a:cubicBezTo>
                  <a:pt x="299" y="179"/>
                  <a:pt x="299" y="179"/>
                  <a:pt x="299" y="179"/>
                </a:cubicBezTo>
                <a:cubicBezTo>
                  <a:pt x="303" y="174"/>
                  <a:pt x="308" y="169"/>
                  <a:pt x="313" y="165"/>
                </a:cubicBezTo>
                <a:cubicBezTo>
                  <a:pt x="339" y="154"/>
                  <a:pt x="365" y="152"/>
                  <a:pt x="388" y="154"/>
                </a:cubicBezTo>
                <a:cubicBezTo>
                  <a:pt x="388" y="69"/>
                  <a:pt x="388" y="69"/>
                  <a:pt x="388" y="69"/>
                </a:cubicBezTo>
                <a:close/>
                <a:moveTo>
                  <a:pt x="388" y="556"/>
                </a:moveTo>
                <a:cubicBezTo>
                  <a:pt x="388" y="585"/>
                  <a:pt x="388" y="585"/>
                  <a:pt x="388" y="585"/>
                </a:cubicBezTo>
                <a:cubicBezTo>
                  <a:pt x="362" y="581"/>
                  <a:pt x="339" y="572"/>
                  <a:pt x="318" y="559"/>
                </a:cubicBezTo>
                <a:cubicBezTo>
                  <a:pt x="319" y="587"/>
                  <a:pt x="320" y="611"/>
                  <a:pt x="299" y="633"/>
                </a:cubicBezTo>
                <a:cubicBezTo>
                  <a:pt x="299" y="508"/>
                  <a:pt x="299" y="508"/>
                  <a:pt x="299" y="508"/>
                </a:cubicBezTo>
                <a:cubicBezTo>
                  <a:pt x="323" y="533"/>
                  <a:pt x="353" y="551"/>
                  <a:pt x="388" y="556"/>
                </a:cubicBezTo>
                <a:close/>
                <a:moveTo>
                  <a:pt x="192" y="178"/>
                </a:moveTo>
                <a:cubicBezTo>
                  <a:pt x="208" y="110"/>
                  <a:pt x="241" y="55"/>
                  <a:pt x="299" y="25"/>
                </a:cubicBezTo>
                <a:cubicBezTo>
                  <a:pt x="299" y="80"/>
                  <a:pt x="299" y="80"/>
                  <a:pt x="299" y="80"/>
                </a:cubicBezTo>
                <a:cubicBezTo>
                  <a:pt x="258" y="111"/>
                  <a:pt x="227" y="161"/>
                  <a:pt x="214" y="229"/>
                </a:cubicBezTo>
                <a:cubicBezTo>
                  <a:pt x="230" y="205"/>
                  <a:pt x="247" y="184"/>
                  <a:pt x="266" y="167"/>
                </a:cubicBezTo>
                <a:cubicBezTo>
                  <a:pt x="276" y="151"/>
                  <a:pt x="287" y="137"/>
                  <a:pt x="299" y="125"/>
                </a:cubicBezTo>
                <a:cubicBezTo>
                  <a:pt x="299" y="179"/>
                  <a:pt x="299" y="179"/>
                  <a:pt x="299" y="179"/>
                </a:cubicBezTo>
                <a:cubicBezTo>
                  <a:pt x="276" y="204"/>
                  <a:pt x="261" y="238"/>
                  <a:pt x="259" y="283"/>
                </a:cubicBezTo>
                <a:cubicBezTo>
                  <a:pt x="259" y="287"/>
                  <a:pt x="259" y="292"/>
                  <a:pt x="260" y="297"/>
                </a:cubicBezTo>
                <a:cubicBezTo>
                  <a:pt x="263" y="349"/>
                  <a:pt x="260" y="334"/>
                  <a:pt x="248" y="307"/>
                </a:cubicBezTo>
                <a:cubicBezTo>
                  <a:pt x="232" y="274"/>
                  <a:pt x="214" y="281"/>
                  <a:pt x="206" y="317"/>
                </a:cubicBezTo>
                <a:cubicBezTo>
                  <a:pt x="195" y="365"/>
                  <a:pt x="214" y="428"/>
                  <a:pt x="252" y="435"/>
                </a:cubicBezTo>
                <a:cubicBezTo>
                  <a:pt x="264" y="463"/>
                  <a:pt x="280" y="488"/>
                  <a:pt x="299" y="508"/>
                </a:cubicBezTo>
                <a:cubicBezTo>
                  <a:pt x="299" y="633"/>
                  <a:pt x="299" y="633"/>
                  <a:pt x="299" y="633"/>
                </a:cubicBezTo>
                <a:cubicBezTo>
                  <a:pt x="292" y="641"/>
                  <a:pt x="281" y="649"/>
                  <a:pt x="268" y="656"/>
                </a:cubicBezTo>
                <a:cubicBezTo>
                  <a:pt x="232" y="675"/>
                  <a:pt x="212" y="679"/>
                  <a:pt x="192" y="690"/>
                </a:cubicBezTo>
                <a:cubicBezTo>
                  <a:pt x="192" y="178"/>
                  <a:pt x="192" y="178"/>
                  <a:pt x="192" y="178"/>
                </a:cubicBezTo>
                <a:close/>
                <a:moveTo>
                  <a:pt x="299" y="869"/>
                </a:moveTo>
                <a:cubicBezTo>
                  <a:pt x="192" y="869"/>
                  <a:pt x="192" y="869"/>
                  <a:pt x="192" y="869"/>
                </a:cubicBezTo>
                <a:cubicBezTo>
                  <a:pt x="192" y="832"/>
                  <a:pt x="192" y="832"/>
                  <a:pt x="192" y="832"/>
                </a:cubicBezTo>
                <a:cubicBezTo>
                  <a:pt x="203" y="832"/>
                  <a:pt x="211" y="822"/>
                  <a:pt x="211" y="811"/>
                </a:cubicBezTo>
                <a:cubicBezTo>
                  <a:pt x="211" y="800"/>
                  <a:pt x="203" y="791"/>
                  <a:pt x="192" y="791"/>
                </a:cubicBezTo>
                <a:cubicBezTo>
                  <a:pt x="192" y="750"/>
                  <a:pt x="192" y="750"/>
                  <a:pt x="192" y="750"/>
                </a:cubicBezTo>
                <a:cubicBezTo>
                  <a:pt x="218" y="759"/>
                  <a:pt x="255" y="766"/>
                  <a:pt x="299" y="770"/>
                </a:cubicBezTo>
                <a:cubicBezTo>
                  <a:pt x="299" y="798"/>
                  <a:pt x="299" y="798"/>
                  <a:pt x="299" y="798"/>
                </a:cubicBezTo>
                <a:cubicBezTo>
                  <a:pt x="288" y="798"/>
                  <a:pt x="280" y="808"/>
                  <a:pt x="280" y="819"/>
                </a:cubicBezTo>
                <a:cubicBezTo>
                  <a:pt x="280" y="830"/>
                  <a:pt x="288" y="839"/>
                  <a:pt x="299" y="839"/>
                </a:cubicBezTo>
                <a:lnTo>
                  <a:pt x="299" y="869"/>
                </a:lnTo>
                <a:close/>
                <a:moveTo>
                  <a:pt x="45" y="869"/>
                </a:moveTo>
                <a:cubicBezTo>
                  <a:pt x="30" y="843"/>
                  <a:pt x="20" y="816"/>
                  <a:pt x="19" y="791"/>
                </a:cubicBezTo>
                <a:cubicBezTo>
                  <a:pt x="18" y="754"/>
                  <a:pt x="30" y="728"/>
                  <a:pt x="50" y="708"/>
                </a:cubicBezTo>
                <a:cubicBezTo>
                  <a:pt x="0" y="602"/>
                  <a:pt x="137" y="626"/>
                  <a:pt x="111" y="568"/>
                </a:cubicBezTo>
                <a:cubicBezTo>
                  <a:pt x="48" y="432"/>
                  <a:pt x="198" y="458"/>
                  <a:pt x="157" y="393"/>
                </a:cubicBezTo>
                <a:cubicBezTo>
                  <a:pt x="109" y="320"/>
                  <a:pt x="176" y="284"/>
                  <a:pt x="184" y="226"/>
                </a:cubicBezTo>
                <a:cubicBezTo>
                  <a:pt x="186" y="209"/>
                  <a:pt x="188" y="193"/>
                  <a:pt x="192" y="178"/>
                </a:cubicBezTo>
                <a:cubicBezTo>
                  <a:pt x="192" y="690"/>
                  <a:pt x="192" y="690"/>
                  <a:pt x="192" y="690"/>
                </a:cubicBezTo>
                <a:cubicBezTo>
                  <a:pt x="182" y="696"/>
                  <a:pt x="171" y="705"/>
                  <a:pt x="158" y="719"/>
                </a:cubicBezTo>
                <a:cubicBezTo>
                  <a:pt x="155" y="731"/>
                  <a:pt x="168" y="741"/>
                  <a:pt x="192" y="750"/>
                </a:cubicBezTo>
                <a:cubicBezTo>
                  <a:pt x="192" y="791"/>
                  <a:pt x="192" y="791"/>
                  <a:pt x="192" y="791"/>
                </a:cubicBezTo>
                <a:cubicBezTo>
                  <a:pt x="181" y="791"/>
                  <a:pt x="173" y="800"/>
                  <a:pt x="173" y="811"/>
                </a:cubicBezTo>
                <a:cubicBezTo>
                  <a:pt x="173" y="822"/>
                  <a:pt x="181" y="832"/>
                  <a:pt x="192" y="832"/>
                </a:cubicBezTo>
                <a:cubicBezTo>
                  <a:pt x="192" y="869"/>
                  <a:pt x="192" y="869"/>
                  <a:pt x="192" y="869"/>
                </a:cubicBezTo>
                <a:lnTo>
                  <a:pt x="45" y="869"/>
                </a:lnTo>
                <a:close/>
              </a:path>
            </a:pathLst>
          </a:custGeom>
          <a:solidFill>
            <a:srgbClr val="FCC725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2971">
              <a:defRPr/>
            </a:pPr>
            <a:endParaRPr lang="en-US" sz="2393" ker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6"/>
          <p:cNvSpPr>
            <a:spLocks noEditPoints="1"/>
          </p:cNvSpPr>
          <p:nvPr/>
        </p:nvSpPr>
        <p:spPr bwMode="auto">
          <a:xfrm>
            <a:off x="5041583" y="4642485"/>
            <a:ext cx="789146" cy="213360"/>
          </a:xfrm>
          <a:custGeom>
            <a:avLst/>
            <a:gdLst>
              <a:gd name="T0" fmla="*/ 251 w 340"/>
              <a:gd name="T1" fmla="*/ 10 h 99"/>
              <a:gd name="T2" fmla="*/ 333 w 340"/>
              <a:gd name="T3" fmla="*/ 9 h 99"/>
              <a:gd name="T4" fmla="*/ 292 w 340"/>
              <a:gd name="T5" fmla="*/ 83 h 99"/>
              <a:gd name="T6" fmla="*/ 251 w 340"/>
              <a:gd name="T7" fmla="*/ 98 h 99"/>
              <a:gd name="T8" fmla="*/ 251 w 340"/>
              <a:gd name="T9" fmla="*/ 86 h 99"/>
              <a:gd name="T10" fmla="*/ 276 w 340"/>
              <a:gd name="T11" fmla="*/ 78 h 99"/>
              <a:gd name="T12" fmla="*/ 298 w 340"/>
              <a:gd name="T13" fmla="*/ 27 h 99"/>
              <a:gd name="T14" fmla="*/ 251 w 340"/>
              <a:gd name="T15" fmla="*/ 24 h 99"/>
              <a:gd name="T16" fmla="*/ 251 w 340"/>
              <a:gd name="T17" fmla="*/ 10 h 99"/>
              <a:gd name="T18" fmla="*/ 90 w 340"/>
              <a:gd name="T19" fmla="*/ 10 h 99"/>
              <a:gd name="T20" fmla="*/ 93 w 340"/>
              <a:gd name="T21" fmla="*/ 11 h 99"/>
              <a:gd name="T22" fmla="*/ 146 w 340"/>
              <a:gd name="T23" fmla="*/ 28 h 99"/>
              <a:gd name="T24" fmla="*/ 191 w 340"/>
              <a:gd name="T25" fmla="*/ 29 h 99"/>
              <a:gd name="T26" fmla="*/ 248 w 340"/>
              <a:gd name="T27" fmla="*/ 11 h 99"/>
              <a:gd name="T28" fmla="*/ 251 w 340"/>
              <a:gd name="T29" fmla="*/ 10 h 99"/>
              <a:gd name="T30" fmla="*/ 251 w 340"/>
              <a:gd name="T31" fmla="*/ 24 h 99"/>
              <a:gd name="T32" fmla="*/ 229 w 340"/>
              <a:gd name="T33" fmla="*/ 29 h 99"/>
              <a:gd name="T34" fmla="*/ 208 w 340"/>
              <a:gd name="T35" fmla="*/ 67 h 99"/>
              <a:gd name="T36" fmla="*/ 251 w 340"/>
              <a:gd name="T37" fmla="*/ 86 h 99"/>
              <a:gd name="T38" fmla="*/ 251 w 340"/>
              <a:gd name="T39" fmla="*/ 98 h 99"/>
              <a:gd name="T40" fmla="*/ 210 w 340"/>
              <a:gd name="T41" fmla="*/ 88 h 99"/>
              <a:gd name="T42" fmla="*/ 182 w 340"/>
              <a:gd name="T43" fmla="*/ 56 h 99"/>
              <a:gd name="T44" fmla="*/ 159 w 340"/>
              <a:gd name="T45" fmla="*/ 56 h 99"/>
              <a:gd name="T46" fmla="*/ 131 w 340"/>
              <a:gd name="T47" fmla="*/ 88 h 99"/>
              <a:gd name="T48" fmla="*/ 90 w 340"/>
              <a:gd name="T49" fmla="*/ 98 h 99"/>
              <a:gd name="T50" fmla="*/ 90 w 340"/>
              <a:gd name="T51" fmla="*/ 86 h 99"/>
              <a:gd name="T52" fmla="*/ 133 w 340"/>
              <a:gd name="T53" fmla="*/ 67 h 99"/>
              <a:gd name="T54" fmla="*/ 112 w 340"/>
              <a:gd name="T55" fmla="*/ 29 h 99"/>
              <a:gd name="T56" fmla="*/ 90 w 340"/>
              <a:gd name="T57" fmla="*/ 24 h 99"/>
              <a:gd name="T58" fmla="*/ 90 w 340"/>
              <a:gd name="T59" fmla="*/ 10 h 99"/>
              <a:gd name="T60" fmla="*/ 8 w 340"/>
              <a:gd name="T61" fmla="*/ 9 h 99"/>
              <a:gd name="T62" fmla="*/ 90 w 340"/>
              <a:gd name="T63" fmla="*/ 10 h 99"/>
              <a:gd name="T64" fmla="*/ 90 w 340"/>
              <a:gd name="T65" fmla="*/ 24 h 99"/>
              <a:gd name="T66" fmla="*/ 43 w 340"/>
              <a:gd name="T67" fmla="*/ 27 h 99"/>
              <a:gd name="T68" fmla="*/ 65 w 340"/>
              <a:gd name="T69" fmla="*/ 78 h 99"/>
              <a:gd name="T70" fmla="*/ 90 w 340"/>
              <a:gd name="T71" fmla="*/ 86 h 99"/>
              <a:gd name="T72" fmla="*/ 90 w 340"/>
              <a:gd name="T73" fmla="*/ 98 h 99"/>
              <a:gd name="T74" fmla="*/ 48 w 340"/>
              <a:gd name="T75" fmla="*/ 83 h 99"/>
              <a:gd name="T76" fmla="*/ 8 w 340"/>
              <a:gd name="T77" fmla="*/ 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0" h="99">
                <a:moveTo>
                  <a:pt x="251" y="10"/>
                </a:moveTo>
                <a:cubicBezTo>
                  <a:pt x="278" y="4"/>
                  <a:pt x="318" y="0"/>
                  <a:pt x="333" y="9"/>
                </a:cubicBezTo>
                <a:cubicBezTo>
                  <a:pt x="340" y="14"/>
                  <a:pt x="328" y="57"/>
                  <a:pt x="292" y="83"/>
                </a:cubicBezTo>
                <a:cubicBezTo>
                  <a:pt x="279" y="92"/>
                  <a:pt x="265" y="97"/>
                  <a:pt x="251" y="98"/>
                </a:cubicBezTo>
                <a:cubicBezTo>
                  <a:pt x="251" y="86"/>
                  <a:pt x="251" y="86"/>
                  <a:pt x="251" y="86"/>
                </a:cubicBezTo>
                <a:cubicBezTo>
                  <a:pt x="259" y="85"/>
                  <a:pt x="267" y="83"/>
                  <a:pt x="276" y="78"/>
                </a:cubicBezTo>
                <a:cubicBezTo>
                  <a:pt x="300" y="63"/>
                  <a:pt x="306" y="33"/>
                  <a:pt x="298" y="27"/>
                </a:cubicBezTo>
                <a:cubicBezTo>
                  <a:pt x="291" y="22"/>
                  <a:pt x="272" y="21"/>
                  <a:pt x="251" y="24"/>
                </a:cubicBezTo>
                <a:lnTo>
                  <a:pt x="251" y="10"/>
                </a:lnTo>
                <a:close/>
                <a:moveTo>
                  <a:pt x="90" y="10"/>
                </a:moveTo>
                <a:cubicBezTo>
                  <a:pt x="91" y="10"/>
                  <a:pt x="92" y="10"/>
                  <a:pt x="93" y="11"/>
                </a:cubicBezTo>
                <a:cubicBezTo>
                  <a:pt x="112" y="15"/>
                  <a:pt x="129" y="23"/>
                  <a:pt x="146" y="28"/>
                </a:cubicBezTo>
                <a:cubicBezTo>
                  <a:pt x="161" y="32"/>
                  <a:pt x="176" y="33"/>
                  <a:pt x="191" y="29"/>
                </a:cubicBezTo>
                <a:cubicBezTo>
                  <a:pt x="209" y="25"/>
                  <a:pt x="227" y="16"/>
                  <a:pt x="248" y="11"/>
                </a:cubicBezTo>
                <a:cubicBezTo>
                  <a:pt x="249" y="10"/>
                  <a:pt x="250" y="10"/>
                  <a:pt x="251" y="10"/>
                </a:cubicBezTo>
                <a:cubicBezTo>
                  <a:pt x="251" y="24"/>
                  <a:pt x="251" y="24"/>
                  <a:pt x="251" y="24"/>
                </a:cubicBezTo>
                <a:cubicBezTo>
                  <a:pt x="244" y="25"/>
                  <a:pt x="236" y="27"/>
                  <a:pt x="229" y="29"/>
                </a:cubicBezTo>
                <a:cubicBezTo>
                  <a:pt x="201" y="37"/>
                  <a:pt x="193" y="51"/>
                  <a:pt x="208" y="67"/>
                </a:cubicBezTo>
                <a:cubicBezTo>
                  <a:pt x="218" y="78"/>
                  <a:pt x="234" y="86"/>
                  <a:pt x="251" y="86"/>
                </a:cubicBezTo>
                <a:cubicBezTo>
                  <a:pt x="251" y="98"/>
                  <a:pt x="251" y="98"/>
                  <a:pt x="251" y="98"/>
                </a:cubicBezTo>
                <a:cubicBezTo>
                  <a:pt x="236" y="99"/>
                  <a:pt x="222" y="95"/>
                  <a:pt x="210" y="88"/>
                </a:cubicBezTo>
                <a:cubicBezTo>
                  <a:pt x="197" y="80"/>
                  <a:pt x="189" y="65"/>
                  <a:pt x="182" y="56"/>
                </a:cubicBezTo>
                <a:cubicBezTo>
                  <a:pt x="175" y="46"/>
                  <a:pt x="166" y="46"/>
                  <a:pt x="159" y="56"/>
                </a:cubicBezTo>
                <a:cubicBezTo>
                  <a:pt x="152" y="65"/>
                  <a:pt x="144" y="80"/>
                  <a:pt x="131" y="88"/>
                </a:cubicBezTo>
                <a:cubicBezTo>
                  <a:pt x="119" y="95"/>
                  <a:pt x="105" y="99"/>
                  <a:pt x="90" y="98"/>
                </a:cubicBezTo>
                <a:cubicBezTo>
                  <a:pt x="90" y="86"/>
                  <a:pt x="90" y="86"/>
                  <a:pt x="90" y="86"/>
                </a:cubicBezTo>
                <a:cubicBezTo>
                  <a:pt x="107" y="86"/>
                  <a:pt x="123" y="78"/>
                  <a:pt x="133" y="67"/>
                </a:cubicBezTo>
                <a:cubicBezTo>
                  <a:pt x="148" y="51"/>
                  <a:pt x="140" y="37"/>
                  <a:pt x="112" y="29"/>
                </a:cubicBezTo>
                <a:cubicBezTo>
                  <a:pt x="104" y="27"/>
                  <a:pt x="97" y="25"/>
                  <a:pt x="90" y="24"/>
                </a:cubicBezTo>
                <a:lnTo>
                  <a:pt x="90" y="10"/>
                </a:lnTo>
                <a:close/>
                <a:moveTo>
                  <a:pt x="8" y="9"/>
                </a:moveTo>
                <a:cubicBezTo>
                  <a:pt x="22" y="0"/>
                  <a:pt x="63" y="4"/>
                  <a:pt x="90" y="10"/>
                </a:cubicBezTo>
                <a:cubicBezTo>
                  <a:pt x="90" y="24"/>
                  <a:pt x="90" y="24"/>
                  <a:pt x="90" y="24"/>
                </a:cubicBezTo>
                <a:cubicBezTo>
                  <a:pt x="69" y="21"/>
                  <a:pt x="50" y="22"/>
                  <a:pt x="43" y="27"/>
                </a:cubicBezTo>
                <a:cubicBezTo>
                  <a:pt x="35" y="33"/>
                  <a:pt x="41" y="63"/>
                  <a:pt x="65" y="78"/>
                </a:cubicBezTo>
                <a:cubicBezTo>
                  <a:pt x="73" y="83"/>
                  <a:pt x="82" y="85"/>
                  <a:pt x="90" y="86"/>
                </a:cubicBezTo>
                <a:cubicBezTo>
                  <a:pt x="90" y="98"/>
                  <a:pt x="90" y="98"/>
                  <a:pt x="90" y="98"/>
                </a:cubicBezTo>
                <a:cubicBezTo>
                  <a:pt x="76" y="97"/>
                  <a:pt x="61" y="92"/>
                  <a:pt x="48" y="83"/>
                </a:cubicBezTo>
                <a:cubicBezTo>
                  <a:pt x="12" y="57"/>
                  <a:pt x="0" y="14"/>
                  <a:pt x="8" y="9"/>
                </a:cubicBezTo>
                <a:close/>
              </a:path>
            </a:pathLst>
          </a:custGeom>
          <a:solidFill>
            <a:srgbClr val="FCC725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2971">
              <a:defRPr/>
            </a:pPr>
            <a:endParaRPr lang="en-US" sz="2393" ker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11"/>
          <p:cNvSpPr/>
          <p:nvPr/>
        </p:nvSpPr>
        <p:spPr bwMode="auto">
          <a:xfrm>
            <a:off x="6624162" y="3742849"/>
            <a:ext cx="1841183" cy="2255520"/>
          </a:xfrm>
          <a:custGeom>
            <a:avLst/>
            <a:gdLst>
              <a:gd name="T0" fmla="*/ 550 w 793"/>
              <a:gd name="T1" fmla="*/ 630 h 902"/>
              <a:gd name="T2" fmla="*/ 511 w 793"/>
              <a:gd name="T3" fmla="*/ 596 h 902"/>
              <a:gd name="T4" fmla="*/ 567 w 793"/>
              <a:gd name="T5" fmla="*/ 656 h 902"/>
              <a:gd name="T6" fmla="*/ 790 w 793"/>
              <a:gd name="T7" fmla="*/ 824 h 902"/>
              <a:gd name="T8" fmla="*/ 763 w 793"/>
              <a:gd name="T9" fmla="*/ 902 h 902"/>
              <a:gd name="T10" fmla="*/ 30 w 793"/>
              <a:gd name="T11" fmla="*/ 902 h 902"/>
              <a:gd name="T12" fmla="*/ 3 w 793"/>
              <a:gd name="T13" fmla="*/ 824 h 902"/>
              <a:gd name="T14" fmla="*/ 226 w 793"/>
              <a:gd name="T15" fmla="*/ 656 h 902"/>
              <a:gd name="T16" fmla="*/ 283 w 793"/>
              <a:gd name="T17" fmla="*/ 591 h 902"/>
              <a:gd name="T18" fmla="*/ 238 w 793"/>
              <a:gd name="T19" fmla="*/ 627 h 902"/>
              <a:gd name="T20" fmla="*/ 140 w 793"/>
              <a:gd name="T21" fmla="*/ 357 h 902"/>
              <a:gd name="T22" fmla="*/ 503 w 793"/>
              <a:gd name="T23" fmla="*/ 95 h 902"/>
              <a:gd name="T24" fmla="*/ 550 w 793"/>
              <a:gd name="T25" fmla="*/ 63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3" h="902">
                <a:moveTo>
                  <a:pt x="550" y="630"/>
                </a:moveTo>
                <a:cubicBezTo>
                  <a:pt x="537" y="617"/>
                  <a:pt x="524" y="606"/>
                  <a:pt x="511" y="596"/>
                </a:cubicBezTo>
                <a:cubicBezTo>
                  <a:pt x="518" y="622"/>
                  <a:pt x="534" y="643"/>
                  <a:pt x="567" y="656"/>
                </a:cubicBezTo>
                <a:cubicBezTo>
                  <a:pt x="661" y="696"/>
                  <a:pt x="793" y="706"/>
                  <a:pt x="790" y="824"/>
                </a:cubicBezTo>
                <a:cubicBezTo>
                  <a:pt x="789" y="849"/>
                  <a:pt x="779" y="876"/>
                  <a:pt x="763" y="902"/>
                </a:cubicBezTo>
                <a:cubicBezTo>
                  <a:pt x="30" y="902"/>
                  <a:pt x="30" y="902"/>
                  <a:pt x="30" y="902"/>
                </a:cubicBezTo>
                <a:cubicBezTo>
                  <a:pt x="14" y="876"/>
                  <a:pt x="4" y="849"/>
                  <a:pt x="3" y="824"/>
                </a:cubicBezTo>
                <a:cubicBezTo>
                  <a:pt x="0" y="706"/>
                  <a:pt x="132" y="696"/>
                  <a:pt x="226" y="656"/>
                </a:cubicBezTo>
                <a:cubicBezTo>
                  <a:pt x="261" y="642"/>
                  <a:pt x="277" y="619"/>
                  <a:pt x="283" y="591"/>
                </a:cubicBezTo>
                <a:cubicBezTo>
                  <a:pt x="268" y="601"/>
                  <a:pt x="253" y="613"/>
                  <a:pt x="238" y="627"/>
                </a:cubicBezTo>
                <a:cubicBezTo>
                  <a:pt x="177" y="550"/>
                  <a:pt x="141" y="487"/>
                  <a:pt x="140" y="357"/>
                </a:cubicBezTo>
                <a:cubicBezTo>
                  <a:pt x="137" y="74"/>
                  <a:pt x="400" y="0"/>
                  <a:pt x="503" y="95"/>
                </a:cubicBezTo>
                <a:cubicBezTo>
                  <a:pt x="736" y="95"/>
                  <a:pt x="676" y="514"/>
                  <a:pt x="550" y="630"/>
                </a:cubicBezTo>
                <a:close/>
              </a:path>
            </a:pathLst>
          </a:custGeom>
          <a:solidFill>
            <a:srgbClr val="FC6A6B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2971">
              <a:defRPr/>
            </a:pPr>
            <a:endParaRPr lang="en-US" sz="2393" ker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12"/>
          <p:cNvSpPr/>
          <p:nvPr/>
        </p:nvSpPr>
        <p:spPr bwMode="auto">
          <a:xfrm>
            <a:off x="7121843" y="4340544"/>
            <a:ext cx="846296" cy="896779"/>
          </a:xfrm>
          <a:custGeom>
            <a:avLst/>
            <a:gdLst>
              <a:gd name="T0" fmla="*/ 364 w 364"/>
              <a:gd name="T1" fmla="*/ 204 h 341"/>
              <a:gd name="T2" fmla="*/ 340 w 364"/>
              <a:gd name="T3" fmla="*/ 217 h 341"/>
              <a:gd name="T4" fmla="*/ 180 w 364"/>
              <a:gd name="T5" fmla="*/ 341 h 341"/>
              <a:gd name="T6" fmla="*/ 20 w 364"/>
              <a:gd name="T7" fmla="*/ 217 h 341"/>
              <a:gd name="T8" fmla="*/ 0 w 364"/>
              <a:gd name="T9" fmla="*/ 208 h 341"/>
              <a:gd name="T10" fmla="*/ 226 w 364"/>
              <a:gd name="T11" fmla="*/ 0 h 341"/>
              <a:gd name="T12" fmla="*/ 57 w 364"/>
              <a:gd name="T13" fmla="*/ 194 h 341"/>
              <a:gd name="T14" fmla="*/ 300 w 364"/>
              <a:gd name="T15" fmla="*/ 42 h 341"/>
              <a:gd name="T16" fmla="*/ 364 w 364"/>
              <a:gd name="T17" fmla="*/ 204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4" h="341">
                <a:moveTo>
                  <a:pt x="364" y="204"/>
                </a:moveTo>
                <a:cubicBezTo>
                  <a:pt x="357" y="211"/>
                  <a:pt x="349" y="216"/>
                  <a:pt x="340" y="217"/>
                </a:cubicBezTo>
                <a:cubicBezTo>
                  <a:pt x="310" y="288"/>
                  <a:pt x="255" y="341"/>
                  <a:pt x="180" y="341"/>
                </a:cubicBezTo>
                <a:cubicBezTo>
                  <a:pt x="104" y="341"/>
                  <a:pt x="49" y="288"/>
                  <a:pt x="20" y="217"/>
                </a:cubicBezTo>
                <a:cubicBezTo>
                  <a:pt x="12" y="216"/>
                  <a:pt x="6" y="213"/>
                  <a:pt x="0" y="208"/>
                </a:cubicBezTo>
                <a:cubicBezTo>
                  <a:pt x="56" y="174"/>
                  <a:pt x="105" y="108"/>
                  <a:pt x="226" y="0"/>
                </a:cubicBezTo>
                <a:cubicBezTo>
                  <a:pt x="208" y="32"/>
                  <a:pt x="174" y="90"/>
                  <a:pt x="57" y="194"/>
                </a:cubicBezTo>
                <a:cubicBezTo>
                  <a:pt x="120" y="204"/>
                  <a:pt x="237" y="125"/>
                  <a:pt x="300" y="42"/>
                </a:cubicBezTo>
                <a:cubicBezTo>
                  <a:pt x="315" y="101"/>
                  <a:pt x="336" y="166"/>
                  <a:pt x="364" y="2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62" tIns="45631" rIns="91262" bIns="45631" numCol="1" anchor="t" anchorCtr="0" compatLnSpc="1"/>
          <a:lstStyle/>
          <a:p>
            <a:pPr defTabSz="912971">
              <a:defRPr/>
            </a:pPr>
            <a:endParaRPr lang="en-US" sz="2393" ker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13"/>
          <p:cNvSpPr/>
          <p:nvPr/>
        </p:nvSpPr>
        <p:spPr bwMode="auto">
          <a:xfrm>
            <a:off x="6858001" y="5173981"/>
            <a:ext cx="1373505" cy="801529"/>
          </a:xfrm>
          <a:custGeom>
            <a:avLst/>
            <a:gdLst>
              <a:gd name="T0" fmla="*/ 0 w 591"/>
              <a:gd name="T1" fmla="*/ 135 h 304"/>
              <a:gd name="T2" fmla="*/ 142 w 591"/>
              <a:gd name="T3" fmla="*/ 85 h 304"/>
              <a:gd name="T4" fmla="*/ 206 w 591"/>
              <a:gd name="T5" fmla="*/ 0 h 304"/>
              <a:gd name="T6" fmla="*/ 293 w 591"/>
              <a:gd name="T7" fmla="*/ 23 h 304"/>
              <a:gd name="T8" fmla="*/ 378 w 591"/>
              <a:gd name="T9" fmla="*/ 0 h 304"/>
              <a:gd name="T10" fmla="*/ 437 w 591"/>
              <a:gd name="T11" fmla="*/ 85 h 304"/>
              <a:gd name="T12" fmla="*/ 591 w 591"/>
              <a:gd name="T13" fmla="*/ 138 h 304"/>
              <a:gd name="T14" fmla="*/ 0 w 591"/>
              <a:gd name="T15" fmla="*/ 135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1" h="304">
                <a:moveTo>
                  <a:pt x="0" y="135"/>
                </a:moveTo>
                <a:cubicBezTo>
                  <a:pt x="39" y="116"/>
                  <a:pt x="93" y="103"/>
                  <a:pt x="142" y="85"/>
                </a:cubicBezTo>
                <a:cubicBezTo>
                  <a:pt x="176" y="72"/>
                  <a:pt x="196" y="39"/>
                  <a:pt x="206" y="0"/>
                </a:cubicBezTo>
                <a:cubicBezTo>
                  <a:pt x="232" y="15"/>
                  <a:pt x="260" y="23"/>
                  <a:pt x="293" y="23"/>
                </a:cubicBezTo>
                <a:cubicBezTo>
                  <a:pt x="324" y="23"/>
                  <a:pt x="353" y="15"/>
                  <a:pt x="378" y="0"/>
                </a:cubicBezTo>
                <a:cubicBezTo>
                  <a:pt x="388" y="38"/>
                  <a:pt x="406" y="71"/>
                  <a:pt x="437" y="85"/>
                </a:cubicBezTo>
                <a:cubicBezTo>
                  <a:pt x="480" y="103"/>
                  <a:pt x="544" y="116"/>
                  <a:pt x="591" y="138"/>
                </a:cubicBezTo>
                <a:cubicBezTo>
                  <a:pt x="415" y="304"/>
                  <a:pt x="142" y="297"/>
                  <a:pt x="0" y="1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62" tIns="45631" rIns="91262" bIns="45631" numCol="1" anchor="t" anchorCtr="0" compatLnSpc="1"/>
          <a:lstStyle/>
          <a:p>
            <a:pPr defTabSz="912971">
              <a:defRPr/>
            </a:pPr>
            <a:endParaRPr lang="en-US" sz="2393" ker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3"/>
          <p:cNvSpPr txBox="1"/>
          <p:nvPr/>
        </p:nvSpPr>
        <p:spPr>
          <a:xfrm>
            <a:off x="6815614" y="2418325"/>
            <a:ext cx="472440" cy="36869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en-US" sz="2396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rPr>
              <a:t>03</a:t>
            </a:r>
          </a:p>
        </p:txBody>
      </p:sp>
      <p:cxnSp>
        <p:nvCxnSpPr>
          <p:cNvPr id="9228" name="object43"/>
          <p:cNvCxnSpPr/>
          <p:nvPr/>
        </p:nvCxnSpPr>
        <p:spPr>
          <a:xfrm>
            <a:off x="6623924" y="2789159"/>
            <a:ext cx="780574" cy="0"/>
          </a:xfrm>
          <a:prstGeom prst="line">
            <a:avLst/>
          </a:prstGeom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Text Placeholder 3"/>
          <p:cNvSpPr txBox="1"/>
          <p:nvPr/>
        </p:nvSpPr>
        <p:spPr>
          <a:xfrm>
            <a:off x="5140643" y="2435947"/>
            <a:ext cx="472440" cy="36869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en-US" sz="2396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rPr>
              <a:t>02</a:t>
            </a:r>
          </a:p>
        </p:txBody>
      </p:sp>
      <p:cxnSp>
        <p:nvCxnSpPr>
          <p:cNvPr id="9230" name="object 44"/>
          <p:cNvCxnSpPr/>
          <p:nvPr/>
        </p:nvCxnSpPr>
        <p:spPr>
          <a:xfrm>
            <a:off x="4942761" y="2802255"/>
            <a:ext cx="780574" cy="0"/>
          </a:xfrm>
          <a:prstGeom prst="line">
            <a:avLst/>
          </a:prstGeom>
          <a:ln w="254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任意多边形 59"/>
          <p:cNvSpPr>
            <a:spLocks noChangeAspect="1"/>
          </p:cNvSpPr>
          <p:nvPr/>
        </p:nvSpPr>
        <p:spPr>
          <a:xfrm>
            <a:off x="3159919" y="869633"/>
            <a:ext cx="2210276" cy="3501390"/>
          </a:xfrm>
          <a:custGeom>
            <a:avLst/>
            <a:gdLst>
              <a:gd name="connsiteX0" fmla="*/ 850019 w 2130070"/>
              <a:gd name="connsiteY0" fmla="*/ 0 h 3374469"/>
              <a:gd name="connsiteX1" fmla="*/ 1278841 w 2130070"/>
              <a:gd name="connsiteY1" fmla="*/ 428822 h 3374469"/>
              <a:gd name="connsiteX2" fmla="*/ 1270129 w 2130070"/>
              <a:gd name="connsiteY2" fmla="*/ 515245 h 3374469"/>
              <a:gd name="connsiteX3" fmla="*/ 1254016 w 2130070"/>
              <a:gd name="connsiteY3" fmla="*/ 567151 h 3374469"/>
              <a:gd name="connsiteX4" fmla="*/ 1277819 w 2130070"/>
              <a:gd name="connsiteY4" fmla="*/ 564185 h 3374469"/>
              <a:gd name="connsiteX5" fmla="*/ 1627834 w 2130070"/>
              <a:gd name="connsiteY5" fmla="*/ 520563 h 3374469"/>
              <a:gd name="connsiteX6" fmla="*/ 1957342 w 2130070"/>
              <a:gd name="connsiteY6" fmla="*/ 777446 h 3374469"/>
              <a:gd name="connsiteX7" fmla="*/ 2127935 w 2130070"/>
              <a:gd name="connsiteY7" fmla="*/ 2146262 h 3374469"/>
              <a:gd name="connsiteX8" fmla="*/ 1871052 w 2130070"/>
              <a:gd name="connsiteY8" fmla="*/ 2475770 h 3374469"/>
              <a:gd name="connsiteX9" fmla="*/ 1849838 w 2130070"/>
              <a:gd name="connsiteY9" fmla="*/ 2478407 h 3374469"/>
              <a:gd name="connsiteX10" fmla="*/ 1847121 w 2130070"/>
              <a:gd name="connsiteY10" fmla="*/ 2515387 h 3374469"/>
              <a:gd name="connsiteX11" fmla="*/ 1539346 w 2130070"/>
              <a:gd name="connsiteY11" fmla="*/ 3374469 h 3374469"/>
              <a:gd name="connsiteX12" fmla="*/ 1468745 w 2130070"/>
              <a:gd name="connsiteY12" fmla="*/ 2526941 h 3374469"/>
              <a:gd name="connsiteX13" fmla="*/ 1474225 w 2130070"/>
              <a:gd name="connsiteY13" fmla="*/ 2525121 h 3374469"/>
              <a:gd name="connsiteX14" fmla="*/ 1456090 w 2130070"/>
              <a:gd name="connsiteY14" fmla="*/ 2527378 h 3374469"/>
              <a:gd name="connsiteX15" fmla="*/ 502236 w 2130070"/>
              <a:gd name="connsiteY15" fmla="*/ 2646363 h 3374469"/>
              <a:gd name="connsiteX16" fmla="*/ 172728 w 2130070"/>
              <a:gd name="connsiteY16" fmla="*/ 2389480 h 3374469"/>
              <a:gd name="connsiteX17" fmla="*/ 2135 w 2130070"/>
              <a:gd name="connsiteY17" fmla="*/ 1020664 h 3374469"/>
              <a:gd name="connsiteX18" fmla="*/ 259018 w 2130070"/>
              <a:gd name="connsiteY18" fmla="*/ 691156 h 3374469"/>
              <a:gd name="connsiteX19" fmla="*/ 430120 w 2130070"/>
              <a:gd name="connsiteY19" fmla="*/ 669832 h 3374469"/>
              <a:gd name="connsiteX20" fmla="*/ 490995 w 2130070"/>
              <a:gd name="connsiteY20" fmla="*/ 662246 h 3374469"/>
              <a:gd name="connsiteX21" fmla="*/ 454896 w 2130070"/>
              <a:gd name="connsiteY21" fmla="*/ 595739 h 3374469"/>
              <a:gd name="connsiteX22" fmla="*/ 421197 w 2130070"/>
              <a:gd name="connsiteY22" fmla="*/ 428822 h 3374469"/>
              <a:gd name="connsiteX23" fmla="*/ 850019 w 2130070"/>
              <a:gd name="connsiteY23" fmla="*/ 0 h 337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30070" h="3374469">
                <a:moveTo>
                  <a:pt x="850019" y="0"/>
                </a:moveTo>
                <a:cubicBezTo>
                  <a:pt x="1086851" y="0"/>
                  <a:pt x="1278841" y="191990"/>
                  <a:pt x="1278841" y="428822"/>
                </a:cubicBezTo>
                <a:cubicBezTo>
                  <a:pt x="1278841" y="458426"/>
                  <a:pt x="1275841" y="487329"/>
                  <a:pt x="1270129" y="515245"/>
                </a:cubicBezTo>
                <a:lnTo>
                  <a:pt x="1254016" y="567151"/>
                </a:lnTo>
                <a:lnTo>
                  <a:pt x="1277819" y="564185"/>
                </a:lnTo>
                <a:cubicBezTo>
                  <a:pt x="1383212" y="551050"/>
                  <a:pt x="1499508" y="536556"/>
                  <a:pt x="1627834" y="520563"/>
                </a:cubicBezTo>
                <a:cubicBezTo>
                  <a:pt x="1788921" y="501145"/>
                  <a:pt x="1937924" y="616360"/>
                  <a:pt x="1957342" y="777446"/>
                </a:cubicBezTo>
                <a:cubicBezTo>
                  <a:pt x="1957342" y="777446"/>
                  <a:pt x="1957342" y="777446"/>
                  <a:pt x="2127935" y="2146262"/>
                </a:cubicBezTo>
                <a:cubicBezTo>
                  <a:pt x="2147354" y="2307348"/>
                  <a:pt x="2032139" y="2456352"/>
                  <a:pt x="1871052" y="2475770"/>
                </a:cubicBezTo>
                <a:lnTo>
                  <a:pt x="1849838" y="2478407"/>
                </a:lnTo>
                <a:lnTo>
                  <a:pt x="1847121" y="2515387"/>
                </a:lnTo>
                <a:cubicBezTo>
                  <a:pt x="1816850" y="2787176"/>
                  <a:pt x="1714911" y="3054102"/>
                  <a:pt x="1539346" y="3374469"/>
                </a:cubicBezTo>
                <a:cubicBezTo>
                  <a:pt x="1598772" y="3086214"/>
                  <a:pt x="1560342" y="2778815"/>
                  <a:pt x="1468745" y="2526941"/>
                </a:cubicBezTo>
                <a:lnTo>
                  <a:pt x="1474225" y="2525121"/>
                </a:lnTo>
                <a:lnTo>
                  <a:pt x="1456090" y="2527378"/>
                </a:lnTo>
                <a:cubicBezTo>
                  <a:pt x="916439" y="2594545"/>
                  <a:pt x="1355855" y="2540193"/>
                  <a:pt x="502236" y="2646363"/>
                </a:cubicBezTo>
                <a:cubicBezTo>
                  <a:pt x="341149" y="2665781"/>
                  <a:pt x="192146" y="2550567"/>
                  <a:pt x="172728" y="2389480"/>
                </a:cubicBezTo>
                <a:cubicBezTo>
                  <a:pt x="172728" y="2389480"/>
                  <a:pt x="172728" y="2389480"/>
                  <a:pt x="2135" y="1020664"/>
                </a:cubicBezTo>
                <a:cubicBezTo>
                  <a:pt x="-17283" y="859578"/>
                  <a:pt x="97931" y="710574"/>
                  <a:pt x="259018" y="691156"/>
                </a:cubicBezTo>
                <a:cubicBezTo>
                  <a:pt x="259018" y="691156"/>
                  <a:pt x="259018" y="691156"/>
                  <a:pt x="430120" y="669832"/>
                </a:cubicBezTo>
                <a:lnTo>
                  <a:pt x="490995" y="662246"/>
                </a:lnTo>
                <a:lnTo>
                  <a:pt x="454896" y="595739"/>
                </a:lnTo>
                <a:cubicBezTo>
                  <a:pt x="433197" y="544435"/>
                  <a:pt x="421197" y="488030"/>
                  <a:pt x="421197" y="428822"/>
                </a:cubicBezTo>
                <a:cubicBezTo>
                  <a:pt x="421197" y="191990"/>
                  <a:pt x="613187" y="0"/>
                  <a:pt x="850019" y="0"/>
                </a:cubicBezTo>
                <a:close/>
              </a:path>
            </a:pathLst>
          </a:custGeom>
          <a:solidFill>
            <a:srgbClr val="FCC725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2971">
              <a:defRPr/>
            </a:pPr>
            <a:endParaRPr lang="en-US" sz="2393" kern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Freeform 157"/>
          <p:cNvSpPr>
            <a:spLocks noChangeAspect="1" noEditPoints="1"/>
          </p:cNvSpPr>
          <p:nvPr/>
        </p:nvSpPr>
        <p:spPr bwMode="auto">
          <a:xfrm rot="21420000">
            <a:off x="3861435" y="1059657"/>
            <a:ext cx="377190" cy="464344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2971">
              <a:defRPr/>
            </a:pPr>
            <a:endParaRPr lang="en-US" sz="2393" ker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任意多边形 60"/>
          <p:cNvSpPr>
            <a:spLocks noChangeAspect="1"/>
          </p:cNvSpPr>
          <p:nvPr/>
        </p:nvSpPr>
        <p:spPr>
          <a:xfrm rot="1740000">
            <a:off x="7889293" y="829829"/>
            <a:ext cx="2216468" cy="3545681"/>
          </a:xfrm>
          <a:custGeom>
            <a:avLst/>
            <a:gdLst>
              <a:gd name="connsiteX0" fmla="*/ 1023101 w 2136078"/>
              <a:gd name="connsiteY0" fmla="*/ 0 h 3417626"/>
              <a:gd name="connsiteX1" fmla="*/ 1451923 w 2136078"/>
              <a:gd name="connsiteY1" fmla="*/ 428822 h 3417626"/>
              <a:gd name="connsiteX2" fmla="*/ 1418224 w 2136078"/>
              <a:gd name="connsiteY2" fmla="*/ 595739 h 3417626"/>
              <a:gd name="connsiteX3" fmla="*/ 1409131 w 2136078"/>
              <a:gd name="connsiteY3" fmla="*/ 612492 h 3417626"/>
              <a:gd name="connsiteX4" fmla="*/ 1419527 w 2136078"/>
              <a:gd name="connsiteY4" fmla="*/ 615542 h 3417626"/>
              <a:gd name="connsiteX5" fmla="*/ 2076277 w 2136078"/>
              <a:gd name="connsiteY5" fmla="*/ 1974494 h 3417626"/>
              <a:gd name="connsiteX6" fmla="*/ 926887 w 2136078"/>
              <a:gd name="connsiteY6" fmla="*/ 2680101 h 3417626"/>
              <a:gd name="connsiteX7" fmla="*/ 896758 w 2136078"/>
              <a:gd name="connsiteY7" fmla="*/ 2672873 h 3417626"/>
              <a:gd name="connsiteX8" fmla="*/ 851757 w 2136078"/>
              <a:gd name="connsiteY8" fmla="*/ 2818605 h 3417626"/>
              <a:gd name="connsiteX9" fmla="*/ 822040 w 2136078"/>
              <a:gd name="connsiteY9" fmla="*/ 3417626 h 3417626"/>
              <a:gd name="connsiteX10" fmla="*/ 573422 w 2136078"/>
              <a:gd name="connsiteY10" fmla="*/ 2625051 h 3417626"/>
              <a:gd name="connsiteX11" fmla="*/ 570943 w 2136078"/>
              <a:gd name="connsiteY11" fmla="*/ 2561772 h 3417626"/>
              <a:gd name="connsiteX12" fmla="*/ 520497 w 2136078"/>
              <a:gd name="connsiteY12" fmla="*/ 2538259 h 3417626"/>
              <a:gd name="connsiteX13" fmla="*/ 59801 w 2136078"/>
              <a:gd name="connsiteY13" fmla="*/ 1270688 h 3417626"/>
              <a:gd name="connsiteX14" fmla="*/ 603647 w 2136078"/>
              <a:gd name="connsiteY14" fmla="*/ 661667 h 3417626"/>
              <a:gd name="connsiteX15" fmla="*/ 652509 w 2136078"/>
              <a:gd name="connsiteY15" fmla="*/ 640934 h 3417626"/>
              <a:gd name="connsiteX16" fmla="*/ 627978 w 2136078"/>
              <a:gd name="connsiteY16" fmla="*/ 595739 h 3417626"/>
              <a:gd name="connsiteX17" fmla="*/ 594279 w 2136078"/>
              <a:gd name="connsiteY17" fmla="*/ 428822 h 3417626"/>
              <a:gd name="connsiteX18" fmla="*/ 1023101 w 2136078"/>
              <a:gd name="connsiteY18" fmla="*/ 0 h 341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36078" h="3417626">
                <a:moveTo>
                  <a:pt x="1023101" y="0"/>
                </a:moveTo>
                <a:cubicBezTo>
                  <a:pt x="1259933" y="0"/>
                  <a:pt x="1451923" y="191990"/>
                  <a:pt x="1451923" y="428822"/>
                </a:cubicBezTo>
                <a:cubicBezTo>
                  <a:pt x="1451923" y="488030"/>
                  <a:pt x="1439924" y="544435"/>
                  <a:pt x="1418224" y="595739"/>
                </a:cubicBezTo>
                <a:lnTo>
                  <a:pt x="1409131" y="612492"/>
                </a:lnTo>
                <a:lnTo>
                  <a:pt x="1419527" y="615542"/>
                </a:lnTo>
                <a:cubicBezTo>
                  <a:pt x="1976362" y="809893"/>
                  <a:pt x="2270398" y="1418317"/>
                  <a:pt x="2076277" y="1974494"/>
                </a:cubicBezTo>
                <a:cubicBezTo>
                  <a:pt x="1906420" y="2461149"/>
                  <a:pt x="1419099" y="2746554"/>
                  <a:pt x="926887" y="2680101"/>
                </a:cubicBezTo>
                <a:lnTo>
                  <a:pt x="896758" y="2672873"/>
                </a:lnTo>
                <a:lnTo>
                  <a:pt x="851757" y="2818605"/>
                </a:lnTo>
                <a:cubicBezTo>
                  <a:pt x="805390" y="3009180"/>
                  <a:pt x="791215" y="3218246"/>
                  <a:pt x="822040" y="3417626"/>
                </a:cubicBezTo>
                <a:cubicBezTo>
                  <a:pt x="675808" y="3121137"/>
                  <a:pt x="592498" y="2876233"/>
                  <a:pt x="573422" y="2625051"/>
                </a:cubicBezTo>
                <a:lnTo>
                  <a:pt x="570943" y="2561772"/>
                </a:lnTo>
                <a:lnTo>
                  <a:pt x="520497" y="2538259"/>
                </a:lnTo>
                <a:cubicBezTo>
                  <a:pt x="93835" y="2283999"/>
                  <a:pt x="-110055" y="1757343"/>
                  <a:pt x="59801" y="1270688"/>
                </a:cubicBezTo>
                <a:cubicBezTo>
                  <a:pt x="156862" y="992599"/>
                  <a:pt x="357585" y="780225"/>
                  <a:pt x="603647" y="661667"/>
                </a:cubicBezTo>
                <a:lnTo>
                  <a:pt x="652509" y="640934"/>
                </a:lnTo>
                <a:lnTo>
                  <a:pt x="627978" y="595739"/>
                </a:lnTo>
                <a:cubicBezTo>
                  <a:pt x="606279" y="544435"/>
                  <a:pt x="594279" y="488030"/>
                  <a:pt x="594279" y="428822"/>
                </a:cubicBezTo>
                <a:cubicBezTo>
                  <a:pt x="594279" y="191990"/>
                  <a:pt x="786269" y="0"/>
                  <a:pt x="1023101" y="0"/>
                </a:cubicBezTo>
                <a:close/>
              </a:path>
            </a:pathLst>
          </a:custGeom>
          <a:solidFill>
            <a:srgbClr val="FC6A6B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2971">
              <a:defRPr/>
            </a:pPr>
            <a:endParaRPr lang="en-US" sz="2393" kern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217"/>
          <p:cNvSpPr>
            <a:spLocks noChangeAspect="1" noEditPoints="1"/>
          </p:cNvSpPr>
          <p:nvPr/>
        </p:nvSpPr>
        <p:spPr bwMode="auto">
          <a:xfrm>
            <a:off x="9354026" y="1070135"/>
            <a:ext cx="449580" cy="33766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2971">
              <a:defRPr/>
            </a:pPr>
            <a:endParaRPr lang="en-US" sz="2393" kern="0">
              <a:solidFill>
                <a:srgbClr val="262626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 rot="21240000">
            <a:off x="3392805" y="1529895"/>
            <a:ext cx="1744028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rõ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nay? Cho VD?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194212" y="1529894"/>
            <a:ext cx="1725930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Chế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XHCN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ưu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việt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so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chế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8276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5018" y="1367879"/>
            <a:ext cx="55695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 những đặc trưng cơ bản của CNXH ở nước ta, đặc trưng thể hiện rõ nhất trong thực tiễn cuộc sống của chúng ta hiện nay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:</a:t>
            </a:r>
            <a:endParaRPr lang="vi-VN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nền văn hóa tiên tiến, đậm đà bản sắc dân tộc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dân tộc trong cộng đồng Việt Nam bình đẳng, đoàn kết, tương trợ và giúp đỡ nhau cùng tiến bộ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quan hệ hữu nghị và hợp tác với nhân dân các nước trên thế giới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97782" y="1367879"/>
            <a:ext cx="5292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XHCN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chỗ:</a:t>
            </a:r>
            <a:endParaRPr lang="vi-VN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08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254061"/>
              </p:ext>
            </p:extLst>
          </p:nvPr>
        </p:nvGraphicFramePr>
        <p:xfrm>
          <a:off x="0" y="642431"/>
          <a:ext cx="12191999" cy="621556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6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6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9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189">
                <a:tc>
                  <a:txBody>
                    <a:bodyPr/>
                    <a:lstStyle/>
                    <a:p>
                      <a:endParaRPr lang="en-US" sz="2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XHCN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XHCN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856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vi-VN" sz="2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en-US" sz="2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vi-VN" sz="2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mâu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thuẫn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gay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gắt</a:t>
                      </a:r>
                      <a:endParaRPr lang="en-US" sz="21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715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Do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Do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bóc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lột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733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LLSX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TLSX.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TLSX.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698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111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Con </a:t>
                      </a:r>
                      <a:r>
                        <a:rPr lang="en-US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ược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bóc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lột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4856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Mâu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thuẫn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4856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en-US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bóc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9553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n-US" sz="21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1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 Box 7"/>
          <p:cNvSpPr txBox="1"/>
          <p:nvPr/>
        </p:nvSpPr>
        <p:spPr>
          <a:xfrm>
            <a:off x="2663923" y="171278"/>
            <a:ext cx="716895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So sánh chế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XHCN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hế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XHCN: </a:t>
            </a:r>
          </a:p>
        </p:txBody>
      </p:sp>
    </p:spTree>
    <p:extLst>
      <p:ext uri="{BB962C8B-B14F-4D97-AF65-F5344CB8AC3E}">
        <p14:creationId xmlns:p14="http://schemas.microsoft.com/office/powerpoint/2010/main" val="21863699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25436" y="277091"/>
            <a:ext cx="7273635" cy="10806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CHỦ NGHĨA XÃ HỘI </a:t>
            </a:r>
            <a:r>
              <a:rPr lang="vi-VN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79416" y="1662547"/>
            <a:ext cx="9365673" cy="845126"/>
          </a:xfrm>
          <a:prstGeom prst="roundRect">
            <a:avLst>
              <a:gd name="adj" fmla="val 347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vi-V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nghĩa xã hội và những đặc trưng cơ bản của chủ nghĩa xã hội</a:t>
            </a:r>
          </a:p>
          <a:p>
            <a:pPr marL="457200" indent="-457200">
              <a:buAutoNum type="alphaLcPeriod"/>
            </a:pPr>
            <a:r>
              <a:rPr lang="vi-V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nghĩa xã hội là giai đoạn đầu của xã hội cộng sản chủ nghĩa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951018" y="2812475"/>
            <a:ext cx="6109855" cy="303414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alt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alt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1752600" y="457200"/>
            <a:ext cx="4038600" cy="457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CC"/>
                </a:solidFill>
              </a:rPr>
              <a:t>Sơ đồ các chế độ xã hội</a:t>
            </a:r>
            <a:r>
              <a:rPr lang="en-US" altLang="en-US" sz="2000" b="1">
                <a:solidFill>
                  <a:srgbClr val="0000CC"/>
                </a:solidFill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200400" y="5410200"/>
            <a:ext cx="457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257801" y="5410201"/>
            <a:ext cx="304800" cy="31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05200" y="4953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CC"/>
                </a:solidFill>
              </a:rPr>
              <a:t>CNXH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15000" y="4953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CC"/>
                </a:solidFill>
              </a:rPr>
              <a:t>CNCS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72000" y="5715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CSCN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514600" y="767992"/>
            <a:ext cx="6553200" cy="3951288"/>
            <a:chOff x="1202" y="1071"/>
            <a:chExt cx="4128" cy="2489"/>
          </a:xfrm>
        </p:grpSpPr>
        <p:grpSp>
          <p:nvGrpSpPr>
            <p:cNvPr id="18441" name="Group 31"/>
            <p:cNvGrpSpPr>
              <a:grpSpLocks/>
            </p:cNvGrpSpPr>
            <p:nvPr/>
          </p:nvGrpSpPr>
          <p:grpSpPr bwMode="auto">
            <a:xfrm>
              <a:off x="1205" y="1071"/>
              <a:ext cx="4124" cy="2491"/>
              <a:chOff x="207" y="1207"/>
              <a:chExt cx="4124" cy="2491"/>
            </a:xfrm>
          </p:grpSpPr>
          <p:grpSp>
            <p:nvGrpSpPr>
              <p:cNvPr id="18443" name="Group 8"/>
              <p:cNvGrpSpPr>
                <a:grpSpLocks/>
              </p:cNvGrpSpPr>
              <p:nvPr/>
            </p:nvGrpSpPr>
            <p:grpSpPr bwMode="auto">
              <a:xfrm>
                <a:off x="207" y="2162"/>
                <a:ext cx="3527" cy="1536"/>
                <a:chOff x="1624" y="1440"/>
                <a:chExt cx="2936" cy="1066"/>
              </a:xfrm>
            </p:grpSpPr>
            <p:sp>
              <p:nvSpPr>
                <p:cNvPr id="18451" name="Freeform 9"/>
                <p:cNvSpPr>
                  <a:spLocks/>
                </p:cNvSpPr>
                <p:nvPr/>
              </p:nvSpPr>
              <p:spPr bwMode="gray">
                <a:xfrm>
                  <a:off x="4218" y="1440"/>
                  <a:ext cx="338" cy="358"/>
                </a:xfrm>
                <a:custGeom>
                  <a:avLst/>
                  <a:gdLst>
                    <a:gd name="T0" fmla="*/ 371 w 308"/>
                    <a:gd name="T1" fmla="*/ 78 h 444"/>
                    <a:gd name="T2" fmla="*/ 0 w 308"/>
                    <a:gd name="T3" fmla="*/ 289 h 444"/>
                    <a:gd name="T4" fmla="*/ 0 w 308"/>
                    <a:gd name="T5" fmla="*/ 186 h 444"/>
                    <a:gd name="T6" fmla="*/ 371 w 308"/>
                    <a:gd name="T7" fmla="*/ 0 h 444"/>
                    <a:gd name="T8" fmla="*/ 371 w 308"/>
                    <a:gd name="T9" fmla="*/ 78 h 4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8"/>
                    <a:gd name="T16" fmla="*/ 0 h 444"/>
                    <a:gd name="T17" fmla="*/ 308 w 308"/>
                    <a:gd name="T18" fmla="*/ 444 h 4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8" h="444">
                      <a:moveTo>
                        <a:pt x="308" y="120"/>
                      </a:moveTo>
                      <a:lnTo>
                        <a:pt x="0" y="444"/>
                      </a:lnTo>
                      <a:lnTo>
                        <a:pt x="0" y="286"/>
                      </a:lnTo>
                      <a:lnTo>
                        <a:pt x="308" y="0"/>
                      </a:lnTo>
                      <a:lnTo>
                        <a:pt x="308" y="1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281D"/>
                    </a:gs>
                    <a:gs pos="50000">
                      <a:srgbClr val="00563F"/>
                    </a:gs>
                    <a:gs pos="100000">
                      <a:srgbClr val="00281D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2" name="Freeform 10"/>
                <p:cNvSpPr>
                  <a:spLocks/>
                </p:cNvSpPr>
                <p:nvPr/>
              </p:nvSpPr>
              <p:spPr bwMode="gray">
                <a:xfrm>
                  <a:off x="2597" y="1440"/>
                  <a:ext cx="1963" cy="229"/>
                </a:xfrm>
                <a:custGeom>
                  <a:avLst/>
                  <a:gdLst>
                    <a:gd name="T0" fmla="*/ 1785 w 1786"/>
                    <a:gd name="T1" fmla="*/ 185 h 284"/>
                    <a:gd name="T2" fmla="*/ 0 w 1786"/>
                    <a:gd name="T3" fmla="*/ 185 h 284"/>
                    <a:gd name="T4" fmla="*/ 539 w 1786"/>
                    <a:gd name="T5" fmla="*/ 0 h 284"/>
                    <a:gd name="T6" fmla="*/ 2158 w 1786"/>
                    <a:gd name="T7" fmla="*/ 0 h 284"/>
                    <a:gd name="T8" fmla="*/ 1785 w 1786"/>
                    <a:gd name="T9" fmla="*/ 185 h 2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6"/>
                    <a:gd name="T16" fmla="*/ 0 h 284"/>
                    <a:gd name="T17" fmla="*/ 1786 w 1786"/>
                    <a:gd name="T18" fmla="*/ 284 h 2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6" h="284">
                      <a:moveTo>
                        <a:pt x="1478" y="284"/>
                      </a:moveTo>
                      <a:lnTo>
                        <a:pt x="0" y="284"/>
                      </a:lnTo>
                      <a:lnTo>
                        <a:pt x="446" y="0"/>
                      </a:lnTo>
                      <a:lnTo>
                        <a:pt x="1786" y="0"/>
                      </a:lnTo>
                      <a:lnTo>
                        <a:pt x="1478" y="284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3" name="Freeform 11"/>
                <p:cNvSpPr>
                  <a:spLocks/>
                </p:cNvSpPr>
                <p:nvPr/>
              </p:nvSpPr>
              <p:spPr bwMode="gray">
                <a:xfrm>
                  <a:off x="3877" y="1796"/>
                  <a:ext cx="338" cy="356"/>
                </a:xfrm>
                <a:custGeom>
                  <a:avLst/>
                  <a:gdLst>
                    <a:gd name="T0" fmla="*/ 371 w 308"/>
                    <a:gd name="T1" fmla="*/ 78 h 442"/>
                    <a:gd name="T2" fmla="*/ 0 w 308"/>
                    <a:gd name="T3" fmla="*/ 287 h 442"/>
                    <a:gd name="T4" fmla="*/ 0 w 308"/>
                    <a:gd name="T5" fmla="*/ 185 h 442"/>
                    <a:gd name="T6" fmla="*/ 371 w 308"/>
                    <a:gd name="T7" fmla="*/ 0 h 442"/>
                    <a:gd name="T8" fmla="*/ 371 w 308"/>
                    <a:gd name="T9" fmla="*/ 78 h 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8"/>
                    <a:gd name="T16" fmla="*/ 0 h 442"/>
                    <a:gd name="T17" fmla="*/ 308 w 308"/>
                    <a:gd name="T18" fmla="*/ 442 h 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8" h="442">
                      <a:moveTo>
                        <a:pt x="308" y="120"/>
                      </a:moveTo>
                      <a:lnTo>
                        <a:pt x="0" y="442"/>
                      </a:lnTo>
                      <a:lnTo>
                        <a:pt x="0" y="286"/>
                      </a:lnTo>
                      <a:lnTo>
                        <a:pt x="308" y="0"/>
                      </a:lnTo>
                      <a:lnTo>
                        <a:pt x="308" y="1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230744"/>
                    </a:gs>
                    <a:gs pos="50000">
                      <a:srgbClr val="4B1092"/>
                    </a:gs>
                    <a:gs pos="100000">
                      <a:srgbClr val="230744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4" name="Freeform 12"/>
                <p:cNvSpPr>
                  <a:spLocks/>
                </p:cNvSpPr>
                <p:nvPr/>
              </p:nvSpPr>
              <p:spPr bwMode="gray">
                <a:xfrm>
                  <a:off x="2109" y="1796"/>
                  <a:ext cx="2110" cy="228"/>
                </a:xfrm>
                <a:custGeom>
                  <a:avLst/>
                  <a:gdLst>
                    <a:gd name="T0" fmla="*/ 1947 w 1920"/>
                    <a:gd name="T1" fmla="*/ 183 h 284"/>
                    <a:gd name="T2" fmla="*/ 0 w 1920"/>
                    <a:gd name="T3" fmla="*/ 183 h 284"/>
                    <a:gd name="T4" fmla="*/ 538 w 1920"/>
                    <a:gd name="T5" fmla="*/ 0 h 284"/>
                    <a:gd name="T6" fmla="*/ 2319 w 1920"/>
                    <a:gd name="T7" fmla="*/ 0 h 284"/>
                    <a:gd name="T8" fmla="*/ 1947 w 1920"/>
                    <a:gd name="T9" fmla="*/ 183 h 2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0"/>
                    <a:gd name="T16" fmla="*/ 0 h 284"/>
                    <a:gd name="T17" fmla="*/ 1920 w 1920"/>
                    <a:gd name="T18" fmla="*/ 284 h 2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0" h="284">
                      <a:moveTo>
                        <a:pt x="1612" y="284"/>
                      </a:moveTo>
                      <a:lnTo>
                        <a:pt x="0" y="284"/>
                      </a:lnTo>
                      <a:lnTo>
                        <a:pt x="446" y="0"/>
                      </a:lnTo>
                      <a:lnTo>
                        <a:pt x="1920" y="0"/>
                      </a:lnTo>
                      <a:lnTo>
                        <a:pt x="1612" y="284"/>
                      </a:lnTo>
                      <a:close/>
                    </a:path>
                  </a:pathLst>
                </a:custGeom>
                <a:solidFill>
                  <a:srgbClr val="A77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5" name="Freeform 13"/>
                <p:cNvSpPr>
                  <a:spLocks/>
                </p:cNvSpPr>
                <p:nvPr/>
              </p:nvSpPr>
              <p:spPr bwMode="gray">
                <a:xfrm>
                  <a:off x="3536" y="2148"/>
                  <a:ext cx="337" cy="358"/>
                </a:xfrm>
                <a:custGeom>
                  <a:avLst/>
                  <a:gdLst>
                    <a:gd name="T0" fmla="*/ 371 w 306"/>
                    <a:gd name="T1" fmla="*/ 79 h 444"/>
                    <a:gd name="T2" fmla="*/ 0 w 306"/>
                    <a:gd name="T3" fmla="*/ 289 h 444"/>
                    <a:gd name="T4" fmla="*/ 0 w 306"/>
                    <a:gd name="T5" fmla="*/ 186 h 444"/>
                    <a:gd name="T6" fmla="*/ 371 w 306"/>
                    <a:gd name="T7" fmla="*/ 0 h 444"/>
                    <a:gd name="T8" fmla="*/ 371 w 306"/>
                    <a:gd name="T9" fmla="*/ 79 h 4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444"/>
                    <a:gd name="T17" fmla="*/ 306 w 306"/>
                    <a:gd name="T18" fmla="*/ 444 h 4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444">
                      <a:moveTo>
                        <a:pt x="306" y="122"/>
                      </a:moveTo>
                      <a:lnTo>
                        <a:pt x="0" y="444"/>
                      </a:lnTo>
                      <a:lnTo>
                        <a:pt x="0" y="286"/>
                      </a:lnTo>
                      <a:lnTo>
                        <a:pt x="306" y="0"/>
                      </a:lnTo>
                      <a:lnTo>
                        <a:pt x="306" y="1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31805"/>
                    </a:gs>
                    <a:gs pos="50000">
                      <a:srgbClr val="90330A"/>
                    </a:gs>
                    <a:gs pos="100000">
                      <a:srgbClr val="431805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6" name="Rectangle 14"/>
                <p:cNvSpPr>
                  <a:spLocks noChangeArrowheads="1"/>
                </p:cNvSpPr>
                <p:nvPr/>
              </p:nvSpPr>
              <p:spPr bwMode="gray">
                <a:xfrm>
                  <a:off x="2600" y="1669"/>
                  <a:ext cx="1625" cy="129"/>
                </a:xfrm>
                <a:prstGeom prst="rect">
                  <a:avLst/>
                </a:prstGeom>
                <a:gradFill rotWithShape="1">
                  <a:gsLst>
                    <a:gs pos="0">
                      <a:srgbClr val="00684D"/>
                    </a:gs>
                    <a:gs pos="50000">
                      <a:srgbClr val="00906A"/>
                    </a:gs>
                    <a:gs pos="100000">
                      <a:srgbClr val="00684D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HTKT-XH PHONG KI</a:t>
                  </a:r>
                  <a:r>
                    <a:rPr lang="vi-VN" alt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Ế</a:t>
                  </a:r>
                  <a:r>
                    <a:rPr lang="en-US" alt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</a:p>
              </p:txBody>
            </p:sp>
            <p:sp>
              <p:nvSpPr>
                <p:cNvPr id="18457" name="Rectangle 15"/>
                <p:cNvSpPr>
                  <a:spLocks noChangeArrowheads="1"/>
                </p:cNvSpPr>
                <p:nvPr/>
              </p:nvSpPr>
              <p:spPr bwMode="gray">
                <a:xfrm>
                  <a:off x="2109" y="2024"/>
                  <a:ext cx="1772" cy="1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D2FB9"/>
                    </a:gs>
                    <a:gs pos="50000">
                      <a:srgbClr val="8041FF"/>
                    </a:gs>
                    <a:gs pos="100000">
                      <a:srgbClr val="5D2FB9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HTKT-XH N</a:t>
                  </a:r>
                  <a:r>
                    <a:rPr lang="vi-VN" alt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Ô</a:t>
                  </a:r>
                  <a:r>
                    <a:rPr lang="en-US" alt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</a:t>
                  </a:r>
                  <a:r>
                    <a:rPr lang="vi-VN" alt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Ệ</a:t>
                  </a:r>
                  <a:endParaRPr lang="en-US" alt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58" name="Freeform 16"/>
                <p:cNvSpPr>
                  <a:spLocks/>
                </p:cNvSpPr>
                <p:nvPr/>
              </p:nvSpPr>
              <p:spPr bwMode="gray">
                <a:xfrm>
                  <a:off x="1624" y="2148"/>
                  <a:ext cx="2252" cy="231"/>
                </a:xfrm>
                <a:custGeom>
                  <a:avLst/>
                  <a:gdLst>
                    <a:gd name="T0" fmla="*/ 2107 w 2048"/>
                    <a:gd name="T1" fmla="*/ 187 h 286"/>
                    <a:gd name="T2" fmla="*/ 0 w 2048"/>
                    <a:gd name="T3" fmla="*/ 187 h 286"/>
                    <a:gd name="T4" fmla="*/ 539 w 2048"/>
                    <a:gd name="T5" fmla="*/ 0 h 286"/>
                    <a:gd name="T6" fmla="*/ 2476 w 2048"/>
                    <a:gd name="T7" fmla="*/ 0 h 286"/>
                    <a:gd name="T8" fmla="*/ 2107 w 2048"/>
                    <a:gd name="T9" fmla="*/ 187 h 2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48"/>
                    <a:gd name="T16" fmla="*/ 0 h 286"/>
                    <a:gd name="T17" fmla="*/ 2048 w 2048"/>
                    <a:gd name="T18" fmla="*/ 286 h 2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48" h="286">
                      <a:moveTo>
                        <a:pt x="1742" y="286"/>
                      </a:moveTo>
                      <a:lnTo>
                        <a:pt x="0" y="286"/>
                      </a:lnTo>
                      <a:lnTo>
                        <a:pt x="446" y="0"/>
                      </a:lnTo>
                      <a:lnTo>
                        <a:pt x="2048" y="0"/>
                      </a:lnTo>
                      <a:lnTo>
                        <a:pt x="1742" y="286"/>
                      </a:lnTo>
                      <a:close/>
                    </a:path>
                  </a:pathLst>
                </a:custGeom>
                <a:solidFill>
                  <a:srgbClr val="99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9" name="Rectangle 17"/>
                <p:cNvSpPr>
                  <a:spLocks noChangeArrowheads="1"/>
                </p:cNvSpPr>
                <p:nvPr/>
              </p:nvSpPr>
              <p:spPr bwMode="gray">
                <a:xfrm>
                  <a:off x="1626" y="2378"/>
                  <a:ext cx="1917" cy="126"/>
                </a:xfrm>
                <a:prstGeom prst="rect">
                  <a:avLst/>
                </a:prstGeom>
                <a:gradFill rotWithShape="1">
                  <a:gsLst>
                    <a:gs pos="0">
                      <a:srgbClr val="A0523A"/>
                    </a:gs>
                    <a:gs pos="50000">
                      <a:srgbClr val="DC7150"/>
                    </a:gs>
                    <a:gs pos="100000">
                      <a:srgbClr val="A0523A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HTKT-XH NGUY</a:t>
                  </a:r>
                  <a:r>
                    <a:rPr lang="vi-VN" alt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Ê</a:t>
                  </a:r>
                  <a:r>
                    <a:rPr lang="en-US" alt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 TH</a:t>
                  </a:r>
                  <a:r>
                    <a:rPr lang="vi-VN" alt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ỦY</a:t>
                  </a:r>
                  <a:endParaRPr lang="en-US" alt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444" name="Group 30"/>
              <p:cNvGrpSpPr>
                <a:grpSpLocks/>
              </p:cNvGrpSpPr>
              <p:nvPr/>
            </p:nvGrpSpPr>
            <p:grpSpPr bwMode="auto">
              <a:xfrm>
                <a:off x="1837" y="1207"/>
                <a:ext cx="2494" cy="1023"/>
                <a:chOff x="1610" y="1857"/>
                <a:chExt cx="3115" cy="1023"/>
              </a:xfrm>
            </p:grpSpPr>
            <p:sp>
              <p:nvSpPr>
                <p:cNvPr id="18445" name="Freeform 23"/>
                <p:cNvSpPr>
                  <a:spLocks/>
                </p:cNvSpPr>
                <p:nvPr/>
              </p:nvSpPr>
              <p:spPr bwMode="gray">
                <a:xfrm>
                  <a:off x="4314" y="1857"/>
                  <a:ext cx="406" cy="513"/>
                </a:xfrm>
                <a:custGeom>
                  <a:avLst/>
                  <a:gdLst>
                    <a:gd name="T0" fmla="*/ 535 w 308"/>
                    <a:gd name="T1" fmla="*/ 161 h 442"/>
                    <a:gd name="T2" fmla="*/ 0 w 308"/>
                    <a:gd name="T3" fmla="*/ 595 h 442"/>
                    <a:gd name="T4" fmla="*/ 0 w 308"/>
                    <a:gd name="T5" fmla="*/ 385 h 442"/>
                    <a:gd name="T6" fmla="*/ 535 w 308"/>
                    <a:gd name="T7" fmla="*/ 0 h 442"/>
                    <a:gd name="T8" fmla="*/ 535 w 308"/>
                    <a:gd name="T9" fmla="*/ 161 h 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8"/>
                    <a:gd name="T16" fmla="*/ 0 h 442"/>
                    <a:gd name="T17" fmla="*/ 308 w 308"/>
                    <a:gd name="T18" fmla="*/ 442 h 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8" h="442">
                      <a:moveTo>
                        <a:pt x="308" y="120"/>
                      </a:moveTo>
                      <a:lnTo>
                        <a:pt x="0" y="442"/>
                      </a:lnTo>
                      <a:lnTo>
                        <a:pt x="0" y="286"/>
                      </a:lnTo>
                      <a:lnTo>
                        <a:pt x="308" y="0"/>
                      </a:lnTo>
                      <a:lnTo>
                        <a:pt x="308" y="1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230744"/>
                    </a:gs>
                    <a:gs pos="50000">
                      <a:srgbClr val="4B1092"/>
                    </a:gs>
                    <a:gs pos="100000">
                      <a:srgbClr val="230744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6" name="Freeform 24"/>
                <p:cNvSpPr>
                  <a:spLocks/>
                </p:cNvSpPr>
                <p:nvPr/>
              </p:nvSpPr>
              <p:spPr bwMode="gray">
                <a:xfrm>
                  <a:off x="2192" y="1857"/>
                  <a:ext cx="2533" cy="328"/>
                </a:xfrm>
                <a:custGeom>
                  <a:avLst/>
                  <a:gdLst>
                    <a:gd name="T0" fmla="*/ 2806 w 1920"/>
                    <a:gd name="T1" fmla="*/ 379 h 284"/>
                    <a:gd name="T2" fmla="*/ 0 w 1920"/>
                    <a:gd name="T3" fmla="*/ 379 h 284"/>
                    <a:gd name="T4" fmla="*/ 776 w 1920"/>
                    <a:gd name="T5" fmla="*/ 0 h 284"/>
                    <a:gd name="T6" fmla="*/ 3342 w 1920"/>
                    <a:gd name="T7" fmla="*/ 0 h 284"/>
                    <a:gd name="T8" fmla="*/ 2806 w 1920"/>
                    <a:gd name="T9" fmla="*/ 379 h 2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0"/>
                    <a:gd name="T16" fmla="*/ 0 h 284"/>
                    <a:gd name="T17" fmla="*/ 1920 w 1920"/>
                    <a:gd name="T18" fmla="*/ 284 h 2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0" h="284">
                      <a:moveTo>
                        <a:pt x="1612" y="284"/>
                      </a:moveTo>
                      <a:lnTo>
                        <a:pt x="0" y="284"/>
                      </a:lnTo>
                      <a:lnTo>
                        <a:pt x="446" y="0"/>
                      </a:lnTo>
                      <a:lnTo>
                        <a:pt x="1920" y="0"/>
                      </a:lnTo>
                      <a:lnTo>
                        <a:pt x="1612" y="28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7" name="Freeform 25"/>
                <p:cNvSpPr>
                  <a:spLocks/>
                </p:cNvSpPr>
                <p:nvPr/>
              </p:nvSpPr>
              <p:spPr bwMode="gray">
                <a:xfrm>
                  <a:off x="3905" y="2364"/>
                  <a:ext cx="404" cy="516"/>
                </a:xfrm>
                <a:custGeom>
                  <a:avLst/>
                  <a:gdLst>
                    <a:gd name="T0" fmla="*/ 533 w 306"/>
                    <a:gd name="T1" fmla="*/ 165 h 444"/>
                    <a:gd name="T2" fmla="*/ 0 w 306"/>
                    <a:gd name="T3" fmla="*/ 600 h 444"/>
                    <a:gd name="T4" fmla="*/ 0 w 306"/>
                    <a:gd name="T5" fmla="*/ 386 h 444"/>
                    <a:gd name="T6" fmla="*/ 533 w 306"/>
                    <a:gd name="T7" fmla="*/ 0 h 444"/>
                    <a:gd name="T8" fmla="*/ 533 w 306"/>
                    <a:gd name="T9" fmla="*/ 165 h 4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444"/>
                    <a:gd name="T17" fmla="*/ 306 w 306"/>
                    <a:gd name="T18" fmla="*/ 444 h 4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444">
                      <a:moveTo>
                        <a:pt x="306" y="122"/>
                      </a:moveTo>
                      <a:lnTo>
                        <a:pt x="0" y="444"/>
                      </a:lnTo>
                      <a:lnTo>
                        <a:pt x="0" y="286"/>
                      </a:lnTo>
                      <a:lnTo>
                        <a:pt x="306" y="0"/>
                      </a:lnTo>
                      <a:lnTo>
                        <a:pt x="306" y="1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31805"/>
                    </a:gs>
                    <a:gs pos="50000">
                      <a:srgbClr val="90330A"/>
                    </a:gs>
                    <a:gs pos="100000">
                      <a:srgbClr val="431805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8" name="Rectangle 27"/>
                <p:cNvSpPr>
                  <a:spLocks noChangeArrowheads="1"/>
                </p:cNvSpPr>
                <p:nvPr/>
              </p:nvSpPr>
              <p:spPr bwMode="gray">
                <a:xfrm>
                  <a:off x="2192" y="2185"/>
                  <a:ext cx="2127" cy="18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HTKT-XH CSCN</a:t>
                  </a:r>
                </a:p>
              </p:txBody>
            </p:sp>
            <p:sp>
              <p:nvSpPr>
                <p:cNvPr id="18449" name="Freeform 28"/>
                <p:cNvSpPr>
                  <a:spLocks/>
                </p:cNvSpPr>
                <p:nvPr/>
              </p:nvSpPr>
              <p:spPr bwMode="gray">
                <a:xfrm>
                  <a:off x="1610" y="2364"/>
                  <a:ext cx="2703" cy="333"/>
                </a:xfrm>
                <a:custGeom>
                  <a:avLst/>
                  <a:gdLst>
                    <a:gd name="T0" fmla="*/ 3034 w 2048"/>
                    <a:gd name="T1" fmla="*/ 388 h 286"/>
                    <a:gd name="T2" fmla="*/ 0 w 2048"/>
                    <a:gd name="T3" fmla="*/ 388 h 286"/>
                    <a:gd name="T4" fmla="*/ 777 w 2048"/>
                    <a:gd name="T5" fmla="*/ 0 h 286"/>
                    <a:gd name="T6" fmla="*/ 3567 w 2048"/>
                    <a:gd name="T7" fmla="*/ 0 h 286"/>
                    <a:gd name="T8" fmla="*/ 3034 w 2048"/>
                    <a:gd name="T9" fmla="*/ 388 h 2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48"/>
                    <a:gd name="T16" fmla="*/ 0 h 286"/>
                    <a:gd name="T17" fmla="*/ 2048 w 2048"/>
                    <a:gd name="T18" fmla="*/ 286 h 2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48" h="286">
                      <a:moveTo>
                        <a:pt x="1742" y="286"/>
                      </a:moveTo>
                      <a:lnTo>
                        <a:pt x="0" y="286"/>
                      </a:lnTo>
                      <a:lnTo>
                        <a:pt x="446" y="0"/>
                      </a:lnTo>
                      <a:lnTo>
                        <a:pt x="2048" y="0"/>
                      </a:lnTo>
                      <a:lnTo>
                        <a:pt x="1742" y="286"/>
                      </a:lnTo>
                      <a:close/>
                    </a:path>
                  </a:pathLst>
                </a:custGeom>
                <a:solidFill>
                  <a:srgbClr val="FF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0" name="Rectangle 29"/>
                <p:cNvSpPr>
                  <a:spLocks noChangeArrowheads="1"/>
                </p:cNvSpPr>
                <p:nvPr/>
              </p:nvSpPr>
              <p:spPr bwMode="gray">
                <a:xfrm>
                  <a:off x="1612" y="2696"/>
                  <a:ext cx="2301" cy="181"/>
                </a:xfrm>
                <a:prstGeom prst="rect">
                  <a:avLst/>
                </a:prstGeom>
                <a:gradFill rotWithShape="1">
                  <a:gsLst>
                    <a:gs pos="0">
                      <a:srgbClr val="A0523A"/>
                    </a:gs>
                    <a:gs pos="50000">
                      <a:srgbClr val="DC7150"/>
                    </a:gs>
                    <a:gs pos="100000">
                      <a:srgbClr val="A0523A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HTKT-XH TBCN</a:t>
                  </a:r>
                  <a:endParaRPr lang="en-US" alt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8442" name="AutoShape 32"/>
            <p:cNvSpPr>
              <a:spLocks noChangeArrowheads="1"/>
            </p:cNvSpPr>
            <p:nvPr/>
          </p:nvSpPr>
          <p:spPr bwMode="auto">
            <a:xfrm rot="-3026469">
              <a:off x="4494" y="2587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320013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1828800" y="1295400"/>
            <a:ext cx="2362200" cy="2313432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CNXH</a:t>
            </a:r>
          </a:p>
        </p:txBody>
      </p:sp>
      <p:sp>
        <p:nvSpPr>
          <p:cNvPr id="5" name="Pentagon 4"/>
          <p:cNvSpPr/>
          <p:nvPr/>
        </p:nvSpPr>
        <p:spPr>
          <a:xfrm>
            <a:off x="4419600" y="1524000"/>
            <a:ext cx="3200400" cy="1905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1828800" y="4523232"/>
            <a:ext cx="2362200" cy="2334768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CNCS</a:t>
            </a:r>
          </a:p>
        </p:txBody>
      </p:sp>
      <p:sp>
        <p:nvSpPr>
          <p:cNvPr id="8" name="Pentagon 7"/>
          <p:cNvSpPr/>
          <p:nvPr/>
        </p:nvSpPr>
        <p:spPr>
          <a:xfrm>
            <a:off x="4419600" y="4648200"/>
            <a:ext cx="3200400" cy="19812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7848600" y="1524000"/>
            <a:ext cx="3200400" cy="1905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lực,hưởng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7848600" y="4530159"/>
            <a:ext cx="3200400" cy="1905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lực,hưởng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 cầu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79418" y="360218"/>
            <a:ext cx="8936182" cy="62345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sánh CNXH và CNCS: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6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ình ản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1709" cy="501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000" y="5342221"/>
            <a:ext cx="386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Mác  và Ph. Ăng – ghen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D:\chu nghia xa hoi\hinh cnxh\l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43" y="0"/>
            <a:ext cx="6154057" cy="501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36343" y="5378025"/>
            <a:ext cx="615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 – nin và Cách mạng tháng Mười Nga 1917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3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5029200" y="568036"/>
            <a:ext cx="5098473" cy="257694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2" name="Cloud 11"/>
          <p:cNvSpPr/>
          <p:nvPr/>
        </p:nvSpPr>
        <p:spPr>
          <a:xfrm>
            <a:off x="2327564" y="4114800"/>
            <a:ext cx="5846618" cy="1953491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84341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hu nghia xa hoi\hinh cnxh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7950" cy="446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382" y="4835236"/>
            <a:ext cx="4710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mạng tháng Tám 1945 (19/8/1945)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3272" y="592604"/>
            <a:ext cx="65809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2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dirty="0" err="1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2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sung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2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altLang="en-US" sz="22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altLang="en-US" sz="22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dirty="0" err="1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2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2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altLang="en-US" sz="22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altLang="en-US" sz="22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2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2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5403272" y="3731925"/>
            <a:ext cx="658090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2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2200" dirty="0" err="1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22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altLang="en-US" sz="22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vi-VN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2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23455" y="304800"/>
            <a:ext cx="4655127" cy="223058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</a:rPr>
              <a:t>Theo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trên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thế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giới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hiện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nay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quốc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gia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đi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theo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con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</a:rPr>
              <a:t>đường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CNXH?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ĐỊA LÍ 11. BÀI 10 TRUNG QUỐC ( T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91" y="3609109"/>
            <a:ext cx="2812471" cy="169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chu nghia xa hoi\hinh cnxh\images243610_coTrieuTien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6" y="109555"/>
            <a:ext cx="2805545" cy="169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 descr="D:\chu nghia xa hoi\hinh cnxh\tải xuống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477" y="109555"/>
            <a:ext cx="2805545" cy="169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:\chu nghia xa hoi\hinh cnxh\co lao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7" y="3609109"/>
            <a:ext cx="2805545" cy="169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:\chu nghia xa hoi\hinh cnxh\tải xuống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477" y="3609109"/>
            <a:ext cx="2805545" cy="169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596" y="2092036"/>
            <a:ext cx="280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Triều Tiên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595" y="5514109"/>
            <a:ext cx="280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50474" y="2093903"/>
            <a:ext cx="280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Cuba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7791" y="5514109"/>
            <a:ext cx="280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Quốc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0475" y="5514109"/>
            <a:ext cx="280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</TotalTime>
  <Words>1352</Words>
  <Application>Microsoft Office PowerPoint</Application>
  <PresentationFormat>Widescreen</PresentationFormat>
  <Paragraphs>104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SimSun</vt:lpstr>
      <vt:lpstr>SimSun</vt:lpstr>
      <vt:lpstr>Arial</vt:lpstr>
      <vt:lpstr>Calibri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quan hệ hữu nghị và hợp tác với các nước trên thế giới.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2021-12-12T08:30:34Z</dcterms:created>
  <dcterms:modified xsi:type="dcterms:W3CDTF">2021-12-17T00:30:09Z</dcterms:modified>
</cp:coreProperties>
</file>