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60" r:id="rId2"/>
    <p:sldId id="265" r:id="rId3"/>
    <p:sldId id="266" r:id="rId4"/>
    <p:sldId id="267" r:id="rId5"/>
    <p:sldId id="274" r:id="rId6"/>
    <p:sldId id="268" r:id="rId7"/>
    <p:sldId id="269" r:id="rId8"/>
    <p:sldId id="270" r:id="rId9"/>
    <p:sldId id="271" r:id="rId10"/>
    <p:sldId id="272" r:id="rId11"/>
    <p:sldId id="273" r:id="rId12"/>
    <p:sldId id="275" r:id="rId13"/>
    <p:sldId id="281" r:id="rId14"/>
    <p:sldId id="276" r:id="rId15"/>
    <p:sldId id="277" r:id="rId16"/>
    <p:sldId id="278" r:id="rId17"/>
    <p:sldId id="279" r:id="rId18"/>
    <p:sldId id="280" r:id="rId19"/>
    <p:sldId id="284" r:id="rId20"/>
    <p:sldId id="285" r:id="rId21"/>
    <p:sldId id="286" r:id="rId22"/>
    <p:sldId id="287" r:id="rId23"/>
    <p:sldId id="288" r:id="rId24"/>
    <p:sldId id="289" r:id="rId25"/>
    <p:sldId id="290" r:id="rId26"/>
    <p:sldId id="291" r:id="rId27"/>
    <p:sldId id="292" r:id="rId28"/>
    <p:sldId id="293" r:id="rId29"/>
  </p:sldIdLst>
  <p:sldSz cx="18288000" cy="10287000"/>
  <p:notesSz cx="6858000" cy="9144000"/>
  <p:embeddedFontLst>
    <p:embeddedFont>
      <p:font typeface="Calibri"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5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2E58C1-A985-4886-9A23-4D527C400C66}" type="datetimeFigureOut">
              <a:rPr lang="en-US" smtClean="0"/>
              <a:t>8/31/2022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ECE442-CB94-4ADF-9CCB-4C70FCF1E85D}" type="slidenum">
              <a:rPr lang="en-US" smtClean="0"/>
              <a:t>‹#›</a:t>
            </a:fld>
            <a:endParaRPr lang="en-US"/>
          </a:p>
        </p:txBody>
      </p:sp>
    </p:spTree>
    <p:extLst>
      <p:ext uri="{BB962C8B-B14F-4D97-AF65-F5344CB8AC3E}">
        <p14:creationId xmlns:p14="http://schemas.microsoft.com/office/powerpoint/2010/main" val="298642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CE442-CB94-4ADF-9CCB-4C70FCF1E85D}" type="slidenum">
              <a:rPr lang="en-US" smtClean="0"/>
              <a:t>8</a:t>
            </a:fld>
            <a:endParaRPr lang="en-US"/>
          </a:p>
        </p:txBody>
      </p:sp>
    </p:spTree>
    <p:extLst>
      <p:ext uri="{BB962C8B-B14F-4D97-AF65-F5344CB8AC3E}">
        <p14:creationId xmlns:p14="http://schemas.microsoft.com/office/powerpoint/2010/main" val="198322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CE442-CB94-4ADF-9CCB-4C70FCF1E85D}" type="slidenum">
              <a:rPr lang="en-US" smtClean="0"/>
              <a:t>17</a:t>
            </a:fld>
            <a:endParaRPr lang="en-US"/>
          </a:p>
        </p:txBody>
      </p:sp>
    </p:spTree>
    <p:extLst>
      <p:ext uri="{BB962C8B-B14F-4D97-AF65-F5344CB8AC3E}">
        <p14:creationId xmlns:p14="http://schemas.microsoft.com/office/powerpoint/2010/main" val="8778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24" Type="http://schemas.openxmlformats.org/officeDocument/2006/relationships/image" Target="../media/image26.png"/><Relationship Id="rId23" Type="http://schemas.openxmlformats.org/officeDocument/2006/relationships/image" Target="../media/image22.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10" Type="http://schemas.openxmlformats.org/officeDocument/2006/relationships/image" Target="../media/image9.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10" Type="http://schemas.openxmlformats.org/officeDocument/2006/relationships/image" Target="../media/image9.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12"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9.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19" Type="http://schemas.openxmlformats.org/officeDocument/2006/relationships/image" Target="../media/image1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23" Type="http://schemas.openxmlformats.org/officeDocument/2006/relationships/image" Target="../media/image22.svg"/><Relationship Id="rId19" Type="http://schemas.openxmlformats.org/officeDocument/2006/relationships/image" Target="../media/image2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19" Type="http://schemas.openxmlformats.org/officeDocument/2006/relationships/image" Target="../media/image1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9.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52653" t="686" r="8856" b="20402"/>
          <a:stretch>
            <a:fillRect/>
          </a:stretch>
        </p:blipFill>
        <p:spPr>
          <a:xfrm rot="-10800000">
            <a:off x="1134803" y="3800112"/>
            <a:ext cx="7735713" cy="5903361"/>
          </a:xfrm>
          <a:prstGeom prst="rect">
            <a:avLst/>
          </a:prstGeom>
        </p:spPr>
      </p:pic>
      <p:pic>
        <p:nvPicPr>
          <p:cNvPr id="6" name="Picture 6"/>
          <p:cNvPicPr>
            <a:picLocks noChangeAspect="1"/>
          </p:cNvPicPr>
          <p:nvPr/>
        </p:nvPicPr>
        <p:blipFill>
          <a:blip r:embed="rId2"/>
          <a:srcRect l="52653" t="686" r="8856" b="20402"/>
          <a:stretch>
            <a:fillRect/>
          </a:stretch>
        </p:blipFill>
        <p:spPr>
          <a:xfrm rot="-10800000">
            <a:off x="9417484" y="3800112"/>
            <a:ext cx="7735713" cy="5903361"/>
          </a:xfrm>
          <a:prstGeom prst="rect">
            <a:avLst/>
          </a:prstGeom>
        </p:spPr>
      </p:pic>
      <p:pic>
        <p:nvPicPr>
          <p:cNvPr id="11" name="Picture 11"/>
          <p:cNvPicPr>
            <a:picLocks noChangeAspect="1"/>
          </p:cNvPicPr>
          <p:nvPr/>
        </p:nvPicPr>
        <p:blipFill>
          <a:blip r:embed="rId3"/>
          <a:srcRect l="2169" t="77268" r="1531" b="8749"/>
          <a:stretch>
            <a:fillRect/>
          </a:stretch>
        </p:blipFill>
        <p:spPr>
          <a:xfrm>
            <a:off x="1614969" y="962973"/>
            <a:ext cx="15064548" cy="1651461"/>
          </a:xfrm>
          <a:prstGeom prst="rect">
            <a:avLst/>
          </a:prstGeom>
        </p:spPr>
      </p:pic>
      <p:sp>
        <p:nvSpPr>
          <p:cNvPr id="16" name="TextBox 16"/>
          <p:cNvSpPr txBox="1"/>
          <p:nvPr/>
        </p:nvSpPr>
        <p:spPr>
          <a:xfrm>
            <a:off x="1134803" y="1387663"/>
            <a:ext cx="15942296" cy="802079"/>
          </a:xfrm>
          <a:prstGeom prst="rect">
            <a:avLst/>
          </a:prstGeom>
        </p:spPr>
        <p:txBody>
          <a:bodyPr lIns="0" tIns="0" rIns="0" bIns="0" rtlCol="0" anchor="t">
            <a:spAutoFit/>
          </a:bodyPr>
          <a:lstStyle/>
          <a:p>
            <a:pPr marL="0" lvl="0" indent="0" algn="ctr">
              <a:lnSpc>
                <a:spcPts val="6720"/>
              </a:lnSpc>
              <a:spcBef>
                <a:spcPct val="0"/>
              </a:spcBef>
            </a:pPr>
            <a:r>
              <a:rPr lang="en-US" sz="4800" b="1" u="none" spc="280" smtClean="0">
                <a:solidFill>
                  <a:srgbClr val="0070C0"/>
                </a:solidFill>
                <a:latin typeface="Arial" pitchFamily="34" charset="0"/>
                <a:cs typeface="Arial" pitchFamily="34" charset="0"/>
              </a:rPr>
              <a:t>CHÀO MỪNG CÁC EM ĐẾN VỚI TIẾT HỌC</a:t>
            </a:r>
            <a:endParaRPr lang="en-US" sz="4800" b="1" u="none" spc="280">
              <a:solidFill>
                <a:srgbClr val="0070C0"/>
              </a:solidFill>
              <a:latin typeface="Arial" pitchFamily="34" charset="0"/>
              <a:cs typeface="Arial"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803" y="3619500"/>
            <a:ext cx="7735714" cy="5340374"/>
          </a:xfrm>
          <a:prstGeom prst="rect">
            <a:avLst/>
          </a:prstGeom>
        </p:spPr>
      </p:pic>
      <p:pic>
        <p:nvPicPr>
          <p:cNvPr id="20" name="Picture 12"/>
          <p:cNvPicPr>
            <a:picLocks noChangeAspect="1"/>
          </p:cNvPicPr>
          <p:nvPr/>
        </p:nvPicPr>
        <p:blipFill>
          <a:blip r:embed="rId5"/>
          <a:srcRect/>
          <a:stretch>
            <a:fillRect/>
          </a:stretch>
        </p:blipFill>
        <p:spPr>
          <a:xfrm rot="-980040">
            <a:off x="640806" y="3010561"/>
            <a:ext cx="1941840" cy="121787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7485" y="3619501"/>
            <a:ext cx="7735712" cy="5323350"/>
          </a:xfrm>
          <a:prstGeom prst="rect">
            <a:avLst/>
          </a:prstGeom>
        </p:spPr>
      </p:pic>
      <p:pic>
        <p:nvPicPr>
          <p:cNvPr id="22" name="Picture 13"/>
          <p:cNvPicPr>
            <a:picLocks noChangeAspect="1"/>
          </p:cNvPicPr>
          <p:nvPr/>
        </p:nvPicPr>
        <p:blipFill>
          <a:blip r:embed="rId7"/>
          <a:srcRect/>
          <a:stretch>
            <a:fillRect/>
          </a:stretch>
        </p:blipFill>
        <p:spPr>
          <a:xfrm rot="-1805195">
            <a:off x="15784868" y="8612315"/>
            <a:ext cx="2238565" cy="95139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a:srcRect b="12059"/>
          <a:stretch>
            <a:fillRect/>
          </a:stretch>
        </p:blipFill>
        <p:spPr>
          <a:xfrm>
            <a:off x="278261" y="285344"/>
            <a:ext cx="18009739" cy="9658755"/>
          </a:xfrm>
          <a:prstGeom prst="rect">
            <a:avLst/>
          </a:prstGeom>
        </p:spPr>
      </p:pic>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4"/>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sp>
        <p:nvSpPr>
          <p:cNvPr id="17" name="Pentagon 16"/>
          <p:cNvSpPr/>
          <p:nvPr/>
        </p:nvSpPr>
        <p:spPr>
          <a:xfrm>
            <a:off x="558793" y="547991"/>
            <a:ext cx="128524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3600" b="1" smtClean="0">
                <a:solidFill>
                  <a:schemeClr val="bg1"/>
                </a:solidFill>
                <a:latin typeface="Arial" pitchFamily="34" charset="0"/>
                <a:cs typeface="Arial" pitchFamily="34" charset="0"/>
              </a:rPr>
              <a:t>Một số hoạt</a:t>
            </a:r>
            <a:r>
              <a:rPr lang="vi-VN" sz="3600" b="1" smtClean="0">
                <a:solidFill>
                  <a:schemeClr val="bg1"/>
                </a:solidFill>
                <a:latin typeface="Arial" pitchFamily="34" charset="0"/>
                <a:cs typeface="Arial" pitchFamily="34" charset="0"/>
              </a:rPr>
              <a:t> </a:t>
            </a:r>
            <a:r>
              <a:rPr lang="vi-VN" sz="3600" b="1">
                <a:solidFill>
                  <a:schemeClr val="bg1"/>
                </a:solidFill>
                <a:latin typeface="Arial" pitchFamily="34" charset="0"/>
                <a:cs typeface="Arial" pitchFamily="34" charset="0"/>
              </a:rPr>
              <a:t>động sản </a:t>
            </a:r>
            <a:r>
              <a:rPr lang="en-US" sz="3600" b="1" smtClean="0">
                <a:solidFill>
                  <a:schemeClr val="bg1"/>
                </a:solidFill>
                <a:latin typeface="Arial" pitchFamily="34" charset="0"/>
                <a:cs typeface="Arial" pitchFamily="34" charset="0"/>
              </a:rPr>
              <a:t>xuất vật chất và sản xuất tinh thần</a:t>
            </a:r>
            <a:endParaRPr lang="en-US" sz="3600">
              <a:solidFill>
                <a:schemeClr val="bg1"/>
              </a:solidFill>
              <a:latin typeface="Arial" pitchFamily="34" charset="0"/>
              <a:cs typeface="Arial"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995" y="1761920"/>
            <a:ext cx="8780689" cy="7191580"/>
          </a:xfrm>
          <a:prstGeom prst="rect">
            <a:avLst/>
          </a:prstGeom>
        </p:spPr>
      </p:pic>
      <p:sp>
        <p:nvSpPr>
          <p:cNvPr id="19" name="Rectangle 18"/>
          <p:cNvSpPr/>
          <p:nvPr/>
        </p:nvSpPr>
        <p:spPr>
          <a:xfrm>
            <a:off x="3124200" y="9118213"/>
            <a:ext cx="4343400" cy="8258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smtClean="0">
                <a:solidFill>
                  <a:srgbClr val="002060"/>
                </a:solidFill>
                <a:latin typeface="Arial" pitchFamily="34" charset="0"/>
                <a:cs typeface="Arial" pitchFamily="34" charset="0"/>
              </a:rPr>
              <a:t>Sản xuất vật chất</a:t>
            </a:r>
            <a:endParaRPr lang="en-US" sz="3200">
              <a:latin typeface="Arial" pitchFamily="34" charset="0"/>
              <a:cs typeface="Arial"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3700" y="1735745"/>
            <a:ext cx="6817500" cy="340775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3700" y="5157373"/>
            <a:ext cx="6817500" cy="3840525"/>
          </a:xfrm>
          <a:prstGeom prst="rect">
            <a:avLst/>
          </a:prstGeom>
        </p:spPr>
      </p:pic>
      <p:sp>
        <p:nvSpPr>
          <p:cNvPr id="22" name="Rectangle 21"/>
          <p:cNvSpPr/>
          <p:nvPr/>
        </p:nvSpPr>
        <p:spPr>
          <a:xfrm>
            <a:off x="11640750" y="9135551"/>
            <a:ext cx="4343400" cy="8258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smtClean="0">
                <a:solidFill>
                  <a:srgbClr val="002060"/>
                </a:solidFill>
                <a:latin typeface="Arial" pitchFamily="34" charset="0"/>
                <a:cs typeface="Arial" pitchFamily="34" charset="0"/>
              </a:rPr>
              <a:t>Sản xuất tinh thần</a:t>
            </a:r>
            <a:endParaRPr lang="en-US" sz="3200">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17" name="Pentagon 16"/>
          <p:cNvSpPr/>
          <p:nvPr/>
        </p:nvSpPr>
        <p:spPr>
          <a:xfrm>
            <a:off x="558793" y="547991"/>
            <a:ext cx="168148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2. </a:t>
            </a:r>
            <a:r>
              <a:rPr lang="nl-NL" sz="3500" b="1"/>
              <a:t>Hoạt</a:t>
            </a:r>
            <a:r>
              <a:rPr lang="vi-VN" sz="3500" b="1"/>
              <a:t> động phân phối, trao đổi và vai trò của hoạt động phân phối, trao đổi</a:t>
            </a:r>
            <a:endParaRPr lang="en-US" sz="3500"/>
          </a:p>
        </p:txBody>
      </p:sp>
      <p:pic>
        <p:nvPicPr>
          <p:cNvPr id="18"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58793" y="1613519"/>
            <a:ext cx="3886378" cy="3343749"/>
          </a:xfrm>
          <a:prstGeom prst="rect">
            <a:avLst/>
          </a:prstGeom>
        </p:spPr>
      </p:pic>
      <p:pic>
        <p:nvPicPr>
          <p:cNvPr id="3074"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64969" y="1787396"/>
            <a:ext cx="13617826" cy="316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600200" y="5842710"/>
            <a:ext cx="8382000" cy="353656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1353800" y="5842710"/>
            <a:ext cx="5847794" cy="34290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200" smtClean="0">
                <a:latin typeface="Arial" pitchFamily="34" charset="0"/>
                <a:cs typeface="Arial" pitchFamily="34" charset="0"/>
              </a:rPr>
              <a:t>Mức thu nhập có tác dụng thúc đẩy HĐSX kinh doanh cho giai đoạn tiếp theo</a:t>
            </a:r>
            <a:endParaRPr lang="en-US" sz="3200">
              <a:latin typeface="Arial" pitchFamily="34" charset="0"/>
              <a:cs typeface="Arial" pitchFamily="34" charset="0"/>
            </a:endParaRPr>
          </a:p>
        </p:txBody>
      </p:sp>
      <p:sp>
        <p:nvSpPr>
          <p:cNvPr id="3" name="Right Arrow 2"/>
          <p:cNvSpPr/>
          <p:nvPr/>
        </p:nvSpPr>
        <p:spPr>
          <a:xfrm>
            <a:off x="10030882" y="6977041"/>
            <a:ext cx="1322918" cy="126790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6" name="Flowchart: Process 25"/>
          <p:cNvSpPr/>
          <p:nvPr/>
        </p:nvSpPr>
        <p:spPr>
          <a:xfrm>
            <a:off x="656215" y="4957268"/>
            <a:ext cx="3616956" cy="6131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itchFamily="34" charset="0"/>
                <a:cs typeface="Arial" pitchFamily="34" charset="0"/>
              </a:rPr>
              <a:t>HOẠT ĐỘNG NHÓM</a:t>
            </a:r>
            <a:endParaRPr lang="en-US" sz="2400" b="1">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21"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6" name="Pentagon 25"/>
          <p:cNvSpPr/>
          <p:nvPr/>
        </p:nvSpPr>
        <p:spPr>
          <a:xfrm>
            <a:off x="558793" y="547991"/>
            <a:ext cx="168148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2. </a:t>
            </a:r>
            <a:r>
              <a:rPr lang="nl-NL" sz="3500" b="1"/>
              <a:t>Hoạt</a:t>
            </a:r>
            <a:r>
              <a:rPr lang="vi-VN" sz="3500" b="1"/>
              <a:t> động phân phối, trao đổi và vai trò của hoạt động phân phối, trao đổi</a:t>
            </a:r>
            <a:endParaRPr lang="en-US" sz="3500"/>
          </a:p>
        </p:txBody>
      </p:sp>
      <p:pic>
        <p:nvPicPr>
          <p:cNvPr id="2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3971" y="4495800"/>
            <a:ext cx="2251809" cy="5448299"/>
          </a:xfrm>
          <a:prstGeom prst="rect">
            <a:avLst/>
          </a:prstGeom>
        </p:spPr>
      </p:pic>
      <p:sp>
        <p:nvSpPr>
          <p:cNvPr id="7" name="Rectangle 6"/>
          <p:cNvSpPr/>
          <p:nvPr/>
        </p:nvSpPr>
        <p:spPr>
          <a:xfrm>
            <a:off x="2995780" y="1824618"/>
            <a:ext cx="13872324" cy="1384995"/>
          </a:xfrm>
          <a:prstGeom prst="rect">
            <a:avLst/>
          </a:prstGeom>
        </p:spPr>
        <p:txBody>
          <a:bodyPr wrap="square">
            <a:spAutoFit/>
          </a:bodyPr>
          <a:lstStyle/>
          <a:p>
            <a:pPr>
              <a:lnSpc>
                <a:spcPct val="150000"/>
              </a:lnSpc>
            </a:pPr>
            <a:r>
              <a:rPr lang="vi-VN" sz="2800" smtClean="0">
                <a:solidFill>
                  <a:srgbClr val="002060"/>
                </a:solidFill>
              </a:rPr>
              <a:t>Th</a:t>
            </a:r>
            <a:r>
              <a:rPr lang="en-US" sz="2800">
                <a:solidFill>
                  <a:srgbClr val="002060"/>
                </a:solidFill>
                <a:latin typeface="Arial" pitchFamily="34" charset="0"/>
                <a:cs typeface="Arial" pitchFamily="34" charset="0"/>
              </a:rPr>
              <a:t>ế</a:t>
            </a:r>
            <a:r>
              <a:rPr lang="vi-VN" sz="2800" smtClean="0">
                <a:solidFill>
                  <a:srgbClr val="002060"/>
                </a:solidFill>
              </a:rPr>
              <a:t> </a:t>
            </a:r>
            <a:r>
              <a:rPr lang="vi-VN" sz="2800">
                <a:solidFill>
                  <a:srgbClr val="002060"/>
                </a:solidFill>
              </a:rPr>
              <a:t>nào là hoạt động phân </a:t>
            </a:r>
            <a:r>
              <a:rPr lang="vi-VN" sz="2800" smtClean="0">
                <a:solidFill>
                  <a:srgbClr val="002060"/>
                </a:solidFill>
              </a:rPr>
              <a:t>ph</a:t>
            </a:r>
            <a:r>
              <a:rPr lang="en-US" sz="2800" smtClean="0">
                <a:solidFill>
                  <a:srgbClr val="002060"/>
                </a:solidFill>
              </a:rPr>
              <a:t>ố</a:t>
            </a:r>
            <a:r>
              <a:rPr lang="vi-VN" sz="2800" smtClean="0">
                <a:solidFill>
                  <a:srgbClr val="002060"/>
                </a:solidFill>
              </a:rPr>
              <a:t>i</a:t>
            </a:r>
            <a:r>
              <a:rPr lang="vi-VN" sz="2800">
                <a:solidFill>
                  <a:srgbClr val="002060"/>
                </a:solidFill>
              </a:rPr>
              <a:t>? Hoạt động phân </a:t>
            </a:r>
            <a:r>
              <a:rPr lang="vi-VN" sz="2800" smtClean="0">
                <a:solidFill>
                  <a:srgbClr val="002060"/>
                </a:solidFill>
              </a:rPr>
              <a:t>ph</a:t>
            </a:r>
            <a:r>
              <a:rPr lang="en-US" sz="2800" smtClean="0">
                <a:solidFill>
                  <a:srgbClr val="002060"/>
                </a:solidFill>
              </a:rPr>
              <a:t>ố</a:t>
            </a:r>
            <a:r>
              <a:rPr lang="vi-VN" sz="2800" smtClean="0">
                <a:solidFill>
                  <a:srgbClr val="002060"/>
                </a:solidFill>
              </a:rPr>
              <a:t>i c</a:t>
            </a:r>
            <a:r>
              <a:rPr lang="en-US" sz="2800" smtClean="0">
                <a:solidFill>
                  <a:srgbClr val="002060"/>
                </a:solidFill>
                <a:latin typeface="Arial" pitchFamily="34" charset="0"/>
                <a:cs typeface="Arial" pitchFamily="34" charset="0"/>
              </a:rPr>
              <a:t>ó</a:t>
            </a:r>
            <a:r>
              <a:rPr lang="en-US" sz="2800" smtClean="0">
                <a:solidFill>
                  <a:srgbClr val="002060"/>
                </a:solidFill>
              </a:rPr>
              <a:t> </a:t>
            </a:r>
            <a:r>
              <a:rPr lang="vi-VN" sz="2800" smtClean="0">
                <a:solidFill>
                  <a:srgbClr val="002060"/>
                </a:solidFill>
              </a:rPr>
              <a:t>vai </a:t>
            </a:r>
            <a:r>
              <a:rPr lang="vi-VN" sz="2800">
                <a:solidFill>
                  <a:srgbClr val="002060"/>
                </a:solidFill>
              </a:rPr>
              <a:t>trò gì đối với sự phát triển của nền kinh tế?</a:t>
            </a:r>
            <a:endParaRPr lang="en-US" sz="2800">
              <a:solidFill>
                <a:srgbClr val="002060"/>
              </a:solidFill>
            </a:endParaRPr>
          </a:p>
        </p:txBody>
      </p:sp>
      <p:grpSp>
        <p:nvGrpSpPr>
          <p:cNvPr id="30" name="Group 29"/>
          <p:cNvGrpSpPr/>
          <p:nvPr/>
        </p:nvGrpSpPr>
        <p:grpSpPr>
          <a:xfrm>
            <a:off x="2819400" y="1632362"/>
            <a:ext cx="14401800" cy="1850754"/>
            <a:chOff x="3429000" y="609747"/>
            <a:chExt cx="14401800" cy="1866753"/>
          </a:xfrm>
        </p:grpSpPr>
        <p:sp>
          <p:nvSpPr>
            <p:cNvPr id="31" name="Rectangle 30"/>
            <p:cNvSpPr/>
            <p:nvPr/>
          </p:nvSpPr>
          <p:spPr>
            <a:xfrm>
              <a:off x="3429000" y="609747"/>
              <a:ext cx="14401800" cy="186675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200">
                <a:latin typeface="Arial" pitchFamily="34" charset="0"/>
                <a:cs typeface="Arial" pitchFamily="34" charset="0"/>
              </a:endParaRPr>
            </a:p>
          </p:txBody>
        </p:sp>
        <p:sp>
          <p:nvSpPr>
            <p:cNvPr id="32" name="Rectangle 31"/>
            <p:cNvSpPr/>
            <p:nvPr/>
          </p:nvSpPr>
          <p:spPr>
            <a:xfrm>
              <a:off x="3605380" y="914403"/>
              <a:ext cx="184731" cy="523220"/>
            </a:xfrm>
            <a:prstGeom prst="rect">
              <a:avLst/>
            </a:prstGeom>
          </p:spPr>
          <p:txBody>
            <a:bodyPr wrap="none">
              <a:spAutoFit/>
            </a:bodyPr>
            <a:lstStyle/>
            <a:p>
              <a:endParaRPr lang="en-US" sz="2800">
                <a:solidFill>
                  <a:srgbClr val="002060"/>
                </a:solidFill>
                <a:latin typeface="Arial" pitchFamily="34" charset="0"/>
                <a:cs typeface="Arial" pitchFamily="34" charset="0"/>
              </a:endParaRPr>
            </a:p>
          </p:txBody>
        </p:sp>
        <p:sp>
          <p:nvSpPr>
            <p:cNvPr id="33" name="Rectangle 32"/>
            <p:cNvSpPr/>
            <p:nvPr/>
          </p:nvSpPr>
          <p:spPr>
            <a:xfrm>
              <a:off x="3605380" y="1541237"/>
              <a:ext cx="13411200" cy="671851"/>
            </a:xfrm>
            <a:prstGeom prst="rect">
              <a:avLst/>
            </a:prstGeom>
          </p:spPr>
          <p:txBody>
            <a:bodyPr wrap="square">
              <a:spAutoFit/>
            </a:bodyPr>
            <a:lstStyle/>
            <a:p>
              <a:pPr>
                <a:lnSpc>
                  <a:spcPct val="150000"/>
                </a:lnSpc>
              </a:pPr>
              <a:endParaRPr lang="en-US" sz="2800">
                <a:solidFill>
                  <a:srgbClr val="002060"/>
                </a:solidFill>
              </a:endParaRPr>
            </a:p>
          </p:txBody>
        </p:sp>
      </p:grpSp>
      <p:pic>
        <p:nvPicPr>
          <p:cNvPr id="34" name="Picture 4"/>
          <p:cNvPicPr>
            <a:picLocks noChangeAspect="1"/>
          </p:cNvPicPr>
          <p:nvPr/>
        </p:nvPicPr>
        <p:blipFill>
          <a:blip r:embed="rId6"/>
          <a:srcRect/>
          <a:stretch>
            <a:fillRect/>
          </a:stretch>
        </p:blipFill>
        <p:spPr>
          <a:xfrm>
            <a:off x="845908" y="1575190"/>
            <a:ext cx="1708315" cy="146824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2973082" y="3691872"/>
            <a:ext cx="14248118" cy="6404628"/>
          </a:xfrm>
          <a:prstGeom prst="rect">
            <a:avLst/>
          </a:prstGeom>
        </p:spPr>
      </p:pic>
      <p:pic>
        <p:nvPicPr>
          <p:cNvPr id="36" name="Picture 15"/>
          <p:cNvPicPr>
            <a:picLocks noChangeAspect="1"/>
          </p:cNvPicPr>
          <p:nvPr/>
        </p:nvPicPr>
        <p:blipFill>
          <a:blip r:embed="rId3"/>
          <a:srcRect/>
          <a:stretch>
            <a:fillRect/>
          </a:stretch>
        </p:blipFill>
        <p:spPr>
          <a:xfrm rot="-2840458">
            <a:off x="16183581" y="9004187"/>
            <a:ext cx="1503079" cy="1879827"/>
          </a:xfrm>
          <a:prstGeom prst="rect">
            <a:avLst/>
          </a:prstGeom>
        </p:spPr>
      </p:pic>
      <p:sp>
        <p:nvSpPr>
          <p:cNvPr id="8" name="Rectangle 7"/>
          <p:cNvSpPr/>
          <p:nvPr/>
        </p:nvSpPr>
        <p:spPr>
          <a:xfrm>
            <a:off x="3786963" y="4371353"/>
            <a:ext cx="12649200" cy="2677656"/>
          </a:xfrm>
          <a:prstGeom prst="rect">
            <a:avLst/>
          </a:prstGeom>
        </p:spPr>
        <p:txBody>
          <a:bodyPr wrap="square">
            <a:spAutoFit/>
          </a:bodyPr>
          <a:lstStyle/>
          <a:p>
            <a:pPr marL="457200" indent="-457200" algn="just">
              <a:lnSpc>
                <a:spcPct val="150000"/>
              </a:lnSpc>
              <a:buFont typeface="Wingdings" pitchFamily="2" charset="2"/>
              <a:buChar char="v"/>
            </a:pPr>
            <a:r>
              <a:rPr lang="vi-VN" sz="2800">
                <a:solidFill>
                  <a:srgbClr val="FFFF00"/>
                </a:solidFill>
              </a:rPr>
              <a:t>Phân phối là </a:t>
            </a:r>
            <a:r>
              <a:rPr lang="vi-VN" sz="2800">
                <a:solidFill>
                  <a:schemeClr val="bg1"/>
                </a:solidFill>
              </a:rPr>
              <a:t>hoạt động phân chia các yếu tố sản xuất như lao động, tiền vốn, tư liệu sản xuất cho các ngành, các đơn vị sản xuất khác nhau </a:t>
            </a:r>
            <a:r>
              <a:rPr lang="vi-VN" sz="2800" smtClean="0">
                <a:solidFill>
                  <a:schemeClr val="bg1"/>
                </a:solidFill>
              </a:rPr>
              <a:t>và </a:t>
            </a:r>
            <a:r>
              <a:rPr lang="vi-VN" sz="2800">
                <a:solidFill>
                  <a:schemeClr val="bg1"/>
                </a:solidFill>
              </a:rPr>
              <a:t>phân chia sản phẩm cho các cá nhân tiêu dùng theo tỉ lệ đóng góp của họ cho xã </a:t>
            </a:r>
            <a:r>
              <a:rPr lang="vi-VN" sz="2800" smtClean="0">
                <a:solidFill>
                  <a:schemeClr val="bg1"/>
                </a:solidFill>
              </a:rPr>
              <a:t>hội</a:t>
            </a:r>
            <a:r>
              <a:rPr lang="en-US" sz="2800" smtClean="0">
                <a:solidFill>
                  <a:schemeClr val="bg1"/>
                </a:solidFill>
              </a:rPr>
              <a:t>.</a:t>
            </a:r>
            <a:endParaRPr lang="en-US" sz="2800">
              <a:solidFill>
                <a:schemeClr val="bg1"/>
              </a:solidFill>
            </a:endParaRPr>
          </a:p>
        </p:txBody>
      </p:sp>
      <p:sp>
        <p:nvSpPr>
          <p:cNvPr id="9" name="Rectangle 8"/>
          <p:cNvSpPr/>
          <p:nvPr/>
        </p:nvSpPr>
        <p:spPr>
          <a:xfrm>
            <a:off x="3950802" y="7187355"/>
            <a:ext cx="6199133" cy="523220"/>
          </a:xfrm>
          <a:prstGeom prst="rect">
            <a:avLst/>
          </a:prstGeom>
        </p:spPr>
        <p:txBody>
          <a:bodyPr wrap="none">
            <a:spAutoFit/>
          </a:bodyPr>
          <a:lstStyle/>
          <a:p>
            <a:pPr marL="457200" indent="-457200">
              <a:buFont typeface="Wingdings" pitchFamily="2" charset="2"/>
              <a:buChar char="v"/>
            </a:pPr>
            <a:r>
              <a:rPr lang="vi-VN" sz="2800" smtClean="0">
                <a:solidFill>
                  <a:srgbClr val="FFFF00"/>
                </a:solidFill>
              </a:rPr>
              <a:t>Có </a:t>
            </a:r>
            <a:r>
              <a:rPr lang="vi-VN" sz="2800">
                <a:solidFill>
                  <a:srgbClr val="FFFF00"/>
                </a:solidFill>
              </a:rPr>
              <a:t>2 hình thức phân phối cơ </a:t>
            </a:r>
            <a:r>
              <a:rPr lang="vi-VN" sz="2800" smtClean="0">
                <a:solidFill>
                  <a:srgbClr val="FFFF00"/>
                </a:solidFill>
              </a:rPr>
              <a:t>bản</a:t>
            </a:r>
            <a:r>
              <a:rPr lang="en-US" sz="2800" smtClean="0">
                <a:solidFill>
                  <a:srgbClr val="FFFF00"/>
                </a:solidFill>
              </a:rPr>
              <a:t>: </a:t>
            </a:r>
            <a:r>
              <a:rPr lang="vi-VN" sz="2800" smtClean="0">
                <a:solidFill>
                  <a:srgbClr val="FFFF00"/>
                </a:solidFill>
              </a:rPr>
              <a:t> </a:t>
            </a:r>
            <a:endParaRPr lang="en-US" sz="2800">
              <a:solidFill>
                <a:srgbClr val="FFFF00"/>
              </a:solidFill>
            </a:endParaRPr>
          </a:p>
        </p:txBody>
      </p:sp>
      <p:sp>
        <p:nvSpPr>
          <p:cNvPr id="41" name="Rectangle 40"/>
          <p:cNvSpPr/>
          <p:nvPr/>
        </p:nvSpPr>
        <p:spPr>
          <a:xfrm>
            <a:off x="4914784" y="7853604"/>
            <a:ext cx="4405373" cy="523220"/>
          </a:xfrm>
          <a:prstGeom prst="rect">
            <a:avLst/>
          </a:prstGeom>
        </p:spPr>
        <p:txBody>
          <a:bodyPr wrap="none">
            <a:spAutoFit/>
          </a:bodyPr>
          <a:lstStyle/>
          <a:p>
            <a:pPr marL="457200" indent="-457200">
              <a:buFont typeface="Wingdings" pitchFamily="2" charset="2"/>
              <a:buChar char="Ø"/>
            </a:pPr>
            <a:r>
              <a:rPr lang="en-US" sz="2800" smtClean="0">
                <a:solidFill>
                  <a:schemeClr val="bg1"/>
                </a:solidFill>
                <a:latin typeface="Arial" pitchFamily="34" charset="0"/>
                <a:cs typeface="Arial" pitchFamily="34" charset="0"/>
              </a:rPr>
              <a:t>Phân phối cho sản xuất</a:t>
            </a:r>
            <a:endParaRPr lang="en-US" sz="2800">
              <a:solidFill>
                <a:schemeClr val="bg1"/>
              </a:solidFill>
              <a:latin typeface="Arial" pitchFamily="34" charset="0"/>
              <a:cs typeface="Arial" pitchFamily="34" charset="0"/>
            </a:endParaRPr>
          </a:p>
        </p:txBody>
      </p:sp>
      <p:sp>
        <p:nvSpPr>
          <p:cNvPr id="42" name="Rectangle 41"/>
          <p:cNvSpPr/>
          <p:nvPr/>
        </p:nvSpPr>
        <p:spPr>
          <a:xfrm>
            <a:off x="4914784" y="8539092"/>
            <a:ext cx="4527201" cy="523220"/>
          </a:xfrm>
          <a:prstGeom prst="rect">
            <a:avLst/>
          </a:prstGeom>
        </p:spPr>
        <p:txBody>
          <a:bodyPr wrap="none">
            <a:spAutoFit/>
          </a:bodyPr>
          <a:lstStyle/>
          <a:p>
            <a:pPr marL="457200" indent="-457200">
              <a:buFont typeface="Wingdings" pitchFamily="2" charset="2"/>
              <a:buChar char="Ø"/>
            </a:pPr>
            <a:r>
              <a:rPr lang="en-US" sz="2800" smtClean="0">
                <a:solidFill>
                  <a:schemeClr val="bg1"/>
                </a:solidFill>
                <a:latin typeface="Arial" pitchFamily="34" charset="0"/>
                <a:cs typeface="Arial" pitchFamily="34" charset="0"/>
              </a:rPr>
              <a:t>Phân phối cho tiêu dùng</a:t>
            </a:r>
            <a:endParaRPr lang="en-US" sz="28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4103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6" name="Pentagon 25"/>
          <p:cNvSpPr/>
          <p:nvPr/>
        </p:nvSpPr>
        <p:spPr>
          <a:xfrm>
            <a:off x="558793" y="547991"/>
            <a:ext cx="168148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2. </a:t>
            </a:r>
            <a:r>
              <a:rPr lang="nl-NL" sz="3500" b="1"/>
              <a:t>Hoạt</a:t>
            </a:r>
            <a:r>
              <a:rPr lang="vi-VN" sz="3500" b="1"/>
              <a:t> động phân phối, trao đổi và vai trò của hoạt động phân phối, trao đổi</a:t>
            </a:r>
            <a:endParaRPr lang="en-US" sz="3500"/>
          </a:p>
        </p:txBody>
      </p:sp>
      <p:pic>
        <p:nvPicPr>
          <p:cNvPr id="2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3971" y="4495800"/>
            <a:ext cx="2251809" cy="5448299"/>
          </a:xfrm>
          <a:prstGeom prst="rect">
            <a:avLst/>
          </a:prstGeom>
        </p:spPr>
      </p:pic>
      <p:sp>
        <p:nvSpPr>
          <p:cNvPr id="7" name="Rectangle 6"/>
          <p:cNvSpPr/>
          <p:nvPr/>
        </p:nvSpPr>
        <p:spPr>
          <a:xfrm>
            <a:off x="2995780" y="1824618"/>
            <a:ext cx="13872324" cy="1384995"/>
          </a:xfrm>
          <a:prstGeom prst="rect">
            <a:avLst/>
          </a:prstGeom>
        </p:spPr>
        <p:txBody>
          <a:bodyPr wrap="square">
            <a:spAutoFit/>
          </a:bodyPr>
          <a:lstStyle/>
          <a:p>
            <a:pPr>
              <a:lnSpc>
                <a:spcPct val="150000"/>
              </a:lnSpc>
            </a:pPr>
            <a:r>
              <a:rPr lang="vi-VN" sz="2800" smtClean="0">
                <a:solidFill>
                  <a:srgbClr val="002060"/>
                </a:solidFill>
              </a:rPr>
              <a:t>Th</a:t>
            </a:r>
            <a:r>
              <a:rPr lang="en-US" sz="2800">
                <a:solidFill>
                  <a:srgbClr val="002060"/>
                </a:solidFill>
                <a:latin typeface="Arial" pitchFamily="34" charset="0"/>
                <a:cs typeface="Arial" pitchFamily="34" charset="0"/>
              </a:rPr>
              <a:t>ế</a:t>
            </a:r>
            <a:r>
              <a:rPr lang="vi-VN" sz="2800" smtClean="0">
                <a:solidFill>
                  <a:srgbClr val="002060"/>
                </a:solidFill>
              </a:rPr>
              <a:t> </a:t>
            </a:r>
            <a:r>
              <a:rPr lang="vi-VN" sz="2800">
                <a:solidFill>
                  <a:srgbClr val="002060"/>
                </a:solidFill>
              </a:rPr>
              <a:t>nào là hoạt động phân </a:t>
            </a:r>
            <a:r>
              <a:rPr lang="vi-VN" sz="2800" smtClean="0">
                <a:solidFill>
                  <a:srgbClr val="002060"/>
                </a:solidFill>
              </a:rPr>
              <a:t>ph</a:t>
            </a:r>
            <a:r>
              <a:rPr lang="en-US" sz="2800" smtClean="0">
                <a:solidFill>
                  <a:srgbClr val="002060"/>
                </a:solidFill>
              </a:rPr>
              <a:t>ố</a:t>
            </a:r>
            <a:r>
              <a:rPr lang="vi-VN" sz="2800" smtClean="0">
                <a:solidFill>
                  <a:srgbClr val="002060"/>
                </a:solidFill>
              </a:rPr>
              <a:t>i</a:t>
            </a:r>
            <a:r>
              <a:rPr lang="vi-VN" sz="2800">
                <a:solidFill>
                  <a:srgbClr val="002060"/>
                </a:solidFill>
              </a:rPr>
              <a:t>? Hoạt động phân </a:t>
            </a:r>
            <a:r>
              <a:rPr lang="vi-VN" sz="2800" smtClean="0">
                <a:solidFill>
                  <a:srgbClr val="002060"/>
                </a:solidFill>
              </a:rPr>
              <a:t>ph</a:t>
            </a:r>
            <a:r>
              <a:rPr lang="en-US" sz="2800" smtClean="0">
                <a:solidFill>
                  <a:srgbClr val="002060"/>
                </a:solidFill>
              </a:rPr>
              <a:t>ố</a:t>
            </a:r>
            <a:r>
              <a:rPr lang="vi-VN" sz="2800" smtClean="0">
                <a:solidFill>
                  <a:srgbClr val="002060"/>
                </a:solidFill>
              </a:rPr>
              <a:t>i c</a:t>
            </a:r>
            <a:r>
              <a:rPr lang="en-US" sz="2800" smtClean="0">
                <a:solidFill>
                  <a:srgbClr val="002060"/>
                </a:solidFill>
                <a:latin typeface="Arial" pitchFamily="34" charset="0"/>
                <a:cs typeface="Arial" pitchFamily="34" charset="0"/>
              </a:rPr>
              <a:t>ó</a:t>
            </a:r>
            <a:r>
              <a:rPr lang="en-US" sz="2800" smtClean="0">
                <a:solidFill>
                  <a:srgbClr val="002060"/>
                </a:solidFill>
              </a:rPr>
              <a:t> </a:t>
            </a:r>
            <a:r>
              <a:rPr lang="vi-VN" sz="2800" smtClean="0">
                <a:solidFill>
                  <a:srgbClr val="002060"/>
                </a:solidFill>
              </a:rPr>
              <a:t>vai </a:t>
            </a:r>
            <a:r>
              <a:rPr lang="vi-VN" sz="2800">
                <a:solidFill>
                  <a:srgbClr val="002060"/>
                </a:solidFill>
              </a:rPr>
              <a:t>trò gì đối với sự phát triển của nền kinh tế?</a:t>
            </a:r>
            <a:endParaRPr lang="en-US" sz="2800">
              <a:solidFill>
                <a:srgbClr val="002060"/>
              </a:solidFill>
            </a:endParaRPr>
          </a:p>
        </p:txBody>
      </p:sp>
      <p:grpSp>
        <p:nvGrpSpPr>
          <p:cNvPr id="30" name="Group 29"/>
          <p:cNvGrpSpPr/>
          <p:nvPr/>
        </p:nvGrpSpPr>
        <p:grpSpPr>
          <a:xfrm>
            <a:off x="2819400" y="1632362"/>
            <a:ext cx="14401800" cy="1850754"/>
            <a:chOff x="3429000" y="609747"/>
            <a:chExt cx="14401800" cy="1866753"/>
          </a:xfrm>
        </p:grpSpPr>
        <p:sp>
          <p:nvSpPr>
            <p:cNvPr id="31" name="Rectangle 30"/>
            <p:cNvSpPr/>
            <p:nvPr/>
          </p:nvSpPr>
          <p:spPr>
            <a:xfrm>
              <a:off x="3429000" y="609747"/>
              <a:ext cx="14401800" cy="186675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200">
                <a:latin typeface="Arial" pitchFamily="34" charset="0"/>
                <a:cs typeface="Arial" pitchFamily="34" charset="0"/>
              </a:endParaRPr>
            </a:p>
          </p:txBody>
        </p:sp>
        <p:sp>
          <p:nvSpPr>
            <p:cNvPr id="32" name="Rectangle 31"/>
            <p:cNvSpPr/>
            <p:nvPr/>
          </p:nvSpPr>
          <p:spPr>
            <a:xfrm>
              <a:off x="3605380" y="914403"/>
              <a:ext cx="184731" cy="523220"/>
            </a:xfrm>
            <a:prstGeom prst="rect">
              <a:avLst/>
            </a:prstGeom>
          </p:spPr>
          <p:txBody>
            <a:bodyPr wrap="none">
              <a:spAutoFit/>
            </a:bodyPr>
            <a:lstStyle/>
            <a:p>
              <a:endParaRPr lang="en-US" sz="2800">
                <a:solidFill>
                  <a:srgbClr val="002060"/>
                </a:solidFill>
                <a:latin typeface="Arial" pitchFamily="34" charset="0"/>
                <a:cs typeface="Arial" pitchFamily="34" charset="0"/>
              </a:endParaRPr>
            </a:p>
          </p:txBody>
        </p:sp>
        <p:sp>
          <p:nvSpPr>
            <p:cNvPr id="33" name="Rectangle 32"/>
            <p:cNvSpPr/>
            <p:nvPr/>
          </p:nvSpPr>
          <p:spPr>
            <a:xfrm>
              <a:off x="3605380" y="1541237"/>
              <a:ext cx="13411200" cy="671851"/>
            </a:xfrm>
            <a:prstGeom prst="rect">
              <a:avLst/>
            </a:prstGeom>
          </p:spPr>
          <p:txBody>
            <a:bodyPr wrap="square">
              <a:spAutoFit/>
            </a:bodyPr>
            <a:lstStyle/>
            <a:p>
              <a:pPr>
                <a:lnSpc>
                  <a:spcPct val="150000"/>
                </a:lnSpc>
              </a:pPr>
              <a:endParaRPr lang="en-US" sz="2800">
                <a:solidFill>
                  <a:srgbClr val="002060"/>
                </a:solidFill>
              </a:endParaRPr>
            </a:p>
          </p:txBody>
        </p:sp>
      </p:grpSp>
      <p:pic>
        <p:nvPicPr>
          <p:cNvPr id="34" name="Picture 4"/>
          <p:cNvPicPr>
            <a:picLocks noChangeAspect="1"/>
          </p:cNvPicPr>
          <p:nvPr/>
        </p:nvPicPr>
        <p:blipFill>
          <a:blip r:embed="rId6"/>
          <a:srcRect/>
          <a:stretch>
            <a:fillRect/>
          </a:stretch>
        </p:blipFill>
        <p:spPr>
          <a:xfrm>
            <a:off x="845908" y="1575190"/>
            <a:ext cx="1708315" cy="146824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2973082" y="3638888"/>
            <a:ext cx="14248118" cy="6404628"/>
          </a:xfrm>
          <a:prstGeom prst="rect">
            <a:avLst/>
          </a:prstGeom>
        </p:spPr>
      </p:pic>
      <p:pic>
        <p:nvPicPr>
          <p:cNvPr id="36" name="Picture 15"/>
          <p:cNvPicPr>
            <a:picLocks noChangeAspect="1"/>
          </p:cNvPicPr>
          <p:nvPr/>
        </p:nvPicPr>
        <p:blipFill>
          <a:blip r:embed="rId3"/>
          <a:srcRect/>
          <a:stretch>
            <a:fillRect/>
          </a:stretch>
        </p:blipFill>
        <p:spPr>
          <a:xfrm rot="-2840458">
            <a:off x="16183581" y="9004187"/>
            <a:ext cx="1503079" cy="1879827"/>
          </a:xfrm>
          <a:prstGeom prst="rect">
            <a:avLst/>
          </a:prstGeom>
        </p:spPr>
      </p:pic>
      <p:sp>
        <p:nvSpPr>
          <p:cNvPr id="9" name="Rectangle 8"/>
          <p:cNvSpPr/>
          <p:nvPr/>
        </p:nvSpPr>
        <p:spPr>
          <a:xfrm>
            <a:off x="3917463" y="4495800"/>
            <a:ext cx="6199133" cy="523220"/>
          </a:xfrm>
          <a:prstGeom prst="rect">
            <a:avLst/>
          </a:prstGeom>
        </p:spPr>
        <p:txBody>
          <a:bodyPr wrap="none">
            <a:spAutoFit/>
          </a:bodyPr>
          <a:lstStyle/>
          <a:p>
            <a:pPr marL="457200" indent="-457200">
              <a:buFont typeface="Wingdings" pitchFamily="2" charset="2"/>
              <a:buChar char="v"/>
            </a:pPr>
            <a:r>
              <a:rPr lang="vi-VN" sz="2800" smtClean="0">
                <a:solidFill>
                  <a:srgbClr val="FFFF00"/>
                </a:solidFill>
              </a:rPr>
              <a:t>Có </a:t>
            </a:r>
            <a:r>
              <a:rPr lang="vi-VN" sz="2800">
                <a:solidFill>
                  <a:srgbClr val="FFFF00"/>
                </a:solidFill>
              </a:rPr>
              <a:t>2 hình thức phân phối cơ </a:t>
            </a:r>
            <a:r>
              <a:rPr lang="vi-VN" sz="2800" smtClean="0">
                <a:solidFill>
                  <a:srgbClr val="FFFF00"/>
                </a:solidFill>
              </a:rPr>
              <a:t>bản</a:t>
            </a:r>
            <a:r>
              <a:rPr lang="en-US" sz="2800" smtClean="0">
                <a:solidFill>
                  <a:srgbClr val="FFFF00"/>
                </a:solidFill>
              </a:rPr>
              <a:t>: </a:t>
            </a:r>
            <a:r>
              <a:rPr lang="vi-VN" sz="2800" smtClean="0">
                <a:solidFill>
                  <a:srgbClr val="FFFF00"/>
                </a:solidFill>
              </a:rPr>
              <a:t> </a:t>
            </a:r>
            <a:endParaRPr lang="en-US" sz="2800">
              <a:solidFill>
                <a:srgbClr val="FFFF00"/>
              </a:solidFill>
            </a:endParaRPr>
          </a:p>
        </p:txBody>
      </p:sp>
      <p:sp>
        <p:nvSpPr>
          <p:cNvPr id="41" name="Rectangle 40"/>
          <p:cNvSpPr/>
          <p:nvPr/>
        </p:nvSpPr>
        <p:spPr>
          <a:xfrm>
            <a:off x="3930433" y="5430173"/>
            <a:ext cx="4405373" cy="523220"/>
          </a:xfrm>
          <a:prstGeom prst="rect">
            <a:avLst/>
          </a:prstGeom>
        </p:spPr>
        <p:txBody>
          <a:bodyPr wrap="none">
            <a:spAutoFit/>
          </a:bodyPr>
          <a:lstStyle/>
          <a:p>
            <a:pPr marL="457200" indent="-457200">
              <a:buFont typeface="Wingdings" pitchFamily="2" charset="2"/>
              <a:buChar char="Ø"/>
            </a:pPr>
            <a:r>
              <a:rPr lang="en-US" sz="2800" smtClean="0">
                <a:solidFill>
                  <a:schemeClr val="bg1"/>
                </a:solidFill>
                <a:latin typeface="Arial" pitchFamily="34" charset="0"/>
                <a:cs typeface="Arial" pitchFamily="34" charset="0"/>
              </a:rPr>
              <a:t>Phân phối cho sản xuất</a:t>
            </a:r>
            <a:endParaRPr lang="en-US" sz="2800">
              <a:solidFill>
                <a:schemeClr val="bg1"/>
              </a:solidFill>
              <a:latin typeface="Arial" pitchFamily="34" charset="0"/>
              <a:cs typeface="Arial" pitchFamily="34" charset="0"/>
            </a:endParaRPr>
          </a:p>
        </p:txBody>
      </p:sp>
      <p:sp>
        <p:nvSpPr>
          <p:cNvPr id="42" name="Rectangle 41"/>
          <p:cNvSpPr/>
          <p:nvPr/>
        </p:nvSpPr>
        <p:spPr>
          <a:xfrm>
            <a:off x="10689195" y="5430173"/>
            <a:ext cx="4527201" cy="523220"/>
          </a:xfrm>
          <a:prstGeom prst="rect">
            <a:avLst/>
          </a:prstGeom>
        </p:spPr>
        <p:txBody>
          <a:bodyPr wrap="none">
            <a:spAutoFit/>
          </a:bodyPr>
          <a:lstStyle/>
          <a:p>
            <a:pPr marL="457200" indent="-457200">
              <a:buFont typeface="Wingdings" pitchFamily="2" charset="2"/>
              <a:buChar char="Ø"/>
            </a:pPr>
            <a:r>
              <a:rPr lang="en-US" sz="2800" smtClean="0">
                <a:solidFill>
                  <a:schemeClr val="bg1"/>
                </a:solidFill>
                <a:latin typeface="Arial" pitchFamily="34" charset="0"/>
                <a:cs typeface="Arial" pitchFamily="34" charset="0"/>
              </a:rPr>
              <a:t>Phân phối cho tiêu dùng</a:t>
            </a:r>
            <a:endParaRPr lang="en-US" sz="2800">
              <a:solidFill>
                <a:schemeClr val="bg1"/>
              </a:solidFill>
              <a:latin typeface="Arial" pitchFamily="34" charset="0"/>
              <a:cs typeface="Arial" pitchFamily="34" charset="0"/>
            </a:endParaRPr>
          </a:p>
        </p:txBody>
      </p:sp>
      <p:cxnSp>
        <p:nvCxnSpPr>
          <p:cNvPr id="3" name="Straight Connector 2"/>
          <p:cNvCxnSpPr/>
          <p:nvPr/>
        </p:nvCxnSpPr>
        <p:spPr>
          <a:xfrm>
            <a:off x="9733806" y="5209409"/>
            <a:ext cx="0" cy="40210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859737" y="6205596"/>
            <a:ext cx="2148345" cy="523220"/>
          </a:xfrm>
          <a:prstGeom prst="rect">
            <a:avLst/>
          </a:prstGeom>
        </p:spPr>
        <p:txBody>
          <a:bodyPr wrap="none">
            <a:spAutoFit/>
          </a:bodyPr>
          <a:lstStyle/>
          <a:p>
            <a:pPr marL="457200" indent="-457200">
              <a:buFont typeface="Wingdings" pitchFamily="2" charset="2"/>
              <a:buChar char="ü"/>
            </a:pPr>
            <a:r>
              <a:rPr lang="en-US" sz="2800" smtClean="0">
                <a:solidFill>
                  <a:schemeClr val="bg1"/>
                </a:solidFill>
                <a:latin typeface="Arial" pitchFamily="34" charset="0"/>
                <a:cs typeface="Arial" pitchFamily="34" charset="0"/>
              </a:rPr>
              <a:t>Lao động</a:t>
            </a:r>
            <a:endParaRPr lang="en-US" sz="2800">
              <a:solidFill>
                <a:schemeClr val="bg1"/>
              </a:solidFill>
              <a:latin typeface="Arial" pitchFamily="34" charset="0"/>
              <a:cs typeface="Arial" pitchFamily="34" charset="0"/>
            </a:endParaRPr>
          </a:p>
        </p:txBody>
      </p:sp>
      <p:sp>
        <p:nvSpPr>
          <p:cNvPr id="43" name="Rectangle 42"/>
          <p:cNvSpPr/>
          <p:nvPr/>
        </p:nvSpPr>
        <p:spPr>
          <a:xfrm>
            <a:off x="4927319" y="6958339"/>
            <a:ext cx="2013180" cy="523220"/>
          </a:xfrm>
          <a:prstGeom prst="rect">
            <a:avLst/>
          </a:prstGeom>
        </p:spPr>
        <p:txBody>
          <a:bodyPr wrap="none">
            <a:spAutoFit/>
          </a:bodyPr>
          <a:lstStyle/>
          <a:p>
            <a:pPr marL="457200" indent="-457200">
              <a:buFont typeface="Wingdings" pitchFamily="2" charset="2"/>
              <a:buChar char="ü"/>
            </a:pPr>
            <a:r>
              <a:rPr lang="en-US" sz="2800" smtClean="0">
                <a:solidFill>
                  <a:schemeClr val="bg1"/>
                </a:solidFill>
                <a:latin typeface="Arial" pitchFamily="34" charset="0"/>
                <a:cs typeface="Arial" pitchFamily="34" charset="0"/>
              </a:rPr>
              <a:t>Tiền vốn</a:t>
            </a:r>
            <a:endParaRPr lang="en-US" sz="2800">
              <a:solidFill>
                <a:schemeClr val="bg1"/>
              </a:solidFill>
              <a:latin typeface="Arial" pitchFamily="34" charset="0"/>
              <a:cs typeface="Arial" pitchFamily="34" charset="0"/>
            </a:endParaRPr>
          </a:p>
        </p:txBody>
      </p:sp>
      <p:sp>
        <p:nvSpPr>
          <p:cNvPr id="44" name="Rectangle 43"/>
          <p:cNvSpPr/>
          <p:nvPr/>
        </p:nvSpPr>
        <p:spPr>
          <a:xfrm>
            <a:off x="4859737" y="7645903"/>
            <a:ext cx="3225563" cy="523220"/>
          </a:xfrm>
          <a:prstGeom prst="rect">
            <a:avLst/>
          </a:prstGeom>
        </p:spPr>
        <p:txBody>
          <a:bodyPr wrap="none">
            <a:spAutoFit/>
          </a:bodyPr>
          <a:lstStyle/>
          <a:p>
            <a:pPr marL="457200" indent="-457200">
              <a:buFont typeface="Wingdings" pitchFamily="2" charset="2"/>
              <a:buChar char="ü"/>
            </a:pPr>
            <a:r>
              <a:rPr lang="en-US" sz="2800" smtClean="0">
                <a:solidFill>
                  <a:schemeClr val="bg1"/>
                </a:solidFill>
                <a:latin typeface="Arial" pitchFamily="34" charset="0"/>
                <a:cs typeface="Arial" pitchFamily="34" charset="0"/>
              </a:rPr>
              <a:t>Tư liệu sản xuất</a:t>
            </a:r>
            <a:endParaRPr lang="en-US" sz="2800">
              <a:solidFill>
                <a:schemeClr val="bg1"/>
              </a:solidFill>
              <a:latin typeface="Arial" pitchFamily="34" charset="0"/>
              <a:cs typeface="Arial" pitchFamily="34" charset="0"/>
            </a:endParaRPr>
          </a:p>
        </p:txBody>
      </p:sp>
      <p:sp>
        <p:nvSpPr>
          <p:cNvPr id="45" name="Rectangle 44"/>
          <p:cNvSpPr/>
          <p:nvPr/>
        </p:nvSpPr>
        <p:spPr>
          <a:xfrm>
            <a:off x="11271531" y="6205596"/>
            <a:ext cx="4705134" cy="1384995"/>
          </a:xfrm>
          <a:prstGeom prst="rect">
            <a:avLst/>
          </a:prstGeom>
        </p:spPr>
        <p:txBody>
          <a:bodyPr wrap="none">
            <a:spAutoFit/>
          </a:bodyPr>
          <a:lstStyle/>
          <a:p>
            <a:pPr marL="457200" indent="-457200">
              <a:lnSpc>
                <a:spcPct val="150000"/>
              </a:lnSpc>
              <a:buFont typeface="Wingdings" pitchFamily="2" charset="2"/>
              <a:buChar char="ü"/>
            </a:pPr>
            <a:r>
              <a:rPr lang="en-US" sz="2800" smtClean="0">
                <a:solidFill>
                  <a:schemeClr val="bg1"/>
                </a:solidFill>
                <a:latin typeface="Arial" pitchFamily="34" charset="0"/>
                <a:cs typeface="Arial" pitchFamily="34" charset="0"/>
              </a:rPr>
              <a:t>P</a:t>
            </a:r>
            <a:r>
              <a:rPr lang="vi-VN" sz="2800" smtClean="0">
                <a:solidFill>
                  <a:schemeClr val="bg1"/>
                </a:solidFill>
              </a:rPr>
              <a:t>hân </a:t>
            </a:r>
            <a:r>
              <a:rPr lang="vi-VN" sz="2800">
                <a:solidFill>
                  <a:schemeClr val="bg1"/>
                </a:solidFill>
              </a:rPr>
              <a:t>chia sản phẩm cho </a:t>
            </a:r>
            <a:endParaRPr lang="en-US" sz="2800" smtClean="0">
              <a:solidFill>
                <a:schemeClr val="bg1"/>
              </a:solidFill>
            </a:endParaRPr>
          </a:p>
          <a:p>
            <a:pPr>
              <a:lnSpc>
                <a:spcPct val="150000"/>
              </a:lnSpc>
            </a:pPr>
            <a:r>
              <a:rPr lang="en-US" sz="2800" smtClean="0">
                <a:solidFill>
                  <a:schemeClr val="bg1"/>
                </a:solidFill>
              </a:rPr>
              <a:t>      </a:t>
            </a:r>
            <a:r>
              <a:rPr lang="vi-VN" sz="2800" smtClean="0">
                <a:solidFill>
                  <a:schemeClr val="bg1"/>
                </a:solidFill>
              </a:rPr>
              <a:t>các </a:t>
            </a:r>
            <a:r>
              <a:rPr lang="vi-VN" sz="2800">
                <a:solidFill>
                  <a:schemeClr val="bg1"/>
                </a:solidFill>
              </a:rPr>
              <a:t>cá nhân tiêu dùng</a:t>
            </a:r>
            <a:endParaRPr lang="en-US" sz="2800">
              <a:solidFill>
                <a:schemeClr val="bg1"/>
              </a:solidFill>
            </a:endParaRPr>
          </a:p>
        </p:txBody>
      </p:sp>
    </p:spTree>
    <p:extLst>
      <p:ext uri="{BB962C8B-B14F-4D97-AF65-F5344CB8AC3E}">
        <p14:creationId xmlns:p14="http://schemas.microsoft.com/office/powerpoint/2010/main" val="3503192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7"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168148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2. </a:t>
            </a:r>
            <a:r>
              <a:rPr lang="nl-NL" sz="3500" b="1"/>
              <a:t>Hoạt</a:t>
            </a:r>
            <a:r>
              <a:rPr lang="vi-VN" sz="3500" b="1"/>
              <a:t> động phân phối, trao đổi và vai trò của hoạt động phân phối, trao đổi</a:t>
            </a:r>
            <a:endParaRPr lang="en-US" sz="3500"/>
          </a:p>
        </p:txBody>
      </p:sp>
      <p:pic>
        <p:nvPicPr>
          <p:cNvPr id="2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6393" y="1530763"/>
            <a:ext cx="3416600" cy="2466165"/>
          </a:xfrm>
          <a:prstGeom prst="rect">
            <a:avLst/>
          </a:prstGeom>
        </p:spPr>
      </p:pic>
      <p:sp>
        <p:nvSpPr>
          <p:cNvPr id="2" name="Flowchart: Process 1"/>
          <p:cNvSpPr/>
          <p:nvPr/>
        </p:nvSpPr>
        <p:spPr>
          <a:xfrm>
            <a:off x="650244" y="3996928"/>
            <a:ext cx="3616956" cy="6131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itchFamily="34" charset="0"/>
                <a:cs typeface="Arial" pitchFamily="34" charset="0"/>
              </a:rPr>
              <a:t>HOẠT ĐỘNG CẶP ĐÔI</a:t>
            </a:r>
            <a:endParaRPr lang="en-US" sz="2400" b="1">
              <a:latin typeface="Arial" pitchFamily="34" charset="0"/>
              <a:cs typeface="Arial" pitchFamily="34" charset="0"/>
            </a:endParaRPr>
          </a:p>
        </p:txBody>
      </p:sp>
      <p:sp>
        <p:nvSpPr>
          <p:cNvPr id="22" name="Rectangle 21"/>
          <p:cNvSpPr/>
          <p:nvPr/>
        </p:nvSpPr>
        <p:spPr>
          <a:xfrm>
            <a:off x="4670898" y="3976291"/>
            <a:ext cx="4671957" cy="196533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2060"/>
                </a:solidFill>
                <a:latin typeface="Arial" pitchFamily="34" charset="0"/>
                <a:cs typeface="Arial" pitchFamily="34" charset="0"/>
              </a:rPr>
              <a:t>Thông tin 2: </a:t>
            </a:r>
            <a:r>
              <a:rPr lang="en-US" sz="2800" smtClean="0">
                <a:solidFill>
                  <a:srgbClr val="002060"/>
                </a:solidFill>
                <a:latin typeface="Arial" pitchFamily="34" charset="0"/>
                <a:cs typeface="Arial" pitchFamily="34" charset="0"/>
              </a:rPr>
              <a:t>Các loại hàng hóa, dịch vụ mua qua internet</a:t>
            </a:r>
            <a:endParaRPr lang="en-US" sz="2800">
              <a:latin typeface="Arial" pitchFamily="34" charset="0"/>
              <a:cs typeface="Arial" pitchFamily="34" charset="0"/>
            </a:endParaRPr>
          </a:p>
        </p:txBody>
      </p:sp>
      <p:sp>
        <p:nvSpPr>
          <p:cNvPr id="23" name="Rectangle 22"/>
          <p:cNvSpPr/>
          <p:nvPr/>
        </p:nvSpPr>
        <p:spPr>
          <a:xfrm>
            <a:off x="4648200" y="1889267"/>
            <a:ext cx="4671957" cy="185075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2060"/>
                </a:solidFill>
                <a:latin typeface="Arial" pitchFamily="34" charset="0"/>
                <a:cs typeface="Arial" pitchFamily="34" charset="0"/>
              </a:rPr>
              <a:t> Thông tin 1</a:t>
            </a:r>
            <a:r>
              <a:rPr lang="en-US" sz="2800" smtClean="0">
                <a:solidFill>
                  <a:srgbClr val="002060"/>
                </a:solidFill>
                <a:latin typeface="Arial" pitchFamily="34" charset="0"/>
                <a:cs typeface="Arial" pitchFamily="34" charset="0"/>
              </a:rPr>
              <a:t>: Chợ phiên huyện Quỳnh Nhai, Sơn La</a:t>
            </a:r>
            <a:endParaRPr lang="en-US" sz="2800">
              <a:latin typeface="Arial" pitchFamily="34" charset="0"/>
              <a:cs typeface="Arial" pitchFamily="34"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3599" y="1530762"/>
            <a:ext cx="7848601" cy="454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637" y="6155664"/>
            <a:ext cx="16839040" cy="25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6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down)">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barn(inVertical)">
                                      <p:cBhvr>
                                        <p:cTn id="2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38" y="589849"/>
            <a:ext cx="17250562" cy="266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1393" y="3704540"/>
            <a:ext cx="2165786" cy="584775"/>
          </a:xfrm>
          <a:prstGeom prst="rect">
            <a:avLst/>
          </a:prstGeom>
          <a:noFill/>
        </p:spPr>
        <p:txBody>
          <a:bodyPr wrap="none" rtlCol="0">
            <a:spAutoFit/>
          </a:bodyPr>
          <a:lstStyle/>
          <a:p>
            <a:r>
              <a:rPr lang="en-US" sz="3200" b="1" smtClean="0">
                <a:latin typeface="Arial" pitchFamily="34" charset="0"/>
                <a:cs typeface="Arial" pitchFamily="34" charset="0"/>
              </a:rPr>
              <a:t>a) Vai trò: </a:t>
            </a:r>
            <a:endParaRPr lang="en-US" sz="3200" b="1">
              <a:latin typeface="Arial" pitchFamily="34" charset="0"/>
              <a:cs typeface="Arial" pitchFamily="34" charset="0"/>
            </a:endParaRPr>
          </a:p>
        </p:txBody>
      </p:sp>
      <p:sp>
        <p:nvSpPr>
          <p:cNvPr id="3" name="Rectangle 2"/>
          <p:cNvSpPr/>
          <p:nvPr/>
        </p:nvSpPr>
        <p:spPr>
          <a:xfrm>
            <a:off x="1213452" y="4607686"/>
            <a:ext cx="7701948" cy="1569660"/>
          </a:xfrm>
          <a:prstGeom prst="rect">
            <a:avLst/>
          </a:prstGeom>
        </p:spPr>
        <p:txBody>
          <a:bodyPr wrap="square">
            <a:spAutoFit/>
          </a:bodyPr>
          <a:lstStyle/>
          <a:p>
            <a:pPr marL="457200" indent="-457200">
              <a:lnSpc>
                <a:spcPct val="150000"/>
              </a:lnSpc>
              <a:buFont typeface="Wingdings" pitchFamily="2" charset="2"/>
              <a:buChar char="Ø"/>
            </a:pPr>
            <a:r>
              <a:rPr lang="en-US" sz="3200" smtClean="0">
                <a:latin typeface="Arial" pitchFamily="34" charset="0"/>
                <a:cs typeface="Arial" pitchFamily="34" charset="0"/>
              </a:rPr>
              <a:t>Thông </a:t>
            </a:r>
            <a:r>
              <a:rPr lang="vi-VN" sz="3200" smtClean="0">
                <a:latin typeface="Arial" pitchFamily="34" charset="0"/>
                <a:cs typeface="Arial" pitchFamily="34" charset="0"/>
              </a:rPr>
              <a:t>tin </a:t>
            </a:r>
            <a:r>
              <a:rPr lang="vi-VN" sz="3200">
                <a:latin typeface="Arial" pitchFamily="34" charset="0"/>
                <a:cs typeface="Arial" pitchFamily="34" charset="0"/>
              </a:rPr>
              <a:t>1, hoạt động trao đổi, mua bán dưới hình thức chợ truyền </a:t>
            </a:r>
            <a:r>
              <a:rPr lang="vi-VN" sz="3200" smtClean="0">
                <a:latin typeface="Arial" pitchFamily="34" charset="0"/>
                <a:cs typeface="Arial" pitchFamily="34" charset="0"/>
              </a:rPr>
              <a:t>thống</a:t>
            </a:r>
            <a:endParaRPr lang="en-US" sz="3200">
              <a:latin typeface="Arial" pitchFamily="34" charset="0"/>
              <a:cs typeface="Arial" pitchFamily="34" charset="0"/>
            </a:endParaRPr>
          </a:p>
        </p:txBody>
      </p:sp>
      <p:sp>
        <p:nvSpPr>
          <p:cNvPr id="5" name="Rectangle 4"/>
          <p:cNvSpPr/>
          <p:nvPr/>
        </p:nvSpPr>
        <p:spPr>
          <a:xfrm>
            <a:off x="1193997" y="6501523"/>
            <a:ext cx="7721403" cy="1478418"/>
          </a:xfrm>
          <a:prstGeom prst="rect">
            <a:avLst/>
          </a:prstGeom>
        </p:spPr>
        <p:txBody>
          <a:bodyPr wrap="square">
            <a:spAutoFit/>
          </a:bodyPr>
          <a:lstStyle/>
          <a:p>
            <a:pPr marL="457200" indent="-457200">
              <a:lnSpc>
                <a:spcPct val="150000"/>
              </a:lnSpc>
              <a:buFont typeface="Wingdings" pitchFamily="2" charset="2"/>
              <a:buChar char="Ø"/>
            </a:pPr>
            <a:r>
              <a:rPr lang="en-US" sz="3200">
                <a:latin typeface="Arial" pitchFamily="34" charset="0"/>
                <a:cs typeface="Arial" pitchFamily="34" charset="0"/>
              </a:rPr>
              <a:t>T</a:t>
            </a:r>
            <a:r>
              <a:rPr lang="vi-VN" sz="3200" smtClean="0">
                <a:latin typeface="Arial" pitchFamily="34" charset="0"/>
                <a:cs typeface="Arial" pitchFamily="34" charset="0"/>
              </a:rPr>
              <a:t>hông </a:t>
            </a:r>
            <a:r>
              <a:rPr lang="vi-VN" sz="3200">
                <a:latin typeface="Arial" pitchFamily="34" charset="0"/>
                <a:cs typeface="Arial" pitchFamily="34" charset="0"/>
              </a:rPr>
              <a:t>tin 2, hoạt động trao đổi, mua bán bằng hình thức trực tuyến.</a:t>
            </a:r>
            <a:endParaRPr lang="en-US" sz="3200">
              <a:latin typeface="Arial" pitchFamily="34" charset="0"/>
              <a:cs typeface="Arial" pitchFamily="34" charset="0"/>
            </a:endParaRPr>
          </a:p>
        </p:txBody>
      </p:sp>
      <p:sp>
        <p:nvSpPr>
          <p:cNvPr id="6" name="Right Brace 5"/>
          <p:cNvSpPr/>
          <p:nvPr/>
        </p:nvSpPr>
        <p:spPr>
          <a:xfrm>
            <a:off x="8482782" y="4847247"/>
            <a:ext cx="661218" cy="321744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9320157" y="4978029"/>
            <a:ext cx="7440600" cy="3046988"/>
          </a:xfrm>
          <a:prstGeom prst="rect">
            <a:avLst/>
          </a:prstGeom>
        </p:spPr>
        <p:txBody>
          <a:bodyPr wrap="square">
            <a:spAutoFit/>
          </a:bodyPr>
          <a:lstStyle/>
          <a:p>
            <a:pPr>
              <a:lnSpc>
                <a:spcPct val="150000"/>
              </a:lnSpc>
            </a:pPr>
            <a:r>
              <a:rPr lang="en-US" sz="3200" smtClean="0">
                <a:solidFill>
                  <a:srgbClr val="FF0000"/>
                </a:solidFill>
                <a:latin typeface="Arial" pitchFamily="34" charset="0"/>
                <a:cs typeface="Arial" pitchFamily="34" charset="0"/>
              </a:rPr>
              <a:t>Hoạt động trao đổi giúp k</a:t>
            </a:r>
            <a:r>
              <a:rPr lang="vi-VN" sz="3200" smtClean="0">
                <a:solidFill>
                  <a:srgbClr val="FF0000"/>
                </a:solidFill>
                <a:latin typeface="Arial" pitchFamily="34" charset="0"/>
                <a:cs typeface="Arial" pitchFamily="34" charset="0"/>
              </a:rPr>
              <a:t>ết </a:t>
            </a:r>
            <a:r>
              <a:rPr lang="vi-VN" sz="3200">
                <a:solidFill>
                  <a:srgbClr val="FF0000"/>
                </a:solidFill>
                <a:latin typeface="Arial" pitchFamily="34" charset="0"/>
                <a:cs typeface="Arial" pitchFamily="34" charset="0"/>
              </a:rPr>
              <a:t>nối sản xuất với tiêu dùng, </a:t>
            </a:r>
            <a:r>
              <a:rPr lang="vi-VN" sz="3200" smtClean="0">
                <a:solidFill>
                  <a:srgbClr val="FF0000"/>
                </a:solidFill>
                <a:latin typeface="Arial" pitchFamily="34" charset="0"/>
                <a:cs typeface="Arial" pitchFamily="34" charset="0"/>
              </a:rPr>
              <a:t>đồng </a:t>
            </a:r>
            <a:r>
              <a:rPr lang="vi-VN" sz="3200">
                <a:solidFill>
                  <a:srgbClr val="FF0000"/>
                </a:solidFill>
                <a:latin typeface="Arial" pitchFamily="34" charset="0"/>
                <a:cs typeface="Arial" pitchFamily="34" charset="0"/>
              </a:rPr>
              <a:t>thời giúp người tiêu dùng mua được sản phẩm phù hợp với nhu cầu của bản thân.</a:t>
            </a:r>
            <a:endParaRPr lang="en-US" sz="32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816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19" y="663219"/>
            <a:ext cx="17250562" cy="245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8400" y="3252198"/>
            <a:ext cx="5105400" cy="744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HÌNH THỨC MUA BÁN</a:t>
            </a:r>
            <a:endParaRPr lang="en-US" sz="3200" b="1">
              <a:latin typeface="Arial" pitchFamily="34" charset="0"/>
              <a:cs typeface="Arial" pitchFamily="34" charset="0"/>
            </a:endParaRPr>
          </a:p>
        </p:txBody>
      </p:sp>
      <p:cxnSp>
        <p:nvCxnSpPr>
          <p:cNvPr id="5" name="Straight Arrow Connector 4"/>
          <p:cNvCxnSpPr>
            <a:stCxn id="2" idx="2"/>
            <a:endCxn id="23" idx="0"/>
          </p:cNvCxnSpPr>
          <p:nvPr/>
        </p:nvCxnSpPr>
        <p:spPr>
          <a:xfrm flipH="1">
            <a:off x="5295900" y="3996929"/>
            <a:ext cx="3505200" cy="8805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43200" y="4877528"/>
            <a:ext cx="5105400" cy="744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Truyền thống</a:t>
            </a:r>
            <a:endParaRPr lang="en-US" sz="3200" b="1">
              <a:latin typeface="Arial" pitchFamily="34" charset="0"/>
              <a:cs typeface="Arial" pitchFamily="34" charset="0"/>
            </a:endParaRPr>
          </a:p>
        </p:txBody>
      </p:sp>
      <p:cxnSp>
        <p:nvCxnSpPr>
          <p:cNvPr id="26" name="Straight Arrow Connector 25"/>
          <p:cNvCxnSpPr/>
          <p:nvPr/>
        </p:nvCxnSpPr>
        <p:spPr>
          <a:xfrm>
            <a:off x="8763811" y="3996929"/>
            <a:ext cx="3000375" cy="9657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211486" y="4877528"/>
            <a:ext cx="5105400" cy="744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Hiện đại</a:t>
            </a:r>
            <a:endParaRPr lang="en-US" sz="3200" b="1">
              <a:latin typeface="Arial" pitchFamily="34" charset="0"/>
              <a:cs typeface="Arial"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919" y="5775065"/>
            <a:ext cx="6717962" cy="391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100" y="5801024"/>
            <a:ext cx="6000750" cy="385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6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wipe(down)">
                                      <p:cBhvr>
                                        <p:cTn id="26" dur="500"/>
                                        <p:tgtEl>
                                          <p:spTgt spid="5122"/>
                                        </p:tgtEl>
                                      </p:cBhvr>
                                    </p:animEffect>
                                  </p:childTnLst>
                                </p:cTn>
                              </p:par>
                              <p:par>
                                <p:cTn id="27" presetID="22" presetClass="entr" presetSubtype="4" fill="hold" nodeType="with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wipe(down)">
                                      <p:cBhvr>
                                        <p:cTn id="2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168148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2. </a:t>
            </a:r>
            <a:r>
              <a:rPr lang="nl-NL" sz="3500" b="1"/>
              <a:t>Hoạt</a:t>
            </a:r>
            <a:r>
              <a:rPr lang="vi-VN" sz="3500" b="1"/>
              <a:t> động phân phối, trao đổi và vai trò của hoạt động phân phối, trao đổi</a:t>
            </a:r>
            <a:endParaRPr lang="en-US" sz="3500"/>
          </a:p>
        </p:txBody>
      </p:sp>
      <p:sp>
        <p:nvSpPr>
          <p:cNvPr id="21" name="Rectangle 20"/>
          <p:cNvSpPr/>
          <p:nvPr/>
        </p:nvSpPr>
        <p:spPr>
          <a:xfrm>
            <a:off x="829287" y="1632361"/>
            <a:ext cx="16273818" cy="159385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2060"/>
                </a:solidFill>
                <a:latin typeface="Arial" pitchFamily="34" charset="0"/>
                <a:cs typeface="Arial" pitchFamily="34" charset="0"/>
              </a:rPr>
              <a:t> </a:t>
            </a:r>
            <a:endParaRPr lang="en-US" sz="2800">
              <a:latin typeface="Arial" pitchFamily="34" charset="0"/>
              <a:cs typeface="Arial" pitchFamily="34" charset="0"/>
            </a:endParaRPr>
          </a:p>
        </p:txBody>
      </p:sp>
      <p:sp>
        <p:nvSpPr>
          <p:cNvPr id="3" name="Rectangle 2"/>
          <p:cNvSpPr/>
          <p:nvPr/>
        </p:nvSpPr>
        <p:spPr>
          <a:xfrm>
            <a:off x="1065383" y="1736788"/>
            <a:ext cx="16509548" cy="1384995"/>
          </a:xfrm>
          <a:prstGeom prst="rect">
            <a:avLst/>
          </a:prstGeom>
        </p:spPr>
        <p:txBody>
          <a:bodyPr wrap="square">
            <a:spAutoFit/>
          </a:bodyPr>
          <a:lstStyle/>
          <a:p>
            <a:pPr>
              <a:lnSpc>
                <a:spcPct val="150000"/>
              </a:lnSpc>
            </a:pPr>
            <a:r>
              <a:rPr lang="vi-VN" sz="2800">
                <a:solidFill>
                  <a:srgbClr val="0070C0"/>
                </a:solidFill>
              </a:rPr>
              <a:t>Hoạt động trao đổi có vai trò gì trong đời sống xã hội? Khi tham gia hoạt động trao đổi, các chủ thể kinh tế cần thực hiện trách nhiệm gì?</a:t>
            </a:r>
            <a:endParaRPr lang="en-US" sz="2800">
              <a:solidFill>
                <a:srgbClr val="0070C0"/>
              </a:solidFill>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2932808" y="3515963"/>
            <a:ext cx="14248118" cy="6404628"/>
          </a:xfrm>
          <a:prstGeom prst="rect">
            <a:avLst/>
          </a:prstGeom>
        </p:spPr>
      </p:pic>
      <p:pic>
        <p:nvPicPr>
          <p:cNvPr id="26" name="Picture 15"/>
          <p:cNvPicPr>
            <a:picLocks noChangeAspect="1"/>
          </p:cNvPicPr>
          <p:nvPr/>
        </p:nvPicPr>
        <p:blipFill>
          <a:blip r:embed="rId4"/>
          <a:srcRect/>
          <a:stretch>
            <a:fillRect/>
          </a:stretch>
        </p:blipFill>
        <p:spPr>
          <a:xfrm rot="-2840458">
            <a:off x="16107639" y="8766248"/>
            <a:ext cx="1503079" cy="1879827"/>
          </a:xfrm>
          <a:prstGeom prst="rect">
            <a:avLst/>
          </a:prstGeom>
        </p:spPr>
      </p:pic>
      <p:pic>
        <p:nvPicPr>
          <p:cNvPr id="27"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0923" y="6855296"/>
            <a:ext cx="4186277" cy="3125216"/>
          </a:xfrm>
          <a:prstGeom prst="rect">
            <a:avLst/>
          </a:prstGeom>
        </p:spPr>
      </p:pic>
      <p:sp>
        <p:nvSpPr>
          <p:cNvPr id="5" name="Rectangle 4"/>
          <p:cNvSpPr/>
          <p:nvPr/>
        </p:nvSpPr>
        <p:spPr>
          <a:xfrm>
            <a:off x="3642665" y="4212692"/>
            <a:ext cx="13011088" cy="4616648"/>
          </a:xfrm>
          <a:prstGeom prst="rect">
            <a:avLst/>
          </a:prstGeom>
        </p:spPr>
        <p:txBody>
          <a:bodyPr wrap="square">
            <a:spAutoFit/>
          </a:bodyPr>
          <a:lstStyle/>
          <a:p>
            <a:pPr marL="457200" indent="-457200">
              <a:lnSpc>
                <a:spcPct val="150000"/>
              </a:lnSpc>
              <a:buFont typeface="Wingdings" pitchFamily="2" charset="2"/>
              <a:buChar char="v"/>
            </a:pPr>
            <a:r>
              <a:rPr lang="vi-VN" sz="2800" smtClean="0">
                <a:solidFill>
                  <a:srgbClr val="FFFF00"/>
                </a:solidFill>
              </a:rPr>
              <a:t>Trao </a:t>
            </a:r>
            <a:r>
              <a:rPr lang="vi-VN" sz="2800">
                <a:solidFill>
                  <a:srgbClr val="FFFF00"/>
                </a:solidFill>
              </a:rPr>
              <a:t>đổi là </a:t>
            </a:r>
            <a:r>
              <a:rPr lang="vi-VN" sz="2800">
                <a:solidFill>
                  <a:schemeClr val="bg1"/>
                </a:solidFill>
              </a:rPr>
              <a:t>hoạt động đưa sản phẩm sau khi sản xuất đến với người tiêu dùng. </a:t>
            </a:r>
            <a:endParaRPr lang="en-US" sz="2800">
              <a:solidFill>
                <a:schemeClr val="bg1"/>
              </a:solidFill>
            </a:endParaRPr>
          </a:p>
          <a:p>
            <a:pPr marL="457200" indent="-457200">
              <a:lnSpc>
                <a:spcPct val="150000"/>
              </a:lnSpc>
              <a:buFont typeface="Wingdings" pitchFamily="2" charset="2"/>
              <a:buChar char="v"/>
            </a:pPr>
            <a:r>
              <a:rPr lang="vi-VN" sz="2800" smtClean="0">
                <a:solidFill>
                  <a:srgbClr val="FFFF00"/>
                </a:solidFill>
              </a:rPr>
              <a:t>Hoạt </a:t>
            </a:r>
            <a:r>
              <a:rPr lang="vi-VN" sz="2800">
                <a:solidFill>
                  <a:srgbClr val="FFFF00"/>
                </a:solidFill>
              </a:rPr>
              <a:t>động trao đổi có vai trò </a:t>
            </a:r>
            <a:r>
              <a:rPr lang="vi-VN" sz="2800">
                <a:solidFill>
                  <a:schemeClr val="bg1"/>
                </a:solidFill>
              </a:rPr>
              <a:t>kết nối sản xuất với tiêu dùng, giúp người sản xuất bán được sản phẩm của mình, đồng thời giúp người tiêu dùng mua được sản phẩm phù hợp với nhu cầu của bản thân. </a:t>
            </a:r>
            <a:endParaRPr lang="en-US" sz="2800">
              <a:solidFill>
                <a:schemeClr val="bg1"/>
              </a:solidFill>
            </a:endParaRPr>
          </a:p>
          <a:p>
            <a:pPr marL="457200" indent="-457200">
              <a:lnSpc>
                <a:spcPct val="150000"/>
              </a:lnSpc>
              <a:buFont typeface="Wingdings" pitchFamily="2" charset="2"/>
              <a:buChar char="v"/>
            </a:pPr>
            <a:r>
              <a:rPr lang="vi-VN" sz="2800" smtClean="0">
                <a:solidFill>
                  <a:srgbClr val="FFFF00"/>
                </a:solidFill>
              </a:rPr>
              <a:t>Khi </a:t>
            </a:r>
            <a:r>
              <a:rPr lang="vi-VN" sz="2800">
                <a:solidFill>
                  <a:srgbClr val="FFFF00"/>
                </a:solidFill>
              </a:rPr>
              <a:t>tham gia vào hoạt động trao đổi, mỗi người cần </a:t>
            </a:r>
            <a:r>
              <a:rPr lang="vi-VN" sz="2800">
                <a:solidFill>
                  <a:schemeClr val="bg1"/>
                </a:solidFill>
              </a:rPr>
              <a:t>thực hiện mua và </a:t>
            </a:r>
            <a:r>
              <a:rPr lang="vi-VN" sz="2800" smtClean="0">
                <a:solidFill>
                  <a:schemeClr val="bg1"/>
                </a:solidFill>
              </a:rPr>
              <a:t>b</a:t>
            </a:r>
            <a:r>
              <a:rPr lang="en-US" sz="2800">
                <a:solidFill>
                  <a:schemeClr val="bg1"/>
                </a:solidFill>
              </a:rPr>
              <a:t>á</a:t>
            </a:r>
            <a:r>
              <a:rPr lang="vi-VN" sz="2800" smtClean="0">
                <a:solidFill>
                  <a:schemeClr val="bg1"/>
                </a:solidFill>
              </a:rPr>
              <a:t>n </a:t>
            </a:r>
            <a:r>
              <a:rPr lang="vi-VN" sz="2800">
                <a:solidFill>
                  <a:schemeClr val="bg1"/>
                </a:solidFill>
              </a:rPr>
              <a:t>phù hợp với nhu cầu và điều kiện của mình, phù hợp với quy định của pháp luật.</a:t>
            </a:r>
            <a:endParaRPr lang="en-US" sz="2800">
              <a:solidFill>
                <a:schemeClr val="bg1"/>
              </a:solidFill>
            </a:endParaRPr>
          </a:p>
        </p:txBody>
      </p:sp>
    </p:spTree>
    <p:extLst>
      <p:ext uri="{BB962C8B-B14F-4D97-AF65-F5344CB8AC3E}">
        <p14:creationId xmlns:p14="http://schemas.microsoft.com/office/powerpoint/2010/main" val="35816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132334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3. </a:t>
            </a:r>
            <a:r>
              <a:rPr lang="nl-NL" sz="3600" b="1"/>
              <a:t>Hoạt</a:t>
            </a:r>
            <a:r>
              <a:rPr lang="vi-VN" sz="3600" b="1"/>
              <a:t> động tiêu dùng và vai trò của hoạt động tiêu dùng</a:t>
            </a:r>
            <a:endParaRPr lang="en-US" sz="3600"/>
          </a:p>
        </p:txBody>
      </p:sp>
      <p:pic>
        <p:nvPicPr>
          <p:cNvPr id="20"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42382" y="605505"/>
            <a:ext cx="3124200" cy="256752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482" y="1655480"/>
            <a:ext cx="10353318" cy="790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11125200" y="3395231"/>
            <a:ext cx="6705600" cy="614394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2060"/>
                </a:solidFill>
                <a:latin typeface="Arial" pitchFamily="34" charset="0"/>
                <a:cs typeface="Arial" pitchFamily="34" charset="0"/>
              </a:rPr>
              <a:t> </a:t>
            </a:r>
            <a:endParaRPr lang="en-US" sz="2800">
              <a:latin typeface="Arial" pitchFamily="34" charset="0"/>
              <a:cs typeface="Arial" pitchFamily="34" charset="0"/>
            </a:endParaRPr>
          </a:p>
        </p:txBody>
      </p:sp>
      <p:pic>
        <p:nvPicPr>
          <p:cNvPr id="27"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125200" y="1889268"/>
            <a:ext cx="914400" cy="1408670"/>
          </a:xfrm>
          <a:prstGeom prst="rect">
            <a:avLst/>
          </a:prstGeom>
        </p:spPr>
      </p:pic>
      <p:sp>
        <p:nvSpPr>
          <p:cNvPr id="2" name="Rectangle 1"/>
          <p:cNvSpPr/>
          <p:nvPr/>
        </p:nvSpPr>
        <p:spPr>
          <a:xfrm>
            <a:off x="11277600" y="3582685"/>
            <a:ext cx="6400800" cy="5909310"/>
          </a:xfrm>
          <a:prstGeom prst="rect">
            <a:avLst/>
          </a:prstGeom>
        </p:spPr>
        <p:txBody>
          <a:bodyPr wrap="square">
            <a:spAutoFit/>
          </a:bodyPr>
          <a:lstStyle/>
          <a:p>
            <a:pPr>
              <a:lnSpc>
                <a:spcPct val="150000"/>
              </a:lnSpc>
            </a:pPr>
            <a:r>
              <a:rPr lang="vi-VN" sz="2800">
                <a:solidFill>
                  <a:srgbClr val="002060"/>
                </a:solidFill>
              </a:rPr>
              <a:t>a) Em hãy cho biết các sản phẩm tiêu dùng nào được nhắc đến ở thông tin và hình ảnh trên. Hoạt động tiêu dùng đó có ý nghĩa như thế nào đối với mỗi người? </a:t>
            </a:r>
            <a:endParaRPr lang="en-US" sz="2800">
              <a:solidFill>
                <a:srgbClr val="002060"/>
              </a:solidFill>
            </a:endParaRPr>
          </a:p>
          <a:p>
            <a:pPr>
              <a:lnSpc>
                <a:spcPct val="150000"/>
              </a:lnSpc>
            </a:pPr>
            <a:r>
              <a:rPr lang="vi-VN" sz="2800">
                <a:solidFill>
                  <a:srgbClr val="002060"/>
                </a:solidFill>
              </a:rPr>
              <a:t>b) Theo em, hoạt động tiêu dùng có vai trò gì đối với sản xuất?</a:t>
            </a:r>
            <a:endParaRPr lang="en-US" sz="2800">
              <a:solidFill>
                <a:srgbClr val="002060"/>
              </a:solidFill>
            </a:endParaRPr>
          </a:p>
          <a:p>
            <a:pPr>
              <a:lnSpc>
                <a:spcPct val="150000"/>
              </a:lnSpc>
            </a:pPr>
            <a:r>
              <a:rPr lang="vi-VN" sz="2800">
                <a:solidFill>
                  <a:srgbClr val="002060"/>
                </a:solidFill>
              </a:rPr>
              <a:t> c) Em hãy kể thêm các hoạt động tiêu dùng khác mà em biết.</a:t>
            </a:r>
            <a:endParaRPr lang="en-US" sz="2800">
              <a:solidFill>
                <a:srgbClr val="002060"/>
              </a:solidFill>
            </a:endParaRPr>
          </a:p>
        </p:txBody>
      </p:sp>
    </p:spTree>
    <p:extLst>
      <p:ext uri="{BB962C8B-B14F-4D97-AF65-F5344CB8AC3E}">
        <p14:creationId xmlns:p14="http://schemas.microsoft.com/office/powerpoint/2010/main" val="35816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132334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3. </a:t>
            </a:r>
            <a:r>
              <a:rPr lang="nl-NL" sz="3600" b="1"/>
              <a:t>Hoạt</a:t>
            </a:r>
            <a:r>
              <a:rPr lang="vi-VN" sz="3600" b="1"/>
              <a:t> động tiêu dùng và vai trò của hoạt động tiêu dùng</a:t>
            </a:r>
            <a:endParaRPr lang="en-US" sz="3600"/>
          </a:p>
        </p:txBody>
      </p:sp>
      <p:sp>
        <p:nvSpPr>
          <p:cNvPr id="3" name="Oval 2"/>
          <p:cNvSpPr/>
          <p:nvPr/>
        </p:nvSpPr>
        <p:spPr>
          <a:xfrm>
            <a:off x="3188234" y="4138156"/>
            <a:ext cx="2908533" cy="2106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chemeClr val="tx1"/>
                </a:solidFill>
                <a:latin typeface="Arial" pitchFamily="34" charset="0"/>
                <a:cs typeface="Arial" pitchFamily="34" charset="0"/>
              </a:rPr>
              <a:t>Sản phẩm tiêu dùng</a:t>
            </a:r>
            <a:endParaRPr lang="en-US" sz="2800" b="1">
              <a:solidFill>
                <a:schemeClr val="tx1"/>
              </a:solidFill>
              <a:latin typeface="Arial" pitchFamily="34" charset="0"/>
              <a:cs typeface="Arial" pitchFamily="34" charset="0"/>
            </a:endParaRPr>
          </a:p>
        </p:txBody>
      </p:sp>
      <p:sp>
        <p:nvSpPr>
          <p:cNvPr id="28" name="Oval 27"/>
          <p:cNvSpPr/>
          <p:nvPr/>
        </p:nvSpPr>
        <p:spPr>
          <a:xfrm>
            <a:off x="5096311" y="2352973"/>
            <a:ext cx="2630438" cy="199069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latin typeface="Arial" pitchFamily="34" charset="0"/>
                <a:cs typeface="Arial" pitchFamily="34" charset="0"/>
              </a:rPr>
              <a:t>Món ăn</a:t>
            </a:r>
            <a:endParaRPr lang="en-US" sz="2800">
              <a:latin typeface="Arial" pitchFamily="34" charset="0"/>
              <a:cs typeface="Arial" pitchFamily="34" charset="0"/>
            </a:endParaRPr>
          </a:p>
        </p:txBody>
      </p:sp>
      <p:sp>
        <p:nvSpPr>
          <p:cNvPr id="29" name="Oval 28"/>
          <p:cNvSpPr/>
          <p:nvPr/>
        </p:nvSpPr>
        <p:spPr>
          <a:xfrm>
            <a:off x="6015294" y="4973926"/>
            <a:ext cx="2630438" cy="1990692"/>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latin typeface="Arial" pitchFamily="34" charset="0"/>
                <a:cs typeface="Arial" pitchFamily="34" charset="0"/>
              </a:rPr>
              <a:t>Thực phẩm</a:t>
            </a:r>
            <a:endParaRPr lang="en-US" sz="2800">
              <a:latin typeface="Arial" pitchFamily="34" charset="0"/>
              <a:cs typeface="Arial" pitchFamily="34" charset="0"/>
            </a:endParaRPr>
          </a:p>
        </p:txBody>
      </p:sp>
      <p:sp>
        <p:nvSpPr>
          <p:cNvPr id="30" name="Oval 29"/>
          <p:cNvSpPr/>
          <p:nvPr/>
        </p:nvSpPr>
        <p:spPr>
          <a:xfrm>
            <a:off x="3466329" y="6464649"/>
            <a:ext cx="2630438" cy="19906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latin typeface="Arial" pitchFamily="34" charset="0"/>
                <a:cs typeface="Arial" pitchFamily="34" charset="0"/>
              </a:rPr>
              <a:t>Bánh kẹo</a:t>
            </a:r>
            <a:endParaRPr lang="en-US" sz="2800">
              <a:latin typeface="Arial" pitchFamily="34" charset="0"/>
              <a:cs typeface="Arial" pitchFamily="34" charset="0"/>
            </a:endParaRPr>
          </a:p>
        </p:txBody>
      </p:sp>
      <p:sp>
        <p:nvSpPr>
          <p:cNvPr id="31" name="Oval 30"/>
          <p:cNvSpPr/>
          <p:nvPr/>
        </p:nvSpPr>
        <p:spPr>
          <a:xfrm>
            <a:off x="716695" y="4896854"/>
            <a:ext cx="2472234" cy="199069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latin typeface="Arial" pitchFamily="34" charset="0"/>
                <a:cs typeface="Arial" pitchFamily="34" charset="0"/>
              </a:rPr>
              <a:t>Mứt tết</a:t>
            </a:r>
            <a:endParaRPr lang="en-US" sz="2800">
              <a:latin typeface="Arial" pitchFamily="34" charset="0"/>
              <a:cs typeface="Arial" pitchFamily="34" charset="0"/>
            </a:endParaRPr>
          </a:p>
        </p:txBody>
      </p:sp>
      <p:sp>
        <p:nvSpPr>
          <p:cNvPr id="32" name="Oval 31"/>
          <p:cNvSpPr/>
          <p:nvPr/>
        </p:nvSpPr>
        <p:spPr>
          <a:xfrm>
            <a:off x="1520588" y="2287792"/>
            <a:ext cx="2630438" cy="1990692"/>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latin typeface="Arial" pitchFamily="34" charset="0"/>
                <a:cs typeface="Arial" pitchFamily="34" charset="0"/>
              </a:rPr>
              <a:t>Đồ uống</a:t>
            </a:r>
            <a:endParaRPr lang="en-US" sz="2800">
              <a:latin typeface="Arial" pitchFamily="34" charset="0"/>
              <a:cs typeface="Arial" pitchFamily="34" charset="0"/>
            </a:endParaRPr>
          </a:p>
        </p:txBody>
      </p:sp>
      <p:sp>
        <p:nvSpPr>
          <p:cNvPr id="6" name="Right Arrow 5"/>
          <p:cNvSpPr/>
          <p:nvPr/>
        </p:nvSpPr>
        <p:spPr>
          <a:xfrm rot="18645655">
            <a:off x="8416453" y="4527109"/>
            <a:ext cx="1866538" cy="870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a:off x="9982201" y="2575207"/>
            <a:ext cx="7834008" cy="3891999"/>
          </a:xfrm>
          <a:prstGeom prst="cloud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25048" y="3189503"/>
            <a:ext cx="6038520" cy="2308324"/>
          </a:xfrm>
          <a:prstGeom prst="rect">
            <a:avLst/>
          </a:prstGeom>
        </p:spPr>
        <p:txBody>
          <a:bodyPr wrap="square">
            <a:spAutoFit/>
          </a:bodyPr>
          <a:lstStyle/>
          <a:p>
            <a:pPr algn="ctr">
              <a:lnSpc>
                <a:spcPct val="150000"/>
              </a:lnSpc>
            </a:pPr>
            <a:r>
              <a:rPr lang="fr-FR" sz="3200">
                <a:solidFill>
                  <a:schemeClr val="bg1"/>
                </a:solidFill>
                <a:latin typeface="Arial" pitchFamily="34" charset="0"/>
                <a:cs typeface="Arial" pitchFamily="34" charset="0"/>
              </a:rPr>
              <a:t>Hoạt động </a:t>
            </a:r>
            <a:r>
              <a:rPr lang="fr-FR" sz="3200">
                <a:solidFill>
                  <a:schemeClr val="bg1"/>
                </a:solidFill>
                <a:latin typeface="Arial" pitchFamily="34" charset="0"/>
                <a:cs typeface="Arial" pitchFamily="34" charset="0"/>
              </a:rPr>
              <a:t>tiêu </a:t>
            </a:r>
            <a:r>
              <a:rPr lang="fr-FR" sz="3200" smtClean="0">
                <a:solidFill>
                  <a:schemeClr val="bg1"/>
                </a:solidFill>
                <a:latin typeface="Arial" pitchFamily="34" charset="0"/>
                <a:cs typeface="Arial" pitchFamily="34" charset="0"/>
              </a:rPr>
              <a:t>dùng là </a:t>
            </a:r>
            <a:r>
              <a:rPr lang="fr-FR" sz="3200">
                <a:solidFill>
                  <a:schemeClr val="bg1"/>
                </a:solidFill>
                <a:latin typeface="Arial" pitchFamily="34" charset="0"/>
                <a:cs typeface="Arial" pitchFamily="34" charset="0"/>
              </a:rPr>
              <a:t>động lực thúc đẩy hoạt động sản xuất hàng hoá và dịch vụ phát triển.</a:t>
            </a:r>
            <a:endParaRPr lang="en-US" sz="3200">
              <a:solidFill>
                <a:schemeClr val="bg1"/>
              </a:solidFill>
              <a:latin typeface="Arial" pitchFamily="34" charset="0"/>
              <a:cs typeface="Arial" pitchFamily="34" charset="0"/>
            </a:endParaRPr>
          </a:p>
        </p:txBody>
      </p:sp>
      <p:sp>
        <p:nvSpPr>
          <p:cNvPr id="34" name="Right Arrow 33"/>
          <p:cNvSpPr/>
          <p:nvPr/>
        </p:nvSpPr>
        <p:spPr>
          <a:xfrm rot="2571678">
            <a:off x="8527300" y="6223743"/>
            <a:ext cx="2031281" cy="870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Callout 34"/>
          <p:cNvSpPr/>
          <p:nvPr/>
        </p:nvSpPr>
        <p:spPr>
          <a:xfrm rot="153104">
            <a:off x="10357607" y="5866793"/>
            <a:ext cx="6860355" cy="3247491"/>
          </a:xfrm>
          <a:prstGeom prst="cloud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199182" y="6330381"/>
            <a:ext cx="5186035" cy="2031325"/>
          </a:xfrm>
          <a:prstGeom prst="rect">
            <a:avLst/>
          </a:prstGeom>
        </p:spPr>
        <p:txBody>
          <a:bodyPr wrap="none">
            <a:spAutoFit/>
          </a:bodyPr>
          <a:lstStyle/>
          <a:p>
            <a:pPr>
              <a:lnSpc>
                <a:spcPct val="150000"/>
              </a:lnSpc>
            </a:pPr>
            <a:r>
              <a:rPr lang="fr-FR" sz="2800">
                <a:solidFill>
                  <a:schemeClr val="bg1"/>
                </a:solidFill>
                <a:latin typeface="Arial" pitchFamily="34" charset="0"/>
                <a:cs typeface="Arial" pitchFamily="34" charset="0"/>
              </a:rPr>
              <a:t>Ngoài hoạt động tiêu dùng </a:t>
            </a:r>
            <a:r>
              <a:rPr lang="fr-FR" sz="2800">
                <a:solidFill>
                  <a:schemeClr val="bg1"/>
                </a:solidFill>
                <a:latin typeface="Arial" pitchFamily="34" charset="0"/>
                <a:cs typeface="Arial" pitchFamily="34" charset="0"/>
              </a:rPr>
              <a:t>cho </a:t>
            </a:r>
            <a:endParaRPr lang="fr-FR" sz="2800" smtClean="0">
              <a:solidFill>
                <a:schemeClr val="bg1"/>
              </a:solidFill>
              <a:latin typeface="Arial" pitchFamily="34" charset="0"/>
              <a:cs typeface="Arial" pitchFamily="34" charset="0"/>
            </a:endParaRPr>
          </a:p>
          <a:p>
            <a:pPr>
              <a:lnSpc>
                <a:spcPct val="150000"/>
              </a:lnSpc>
            </a:pPr>
            <a:r>
              <a:rPr lang="fr-FR" sz="2800" smtClean="0">
                <a:solidFill>
                  <a:schemeClr val="bg1"/>
                </a:solidFill>
                <a:latin typeface="Arial" pitchFamily="34" charset="0"/>
                <a:cs typeface="Arial" pitchFamily="34" charset="0"/>
              </a:rPr>
              <a:t>sinh </a:t>
            </a:r>
            <a:r>
              <a:rPr lang="fr-FR" sz="2800">
                <a:solidFill>
                  <a:schemeClr val="bg1"/>
                </a:solidFill>
                <a:latin typeface="Arial" pitchFamily="34" charset="0"/>
                <a:cs typeface="Arial" pitchFamily="34" charset="0"/>
              </a:rPr>
              <a:t>hoạt như thông tin trên</a:t>
            </a:r>
            <a:r>
              <a:rPr lang="fr-FR" sz="2800">
                <a:solidFill>
                  <a:schemeClr val="bg1"/>
                </a:solidFill>
                <a:latin typeface="Arial" pitchFamily="34" charset="0"/>
                <a:cs typeface="Arial" pitchFamily="34" charset="0"/>
              </a:rPr>
              <a:t>, </a:t>
            </a:r>
            <a:endParaRPr lang="fr-FR" sz="2800" smtClean="0">
              <a:solidFill>
                <a:schemeClr val="bg1"/>
              </a:solidFill>
              <a:latin typeface="Arial" pitchFamily="34" charset="0"/>
              <a:cs typeface="Arial" pitchFamily="34" charset="0"/>
            </a:endParaRPr>
          </a:p>
          <a:p>
            <a:pPr>
              <a:lnSpc>
                <a:spcPct val="150000"/>
              </a:lnSpc>
            </a:pPr>
            <a:r>
              <a:rPr lang="fr-FR" sz="2800" smtClean="0">
                <a:solidFill>
                  <a:schemeClr val="bg1"/>
                </a:solidFill>
                <a:latin typeface="Arial" pitchFamily="34" charset="0"/>
                <a:cs typeface="Arial" pitchFamily="34" charset="0"/>
              </a:rPr>
              <a:t>còn </a:t>
            </a:r>
            <a:r>
              <a:rPr lang="fr-FR" sz="2800">
                <a:solidFill>
                  <a:schemeClr val="bg1"/>
                </a:solidFill>
                <a:latin typeface="Arial" pitchFamily="34" charset="0"/>
                <a:cs typeface="Arial" pitchFamily="34" charset="0"/>
              </a:rPr>
              <a:t>có tiêudùng cho sản xuất.</a:t>
            </a:r>
            <a:endParaRPr lang="en-US" sz="28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0" grpId="0" animBg="1"/>
      <p:bldP spid="31" grpId="0" animBg="1"/>
      <p:bldP spid="32" grpId="0" animBg="1"/>
      <p:bldP spid="6" grpId="0" animBg="1"/>
      <p:bldP spid="7" grpId="0" animBg="1"/>
      <p:bldP spid="8" grpId="0"/>
      <p:bldP spid="34" grpId="0" animBg="1"/>
      <p:bldP spid="3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a:srcRect b="12059"/>
          <a:stretch>
            <a:fillRect/>
          </a:stretch>
        </p:blipFill>
        <p:spPr>
          <a:xfrm>
            <a:off x="278261" y="285344"/>
            <a:ext cx="18009739" cy="9658755"/>
          </a:xfrm>
          <a:prstGeom prst="rect">
            <a:avLst/>
          </a:prstGeom>
        </p:spPr>
      </p:pic>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4"/>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pic>
        <p:nvPicPr>
          <p:cNvPr id="65"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92563" y="7742504"/>
            <a:ext cx="2350638" cy="2992711"/>
          </a:xfrm>
          <a:prstGeom prst="rect">
            <a:avLst/>
          </a:prstGeom>
        </p:spPr>
      </p:pic>
      <p:pic>
        <p:nvPicPr>
          <p:cNvPr id="66" name="Picture 6"/>
          <p:cNvPicPr>
            <a:picLocks noChangeAspect="1"/>
          </p:cNvPicPr>
          <p:nvPr/>
        </p:nvPicPr>
        <p:blipFill>
          <a:blip r:embed="rId19"/>
          <a:srcRect/>
          <a:stretch>
            <a:fillRect/>
          </a:stretch>
        </p:blipFill>
        <p:spPr>
          <a:xfrm>
            <a:off x="2504159" y="527880"/>
            <a:ext cx="13557942" cy="8710979"/>
          </a:xfrm>
          <a:prstGeom prst="rect">
            <a:avLst/>
          </a:prstGeom>
        </p:spPr>
      </p:pic>
      <p:sp>
        <p:nvSpPr>
          <p:cNvPr id="67" name="TextBox 66"/>
          <p:cNvSpPr txBox="1"/>
          <p:nvPr/>
        </p:nvSpPr>
        <p:spPr>
          <a:xfrm>
            <a:off x="7276289" y="2975283"/>
            <a:ext cx="4687502" cy="1015663"/>
          </a:xfrm>
          <a:prstGeom prst="rect">
            <a:avLst/>
          </a:prstGeom>
          <a:noFill/>
        </p:spPr>
        <p:txBody>
          <a:bodyPr wrap="none" rtlCol="0">
            <a:spAutoFit/>
          </a:bodyPr>
          <a:lstStyle/>
          <a:p>
            <a:r>
              <a:rPr lang="en-US" sz="6000" b="1" smtClean="0">
                <a:solidFill>
                  <a:srgbClr val="0070C0"/>
                </a:solidFill>
                <a:latin typeface="Arial" pitchFamily="34" charset="0"/>
                <a:cs typeface="Arial" pitchFamily="34" charset="0"/>
              </a:rPr>
              <a:t>KHỞI ĐỘNG</a:t>
            </a:r>
            <a:endParaRPr lang="en-US" sz="6000" b="1">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1150146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132334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500" b="1" smtClean="0">
                <a:solidFill>
                  <a:schemeClr val="bg1"/>
                </a:solidFill>
                <a:latin typeface="Arial" pitchFamily="34" charset="0"/>
                <a:cs typeface="Arial" pitchFamily="34" charset="0"/>
              </a:rPr>
              <a:t>3. </a:t>
            </a:r>
            <a:r>
              <a:rPr lang="nl-NL" sz="3600" b="1"/>
              <a:t>Hoạt</a:t>
            </a:r>
            <a:r>
              <a:rPr lang="vi-VN" sz="3600" b="1"/>
              <a:t> động tiêu dùng và vai trò của hoạt động tiêu dùng</a:t>
            </a:r>
            <a:endParaRPr lang="en-US" sz="3600"/>
          </a:p>
        </p:txBody>
      </p:sp>
      <p:sp>
        <p:nvSpPr>
          <p:cNvPr id="2" name="Rectangle 1"/>
          <p:cNvSpPr/>
          <p:nvPr/>
        </p:nvSpPr>
        <p:spPr>
          <a:xfrm>
            <a:off x="1346473" y="1750463"/>
            <a:ext cx="16306800" cy="1315425"/>
          </a:xfrm>
          <a:prstGeom prst="rect">
            <a:avLst/>
          </a:prstGeom>
        </p:spPr>
        <p:txBody>
          <a:bodyPr wrap="square">
            <a:spAutoFit/>
          </a:bodyPr>
          <a:lstStyle/>
          <a:p>
            <a:pPr>
              <a:lnSpc>
                <a:spcPct val="150000"/>
              </a:lnSpc>
            </a:pPr>
            <a:r>
              <a:rPr lang="vi-VN" sz="2800">
                <a:solidFill>
                  <a:srgbClr val="002060"/>
                </a:solidFill>
              </a:rPr>
              <a:t>Hoạt động tiêu dùng có vai trò gì trong đời sống xã hội? Khi tham gia hoạt động tiêu dùng, các chủ thể kinh tế cần thực hiện trách nhiệm gì?</a:t>
            </a:r>
            <a:endParaRPr lang="en-US" sz="2800">
              <a:solidFill>
                <a:srgbClr val="002060"/>
              </a:solidFill>
            </a:endParaRPr>
          </a:p>
        </p:txBody>
      </p:sp>
      <p:sp>
        <p:nvSpPr>
          <p:cNvPr id="21" name="Rectangle 20"/>
          <p:cNvSpPr/>
          <p:nvPr/>
        </p:nvSpPr>
        <p:spPr>
          <a:xfrm>
            <a:off x="1219200" y="1748361"/>
            <a:ext cx="16192500" cy="156633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002060"/>
                </a:solidFill>
                <a:latin typeface="Arial" pitchFamily="34" charset="0"/>
                <a:cs typeface="Arial" pitchFamily="34" charset="0"/>
              </a:rPr>
              <a:t> </a:t>
            </a:r>
            <a:endParaRPr lang="en-US" sz="2800">
              <a:latin typeface="Arial" pitchFamily="34" charset="0"/>
              <a:cs typeface="Arial"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3121155" y="3591597"/>
            <a:ext cx="14248118" cy="6352503"/>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0923" y="6855296"/>
            <a:ext cx="4186277" cy="3125216"/>
          </a:xfrm>
          <a:prstGeom prst="rect">
            <a:avLst/>
          </a:prstGeom>
        </p:spPr>
      </p:pic>
      <p:sp>
        <p:nvSpPr>
          <p:cNvPr id="3" name="Rectangle 2"/>
          <p:cNvSpPr/>
          <p:nvPr/>
        </p:nvSpPr>
        <p:spPr>
          <a:xfrm>
            <a:off x="4187314" y="4162421"/>
            <a:ext cx="12576686" cy="4939814"/>
          </a:xfrm>
          <a:prstGeom prst="rect">
            <a:avLst/>
          </a:prstGeom>
        </p:spPr>
        <p:txBody>
          <a:bodyPr wrap="square">
            <a:spAutoFit/>
          </a:bodyPr>
          <a:lstStyle/>
          <a:p>
            <a:pPr marL="457200" indent="-457200">
              <a:lnSpc>
                <a:spcPct val="150000"/>
              </a:lnSpc>
              <a:buFont typeface="Wingdings" pitchFamily="2" charset="2"/>
              <a:buChar char="Ø"/>
            </a:pPr>
            <a:r>
              <a:rPr lang="nl-NL" sz="3000" smtClean="0">
                <a:solidFill>
                  <a:srgbClr val="FFFF00"/>
                </a:solidFill>
                <a:latin typeface="Arial" pitchFamily="34" charset="0"/>
                <a:cs typeface="Arial" pitchFamily="34" charset="0"/>
              </a:rPr>
              <a:t>Tiêu </a:t>
            </a:r>
            <a:r>
              <a:rPr lang="nl-NL" sz="3000">
                <a:solidFill>
                  <a:srgbClr val="FFFF00"/>
                </a:solidFill>
                <a:latin typeface="Arial" pitchFamily="34" charset="0"/>
                <a:cs typeface="Arial" pitchFamily="34" charset="0"/>
              </a:rPr>
              <a:t>dùng là </a:t>
            </a:r>
            <a:r>
              <a:rPr lang="nl-NL" sz="3000">
                <a:solidFill>
                  <a:schemeClr val="bg1"/>
                </a:solidFill>
                <a:latin typeface="Arial" pitchFamily="34" charset="0"/>
                <a:cs typeface="Arial" pitchFamily="34" charset="0"/>
              </a:rPr>
              <a:t>hoạt động sử dụng các sản phẩm được sản xuất ra để thoả mãn nhu cầu vật chất và tinh thần của con người.</a:t>
            </a:r>
            <a:endParaRPr lang="en-US" sz="3000">
              <a:solidFill>
                <a:schemeClr val="bg1"/>
              </a:solidFill>
              <a:latin typeface="Arial" pitchFamily="34" charset="0"/>
              <a:cs typeface="Arial" pitchFamily="34" charset="0"/>
            </a:endParaRPr>
          </a:p>
          <a:p>
            <a:pPr marL="457200" indent="-457200">
              <a:lnSpc>
                <a:spcPct val="150000"/>
              </a:lnSpc>
              <a:buFont typeface="Wingdings" pitchFamily="2" charset="2"/>
              <a:buChar char="Ø"/>
            </a:pPr>
            <a:r>
              <a:rPr lang="nl-NL" sz="3000" smtClean="0">
                <a:solidFill>
                  <a:srgbClr val="FFFF00"/>
                </a:solidFill>
                <a:latin typeface="Arial" pitchFamily="34" charset="0"/>
                <a:cs typeface="Arial" pitchFamily="34" charset="0"/>
              </a:rPr>
              <a:t>Hoạt </a:t>
            </a:r>
            <a:r>
              <a:rPr lang="nl-NL" sz="3000">
                <a:solidFill>
                  <a:srgbClr val="FFFF00"/>
                </a:solidFill>
                <a:latin typeface="Arial" pitchFamily="34" charset="0"/>
                <a:cs typeface="Arial" pitchFamily="34" charset="0"/>
              </a:rPr>
              <a:t>động tiêu dùng bao gồm </a:t>
            </a:r>
            <a:r>
              <a:rPr lang="nl-NL" sz="3000">
                <a:solidFill>
                  <a:schemeClr val="bg1"/>
                </a:solidFill>
                <a:latin typeface="Arial" pitchFamily="34" charset="0"/>
                <a:cs typeface="Arial" pitchFamily="34" charset="0"/>
              </a:rPr>
              <a:t>tiêu dùng cho sinh hoạt và tiêu dùng cho sản xuất. Tiêu dùng là mục đích, là động lực thúc đẩy sản xuất phát triển.</a:t>
            </a:r>
            <a:endParaRPr lang="en-US" sz="3000">
              <a:solidFill>
                <a:schemeClr val="bg1"/>
              </a:solidFill>
              <a:latin typeface="Arial" pitchFamily="34" charset="0"/>
              <a:cs typeface="Arial" pitchFamily="34" charset="0"/>
            </a:endParaRPr>
          </a:p>
          <a:p>
            <a:pPr marL="457200" indent="-457200">
              <a:lnSpc>
                <a:spcPct val="150000"/>
              </a:lnSpc>
              <a:buFont typeface="Wingdings" pitchFamily="2" charset="2"/>
              <a:buChar char="Ø"/>
            </a:pPr>
            <a:r>
              <a:rPr lang="nl-NL" sz="3000" smtClean="0">
                <a:solidFill>
                  <a:srgbClr val="FFFF00"/>
                </a:solidFill>
                <a:latin typeface="Arial" pitchFamily="34" charset="0"/>
                <a:cs typeface="Arial" pitchFamily="34" charset="0"/>
              </a:rPr>
              <a:t>Mỗi </a:t>
            </a:r>
            <a:r>
              <a:rPr lang="nl-NL" sz="3000">
                <a:solidFill>
                  <a:srgbClr val="FFFF00"/>
                </a:solidFill>
                <a:latin typeface="Arial" pitchFamily="34" charset="0"/>
                <a:cs typeface="Arial" pitchFamily="34" charset="0"/>
              </a:rPr>
              <a:t>người cần </a:t>
            </a:r>
            <a:r>
              <a:rPr lang="nl-NL" sz="3000">
                <a:solidFill>
                  <a:schemeClr val="bg1"/>
                </a:solidFill>
                <a:latin typeface="Arial" pitchFamily="34" charset="0"/>
                <a:cs typeface="Arial" pitchFamily="34" charset="0"/>
              </a:rPr>
              <a:t>tiêu dùng hợp lí, có kế hoạch để trở thành người tiêu dùng thông minh.</a:t>
            </a:r>
            <a:endParaRPr lang="en-US" sz="30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19" name="Pentagon 18"/>
          <p:cNvSpPr/>
          <p:nvPr/>
        </p:nvSpPr>
        <p:spPr>
          <a:xfrm>
            <a:off x="558793" y="547991"/>
            <a:ext cx="6616703"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smtClean="0">
                <a:solidFill>
                  <a:schemeClr val="bg1"/>
                </a:solidFill>
                <a:latin typeface="Arial" pitchFamily="34" charset="0"/>
                <a:cs typeface="Arial" pitchFamily="34" charset="0"/>
              </a:rPr>
              <a:t>  HOẠT ĐỘNG LUYỆN TẬP</a:t>
            </a:r>
            <a:endParaRPr lang="en-US" sz="3600"/>
          </a:p>
        </p:txBody>
      </p:sp>
      <p:sp>
        <p:nvSpPr>
          <p:cNvPr id="2" name="Rectangle 1"/>
          <p:cNvSpPr/>
          <p:nvPr/>
        </p:nvSpPr>
        <p:spPr>
          <a:xfrm>
            <a:off x="628878" y="1670592"/>
            <a:ext cx="13385396" cy="523220"/>
          </a:xfrm>
          <a:prstGeom prst="rect">
            <a:avLst/>
          </a:prstGeom>
        </p:spPr>
        <p:txBody>
          <a:bodyPr wrap="none">
            <a:spAutoFit/>
          </a:bodyPr>
          <a:lstStyle/>
          <a:p>
            <a:r>
              <a:rPr lang="vi-VN" sz="2800" b="1">
                <a:solidFill>
                  <a:srgbClr val="002060"/>
                </a:solidFill>
              </a:rPr>
              <a:t>Bài 1</a:t>
            </a:r>
            <a:r>
              <a:rPr lang="vi-VN" sz="2800">
                <a:solidFill>
                  <a:srgbClr val="002060"/>
                </a:solidFill>
              </a:rPr>
              <a:t>. Em hãy cho biết những nhận định sau đây đúng hay sai và giải thích </a:t>
            </a:r>
            <a:r>
              <a:rPr lang="vi-VN" sz="2800">
                <a:solidFill>
                  <a:srgbClr val="002060"/>
                </a:solidFill>
              </a:rPr>
              <a:t>vì </a:t>
            </a:r>
            <a:r>
              <a:rPr lang="vi-VN" sz="2800" smtClean="0">
                <a:solidFill>
                  <a:srgbClr val="002060"/>
                </a:solidFill>
              </a:rPr>
              <a:t>sao</a:t>
            </a:r>
            <a:r>
              <a:rPr lang="en-US" sz="2800" smtClean="0">
                <a:solidFill>
                  <a:srgbClr val="002060"/>
                </a:solidFill>
              </a:rPr>
              <a:t>?</a:t>
            </a:r>
            <a:endParaRPr lang="en-US" sz="2800">
              <a:solidFill>
                <a:srgbClr val="00206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0834907"/>
              </p:ext>
            </p:extLst>
          </p:nvPr>
        </p:nvGraphicFramePr>
        <p:xfrm>
          <a:off x="914400" y="2324100"/>
          <a:ext cx="16687799" cy="6999643"/>
        </p:xfrm>
        <a:graphic>
          <a:graphicData uri="http://schemas.openxmlformats.org/drawingml/2006/table">
            <a:tbl>
              <a:tblPr firstRow="1" firstCol="1" bandRow="1">
                <a:tableStyleId>{5C22544A-7EE6-4342-B048-85BDC9FD1C3A}</a:tableStyleId>
              </a:tblPr>
              <a:tblGrid>
                <a:gridCol w="7391400"/>
                <a:gridCol w="1524000"/>
                <a:gridCol w="1219200"/>
                <a:gridCol w="6553199"/>
              </a:tblGrid>
              <a:tr h="762000">
                <a:tc>
                  <a:txBody>
                    <a:bodyPr/>
                    <a:lstStyle/>
                    <a:p>
                      <a:pPr algn="ctr">
                        <a:lnSpc>
                          <a:spcPct val="150000"/>
                        </a:lnSpc>
                        <a:spcBef>
                          <a:spcPts val="300"/>
                        </a:spcBef>
                        <a:spcAft>
                          <a:spcPts val="300"/>
                        </a:spcAft>
                      </a:pPr>
                      <a:r>
                        <a:rPr lang="vi-VN" sz="2200">
                          <a:effectLst/>
                        </a:rPr>
                        <a:t>Nhận định</a:t>
                      </a:r>
                      <a:endParaRPr lang="en-US" sz="22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200">
                          <a:effectLst/>
                        </a:rPr>
                        <a:t>Đúng</a:t>
                      </a:r>
                      <a:endParaRPr lang="en-US" sz="22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200">
                          <a:effectLst/>
                        </a:rPr>
                        <a:t>Sai</a:t>
                      </a:r>
                      <a:endParaRPr lang="en-US" sz="22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200">
                          <a:effectLst/>
                        </a:rPr>
                        <a:t>Giải thích</a:t>
                      </a:r>
                      <a:endParaRPr lang="en-US" sz="2200">
                        <a:effectLst/>
                        <a:latin typeface="Calibri"/>
                        <a:ea typeface="Calibri"/>
                        <a:cs typeface="Times New Roman"/>
                      </a:endParaRPr>
                    </a:p>
                  </a:txBody>
                  <a:tcPr marL="60616" marR="60616" marT="0" marB="0"/>
                </a:tc>
              </a:tr>
              <a:tr h="1532497">
                <a:tc>
                  <a:txBody>
                    <a:bodyPr/>
                    <a:lstStyle/>
                    <a:p>
                      <a:pPr algn="just">
                        <a:lnSpc>
                          <a:spcPct val="150000"/>
                        </a:lnSpc>
                        <a:spcBef>
                          <a:spcPts val="300"/>
                        </a:spcBef>
                        <a:spcAft>
                          <a:spcPts val="300"/>
                        </a:spcAft>
                      </a:pPr>
                      <a:r>
                        <a:rPr lang="nl-NL" sz="2200" smtClean="0">
                          <a:effectLst/>
                        </a:rPr>
                        <a:t> </a:t>
                      </a:r>
                      <a:r>
                        <a:rPr lang="nl-NL" sz="2200" smtClean="0">
                          <a:effectLst/>
                          <a:latin typeface="Arial" pitchFamily="34" charset="0"/>
                          <a:cs typeface="Arial" pitchFamily="34" charset="0"/>
                        </a:rPr>
                        <a:t>A</a:t>
                      </a:r>
                      <a:r>
                        <a:rPr lang="nl-NL" sz="2200">
                          <a:effectLst/>
                          <a:latin typeface="Arial" pitchFamily="34" charset="0"/>
                          <a:cs typeface="Arial" pitchFamily="34" charset="0"/>
                        </a:rPr>
                        <a:t>. Hoạt động sản xuất nông nghiệp là </a:t>
                      </a:r>
                      <a:r>
                        <a:rPr lang="nl-NL" sz="2200">
                          <a:effectLst/>
                          <a:latin typeface="Arial" pitchFamily="34" charset="0"/>
                          <a:cs typeface="Arial" pitchFamily="34" charset="0"/>
                        </a:rPr>
                        <a:t>một </a:t>
                      </a:r>
                      <a:r>
                        <a:rPr lang="nl-NL" sz="2200" smtClean="0">
                          <a:effectLst/>
                          <a:latin typeface="Arial" pitchFamily="34" charset="0"/>
                          <a:cs typeface="Arial" pitchFamily="34" charset="0"/>
                        </a:rPr>
                        <a:t>trong</a:t>
                      </a:r>
                    </a:p>
                    <a:p>
                      <a:pPr algn="just">
                        <a:lnSpc>
                          <a:spcPct val="150000"/>
                        </a:lnSpc>
                        <a:spcBef>
                          <a:spcPts val="300"/>
                        </a:spcBef>
                        <a:spcAft>
                          <a:spcPts val="300"/>
                        </a:spcAft>
                      </a:pPr>
                      <a:r>
                        <a:rPr lang="nl-NL" sz="2200" smtClean="0">
                          <a:effectLst/>
                          <a:latin typeface="Arial" pitchFamily="34" charset="0"/>
                          <a:cs typeface="Arial" pitchFamily="34" charset="0"/>
                        </a:rPr>
                        <a:t>những cơ </a:t>
                      </a:r>
                      <a:r>
                        <a:rPr lang="nl-NL" sz="2200">
                          <a:effectLst/>
                          <a:latin typeface="Arial" pitchFamily="34" charset="0"/>
                          <a:cs typeface="Arial" pitchFamily="34" charset="0"/>
                        </a:rPr>
                        <a:t>sở cho sự tồn tại của con người.</a:t>
                      </a:r>
                      <a:endParaRPr lang="en-US" sz="22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363103">
                <a:tc>
                  <a:txBody>
                    <a:bodyPr/>
                    <a:lstStyle/>
                    <a:p>
                      <a:pPr algn="just">
                        <a:lnSpc>
                          <a:spcPct val="150000"/>
                        </a:lnSpc>
                        <a:spcBef>
                          <a:spcPts val="300"/>
                        </a:spcBef>
                        <a:spcAft>
                          <a:spcPts val="300"/>
                        </a:spcAft>
                      </a:pPr>
                      <a:r>
                        <a:rPr lang="nl-NL" sz="2200" smtClean="0">
                          <a:effectLst/>
                          <a:latin typeface="Arial" pitchFamily="34" charset="0"/>
                          <a:cs typeface="Arial" pitchFamily="34" charset="0"/>
                        </a:rPr>
                        <a:t> B</a:t>
                      </a:r>
                      <a:r>
                        <a:rPr lang="nl-NL" sz="2200">
                          <a:effectLst/>
                          <a:latin typeface="Arial" pitchFamily="34" charset="0"/>
                          <a:cs typeface="Arial" pitchFamily="34" charset="0"/>
                        </a:rPr>
                        <a:t>. Kết quả của hoạt động sản xuất là tạo ra sản </a:t>
                      </a:r>
                      <a:r>
                        <a:rPr lang="nl-NL" sz="2200">
                          <a:effectLst/>
                          <a:latin typeface="Arial" pitchFamily="34" charset="0"/>
                          <a:cs typeface="Arial" pitchFamily="34" charset="0"/>
                        </a:rPr>
                        <a:t>phẩm </a:t>
                      </a:r>
                      <a:endParaRPr lang="nl-NL" sz="2200" smtClean="0">
                        <a:effectLst/>
                        <a:latin typeface="Arial" pitchFamily="34" charset="0"/>
                        <a:cs typeface="Arial" pitchFamily="34" charset="0"/>
                      </a:endParaRPr>
                    </a:p>
                    <a:p>
                      <a:pPr algn="just">
                        <a:lnSpc>
                          <a:spcPct val="150000"/>
                        </a:lnSpc>
                        <a:spcBef>
                          <a:spcPts val="300"/>
                        </a:spcBef>
                        <a:spcAft>
                          <a:spcPts val="300"/>
                        </a:spcAft>
                      </a:pPr>
                      <a:r>
                        <a:rPr lang="nl-NL" sz="2200" smtClean="0">
                          <a:effectLst/>
                          <a:latin typeface="Arial" pitchFamily="34" charset="0"/>
                          <a:cs typeface="Arial" pitchFamily="34" charset="0"/>
                        </a:rPr>
                        <a:t>phục </a:t>
                      </a:r>
                      <a:r>
                        <a:rPr lang="nl-NL" sz="2200">
                          <a:effectLst/>
                          <a:latin typeface="Arial" pitchFamily="34" charset="0"/>
                          <a:cs typeface="Arial" pitchFamily="34" charset="0"/>
                        </a:rPr>
                        <a:t>vụ hoạt động tiêu dùng.</a:t>
                      </a:r>
                      <a:endParaRPr lang="en-US" sz="22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902804">
                <a:tc>
                  <a:txBody>
                    <a:bodyPr/>
                    <a:lstStyle/>
                    <a:p>
                      <a:pPr algn="just">
                        <a:lnSpc>
                          <a:spcPct val="150000"/>
                        </a:lnSpc>
                        <a:spcBef>
                          <a:spcPts val="300"/>
                        </a:spcBef>
                        <a:spcAft>
                          <a:spcPts val="300"/>
                        </a:spcAft>
                      </a:pPr>
                      <a:r>
                        <a:rPr lang="nl-NL" sz="2200" smtClean="0">
                          <a:effectLst/>
                          <a:latin typeface="Arial" pitchFamily="34" charset="0"/>
                          <a:cs typeface="Arial" pitchFamily="34" charset="0"/>
                        </a:rPr>
                        <a:t> C</a:t>
                      </a:r>
                      <a:r>
                        <a:rPr lang="nl-NL" sz="2200">
                          <a:effectLst/>
                          <a:latin typeface="Arial" pitchFamily="34" charset="0"/>
                          <a:cs typeface="Arial" pitchFamily="34" charset="0"/>
                        </a:rPr>
                        <a:t>. Tiêu dùng tạo ra nhu cầu và mục đích cho </a:t>
                      </a:r>
                      <a:r>
                        <a:rPr lang="nl-NL" sz="2200">
                          <a:effectLst/>
                          <a:latin typeface="Arial" pitchFamily="34" charset="0"/>
                          <a:cs typeface="Arial" pitchFamily="34" charset="0"/>
                        </a:rPr>
                        <a:t>sản </a:t>
                      </a:r>
                      <a:r>
                        <a:rPr lang="nl-NL" sz="2200" smtClean="0">
                          <a:effectLst/>
                          <a:latin typeface="Arial" pitchFamily="34" charset="0"/>
                          <a:cs typeface="Arial" pitchFamily="34" charset="0"/>
                        </a:rPr>
                        <a:t>xuất</a:t>
                      </a:r>
                      <a:endParaRPr lang="en-US" sz="22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085032">
                <a:tc>
                  <a:txBody>
                    <a:bodyPr/>
                    <a:lstStyle/>
                    <a:p>
                      <a:pPr algn="just">
                        <a:lnSpc>
                          <a:spcPct val="150000"/>
                        </a:lnSpc>
                        <a:spcBef>
                          <a:spcPts val="300"/>
                        </a:spcBef>
                        <a:spcAft>
                          <a:spcPts val="300"/>
                        </a:spcAft>
                      </a:pPr>
                      <a:r>
                        <a:rPr lang="nl-NL" sz="2200" smtClean="0">
                          <a:effectLst/>
                          <a:latin typeface="Arial" pitchFamily="34" charset="0"/>
                          <a:cs typeface="Arial" pitchFamily="34" charset="0"/>
                        </a:rPr>
                        <a:t> D</a:t>
                      </a:r>
                      <a:r>
                        <a:rPr lang="nl-NL" sz="2200">
                          <a:effectLst/>
                          <a:latin typeface="Arial" pitchFamily="34" charset="0"/>
                          <a:cs typeface="Arial" pitchFamily="34" charset="0"/>
                        </a:rPr>
                        <a:t>. Hoạt động trao đổi không liên quan </a:t>
                      </a:r>
                      <a:r>
                        <a:rPr lang="nl-NL" sz="2200">
                          <a:effectLst/>
                          <a:latin typeface="Arial" pitchFamily="34" charset="0"/>
                          <a:cs typeface="Arial" pitchFamily="34" charset="0"/>
                        </a:rPr>
                        <a:t>tới </a:t>
                      </a:r>
                      <a:r>
                        <a:rPr lang="nl-NL" sz="2200" smtClean="0">
                          <a:effectLst/>
                          <a:latin typeface="Arial" pitchFamily="34" charset="0"/>
                          <a:cs typeface="Arial" pitchFamily="34" charset="0"/>
                        </a:rPr>
                        <a:t>HĐSX</a:t>
                      </a:r>
                      <a:endParaRPr lang="en-US" sz="22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354207">
                <a:tc>
                  <a:txBody>
                    <a:bodyPr/>
                    <a:lstStyle/>
                    <a:p>
                      <a:pPr algn="just">
                        <a:lnSpc>
                          <a:spcPct val="150000"/>
                        </a:lnSpc>
                        <a:spcBef>
                          <a:spcPts val="300"/>
                        </a:spcBef>
                        <a:spcAft>
                          <a:spcPts val="300"/>
                        </a:spcAft>
                      </a:pPr>
                      <a:r>
                        <a:rPr lang="nl-NL" sz="2200" smtClean="0">
                          <a:effectLst/>
                          <a:latin typeface="Arial" pitchFamily="34" charset="0"/>
                          <a:cs typeface="Arial" pitchFamily="34" charset="0"/>
                        </a:rPr>
                        <a:t> E</a:t>
                      </a:r>
                      <a:r>
                        <a:rPr lang="nl-NL" sz="2200">
                          <a:effectLst/>
                          <a:latin typeface="Arial" pitchFamily="34" charset="0"/>
                          <a:cs typeface="Arial" pitchFamily="34" charset="0"/>
                        </a:rPr>
                        <a:t>. Hoạt động trao đổi có thể thúc đẩy hoạt động </a:t>
                      </a:r>
                      <a:r>
                        <a:rPr lang="nl-NL" sz="2200">
                          <a:effectLst/>
                          <a:latin typeface="Arial" pitchFamily="34" charset="0"/>
                          <a:cs typeface="Arial" pitchFamily="34" charset="0"/>
                        </a:rPr>
                        <a:t>sản </a:t>
                      </a:r>
                      <a:endParaRPr lang="nl-NL" sz="2200" smtClean="0">
                        <a:effectLst/>
                        <a:latin typeface="Arial" pitchFamily="34" charset="0"/>
                        <a:cs typeface="Arial" pitchFamily="34" charset="0"/>
                      </a:endParaRPr>
                    </a:p>
                    <a:p>
                      <a:pPr algn="just">
                        <a:lnSpc>
                          <a:spcPct val="150000"/>
                        </a:lnSpc>
                        <a:spcBef>
                          <a:spcPts val="300"/>
                        </a:spcBef>
                        <a:spcAft>
                          <a:spcPts val="300"/>
                        </a:spcAft>
                      </a:pPr>
                      <a:r>
                        <a:rPr lang="nl-NL" sz="2200" smtClean="0">
                          <a:effectLst/>
                          <a:latin typeface="Arial" pitchFamily="34" charset="0"/>
                          <a:cs typeface="Arial" pitchFamily="34" charset="0"/>
                        </a:rPr>
                        <a:t>     xuất </a:t>
                      </a:r>
                      <a:r>
                        <a:rPr lang="nl-NL" sz="2200">
                          <a:effectLst/>
                          <a:latin typeface="Arial" pitchFamily="34" charset="0"/>
                          <a:cs typeface="Arial" pitchFamily="34" charset="0"/>
                        </a:rPr>
                        <a:t>và hoạt động tiêu dùng.</a:t>
                      </a:r>
                      <a:endParaRPr lang="en-US" sz="22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bl>
          </a:graphicData>
        </a:graphic>
      </p:graphicFrame>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4097480658"/>
              </p:ext>
            </p:extLst>
          </p:nvPr>
        </p:nvGraphicFramePr>
        <p:xfrm>
          <a:off x="80924" y="1"/>
          <a:ext cx="18054675" cy="10257134"/>
        </p:xfrm>
        <a:graphic>
          <a:graphicData uri="http://schemas.openxmlformats.org/drawingml/2006/table">
            <a:tbl>
              <a:tblPr firstRow="1" firstCol="1" bandRow="1">
                <a:tableStyleId>{5C22544A-7EE6-4342-B048-85BDC9FD1C3A}</a:tableStyleId>
              </a:tblPr>
              <a:tblGrid>
                <a:gridCol w="7158076"/>
                <a:gridCol w="1295400"/>
                <a:gridCol w="1219200"/>
                <a:gridCol w="8381999"/>
              </a:tblGrid>
              <a:tr h="1116619">
                <a:tc>
                  <a:txBody>
                    <a:bodyPr/>
                    <a:lstStyle/>
                    <a:p>
                      <a:pPr algn="ctr">
                        <a:lnSpc>
                          <a:spcPct val="150000"/>
                        </a:lnSpc>
                        <a:spcBef>
                          <a:spcPts val="300"/>
                        </a:spcBef>
                        <a:spcAft>
                          <a:spcPts val="300"/>
                        </a:spcAft>
                      </a:pPr>
                      <a:r>
                        <a:rPr lang="vi-VN" sz="2800">
                          <a:effectLst/>
                        </a:rPr>
                        <a:t>Nhận định</a:t>
                      </a:r>
                      <a:endParaRPr lang="en-US" sz="28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800">
                          <a:effectLst/>
                        </a:rPr>
                        <a:t>Đúng</a:t>
                      </a:r>
                      <a:endParaRPr lang="en-US" sz="28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800">
                          <a:effectLst/>
                        </a:rPr>
                        <a:t>Sai</a:t>
                      </a:r>
                      <a:endParaRPr lang="en-US" sz="2800">
                        <a:effectLst/>
                        <a:latin typeface="Calibri"/>
                        <a:ea typeface="Calibri"/>
                        <a:cs typeface="Times New Roman"/>
                      </a:endParaRPr>
                    </a:p>
                  </a:txBody>
                  <a:tcPr marL="60616" marR="60616" marT="0" marB="0"/>
                </a:tc>
                <a:tc>
                  <a:txBody>
                    <a:bodyPr/>
                    <a:lstStyle/>
                    <a:p>
                      <a:pPr algn="ctr">
                        <a:lnSpc>
                          <a:spcPct val="150000"/>
                        </a:lnSpc>
                        <a:spcBef>
                          <a:spcPts val="300"/>
                        </a:spcBef>
                        <a:spcAft>
                          <a:spcPts val="300"/>
                        </a:spcAft>
                      </a:pPr>
                      <a:r>
                        <a:rPr lang="vi-VN" sz="2800">
                          <a:effectLst/>
                        </a:rPr>
                        <a:t>Giải thích</a:t>
                      </a:r>
                      <a:endParaRPr lang="en-US" sz="2800">
                        <a:effectLst/>
                        <a:latin typeface="Calibri"/>
                        <a:ea typeface="Calibri"/>
                        <a:cs typeface="Times New Roman"/>
                      </a:endParaRPr>
                    </a:p>
                  </a:txBody>
                  <a:tcPr marL="60616" marR="60616" marT="0" marB="0"/>
                </a:tc>
              </a:tr>
              <a:tr h="2245689">
                <a:tc>
                  <a:txBody>
                    <a:bodyPr/>
                    <a:lstStyle/>
                    <a:p>
                      <a:pPr algn="just">
                        <a:lnSpc>
                          <a:spcPct val="150000"/>
                        </a:lnSpc>
                        <a:spcBef>
                          <a:spcPts val="300"/>
                        </a:spcBef>
                        <a:spcAft>
                          <a:spcPts val="300"/>
                        </a:spcAft>
                      </a:pPr>
                      <a:r>
                        <a:rPr lang="nl-NL" sz="2400" smtClean="0">
                          <a:effectLst/>
                        </a:rPr>
                        <a:t> </a:t>
                      </a:r>
                      <a:r>
                        <a:rPr lang="nl-NL" sz="2400" smtClean="0">
                          <a:effectLst/>
                          <a:latin typeface="Arial" pitchFamily="34" charset="0"/>
                          <a:cs typeface="Arial" pitchFamily="34" charset="0"/>
                        </a:rPr>
                        <a:t>A</a:t>
                      </a:r>
                      <a:r>
                        <a:rPr lang="nl-NL" sz="2400">
                          <a:effectLst/>
                          <a:latin typeface="Arial" pitchFamily="34" charset="0"/>
                          <a:cs typeface="Arial" pitchFamily="34" charset="0"/>
                        </a:rPr>
                        <a:t>. Hoạt động sản xuất nông nghiệp là </a:t>
                      </a:r>
                      <a:r>
                        <a:rPr lang="nl-NL" sz="2400">
                          <a:effectLst/>
                          <a:latin typeface="Arial" pitchFamily="34" charset="0"/>
                          <a:cs typeface="Arial" pitchFamily="34" charset="0"/>
                        </a:rPr>
                        <a:t>một </a:t>
                      </a:r>
                      <a:r>
                        <a:rPr lang="nl-NL" sz="2400" smtClean="0">
                          <a:effectLst/>
                          <a:latin typeface="Arial" pitchFamily="34" charset="0"/>
                          <a:cs typeface="Arial" pitchFamily="34" charset="0"/>
                        </a:rPr>
                        <a:t>trong</a:t>
                      </a:r>
                    </a:p>
                    <a:p>
                      <a:pPr algn="just">
                        <a:lnSpc>
                          <a:spcPct val="150000"/>
                        </a:lnSpc>
                        <a:spcBef>
                          <a:spcPts val="300"/>
                        </a:spcBef>
                        <a:spcAft>
                          <a:spcPts val="300"/>
                        </a:spcAft>
                      </a:pPr>
                      <a:r>
                        <a:rPr lang="nl-NL" sz="2400" smtClean="0">
                          <a:effectLst/>
                          <a:latin typeface="Arial" pitchFamily="34" charset="0"/>
                          <a:cs typeface="Arial" pitchFamily="34" charset="0"/>
                        </a:rPr>
                        <a:t>những cơ </a:t>
                      </a:r>
                      <a:r>
                        <a:rPr lang="nl-NL" sz="2400">
                          <a:effectLst/>
                          <a:latin typeface="Arial" pitchFamily="34" charset="0"/>
                          <a:cs typeface="Arial" pitchFamily="34" charset="0"/>
                        </a:rPr>
                        <a:t>sở cho sự tồn tại của con người.</a:t>
                      </a:r>
                      <a:endParaRPr lang="en-US" sz="24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997464">
                <a:tc>
                  <a:txBody>
                    <a:bodyPr/>
                    <a:lstStyle/>
                    <a:p>
                      <a:pPr algn="just">
                        <a:lnSpc>
                          <a:spcPct val="150000"/>
                        </a:lnSpc>
                        <a:spcBef>
                          <a:spcPts val="300"/>
                        </a:spcBef>
                        <a:spcAft>
                          <a:spcPts val="300"/>
                        </a:spcAft>
                      </a:pPr>
                      <a:r>
                        <a:rPr lang="nl-NL" sz="2400" smtClean="0">
                          <a:effectLst/>
                          <a:latin typeface="Arial" pitchFamily="34" charset="0"/>
                          <a:cs typeface="Arial" pitchFamily="34" charset="0"/>
                        </a:rPr>
                        <a:t> B</a:t>
                      </a:r>
                      <a:r>
                        <a:rPr lang="nl-NL" sz="2400">
                          <a:effectLst/>
                          <a:latin typeface="Arial" pitchFamily="34" charset="0"/>
                          <a:cs typeface="Arial" pitchFamily="34" charset="0"/>
                        </a:rPr>
                        <a:t>. Kết quả của hoạt động sản xuất là tạo ra </a:t>
                      </a:r>
                      <a:r>
                        <a:rPr lang="nl-NL" sz="2400">
                          <a:effectLst/>
                          <a:latin typeface="Arial" pitchFamily="34" charset="0"/>
                          <a:cs typeface="Arial" pitchFamily="34" charset="0"/>
                        </a:rPr>
                        <a:t>sản </a:t>
                      </a:r>
                      <a:endParaRPr lang="nl-NL" sz="2400" smtClean="0">
                        <a:effectLst/>
                        <a:latin typeface="Arial" pitchFamily="34" charset="0"/>
                        <a:cs typeface="Arial" pitchFamily="34" charset="0"/>
                      </a:endParaRPr>
                    </a:p>
                    <a:p>
                      <a:pPr algn="just">
                        <a:lnSpc>
                          <a:spcPct val="150000"/>
                        </a:lnSpc>
                        <a:spcBef>
                          <a:spcPts val="300"/>
                        </a:spcBef>
                        <a:spcAft>
                          <a:spcPts val="300"/>
                        </a:spcAft>
                      </a:pPr>
                      <a:r>
                        <a:rPr lang="nl-NL" sz="2400" smtClean="0">
                          <a:effectLst/>
                          <a:latin typeface="Arial" pitchFamily="34" charset="0"/>
                          <a:cs typeface="Arial" pitchFamily="34" charset="0"/>
                        </a:rPr>
                        <a:t>phẩm phục </a:t>
                      </a:r>
                      <a:r>
                        <a:rPr lang="nl-NL" sz="2400">
                          <a:effectLst/>
                          <a:latin typeface="Arial" pitchFamily="34" charset="0"/>
                          <a:cs typeface="Arial" pitchFamily="34" charset="0"/>
                        </a:rPr>
                        <a:t>vụ hoạt động tiêu dùng.</a:t>
                      </a:r>
                      <a:endParaRPr lang="en-US" sz="24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322951">
                <a:tc>
                  <a:txBody>
                    <a:bodyPr/>
                    <a:lstStyle/>
                    <a:p>
                      <a:pPr algn="just">
                        <a:lnSpc>
                          <a:spcPct val="150000"/>
                        </a:lnSpc>
                        <a:spcBef>
                          <a:spcPts val="300"/>
                        </a:spcBef>
                        <a:spcAft>
                          <a:spcPts val="300"/>
                        </a:spcAft>
                      </a:pPr>
                      <a:r>
                        <a:rPr lang="nl-NL" sz="2400" smtClean="0">
                          <a:effectLst/>
                          <a:latin typeface="Arial" pitchFamily="34" charset="0"/>
                          <a:cs typeface="Arial" pitchFamily="34" charset="0"/>
                        </a:rPr>
                        <a:t> C</a:t>
                      </a:r>
                      <a:r>
                        <a:rPr lang="nl-NL" sz="2400">
                          <a:effectLst/>
                          <a:latin typeface="Arial" pitchFamily="34" charset="0"/>
                          <a:cs typeface="Arial" pitchFamily="34" charset="0"/>
                        </a:rPr>
                        <a:t>. Tiêu dùng tạo ra nhu cầu và mục đích </a:t>
                      </a:r>
                      <a:r>
                        <a:rPr lang="nl-NL" sz="2400">
                          <a:effectLst/>
                          <a:latin typeface="Arial" pitchFamily="34" charset="0"/>
                          <a:cs typeface="Arial" pitchFamily="34" charset="0"/>
                        </a:rPr>
                        <a:t>cho </a:t>
                      </a:r>
                      <a:endParaRPr lang="nl-NL" sz="2400" smtClean="0">
                        <a:effectLst/>
                        <a:latin typeface="Arial" pitchFamily="34" charset="0"/>
                        <a:cs typeface="Arial" pitchFamily="34" charset="0"/>
                      </a:endParaRPr>
                    </a:p>
                    <a:p>
                      <a:pPr algn="just">
                        <a:lnSpc>
                          <a:spcPct val="150000"/>
                        </a:lnSpc>
                        <a:spcBef>
                          <a:spcPts val="300"/>
                        </a:spcBef>
                        <a:spcAft>
                          <a:spcPts val="300"/>
                        </a:spcAft>
                      </a:pPr>
                      <a:r>
                        <a:rPr lang="nl-NL" sz="2400" smtClean="0">
                          <a:effectLst/>
                          <a:latin typeface="Arial" pitchFamily="34" charset="0"/>
                          <a:cs typeface="Arial" pitchFamily="34" charset="0"/>
                        </a:rPr>
                        <a:t>sản xuất</a:t>
                      </a:r>
                      <a:endParaRPr lang="en-US" sz="24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589984">
                <a:tc>
                  <a:txBody>
                    <a:bodyPr/>
                    <a:lstStyle/>
                    <a:p>
                      <a:pPr algn="just">
                        <a:lnSpc>
                          <a:spcPct val="150000"/>
                        </a:lnSpc>
                        <a:spcBef>
                          <a:spcPts val="300"/>
                        </a:spcBef>
                        <a:spcAft>
                          <a:spcPts val="300"/>
                        </a:spcAft>
                      </a:pPr>
                      <a:r>
                        <a:rPr lang="nl-NL" sz="2400" smtClean="0">
                          <a:effectLst/>
                          <a:latin typeface="Arial" pitchFamily="34" charset="0"/>
                          <a:cs typeface="Arial" pitchFamily="34" charset="0"/>
                        </a:rPr>
                        <a:t> D</a:t>
                      </a:r>
                      <a:r>
                        <a:rPr lang="nl-NL" sz="2400">
                          <a:effectLst/>
                          <a:latin typeface="Arial" pitchFamily="34" charset="0"/>
                          <a:cs typeface="Arial" pitchFamily="34" charset="0"/>
                        </a:rPr>
                        <a:t>. Hoạt động trao đổi không liên quan </a:t>
                      </a:r>
                      <a:r>
                        <a:rPr lang="nl-NL" sz="2400">
                          <a:effectLst/>
                          <a:latin typeface="Arial" pitchFamily="34" charset="0"/>
                          <a:cs typeface="Arial" pitchFamily="34" charset="0"/>
                        </a:rPr>
                        <a:t>tới </a:t>
                      </a:r>
                      <a:r>
                        <a:rPr lang="nl-NL" sz="2400" smtClean="0">
                          <a:effectLst/>
                          <a:latin typeface="Arial" pitchFamily="34" charset="0"/>
                          <a:cs typeface="Arial" pitchFamily="34" charset="0"/>
                        </a:rPr>
                        <a:t>HĐSX</a:t>
                      </a:r>
                      <a:endParaRPr lang="en-US" sz="24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r h="1984427">
                <a:tc>
                  <a:txBody>
                    <a:bodyPr/>
                    <a:lstStyle/>
                    <a:p>
                      <a:pPr algn="just">
                        <a:lnSpc>
                          <a:spcPct val="150000"/>
                        </a:lnSpc>
                        <a:spcBef>
                          <a:spcPts val="300"/>
                        </a:spcBef>
                        <a:spcAft>
                          <a:spcPts val="300"/>
                        </a:spcAft>
                      </a:pPr>
                      <a:r>
                        <a:rPr lang="nl-NL" sz="2400" smtClean="0">
                          <a:effectLst/>
                          <a:latin typeface="Arial" pitchFamily="34" charset="0"/>
                          <a:cs typeface="Arial" pitchFamily="34" charset="0"/>
                        </a:rPr>
                        <a:t> E</a:t>
                      </a:r>
                      <a:r>
                        <a:rPr lang="nl-NL" sz="2400">
                          <a:effectLst/>
                          <a:latin typeface="Arial" pitchFamily="34" charset="0"/>
                          <a:cs typeface="Arial" pitchFamily="34" charset="0"/>
                        </a:rPr>
                        <a:t>. Hoạt động trao đổi có thể thúc đẩy hoạt </a:t>
                      </a:r>
                      <a:r>
                        <a:rPr lang="nl-NL" sz="2400">
                          <a:effectLst/>
                          <a:latin typeface="Arial" pitchFamily="34" charset="0"/>
                          <a:cs typeface="Arial" pitchFamily="34" charset="0"/>
                        </a:rPr>
                        <a:t>động </a:t>
                      </a:r>
                      <a:endParaRPr lang="nl-NL" sz="2400" smtClean="0">
                        <a:effectLst/>
                        <a:latin typeface="Arial" pitchFamily="34" charset="0"/>
                        <a:cs typeface="Arial" pitchFamily="34" charset="0"/>
                      </a:endParaRPr>
                    </a:p>
                    <a:p>
                      <a:pPr algn="just">
                        <a:lnSpc>
                          <a:spcPct val="150000"/>
                        </a:lnSpc>
                        <a:spcBef>
                          <a:spcPts val="300"/>
                        </a:spcBef>
                        <a:spcAft>
                          <a:spcPts val="300"/>
                        </a:spcAft>
                      </a:pPr>
                      <a:r>
                        <a:rPr lang="nl-NL" sz="2400" smtClean="0">
                          <a:effectLst/>
                          <a:latin typeface="Arial" pitchFamily="34" charset="0"/>
                          <a:cs typeface="Arial" pitchFamily="34" charset="0"/>
                        </a:rPr>
                        <a:t>sản xuất </a:t>
                      </a:r>
                      <a:r>
                        <a:rPr lang="nl-NL" sz="2400">
                          <a:effectLst/>
                          <a:latin typeface="Arial" pitchFamily="34" charset="0"/>
                          <a:cs typeface="Arial" pitchFamily="34" charset="0"/>
                        </a:rPr>
                        <a:t>và hoạt động tiêu dùng.</a:t>
                      </a:r>
                      <a:endParaRPr lang="en-US" sz="2400">
                        <a:effectLst/>
                        <a:latin typeface="Arial" pitchFamily="34" charset="0"/>
                        <a:ea typeface="Calibri"/>
                        <a:cs typeface="Arial" pitchFamily="34" charset="0"/>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c>
                  <a:txBody>
                    <a:bodyPr/>
                    <a:lstStyle/>
                    <a:p>
                      <a:pPr algn="just">
                        <a:lnSpc>
                          <a:spcPct val="150000"/>
                        </a:lnSpc>
                        <a:spcBef>
                          <a:spcPts val="300"/>
                        </a:spcBef>
                        <a:spcAft>
                          <a:spcPts val="300"/>
                        </a:spcAft>
                      </a:pPr>
                      <a:r>
                        <a:rPr lang="nl-NL" sz="2800">
                          <a:effectLst/>
                        </a:rPr>
                        <a:t> </a:t>
                      </a:r>
                      <a:endParaRPr lang="en-US" sz="2800">
                        <a:effectLst/>
                        <a:latin typeface="Calibri"/>
                        <a:ea typeface="Calibri"/>
                        <a:cs typeface="Times New Roman"/>
                      </a:endParaRPr>
                    </a:p>
                  </a:txBody>
                  <a:tcPr marL="60616" marR="60616" marT="0" marB="0"/>
                </a:tc>
              </a:tr>
            </a:tbl>
          </a:graphicData>
        </a:graphic>
      </p:graphicFrame>
      <p:sp>
        <p:nvSpPr>
          <p:cNvPr id="21" name="Multiply 20"/>
          <p:cNvSpPr/>
          <p:nvPr/>
        </p:nvSpPr>
        <p:spPr>
          <a:xfrm>
            <a:off x="7467600" y="1632361"/>
            <a:ext cx="838200" cy="94627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1"/>
          <p:cNvSpPr/>
          <p:nvPr/>
        </p:nvSpPr>
        <p:spPr>
          <a:xfrm>
            <a:off x="7467600" y="4125392"/>
            <a:ext cx="838200" cy="94627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467600" y="5546101"/>
            <a:ext cx="838200" cy="94627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8724900" y="6938630"/>
            <a:ext cx="838200" cy="946279"/>
          </a:xfrm>
          <a:prstGeom prst="mathMultiply">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y 26"/>
          <p:cNvSpPr/>
          <p:nvPr/>
        </p:nvSpPr>
        <p:spPr>
          <a:xfrm>
            <a:off x="7475955" y="8420909"/>
            <a:ext cx="838200" cy="94627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077450" y="1090176"/>
            <a:ext cx="7924800" cy="2031325"/>
          </a:xfrm>
          <a:prstGeom prst="rect">
            <a:avLst/>
          </a:prstGeom>
        </p:spPr>
        <p:txBody>
          <a:bodyPr wrap="square">
            <a:spAutoFit/>
          </a:bodyPr>
          <a:lstStyle/>
          <a:p>
            <a:pPr>
              <a:lnSpc>
                <a:spcPct val="150000"/>
              </a:lnSpc>
            </a:pPr>
            <a:r>
              <a:rPr lang="nl-NL" sz="2800" smtClean="0">
                <a:latin typeface="Arial" pitchFamily="34" charset="0"/>
                <a:cs typeface="Arial" pitchFamily="34" charset="0"/>
              </a:rPr>
              <a:t>Sản </a:t>
            </a:r>
            <a:r>
              <a:rPr lang="nl-NL" sz="2800">
                <a:latin typeface="Arial" pitchFamily="34" charset="0"/>
                <a:cs typeface="Arial" pitchFamily="34" charset="0"/>
              </a:rPr>
              <a:t>xuất nông nghiệp còn cung cấp nguyên liệu cho công nghiệp; nguồn hàng cho xuất khẩu, thu ngoại tệ,...</a:t>
            </a:r>
            <a:endParaRPr lang="en-US" sz="2800">
              <a:latin typeface="Arial" pitchFamily="34" charset="0"/>
              <a:cs typeface="Arial" pitchFamily="34" charset="0"/>
            </a:endParaRPr>
          </a:p>
        </p:txBody>
      </p:sp>
      <p:sp>
        <p:nvSpPr>
          <p:cNvPr id="3" name="Rectangle 2"/>
          <p:cNvSpPr/>
          <p:nvPr/>
        </p:nvSpPr>
        <p:spPr>
          <a:xfrm>
            <a:off x="9850877" y="3314700"/>
            <a:ext cx="8151373" cy="2031325"/>
          </a:xfrm>
          <a:prstGeom prst="rect">
            <a:avLst/>
          </a:prstGeom>
        </p:spPr>
        <p:txBody>
          <a:bodyPr wrap="square">
            <a:spAutoFit/>
          </a:bodyPr>
          <a:lstStyle/>
          <a:p>
            <a:pPr algn="just">
              <a:lnSpc>
                <a:spcPct val="150000"/>
              </a:lnSpc>
              <a:spcBef>
                <a:spcPts val="300"/>
              </a:spcBef>
              <a:spcAft>
                <a:spcPts val="300"/>
              </a:spcAft>
            </a:pPr>
            <a:r>
              <a:rPr lang="nl-NL" sz="2800">
                <a:solidFill>
                  <a:schemeClr val="dk1"/>
                </a:solidFill>
                <a:latin typeface="Arial" pitchFamily="34" charset="0"/>
                <a:cs typeface="Arial" pitchFamily="34" charset="0"/>
              </a:rPr>
              <a:t>Mỗi </a:t>
            </a:r>
            <a:r>
              <a:rPr lang="nl-NL" sz="2800" smtClean="0">
                <a:solidFill>
                  <a:schemeClr val="dk1"/>
                </a:solidFill>
                <a:latin typeface="Arial" pitchFamily="34" charset="0"/>
                <a:cs typeface="Arial" pitchFamily="34" charset="0"/>
              </a:rPr>
              <a:t>HĐSX đều </a:t>
            </a:r>
            <a:r>
              <a:rPr lang="nl-NL" sz="2800">
                <a:solidFill>
                  <a:schemeClr val="dk1"/>
                </a:solidFill>
                <a:latin typeface="Arial" pitchFamily="34" charset="0"/>
                <a:cs typeface="Arial" pitchFamily="34" charset="0"/>
              </a:rPr>
              <a:t>tạo ra sản phẩm cụ thể (vật chất và tinh thần) thoả mãn nhu cầu tiêu dùng của con người.</a:t>
            </a:r>
            <a:endParaRPr lang="en-US" sz="4000">
              <a:latin typeface="Arial" pitchFamily="34" charset="0"/>
              <a:ea typeface="Calibri"/>
              <a:cs typeface="Arial" pitchFamily="34" charset="0"/>
            </a:endParaRPr>
          </a:p>
        </p:txBody>
      </p:sp>
      <p:sp>
        <p:nvSpPr>
          <p:cNvPr id="5" name="Rectangle 4"/>
          <p:cNvSpPr/>
          <p:nvPr/>
        </p:nvSpPr>
        <p:spPr>
          <a:xfrm>
            <a:off x="9850877" y="5326742"/>
            <a:ext cx="8323112" cy="1384995"/>
          </a:xfrm>
          <a:prstGeom prst="rect">
            <a:avLst/>
          </a:prstGeom>
        </p:spPr>
        <p:txBody>
          <a:bodyPr wrap="none">
            <a:spAutoFit/>
          </a:bodyPr>
          <a:lstStyle/>
          <a:p>
            <a:pPr>
              <a:lnSpc>
                <a:spcPct val="150000"/>
              </a:lnSpc>
            </a:pPr>
            <a:r>
              <a:rPr lang="nl-NL" sz="2800">
                <a:latin typeface="Arial" pitchFamily="34" charset="0"/>
                <a:cs typeface="Arial" pitchFamily="34" charset="0"/>
              </a:rPr>
              <a:t>Hoạt động tiêu dùng là động lực thúc đẩy sản </a:t>
            </a:r>
            <a:r>
              <a:rPr lang="nl-NL" sz="2800">
                <a:latin typeface="Arial" pitchFamily="34" charset="0"/>
                <a:cs typeface="Arial" pitchFamily="34" charset="0"/>
              </a:rPr>
              <a:t>xuất </a:t>
            </a:r>
            <a:endParaRPr lang="nl-NL" sz="2800" smtClean="0">
              <a:latin typeface="Arial" pitchFamily="34" charset="0"/>
              <a:cs typeface="Arial" pitchFamily="34" charset="0"/>
            </a:endParaRPr>
          </a:p>
          <a:p>
            <a:pPr>
              <a:lnSpc>
                <a:spcPct val="150000"/>
              </a:lnSpc>
            </a:pPr>
            <a:r>
              <a:rPr lang="nl-NL" sz="2800" smtClean="0">
                <a:latin typeface="Arial" pitchFamily="34" charset="0"/>
                <a:cs typeface="Arial" pitchFamily="34" charset="0"/>
              </a:rPr>
              <a:t>phát </a:t>
            </a:r>
            <a:r>
              <a:rPr lang="nl-NL" sz="2800">
                <a:latin typeface="Arial" pitchFamily="34" charset="0"/>
                <a:cs typeface="Arial" pitchFamily="34" charset="0"/>
              </a:rPr>
              <a:t>triển.</a:t>
            </a:r>
            <a:endParaRPr lang="en-US" sz="2800">
              <a:latin typeface="Arial" pitchFamily="34" charset="0"/>
              <a:cs typeface="Arial" pitchFamily="34" charset="0"/>
            </a:endParaRPr>
          </a:p>
        </p:txBody>
      </p:sp>
      <p:sp>
        <p:nvSpPr>
          <p:cNvPr id="6" name="Rectangle 5"/>
          <p:cNvSpPr/>
          <p:nvPr/>
        </p:nvSpPr>
        <p:spPr>
          <a:xfrm>
            <a:off x="9950461" y="6728816"/>
            <a:ext cx="8337539" cy="1384995"/>
          </a:xfrm>
          <a:prstGeom prst="rect">
            <a:avLst/>
          </a:prstGeom>
        </p:spPr>
        <p:txBody>
          <a:bodyPr wrap="none">
            <a:spAutoFit/>
          </a:bodyPr>
          <a:lstStyle/>
          <a:p>
            <a:pPr>
              <a:lnSpc>
                <a:spcPct val="150000"/>
              </a:lnSpc>
            </a:pPr>
            <a:r>
              <a:rPr lang="nl-NL" sz="2800" smtClean="0">
                <a:latin typeface="Arial" pitchFamily="34" charset="0"/>
                <a:cs typeface="Arial" pitchFamily="34" charset="0"/>
              </a:rPr>
              <a:t>Liên </a:t>
            </a:r>
            <a:r>
              <a:rPr lang="nl-NL" sz="2800">
                <a:latin typeface="Arial" pitchFamily="34" charset="0"/>
                <a:cs typeface="Arial" pitchFamily="34" charset="0"/>
              </a:rPr>
              <a:t>quan chặt chẽ với hoạt động sản xuất, kết </a:t>
            </a:r>
            <a:r>
              <a:rPr lang="nl-NL" sz="2800">
                <a:latin typeface="Arial" pitchFamily="34" charset="0"/>
                <a:cs typeface="Arial" pitchFamily="34" charset="0"/>
              </a:rPr>
              <a:t>nối </a:t>
            </a:r>
            <a:endParaRPr lang="nl-NL" sz="2800" smtClean="0">
              <a:latin typeface="Arial" pitchFamily="34" charset="0"/>
              <a:cs typeface="Arial" pitchFamily="34" charset="0"/>
            </a:endParaRPr>
          </a:p>
          <a:p>
            <a:pPr>
              <a:lnSpc>
                <a:spcPct val="150000"/>
              </a:lnSpc>
            </a:pPr>
            <a:r>
              <a:rPr lang="nl-NL" sz="2800" smtClean="0">
                <a:latin typeface="Arial" pitchFamily="34" charset="0"/>
                <a:cs typeface="Arial" pitchFamily="34" charset="0"/>
              </a:rPr>
              <a:t>sản </a:t>
            </a:r>
            <a:r>
              <a:rPr lang="nl-NL" sz="2800">
                <a:latin typeface="Arial" pitchFamily="34" charset="0"/>
                <a:cs typeface="Arial" pitchFamily="34" charset="0"/>
              </a:rPr>
              <a:t>xuất với tiêu dùng.</a:t>
            </a:r>
            <a:endParaRPr lang="en-US" sz="2800">
              <a:latin typeface="Arial" pitchFamily="34" charset="0"/>
              <a:cs typeface="Arial" pitchFamily="34" charset="0"/>
            </a:endParaRPr>
          </a:p>
        </p:txBody>
      </p:sp>
      <p:sp>
        <p:nvSpPr>
          <p:cNvPr id="7" name="Rectangle 6"/>
          <p:cNvSpPr/>
          <p:nvPr/>
        </p:nvSpPr>
        <p:spPr>
          <a:xfrm>
            <a:off x="9833043" y="8301316"/>
            <a:ext cx="8302557" cy="2031325"/>
          </a:xfrm>
          <a:prstGeom prst="rect">
            <a:avLst/>
          </a:prstGeom>
        </p:spPr>
        <p:txBody>
          <a:bodyPr wrap="square">
            <a:spAutoFit/>
          </a:bodyPr>
          <a:lstStyle/>
          <a:p>
            <a:pPr>
              <a:lnSpc>
                <a:spcPct val="150000"/>
              </a:lnSpc>
            </a:pPr>
            <a:r>
              <a:rPr lang="nl-NL" sz="2800">
                <a:latin typeface="Arial" pitchFamily="34" charset="0"/>
                <a:cs typeface="Arial" pitchFamily="34" charset="0"/>
              </a:rPr>
              <a:t>Khi hoạt động trao đổi, mua bán diễn ra thuận lợi có thể thúc đẩy sự phát triển của hoạt động sản xuất và tiêu dùng.</a:t>
            </a:r>
            <a:endParaRPr lang="en-US" sz="2800">
              <a:latin typeface="Arial" pitchFamily="34" charset="0"/>
              <a:cs typeface="Arial" pitchFamily="34" charset="0"/>
            </a:endParaRPr>
          </a:p>
        </p:txBody>
      </p:sp>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animBg="1"/>
      <p:bldP spid="2" grpId="0"/>
      <p:bldP spid="3"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0" name="Pentagon 19"/>
          <p:cNvSpPr/>
          <p:nvPr/>
        </p:nvSpPr>
        <p:spPr>
          <a:xfrm>
            <a:off x="558793" y="547991"/>
            <a:ext cx="6616703"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smtClean="0">
                <a:solidFill>
                  <a:schemeClr val="bg1"/>
                </a:solidFill>
                <a:latin typeface="Arial" pitchFamily="34" charset="0"/>
                <a:cs typeface="Arial" pitchFamily="34" charset="0"/>
              </a:rPr>
              <a:t>  HOẠT ĐỘNG LUYỆN TẬP</a:t>
            </a:r>
            <a:endParaRPr lang="en-US" sz="3600"/>
          </a:p>
        </p:txBody>
      </p:sp>
      <p:sp>
        <p:nvSpPr>
          <p:cNvPr id="2" name="Rectangle 1"/>
          <p:cNvSpPr/>
          <p:nvPr/>
        </p:nvSpPr>
        <p:spPr>
          <a:xfrm>
            <a:off x="614285" y="1375455"/>
            <a:ext cx="17148420" cy="1305165"/>
          </a:xfrm>
          <a:prstGeom prst="rect">
            <a:avLst/>
          </a:prstGeom>
        </p:spPr>
        <p:txBody>
          <a:bodyPr wrap="square">
            <a:spAutoFit/>
          </a:bodyPr>
          <a:lstStyle/>
          <a:p>
            <a:pPr>
              <a:lnSpc>
                <a:spcPct val="150000"/>
              </a:lnSpc>
            </a:pPr>
            <a:r>
              <a:rPr lang="nl-NL" sz="2800" b="1">
                <a:solidFill>
                  <a:srgbClr val="002060"/>
                </a:solidFill>
                <a:latin typeface="Arial" pitchFamily="34" charset="0"/>
                <a:cs typeface="Arial" pitchFamily="34" charset="0"/>
              </a:rPr>
              <a:t>Bài 2. </a:t>
            </a:r>
            <a:r>
              <a:rPr lang="nl-NL" sz="2800">
                <a:solidFill>
                  <a:srgbClr val="002060"/>
                </a:solidFill>
                <a:latin typeface="Arial" pitchFamily="34" charset="0"/>
                <a:cs typeface="Arial" pitchFamily="34" charset="0"/>
              </a:rPr>
              <a:t>Em hãy phân loại các hoạt động kinh tế sau đây. Hoạt động nào có thể xếp được vào nhiều nhóm? Tại sao?</a:t>
            </a:r>
            <a:endParaRPr lang="en-US" sz="2800">
              <a:solidFill>
                <a:srgbClr val="002060"/>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93424271"/>
              </p:ext>
            </p:extLst>
          </p:nvPr>
        </p:nvGraphicFramePr>
        <p:xfrm>
          <a:off x="333012" y="2724002"/>
          <a:ext cx="17669238" cy="7086640"/>
        </p:xfrm>
        <a:graphic>
          <a:graphicData uri="http://schemas.openxmlformats.org/drawingml/2006/table">
            <a:tbl>
              <a:tblPr firstRow="1" firstCol="1" bandRow="1">
                <a:tableStyleId>{5C22544A-7EE6-4342-B048-85BDC9FD1C3A}</a:tableStyleId>
              </a:tblPr>
              <a:tblGrid>
                <a:gridCol w="6524988"/>
                <a:gridCol w="11144250"/>
              </a:tblGrid>
              <a:tr h="781875">
                <a:tc>
                  <a:txBody>
                    <a:bodyPr/>
                    <a:lstStyle/>
                    <a:p>
                      <a:pPr algn="ctr">
                        <a:lnSpc>
                          <a:spcPct val="150000"/>
                        </a:lnSpc>
                        <a:spcBef>
                          <a:spcPts val="300"/>
                        </a:spcBef>
                        <a:spcAft>
                          <a:spcPts val="300"/>
                        </a:spcAft>
                      </a:pPr>
                      <a:r>
                        <a:rPr lang="vi-VN" sz="2800">
                          <a:effectLst/>
                        </a:rPr>
                        <a:t>Trường hợp</a:t>
                      </a:r>
                      <a:endParaRPr lang="en-US" sz="2800">
                        <a:effectLst/>
                        <a:latin typeface="Calibri"/>
                        <a:ea typeface="Calibri"/>
                        <a:cs typeface="Times New Roman"/>
                      </a:endParaRPr>
                    </a:p>
                  </a:txBody>
                  <a:tcPr marL="68580" marR="68580" marT="0" marB="0"/>
                </a:tc>
                <a:tc>
                  <a:txBody>
                    <a:bodyPr/>
                    <a:lstStyle/>
                    <a:p>
                      <a:pPr algn="ctr">
                        <a:lnSpc>
                          <a:spcPct val="150000"/>
                        </a:lnSpc>
                        <a:spcBef>
                          <a:spcPts val="300"/>
                        </a:spcBef>
                        <a:spcAft>
                          <a:spcPts val="300"/>
                        </a:spcAft>
                      </a:pPr>
                      <a:r>
                        <a:rPr lang="vi-VN" sz="2800">
                          <a:effectLst/>
                        </a:rPr>
                        <a:t>Phân loại hoạt động</a:t>
                      </a:r>
                      <a:endParaRPr lang="en-US" sz="2800">
                        <a:effectLst/>
                        <a:latin typeface="Calibri"/>
                        <a:ea typeface="Calibri"/>
                        <a:cs typeface="Times New Roman"/>
                      </a:endParaRPr>
                    </a:p>
                  </a:txBody>
                  <a:tcPr marL="68580" marR="68580" marT="0" marB="0"/>
                </a:tc>
              </a:tr>
              <a:tr h="1763879">
                <a:tc>
                  <a:txBody>
                    <a:bodyPr/>
                    <a:lstStyle/>
                    <a:p>
                      <a:pPr marL="457200" indent="-457200" algn="just">
                        <a:lnSpc>
                          <a:spcPct val="150000"/>
                        </a:lnSpc>
                        <a:spcBef>
                          <a:spcPts val="300"/>
                        </a:spcBef>
                        <a:spcAft>
                          <a:spcPts val="300"/>
                        </a:spcAft>
                        <a:buAutoNum type="alphaUcPeriod"/>
                      </a:pPr>
                      <a:r>
                        <a:rPr lang="nl-NL" sz="2400" smtClean="0">
                          <a:effectLst/>
                          <a:latin typeface="Arial" pitchFamily="34" charset="0"/>
                          <a:cs typeface="Arial" pitchFamily="34" charset="0"/>
                        </a:rPr>
                        <a:t>Một </a:t>
                      </a:r>
                      <a:r>
                        <a:rPr lang="nl-NL" sz="2400">
                          <a:effectLst/>
                          <a:latin typeface="Arial" pitchFamily="34" charset="0"/>
                          <a:cs typeface="Arial" pitchFamily="34" charset="0"/>
                        </a:rPr>
                        <a:t>thanh niên đang sử dụng máy </a:t>
                      </a:r>
                      <a:r>
                        <a:rPr lang="nl-NL" sz="2400">
                          <a:effectLst/>
                          <a:latin typeface="Arial" pitchFamily="34" charset="0"/>
                          <a:cs typeface="Arial" pitchFamily="34" charset="0"/>
                        </a:rPr>
                        <a:t>tính </a:t>
                      </a:r>
                      <a:endParaRPr lang="nl-NL" sz="2400" smtClean="0">
                        <a:effectLst/>
                        <a:latin typeface="Arial" pitchFamily="34" charset="0"/>
                        <a:cs typeface="Arial" pitchFamily="34" charset="0"/>
                      </a:endParaRPr>
                    </a:p>
                    <a:p>
                      <a:pPr marL="0" indent="0" algn="just">
                        <a:lnSpc>
                          <a:spcPct val="150000"/>
                        </a:lnSpc>
                        <a:spcBef>
                          <a:spcPts val="300"/>
                        </a:spcBef>
                        <a:spcAft>
                          <a:spcPts val="300"/>
                        </a:spcAft>
                        <a:buNone/>
                      </a:pPr>
                      <a:r>
                        <a:rPr lang="nl-NL" sz="2400" smtClean="0">
                          <a:effectLst/>
                          <a:latin typeface="Arial" pitchFamily="34" charset="0"/>
                          <a:cs typeface="Arial" pitchFamily="34" charset="0"/>
                        </a:rPr>
                        <a:t>     cá </a:t>
                      </a:r>
                      <a:r>
                        <a:rPr lang="nl-NL" sz="2400">
                          <a:effectLst/>
                          <a:latin typeface="Arial" pitchFamily="34" charset="0"/>
                          <a:cs typeface="Arial" pitchFamily="34" charset="0"/>
                        </a:rPr>
                        <a:t>nhân tại nhà.</a:t>
                      </a:r>
                      <a:endParaRPr lang="en-US" sz="2400">
                        <a:effectLst/>
                        <a:latin typeface="Arial" pitchFamily="34" charset="0"/>
                        <a:ea typeface="Calibri"/>
                        <a:cs typeface="Arial" pitchFamily="34" charset="0"/>
                      </a:endParaRPr>
                    </a:p>
                  </a:txBody>
                  <a:tcPr marL="68580" marR="68580" marT="0" marB="0"/>
                </a:tc>
                <a:tc>
                  <a:txBody>
                    <a:bodyPr/>
                    <a:lstStyle/>
                    <a:p>
                      <a:pPr algn="just">
                        <a:lnSpc>
                          <a:spcPct val="150000"/>
                        </a:lnSpc>
                        <a:spcBef>
                          <a:spcPts val="300"/>
                        </a:spcBef>
                        <a:spcAft>
                          <a:spcPts val="300"/>
                        </a:spcAft>
                      </a:pPr>
                      <a:endParaRPr lang="en-US" sz="2800">
                        <a:effectLst/>
                        <a:latin typeface="Arial" pitchFamily="34" charset="0"/>
                        <a:ea typeface="Calibri"/>
                        <a:cs typeface="Arial" pitchFamily="34" charset="0"/>
                      </a:endParaRPr>
                    </a:p>
                  </a:txBody>
                  <a:tcPr marL="68580" marR="68580" marT="0" marB="0"/>
                </a:tc>
              </a:tr>
              <a:tr h="1443174">
                <a:tc>
                  <a:txBody>
                    <a:bodyPr/>
                    <a:lstStyle/>
                    <a:p>
                      <a:pPr algn="just">
                        <a:lnSpc>
                          <a:spcPct val="150000"/>
                        </a:lnSpc>
                        <a:spcBef>
                          <a:spcPts val="300"/>
                        </a:spcBef>
                        <a:spcAft>
                          <a:spcPts val="300"/>
                        </a:spcAft>
                      </a:pPr>
                      <a:r>
                        <a:rPr lang="nl-NL" sz="2400">
                          <a:effectLst/>
                          <a:latin typeface="Arial" pitchFamily="34" charset="0"/>
                          <a:cs typeface="Arial" pitchFamily="34" charset="0"/>
                        </a:rPr>
                        <a:t>B. Nhóm bạn nhỏ đang xem phim </a:t>
                      </a:r>
                      <a:r>
                        <a:rPr lang="nl-NL" sz="2400">
                          <a:effectLst/>
                          <a:latin typeface="Arial" pitchFamily="34" charset="0"/>
                          <a:cs typeface="Arial" pitchFamily="34" charset="0"/>
                        </a:rPr>
                        <a:t>tại </a:t>
                      </a:r>
                      <a:endParaRPr lang="nl-NL" sz="2400" smtClean="0">
                        <a:effectLst/>
                        <a:latin typeface="Arial" pitchFamily="34" charset="0"/>
                        <a:cs typeface="Arial" pitchFamily="34" charset="0"/>
                      </a:endParaRPr>
                    </a:p>
                    <a:p>
                      <a:pPr algn="just">
                        <a:lnSpc>
                          <a:spcPct val="150000"/>
                        </a:lnSpc>
                        <a:spcBef>
                          <a:spcPts val="300"/>
                        </a:spcBef>
                        <a:spcAft>
                          <a:spcPts val="300"/>
                        </a:spcAft>
                      </a:pPr>
                      <a:r>
                        <a:rPr lang="nl-NL" sz="2400" smtClean="0">
                          <a:effectLst/>
                          <a:latin typeface="Arial" pitchFamily="34" charset="0"/>
                          <a:cs typeface="Arial" pitchFamily="34" charset="0"/>
                        </a:rPr>
                        <a:t>    rạp </a:t>
                      </a:r>
                      <a:r>
                        <a:rPr lang="nl-NL" sz="2400">
                          <a:effectLst/>
                          <a:latin typeface="Arial" pitchFamily="34" charset="0"/>
                          <a:cs typeface="Arial" pitchFamily="34" charset="0"/>
                        </a:rPr>
                        <a:t>chiếu phim.</a:t>
                      </a:r>
                      <a:endParaRPr lang="en-US" sz="2400">
                        <a:effectLst/>
                        <a:latin typeface="Arial" pitchFamily="34" charset="0"/>
                        <a:ea typeface="Calibri"/>
                        <a:cs typeface="Arial" pitchFamily="34" charset="0"/>
                      </a:endParaRPr>
                    </a:p>
                  </a:txBody>
                  <a:tcPr marL="68580" marR="68580" marT="0" marB="0"/>
                </a:tc>
                <a:tc>
                  <a:txBody>
                    <a:bodyPr/>
                    <a:lstStyle/>
                    <a:p>
                      <a:pPr algn="just">
                        <a:lnSpc>
                          <a:spcPct val="150000"/>
                        </a:lnSpc>
                        <a:spcBef>
                          <a:spcPts val="300"/>
                        </a:spcBef>
                        <a:spcAft>
                          <a:spcPts val="300"/>
                        </a:spcAft>
                      </a:pPr>
                      <a:endParaRPr lang="en-US" sz="2800">
                        <a:effectLst/>
                        <a:latin typeface="Arial" pitchFamily="34" charset="0"/>
                        <a:ea typeface="Calibri"/>
                        <a:cs typeface="Arial" pitchFamily="34" charset="0"/>
                      </a:endParaRPr>
                    </a:p>
                  </a:txBody>
                  <a:tcPr marL="68580" marR="68580" marT="0" marB="0"/>
                </a:tc>
              </a:tr>
              <a:tr h="1924232">
                <a:tc>
                  <a:txBody>
                    <a:bodyPr/>
                    <a:lstStyle/>
                    <a:p>
                      <a:pPr algn="l">
                        <a:lnSpc>
                          <a:spcPct val="150000"/>
                        </a:lnSpc>
                        <a:spcBef>
                          <a:spcPts val="300"/>
                        </a:spcBef>
                        <a:spcAft>
                          <a:spcPts val="300"/>
                        </a:spcAft>
                      </a:pPr>
                      <a:r>
                        <a:rPr lang="nl-NL" sz="2400">
                          <a:effectLst/>
                          <a:latin typeface="Arial" pitchFamily="34" charset="0"/>
                          <a:cs typeface="Arial" pitchFamily="34" charset="0"/>
                        </a:rPr>
                        <a:t>C. Một người đanh thủ thức ăn </a:t>
                      </a:r>
                      <a:r>
                        <a:rPr lang="nl-NL" sz="2400">
                          <a:effectLst/>
                          <a:latin typeface="Arial" pitchFamily="34" charset="0"/>
                          <a:cs typeface="Arial" pitchFamily="34" charset="0"/>
                        </a:rPr>
                        <a:t>cho </a:t>
                      </a:r>
                      <a:r>
                        <a:rPr lang="nl-NL" sz="2400" smtClean="0">
                          <a:effectLst/>
                          <a:latin typeface="Arial" pitchFamily="34" charset="0"/>
                          <a:cs typeface="Arial" pitchFamily="34" charset="0"/>
                        </a:rPr>
                        <a:t>tôm </a:t>
                      </a:r>
                    </a:p>
                    <a:p>
                      <a:pPr algn="l">
                        <a:lnSpc>
                          <a:spcPct val="150000"/>
                        </a:lnSpc>
                        <a:spcBef>
                          <a:spcPts val="300"/>
                        </a:spcBef>
                        <a:spcAft>
                          <a:spcPts val="300"/>
                        </a:spcAft>
                      </a:pPr>
                      <a:r>
                        <a:rPr lang="nl-NL" sz="2400" baseline="0" smtClean="0">
                          <a:effectLst/>
                          <a:latin typeface="Arial" pitchFamily="34" charset="0"/>
                          <a:cs typeface="Arial" pitchFamily="34" charset="0"/>
                        </a:rPr>
                        <a:t>    </a:t>
                      </a:r>
                      <a:r>
                        <a:rPr lang="nl-NL" sz="2400" smtClean="0">
                          <a:effectLst/>
                          <a:latin typeface="Arial" pitchFamily="34" charset="0"/>
                          <a:cs typeface="Arial" pitchFamily="34" charset="0"/>
                        </a:rPr>
                        <a:t>xuống </a:t>
                      </a:r>
                      <a:r>
                        <a:rPr lang="nl-NL" sz="2400">
                          <a:effectLst/>
                          <a:latin typeface="Arial" pitchFamily="34" charset="0"/>
                          <a:cs typeface="Arial" pitchFamily="34" charset="0"/>
                        </a:rPr>
                        <a:t>đầm nuôi tôm, </a:t>
                      </a:r>
                      <a:r>
                        <a:rPr lang="nl-NL" sz="2400">
                          <a:effectLst/>
                          <a:latin typeface="Arial" pitchFamily="34" charset="0"/>
                          <a:cs typeface="Arial" pitchFamily="34" charset="0"/>
                        </a:rPr>
                        <a:t>thức </a:t>
                      </a:r>
                      <a:r>
                        <a:rPr lang="nl-NL" sz="2400" smtClean="0">
                          <a:effectLst/>
                          <a:latin typeface="Arial" pitchFamily="34" charset="0"/>
                          <a:cs typeface="Arial" pitchFamily="34" charset="0"/>
                        </a:rPr>
                        <a:t>ăn</a:t>
                      </a:r>
                      <a:r>
                        <a:rPr lang="nl-NL" sz="2400" baseline="0" smtClean="0">
                          <a:effectLst/>
                          <a:latin typeface="Arial" pitchFamily="34" charset="0"/>
                          <a:cs typeface="Arial" pitchFamily="34" charset="0"/>
                        </a:rPr>
                        <a:t> </a:t>
                      </a:r>
                      <a:r>
                        <a:rPr lang="nl-NL" sz="2400" smtClean="0">
                          <a:effectLst/>
                          <a:latin typeface="Arial" pitchFamily="34" charset="0"/>
                          <a:cs typeface="Arial" pitchFamily="34" charset="0"/>
                        </a:rPr>
                        <a:t>đóng </a:t>
                      </a:r>
                      <a:r>
                        <a:rPr lang="nl-NL" sz="2400">
                          <a:effectLst/>
                          <a:latin typeface="Arial" pitchFamily="34" charset="0"/>
                          <a:cs typeface="Arial" pitchFamily="34" charset="0"/>
                        </a:rPr>
                        <a:t>trong </a:t>
                      </a:r>
                      <a:endParaRPr lang="nl-NL" sz="2400" smtClean="0">
                        <a:effectLst/>
                        <a:latin typeface="Arial" pitchFamily="34" charset="0"/>
                        <a:cs typeface="Arial" pitchFamily="34" charset="0"/>
                      </a:endParaRPr>
                    </a:p>
                    <a:p>
                      <a:pPr algn="l">
                        <a:lnSpc>
                          <a:spcPct val="150000"/>
                        </a:lnSpc>
                        <a:spcBef>
                          <a:spcPts val="300"/>
                        </a:spcBef>
                        <a:spcAft>
                          <a:spcPts val="300"/>
                        </a:spcAft>
                      </a:pPr>
                      <a:r>
                        <a:rPr lang="nl-NL" sz="2400" smtClean="0">
                          <a:effectLst/>
                          <a:latin typeface="Arial" pitchFamily="34" charset="0"/>
                          <a:cs typeface="Arial" pitchFamily="34" charset="0"/>
                        </a:rPr>
                        <a:t>    bao </a:t>
                      </a:r>
                      <a:r>
                        <a:rPr lang="nl-NL" sz="2400">
                          <a:effectLst/>
                          <a:latin typeface="Arial" pitchFamily="34" charset="0"/>
                          <a:cs typeface="Arial" pitchFamily="34" charset="0"/>
                        </a:rPr>
                        <a:t>có nhãn hiệu nơi sản xuất.</a:t>
                      </a:r>
                      <a:endParaRPr lang="en-US" sz="2400">
                        <a:effectLst/>
                        <a:latin typeface="Arial" pitchFamily="34" charset="0"/>
                        <a:ea typeface="Calibri"/>
                        <a:cs typeface="Arial" pitchFamily="34" charset="0"/>
                      </a:endParaRPr>
                    </a:p>
                  </a:txBody>
                  <a:tcPr marL="68580" marR="68580" marT="0" marB="0"/>
                </a:tc>
                <a:tc>
                  <a:txBody>
                    <a:bodyPr/>
                    <a:lstStyle/>
                    <a:p>
                      <a:pPr algn="just">
                        <a:lnSpc>
                          <a:spcPct val="150000"/>
                        </a:lnSpc>
                        <a:spcBef>
                          <a:spcPts val="300"/>
                        </a:spcBef>
                        <a:spcAft>
                          <a:spcPts val="300"/>
                        </a:spcAft>
                      </a:pPr>
                      <a:endParaRPr lang="en-US" sz="2800">
                        <a:effectLst/>
                        <a:latin typeface="Calibri"/>
                        <a:ea typeface="Calibri"/>
                        <a:cs typeface="Times New Roman"/>
                      </a:endParaRPr>
                    </a:p>
                  </a:txBody>
                  <a:tcPr marL="68580" marR="68580" marT="0" marB="0"/>
                </a:tc>
              </a:tr>
              <a:tr h="1154539">
                <a:tc>
                  <a:txBody>
                    <a:bodyPr/>
                    <a:lstStyle/>
                    <a:p>
                      <a:pPr algn="just">
                        <a:lnSpc>
                          <a:spcPct val="150000"/>
                        </a:lnSpc>
                        <a:spcBef>
                          <a:spcPts val="300"/>
                        </a:spcBef>
                        <a:spcAft>
                          <a:spcPts val="300"/>
                        </a:spcAft>
                      </a:pPr>
                      <a:r>
                        <a:rPr lang="nl-NL" sz="2400">
                          <a:effectLst/>
                          <a:latin typeface="Arial" pitchFamily="34" charset="0"/>
                          <a:cs typeface="Arial" pitchFamily="34" charset="0"/>
                        </a:rPr>
                        <a:t>D. Một người đang trả tiền mua hoa </a:t>
                      </a:r>
                      <a:r>
                        <a:rPr lang="nl-NL" sz="2400">
                          <a:effectLst/>
                          <a:latin typeface="Arial" pitchFamily="34" charset="0"/>
                          <a:cs typeface="Arial" pitchFamily="34" charset="0"/>
                        </a:rPr>
                        <a:t>tại </a:t>
                      </a:r>
                      <a:endParaRPr lang="nl-NL" sz="2400" smtClean="0">
                        <a:effectLst/>
                        <a:latin typeface="Arial" pitchFamily="34" charset="0"/>
                        <a:cs typeface="Arial" pitchFamily="34" charset="0"/>
                      </a:endParaRPr>
                    </a:p>
                    <a:p>
                      <a:pPr algn="just">
                        <a:lnSpc>
                          <a:spcPct val="150000"/>
                        </a:lnSpc>
                        <a:spcBef>
                          <a:spcPts val="300"/>
                        </a:spcBef>
                        <a:spcAft>
                          <a:spcPts val="300"/>
                        </a:spcAft>
                      </a:pPr>
                      <a:r>
                        <a:rPr lang="nl-NL" sz="2400" smtClean="0">
                          <a:effectLst/>
                          <a:latin typeface="Arial" pitchFamily="34" charset="0"/>
                          <a:cs typeface="Arial" pitchFamily="34" charset="0"/>
                        </a:rPr>
                        <a:t>     cửa </a:t>
                      </a:r>
                      <a:r>
                        <a:rPr lang="nl-NL" sz="2400">
                          <a:effectLst/>
                          <a:latin typeface="Arial" pitchFamily="34" charset="0"/>
                          <a:cs typeface="Arial" pitchFamily="34" charset="0"/>
                        </a:rPr>
                        <a:t>hàng hoa.</a:t>
                      </a:r>
                      <a:endParaRPr lang="en-US" sz="2400">
                        <a:effectLst/>
                        <a:latin typeface="Arial" pitchFamily="34" charset="0"/>
                        <a:ea typeface="Calibri"/>
                        <a:cs typeface="Arial" pitchFamily="34" charset="0"/>
                      </a:endParaRPr>
                    </a:p>
                  </a:txBody>
                  <a:tcPr marL="68580" marR="68580" marT="0" marB="0"/>
                </a:tc>
                <a:tc>
                  <a:txBody>
                    <a:bodyPr/>
                    <a:lstStyle/>
                    <a:p>
                      <a:pPr algn="just">
                        <a:lnSpc>
                          <a:spcPct val="150000"/>
                        </a:lnSpc>
                        <a:spcBef>
                          <a:spcPts val="300"/>
                        </a:spcBef>
                        <a:spcAft>
                          <a:spcPts val="300"/>
                        </a:spcAft>
                      </a:pPr>
                      <a:endParaRPr lang="en-US" sz="2800">
                        <a:effectLst/>
                        <a:latin typeface="Arial" pitchFamily="34" charset="0"/>
                        <a:ea typeface="Calibri"/>
                        <a:cs typeface="Arial" pitchFamily="34" charset="0"/>
                      </a:endParaRPr>
                    </a:p>
                  </a:txBody>
                  <a:tcPr marL="68580" marR="68580" marT="0" marB="0"/>
                </a:tc>
              </a:tr>
            </a:tbl>
          </a:graphicData>
        </a:graphic>
      </p:graphicFrame>
      <p:sp>
        <p:nvSpPr>
          <p:cNvPr id="5" name="Rectangle 4"/>
          <p:cNvSpPr/>
          <p:nvPr/>
        </p:nvSpPr>
        <p:spPr>
          <a:xfrm>
            <a:off x="6934200" y="3681561"/>
            <a:ext cx="11353800" cy="1461939"/>
          </a:xfrm>
          <a:prstGeom prst="rect">
            <a:avLst/>
          </a:prstGeom>
        </p:spPr>
        <p:txBody>
          <a:bodyPr wrap="square">
            <a:spAutoFit/>
          </a:bodyPr>
          <a:lstStyle/>
          <a:p>
            <a:pPr algn="just">
              <a:lnSpc>
                <a:spcPct val="150000"/>
              </a:lnSpc>
              <a:spcBef>
                <a:spcPts val="300"/>
              </a:spcBef>
              <a:spcAft>
                <a:spcPts val="300"/>
              </a:spcAft>
            </a:pPr>
            <a:r>
              <a:rPr lang="nl-NL" sz="2800">
                <a:latin typeface="Arial" pitchFamily="34" charset="0"/>
                <a:cs typeface="Arial" pitchFamily="34" charset="0"/>
              </a:rPr>
              <a:t>- Hoạt động tiêu dùng (khi sử dụng máy tính với mục đích giải trí). </a:t>
            </a:r>
            <a:endParaRPr lang="en-US" sz="2800">
              <a:latin typeface="Arial" pitchFamily="34" charset="0"/>
              <a:cs typeface="Arial" pitchFamily="34" charset="0"/>
            </a:endParaRPr>
          </a:p>
          <a:p>
            <a:pPr algn="just">
              <a:lnSpc>
                <a:spcPct val="150000"/>
              </a:lnSpc>
              <a:spcBef>
                <a:spcPts val="300"/>
              </a:spcBef>
              <a:spcAft>
                <a:spcPts val="300"/>
              </a:spcAft>
            </a:pPr>
            <a:r>
              <a:rPr lang="nl-NL" sz="2800">
                <a:latin typeface="Arial" pitchFamily="34" charset="0"/>
                <a:cs typeface="Arial" pitchFamily="34" charset="0"/>
              </a:rPr>
              <a:t>- Hoạt động sản xuất (khi sử dụng máy tính để làm việc).</a:t>
            </a:r>
            <a:endParaRPr lang="en-US" sz="2800">
              <a:latin typeface="Arial" pitchFamily="34" charset="0"/>
              <a:ea typeface="Calibri"/>
              <a:cs typeface="Arial" pitchFamily="34" charset="0"/>
            </a:endParaRPr>
          </a:p>
        </p:txBody>
      </p:sp>
      <p:sp>
        <p:nvSpPr>
          <p:cNvPr id="6" name="Rectangle 5"/>
          <p:cNvSpPr/>
          <p:nvPr/>
        </p:nvSpPr>
        <p:spPr>
          <a:xfrm>
            <a:off x="6984459" y="5310985"/>
            <a:ext cx="7144905" cy="658835"/>
          </a:xfrm>
          <a:prstGeom prst="rect">
            <a:avLst/>
          </a:prstGeom>
        </p:spPr>
        <p:txBody>
          <a:bodyPr wrap="none">
            <a:spAutoFit/>
          </a:bodyPr>
          <a:lstStyle/>
          <a:p>
            <a:pPr algn="just">
              <a:lnSpc>
                <a:spcPct val="150000"/>
              </a:lnSpc>
              <a:spcBef>
                <a:spcPts val="300"/>
              </a:spcBef>
              <a:spcAft>
                <a:spcPts val="300"/>
              </a:spcAft>
            </a:pPr>
            <a:r>
              <a:rPr lang="nl-NL" sz="2800">
                <a:latin typeface="Arial" pitchFamily="34" charset="0"/>
                <a:cs typeface="Arial" pitchFamily="34" charset="0"/>
              </a:rPr>
              <a:t>- Hoạt động tiêu dùng (sản phẩm tinh thần).</a:t>
            </a:r>
            <a:endParaRPr lang="en-US" sz="2800">
              <a:latin typeface="Arial" pitchFamily="34" charset="0"/>
              <a:ea typeface="Calibri"/>
              <a:cs typeface="Arial" pitchFamily="34" charset="0"/>
            </a:endParaRPr>
          </a:p>
        </p:txBody>
      </p:sp>
      <p:sp>
        <p:nvSpPr>
          <p:cNvPr id="7" name="Rectangle 6"/>
          <p:cNvSpPr/>
          <p:nvPr/>
        </p:nvSpPr>
        <p:spPr>
          <a:xfrm>
            <a:off x="6984459" y="6984455"/>
            <a:ext cx="9144000" cy="1392369"/>
          </a:xfrm>
          <a:prstGeom prst="rect">
            <a:avLst/>
          </a:prstGeom>
        </p:spPr>
        <p:txBody>
          <a:bodyPr>
            <a:spAutoFit/>
          </a:bodyPr>
          <a:lstStyle/>
          <a:p>
            <a:pPr algn="just">
              <a:lnSpc>
                <a:spcPct val="150000"/>
              </a:lnSpc>
              <a:spcBef>
                <a:spcPts val="300"/>
              </a:spcBef>
              <a:spcAft>
                <a:spcPts val="300"/>
              </a:spcAft>
            </a:pPr>
            <a:r>
              <a:rPr lang="vi-VN" sz="2800"/>
              <a:t>- Hoạt động sản xuất (nuôi tôm). </a:t>
            </a:r>
            <a:endParaRPr lang="en-US" sz="2800"/>
          </a:p>
          <a:p>
            <a:pPr algn="just">
              <a:lnSpc>
                <a:spcPct val="150000"/>
              </a:lnSpc>
              <a:spcBef>
                <a:spcPts val="300"/>
              </a:spcBef>
              <a:spcAft>
                <a:spcPts val="300"/>
              </a:spcAft>
            </a:pPr>
            <a:r>
              <a:rPr lang="vi-VN" sz="2800"/>
              <a:t>- Hoạt động tiêu dùng (tiêu dùng cho sản xuất).</a:t>
            </a:r>
            <a:endParaRPr lang="en-US" sz="2800">
              <a:ea typeface="Calibri"/>
              <a:cs typeface="Times New Roman"/>
            </a:endParaRPr>
          </a:p>
        </p:txBody>
      </p:sp>
      <p:sp>
        <p:nvSpPr>
          <p:cNvPr id="8" name="Rectangle 7"/>
          <p:cNvSpPr/>
          <p:nvPr/>
        </p:nvSpPr>
        <p:spPr>
          <a:xfrm>
            <a:off x="6929336" y="8773160"/>
            <a:ext cx="5064207" cy="658835"/>
          </a:xfrm>
          <a:prstGeom prst="rect">
            <a:avLst/>
          </a:prstGeom>
        </p:spPr>
        <p:txBody>
          <a:bodyPr wrap="none">
            <a:spAutoFit/>
          </a:bodyPr>
          <a:lstStyle/>
          <a:p>
            <a:pPr algn="just">
              <a:lnSpc>
                <a:spcPct val="150000"/>
              </a:lnSpc>
              <a:spcBef>
                <a:spcPts val="300"/>
              </a:spcBef>
              <a:spcAft>
                <a:spcPts val="300"/>
              </a:spcAft>
            </a:pPr>
            <a:r>
              <a:rPr lang="nl-NL" sz="2800">
                <a:latin typeface="Arial" pitchFamily="34" charset="0"/>
                <a:cs typeface="Arial" pitchFamily="34" charset="0"/>
              </a:rPr>
              <a:t>- Hoạt động trao đổi, mua bán.</a:t>
            </a:r>
            <a:endParaRPr lang="en-US" sz="2800">
              <a:latin typeface="Arial" pitchFamily="34" charset="0"/>
              <a:ea typeface="Calibri"/>
              <a:cs typeface="Arial" pitchFamily="34" charset="0"/>
            </a:endParaRPr>
          </a:p>
        </p:txBody>
      </p:sp>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0" name="Pentagon 19"/>
          <p:cNvSpPr/>
          <p:nvPr/>
        </p:nvSpPr>
        <p:spPr>
          <a:xfrm>
            <a:off x="558793" y="547991"/>
            <a:ext cx="6616703"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smtClean="0">
                <a:solidFill>
                  <a:schemeClr val="bg1"/>
                </a:solidFill>
                <a:latin typeface="Arial" pitchFamily="34" charset="0"/>
                <a:cs typeface="Arial" pitchFamily="34" charset="0"/>
              </a:rPr>
              <a:t>  HOẠT ĐỘNG LUYỆN TẬP</a:t>
            </a:r>
            <a:endParaRPr lang="en-US" sz="3600"/>
          </a:p>
        </p:txBody>
      </p:sp>
      <p:sp>
        <p:nvSpPr>
          <p:cNvPr id="5" name="Rounded Rectangle 4"/>
          <p:cNvSpPr/>
          <p:nvPr/>
        </p:nvSpPr>
        <p:spPr>
          <a:xfrm>
            <a:off x="1031538" y="1683000"/>
            <a:ext cx="16224923" cy="7803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14640" y="2135182"/>
            <a:ext cx="15258720" cy="6740307"/>
          </a:xfrm>
          <a:prstGeom prst="rect">
            <a:avLst/>
          </a:prstGeom>
        </p:spPr>
        <p:txBody>
          <a:bodyPr wrap="square">
            <a:spAutoFit/>
          </a:bodyPr>
          <a:lstStyle/>
          <a:p>
            <a:pPr>
              <a:lnSpc>
                <a:spcPct val="150000"/>
              </a:lnSpc>
            </a:pPr>
            <a:r>
              <a:rPr lang="nl-NL" sz="3200" b="1">
                <a:latin typeface="Arial" pitchFamily="34" charset="0"/>
                <a:cs typeface="Arial" pitchFamily="34" charset="0"/>
              </a:rPr>
              <a:t>Bài </a:t>
            </a:r>
            <a:r>
              <a:rPr lang="nl-NL" sz="3200" b="1" smtClean="0">
                <a:latin typeface="Arial" pitchFamily="34" charset="0"/>
                <a:cs typeface="Arial" pitchFamily="34" charset="0"/>
              </a:rPr>
              <a:t>3: </a:t>
            </a:r>
            <a:r>
              <a:rPr lang="nl-NL" sz="3200">
                <a:latin typeface="Arial" pitchFamily="34" charset="0"/>
                <a:cs typeface="Arial" pitchFamily="34" charset="0"/>
              </a:rPr>
              <a:t>Em hãy kể lại những việc em đã làm khi tham gia vào các hoạt động kinh tế. Em đã điều chỉnh như thế nào với những việc làm chưa phù hợp? Theo em, HS trung học phổ thông cần thể hiện trách nhiệm gì khi tham gia các hoạt động kinh tế hằng ngày?</a:t>
            </a:r>
            <a:endParaRPr lang="en-US" sz="3200">
              <a:latin typeface="Arial" pitchFamily="34" charset="0"/>
              <a:cs typeface="Arial" pitchFamily="34" charset="0"/>
            </a:endParaRPr>
          </a:p>
          <a:p>
            <a:pPr>
              <a:lnSpc>
                <a:spcPct val="150000"/>
              </a:lnSpc>
            </a:pPr>
            <a:r>
              <a:rPr lang="nl-NL" sz="3200">
                <a:latin typeface="Arial" pitchFamily="34" charset="0"/>
                <a:cs typeface="Arial" pitchFamily="34" charset="0"/>
              </a:rPr>
              <a:t>a) Em hãy liệt kê các việc làm thể hiện sự tham gia vào các hoạt động kinh tế.</a:t>
            </a:r>
            <a:endParaRPr lang="en-US" sz="3200">
              <a:latin typeface="Arial" pitchFamily="34" charset="0"/>
              <a:cs typeface="Arial" pitchFamily="34" charset="0"/>
            </a:endParaRPr>
          </a:p>
          <a:p>
            <a:pPr>
              <a:lnSpc>
                <a:spcPct val="150000"/>
              </a:lnSpc>
            </a:pPr>
            <a:r>
              <a:rPr lang="nl-NL" sz="3200">
                <a:latin typeface="Arial" pitchFamily="34" charset="0"/>
                <a:cs typeface="Arial" pitchFamily="34" charset="0"/>
              </a:rPr>
              <a:t>b) Việc làm nào em cho là chưa phù hợp? Em đã điều chỉnh như thế nào với những việc làm chưa phù hợp?</a:t>
            </a:r>
            <a:endParaRPr lang="en-US" sz="3200">
              <a:latin typeface="Arial" pitchFamily="34" charset="0"/>
              <a:cs typeface="Arial" pitchFamily="34" charset="0"/>
            </a:endParaRPr>
          </a:p>
          <a:p>
            <a:pPr>
              <a:lnSpc>
                <a:spcPct val="150000"/>
              </a:lnSpc>
            </a:pPr>
            <a:r>
              <a:rPr lang="nl-NL" sz="3200">
                <a:latin typeface="Arial" pitchFamily="34" charset="0"/>
                <a:cs typeface="Arial" pitchFamily="34" charset="0"/>
              </a:rPr>
              <a:t>c) Theo em, HS trung học phổ thông cần thể hiện trách nhiệm gì khi tham gia các hoạt động kinh tế hằng ngày?</a:t>
            </a:r>
            <a:endParaRPr lang="en-US" sz="3200">
              <a:latin typeface="Arial" pitchFamily="34" charset="0"/>
              <a:cs typeface="Arial" pitchFamily="34" charset="0"/>
            </a:endParaRPr>
          </a:p>
        </p:txBody>
      </p:sp>
    </p:spTree>
    <p:extLst>
      <p:ext uri="{BB962C8B-B14F-4D97-AF65-F5344CB8AC3E}">
        <p14:creationId xmlns:p14="http://schemas.microsoft.com/office/powerpoint/2010/main" val="862622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4" name="TextBox 3"/>
          <p:cNvSpPr txBox="1"/>
          <p:nvPr/>
        </p:nvSpPr>
        <p:spPr>
          <a:xfrm>
            <a:off x="1994286" y="5882431"/>
            <a:ext cx="7582332" cy="584775"/>
          </a:xfrm>
          <a:prstGeom prst="rect">
            <a:avLst/>
          </a:prstGeom>
          <a:noFill/>
        </p:spPr>
        <p:txBody>
          <a:bodyPr wrap="none" rtlCol="0">
            <a:spAutoFit/>
          </a:bodyPr>
          <a:lstStyle/>
          <a:p>
            <a:r>
              <a:rPr lang="en-US" sz="3200" smtClean="0">
                <a:solidFill>
                  <a:schemeClr val="bg1"/>
                </a:solidFill>
                <a:latin typeface="Arial" pitchFamily="34" charset="0"/>
                <a:cs typeface="Arial" pitchFamily="34" charset="0"/>
              </a:rPr>
              <a:t>a. Anh Nam và đồng nghiệp nhận được: </a:t>
            </a:r>
            <a:endParaRPr lang="en-US" sz="3200">
              <a:solidFill>
                <a:schemeClr val="bg1"/>
              </a:solidFill>
              <a:latin typeface="Arial" pitchFamily="34" charset="0"/>
              <a:cs typeface="Arial" pitchFamily="34" charset="0"/>
            </a:endParaRPr>
          </a:p>
        </p:txBody>
      </p:sp>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5" name="TextBox 24"/>
          <p:cNvSpPr txBox="1"/>
          <p:nvPr/>
        </p:nvSpPr>
        <p:spPr>
          <a:xfrm>
            <a:off x="2412497" y="7821424"/>
            <a:ext cx="6907660"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Thu nhập tăng thêm khi làm dự án</a:t>
            </a:r>
            <a:endParaRPr lang="en-US" sz="3200">
              <a:solidFill>
                <a:schemeClr val="bg1"/>
              </a:solidFill>
              <a:latin typeface="Arial" pitchFamily="34" charset="0"/>
              <a:cs typeface="Arial" pitchFamily="34" charset="0"/>
            </a:endParaRPr>
          </a:p>
        </p:txBody>
      </p:sp>
      <p:sp>
        <p:nvSpPr>
          <p:cNvPr id="20" name="Pentagon 19"/>
          <p:cNvSpPr/>
          <p:nvPr/>
        </p:nvSpPr>
        <p:spPr>
          <a:xfrm>
            <a:off x="558793" y="547991"/>
            <a:ext cx="6616703"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smtClean="0">
                <a:solidFill>
                  <a:schemeClr val="bg1"/>
                </a:solidFill>
                <a:latin typeface="Arial" pitchFamily="34" charset="0"/>
                <a:cs typeface="Arial" pitchFamily="34" charset="0"/>
              </a:rPr>
              <a:t>  HOẠT ĐỘNG LUYỆN TẬP</a:t>
            </a:r>
            <a:endParaRPr lang="en-US" sz="3600"/>
          </a:p>
        </p:txBody>
      </p:sp>
      <p:sp>
        <p:nvSpPr>
          <p:cNvPr id="5" name="Rounded Rectangle 4"/>
          <p:cNvSpPr/>
          <p:nvPr/>
        </p:nvSpPr>
        <p:spPr>
          <a:xfrm>
            <a:off x="1031538" y="1683000"/>
            <a:ext cx="16224923" cy="8032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a:t>Giúp đỡ bố mẹ sản xuất kinh doanh (tham gia vào hoạt động sản xuất); đi chợ, siêu thị mua hàng hoá (hoạt động trao đổi); tiêu dùng hàng hoá, dịch vụ như đồ ăn, mặc, ở, sách vở, đồ dùng học tập,... (hoạt động tiêu </a:t>
            </a:r>
            <a:r>
              <a:rPr lang="vi-VN"/>
              <a:t>dùng</a:t>
            </a:r>
            <a:r>
              <a:rPr lang="vi-VN" smtClean="0"/>
              <a:t>).</a:t>
            </a:r>
            <a:r>
              <a:rPr lang="vi-VN"/>
              <a:t> Giúp đỡ bố mẹ sản xuất kinh doanh (tham gia vào hoạt động sản xuất); đi chợ, siêu thị mua hàng hoá (hoạt động trao đổi); tiêu dùng hàng hoá, dịch vụ như đồ ăn, mặc, ở, sách vở, đồ dùng học tập,... (hoạt động tiêu dùng).</a:t>
            </a:r>
            <a:endParaRPr lang="en-US"/>
          </a:p>
          <a:p>
            <a:pPr>
              <a:lnSpc>
                <a:spcPct val="150000"/>
              </a:lnSpc>
            </a:pPr>
            <a:endParaRPr lang="en-US"/>
          </a:p>
        </p:txBody>
      </p:sp>
      <p:sp>
        <p:nvSpPr>
          <p:cNvPr id="2" name="Rectangle 1"/>
          <p:cNvSpPr/>
          <p:nvPr/>
        </p:nvSpPr>
        <p:spPr>
          <a:xfrm>
            <a:off x="1676400" y="2127822"/>
            <a:ext cx="15100643" cy="669094"/>
          </a:xfrm>
          <a:prstGeom prst="rect">
            <a:avLst/>
          </a:prstGeom>
        </p:spPr>
        <p:txBody>
          <a:bodyPr wrap="square">
            <a:spAutoFit/>
          </a:bodyPr>
          <a:lstStyle/>
          <a:p>
            <a:pPr>
              <a:lnSpc>
                <a:spcPct val="150000"/>
              </a:lnSpc>
            </a:pPr>
            <a:r>
              <a:rPr lang="vi-VN" sz="2800" b="1"/>
              <a:t>a) Một số việc làm thể hiện sự tham gia vào hoạt động kinh tế </a:t>
            </a:r>
            <a:r>
              <a:rPr lang="vi-VN" sz="2800" b="1"/>
              <a:t>như</a:t>
            </a:r>
            <a:r>
              <a:rPr lang="vi-VN" sz="2800" b="1" smtClean="0"/>
              <a:t>:</a:t>
            </a:r>
            <a:endParaRPr lang="en-US" sz="2800" b="1"/>
          </a:p>
        </p:txBody>
      </p:sp>
      <p:sp>
        <p:nvSpPr>
          <p:cNvPr id="3" name="Rectangle 2"/>
          <p:cNvSpPr/>
          <p:nvPr/>
        </p:nvSpPr>
        <p:spPr>
          <a:xfrm>
            <a:off x="2221149" y="2996365"/>
            <a:ext cx="12631329" cy="738664"/>
          </a:xfrm>
          <a:prstGeom prst="rect">
            <a:avLst/>
          </a:prstGeom>
        </p:spPr>
        <p:txBody>
          <a:bodyPr wrap="square">
            <a:spAutoFit/>
          </a:bodyPr>
          <a:lstStyle/>
          <a:p>
            <a:pPr marL="457200" indent="-457200">
              <a:lnSpc>
                <a:spcPct val="150000"/>
              </a:lnSpc>
              <a:buFont typeface="Arial" pitchFamily="34" charset="0"/>
              <a:buChar char="•"/>
            </a:pPr>
            <a:r>
              <a:rPr lang="vi-VN" sz="2800"/>
              <a:t>Giúp đỡ bố mẹ sản xuất kinh doanh (tham gia vào hoạt động sản xuất</a:t>
            </a:r>
            <a:r>
              <a:rPr lang="vi-VN" sz="2800"/>
              <a:t>); </a:t>
            </a:r>
            <a:endParaRPr lang="en-US" sz="2800"/>
          </a:p>
        </p:txBody>
      </p:sp>
      <p:sp>
        <p:nvSpPr>
          <p:cNvPr id="7" name="Rectangle 6"/>
          <p:cNvSpPr/>
          <p:nvPr/>
        </p:nvSpPr>
        <p:spPr>
          <a:xfrm>
            <a:off x="2209800" y="3796745"/>
            <a:ext cx="9144000" cy="669094"/>
          </a:xfrm>
          <a:prstGeom prst="rect">
            <a:avLst/>
          </a:prstGeom>
        </p:spPr>
        <p:txBody>
          <a:bodyPr>
            <a:spAutoFit/>
          </a:bodyPr>
          <a:lstStyle/>
          <a:p>
            <a:pPr marL="457200" indent="-457200">
              <a:lnSpc>
                <a:spcPct val="150000"/>
              </a:lnSpc>
              <a:buFont typeface="Arial" pitchFamily="34" charset="0"/>
              <a:buChar char="•"/>
            </a:pPr>
            <a:r>
              <a:rPr lang="en-US" sz="2800" smtClean="0">
                <a:latin typeface="Arial" pitchFamily="34" charset="0"/>
                <a:cs typeface="Arial" pitchFamily="34" charset="0"/>
              </a:rPr>
              <a:t>Đ</a:t>
            </a:r>
            <a:r>
              <a:rPr lang="vi-VN" sz="2800" smtClean="0"/>
              <a:t>i </a:t>
            </a:r>
            <a:r>
              <a:rPr lang="vi-VN" sz="2800"/>
              <a:t>chợ, siêu thị mua hàng hoá (hoạt động trao đổi</a:t>
            </a:r>
            <a:r>
              <a:rPr lang="vi-VN" sz="2800"/>
              <a:t>); </a:t>
            </a:r>
            <a:endParaRPr lang="en-US" sz="2800"/>
          </a:p>
        </p:txBody>
      </p:sp>
      <p:sp>
        <p:nvSpPr>
          <p:cNvPr id="8" name="Rectangle 7"/>
          <p:cNvSpPr/>
          <p:nvPr/>
        </p:nvSpPr>
        <p:spPr>
          <a:xfrm>
            <a:off x="2221149" y="4681835"/>
            <a:ext cx="15035312" cy="1384995"/>
          </a:xfrm>
          <a:prstGeom prst="rect">
            <a:avLst/>
          </a:prstGeom>
        </p:spPr>
        <p:txBody>
          <a:bodyPr wrap="square">
            <a:spAutoFit/>
          </a:bodyPr>
          <a:lstStyle/>
          <a:p>
            <a:pPr marL="457200" indent="-457200">
              <a:lnSpc>
                <a:spcPct val="150000"/>
              </a:lnSpc>
              <a:buFont typeface="Arial" pitchFamily="34" charset="0"/>
              <a:buChar char="•"/>
            </a:pPr>
            <a:r>
              <a:rPr lang="en-US" sz="2800">
                <a:latin typeface="Arial" pitchFamily="34" charset="0"/>
                <a:cs typeface="Arial" pitchFamily="34" charset="0"/>
              </a:rPr>
              <a:t>T</a:t>
            </a:r>
            <a:r>
              <a:rPr lang="vi-VN" sz="2800" smtClean="0">
                <a:latin typeface="Arial" pitchFamily="34" charset="0"/>
                <a:cs typeface="Arial" pitchFamily="34" charset="0"/>
              </a:rPr>
              <a:t>iêu </a:t>
            </a:r>
            <a:r>
              <a:rPr lang="vi-VN" sz="2800">
                <a:latin typeface="Arial" pitchFamily="34" charset="0"/>
                <a:cs typeface="Arial" pitchFamily="34" charset="0"/>
              </a:rPr>
              <a:t>dùng hàng hoá, dịch vụ như đồ ăn, mặc, ở, sách vở, đồ dùng học tập,... (hoạt động tiêu dùng).</a:t>
            </a:r>
            <a:endParaRPr lang="en-US" sz="2800">
              <a:latin typeface="Arial" pitchFamily="34" charset="0"/>
              <a:cs typeface="Arial" pitchFamily="34" charset="0"/>
            </a:endParaRPr>
          </a:p>
        </p:txBody>
      </p:sp>
      <p:sp>
        <p:nvSpPr>
          <p:cNvPr id="9" name="Rectangle 8"/>
          <p:cNvSpPr/>
          <p:nvPr/>
        </p:nvSpPr>
        <p:spPr>
          <a:xfrm>
            <a:off x="1676400" y="6066830"/>
            <a:ext cx="15100642" cy="1384995"/>
          </a:xfrm>
          <a:prstGeom prst="rect">
            <a:avLst/>
          </a:prstGeom>
        </p:spPr>
        <p:txBody>
          <a:bodyPr wrap="square">
            <a:spAutoFit/>
          </a:bodyPr>
          <a:lstStyle/>
          <a:p>
            <a:pPr>
              <a:lnSpc>
                <a:spcPct val="150000"/>
              </a:lnSpc>
            </a:pPr>
            <a:r>
              <a:rPr lang="vi-VN" sz="2800" b="1"/>
              <a:t>b) Một số việc làm chưa phù hợp: </a:t>
            </a:r>
            <a:r>
              <a:rPr lang="vi-VN" sz="2800"/>
              <a:t>Chưa tự giác, tích cực </a:t>
            </a:r>
            <a:r>
              <a:rPr lang="vi-VN" sz="2800"/>
              <a:t>giúp </a:t>
            </a:r>
            <a:r>
              <a:rPr lang="vi-VN" sz="2800" smtClean="0"/>
              <a:t>đ</a:t>
            </a:r>
            <a:r>
              <a:rPr lang="en-US" sz="2800" smtClean="0">
                <a:latin typeface="Arial" pitchFamily="34" charset="0"/>
                <a:cs typeface="Arial" pitchFamily="34" charset="0"/>
              </a:rPr>
              <a:t>ỡ sản</a:t>
            </a:r>
            <a:r>
              <a:rPr lang="vi-VN" sz="2800" smtClean="0">
                <a:latin typeface="Arial" pitchFamily="34" charset="0"/>
                <a:cs typeface="Arial" pitchFamily="34" charset="0"/>
              </a:rPr>
              <a:t> </a:t>
            </a:r>
            <a:r>
              <a:rPr lang="vi-VN" sz="2800"/>
              <a:t>xuất kinh doanh; tiêu dùng hàng hoá, dịch vụ lãng phí; chưa biết cách trao đổi, mua bán thông minh,...</a:t>
            </a:r>
            <a:endParaRPr lang="en-US" sz="2800"/>
          </a:p>
        </p:txBody>
      </p:sp>
      <p:sp>
        <p:nvSpPr>
          <p:cNvPr id="10" name="Rectangle 9"/>
          <p:cNvSpPr/>
          <p:nvPr/>
        </p:nvSpPr>
        <p:spPr>
          <a:xfrm>
            <a:off x="1661809" y="7457821"/>
            <a:ext cx="15273311" cy="2031325"/>
          </a:xfrm>
          <a:prstGeom prst="rect">
            <a:avLst/>
          </a:prstGeom>
        </p:spPr>
        <p:txBody>
          <a:bodyPr wrap="square">
            <a:spAutoFit/>
          </a:bodyPr>
          <a:lstStyle/>
          <a:p>
            <a:pPr>
              <a:lnSpc>
                <a:spcPct val="150000"/>
              </a:lnSpc>
            </a:pPr>
            <a:r>
              <a:rPr lang="en-US" sz="2800" b="1" smtClean="0">
                <a:latin typeface="Arial" pitchFamily="34" charset="0"/>
                <a:cs typeface="Arial" pitchFamily="34" charset="0"/>
              </a:rPr>
              <a:t>c) HS trung học phổ thông cần: </a:t>
            </a:r>
            <a:r>
              <a:rPr lang="vi-VN" sz="2800" smtClean="0"/>
              <a:t>Tích </a:t>
            </a:r>
            <a:r>
              <a:rPr lang="vi-VN" sz="2800"/>
              <a:t>cực, tự giác tìm tòi, học hỏi và tham gia vào các hoạt động kinh tế phù hợp với lứa tuổi; đối với lứa tuổi HS cần tiêu dùng có trách nhiệm, tiêu dùng thân thiện với môi trường,...</a:t>
            </a:r>
            <a:endParaRPr lang="en-US" sz="2800"/>
          </a:p>
        </p:txBody>
      </p:sp>
    </p:spTree>
    <p:extLst>
      <p:ext uri="{BB962C8B-B14F-4D97-AF65-F5344CB8AC3E}">
        <p14:creationId xmlns:p14="http://schemas.microsoft.com/office/powerpoint/2010/main" val="3007256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24" name="TextBox 23"/>
          <p:cNvSpPr txBox="1"/>
          <p:nvPr/>
        </p:nvSpPr>
        <p:spPr>
          <a:xfrm>
            <a:off x="2464693" y="6793911"/>
            <a:ext cx="2631618" cy="584775"/>
          </a:xfrm>
          <a:prstGeom prst="rect">
            <a:avLst/>
          </a:prstGeom>
          <a:noFill/>
        </p:spPr>
        <p:txBody>
          <a:bodyPr wrap="none" rtlCol="0">
            <a:spAutoFit/>
          </a:bodyPr>
          <a:lstStyle/>
          <a:p>
            <a:pPr marL="457200" indent="-457200">
              <a:buFont typeface="Wingdings" pitchFamily="2" charset="2"/>
              <a:buChar char="Ø"/>
            </a:pPr>
            <a:r>
              <a:rPr lang="en-US" sz="3200" smtClean="0">
                <a:solidFill>
                  <a:schemeClr val="bg1"/>
                </a:solidFill>
                <a:latin typeface="Arial" pitchFamily="34" charset="0"/>
                <a:cs typeface="Arial" pitchFamily="34" charset="0"/>
              </a:rPr>
              <a:t>Tiền lương</a:t>
            </a:r>
            <a:endParaRPr lang="en-US" sz="3200">
              <a:solidFill>
                <a:schemeClr val="bg1"/>
              </a:solidFill>
              <a:latin typeface="Arial" pitchFamily="34" charset="0"/>
              <a:cs typeface="Arial" pitchFamily="34" charset="0"/>
            </a:endParaRPr>
          </a:p>
        </p:txBody>
      </p:sp>
      <p:sp>
        <p:nvSpPr>
          <p:cNvPr id="20" name="Pentagon 19"/>
          <p:cNvSpPr/>
          <p:nvPr/>
        </p:nvSpPr>
        <p:spPr>
          <a:xfrm>
            <a:off x="558793" y="547991"/>
            <a:ext cx="62992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smtClean="0">
                <a:solidFill>
                  <a:schemeClr val="bg1"/>
                </a:solidFill>
                <a:latin typeface="Arial" pitchFamily="34" charset="0"/>
                <a:cs typeface="Arial" pitchFamily="34" charset="0"/>
              </a:rPr>
              <a:t>  HOẠT ĐỘNG VẬN DỤNG</a:t>
            </a:r>
            <a:endParaRPr lang="en-US" sz="3600"/>
          </a:p>
        </p:txBody>
      </p:sp>
      <p:sp>
        <p:nvSpPr>
          <p:cNvPr id="2" name="Rectangle 1"/>
          <p:cNvSpPr/>
          <p:nvPr/>
        </p:nvSpPr>
        <p:spPr>
          <a:xfrm>
            <a:off x="814332" y="1641553"/>
            <a:ext cx="17011650" cy="2597827"/>
          </a:xfrm>
          <a:prstGeom prst="rect">
            <a:avLst/>
          </a:prstGeom>
        </p:spPr>
        <p:txBody>
          <a:bodyPr wrap="square">
            <a:spAutoFit/>
          </a:bodyPr>
          <a:lstStyle/>
          <a:p>
            <a:pPr>
              <a:lnSpc>
                <a:spcPct val="150000"/>
              </a:lnSpc>
            </a:pPr>
            <a:r>
              <a:rPr lang="nl-NL" sz="2800" b="1" smtClean="0">
                <a:latin typeface="Arial" pitchFamily="34" charset="0"/>
                <a:cs typeface="Arial" pitchFamily="34" charset="0"/>
              </a:rPr>
              <a:t>Bài 1</a:t>
            </a:r>
            <a:r>
              <a:rPr lang="nl-NL" sz="2800">
                <a:latin typeface="Arial" pitchFamily="34" charset="0"/>
                <a:cs typeface="Arial" pitchFamily="34" charset="0"/>
              </a:rPr>
              <a:t>. Em hãy tìm hiểu về các hoạt động kinh tế tại địa phương nơi em sinh sống và viết một bài thu hoạch ngắn theo yêu </a:t>
            </a:r>
            <a:r>
              <a:rPr lang="nl-NL" sz="2800">
                <a:latin typeface="Arial" pitchFamily="34" charset="0"/>
                <a:cs typeface="Arial" pitchFamily="34" charset="0"/>
              </a:rPr>
              <a:t>cầu </a:t>
            </a:r>
            <a:r>
              <a:rPr lang="nl-NL" sz="2800" smtClean="0">
                <a:latin typeface="Arial" pitchFamily="34" charset="0"/>
                <a:cs typeface="Arial" pitchFamily="34" charset="0"/>
              </a:rPr>
              <a:t>sau:</a:t>
            </a:r>
            <a:endParaRPr lang="en-US" sz="2800">
              <a:latin typeface="Arial" pitchFamily="34" charset="0"/>
              <a:cs typeface="Arial" pitchFamily="34" charset="0"/>
            </a:endParaRPr>
          </a:p>
          <a:p>
            <a:pPr marL="457200" indent="-457200">
              <a:lnSpc>
                <a:spcPct val="150000"/>
              </a:lnSpc>
              <a:buFont typeface="Arial" pitchFamily="34" charset="0"/>
              <a:buChar char="•"/>
            </a:pPr>
            <a:r>
              <a:rPr lang="nl-NL" sz="2800" smtClean="0">
                <a:latin typeface="Arial" pitchFamily="34" charset="0"/>
                <a:cs typeface="Arial" pitchFamily="34" charset="0"/>
              </a:rPr>
              <a:t>Mô </a:t>
            </a:r>
            <a:r>
              <a:rPr lang="nl-NL" sz="2800">
                <a:latin typeface="Arial" pitchFamily="34" charset="0"/>
                <a:cs typeface="Arial" pitchFamily="34" charset="0"/>
              </a:rPr>
              <a:t>tả hoạt động kinh tế dạng diễn ra.</a:t>
            </a:r>
            <a:endParaRPr lang="en-US" sz="2800">
              <a:latin typeface="Arial" pitchFamily="34" charset="0"/>
              <a:cs typeface="Arial" pitchFamily="34" charset="0"/>
            </a:endParaRPr>
          </a:p>
          <a:p>
            <a:pPr marL="457200" indent="-457200">
              <a:lnSpc>
                <a:spcPct val="150000"/>
              </a:lnSpc>
              <a:buFont typeface="Arial" pitchFamily="34" charset="0"/>
              <a:buChar char="•"/>
            </a:pPr>
            <a:r>
              <a:rPr lang="nl-NL" sz="2800" smtClean="0">
                <a:latin typeface="Arial" pitchFamily="34" charset="0"/>
                <a:cs typeface="Arial" pitchFamily="34" charset="0"/>
              </a:rPr>
              <a:t>N</a:t>
            </a:r>
            <a:r>
              <a:rPr lang="vi-VN" sz="2800">
                <a:latin typeface="Arial" pitchFamily="34" charset="0"/>
                <a:cs typeface="Arial" pitchFamily="34" charset="0"/>
              </a:rPr>
              <a:t>ê</a:t>
            </a:r>
            <a:r>
              <a:rPr lang="nl-NL" sz="2800">
                <a:latin typeface="Arial" pitchFamily="34" charset="0"/>
                <a:cs typeface="Arial" pitchFamily="34" charset="0"/>
              </a:rPr>
              <a:t>u nhận xét của em về những hoạt động kinh tế mà học sinh trung học phổ thông có thể tham gia</a:t>
            </a:r>
            <a:endParaRPr lang="en-US" sz="2800">
              <a:latin typeface="Arial" pitchFamily="34" charset="0"/>
              <a:cs typeface="Arial" pitchFamily="34" charset="0"/>
            </a:endParaRPr>
          </a:p>
        </p:txBody>
      </p:sp>
      <p:sp>
        <p:nvSpPr>
          <p:cNvPr id="3" name="Rectangle 2"/>
          <p:cNvSpPr/>
          <p:nvPr/>
        </p:nvSpPr>
        <p:spPr>
          <a:xfrm>
            <a:off x="871715" y="4568398"/>
            <a:ext cx="16406868" cy="1384995"/>
          </a:xfrm>
          <a:prstGeom prst="rect">
            <a:avLst/>
          </a:prstGeom>
        </p:spPr>
        <p:txBody>
          <a:bodyPr wrap="square">
            <a:spAutoFit/>
          </a:bodyPr>
          <a:lstStyle/>
          <a:p>
            <a:pPr>
              <a:lnSpc>
                <a:spcPct val="150000"/>
              </a:lnSpc>
            </a:pPr>
            <a:r>
              <a:rPr lang="nl-NL" sz="2800" b="1" smtClean="0">
                <a:latin typeface="Arial" pitchFamily="34" charset="0"/>
                <a:cs typeface="Arial" pitchFamily="34" charset="0"/>
              </a:rPr>
              <a:t>Bài 2</a:t>
            </a:r>
            <a:r>
              <a:rPr lang="nl-NL" sz="2800" b="1">
                <a:latin typeface="Arial" pitchFamily="34" charset="0"/>
                <a:cs typeface="Arial" pitchFamily="34" charset="0"/>
              </a:rPr>
              <a:t>. </a:t>
            </a:r>
            <a:r>
              <a:rPr lang="nl-NL" sz="2800">
                <a:latin typeface="Arial" pitchFamily="34" charset="0"/>
                <a:cs typeface="Arial" pitchFamily="34" charset="0"/>
              </a:rPr>
              <a:t>Em hãy cùng b</a:t>
            </a:r>
            <a:r>
              <a:rPr lang="vi-VN" sz="2800">
                <a:latin typeface="Arial" pitchFamily="34" charset="0"/>
                <a:cs typeface="Arial" pitchFamily="34" charset="0"/>
              </a:rPr>
              <a:t>à</a:t>
            </a:r>
            <a:r>
              <a:rPr lang="nl-NL" sz="2800">
                <a:latin typeface="Arial" pitchFamily="34" charset="0"/>
                <a:cs typeface="Arial" pitchFamily="34" charset="0"/>
              </a:rPr>
              <a:t>n xây dựng kịch bản và tổ chức một buổi toạ đàm về chủ đề “Tiêu dùng xanh" để góp phần nâng cao ý thức, trách nhiệm của học sinh khi tham gia vào các hoạt động kinh tế.</a:t>
            </a:r>
            <a:endParaRPr lang="en-US" sz="2800">
              <a:latin typeface="Arial" pitchFamily="34" charset="0"/>
              <a:cs typeface="Arial" pitchFamily="34" charset="0"/>
            </a:endParaRPr>
          </a:p>
        </p:txBody>
      </p:sp>
      <p:pic>
        <p:nvPicPr>
          <p:cNvPr id="2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620771" y="7086298"/>
            <a:ext cx="2730339" cy="3476127"/>
          </a:xfrm>
          <a:prstGeom prst="rect">
            <a:avLst/>
          </a:prstGeom>
        </p:spPr>
      </p:pic>
      <p:pic>
        <p:nvPicPr>
          <p:cNvPr id="27"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335000" y="6210299"/>
            <a:ext cx="4953000" cy="4076701"/>
          </a:xfrm>
          <a:prstGeom prst="rect">
            <a:avLst/>
          </a:prstGeom>
        </p:spPr>
      </p:pic>
    </p:spTree>
    <p:extLst>
      <p:ext uri="{BB962C8B-B14F-4D97-AF65-F5344CB8AC3E}">
        <p14:creationId xmlns:p14="http://schemas.microsoft.com/office/powerpoint/2010/main" val="1731619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t="12165" r="50724" b="51317"/>
          <a:stretch>
            <a:fillRect/>
          </a:stretch>
        </p:blipFill>
        <p:spPr>
          <a:xfrm>
            <a:off x="2282056" y="1751745"/>
            <a:ext cx="13723888" cy="7272027"/>
          </a:xfrm>
          <a:prstGeom prst="rect">
            <a:avLst/>
          </a:prstGeom>
        </p:spPr>
      </p:pic>
      <p:pic>
        <p:nvPicPr>
          <p:cNvPr id="7" name="Picture 7"/>
          <p:cNvPicPr>
            <a:picLocks noChangeAspect="1"/>
          </p:cNvPicPr>
          <p:nvPr/>
        </p:nvPicPr>
        <p:blipFill>
          <a:blip r:embed="rId4"/>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5"/>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6"/>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7"/>
          <a:srcRect/>
          <a:stretch>
            <a:fillRect/>
          </a:stretch>
        </p:blipFill>
        <p:spPr>
          <a:xfrm>
            <a:off x="8803929" y="1405176"/>
            <a:ext cx="680142" cy="693138"/>
          </a:xfrm>
          <a:prstGeom prst="rect">
            <a:avLst/>
          </a:prstGeom>
        </p:spPr>
      </p:pic>
      <p:sp>
        <p:nvSpPr>
          <p:cNvPr id="12" name="TextBox 11"/>
          <p:cNvSpPr txBox="1"/>
          <p:nvPr/>
        </p:nvSpPr>
        <p:spPr>
          <a:xfrm>
            <a:off x="6384270" y="2676169"/>
            <a:ext cx="5519460" cy="707886"/>
          </a:xfrm>
          <a:prstGeom prst="rect">
            <a:avLst/>
          </a:prstGeom>
          <a:noFill/>
        </p:spPr>
        <p:txBody>
          <a:bodyPr wrap="none" rtlCol="0">
            <a:spAutoFit/>
          </a:bodyPr>
          <a:lstStyle/>
          <a:p>
            <a:pPr algn="ctr"/>
            <a:r>
              <a:rPr lang="en-US" sz="4000" b="1" u="sng" smtClean="0">
                <a:solidFill>
                  <a:schemeClr val="accent3">
                    <a:lumMod val="75000"/>
                  </a:schemeClr>
                </a:solidFill>
                <a:latin typeface="Arial" pitchFamily="34" charset="0"/>
                <a:cs typeface="Arial" pitchFamily="34" charset="0"/>
              </a:rPr>
              <a:t>HƯỚNG DẪN VỀ NHÀ</a:t>
            </a:r>
            <a:endParaRPr lang="en-US" sz="4000" b="1" u="sng">
              <a:solidFill>
                <a:schemeClr val="accent3">
                  <a:lumMod val="75000"/>
                </a:schemeClr>
              </a:solidFill>
              <a:latin typeface="Arial" pitchFamily="34" charset="0"/>
              <a:cs typeface="Arial" pitchFamily="34" charset="0"/>
            </a:endParaRPr>
          </a:p>
        </p:txBody>
      </p:sp>
      <p:grpSp>
        <p:nvGrpSpPr>
          <p:cNvPr id="13" name="Group 5"/>
          <p:cNvGrpSpPr>
            <a:grpSpLocks noChangeAspect="1"/>
          </p:cNvGrpSpPr>
          <p:nvPr/>
        </p:nvGrpSpPr>
        <p:grpSpPr>
          <a:xfrm rot="103097">
            <a:off x="4327288" y="3830640"/>
            <a:ext cx="3372633" cy="3854603"/>
            <a:chOff x="0" y="0"/>
            <a:chExt cx="3429000" cy="2374900"/>
          </a:xfrm>
        </p:grpSpPr>
        <p:sp>
          <p:nvSpPr>
            <p:cNvPr id="14"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15"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16" name="TextBox 15"/>
          <p:cNvSpPr txBox="1"/>
          <p:nvPr/>
        </p:nvSpPr>
        <p:spPr>
          <a:xfrm>
            <a:off x="4648201" y="4527097"/>
            <a:ext cx="2743200" cy="2482667"/>
          </a:xfrm>
          <a:prstGeom prst="rect">
            <a:avLst/>
          </a:prstGeom>
          <a:noFill/>
        </p:spPr>
        <p:txBody>
          <a:bodyPr wrap="square" rtlCol="0">
            <a:spAutoFit/>
          </a:bodyPr>
          <a:lstStyle/>
          <a:p>
            <a:pPr algn="ctr">
              <a:lnSpc>
                <a:spcPct val="150000"/>
              </a:lnSpc>
            </a:pPr>
            <a:r>
              <a:rPr lang="en-US" sz="3600" b="1" smtClean="0">
                <a:solidFill>
                  <a:schemeClr val="accent3">
                    <a:lumMod val="75000"/>
                  </a:schemeClr>
                </a:solidFill>
                <a:latin typeface="Arial" pitchFamily="34" charset="0"/>
                <a:cs typeface="Arial" pitchFamily="34" charset="0"/>
              </a:rPr>
              <a:t>Hệ thống lại kiến thức bài 1</a:t>
            </a:r>
            <a:endParaRPr lang="en-US" sz="3600" b="1">
              <a:solidFill>
                <a:schemeClr val="accent3">
                  <a:lumMod val="75000"/>
                </a:schemeClr>
              </a:solidFill>
              <a:latin typeface="Arial" pitchFamily="34" charset="0"/>
              <a:cs typeface="Arial" pitchFamily="34" charset="0"/>
            </a:endParaRPr>
          </a:p>
        </p:txBody>
      </p:sp>
      <p:grpSp>
        <p:nvGrpSpPr>
          <p:cNvPr id="17" name="Group 5"/>
          <p:cNvGrpSpPr>
            <a:grpSpLocks noChangeAspect="1"/>
          </p:cNvGrpSpPr>
          <p:nvPr/>
        </p:nvGrpSpPr>
        <p:grpSpPr>
          <a:xfrm rot="103097">
            <a:off x="7925220" y="3878898"/>
            <a:ext cx="3372633" cy="3854603"/>
            <a:chOff x="0" y="0"/>
            <a:chExt cx="3429000" cy="2374900"/>
          </a:xfrm>
        </p:grpSpPr>
        <p:sp>
          <p:nvSpPr>
            <p:cNvPr id="18"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19"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20" name="TextBox 19"/>
          <p:cNvSpPr txBox="1"/>
          <p:nvPr/>
        </p:nvSpPr>
        <p:spPr>
          <a:xfrm>
            <a:off x="8246133" y="4575355"/>
            <a:ext cx="2743200" cy="2482667"/>
          </a:xfrm>
          <a:prstGeom prst="rect">
            <a:avLst/>
          </a:prstGeom>
          <a:noFill/>
        </p:spPr>
        <p:txBody>
          <a:bodyPr wrap="square" rtlCol="0">
            <a:spAutoFit/>
          </a:bodyPr>
          <a:lstStyle/>
          <a:p>
            <a:pPr algn="ctr">
              <a:lnSpc>
                <a:spcPct val="150000"/>
              </a:lnSpc>
            </a:pPr>
            <a:r>
              <a:rPr lang="en-US" sz="3600" b="1" smtClean="0">
                <a:solidFill>
                  <a:schemeClr val="accent3">
                    <a:lumMod val="75000"/>
                  </a:schemeClr>
                </a:solidFill>
                <a:latin typeface="Arial" pitchFamily="34" charset="0"/>
                <a:cs typeface="Arial" pitchFamily="34" charset="0"/>
              </a:rPr>
              <a:t>Hoàn thành bài tập được giao</a:t>
            </a:r>
            <a:endParaRPr lang="en-US" sz="3600" b="1">
              <a:solidFill>
                <a:schemeClr val="accent3">
                  <a:lumMod val="75000"/>
                </a:schemeClr>
              </a:solidFill>
              <a:latin typeface="Arial" pitchFamily="34" charset="0"/>
              <a:cs typeface="Arial" pitchFamily="34" charset="0"/>
            </a:endParaRPr>
          </a:p>
        </p:txBody>
      </p:sp>
      <p:grpSp>
        <p:nvGrpSpPr>
          <p:cNvPr id="21" name="Group 5"/>
          <p:cNvGrpSpPr>
            <a:grpSpLocks noChangeAspect="1"/>
          </p:cNvGrpSpPr>
          <p:nvPr/>
        </p:nvGrpSpPr>
        <p:grpSpPr>
          <a:xfrm rot="103097">
            <a:off x="11370752" y="3841129"/>
            <a:ext cx="3372633" cy="3854603"/>
            <a:chOff x="0" y="0"/>
            <a:chExt cx="3429000" cy="2374900"/>
          </a:xfrm>
        </p:grpSpPr>
        <p:sp>
          <p:nvSpPr>
            <p:cNvPr id="22"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3"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24" name="TextBox 23"/>
          <p:cNvSpPr txBox="1"/>
          <p:nvPr/>
        </p:nvSpPr>
        <p:spPr>
          <a:xfrm>
            <a:off x="11691665" y="4537586"/>
            <a:ext cx="2743200" cy="2482667"/>
          </a:xfrm>
          <a:prstGeom prst="rect">
            <a:avLst/>
          </a:prstGeom>
          <a:noFill/>
        </p:spPr>
        <p:txBody>
          <a:bodyPr wrap="square" rtlCol="0">
            <a:spAutoFit/>
          </a:bodyPr>
          <a:lstStyle/>
          <a:p>
            <a:pPr algn="ctr">
              <a:lnSpc>
                <a:spcPct val="150000"/>
              </a:lnSpc>
            </a:pPr>
            <a:r>
              <a:rPr lang="en-US" sz="3600" b="1" smtClean="0">
                <a:solidFill>
                  <a:schemeClr val="accent3">
                    <a:lumMod val="75000"/>
                  </a:schemeClr>
                </a:solidFill>
                <a:latin typeface="Arial" pitchFamily="34" charset="0"/>
                <a:cs typeface="Arial" pitchFamily="34" charset="0"/>
              </a:rPr>
              <a:t>Xem trước nội dung bài 2</a:t>
            </a:r>
            <a:endParaRPr lang="en-US" sz="3600" b="1">
              <a:solidFill>
                <a:schemeClr val="accent3">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5909711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a:srcRect b="12059"/>
          <a:stretch>
            <a:fillRect/>
          </a:stretch>
        </p:blipFill>
        <p:spPr>
          <a:xfrm>
            <a:off x="278261" y="285344"/>
            <a:ext cx="18009739" cy="9658755"/>
          </a:xfrm>
          <a:prstGeom prst="rect">
            <a:avLst/>
          </a:prstGeom>
        </p:spPr>
      </p:pic>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4"/>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pic>
        <p:nvPicPr>
          <p:cNvPr id="65"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92563" y="7742504"/>
            <a:ext cx="2350638" cy="2992711"/>
          </a:xfrm>
          <a:prstGeom prst="rect">
            <a:avLst/>
          </a:prstGeom>
        </p:spPr>
      </p:pic>
      <p:pic>
        <p:nvPicPr>
          <p:cNvPr id="66" name="Picture 6"/>
          <p:cNvPicPr>
            <a:picLocks noChangeAspect="1"/>
          </p:cNvPicPr>
          <p:nvPr/>
        </p:nvPicPr>
        <p:blipFill>
          <a:blip r:embed="rId19"/>
          <a:srcRect/>
          <a:stretch>
            <a:fillRect/>
          </a:stretch>
        </p:blipFill>
        <p:spPr>
          <a:xfrm>
            <a:off x="2504159" y="527880"/>
            <a:ext cx="13557942" cy="8710979"/>
          </a:xfrm>
          <a:prstGeom prst="rect">
            <a:avLst/>
          </a:prstGeom>
        </p:spPr>
      </p:pic>
      <p:sp>
        <p:nvSpPr>
          <p:cNvPr id="67" name="TextBox 66"/>
          <p:cNvSpPr txBox="1"/>
          <p:nvPr/>
        </p:nvSpPr>
        <p:spPr>
          <a:xfrm>
            <a:off x="6201997" y="2137490"/>
            <a:ext cx="6162264" cy="2585323"/>
          </a:xfrm>
          <a:prstGeom prst="rect">
            <a:avLst/>
          </a:prstGeom>
          <a:noFill/>
        </p:spPr>
        <p:txBody>
          <a:bodyPr wrap="none" rtlCol="0">
            <a:spAutoFit/>
          </a:bodyPr>
          <a:lstStyle/>
          <a:p>
            <a:pPr algn="ctr">
              <a:lnSpc>
                <a:spcPct val="150000"/>
              </a:lnSpc>
            </a:pPr>
            <a:r>
              <a:rPr lang="en-US" sz="5400" b="1" smtClean="0">
                <a:solidFill>
                  <a:srgbClr val="0070C0"/>
                </a:solidFill>
                <a:latin typeface="Arial" pitchFamily="34" charset="0"/>
                <a:cs typeface="Arial" pitchFamily="34" charset="0"/>
              </a:rPr>
              <a:t>CẢM ƠN CÁC EM </a:t>
            </a:r>
          </a:p>
          <a:p>
            <a:pPr algn="ctr">
              <a:lnSpc>
                <a:spcPct val="150000"/>
              </a:lnSpc>
            </a:pPr>
            <a:r>
              <a:rPr lang="en-US" sz="5400" b="1" smtClean="0">
                <a:solidFill>
                  <a:srgbClr val="0070C0"/>
                </a:solidFill>
                <a:latin typeface="Arial" pitchFamily="34" charset="0"/>
                <a:cs typeface="Arial" pitchFamily="34" charset="0"/>
              </a:rPr>
              <a:t>ĐÃ LẮNG NGHE!</a:t>
            </a:r>
            <a:endParaRPr lang="en-US" sz="5400" b="1">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97941397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3" name="Rounded Rectangle 2"/>
          <p:cNvSpPr/>
          <p:nvPr/>
        </p:nvSpPr>
        <p:spPr>
          <a:xfrm>
            <a:off x="762000" y="1632361"/>
            <a:ext cx="16764000" cy="1301339"/>
          </a:xfrm>
          <a:prstGeom prst="roundRect">
            <a:avLst/>
          </a:prstGeom>
          <a:solidFill>
            <a:schemeClr val="bg1"/>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14400" y="1871915"/>
            <a:ext cx="16611600" cy="739754"/>
          </a:xfrm>
          <a:prstGeom prst="rect">
            <a:avLst/>
          </a:prstGeom>
        </p:spPr>
        <p:txBody>
          <a:bodyPr wrap="square">
            <a:spAutoFit/>
          </a:bodyPr>
          <a:lstStyle/>
          <a:p>
            <a:pPr>
              <a:lnSpc>
                <a:spcPct val="150000"/>
              </a:lnSpc>
            </a:pPr>
            <a:r>
              <a:rPr lang="en-US" sz="3200">
                <a:solidFill>
                  <a:srgbClr val="0070C0"/>
                </a:solidFill>
                <a:latin typeface="Arial" pitchFamily="34" charset="0"/>
                <a:cs typeface="Arial" pitchFamily="34" charset="0"/>
              </a:rPr>
              <a:t>X</a:t>
            </a:r>
            <a:r>
              <a:rPr lang="vi-VN" sz="3200" smtClean="0">
                <a:solidFill>
                  <a:srgbClr val="0070C0"/>
                </a:solidFill>
                <a:latin typeface="Arial" pitchFamily="34" charset="0"/>
                <a:cs typeface="Arial" pitchFamily="34" charset="0"/>
              </a:rPr>
              <a:t>ác </a:t>
            </a:r>
            <a:r>
              <a:rPr lang="vi-VN" sz="3200">
                <a:solidFill>
                  <a:srgbClr val="0070C0"/>
                </a:solidFill>
                <a:latin typeface="Arial" pitchFamily="34" charset="0"/>
                <a:cs typeface="Arial" pitchFamily="34" charset="0"/>
              </a:rPr>
              <a:t>định các </a:t>
            </a:r>
            <a:r>
              <a:rPr lang="en-US" sz="3200" smtClean="0">
                <a:solidFill>
                  <a:srgbClr val="0070C0"/>
                </a:solidFill>
                <a:latin typeface="Arial" pitchFamily="34" charset="0"/>
                <a:cs typeface="Arial" pitchFamily="34" charset="0"/>
              </a:rPr>
              <a:t>HĐKT </a:t>
            </a:r>
            <a:r>
              <a:rPr lang="vi-VN" sz="3200" smtClean="0">
                <a:solidFill>
                  <a:srgbClr val="0070C0"/>
                </a:solidFill>
                <a:latin typeface="Arial" pitchFamily="34" charset="0"/>
                <a:cs typeface="Arial" pitchFamily="34" charset="0"/>
              </a:rPr>
              <a:t>ở </a:t>
            </a:r>
            <a:r>
              <a:rPr lang="vi-VN" sz="3200">
                <a:solidFill>
                  <a:srgbClr val="0070C0"/>
                </a:solidFill>
                <a:latin typeface="Arial" pitchFamily="34" charset="0"/>
                <a:cs typeface="Arial" pitchFamily="34" charset="0"/>
              </a:rPr>
              <a:t>mỗi </a:t>
            </a:r>
            <a:r>
              <a:rPr lang="vi-VN" sz="3200" smtClean="0">
                <a:solidFill>
                  <a:srgbClr val="0070C0"/>
                </a:solidFill>
                <a:latin typeface="Arial" pitchFamily="34" charset="0"/>
                <a:cs typeface="Arial" pitchFamily="34" charset="0"/>
              </a:rPr>
              <a:t>bức</a:t>
            </a:r>
            <a:r>
              <a:rPr lang="en-US" sz="3200" smtClean="0">
                <a:solidFill>
                  <a:srgbClr val="0070C0"/>
                </a:solidFill>
                <a:latin typeface="Arial" pitchFamily="34" charset="0"/>
                <a:cs typeface="Arial" pitchFamily="34" charset="0"/>
              </a:rPr>
              <a:t> và chỉ </a:t>
            </a:r>
            <a:r>
              <a:rPr lang="en-US" sz="3200">
                <a:solidFill>
                  <a:srgbClr val="0070C0"/>
                </a:solidFill>
                <a:latin typeface="Arial" pitchFamily="34" charset="0"/>
                <a:cs typeface="Arial" pitchFamily="34" charset="0"/>
              </a:rPr>
              <a:t>ra mối liên hệ giữa các hoạt động trong hình ảnh </a:t>
            </a:r>
            <a:r>
              <a:rPr lang="en-US" sz="3200" smtClean="0">
                <a:solidFill>
                  <a:srgbClr val="0070C0"/>
                </a:solidFill>
                <a:latin typeface="Arial" pitchFamily="34" charset="0"/>
                <a:cs typeface="Arial" pitchFamily="34" charset="0"/>
              </a:rPr>
              <a:t>đó?</a:t>
            </a:r>
            <a:endParaRPr lang="en-US" sz="3200">
              <a:solidFill>
                <a:srgbClr val="0070C0"/>
              </a:solidFill>
              <a:latin typeface="Arial" pitchFamily="34" charset="0"/>
              <a:cs typeface="Arial" pitchFamily="34" charset="0"/>
            </a:endParaRPr>
          </a:p>
        </p:txBody>
      </p:sp>
      <p:sp>
        <p:nvSpPr>
          <p:cNvPr id="4" name="Pentagon 3"/>
          <p:cNvSpPr/>
          <p:nvPr/>
        </p:nvSpPr>
        <p:spPr>
          <a:xfrm>
            <a:off x="558793" y="547991"/>
            <a:ext cx="4927608" cy="803955"/>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KHỞI ĐỘNG</a:t>
            </a:r>
            <a:endParaRPr lang="en-US" sz="3600" b="1">
              <a:latin typeface="Arial" pitchFamily="34" charset="0"/>
              <a:cs typeface="Arial" pitchFamily="34" charset="0"/>
            </a:endParaRPr>
          </a:p>
        </p:txBody>
      </p:sp>
      <p:pic>
        <p:nvPicPr>
          <p:cNvPr id="24" name="Picture 23"/>
          <p:cNvPicPr/>
          <p:nvPr/>
        </p:nvPicPr>
        <p:blipFill>
          <a:blip r:embed="rId4" cstate="print">
            <a:extLst>
              <a:ext uri="{28A0092B-C50C-407E-A947-70E740481C1C}">
                <a14:useLocalDpi xmlns:a14="http://schemas.microsoft.com/office/drawing/2010/main" val="0"/>
              </a:ext>
            </a:extLst>
          </a:blip>
          <a:stretch>
            <a:fillRect/>
          </a:stretch>
        </p:blipFill>
        <p:spPr>
          <a:xfrm>
            <a:off x="927370" y="3238500"/>
            <a:ext cx="16598630" cy="4800600"/>
          </a:xfrm>
          <a:prstGeom prst="rect">
            <a:avLst/>
          </a:prstGeom>
        </p:spPr>
      </p:pic>
      <p:grpSp>
        <p:nvGrpSpPr>
          <p:cNvPr id="25" name="Group 22"/>
          <p:cNvGrpSpPr/>
          <p:nvPr/>
        </p:nvGrpSpPr>
        <p:grpSpPr>
          <a:xfrm>
            <a:off x="1377277" y="8566411"/>
            <a:ext cx="4876800" cy="873772"/>
            <a:chOff x="0" y="0"/>
            <a:chExt cx="7702470" cy="3661959"/>
          </a:xfrm>
        </p:grpSpPr>
        <p:sp>
          <p:nvSpPr>
            <p:cNvPr id="26" name="Freeform 23"/>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F68AA8"/>
            </a:solidFill>
          </p:spPr>
        </p:sp>
      </p:grpSp>
      <p:sp>
        <p:nvSpPr>
          <p:cNvPr id="6" name="TextBox 5"/>
          <p:cNvSpPr txBox="1"/>
          <p:nvPr/>
        </p:nvSpPr>
        <p:spPr>
          <a:xfrm>
            <a:off x="2571073" y="8682447"/>
            <a:ext cx="2108269" cy="646331"/>
          </a:xfrm>
          <a:prstGeom prst="rect">
            <a:avLst/>
          </a:prstGeom>
          <a:noFill/>
        </p:spPr>
        <p:txBody>
          <a:bodyPr wrap="none" rtlCol="0">
            <a:spAutoFit/>
          </a:bodyPr>
          <a:lstStyle/>
          <a:p>
            <a:r>
              <a:rPr lang="en-US" sz="3600" b="1" smtClean="0">
                <a:latin typeface="Arial" pitchFamily="34" charset="0"/>
                <a:cs typeface="Arial" pitchFamily="34" charset="0"/>
              </a:rPr>
              <a:t>Sản xuất</a:t>
            </a:r>
            <a:endParaRPr lang="en-US" sz="3600" b="1">
              <a:latin typeface="Arial" pitchFamily="34" charset="0"/>
              <a:cs typeface="Arial" pitchFamily="34" charset="0"/>
            </a:endParaRPr>
          </a:p>
        </p:txBody>
      </p:sp>
      <p:grpSp>
        <p:nvGrpSpPr>
          <p:cNvPr id="32" name="Group 22"/>
          <p:cNvGrpSpPr/>
          <p:nvPr/>
        </p:nvGrpSpPr>
        <p:grpSpPr>
          <a:xfrm>
            <a:off x="7467600" y="8616070"/>
            <a:ext cx="4876800" cy="873772"/>
            <a:chOff x="0" y="0"/>
            <a:chExt cx="7702470" cy="3661959"/>
          </a:xfrm>
        </p:grpSpPr>
        <p:sp>
          <p:nvSpPr>
            <p:cNvPr id="33" name="Freeform 23"/>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F68AA8"/>
            </a:solidFill>
          </p:spPr>
        </p:sp>
      </p:grpSp>
      <p:sp>
        <p:nvSpPr>
          <p:cNvPr id="34" name="TextBox 33"/>
          <p:cNvSpPr txBox="1"/>
          <p:nvPr/>
        </p:nvSpPr>
        <p:spPr>
          <a:xfrm>
            <a:off x="7809692" y="8724024"/>
            <a:ext cx="4314194" cy="646331"/>
          </a:xfrm>
          <a:prstGeom prst="rect">
            <a:avLst/>
          </a:prstGeom>
          <a:noFill/>
        </p:spPr>
        <p:txBody>
          <a:bodyPr wrap="none" rtlCol="0">
            <a:spAutoFit/>
          </a:bodyPr>
          <a:lstStyle/>
          <a:p>
            <a:r>
              <a:rPr lang="en-US" sz="3600" b="1" smtClean="0">
                <a:latin typeface="Arial" pitchFamily="34" charset="0"/>
                <a:cs typeface="Arial" pitchFamily="34" charset="0"/>
              </a:rPr>
              <a:t>Trao đổi, buôn bán</a:t>
            </a:r>
            <a:endParaRPr lang="en-US" sz="3600" b="1">
              <a:latin typeface="Arial" pitchFamily="34" charset="0"/>
              <a:cs typeface="Arial" pitchFamily="34" charset="0"/>
            </a:endParaRPr>
          </a:p>
        </p:txBody>
      </p:sp>
      <p:grpSp>
        <p:nvGrpSpPr>
          <p:cNvPr id="35" name="Group 22"/>
          <p:cNvGrpSpPr/>
          <p:nvPr/>
        </p:nvGrpSpPr>
        <p:grpSpPr>
          <a:xfrm>
            <a:off x="13081199" y="8647291"/>
            <a:ext cx="4749601" cy="873772"/>
            <a:chOff x="0" y="0"/>
            <a:chExt cx="7702470" cy="3661959"/>
          </a:xfrm>
        </p:grpSpPr>
        <p:sp>
          <p:nvSpPr>
            <p:cNvPr id="36" name="Freeform 23"/>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F68AA8"/>
            </a:solidFill>
          </p:spPr>
        </p:sp>
      </p:grpSp>
      <p:sp>
        <p:nvSpPr>
          <p:cNvPr id="37" name="TextBox 36"/>
          <p:cNvSpPr txBox="1"/>
          <p:nvPr/>
        </p:nvSpPr>
        <p:spPr>
          <a:xfrm>
            <a:off x="14274996" y="8763327"/>
            <a:ext cx="3098604" cy="646331"/>
          </a:xfrm>
          <a:prstGeom prst="rect">
            <a:avLst/>
          </a:prstGeom>
          <a:noFill/>
        </p:spPr>
        <p:txBody>
          <a:bodyPr wrap="square" rtlCol="0">
            <a:spAutoFit/>
          </a:bodyPr>
          <a:lstStyle/>
          <a:p>
            <a:r>
              <a:rPr lang="en-US" sz="3600" b="1" smtClean="0">
                <a:latin typeface="Arial" pitchFamily="34" charset="0"/>
                <a:cs typeface="Arial" pitchFamily="34" charset="0"/>
              </a:rPr>
              <a:t>Tiêu dùng</a:t>
            </a:r>
            <a:endParaRPr lang="en-US" sz="3600" b="1">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par>
                                <p:cTn id="44" presetID="16" presetClass="entr" presetSubtype="21"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4" grpId="0" animBg="1"/>
      <p:bldP spid="6" grpId="0"/>
      <p:bldP spid="3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762000" y="522729"/>
            <a:ext cx="17008814" cy="5334000"/>
          </a:xfrm>
          <a:prstGeom prst="rect">
            <a:avLst/>
          </a:prstGeom>
        </p:spPr>
      </p:pic>
      <p:sp>
        <p:nvSpPr>
          <p:cNvPr id="15" name="Snip Single Corner Rectangle 14"/>
          <p:cNvSpPr/>
          <p:nvPr/>
        </p:nvSpPr>
        <p:spPr>
          <a:xfrm>
            <a:off x="914400" y="6982902"/>
            <a:ext cx="16459200" cy="2503997"/>
          </a:xfrm>
          <a:prstGeom prst="snip1Rect">
            <a:avLst/>
          </a:prstGeom>
          <a:solidFill>
            <a:srgbClr val="ABD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rgbClr val="002060"/>
                </a:solidFill>
              </a:rPr>
              <a:t>Các hoạt động kinh tế trong 3 hình ảnh trên có mối liên hệ với nhau, trong đó: Việc trồng rau (hình ảnh 1) thông qua trao đổi, mua bán (hình ảnh 2), để thoả mãn nhu cầu tiêu dùng (hình ảnh 3).</a:t>
            </a:r>
            <a:endParaRPr lang="en-US" sz="3200">
              <a:solidFill>
                <a:srgbClr val="002060"/>
              </a:solidFill>
            </a:endParaRPr>
          </a:p>
        </p:txBody>
      </p:sp>
      <p:pic>
        <p:nvPicPr>
          <p:cNvPr id="34" name="Picture 15"/>
          <p:cNvPicPr>
            <a:picLocks noChangeAspect="1"/>
          </p:cNvPicPr>
          <p:nvPr/>
        </p:nvPicPr>
        <p:blipFill>
          <a:blip r:embed="rId3"/>
          <a:srcRect/>
          <a:stretch>
            <a:fillRect/>
          </a:stretch>
        </p:blipFill>
        <p:spPr>
          <a:xfrm rot="-2840458">
            <a:off x="16183581" y="9004187"/>
            <a:ext cx="1503079" cy="1879827"/>
          </a:xfrm>
          <a:prstGeom prst="rect">
            <a:avLst/>
          </a:prstGeom>
        </p:spPr>
      </p:pic>
      <p:sp>
        <p:nvSpPr>
          <p:cNvPr id="16" name="Up-Down Arrow 15"/>
          <p:cNvSpPr/>
          <p:nvPr/>
        </p:nvSpPr>
        <p:spPr>
          <a:xfrm>
            <a:off x="8610600" y="5856729"/>
            <a:ext cx="838200" cy="102951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2165" r="50724" b="48490"/>
          <a:stretch>
            <a:fillRect/>
          </a:stretch>
        </p:blipFill>
        <p:spPr>
          <a:xfrm>
            <a:off x="6858000" y="2043918"/>
            <a:ext cx="10744199" cy="6275893"/>
          </a:xfrm>
          <a:prstGeom prst="rect">
            <a:avLst/>
          </a:prstGeom>
        </p:spPr>
      </p:pic>
      <p:sp>
        <p:nvSpPr>
          <p:cNvPr id="9" name="TextBox 9"/>
          <p:cNvSpPr txBox="1"/>
          <p:nvPr/>
        </p:nvSpPr>
        <p:spPr>
          <a:xfrm>
            <a:off x="8584660" y="5169159"/>
            <a:ext cx="8823534" cy="1846659"/>
          </a:xfrm>
          <a:prstGeom prst="rect">
            <a:avLst/>
          </a:prstGeom>
        </p:spPr>
        <p:txBody>
          <a:bodyPr wrap="square" lIns="0" tIns="0" rIns="0" bIns="0" rtlCol="0" anchor="t">
            <a:spAutoFit/>
          </a:bodyPr>
          <a:lstStyle/>
          <a:p>
            <a:pPr algn="ctr">
              <a:lnSpc>
                <a:spcPct val="150000"/>
              </a:lnSpc>
              <a:spcBef>
                <a:spcPts val="2192"/>
              </a:spcBef>
            </a:pPr>
            <a:r>
              <a:rPr lang="en-US" sz="4000" b="1" u="none" spc="67" smtClean="0">
                <a:solidFill>
                  <a:srgbClr val="002060"/>
                </a:solidFill>
                <a:latin typeface="Arial" pitchFamily="34" charset="0"/>
                <a:cs typeface="Arial" pitchFamily="34" charset="0"/>
              </a:rPr>
              <a:t>BÀI 1. CÁC HOẠT ĐỘNG KINH TẾ TRONG ĐỜI SỐNG XÃ HỘI</a:t>
            </a:r>
            <a:endParaRPr lang="en-US" sz="4000" b="1" u="none" spc="67">
              <a:solidFill>
                <a:srgbClr val="002060"/>
              </a:solidFill>
              <a:latin typeface="Arial" pitchFamily="34" charset="0"/>
              <a:cs typeface="Arial" pitchFamily="34" charset="0"/>
            </a:endParaRPr>
          </a:p>
        </p:txBody>
      </p:sp>
      <p:sp>
        <p:nvSpPr>
          <p:cNvPr id="10" name="TextBox 10"/>
          <p:cNvSpPr txBox="1"/>
          <p:nvPr/>
        </p:nvSpPr>
        <p:spPr>
          <a:xfrm>
            <a:off x="8229600" y="3619500"/>
            <a:ext cx="8697769" cy="880690"/>
          </a:xfrm>
          <a:prstGeom prst="rect">
            <a:avLst/>
          </a:prstGeom>
        </p:spPr>
        <p:txBody>
          <a:bodyPr lIns="0" tIns="0" rIns="0" bIns="0" rtlCol="0" anchor="t">
            <a:spAutoFit/>
          </a:bodyPr>
          <a:lstStyle/>
          <a:p>
            <a:pPr marL="0" lvl="0" indent="0" algn="ctr">
              <a:lnSpc>
                <a:spcPts val="7679"/>
              </a:lnSpc>
              <a:spcBef>
                <a:spcPct val="0"/>
              </a:spcBef>
            </a:pPr>
            <a:r>
              <a:rPr lang="en-US" sz="4800" b="1" spc="319" smtClean="0">
                <a:solidFill>
                  <a:srgbClr val="002060"/>
                </a:solidFill>
                <a:latin typeface="Arial" pitchFamily="34" charset="0"/>
                <a:cs typeface="Arial" pitchFamily="34" charset="0"/>
              </a:rPr>
              <a:t>CHỦ ĐỀ 1</a:t>
            </a:r>
            <a:endParaRPr lang="en-US" sz="4800" b="1" u="none" spc="319">
              <a:solidFill>
                <a:srgbClr val="002060"/>
              </a:solidFill>
              <a:latin typeface="Arial" pitchFamily="34" charset="0"/>
              <a:cs typeface="Arial" pitchFamily="34" charset="0"/>
            </a:endParaRPr>
          </a:p>
        </p:txBody>
      </p:sp>
      <p:pic>
        <p:nvPicPr>
          <p:cNvPr id="11" name="Picture 11"/>
          <p:cNvPicPr>
            <a:picLocks noChangeAspect="1"/>
          </p:cNvPicPr>
          <p:nvPr/>
        </p:nvPicPr>
        <p:blipFill>
          <a:blip r:embed="rId3"/>
          <a:srcRect t="21102" b="41030"/>
          <a:stretch>
            <a:fillRect/>
          </a:stretch>
        </p:blipFill>
        <p:spPr>
          <a:xfrm rot="-108631">
            <a:off x="9449412" y="1550292"/>
            <a:ext cx="4652173" cy="748680"/>
          </a:xfrm>
          <a:prstGeom prst="rect">
            <a:avLst/>
          </a:prstGeom>
        </p:spPr>
      </p:pic>
      <p:cxnSp>
        <p:nvCxnSpPr>
          <p:cNvPr id="16" name="Straight Connector 15"/>
          <p:cNvCxnSpPr/>
          <p:nvPr/>
        </p:nvCxnSpPr>
        <p:spPr>
          <a:xfrm>
            <a:off x="10287000" y="4838700"/>
            <a:ext cx="503925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76986"/>
            <a:ext cx="8382000" cy="7171713"/>
          </a:xfrm>
          <a:prstGeom prst="ellipse">
            <a:avLst/>
          </a:prstGeom>
          <a:ln>
            <a:noFill/>
          </a:ln>
          <a:effectLst>
            <a:softEdge rad="112500"/>
          </a:effectLst>
        </p:spPr>
      </p:pic>
    </p:spTree>
    <p:extLst>
      <p:ext uri="{BB962C8B-B14F-4D97-AF65-F5344CB8AC3E}">
        <p14:creationId xmlns:p14="http://schemas.microsoft.com/office/powerpoint/2010/main" val="54775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a:srcRect b="12059"/>
          <a:stretch>
            <a:fillRect/>
          </a:stretch>
        </p:blipFill>
        <p:spPr>
          <a:xfrm>
            <a:off x="278261" y="285344"/>
            <a:ext cx="18009739" cy="9658755"/>
          </a:xfrm>
          <a:prstGeom prst="rect">
            <a:avLst/>
          </a:prstGeom>
        </p:spPr>
      </p:pic>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4"/>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sp>
        <p:nvSpPr>
          <p:cNvPr id="17" name="Pentagon 16"/>
          <p:cNvSpPr/>
          <p:nvPr/>
        </p:nvSpPr>
        <p:spPr>
          <a:xfrm>
            <a:off x="558793" y="547991"/>
            <a:ext cx="6070607" cy="1084370"/>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NỘI DUNG BÀI HỌC</a:t>
            </a:r>
            <a:endParaRPr lang="en-US" sz="3600" b="1">
              <a:latin typeface="Arial" pitchFamily="34" charset="0"/>
              <a:cs typeface="Arial" pitchFamily="34" charset="0"/>
            </a:endParaRPr>
          </a:p>
        </p:txBody>
      </p:sp>
      <p:grpSp>
        <p:nvGrpSpPr>
          <p:cNvPr id="18" name="Group 5"/>
          <p:cNvGrpSpPr>
            <a:grpSpLocks noChangeAspect="1"/>
          </p:cNvGrpSpPr>
          <p:nvPr/>
        </p:nvGrpSpPr>
        <p:grpSpPr>
          <a:xfrm rot="103097">
            <a:off x="989174" y="2476414"/>
            <a:ext cx="5041824" cy="6839328"/>
            <a:chOff x="0" y="0"/>
            <a:chExt cx="3429000" cy="2374900"/>
          </a:xfrm>
        </p:grpSpPr>
        <p:sp>
          <p:nvSpPr>
            <p:cNvPr id="19"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0"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grpSp>
        <p:nvGrpSpPr>
          <p:cNvPr id="21" name="Group 5"/>
          <p:cNvGrpSpPr>
            <a:grpSpLocks noChangeAspect="1"/>
          </p:cNvGrpSpPr>
          <p:nvPr/>
        </p:nvGrpSpPr>
        <p:grpSpPr>
          <a:xfrm rot="103097">
            <a:off x="11880161" y="2400225"/>
            <a:ext cx="5047231" cy="6689515"/>
            <a:chOff x="0" y="0"/>
            <a:chExt cx="3429000" cy="2374900"/>
          </a:xfrm>
        </p:grpSpPr>
        <p:sp>
          <p:nvSpPr>
            <p:cNvPr id="22"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3"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grpSp>
        <p:nvGrpSpPr>
          <p:cNvPr id="24" name="Group 5"/>
          <p:cNvGrpSpPr>
            <a:grpSpLocks noChangeAspect="1"/>
          </p:cNvGrpSpPr>
          <p:nvPr/>
        </p:nvGrpSpPr>
        <p:grpSpPr>
          <a:xfrm rot="103097">
            <a:off x="6409653" y="2397288"/>
            <a:ext cx="5028456" cy="6806248"/>
            <a:chOff x="0" y="0"/>
            <a:chExt cx="3429000" cy="2374900"/>
          </a:xfrm>
        </p:grpSpPr>
        <p:sp>
          <p:nvSpPr>
            <p:cNvPr id="25"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6"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sp>
        <p:nvSpPr>
          <p:cNvPr id="2" name="Rectangle 1"/>
          <p:cNvSpPr/>
          <p:nvPr/>
        </p:nvSpPr>
        <p:spPr>
          <a:xfrm>
            <a:off x="1651096" y="4117601"/>
            <a:ext cx="3886000" cy="3785652"/>
          </a:xfrm>
          <a:prstGeom prst="rect">
            <a:avLst/>
          </a:prstGeom>
        </p:spPr>
        <p:txBody>
          <a:bodyPr wrap="none">
            <a:spAutoFit/>
          </a:bodyPr>
          <a:lstStyle/>
          <a:p>
            <a:pPr>
              <a:lnSpc>
                <a:spcPct val="150000"/>
              </a:lnSpc>
            </a:pPr>
            <a:r>
              <a:rPr lang="nl-NL" sz="4000" b="1">
                <a:solidFill>
                  <a:srgbClr val="7030A0"/>
                </a:solidFill>
                <a:latin typeface="Arial" pitchFamily="34" charset="0"/>
                <a:cs typeface="Arial" pitchFamily="34" charset="0"/>
              </a:rPr>
              <a:t>Hoạt</a:t>
            </a:r>
            <a:r>
              <a:rPr lang="vi-VN" sz="4000" b="1">
                <a:solidFill>
                  <a:srgbClr val="7030A0"/>
                </a:solidFill>
                <a:latin typeface="Arial" pitchFamily="34" charset="0"/>
                <a:cs typeface="Arial" pitchFamily="34" charset="0"/>
              </a:rPr>
              <a:t> động sản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xuất </a:t>
            </a:r>
            <a:r>
              <a:rPr lang="vi-VN" sz="4000" b="1">
                <a:solidFill>
                  <a:srgbClr val="7030A0"/>
                </a:solidFill>
                <a:latin typeface="Arial" pitchFamily="34" charset="0"/>
                <a:cs typeface="Arial" pitchFamily="34" charset="0"/>
              </a:rPr>
              <a:t>và vai trò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của </a:t>
            </a:r>
            <a:r>
              <a:rPr lang="vi-VN" sz="4000" b="1">
                <a:solidFill>
                  <a:srgbClr val="7030A0"/>
                </a:solidFill>
                <a:latin typeface="Arial" pitchFamily="34" charset="0"/>
                <a:cs typeface="Arial" pitchFamily="34" charset="0"/>
              </a:rPr>
              <a:t>hoạt động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sản </a:t>
            </a:r>
            <a:r>
              <a:rPr lang="vi-VN" sz="4000" b="1">
                <a:solidFill>
                  <a:srgbClr val="7030A0"/>
                </a:solidFill>
                <a:latin typeface="Arial" pitchFamily="34" charset="0"/>
                <a:cs typeface="Arial" pitchFamily="34" charset="0"/>
              </a:rPr>
              <a:t>xuất</a:t>
            </a:r>
            <a:endParaRPr lang="en-US" sz="4000">
              <a:solidFill>
                <a:srgbClr val="7030A0"/>
              </a:solidFill>
              <a:latin typeface="Arial" pitchFamily="34" charset="0"/>
              <a:cs typeface="Arial" pitchFamily="34" charset="0"/>
            </a:endParaRPr>
          </a:p>
        </p:txBody>
      </p:sp>
      <p:sp>
        <p:nvSpPr>
          <p:cNvPr id="3" name="Oval 2"/>
          <p:cNvSpPr/>
          <p:nvPr/>
        </p:nvSpPr>
        <p:spPr>
          <a:xfrm>
            <a:off x="2885598" y="3036400"/>
            <a:ext cx="1219200" cy="1066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a:t>
            </a:r>
            <a:endParaRPr lang="en-US" sz="4000" b="1">
              <a:latin typeface="Arial" pitchFamily="34" charset="0"/>
              <a:cs typeface="Arial" pitchFamily="34" charset="0"/>
            </a:endParaRPr>
          </a:p>
        </p:txBody>
      </p:sp>
      <p:sp>
        <p:nvSpPr>
          <p:cNvPr id="29" name="Oval 28"/>
          <p:cNvSpPr/>
          <p:nvPr/>
        </p:nvSpPr>
        <p:spPr>
          <a:xfrm>
            <a:off x="8334698" y="2993805"/>
            <a:ext cx="1219200" cy="1066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itchFamily="34" charset="0"/>
                <a:cs typeface="Arial" pitchFamily="34" charset="0"/>
              </a:rPr>
              <a:t>2</a:t>
            </a:r>
            <a:endParaRPr lang="en-US" sz="4000" b="1">
              <a:solidFill>
                <a:schemeClr val="bg1"/>
              </a:solidFill>
              <a:latin typeface="Arial" pitchFamily="34" charset="0"/>
              <a:cs typeface="Arial" pitchFamily="34" charset="0"/>
            </a:endParaRPr>
          </a:p>
        </p:txBody>
      </p:sp>
      <p:sp>
        <p:nvSpPr>
          <p:cNvPr id="30" name="Oval 29"/>
          <p:cNvSpPr/>
          <p:nvPr/>
        </p:nvSpPr>
        <p:spPr>
          <a:xfrm>
            <a:off x="13915497" y="3050801"/>
            <a:ext cx="1219200" cy="1066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3</a:t>
            </a:r>
            <a:endParaRPr lang="en-US" sz="4000" b="1">
              <a:latin typeface="Arial" pitchFamily="34" charset="0"/>
              <a:cs typeface="Arial" pitchFamily="34" charset="0"/>
            </a:endParaRPr>
          </a:p>
        </p:txBody>
      </p:sp>
      <p:sp>
        <p:nvSpPr>
          <p:cNvPr id="4" name="Rectangle 3"/>
          <p:cNvSpPr/>
          <p:nvPr/>
        </p:nvSpPr>
        <p:spPr>
          <a:xfrm>
            <a:off x="6797979" y="3958099"/>
            <a:ext cx="4286751" cy="4708981"/>
          </a:xfrm>
          <a:prstGeom prst="rect">
            <a:avLst/>
          </a:prstGeom>
        </p:spPr>
        <p:txBody>
          <a:bodyPr wrap="none">
            <a:spAutoFit/>
          </a:bodyPr>
          <a:lstStyle/>
          <a:p>
            <a:pPr>
              <a:lnSpc>
                <a:spcPct val="150000"/>
              </a:lnSpc>
            </a:pPr>
            <a:r>
              <a:rPr lang="nl-NL" sz="4000" b="1">
                <a:solidFill>
                  <a:srgbClr val="7030A0"/>
                </a:solidFill>
                <a:latin typeface="Arial" pitchFamily="34" charset="0"/>
                <a:cs typeface="Arial" pitchFamily="34" charset="0"/>
              </a:rPr>
              <a:t>Hoạt</a:t>
            </a:r>
            <a:r>
              <a:rPr lang="vi-VN" sz="4000" b="1">
                <a:solidFill>
                  <a:srgbClr val="7030A0"/>
                </a:solidFill>
                <a:latin typeface="Arial" pitchFamily="34" charset="0"/>
                <a:cs typeface="Arial" pitchFamily="34" charset="0"/>
              </a:rPr>
              <a:t> động phân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phối</a:t>
            </a:r>
            <a:r>
              <a:rPr lang="vi-VN" sz="4000" b="1">
                <a:solidFill>
                  <a:srgbClr val="7030A0"/>
                </a:solidFill>
                <a:latin typeface="Arial" pitchFamily="34" charset="0"/>
                <a:cs typeface="Arial" pitchFamily="34" charset="0"/>
              </a:rPr>
              <a:t>, trao đổi và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vai </a:t>
            </a:r>
            <a:r>
              <a:rPr lang="vi-VN" sz="4000" b="1">
                <a:solidFill>
                  <a:srgbClr val="7030A0"/>
                </a:solidFill>
                <a:latin typeface="Arial" pitchFamily="34" charset="0"/>
                <a:cs typeface="Arial" pitchFamily="34" charset="0"/>
              </a:rPr>
              <a:t>trò của hoạt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động </a:t>
            </a:r>
            <a:r>
              <a:rPr lang="vi-VN" sz="4000" b="1">
                <a:solidFill>
                  <a:srgbClr val="7030A0"/>
                </a:solidFill>
                <a:latin typeface="Arial" pitchFamily="34" charset="0"/>
                <a:cs typeface="Arial" pitchFamily="34" charset="0"/>
              </a:rPr>
              <a:t>phân phối</a:t>
            </a:r>
            <a:r>
              <a:rPr lang="vi-VN" sz="4000" b="1" smtClean="0">
                <a:solidFill>
                  <a:srgbClr val="7030A0"/>
                </a:solidFill>
                <a:latin typeface="Arial" pitchFamily="34" charset="0"/>
                <a:cs typeface="Arial" pitchFamily="34" charset="0"/>
              </a:rPr>
              <a:t>,</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 </a:t>
            </a:r>
            <a:r>
              <a:rPr lang="vi-VN" sz="4000" b="1">
                <a:solidFill>
                  <a:srgbClr val="7030A0"/>
                </a:solidFill>
                <a:latin typeface="Arial" pitchFamily="34" charset="0"/>
                <a:cs typeface="Arial" pitchFamily="34" charset="0"/>
              </a:rPr>
              <a:t>trao đổi</a:t>
            </a:r>
            <a:endParaRPr lang="en-US" sz="4000">
              <a:solidFill>
                <a:srgbClr val="7030A0"/>
              </a:solidFill>
              <a:latin typeface="Arial" pitchFamily="34" charset="0"/>
              <a:cs typeface="Arial" pitchFamily="34" charset="0"/>
            </a:endParaRPr>
          </a:p>
        </p:txBody>
      </p:sp>
      <p:sp>
        <p:nvSpPr>
          <p:cNvPr id="5" name="Rectangle 4"/>
          <p:cNvSpPr/>
          <p:nvPr/>
        </p:nvSpPr>
        <p:spPr>
          <a:xfrm>
            <a:off x="12538014" y="4060566"/>
            <a:ext cx="3974165" cy="3785652"/>
          </a:xfrm>
          <a:prstGeom prst="rect">
            <a:avLst/>
          </a:prstGeom>
        </p:spPr>
        <p:txBody>
          <a:bodyPr wrap="none">
            <a:spAutoFit/>
          </a:bodyPr>
          <a:lstStyle/>
          <a:p>
            <a:pPr>
              <a:lnSpc>
                <a:spcPct val="150000"/>
              </a:lnSpc>
            </a:pPr>
            <a:r>
              <a:rPr lang="nl-NL" sz="4000" b="1">
                <a:solidFill>
                  <a:srgbClr val="7030A0"/>
                </a:solidFill>
                <a:latin typeface="Arial" pitchFamily="34" charset="0"/>
                <a:cs typeface="Arial" pitchFamily="34" charset="0"/>
              </a:rPr>
              <a:t>Hoạt</a:t>
            </a:r>
            <a:r>
              <a:rPr lang="vi-VN" sz="4000" b="1">
                <a:solidFill>
                  <a:srgbClr val="7030A0"/>
                </a:solidFill>
                <a:latin typeface="Arial" pitchFamily="34" charset="0"/>
                <a:cs typeface="Arial" pitchFamily="34" charset="0"/>
              </a:rPr>
              <a:t> động tiêu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dùng </a:t>
            </a:r>
            <a:r>
              <a:rPr lang="vi-VN" sz="4000" b="1">
                <a:solidFill>
                  <a:srgbClr val="7030A0"/>
                </a:solidFill>
                <a:latin typeface="Arial" pitchFamily="34" charset="0"/>
                <a:cs typeface="Arial" pitchFamily="34" charset="0"/>
              </a:rPr>
              <a:t>và vai trò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của </a:t>
            </a:r>
            <a:r>
              <a:rPr lang="vi-VN" sz="4000" b="1">
                <a:solidFill>
                  <a:srgbClr val="7030A0"/>
                </a:solidFill>
                <a:latin typeface="Arial" pitchFamily="34" charset="0"/>
                <a:cs typeface="Arial" pitchFamily="34" charset="0"/>
              </a:rPr>
              <a:t>hoạt động </a:t>
            </a:r>
            <a:endParaRPr lang="en-US" sz="4000" b="1" smtClean="0">
              <a:solidFill>
                <a:srgbClr val="7030A0"/>
              </a:solidFill>
              <a:latin typeface="Arial" pitchFamily="34" charset="0"/>
              <a:cs typeface="Arial" pitchFamily="34" charset="0"/>
            </a:endParaRPr>
          </a:p>
          <a:p>
            <a:pPr>
              <a:lnSpc>
                <a:spcPct val="150000"/>
              </a:lnSpc>
            </a:pPr>
            <a:r>
              <a:rPr lang="vi-VN" sz="4000" b="1" smtClean="0">
                <a:solidFill>
                  <a:srgbClr val="7030A0"/>
                </a:solidFill>
                <a:latin typeface="Arial" pitchFamily="34" charset="0"/>
                <a:cs typeface="Arial" pitchFamily="34" charset="0"/>
              </a:rPr>
              <a:t>tiêu </a:t>
            </a:r>
            <a:r>
              <a:rPr lang="vi-VN" sz="4000" b="1">
                <a:solidFill>
                  <a:srgbClr val="7030A0"/>
                </a:solidFill>
                <a:latin typeface="Arial" pitchFamily="34" charset="0"/>
                <a:cs typeface="Arial" pitchFamily="34" charset="0"/>
              </a:rPr>
              <a:t>dùng</a:t>
            </a:r>
            <a:endParaRPr lang="en-US" sz="400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animBg="1"/>
      <p:bldP spid="29" grpId="0" animBg="1"/>
      <p:bldP spid="30"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3"/>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sp>
        <p:nvSpPr>
          <p:cNvPr id="17" name="Pentagon 16"/>
          <p:cNvSpPr/>
          <p:nvPr/>
        </p:nvSpPr>
        <p:spPr>
          <a:xfrm>
            <a:off x="558793" y="547991"/>
            <a:ext cx="12852407" cy="827464"/>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3600" b="1" smtClean="0">
                <a:solidFill>
                  <a:schemeClr val="bg1"/>
                </a:solidFill>
                <a:latin typeface="Arial" pitchFamily="34" charset="0"/>
                <a:cs typeface="Arial" pitchFamily="34" charset="0"/>
              </a:rPr>
              <a:t>1. Hoạt</a:t>
            </a:r>
            <a:r>
              <a:rPr lang="vi-VN" sz="3600" b="1" smtClean="0">
                <a:solidFill>
                  <a:schemeClr val="bg1"/>
                </a:solidFill>
                <a:latin typeface="Arial" pitchFamily="34" charset="0"/>
                <a:cs typeface="Arial" pitchFamily="34" charset="0"/>
              </a:rPr>
              <a:t> </a:t>
            </a:r>
            <a:r>
              <a:rPr lang="vi-VN" sz="3600" b="1">
                <a:solidFill>
                  <a:schemeClr val="bg1"/>
                </a:solidFill>
                <a:latin typeface="Arial" pitchFamily="34" charset="0"/>
                <a:cs typeface="Arial" pitchFamily="34" charset="0"/>
              </a:rPr>
              <a:t>động sản </a:t>
            </a:r>
            <a:r>
              <a:rPr lang="vi-VN" sz="3600" b="1" smtClean="0">
                <a:solidFill>
                  <a:schemeClr val="bg1"/>
                </a:solidFill>
                <a:latin typeface="Arial" pitchFamily="34" charset="0"/>
                <a:cs typeface="Arial" pitchFamily="34" charset="0"/>
              </a:rPr>
              <a:t>xuất </a:t>
            </a:r>
            <a:r>
              <a:rPr lang="vi-VN" sz="3600" b="1">
                <a:solidFill>
                  <a:schemeClr val="bg1"/>
                </a:solidFill>
                <a:latin typeface="Arial" pitchFamily="34" charset="0"/>
                <a:cs typeface="Arial" pitchFamily="34" charset="0"/>
              </a:rPr>
              <a:t>và vai trò </a:t>
            </a:r>
            <a:r>
              <a:rPr lang="vi-VN" sz="3600" b="1" smtClean="0">
                <a:solidFill>
                  <a:schemeClr val="bg1"/>
                </a:solidFill>
                <a:latin typeface="Arial" pitchFamily="34" charset="0"/>
                <a:cs typeface="Arial" pitchFamily="34" charset="0"/>
              </a:rPr>
              <a:t>của </a:t>
            </a:r>
            <a:r>
              <a:rPr lang="vi-VN" sz="3600" b="1">
                <a:solidFill>
                  <a:schemeClr val="bg1"/>
                </a:solidFill>
                <a:latin typeface="Arial" pitchFamily="34" charset="0"/>
                <a:cs typeface="Arial" pitchFamily="34" charset="0"/>
              </a:rPr>
              <a:t>hoạt động </a:t>
            </a:r>
            <a:r>
              <a:rPr lang="vi-VN" sz="3600" b="1" smtClean="0">
                <a:solidFill>
                  <a:schemeClr val="bg1"/>
                </a:solidFill>
                <a:latin typeface="Arial" pitchFamily="34" charset="0"/>
                <a:cs typeface="Arial" pitchFamily="34" charset="0"/>
              </a:rPr>
              <a:t>sản </a:t>
            </a:r>
            <a:r>
              <a:rPr lang="vi-VN" sz="3600" b="1">
                <a:solidFill>
                  <a:schemeClr val="bg1"/>
                </a:solidFill>
                <a:latin typeface="Arial" pitchFamily="34" charset="0"/>
                <a:cs typeface="Arial" pitchFamily="34" charset="0"/>
              </a:rPr>
              <a:t>xuất</a:t>
            </a:r>
            <a:endParaRPr lang="en-US" sz="3600">
              <a:solidFill>
                <a:schemeClr val="bg1"/>
              </a:solidFill>
              <a:latin typeface="Arial" pitchFamily="34" charset="0"/>
              <a:cs typeface="Arial" pitchFamily="34" charset="0"/>
            </a:endParaRPr>
          </a:p>
        </p:txBody>
      </p:sp>
      <p:pic>
        <p:nvPicPr>
          <p:cNvPr id="18" name="Picture 2"/>
          <p:cNvPicPr>
            <a:picLocks noChangeAspect="1"/>
          </p:cNvPicPr>
          <p:nvPr/>
        </p:nvPicPr>
        <p:blipFill>
          <a:blip r:embed="rId4"/>
          <a:srcRect/>
          <a:stretch>
            <a:fillRect/>
          </a:stretch>
        </p:blipFill>
        <p:spPr>
          <a:xfrm>
            <a:off x="585102" y="1440408"/>
            <a:ext cx="4846373" cy="359096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83" y="5733709"/>
            <a:ext cx="16597017" cy="374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000" y="1687635"/>
            <a:ext cx="7162800" cy="96823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latin typeface="Arial" pitchFamily="34" charset="0"/>
                <a:cs typeface="Arial" pitchFamily="34" charset="0"/>
              </a:rPr>
              <a:t>Thông tin 1</a:t>
            </a:r>
            <a:r>
              <a:rPr lang="en-US" sz="3200" smtClean="0">
                <a:solidFill>
                  <a:srgbClr val="002060"/>
                </a:solidFill>
                <a:latin typeface="Arial" pitchFamily="34" charset="0"/>
                <a:cs typeface="Arial" pitchFamily="34" charset="0"/>
              </a:rPr>
              <a:t>. Làng gốm Bát Tràng</a:t>
            </a:r>
            <a:r>
              <a:rPr lang="en-US" sz="3200" smtClean="0">
                <a:latin typeface="Arial" pitchFamily="34" charset="0"/>
                <a:cs typeface="Arial" pitchFamily="34" charset="0"/>
              </a:rPr>
              <a:t>N</a:t>
            </a:r>
            <a:endParaRPr lang="en-US" sz="3200">
              <a:latin typeface="Arial" pitchFamily="34" charset="0"/>
              <a:cs typeface="Arial" pitchFamily="34" charset="0"/>
            </a:endParaRPr>
          </a:p>
        </p:txBody>
      </p:sp>
      <p:sp>
        <p:nvSpPr>
          <p:cNvPr id="22" name="Rectangle 21"/>
          <p:cNvSpPr/>
          <p:nvPr/>
        </p:nvSpPr>
        <p:spPr>
          <a:xfrm>
            <a:off x="5715000" y="2972570"/>
            <a:ext cx="7136860" cy="10243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smtClean="0">
                <a:solidFill>
                  <a:srgbClr val="002060"/>
                </a:solidFill>
                <a:latin typeface="Arial" pitchFamily="34" charset="0"/>
                <a:cs typeface="Arial" pitchFamily="34" charset="0"/>
              </a:rPr>
              <a:t>Thông tin 2</a:t>
            </a:r>
            <a:r>
              <a:rPr lang="en-US" sz="3200" smtClean="0">
                <a:solidFill>
                  <a:srgbClr val="002060"/>
                </a:solidFill>
                <a:latin typeface="Arial" pitchFamily="34" charset="0"/>
                <a:cs typeface="Arial" pitchFamily="34" charset="0"/>
              </a:rPr>
              <a:t>. Công nghệ SX âm nhạc</a:t>
            </a:r>
            <a:endParaRPr lang="en-US" sz="3200">
              <a:latin typeface="Arial" pitchFamily="34" charset="0"/>
              <a:cs typeface="Arial" pitchFamily="34" charset="0"/>
            </a:endParaRPr>
          </a:p>
        </p:txBody>
      </p:sp>
      <p:sp>
        <p:nvSpPr>
          <p:cNvPr id="23" name="Rectangle 22"/>
          <p:cNvSpPr/>
          <p:nvPr/>
        </p:nvSpPr>
        <p:spPr>
          <a:xfrm>
            <a:off x="5696081" y="4346744"/>
            <a:ext cx="7136860" cy="96823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latin typeface="Arial" pitchFamily="34" charset="0"/>
                <a:cs typeface="Arial" pitchFamily="34" charset="0"/>
              </a:rPr>
              <a:t>Thông tin 3</a:t>
            </a:r>
            <a:r>
              <a:rPr lang="en-US" sz="3200" smtClean="0">
                <a:solidFill>
                  <a:srgbClr val="002060"/>
                </a:solidFill>
                <a:latin typeface="Arial" pitchFamily="34" charset="0"/>
                <a:cs typeface="Arial" pitchFamily="34" charset="0"/>
              </a:rPr>
              <a:t>. ĐB Sông Cửu Long</a:t>
            </a:r>
            <a:endParaRPr lang="en-US" sz="3200">
              <a:latin typeface="Arial" pitchFamily="34" charset="0"/>
              <a:cs typeface="Arial" pitchFamily="34" charset="0"/>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0200" y="1600969"/>
            <a:ext cx="4686300" cy="367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lowchart: Process 24"/>
          <p:cNvSpPr/>
          <p:nvPr/>
        </p:nvSpPr>
        <p:spPr>
          <a:xfrm>
            <a:off x="1199810" y="5019208"/>
            <a:ext cx="3616956" cy="6131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itchFamily="34" charset="0"/>
                <a:cs typeface="Arial" pitchFamily="34" charset="0"/>
              </a:rPr>
              <a:t>HOẠT ĐỘNG NHÓM</a:t>
            </a:r>
            <a:endParaRPr lang="en-US" sz="2400" b="1">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circle(in)">
                                      <p:cBhvr>
                                        <p:cTn id="31" dur="2000"/>
                                        <p:tgtEl>
                                          <p:spTgt spid="205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barn(inVertic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22"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3"/>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3"/>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3"/>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3"/>
          <a:srcRect/>
          <a:stretch>
            <a:fillRect/>
          </a:stretch>
        </p:blipFill>
        <p:spPr>
          <a:xfrm>
            <a:off x="54613" y="8164003"/>
            <a:ext cx="504179" cy="513813"/>
          </a:xfrm>
          <a:prstGeom prst="rect">
            <a:avLst/>
          </a:prstGeom>
        </p:spPr>
      </p:pic>
      <p:pic>
        <p:nvPicPr>
          <p:cNvPr id="63" name="Picture 15"/>
          <p:cNvPicPr>
            <a:picLocks noChangeAspect="1"/>
          </p:cNvPicPr>
          <p:nvPr/>
        </p:nvPicPr>
        <p:blipFill>
          <a:blip r:embed="rId4"/>
          <a:srcRect/>
          <a:stretch>
            <a:fillRect/>
          </a:stretch>
        </p:blipFill>
        <p:spPr>
          <a:xfrm rot="-2840458">
            <a:off x="16183581" y="9004187"/>
            <a:ext cx="1503079" cy="1879827"/>
          </a:xfrm>
          <a:prstGeom prst="rect">
            <a:avLst/>
          </a:prstGeom>
        </p:spPr>
      </p:pic>
      <p:pic>
        <p:nvPicPr>
          <p:cNvPr id="64" name="Picture 8"/>
          <p:cNvPicPr>
            <a:picLocks noChangeAspect="1"/>
          </p:cNvPicPr>
          <p:nvPr/>
        </p:nvPicPr>
        <p:blipFill>
          <a:blip r:embed="rId4"/>
          <a:srcRect/>
          <a:stretch>
            <a:fillRect/>
          </a:stretch>
        </p:blipFill>
        <p:spPr>
          <a:xfrm rot="3404556">
            <a:off x="-225118" y="8544477"/>
            <a:ext cx="1235360" cy="1545005"/>
          </a:xfrm>
          <a:prstGeom prst="rect">
            <a:avLst/>
          </a:prstGeom>
        </p:spPr>
      </p:pic>
      <p:sp>
        <p:nvSpPr>
          <p:cNvPr id="17" name="Rectangle 16"/>
          <p:cNvSpPr/>
          <p:nvPr/>
        </p:nvSpPr>
        <p:spPr>
          <a:xfrm>
            <a:off x="1172183" y="2944915"/>
            <a:ext cx="2819400" cy="10243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smtClean="0">
                <a:solidFill>
                  <a:srgbClr val="002060"/>
                </a:solidFill>
                <a:latin typeface="Arial" pitchFamily="34" charset="0"/>
                <a:cs typeface="Arial" pitchFamily="34" charset="0"/>
              </a:rPr>
              <a:t>Thông tin 2</a:t>
            </a:r>
            <a:endParaRPr lang="en-US" sz="3200">
              <a:latin typeface="Arial" pitchFamily="34" charset="0"/>
              <a:cs typeface="Arial" pitchFamily="34" charset="0"/>
            </a:endParaRPr>
          </a:p>
        </p:txBody>
      </p:sp>
      <p:sp>
        <p:nvSpPr>
          <p:cNvPr id="18" name="Rectangle 17"/>
          <p:cNvSpPr/>
          <p:nvPr/>
        </p:nvSpPr>
        <p:spPr>
          <a:xfrm>
            <a:off x="1162455" y="4950850"/>
            <a:ext cx="2829128" cy="96823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latin typeface="Arial" pitchFamily="34" charset="0"/>
                <a:cs typeface="Arial" pitchFamily="34" charset="0"/>
              </a:rPr>
              <a:t>Thông tin 3</a:t>
            </a:r>
            <a:endParaRPr lang="en-US" sz="3200">
              <a:latin typeface="Arial" pitchFamily="34" charset="0"/>
              <a:cs typeface="Arial" pitchFamily="34" charset="0"/>
            </a:endParaRPr>
          </a:p>
        </p:txBody>
      </p:sp>
      <p:sp>
        <p:nvSpPr>
          <p:cNvPr id="19" name="Rectangle 18"/>
          <p:cNvSpPr/>
          <p:nvPr/>
        </p:nvSpPr>
        <p:spPr>
          <a:xfrm>
            <a:off x="1180289" y="1018054"/>
            <a:ext cx="2819400" cy="96823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latin typeface="Arial" pitchFamily="34" charset="0"/>
                <a:cs typeface="Arial" pitchFamily="34" charset="0"/>
              </a:rPr>
              <a:t>Thông tin 1</a:t>
            </a:r>
            <a:endParaRPr lang="en-US" sz="3200">
              <a:latin typeface="Arial" pitchFamily="34" charset="0"/>
              <a:cs typeface="Arial" pitchFamily="34" charset="0"/>
            </a:endParaRPr>
          </a:p>
        </p:txBody>
      </p:sp>
      <p:sp>
        <p:nvSpPr>
          <p:cNvPr id="21" name="Rectangle 20"/>
          <p:cNvSpPr/>
          <p:nvPr/>
        </p:nvSpPr>
        <p:spPr>
          <a:xfrm>
            <a:off x="4419600" y="759316"/>
            <a:ext cx="13030200" cy="148571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itchFamily="34" charset="0"/>
              <a:cs typeface="Arial" pitchFamily="34" charset="0"/>
            </a:endParaRPr>
          </a:p>
        </p:txBody>
      </p:sp>
      <p:sp>
        <p:nvSpPr>
          <p:cNvPr id="3" name="Rectangle 2"/>
          <p:cNvSpPr/>
          <p:nvPr/>
        </p:nvSpPr>
        <p:spPr>
          <a:xfrm>
            <a:off x="4572000" y="849588"/>
            <a:ext cx="12725400" cy="1305165"/>
          </a:xfrm>
          <a:prstGeom prst="rect">
            <a:avLst/>
          </a:prstGeom>
        </p:spPr>
        <p:txBody>
          <a:bodyPr wrap="square">
            <a:spAutoFit/>
          </a:bodyPr>
          <a:lstStyle/>
          <a:p>
            <a:pPr>
              <a:lnSpc>
                <a:spcPct val="150000"/>
              </a:lnSpc>
            </a:pPr>
            <a:r>
              <a:rPr lang="fr-FR" sz="2800" smtClean="0">
                <a:solidFill>
                  <a:srgbClr val="002060"/>
                </a:solidFill>
                <a:latin typeface="Arial" pitchFamily="34" charset="0"/>
                <a:cs typeface="Arial" pitchFamily="34" charset="0"/>
              </a:rPr>
              <a:t>Sản </a:t>
            </a:r>
            <a:r>
              <a:rPr lang="fr-FR" sz="2800">
                <a:solidFill>
                  <a:srgbClr val="002060"/>
                </a:solidFill>
                <a:latin typeface="Arial" pitchFamily="34" charset="0"/>
                <a:cs typeface="Arial" pitchFamily="34" charset="0"/>
              </a:rPr>
              <a:t>xuất của làng nghề tạo ra các sản phẩm vật chất (gốm sứ) phục vụ cho nhu cầu tiêu dùng của con </a:t>
            </a:r>
            <a:r>
              <a:rPr lang="fr-FR" sz="2800" smtClean="0">
                <a:solidFill>
                  <a:srgbClr val="002060"/>
                </a:solidFill>
                <a:latin typeface="Arial" pitchFamily="34" charset="0"/>
                <a:cs typeface="Arial" pitchFamily="34" charset="0"/>
              </a:rPr>
              <a:t>người.</a:t>
            </a:r>
            <a:endParaRPr lang="en-US" sz="2800">
              <a:solidFill>
                <a:srgbClr val="002060"/>
              </a:solidFill>
              <a:latin typeface="Arial" pitchFamily="34" charset="0"/>
              <a:cs typeface="Arial" pitchFamily="34" charset="0"/>
            </a:endParaRPr>
          </a:p>
        </p:txBody>
      </p:sp>
      <p:sp>
        <p:nvSpPr>
          <p:cNvPr id="23" name="Rectangle 22"/>
          <p:cNvSpPr/>
          <p:nvPr/>
        </p:nvSpPr>
        <p:spPr>
          <a:xfrm>
            <a:off x="4419600" y="2714239"/>
            <a:ext cx="13030200" cy="148571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itchFamily="34" charset="0"/>
              <a:cs typeface="Arial" pitchFamily="34" charset="0"/>
            </a:endParaRPr>
          </a:p>
        </p:txBody>
      </p:sp>
      <p:sp>
        <p:nvSpPr>
          <p:cNvPr id="24" name="Rectangle 23"/>
          <p:cNvSpPr/>
          <p:nvPr/>
        </p:nvSpPr>
        <p:spPr>
          <a:xfrm>
            <a:off x="4419600" y="4698687"/>
            <a:ext cx="13030200" cy="148571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itchFamily="34" charset="0"/>
              <a:cs typeface="Arial" pitchFamily="34" charset="0"/>
            </a:endParaRPr>
          </a:p>
        </p:txBody>
      </p:sp>
      <p:sp>
        <p:nvSpPr>
          <p:cNvPr id="4" name="Rectangle 3"/>
          <p:cNvSpPr/>
          <p:nvPr/>
        </p:nvSpPr>
        <p:spPr>
          <a:xfrm>
            <a:off x="4568757" y="2814955"/>
            <a:ext cx="12725400" cy="1305165"/>
          </a:xfrm>
          <a:prstGeom prst="rect">
            <a:avLst/>
          </a:prstGeom>
        </p:spPr>
        <p:txBody>
          <a:bodyPr wrap="square">
            <a:spAutoFit/>
          </a:bodyPr>
          <a:lstStyle/>
          <a:p>
            <a:pPr>
              <a:lnSpc>
                <a:spcPct val="150000"/>
              </a:lnSpc>
            </a:pPr>
            <a:r>
              <a:rPr lang="fr-FR" sz="2800" smtClean="0">
                <a:solidFill>
                  <a:srgbClr val="002060"/>
                </a:solidFill>
                <a:latin typeface="Arial" pitchFamily="34" charset="0"/>
                <a:cs typeface="Arial" pitchFamily="34" charset="0"/>
              </a:rPr>
              <a:t>Sản </a:t>
            </a:r>
            <a:r>
              <a:rPr lang="fr-FR" sz="2800">
                <a:solidFill>
                  <a:srgbClr val="002060"/>
                </a:solidFill>
                <a:latin typeface="Arial" pitchFamily="34" charset="0"/>
                <a:cs typeface="Arial" pitchFamily="34" charset="0"/>
              </a:rPr>
              <a:t>xuất sản phẩm tinh thần (âm nhạc) thoả mãn nhu cầu giải trí, nâng cao đời sống tinh thần của con </a:t>
            </a:r>
            <a:r>
              <a:rPr lang="fr-FR" sz="2800" smtClean="0">
                <a:solidFill>
                  <a:srgbClr val="002060"/>
                </a:solidFill>
                <a:latin typeface="Arial" pitchFamily="34" charset="0"/>
                <a:cs typeface="Arial" pitchFamily="34" charset="0"/>
              </a:rPr>
              <a:t>người.</a:t>
            </a:r>
            <a:endParaRPr lang="en-US" sz="2800">
              <a:solidFill>
                <a:srgbClr val="002060"/>
              </a:solidFill>
              <a:latin typeface="Arial" pitchFamily="34" charset="0"/>
              <a:cs typeface="Arial" pitchFamily="34" charset="0"/>
            </a:endParaRPr>
          </a:p>
        </p:txBody>
      </p:sp>
      <p:sp>
        <p:nvSpPr>
          <p:cNvPr id="5" name="Rectangle 4"/>
          <p:cNvSpPr/>
          <p:nvPr/>
        </p:nvSpPr>
        <p:spPr>
          <a:xfrm>
            <a:off x="4447162" y="4782383"/>
            <a:ext cx="12725400" cy="1305165"/>
          </a:xfrm>
          <a:prstGeom prst="rect">
            <a:avLst/>
          </a:prstGeom>
        </p:spPr>
        <p:txBody>
          <a:bodyPr wrap="square">
            <a:spAutoFit/>
          </a:bodyPr>
          <a:lstStyle/>
          <a:p>
            <a:pPr>
              <a:lnSpc>
                <a:spcPct val="150000"/>
              </a:lnSpc>
            </a:pPr>
            <a:r>
              <a:rPr lang="fr-FR" sz="2800">
                <a:solidFill>
                  <a:srgbClr val="002060"/>
                </a:solidFill>
                <a:latin typeface="Arial" pitchFamily="34" charset="0"/>
                <a:cs typeface="Arial" pitchFamily="34" charset="0"/>
              </a:rPr>
              <a:t>Hoạt động sản xuất vật chất (sản xuất lúa gạo) thoả mãn nhu cầu tiêu dùng vật chất của con người và thúc đẩy sự phát triển của xã hội, đất nước</a:t>
            </a:r>
            <a:r>
              <a:rPr lang="fr-FR" sz="2800" smtClean="0">
                <a:solidFill>
                  <a:srgbClr val="002060"/>
                </a:solidFill>
                <a:latin typeface="Arial" pitchFamily="34" charset="0"/>
                <a:cs typeface="Arial" pitchFamily="34" charset="0"/>
              </a:rPr>
              <a:t>...</a:t>
            </a:r>
            <a:endParaRPr lang="en-US" sz="2800">
              <a:solidFill>
                <a:srgbClr val="002060"/>
              </a:solidFill>
              <a:latin typeface="Arial" pitchFamily="34" charset="0"/>
              <a:cs typeface="Arial" pitchFamily="34" charset="0"/>
            </a:endParaRPr>
          </a:p>
        </p:txBody>
      </p:sp>
      <p:sp>
        <p:nvSpPr>
          <p:cNvPr id="6" name="Down Arrow 5"/>
          <p:cNvSpPr/>
          <p:nvPr/>
        </p:nvSpPr>
        <p:spPr>
          <a:xfrm>
            <a:off x="2247089" y="2154753"/>
            <a:ext cx="685800" cy="6602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2247089" y="4152422"/>
            <a:ext cx="685800" cy="6602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a:off x="2351256" y="6790153"/>
            <a:ext cx="1409700" cy="21932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950473" y="6925701"/>
            <a:ext cx="1982416"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latin typeface="Arial" pitchFamily="34" charset="0"/>
                <a:cs typeface="Arial" pitchFamily="34" charset="0"/>
              </a:rPr>
              <a:t>GIỐNG NHAU</a:t>
            </a:r>
            <a:endParaRPr lang="en-US" sz="2800" b="1">
              <a:latin typeface="Arial" pitchFamily="34" charset="0"/>
              <a:cs typeface="Arial" pitchFamily="34" charset="0"/>
            </a:endParaRPr>
          </a:p>
        </p:txBody>
      </p:sp>
      <p:sp>
        <p:nvSpPr>
          <p:cNvPr id="9" name="Flowchart: Process 8"/>
          <p:cNvSpPr/>
          <p:nvPr/>
        </p:nvSpPr>
        <p:spPr>
          <a:xfrm>
            <a:off x="3276600" y="6487603"/>
            <a:ext cx="4495800" cy="887584"/>
          </a:xfrm>
          <a:prstGeom prst="flowChart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FF0000"/>
                </a:solidFill>
                <a:latin typeface="Arial" pitchFamily="34" charset="0"/>
                <a:cs typeface="Arial" pitchFamily="34" charset="0"/>
              </a:rPr>
              <a:t> Hoạt động sản xuất</a:t>
            </a:r>
            <a:endParaRPr lang="en-US" sz="3200">
              <a:solidFill>
                <a:srgbClr val="FF0000"/>
              </a:solidFill>
              <a:latin typeface="Arial" pitchFamily="34" charset="0"/>
              <a:cs typeface="Arial" pitchFamily="34" charset="0"/>
            </a:endParaRPr>
          </a:p>
        </p:txBody>
      </p:sp>
      <p:sp>
        <p:nvSpPr>
          <p:cNvPr id="32" name="Flowchart: Process 31"/>
          <p:cNvSpPr/>
          <p:nvPr/>
        </p:nvSpPr>
        <p:spPr>
          <a:xfrm>
            <a:off x="3276600" y="8144156"/>
            <a:ext cx="4495800" cy="1476877"/>
          </a:xfrm>
          <a:prstGeom prst="flowChart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smtClean="0">
                <a:solidFill>
                  <a:srgbClr val="FF0000"/>
                </a:solidFill>
                <a:latin typeface="Arial" pitchFamily="34" charset="0"/>
                <a:cs typeface="Arial" pitchFamily="34" charset="0"/>
              </a:rPr>
              <a:t> Tạo ra sản phẩm phục vụ nhu cầu con người</a:t>
            </a:r>
            <a:endParaRPr lang="en-US" sz="3200">
              <a:solidFill>
                <a:srgbClr val="FF0000"/>
              </a:solidFill>
              <a:latin typeface="Arial" pitchFamily="34" charset="0"/>
              <a:cs typeface="Arial" pitchFamily="34" charset="0"/>
            </a:endParaRPr>
          </a:p>
        </p:txBody>
      </p:sp>
      <p:sp>
        <p:nvSpPr>
          <p:cNvPr id="33" name="Left Brace 32"/>
          <p:cNvSpPr/>
          <p:nvPr/>
        </p:nvSpPr>
        <p:spPr>
          <a:xfrm>
            <a:off x="9521757" y="6942553"/>
            <a:ext cx="1409700" cy="21932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Oval 33"/>
          <p:cNvSpPr/>
          <p:nvPr/>
        </p:nvSpPr>
        <p:spPr>
          <a:xfrm>
            <a:off x="8120974" y="7078101"/>
            <a:ext cx="1982416"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latin typeface="Arial" pitchFamily="34" charset="0"/>
                <a:cs typeface="Arial" pitchFamily="34" charset="0"/>
              </a:rPr>
              <a:t>KHÁC NHAU</a:t>
            </a:r>
            <a:endParaRPr lang="en-US" sz="2800" b="1">
              <a:latin typeface="Arial" pitchFamily="34" charset="0"/>
              <a:cs typeface="Arial" pitchFamily="34" charset="0"/>
            </a:endParaRPr>
          </a:p>
        </p:txBody>
      </p:sp>
      <p:sp>
        <p:nvSpPr>
          <p:cNvPr id="35" name="Flowchart: Process 34"/>
          <p:cNvSpPr/>
          <p:nvPr/>
        </p:nvSpPr>
        <p:spPr>
          <a:xfrm>
            <a:off x="10447100" y="6640003"/>
            <a:ext cx="7002699" cy="887584"/>
          </a:xfrm>
          <a:prstGeom prst="flowChart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FF0000"/>
                </a:solidFill>
                <a:latin typeface="Arial" pitchFamily="34" charset="0"/>
                <a:cs typeface="Arial" pitchFamily="34" charset="0"/>
              </a:rPr>
              <a:t> Thông tin 1, 3: HĐ sản xuất vật chất</a:t>
            </a:r>
            <a:endParaRPr lang="en-US" sz="3200">
              <a:solidFill>
                <a:srgbClr val="FF0000"/>
              </a:solidFill>
              <a:latin typeface="Arial" pitchFamily="34" charset="0"/>
              <a:cs typeface="Arial" pitchFamily="34" charset="0"/>
            </a:endParaRPr>
          </a:p>
        </p:txBody>
      </p:sp>
      <p:sp>
        <p:nvSpPr>
          <p:cNvPr id="36" name="Flowchart: Process 35"/>
          <p:cNvSpPr/>
          <p:nvPr/>
        </p:nvSpPr>
        <p:spPr>
          <a:xfrm>
            <a:off x="10442236" y="8310709"/>
            <a:ext cx="7002699" cy="887584"/>
          </a:xfrm>
          <a:prstGeom prst="flowChart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FF0000"/>
                </a:solidFill>
                <a:latin typeface="Arial" pitchFamily="34" charset="0"/>
                <a:cs typeface="Arial" pitchFamily="34" charset="0"/>
              </a:rPr>
              <a:t> Thông tin 2: HĐ sản xuất tinh thần</a:t>
            </a:r>
            <a:endParaRPr lang="en-US" sz="32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arn(inVertical)">
                                      <p:cBhvr>
                                        <p:cTn id="68" dur="500"/>
                                        <p:tgtEl>
                                          <p:spTgt spid="34"/>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3" grpId="0"/>
      <p:bldP spid="23" grpId="0" animBg="1"/>
      <p:bldP spid="24" grpId="0" animBg="1"/>
      <p:bldP spid="4" grpId="0"/>
      <p:bldP spid="5" grpId="0"/>
      <p:bldP spid="6" grpId="0" animBg="1"/>
      <p:bldP spid="28" grpId="0" animBg="1"/>
      <p:bldP spid="7" grpId="0" animBg="1"/>
      <p:bldP spid="8" grpId="0" animBg="1"/>
      <p:bldP spid="9"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2667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9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10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3736"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99441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10096500"/>
            <a:ext cx="18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13560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002250" y="0"/>
            <a:ext cx="0" cy="10287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54613" y="1375455"/>
            <a:ext cx="504179" cy="513813"/>
          </a:xfrm>
          <a:prstGeom prst="rect">
            <a:avLst/>
          </a:prstGeom>
        </p:spPr>
      </p:pic>
      <p:pic>
        <p:nvPicPr>
          <p:cNvPr id="60" name="Picture 17"/>
          <p:cNvPicPr>
            <a:picLocks noChangeAspect="1"/>
          </p:cNvPicPr>
          <p:nvPr/>
        </p:nvPicPr>
        <p:blipFill>
          <a:blip r:embed="rId2"/>
          <a:srcRect/>
          <a:stretch>
            <a:fillRect/>
          </a:stretch>
        </p:blipFill>
        <p:spPr>
          <a:xfrm>
            <a:off x="80923" y="3483115"/>
            <a:ext cx="504179" cy="513813"/>
          </a:xfrm>
          <a:prstGeom prst="rect">
            <a:avLst/>
          </a:prstGeom>
        </p:spPr>
      </p:pic>
      <p:pic>
        <p:nvPicPr>
          <p:cNvPr id="61" name="Picture 17"/>
          <p:cNvPicPr>
            <a:picLocks noChangeAspect="1"/>
          </p:cNvPicPr>
          <p:nvPr/>
        </p:nvPicPr>
        <p:blipFill>
          <a:blip r:embed="rId2"/>
          <a:srcRect/>
          <a:stretch>
            <a:fillRect/>
          </a:stretch>
        </p:blipFill>
        <p:spPr>
          <a:xfrm>
            <a:off x="80924" y="5953393"/>
            <a:ext cx="504179" cy="513813"/>
          </a:xfrm>
          <a:prstGeom prst="rect">
            <a:avLst/>
          </a:prstGeom>
        </p:spPr>
      </p:pic>
      <p:pic>
        <p:nvPicPr>
          <p:cNvPr id="62" name="Picture 17"/>
          <p:cNvPicPr>
            <a:picLocks noChangeAspect="1"/>
          </p:cNvPicPr>
          <p:nvPr/>
        </p:nvPicPr>
        <p:blipFill>
          <a:blip r:embed="rId2"/>
          <a:srcRect/>
          <a:stretch>
            <a:fillRect/>
          </a:stretch>
        </p:blipFill>
        <p:spPr>
          <a:xfrm>
            <a:off x="54613" y="8164003"/>
            <a:ext cx="504179" cy="513813"/>
          </a:xfrm>
          <a:prstGeom prst="rect">
            <a:avLst/>
          </a:prstGeom>
        </p:spPr>
      </p:pic>
      <p:pic>
        <p:nvPicPr>
          <p:cNvPr id="64" name="Picture 8"/>
          <p:cNvPicPr>
            <a:picLocks noChangeAspect="1"/>
          </p:cNvPicPr>
          <p:nvPr/>
        </p:nvPicPr>
        <p:blipFill>
          <a:blip r:embed="rId3"/>
          <a:srcRect/>
          <a:stretch>
            <a:fillRect/>
          </a:stretch>
        </p:blipFill>
        <p:spPr>
          <a:xfrm rot="3404556">
            <a:off x="-225118" y="8544477"/>
            <a:ext cx="1235360" cy="1545005"/>
          </a:xfrm>
          <a:prstGeom prst="rect">
            <a:avLst/>
          </a:prstGeom>
        </p:spPr>
      </p:pic>
      <p:grpSp>
        <p:nvGrpSpPr>
          <p:cNvPr id="6" name="Group 5"/>
          <p:cNvGrpSpPr/>
          <p:nvPr/>
        </p:nvGrpSpPr>
        <p:grpSpPr>
          <a:xfrm>
            <a:off x="3110080" y="605727"/>
            <a:ext cx="14401800" cy="1866753"/>
            <a:chOff x="3429000" y="609747"/>
            <a:chExt cx="14401800" cy="1866753"/>
          </a:xfrm>
        </p:grpSpPr>
        <p:sp>
          <p:nvSpPr>
            <p:cNvPr id="18" name="Rectangle 17"/>
            <p:cNvSpPr/>
            <p:nvPr/>
          </p:nvSpPr>
          <p:spPr>
            <a:xfrm>
              <a:off x="3429000" y="609747"/>
              <a:ext cx="14401800" cy="186675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200">
                <a:latin typeface="Arial" pitchFamily="34" charset="0"/>
                <a:cs typeface="Arial" pitchFamily="34" charset="0"/>
              </a:endParaRPr>
            </a:p>
          </p:txBody>
        </p:sp>
        <p:sp>
          <p:nvSpPr>
            <p:cNvPr id="4" name="Rectangle 3"/>
            <p:cNvSpPr/>
            <p:nvPr/>
          </p:nvSpPr>
          <p:spPr>
            <a:xfrm>
              <a:off x="3605380" y="914403"/>
              <a:ext cx="14196515" cy="523220"/>
            </a:xfrm>
            <a:prstGeom prst="rect">
              <a:avLst/>
            </a:prstGeom>
          </p:spPr>
          <p:txBody>
            <a:bodyPr wrap="none">
              <a:spAutoFit/>
            </a:bodyPr>
            <a:lstStyle/>
            <a:p>
              <a:r>
                <a:rPr lang="en-US" sz="2800" smtClean="0">
                  <a:solidFill>
                    <a:srgbClr val="002060"/>
                  </a:solidFill>
                  <a:latin typeface="Arial" pitchFamily="34" charset="0"/>
                  <a:cs typeface="Arial" pitchFamily="34" charset="0"/>
                </a:rPr>
                <a:t>Thể </a:t>
              </a:r>
              <a:r>
                <a:rPr lang="vi-VN" sz="2800" smtClean="0">
                  <a:solidFill>
                    <a:srgbClr val="002060"/>
                  </a:solidFill>
                  <a:latin typeface="Arial" pitchFamily="34" charset="0"/>
                  <a:cs typeface="Arial" pitchFamily="34" charset="0"/>
                </a:rPr>
                <a:t>nào </a:t>
              </a:r>
              <a:r>
                <a:rPr lang="vi-VN" sz="2800">
                  <a:solidFill>
                    <a:srgbClr val="002060"/>
                  </a:solidFill>
                  <a:latin typeface="Arial" pitchFamily="34" charset="0"/>
                  <a:cs typeface="Arial" pitchFamily="34" charset="0"/>
                </a:rPr>
                <a:t>là hoạt động sản </a:t>
              </a:r>
              <a:r>
                <a:rPr lang="vi-VN" sz="2800" smtClean="0">
                  <a:solidFill>
                    <a:srgbClr val="002060"/>
                  </a:solidFill>
                  <a:latin typeface="Arial" pitchFamily="34" charset="0"/>
                  <a:cs typeface="Arial" pitchFamily="34" charset="0"/>
                </a:rPr>
                <a:t>xuất</a:t>
              </a:r>
              <a:r>
                <a:rPr lang="en-US" sz="2800" smtClean="0">
                  <a:solidFill>
                    <a:srgbClr val="002060"/>
                  </a:solidFill>
                  <a:latin typeface="Arial" pitchFamily="34" charset="0"/>
                  <a:cs typeface="Arial" pitchFamily="34" charset="0"/>
                </a:rPr>
                <a:t>? </a:t>
              </a:r>
              <a:r>
                <a:rPr lang="vi-VN" sz="2800">
                  <a:solidFill>
                    <a:srgbClr val="002060"/>
                  </a:solidFill>
                  <a:latin typeface="Arial" pitchFamily="34" charset="0"/>
                  <a:cs typeface="Arial" pitchFamily="34" charset="0"/>
                </a:rPr>
                <a:t>Hoạt động sản xuất có vai trò gì trong đời sống xã hội?</a:t>
              </a:r>
              <a:r>
                <a:rPr lang="vi-VN" sz="2800" smtClean="0">
                  <a:solidFill>
                    <a:srgbClr val="002060"/>
                  </a:solidFill>
                  <a:latin typeface="Arial" pitchFamily="34" charset="0"/>
                  <a:cs typeface="Arial" pitchFamily="34" charset="0"/>
                </a:rPr>
                <a:t> </a:t>
              </a:r>
              <a:endParaRPr lang="en-US" sz="2800">
                <a:solidFill>
                  <a:srgbClr val="002060"/>
                </a:solidFill>
                <a:latin typeface="Arial" pitchFamily="34" charset="0"/>
                <a:cs typeface="Arial" pitchFamily="34" charset="0"/>
              </a:endParaRPr>
            </a:p>
          </p:txBody>
        </p:sp>
        <p:sp>
          <p:nvSpPr>
            <p:cNvPr id="5" name="Rectangle 4"/>
            <p:cNvSpPr/>
            <p:nvPr/>
          </p:nvSpPr>
          <p:spPr>
            <a:xfrm>
              <a:off x="3605380" y="1541237"/>
              <a:ext cx="13411200" cy="738664"/>
            </a:xfrm>
            <a:prstGeom prst="rect">
              <a:avLst/>
            </a:prstGeom>
          </p:spPr>
          <p:txBody>
            <a:bodyPr wrap="square">
              <a:spAutoFit/>
            </a:bodyPr>
            <a:lstStyle/>
            <a:p>
              <a:pPr>
                <a:lnSpc>
                  <a:spcPct val="150000"/>
                </a:lnSpc>
              </a:pPr>
              <a:r>
                <a:rPr lang="vi-VN" sz="2800">
                  <a:solidFill>
                    <a:srgbClr val="002060"/>
                  </a:solidFill>
                </a:rPr>
                <a:t>Khi tham gia hoạt động sản xuất, các chủ thể kinh tế cần thực hiện trách nhiệm gì?</a:t>
              </a:r>
              <a:endParaRPr lang="en-US" sz="2800">
                <a:solidFill>
                  <a:srgbClr val="002060"/>
                </a:solidFill>
              </a:endParaRPr>
            </a:p>
          </p:txBody>
        </p:sp>
      </p:grpSp>
      <p:pic>
        <p:nvPicPr>
          <p:cNvPr id="23" name="Picture 4"/>
          <p:cNvPicPr>
            <a:picLocks noChangeAspect="1"/>
          </p:cNvPicPr>
          <p:nvPr/>
        </p:nvPicPr>
        <p:blipFill>
          <a:blip r:embed="rId4"/>
          <a:srcRect/>
          <a:stretch>
            <a:fillRect/>
          </a:stretch>
        </p:blipFill>
        <p:spPr>
          <a:xfrm>
            <a:off x="762000" y="696371"/>
            <a:ext cx="2071202" cy="178012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3189337" y="2824157"/>
            <a:ext cx="14293638" cy="7086707"/>
          </a:xfrm>
          <a:prstGeom prst="rect">
            <a:avLst/>
          </a:prstGeom>
        </p:spPr>
      </p:pic>
      <p:pic>
        <p:nvPicPr>
          <p:cNvPr id="25" name="Picture 15"/>
          <p:cNvPicPr>
            <a:picLocks noChangeAspect="1"/>
          </p:cNvPicPr>
          <p:nvPr/>
        </p:nvPicPr>
        <p:blipFill>
          <a:blip r:embed="rId3"/>
          <a:srcRect/>
          <a:stretch>
            <a:fillRect/>
          </a:stretch>
        </p:blipFill>
        <p:spPr>
          <a:xfrm rot="-2840458">
            <a:off x="16206277" y="8673026"/>
            <a:ext cx="1503079" cy="1879827"/>
          </a:xfrm>
          <a:prstGeom prst="rect">
            <a:avLst/>
          </a:prstGeom>
        </p:spPr>
      </p:pic>
      <p:pic>
        <p:nvPicPr>
          <p:cNvPr id="26"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0923" y="6855296"/>
            <a:ext cx="4186277" cy="3125216"/>
          </a:xfrm>
          <a:prstGeom prst="rect">
            <a:avLst/>
          </a:prstGeom>
        </p:spPr>
      </p:pic>
      <p:sp>
        <p:nvSpPr>
          <p:cNvPr id="7" name="Rectangle 6"/>
          <p:cNvSpPr/>
          <p:nvPr/>
        </p:nvSpPr>
        <p:spPr>
          <a:xfrm>
            <a:off x="4213698" y="3507783"/>
            <a:ext cx="12744118" cy="1384995"/>
          </a:xfrm>
          <a:prstGeom prst="rect">
            <a:avLst/>
          </a:prstGeom>
        </p:spPr>
        <p:txBody>
          <a:bodyPr wrap="square">
            <a:spAutoFit/>
          </a:bodyPr>
          <a:lstStyle/>
          <a:p>
            <a:pPr marL="457200" indent="-457200">
              <a:lnSpc>
                <a:spcPct val="150000"/>
              </a:lnSpc>
              <a:buFont typeface="Wingdings" pitchFamily="2" charset="2"/>
              <a:buChar char="v"/>
            </a:pPr>
            <a:r>
              <a:rPr lang="nl-NL" sz="2800" b="1">
                <a:solidFill>
                  <a:srgbClr val="FFFF00"/>
                </a:solidFill>
                <a:latin typeface="Arial" pitchFamily="34" charset="0"/>
                <a:cs typeface="Arial" pitchFamily="34" charset="0"/>
              </a:rPr>
              <a:t>Hoạt động sản xuất </a:t>
            </a:r>
            <a:r>
              <a:rPr lang="nl-NL" sz="2800">
                <a:solidFill>
                  <a:schemeClr val="bg1"/>
                </a:solidFill>
                <a:latin typeface="Arial" pitchFamily="34" charset="0"/>
                <a:cs typeface="Arial" pitchFamily="34" charset="0"/>
              </a:rPr>
              <a:t>là hoạt động tạo ra sản phẩm vật chất và tinh thần đáp ứng các nhu cầu của con người.</a:t>
            </a:r>
            <a:endParaRPr lang="en-US" sz="2800">
              <a:solidFill>
                <a:schemeClr val="bg1"/>
              </a:solidFill>
              <a:latin typeface="Arial" pitchFamily="34" charset="0"/>
              <a:cs typeface="Arial" pitchFamily="34" charset="0"/>
            </a:endParaRPr>
          </a:p>
        </p:txBody>
      </p:sp>
      <p:sp>
        <p:nvSpPr>
          <p:cNvPr id="8" name="Rectangle 7"/>
          <p:cNvSpPr/>
          <p:nvPr/>
        </p:nvSpPr>
        <p:spPr>
          <a:xfrm>
            <a:off x="4262336" y="4958834"/>
            <a:ext cx="6079934" cy="523220"/>
          </a:xfrm>
          <a:prstGeom prst="rect">
            <a:avLst/>
          </a:prstGeom>
        </p:spPr>
        <p:txBody>
          <a:bodyPr wrap="none">
            <a:spAutoFit/>
          </a:bodyPr>
          <a:lstStyle/>
          <a:p>
            <a:pPr marL="457200" indent="-457200">
              <a:buFont typeface="Wingdings" pitchFamily="2" charset="2"/>
              <a:buChar char="v"/>
            </a:pPr>
            <a:r>
              <a:rPr lang="nl-NL" sz="2800" b="1" smtClean="0">
                <a:solidFill>
                  <a:srgbClr val="FFFF00"/>
                </a:solidFill>
                <a:latin typeface="Arial" pitchFamily="34" charset="0"/>
                <a:cs typeface="Arial" pitchFamily="34" charset="0"/>
              </a:rPr>
              <a:t>Vai trò của hoạt </a:t>
            </a:r>
            <a:r>
              <a:rPr lang="nl-NL" sz="2800" b="1">
                <a:solidFill>
                  <a:srgbClr val="FFFF00"/>
                </a:solidFill>
                <a:latin typeface="Arial" pitchFamily="34" charset="0"/>
                <a:cs typeface="Arial" pitchFamily="34" charset="0"/>
              </a:rPr>
              <a:t>động sản </a:t>
            </a:r>
            <a:r>
              <a:rPr lang="nl-NL" sz="2800" b="1" smtClean="0">
                <a:solidFill>
                  <a:srgbClr val="FFFF00"/>
                </a:solidFill>
                <a:latin typeface="Arial" pitchFamily="34" charset="0"/>
                <a:cs typeface="Arial" pitchFamily="34" charset="0"/>
              </a:rPr>
              <a:t>xuất: </a:t>
            </a:r>
            <a:endParaRPr lang="en-US" sz="2800" b="1">
              <a:solidFill>
                <a:srgbClr val="FFFF00"/>
              </a:solidFill>
            </a:endParaRPr>
          </a:p>
        </p:txBody>
      </p:sp>
      <p:grpSp>
        <p:nvGrpSpPr>
          <p:cNvPr id="11" name="Group 10"/>
          <p:cNvGrpSpPr/>
          <p:nvPr/>
        </p:nvGrpSpPr>
        <p:grpSpPr>
          <a:xfrm>
            <a:off x="5029200" y="5609830"/>
            <a:ext cx="10934929" cy="1278628"/>
            <a:chOff x="5029200" y="5609830"/>
            <a:chExt cx="10934929" cy="1278628"/>
          </a:xfrm>
        </p:grpSpPr>
        <p:sp>
          <p:nvSpPr>
            <p:cNvPr id="9" name="Rectangle 8"/>
            <p:cNvSpPr/>
            <p:nvPr/>
          </p:nvSpPr>
          <p:spPr>
            <a:xfrm>
              <a:off x="5029200" y="5609830"/>
              <a:ext cx="9592691" cy="523220"/>
            </a:xfrm>
            <a:prstGeom prst="rect">
              <a:avLst/>
            </a:prstGeom>
          </p:spPr>
          <p:txBody>
            <a:bodyPr wrap="none">
              <a:spAutoFit/>
            </a:bodyPr>
            <a:lstStyle/>
            <a:p>
              <a:pPr marL="457200" indent="-457200">
                <a:buFont typeface="Wingdings" pitchFamily="2" charset="2"/>
                <a:buChar char="§"/>
              </a:pPr>
              <a:r>
                <a:rPr lang="nl-NL" sz="2800" i="1" smtClean="0">
                  <a:solidFill>
                    <a:schemeClr val="bg1"/>
                  </a:solidFill>
                  <a:latin typeface="Arial" pitchFamily="34" charset="0"/>
                  <a:cs typeface="Arial" pitchFamily="34" charset="0"/>
                </a:rPr>
                <a:t>Quyết </a:t>
              </a:r>
              <a:r>
                <a:rPr lang="nl-NL" sz="2800" i="1">
                  <a:solidFill>
                    <a:schemeClr val="bg1"/>
                  </a:solidFill>
                  <a:latin typeface="Arial" pitchFamily="34" charset="0"/>
                  <a:cs typeface="Arial" pitchFamily="34" charset="0"/>
                </a:rPr>
                <a:t>định sự tồn tại, phát triển của con người và xã hội</a:t>
              </a:r>
              <a:endParaRPr lang="en-US" sz="2800" i="1">
                <a:solidFill>
                  <a:schemeClr val="bg1"/>
                </a:solidFill>
                <a:latin typeface="Arial" pitchFamily="34" charset="0"/>
                <a:cs typeface="Arial" pitchFamily="34" charset="0"/>
              </a:endParaRPr>
            </a:p>
          </p:txBody>
        </p:sp>
        <p:sp>
          <p:nvSpPr>
            <p:cNvPr id="10" name="Rectangle 9"/>
            <p:cNvSpPr/>
            <p:nvPr/>
          </p:nvSpPr>
          <p:spPr>
            <a:xfrm>
              <a:off x="5109876" y="6365238"/>
              <a:ext cx="10854253" cy="523220"/>
            </a:xfrm>
            <a:prstGeom prst="rect">
              <a:avLst/>
            </a:prstGeom>
          </p:spPr>
          <p:txBody>
            <a:bodyPr wrap="none">
              <a:spAutoFit/>
            </a:bodyPr>
            <a:lstStyle/>
            <a:p>
              <a:pPr marL="457200" indent="-457200">
                <a:buFont typeface="Wingdings" pitchFamily="2" charset="2"/>
                <a:buChar char="§"/>
              </a:pPr>
              <a:r>
                <a:rPr lang="nl-NL" sz="2800" i="1" smtClean="0">
                  <a:solidFill>
                    <a:schemeClr val="bg1"/>
                  </a:solidFill>
                  <a:latin typeface="Arial" pitchFamily="34" charset="0"/>
                  <a:cs typeface="Arial" pitchFamily="34" charset="0"/>
                </a:rPr>
                <a:t>Cơ </a:t>
              </a:r>
              <a:r>
                <a:rPr lang="nl-NL" sz="2800" i="1">
                  <a:solidFill>
                    <a:schemeClr val="bg1"/>
                  </a:solidFill>
                  <a:latin typeface="Arial" pitchFamily="34" charset="0"/>
                  <a:cs typeface="Arial" pitchFamily="34" charset="0"/>
                </a:rPr>
                <a:t>sở thúc đẩy việc mở rộng các hoạt động khác của con người</a:t>
              </a:r>
              <a:endParaRPr lang="en-US" sz="2800" i="1">
                <a:solidFill>
                  <a:schemeClr val="bg1"/>
                </a:solidFill>
                <a:latin typeface="Arial" pitchFamily="34" charset="0"/>
                <a:cs typeface="Arial" pitchFamily="34" charset="0"/>
              </a:endParaRPr>
            </a:p>
          </p:txBody>
        </p:sp>
      </p:grpSp>
      <p:sp>
        <p:nvSpPr>
          <p:cNvPr id="32" name="Rectangle 31"/>
          <p:cNvSpPr/>
          <p:nvPr/>
        </p:nvSpPr>
        <p:spPr>
          <a:xfrm>
            <a:off x="4256222" y="7124700"/>
            <a:ext cx="12214626" cy="1384995"/>
          </a:xfrm>
          <a:prstGeom prst="rect">
            <a:avLst/>
          </a:prstGeom>
        </p:spPr>
        <p:txBody>
          <a:bodyPr wrap="none">
            <a:spAutoFit/>
          </a:bodyPr>
          <a:lstStyle/>
          <a:p>
            <a:pPr marL="457200" indent="-457200">
              <a:lnSpc>
                <a:spcPct val="150000"/>
              </a:lnSpc>
              <a:buFont typeface="Wingdings" pitchFamily="2" charset="2"/>
              <a:buChar char="v"/>
            </a:pPr>
            <a:r>
              <a:rPr lang="nl-NL" sz="2800" b="1" smtClean="0">
                <a:solidFill>
                  <a:srgbClr val="FFFF00"/>
                </a:solidFill>
                <a:latin typeface="Arial" pitchFamily="34" charset="0"/>
                <a:cs typeface="Arial" pitchFamily="34" charset="0"/>
              </a:rPr>
              <a:t>Trách nhiệm của chủ thể kinh tế: </a:t>
            </a:r>
            <a:r>
              <a:rPr lang="nl-NL" sz="2800">
                <a:solidFill>
                  <a:schemeClr val="bg1"/>
                </a:solidFill>
                <a:latin typeface="Arial" pitchFamily="34" charset="0"/>
                <a:cs typeface="Arial" pitchFamily="34" charset="0"/>
              </a:rPr>
              <a:t>tích cực, chủ động tham gia vào </a:t>
            </a:r>
            <a:r>
              <a:rPr lang="nl-NL" sz="2800" smtClean="0">
                <a:solidFill>
                  <a:schemeClr val="bg1"/>
                </a:solidFill>
                <a:latin typeface="Arial" pitchFamily="34" charset="0"/>
                <a:cs typeface="Arial" pitchFamily="34" charset="0"/>
              </a:rPr>
              <a:t>các </a:t>
            </a:r>
          </a:p>
          <a:p>
            <a:pPr>
              <a:lnSpc>
                <a:spcPct val="150000"/>
              </a:lnSpc>
            </a:pPr>
            <a:r>
              <a:rPr lang="nl-NL" sz="2800" smtClean="0">
                <a:solidFill>
                  <a:schemeClr val="bg1"/>
                </a:solidFill>
                <a:latin typeface="Arial" pitchFamily="34" charset="0"/>
                <a:cs typeface="Arial" pitchFamily="34" charset="0"/>
              </a:rPr>
              <a:t>hoạt </a:t>
            </a:r>
            <a:r>
              <a:rPr lang="nl-NL" sz="2800">
                <a:solidFill>
                  <a:schemeClr val="bg1"/>
                </a:solidFill>
                <a:latin typeface="Arial" pitchFamily="34" charset="0"/>
                <a:cs typeface="Arial" pitchFamily="34" charset="0"/>
              </a:rPr>
              <a:t>động sản xuất phù hợp với điều kiện và lứa tuổi của mình.</a:t>
            </a:r>
            <a:r>
              <a:rPr lang="nl-NL" sz="2800" b="1" smtClean="0">
                <a:solidFill>
                  <a:schemeClr val="bg1"/>
                </a:solidFill>
                <a:latin typeface="Arial" pitchFamily="34" charset="0"/>
                <a:cs typeface="Arial" pitchFamily="34" charset="0"/>
              </a:rPr>
              <a:t> </a:t>
            </a:r>
            <a:endParaRPr lang="en-US" sz="2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2560</TotalTime>
  <Words>2690</Words>
  <Application>Microsoft Office PowerPoint</Application>
  <PresentationFormat>Custom</PresentationFormat>
  <Paragraphs>261</Paragraphs>
  <Slides>28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HDLAPTOP</cp:lastModifiedBy>
  <cp:revision>37</cp:revision>
  <dcterms:created xsi:type="dcterms:W3CDTF">2006-08-16T00:00:00Z</dcterms:created>
  <dcterms:modified xsi:type="dcterms:W3CDTF">2022-09-01T02:38:50Z</dcterms:modified>
  <dc:identifier>DAFKx6h7ZVo</dc:identifier>
</cp:coreProperties>
</file>