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01" r:id="rId2"/>
    <p:sldId id="307" r:id="rId3"/>
    <p:sldId id="302" r:id="rId4"/>
    <p:sldId id="360" r:id="rId5"/>
    <p:sldId id="303" r:id="rId6"/>
    <p:sldId id="304" r:id="rId7"/>
    <p:sldId id="305" r:id="rId8"/>
    <p:sldId id="309" r:id="rId9"/>
    <p:sldId id="310" r:id="rId10"/>
    <p:sldId id="311" r:id="rId11"/>
    <p:sldId id="328" r:id="rId12"/>
    <p:sldId id="352" r:id="rId13"/>
    <p:sldId id="359" r:id="rId14"/>
    <p:sldId id="357" r:id="rId15"/>
    <p:sldId id="358" r:id="rId16"/>
    <p:sldId id="312" r:id="rId17"/>
    <p:sldId id="313" r:id="rId18"/>
    <p:sldId id="314" r:id="rId19"/>
    <p:sldId id="346" r:id="rId20"/>
    <p:sldId id="315" r:id="rId21"/>
    <p:sldId id="316" r:id="rId22"/>
    <p:sldId id="348" r:id="rId23"/>
    <p:sldId id="349" r:id="rId24"/>
    <p:sldId id="350" r:id="rId25"/>
    <p:sldId id="317" r:id="rId26"/>
    <p:sldId id="318" r:id="rId27"/>
    <p:sldId id="343" r:id="rId28"/>
    <p:sldId id="345" r:id="rId29"/>
    <p:sldId id="327" r:id="rId30"/>
    <p:sldId id="330" r:id="rId31"/>
    <p:sldId id="344" r:id="rId32"/>
    <p:sldId id="323" r:id="rId33"/>
    <p:sldId id="319" r:id="rId34"/>
    <p:sldId id="321" r:id="rId35"/>
    <p:sldId id="322" r:id="rId36"/>
  </p:sldIdLst>
  <p:sldSz cx="24387175" cy="13716000"/>
  <p:notesSz cx="6858000" cy="9144000"/>
  <p:custDataLst>
    <p:tags r:id="rId38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  <p15:guide id="3" pos="76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  <a:srgbClr val="0000FF"/>
    <a:srgbClr val="2513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85" autoAdjust="0"/>
    <p:restoredTop sz="95133" autoAdjust="0"/>
  </p:normalViewPr>
  <p:slideViewPr>
    <p:cSldViewPr>
      <p:cViewPr varScale="1">
        <p:scale>
          <a:sx n="27" d="100"/>
          <a:sy n="27" d="100"/>
        </p:scale>
        <p:origin x="468" y="56"/>
      </p:cViewPr>
      <p:guideLst>
        <p:guide orient="horz" pos="4320"/>
        <p:guide pos="7681"/>
        <p:guide pos="76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0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58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45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950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4145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580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567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7180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048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4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886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90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99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45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4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01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548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50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22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80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62" y="549280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9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3" y="12712709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4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62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2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2" y="4349753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1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1" y="4349753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3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3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9601203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225553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9934874" y="333378"/>
            <a:ext cx="11002447" cy="877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HAI</a:t>
            </a:r>
            <a:r>
              <a:rPr lang="en-US" sz="510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ĐƯỜNG THẲNG VUÔNG GÓC</a:t>
            </a:r>
            <a:endParaRPr lang="en-US" sz="51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090407" y="455253"/>
            <a:ext cx="2323223" cy="58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HÌNH HỌC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12715" y="185949"/>
            <a:ext cx="918902" cy="12463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11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708CBD9-661A-48B4-AA29-C9B27915FD4E}"/>
              </a:ext>
            </a:extLst>
          </p:cNvPr>
          <p:cNvGrpSpPr/>
          <p:nvPr userDrawn="1"/>
        </p:nvGrpSpPr>
        <p:grpSpPr>
          <a:xfrm>
            <a:off x="22986" y="76200"/>
            <a:ext cx="24187499" cy="1461089"/>
            <a:chOff x="22986" y="76200"/>
            <a:chExt cx="24187499" cy="146108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526A8D8-06CC-4228-9334-18493AA239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39064" y="155574"/>
              <a:ext cx="1371421" cy="137160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4FA2AFB-29D2-4C9D-BF1B-00386ECDC8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6912" y="76200"/>
              <a:ext cx="1462850" cy="1461089"/>
            </a:xfrm>
            <a:prstGeom prst="rect">
              <a:avLst/>
            </a:prstGeom>
          </p:spPr>
        </p:pic>
        <p:grpSp>
          <p:nvGrpSpPr>
            <p:cNvPr id="15" name="Group 4">
              <a:extLst>
                <a:ext uri="{FF2B5EF4-FFF2-40B4-BE49-F238E27FC236}">
                  <a16:creationId xmlns:a16="http://schemas.microsoft.com/office/drawing/2014/main" id="{23AFF816-4EFE-40F4-A174-023ACBE54C44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22986" y="76200"/>
              <a:ext cx="21191538" cy="1439863"/>
              <a:chOff x="0" y="58"/>
              <a:chExt cx="13349" cy="907"/>
            </a:xfrm>
          </p:grpSpPr>
          <p:sp>
            <p:nvSpPr>
              <p:cNvPr id="19" name="AutoShape 3">
                <a:extLst>
                  <a:ext uri="{FF2B5EF4-FFF2-40B4-BE49-F238E27FC236}">
                    <a16:creationId xmlns:a16="http://schemas.microsoft.com/office/drawing/2014/main" id="{76C0CFAD-FF74-45C7-A1B0-66BDD0182002}"/>
                  </a:ext>
                </a:extLst>
              </p:cNvPr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0" y="60"/>
                <a:ext cx="13347" cy="900"/>
              </a:xfrm>
              <a:prstGeom prst="rect">
                <a:avLst/>
              </a:prstGeom>
              <a:solidFill>
                <a:srgbClr val="135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0" name="Picture 5">
                <a:extLst>
                  <a:ext uri="{FF2B5EF4-FFF2-40B4-BE49-F238E27FC236}">
                    <a16:creationId xmlns:a16="http://schemas.microsoft.com/office/drawing/2014/main" id="{96A78984-4892-4F55-B574-14BE2414C236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5"/>
                <a:ext cx="13347" cy="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710E8898-8C1B-4E5B-8629-DC6E6D1B8A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0" y="58"/>
                <a:ext cx="13347" cy="880"/>
              </a:xfrm>
              <a:custGeom>
                <a:avLst/>
                <a:gdLst>
                  <a:gd name="T0" fmla="*/ 0 w 7680"/>
                  <a:gd name="T1" fmla="*/ 0 h 440"/>
                  <a:gd name="T2" fmla="*/ 0 w 7680"/>
                  <a:gd name="T3" fmla="*/ 40 h 440"/>
                  <a:gd name="T4" fmla="*/ 0 w 7680"/>
                  <a:gd name="T5" fmla="*/ 40 h 440"/>
                  <a:gd name="T6" fmla="*/ 140 w 7680"/>
                  <a:gd name="T7" fmla="*/ 40 h 440"/>
                  <a:gd name="T8" fmla="*/ 200 w 7680"/>
                  <a:gd name="T9" fmla="*/ 100 h 440"/>
                  <a:gd name="T10" fmla="*/ 200 w 7680"/>
                  <a:gd name="T11" fmla="*/ 380 h 440"/>
                  <a:gd name="T12" fmla="*/ 200 w 7680"/>
                  <a:gd name="T13" fmla="*/ 380 h 440"/>
                  <a:gd name="T14" fmla="*/ 260 w 7680"/>
                  <a:gd name="T15" fmla="*/ 440 h 440"/>
                  <a:gd name="T16" fmla="*/ 540 w 7680"/>
                  <a:gd name="T17" fmla="*/ 440 h 440"/>
                  <a:gd name="T18" fmla="*/ 600 w 7680"/>
                  <a:gd name="T19" fmla="*/ 380 h 440"/>
                  <a:gd name="T20" fmla="*/ 600 w 7680"/>
                  <a:gd name="T21" fmla="*/ 106 h 440"/>
                  <a:gd name="T22" fmla="*/ 601 w 7680"/>
                  <a:gd name="T23" fmla="*/ 106 h 440"/>
                  <a:gd name="T24" fmla="*/ 601 w 7680"/>
                  <a:gd name="T25" fmla="*/ 101 h 440"/>
                  <a:gd name="T26" fmla="*/ 661 w 7680"/>
                  <a:gd name="T27" fmla="*/ 41 h 440"/>
                  <a:gd name="T28" fmla="*/ 676 w 7680"/>
                  <a:gd name="T29" fmla="*/ 41 h 440"/>
                  <a:gd name="T30" fmla="*/ 676 w 7680"/>
                  <a:gd name="T31" fmla="*/ 40 h 440"/>
                  <a:gd name="T32" fmla="*/ 7680 w 7680"/>
                  <a:gd name="T33" fmla="*/ 40 h 440"/>
                  <a:gd name="T34" fmla="*/ 7680 w 7680"/>
                  <a:gd name="T35" fmla="*/ 0 h 440"/>
                  <a:gd name="T36" fmla="*/ 0 w 7680"/>
                  <a:gd name="T37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680" h="440">
                    <a:moveTo>
                      <a:pt x="0" y="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40" y="40"/>
                      <a:pt x="140" y="40"/>
                      <a:pt x="140" y="40"/>
                    </a:cubicBezTo>
                    <a:cubicBezTo>
                      <a:pt x="173" y="40"/>
                      <a:pt x="200" y="67"/>
                      <a:pt x="200" y="10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414"/>
                      <a:pt x="227" y="440"/>
                      <a:pt x="260" y="440"/>
                    </a:cubicBezTo>
                    <a:cubicBezTo>
                      <a:pt x="540" y="440"/>
                      <a:pt x="540" y="440"/>
                      <a:pt x="540" y="440"/>
                    </a:cubicBezTo>
                    <a:cubicBezTo>
                      <a:pt x="574" y="440"/>
                      <a:pt x="600" y="414"/>
                      <a:pt x="600" y="380"/>
                    </a:cubicBezTo>
                    <a:cubicBezTo>
                      <a:pt x="600" y="106"/>
                      <a:pt x="600" y="106"/>
                      <a:pt x="600" y="106"/>
                    </a:cubicBezTo>
                    <a:cubicBezTo>
                      <a:pt x="601" y="106"/>
                      <a:pt x="601" y="106"/>
                      <a:pt x="601" y="106"/>
                    </a:cubicBezTo>
                    <a:cubicBezTo>
                      <a:pt x="601" y="101"/>
                      <a:pt x="601" y="101"/>
                      <a:pt x="601" y="101"/>
                    </a:cubicBezTo>
                    <a:cubicBezTo>
                      <a:pt x="601" y="67"/>
                      <a:pt x="627" y="41"/>
                      <a:pt x="661" y="41"/>
                    </a:cubicBezTo>
                    <a:cubicBezTo>
                      <a:pt x="676" y="41"/>
                      <a:pt x="676" y="41"/>
                      <a:pt x="676" y="41"/>
                    </a:cubicBezTo>
                    <a:cubicBezTo>
                      <a:pt x="676" y="40"/>
                      <a:pt x="676" y="40"/>
                      <a:pt x="676" y="40"/>
                    </a:cubicBezTo>
                    <a:cubicBezTo>
                      <a:pt x="7680" y="40"/>
                      <a:pt x="7680" y="40"/>
                      <a:pt x="7680" y="40"/>
                    </a:cubicBezTo>
                    <a:cubicBezTo>
                      <a:pt x="7680" y="0"/>
                      <a:pt x="7680" y="0"/>
                      <a:pt x="768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9">
                <a:extLst>
                  <a:ext uri="{FF2B5EF4-FFF2-40B4-BE49-F238E27FC236}">
                    <a16:creationId xmlns:a16="http://schemas.microsoft.com/office/drawing/2014/main" id="{B99F036F-7BAD-4C03-AA43-BA12ABB8A6F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02" y="202"/>
                <a:ext cx="11545" cy="760"/>
              </a:xfrm>
              <a:custGeom>
                <a:avLst/>
                <a:gdLst>
                  <a:gd name="T0" fmla="*/ 6643 w 6643"/>
                  <a:gd name="T1" fmla="*/ 380 h 380"/>
                  <a:gd name="T2" fmla="*/ 60 w 6643"/>
                  <a:gd name="T3" fmla="*/ 380 h 380"/>
                  <a:gd name="T4" fmla="*/ 0 w 6643"/>
                  <a:gd name="T5" fmla="*/ 320 h 380"/>
                  <a:gd name="T6" fmla="*/ 0 w 6643"/>
                  <a:gd name="T7" fmla="*/ 60 h 380"/>
                  <a:gd name="T8" fmla="*/ 60 w 6643"/>
                  <a:gd name="T9" fmla="*/ 0 h 380"/>
                  <a:gd name="T10" fmla="*/ 6643 w 6643"/>
                  <a:gd name="T11" fmla="*/ 0 h 380"/>
                  <a:gd name="T12" fmla="*/ 6643 w 6643"/>
                  <a:gd name="T13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43" h="380">
                    <a:moveTo>
                      <a:pt x="6643" y="380"/>
                    </a:moveTo>
                    <a:cubicBezTo>
                      <a:pt x="60" y="380"/>
                      <a:pt x="60" y="380"/>
                      <a:pt x="60" y="380"/>
                    </a:cubicBezTo>
                    <a:cubicBezTo>
                      <a:pt x="27" y="380"/>
                      <a:pt x="0" y="353"/>
                      <a:pt x="0" y="32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27"/>
                      <a:pt x="27" y="0"/>
                      <a:pt x="60" y="0"/>
                    </a:cubicBezTo>
                    <a:cubicBezTo>
                      <a:pt x="6643" y="0"/>
                      <a:pt x="6643" y="0"/>
                      <a:pt x="6643" y="0"/>
                    </a:cubicBezTo>
                    <a:cubicBezTo>
                      <a:pt x="6643" y="380"/>
                      <a:pt x="6643" y="380"/>
                      <a:pt x="6643" y="380"/>
                    </a:cubicBezTo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3" name="Picture 10">
                <a:extLst>
                  <a:ext uri="{FF2B5EF4-FFF2-40B4-BE49-F238E27FC236}">
                    <a16:creationId xmlns:a16="http://schemas.microsoft.com/office/drawing/2014/main" id="{233AF003-FF96-4E83-840C-BC20940E39C2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6" y="195"/>
                <a:ext cx="11553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11">
                <a:extLst>
                  <a:ext uri="{FF2B5EF4-FFF2-40B4-BE49-F238E27FC236}">
                    <a16:creationId xmlns:a16="http://schemas.microsoft.com/office/drawing/2014/main" id="{F9E7EF94-8918-40E6-B89B-8BF4DFEFF188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9" y="197"/>
                <a:ext cx="12208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Picture 13">
                <a:extLst>
                  <a:ext uri="{FF2B5EF4-FFF2-40B4-BE49-F238E27FC236}">
                    <a16:creationId xmlns:a16="http://schemas.microsoft.com/office/drawing/2014/main" id="{6631A61A-D119-4E95-8397-836E66C3015D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7" y="213"/>
                <a:ext cx="107" cy="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Freeform 14">
                <a:extLst>
                  <a:ext uri="{FF2B5EF4-FFF2-40B4-BE49-F238E27FC236}">
                    <a16:creationId xmlns:a16="http://schemas.microsoft.com/office/drawing/2014/main" id="{8849E96E-168C-4F3C-B417-CD062B607EE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8" y="774"/>
                <a:ext cx="40" cy="82"/>
              </a:xfrm>
              <a:custGeom>
                <a:avLst/>
                <a:gdLst>
                  <a:gd name="T0" fmla="*/ 12 w 40"/>
                  <a:gd name="T1" fmla="*/ 82 h 82"/>
                  <a:gd name="T2" fmla="*/ 12 w 40"/>
                  <a:gd name="T3" fmla="*/ 14 h 82"/>
                  <a:gd name="T4" fmla="*/ 0 w 40"/>
                  <a:gd name="T5" fmla="*/ 14 h 82"/>
                  <a:gd name="T6" fmla="*/ 0 w 40"/>
                  <a:gd name="T7" fmla="*/ 0 h 82"/>
                  <a:gd name="T8" fmla="*/ 40 w 40"/>
                  <a:gd name="T9" fmla="*/ 0 h 82"/>
                  <a:gd name="T10" fmla="*/ 40 w 40"/>
                  <a:gd name="T11" fmla="*/ 14 h 82"/>
                  <a:gd name="T12" fmla="*/ 26 w 40"/>
                  <a:gd name="T13" fmla="*/ 14 h 82"/>
                  <a:gd name="T14" fmla="*/ 26 w 40"/>
                  <a:gd name="T15" fmla="*/ 82 h 82"/>
                  <a:gd name="T16" fmla="*/ 12 w 40"/>
                  <a:gd name="T1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82">
                    <a:moveTo>
                      <a:pt x="12" y="82"/>
                    </a:moveTo>
                    <a:lnTo>
                      <a:pt x="12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14"/>
                    </a:lnTo>
                    <a:lnTo>
                      <a:pt x="26" y="14"/>
                    </a:lnTo>
                    <a:lnTo>
                      <a:pt x="26" y="82"/>
                    </a:lnTo>
                    <a:lnTo>
                      <a:pt x="12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5">
                <a:extLst>
                  <a:ext uri="{FF2B5EF4-FFF2-40B4-BE49-F238E27FC236}">
                    <a16:creationId xmlns:a16="http://schemas.microsoft.com/office/drawing/2014/main" id="{EF9485A8-27B4-4FA5-B3D3-75DB77BC1A2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80" y="772"/>
                <a:ext cx="74" cy="86"/>
              </a:xfrm>
              <a:custGeom>
                <a:avLst/>
                <a:gdLst>
                  <a:gd name="T0" fmla="*/ 22 w 43"/>
                  <a:gd name="T1" fmla="*/ 0 h 43"/>
                  <a:gd name="T2" fmla="*/ 33 w 43"/>
                  <a:gd name="T3" fmla="*/ 3 h 43"/>
                  <a:gd name="T4" fmla="*/ 41 w 43"/>
                  <a:gd name="T5" fmla="*/ 11 h 43"/>
                  <a:gd name="T6" fmla="*/ 43 w 43"/>
                  <a:gd name="T7" fmla="*/ 22 h 43"/>
                  <a:gd name="T8" fmla="*/ 41 w 43"/>
                  <a:gd name="T9" fmla="*/ 32 h 43"/>
                  <a:gd name="T10" fmla="*/ 33 w 43"/>
                  <a:gd name="T11" fmla="*/ 40 h 43"/>
                  <a:gd name="T12" fmla="*/ 22 w 43"/>
                  <a:gd name="T13" fmla="*/ 43 h 43"/>
                  <a:gd name="T14" fmla="*/ 14 w 43"/>
                  <a:gd name="T15" fmla="*/ 41 h 43"/>
                  <a:gd name="T16" fmla="*/ 7 w 43"/>
                  <a:gd name="T17" fmla="*/ 37 h 43"/>
                  <a:gd name="T18" fmla="*/ 2 w 43"/>
                  <a:gd name="T19" fmla="*/ 30 h 43"/>
                  <a:gd name="T20" fmla="*/ 0 w 43"/>
                  <a:gd name="T21" fmla="*/ 22 h 43"/>
                  <a:gd name="T22" fmla="*/ 3 w 43"/>
                  <a:gd name="T23" fmla="*/ 11 h 43"/>
                  <a:gd name="T24" fmla="*/ 11 w 43"/>
                  <a:gd name="T25" fmla="*/ 3 h 43"/>
                  <a:gd name="T26" fmla="*/ 22 w 43"/>
                  <a:gd name="T27" fmla="*/ 0 h 43"/>
                  <a:gd name="T28" fmla="*/ 22 w 43"/>
                  <a:gd name="T29" fmla="*/ 7 h 43"/>
                  <a:gd name="T30" fmla="*/ 15 w 43"/>
                  <a:gd name="T31" fmla="*/ 9 h 43"/>
                  <a:gd name="T32" fmla="*/ 10 w 43"/>
                  <a:gd name="T33" fmla="*/ 14 h 43"/>
                  <a:gd name="T34" fmla="*/ 8 w 43"/>
                  <a:gd name="T35" fmla="*/ 21 h 43"/>
                  <a:gd name="T36" fmla="*/ 9 w 43"/>
                  <a:gd name="T37" fmla="*/ 27 h 43"/>
                  <a:gd name="T38" fmla="*/ 12 w 43"/>
                  <a:gd name="T39" fmla="*/ 31 h 43"/>
                  <a:gd name="T40" fmla="*/ 17 w 43"/>
                  <a:gd name="T41" fmla="*/ 34 h 43"/>
                  <a:gd name="T42" fmla="*/ 22 w 43"/>
                  <a:gd name="T43" fmla="*/ 36 h 43"/>
                  <a:gd name="T44" fmla="*/ 29 w 43"/>
                  <a:gd name="T45" fmla="*/ 34 h 43"/>
                  <a:gd name="T46" fmla="*/ 34 w 43"/>
                  <a:gd name="T47" fmla="*/ 28 h 43"/>
                  <a:gd name="T48" fmla="*/ 36 w 43"/>
                  <a:gd name="T49" fmla="*/ 21 h 43"/>
                  <a:gd name="T50" fmla="*/ 34 w 43"/>
                  <a:gd name="T51" fmla="*/ 14 h 43"/>
                  <a:gd name="T52" fmla="*/ 29 w 43"/>
                  <a:gd name="T53" fmla="*/ 9 h 43"/>
                  <a:gd name="T54" fmla="*/ 22 w 43"/>
                  <a:gd name="T55" fmla="*/ 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" h="43">
                    <a:moveTo>
                      <a:pt x="22" y="0"/>
                    </a:moveTo>
                    <a:cubicBezTo>
                      <a:pt x="26" y="0"/>
                      <a:pt x="29" y="1"/>
                      <a:pt x="33" y="3"/>
                    </a:cubicBezTo>
                    <a:cubicBezTo>
                      <a:pt x="36" y="5"/>
                      <a:pt x="39" y="7"/>
                      <a:pt x="41" y="11"/>
                    </a:cubicBezTo>
                    <a:cubicBezTo>
                      <a:pt x="43" y="14"/>
                      <a:pt x="43" y="18"/>
                      <a:pt x="43" y="22"/>
                    </a:cubicBezTo>
                    <a:cubicBezTo>
                      <a:pt x="43" y="26"/>
                      <a:pt x="43" y="29"/>
                      <a:pt x="41" y="32"/>
                    </a:cubicBezTo>
                    <a:cubicBezTo>
                      <a:pt x="39" y="36"/>
                      <a:pt x="36" y="38"/>
                      <a:pt x="33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4" y="41"/>
                    </a:cubicBezTo>
                    <a:cubicBezTo>
                      <a:pt x="11" y="40"/>
                      <a:pt x="9" y="39"/>
                      <a:pt x="7" y="37"/>
                    </a:cubicBezTo>
                    <a:cubicBezTo>
                      <a:pt x="5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9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4" y="33"/>
                      <a:pt x="15" y="34"/>
                      <a:pt x="17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7" y="35"/>
                      <a:pt x="29" y="34"/>
                    </a:cubicBezTo>
                    <a:cubicBezTo>
                      <a:pt x="31" y="32"/>
                      <a:pt x="33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3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6">
                <a:extLst>
                  <a:ext uri="{FF2B5EF4-FFF2-40B4-BE49-F238E27FC236}">
                    <a16:creationId xmlns:a16="http://schemas.microsoft.com/office/drawing/2014/main" id="{24E80F8A-2E57-43EB-9D16-C2C0E7F1BC35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60" y="748"/>
                <a:ext cx="71" cy="108"/>
              </a:xfrm>
              <a:custGeom>
                <a:avLst/>
                <a:gdLst>
                  <a:gd name="T0" fmla="*/ 0 w 71"/>
                  <a:gd name="T1" fmla="*/ 108 h 108"/>
                  <a:gd name="T2" fmla="*/ 29 w 71"/>
                  <a:gd name="T3" fmla="*/ 26 h 108"/>
                  <a:gd name="T4" fmla="*/ 40 w 71"/>
                  <a:gd name="T5" fmla="*/ 26 h 108"/>
                  <a:gd name="T6" fmla="*/ 71 w 71"/>
                  <a:gd name="T7" fmla="*/ 108 h 108"/>
                  <a:gd name="T8" fmla="*/ 55 w 71"/>
                  <a:gd name="T9" fmla="*/ 108 h 108"/>
                  <a:gd name="T10" fmla="*/ 48 w 71"/>
                  <a:gd name="T11" fmla="*/ 86 h 108"/>
                  <a:gd name="T12" fmla="*/ 22 w 71"/>
                  <a:gd name="T13" fmla="*/ 86 h 108"/>
                  <a:gd name="T14" fmla="*/ 15 w 71"/>
                  <a:gd name="T15" fmla="*/ 108 h 108"/>
                  <a:gd name="T16" fmla="*/ 0 w 71"/>
                  <a:gd name="T17" fmla="*/ 108 h 108"/>
                  <a:gd name="T18" fmla="*/ 29 w 71"/>
                  <a:gd name="T19" fmla="*/ 20 h 108"/>
                  <a:gd name="T20" fmla="*/ 26 w 71"/>
                  <a:gd name="T21" fmla="*/ 12 h 108"/>
                  <a:gd name="T22" fmla="*/ 43 w 71"/>
                  <a:gd name="T23" fmla="*/ 0 h 108"/>
                  <a:gd name="T24" fmla="*/ 47 w 71"/>
                  <a:gd name="T25" fmla="*/ 10 h 108"/>
                  <a:gd name="T26" fmla="*/ 29 w 71"/>
                  <a:gd name="T27" fmla="*/ 20 h 108"/>
                  <a:gd name="T28" fmla="*/ 27 w 71"/>
                  <a:gd name="T29" fmla="*/ 72 h 108"/>
                  <a:gd name="T30" fmla="*/ 43 w 71"/>
                  <a:gd name="T31" fmla="*/ 72 h 108"/>
                  <a:gd name="T32" fmla="*/ 34 w 71"/>
                  <a:gd name="T33" fmla="*/ 46 h 108"/>
                  <a:gd name="T34" fmla="*/ 27 w 71"/>
                  <a:gd name="T35" fmla="*/ 7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1" h="108">
                    <a:moveTo>
                      <a:pt x="0" y="108"/>
                    </a:moveTo>
                    <a:lnTo>
                      <a:pt x="29" y="26"/>
                    </a:lnTo>
                    <a:lnTo>
                      <a:pt x="40" y="26"/>
                    </a:lnTo>
                    <a:lnTo>
                      <a:pt x="71" y="108"/>
                    </a:lnTo>
                    <a:lnTo>
                      <a:pt x="55" y="108"/>
                    </a:lnTo>
                    <a:lnTo>
                      <a:pt x="48" y="86"/>
                    </a:lnTo>
                    <a:lnTo>
                      <a:pt x="22" y="86"/>
                    </a:lnTo>
                    <a:lnTo>
                      <a:pt x="15" y="108"/>
                    </a:lnTo>
                    <a:lnTo>
                      <a:pt x="0" y="108"/>
                    </a:lnTo>
                    <a:close/>
                    <a:moveTo>
                      <a:pt x="29" y="20"/>
                    </a:moveTo>
                    <a:lnTo>
                      <a:pt x="26" y="12"/>
                    </a:lnTo>
                    <a:lnTo>
                      <a:pt x="43" y="0"/>
                    </a:lnTo>
                    <a:lnTo>
                      <a:pt x="47" y="10"/>
                    </a:lnTo>
                    <a:lnTo>
                      <a:pt x="29" y="20"/>
                    </a:lnTo>
                    <a:close/>
                    <a:moveTo>
                      <a:pt x="27" y="72"/>
                    </a:moveTo>
                    <a:lnTo>
                      <a:pt x="43" y="72"/>
                    </a:lnTo>
                    <a:lnTo>
                      <a:pt x="34" y="46"/>
                    </a:lnTo>
                    <a:lnTo>
                      <a:pt x="27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7">
                <a:extLst>
                  <a:ext uri="{FF2B5EF4-FFF2-40B4-BE49-F238E27FC236}">
                    <a16:creationId xmlns:a16="http://schemas.microsoft.com/office/drawing/2014/main" id="{2E8F2521-1ADB-4A53-9866-B2EC7A0F794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8" y="774"/>
                <a:ext cx="59" cy="82"/>
              </a:xfrm>
              <a:custGeom>
                <a:avLst/>
                <a:gdLst>
                  <a:gd name="T0" fmla="*/ 0 w 59"/>
                  <a:gd name="T1" fmla="*/ 82 h 82"/>
                  <a:gd name="T2" fmla="*/ 0 w 59"/>
                  <a:gd name="T3" fmla="*/ 0 h 82"/>
                  <a:gd name="T4" fmla="*/ 16 w 59"/>
                  <a:gd name="T5" fmla="*/ 0 h 82"/>
                  <a:gd name="T6" fmla="*/ 45 w 59"/>
                  <a:gd name="T7" fmla="*/ 60 h 82"/>
                  <a:gd name="T8" fmla="*/ 45 w 59"/>
                  <a:gd name="T9" fmla="*/ 0 h 82"/>
                  <a:gd name="T10" fmla="*/ 59 w 59"/>
                  <a:gd name="T11" fmla="*/ 0 h 82"/>
                  <a:gd name="T12" fmla="*/ 59 w 59"/>
                  <a:gd name="T13" fmla="*/ 82 h 82"/>
                  <a:gd name="T14" fmla="*/ 43 w 59"/>
                  <a:gd name="T15" fmla="*/ 82 h 82"/>
                  <a:gd name="T16" fmla="*/ 14 w 59"/>
                  <a:gd name="T17" fmla="*/ 22 h 82"/>
                  <a:gd name="T18" fmla="*/ 14 w 59"/>
                  <a:gd name="T19" fmla="*/ 82 h 82"/>
                  <a:gd name="T20" fmla="*/ 0 w 59"/>
                  <a:gd name="T2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82">
                    <a:moveTo>
                      <a:pt x="0" y="82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45" y="60"/>
                    </a:lnTo>
                    <a:lnTo>
                      <a:pt x="45" y="0"/>
                    </a:lnTo>
                    <a:lnTo>
                      <a:pt x="59" y="0"/>
                    </a:lnTo>
                    <a:lnTo>
                      <a:pt x="59" y="82"/>
                    </a:lnTo>
                    <a:lnTo>
                      <a:pt x="43" y="82"/>
                    </a:lnTo>
                    <a:lnTo>
                      <a:pt x="14" y="22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8">
                <a:extLst>
                  <a:ext uri="{FF2B5EF4-FFF2-40B4-BE49-F238E27FC236}">
                    <a16:creationId xmlns:a16="http://schemas.microsoft.com/office/drawing/2014/main" id="{BC50CA6C-38B8-4FE8-A553-25C015C5B5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37" y="774"/>
                <a:ext cx="52" cy="82"/>
              </a:xfrm>
              <a:custGeom>
                <a:avLst/>
                <a:gdLst>
                  <a:gd name="T0" fmla="*/ 0 w 52"/>
                  <a:gd name="T1" fmla="*/ 82 h 82"/>
                  <a:gd name="T2" fmla="*/ 0 w 52"/>
                  <a:gd name="T3" fmla="*/ 0 h 82"/>
                  <a:gd name="T4" fmla="*/ 14 w 52"/>
                  <a:gd name="T5" fmla="*/ 0 h 82"/>
                  <a:gd name="T6" fmla="*/ 14 w 52"/>
                  <a:gd name="T7" fmla="*/ 32 h 82"/>
                  <a:gd name="T8" fmla="*/ 40 w 52"/>
                  <a:gd name="T9" fmla="*/ 32 h 82"/>
                  <a:gd name="T10" fmla="*/ 40 w 52"/>
                  <a:gd name="T11" fmla="*/ 0 h 82"/>
                  <a:gd name="T12" fmla="*/ 52 w 52"/>
                  <a:gd name="T13" fmla="*/ 0 h 82"/>
                  <a:gd name="T14" fmla="*/ 52 w 52"/>
                  <a:gd name="T15" fmla="*/ 82 h 82"/>
                  <a:gd name="T16" fmla="*/ 40 w 52"/>
                  <a:gd name="T17" fmla="*/ 82 h 82"/>
                  <a:gd name="T18" fmla="*/ 40 w 52"/>
                  <a:gd name="T19" fmla="*/ 48 h 82"/>
                  <a:gd name="T20" fmla="*/ 14 w 52"/>
                  <a:gd name="T21" fmla="*/ 48 h 82"/>
                  <a:gd name="T22" fmla="*/ 14 w 52"/>
                  <a:gd name="T23" fmla="*/ 82 h 82"/>
                  <a:gd name="T24" fmla="*/ 0 w 52"/>
                  <a:gd name="T2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82">
                    <a:moveTo>
                      <a:pt x="0" y="82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40" y="32"/>
                    </a:lnTo>
                    <a:lnTo>
                      <a:pt x="40" y="0"/>
                    </a:lnTo>
                    <a:lnTo>
                      <a:pt x="52" y="0"/>
                    </a:lnTo>
                    <a:lnTo>
                      <a:pt x="52" y="82"/>
                    </a:lnTo>
                    <a:lnTo>
                      <a:pt x="40" y="82"/>
                    </a:lnTo>
                    <a:lnTo>
                      <a:pt x="40" y="48"/>
                    </a:lnTo>
                    <a:lnTo>
                      <a:pt x="14" y="48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9">
                <a:extLst>
                  <a:ext uri="{FF2B5EF4-FFF2-40B4-BE49-F238E27FC236}">
                    <a16:creationId xmlns:a16="http://schemas.microsoft.com/office/drawing/2014/main" id="{72267D13-A8D6-4CB3-8DEE-4447F2E1F13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00" y="772"/>
                <a:ext cx="74" cy="104"/>
              </a:xfrm>
              <a:custGeom>
                <a:avLst/>
                <a:gdLst>
                  <a:gd name="T0" fmla="*/ 22 w 43"/>
                  <a:gd name="T1" fmla="*/ 0 h 52"/>
                  <a:gd name="T2" fmla="*/ 32 w 43"/>
                  <a:gd name="T3" fmla="*/ 3 h 52"/>
                  <a:gd name="T4" fmla="*/ 40 w 43"/>
                  <a:gd name="T5" fmla="*/ 11 h 52"/>
                  <a:gd name="T6" fmla="*/ 43 w 43"/>
                  <a:gd name="T7" fmla="*/ 22 h 52"/>
                  <a:gd name="T8" fmla="*/ 40 w 43"/>
                  <a:gd name="T9" fmla="*/ 32 h 52"/>
                  <a:gd name="T10" fmla="*/ 32 w 43"/>
                  <a:gd name="T11" fmla="*/ 40 h 52"/>
                  <a:gd name="T12" fmla="*/ 22 w 43"/>
                  <a:gd name="T13" fmla="*/ 43 h 52"/>
                  <a:gd name="T14" fmla="*/ 13 w 43"/>
                  <a:gd name="T15" fmla="*/ 41 h 52"/>
                  <a:gd name="T16" fmla="*/ 6 w 43"/>
                  <a:gd name="T17" fmla="*/ 37 h 52"/>
                  <a:gd name="T18" fmla="*/ 2 w 43"/>
                  <a:gd name="T19" fmla="*/ 30 h 52"/>
                  <a:gd name="T20" fmla="*/ 0 w 43"/>
                  <a:gd name="T21" fmla="*/ 22 h 52"/>
                  <a:gd name="T22" fmla="*/ 3 w 43"/>
                  <a:gd name="T23" fmla="*/ 11 h 52"/>
                  <a:gd name="T24" fmla="*/ 11 w 43"/>
                  <a:gd name="T25" fmla="*/ 3 h 52"/>
                  <a:gd name="T26" fmla="*/ 22 w 43"/>
                  <a:gd name="T27" fmla="*/ 0 h 52"/>
                  <a:gd name="T28" fmla="*/ 22 w 43"/>
                  <a:gd name="T29" fmla="*/ 7 h 52"/>
                  <a:gd name="T30" fmla="*/ 15 w 43"/>
                  <a:gd name="T31" fmla="*/ 9 h 52"/>
                  <a:gd name="T32" fmla="*/ 10 w 43"/>
                  <a:gd name="T33" fmla="*/ 14 h 52"/>
                  <a:gd name="T34" fmla="*/ 8 w 43"/>
                  <a:gd name="T35" fmla="*/ 21 h 52"/>
                  <a:gd name="T36" fmla="*/ 9 w 43"/>
                  <a:gd name="T37" fmla="*/ 27 h 52"/>
                  <a:gd name="T38" fmla="*/ 12 w 43"/>
                  <a:gd name="T39" fmla="*/ 31 h 52"/>
                  <a:gd name="T40" fmla="*/ 16 w 43"/>
                  <a:gd name="T41" fmla="*/ 34 h 52"/>
                  <a:gd name="T42" fmla="*/ 22 w 43"/>
                  <a:gd name="T43" fmla="*/ 36 h 52"/>
                  <a:gd name="T44" fmla="*/ 29 w 43"/>
                  <a:gd name="T45" fmla="*/ 34 h 52"/>
                  <a:gd name="T46" fmla="*/ 34 w 43"/>
                  <a:gd name="T47" fmla="*/ 28 h 52"/>
                  <a:gd name="T48" fmla="*/ 36 w 43"/>
                  <a:gd name="T49" fmla="*/ 21 h 52"/>
                  <a:gd name="T50" fmla="*/ 34 w 43"/>
                  <a:gd name="T51" fmla="*/ 14 h 52"/>
                  <a:gd name="T52" fmla="*/ 29 w 43"/>
                  <a:gd name="T53" fmla="*/ 9 h 52"/>
                  <a:gd name="T54" fmla="*/ 22 w 43"/>
                  <a:gd name="T55" fmla="*/ 7 h 52"/>
                  <a:gd name="T56" fmla="*/ 19 w 43"/>
                  <a:gd name="T57" fmla="*/ 52 h 52"/>
                  <a:gd name="T58" fmla="*/ 19 w 43"/>
                  <a:gd name="T59" fmla="*/ 46 h 52"/>
                  <a:gd name="T60" fmla="*/ 25 w 43"/>
                  <a:gd name="T61" fmla="*/ 46 h 52"/>
                  <a:gd name="T62" fmla="*/ 25 w 43"/>
                  <a:gd name="T63" fmla="*/ 52 h 52"/>
                  <a:gd name="T64" fmla="*/ 19 w 43"/>
                  <a:gd name="T6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" h="52">
                    <a:moveTo>
                      <a:pt x="22" y="0"/>
                    </a:moveTo>
                    <a:cubicBezTo>
                      <a:pt x="26" y="0"/>
                      <a:pt x="29" y="1"/>
                      <a:pt x="32" y="3"/>
                    </a:cubicBezTo>
                    <a:cubicBezTo>
                      <a:pt x="36" y="5"/>
                      <a:pt x="38" y="7"/>
                      <a:pt x="40" y="11"/>
                    </a:cubicBezTo>
                    <a:cubicBezTo>
                      <a:pt x="42" y="14"/>
                      <a:pt x="43" y="18"/>
                      <a:pt x="43" y="22"/>
                    </a:cubicBezTo>
                    <a:cubicBezTo>
                      <a:pt x="43" y="26"/>
                      <a:pt x="42" y="29"/>
                      <a:pt x="40" y="32"/>
                    </a:cubicBezTo>
                    <a:cubicBezTo>
                      <a:pt x="38" y="36"/>
                      <a:pt x="36" y="38"/>
                      <a:pt x="32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8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3" y="33"/>
                      <a:pt x="15" y="34"/>
                      <a:pt x="16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6" y="35"/>
                      <a:pt x="29" y="34"/>
                    </a:cubicBezTo>
                    <a:cubicBezTo>
                      <a:pt x="31" y="32"/>
                      <a:pt x="32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2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  <a:moveTo>
                      <a:pt x="19" y="52"/>
                    </a:moveTo>
                    <a:cubicBezTo>
                      <a:pt x="19" y="46"/>
                      <a:pt x="19" y="46"/>
                      <a:pt x="19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52"/>
                      <a:pt x="25" y="52"/>
                      <a:pt x="25" y="52"/>
                    </a:cubicBez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0">
                <a:extLst>
                  <a:ext uri="{FF2B5EF4-FFF2-40B4-BE49-F238E27FC236}">
                    <a16:creationId xmlns:a16="http://schemas.microsoft.com/office/drawing/2014/main" id="{070184A9-C061-426E-96A1-E32BD45440D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81" y="772"/>
                <a:ext cx="71" cy="86"/>
              </a:xfrm>
              <a:custGeom>
                <a:avLst/>
                <a:gdLst>
                  <a:gd name="T0" fmla="*/ 32 w 41"/>
                  <a:gd name="T1" fmla="*/ 31 h 43"/>
                  <a:gd name="T2" fmla="*/ 41 w 41"/>
                  <a:gd name="T3" fmla="*/ 31 h 43"/>
                  <a:gd name="T4" fmla="*/ 36 w 41"/>
                  <a:gd name="T5" fmla="*/ 37 h 43"/>
                  <a:gd name="T6" fmla="*/ 29 w 41"/>
                  <a:gd name="T7" fmla="*/ 42 h 43"/>
                  <a:gd name="T8" fmla="*/ 22 w 41"/>
                  <a:gd name="T9" fmla="*/ 43 h 43"/>
                  <a:gd name="T10" fmla="*/ 13 w 41"/>
                  <a:gd name="T11" fmla="*/ 41 h 43"/>
                  <a:gd name="T12" fmla="*/ 6 w 41"/>
                  <a:gd name="T13" fmla="*/ 37 h 43"/>
                  <a:gd name="T14" fmla="*/ 2 w 41"/>
                  <a:gd name="T15" fmla="*/ 30 h 43"/>
                  <a:gd name="T16" fmla="*/ 0 w 41"/>
                  <a:gd name="T17" fmla="*/ 21 h 43"/>
                  <a:gd name="T18" fmla="*/ 3 w 41"/>
                  <a:gd name="T19" fmla="*/ 11 h 43"/>
                  <a:gd name="T20" fmla="*/ 11 w 41"/>
                  <a:gd name="T21" fmla="*/ 3 h 43"/>
                  <a:gd name="T22" fmla="*/ 21 w 41"/>
                  <a:gd name="T23" fmla="*/ 0 h 43"/>
                  <a:gd name="T24" fmla="*/ 29 w 41"/>
                  <a:gd name="T25" fmla="*/ 1 h 43"/>
                  <a:gd name="T26" fmla="*/ 36 w 41"/>
                  <a:gd name="T27" fmla="*/ 6 h 43"/>
                  <a:gd name="T28" fmla="*/ 41 w 41"/>
                  <a:gd name="T29" fmla="*/ 13 h 43"/>
                  <a:gd name="T30" fmla="*/ 32 w 41"/>
                  <a:gd name="T31" fmla="*/ 13 h 43"/>
                  <a:gd name="T32" fmla="*/ 27 w 41"/>
                  <a:gd name="T33" fmla="*/ 9 h 43"/>
                  <a:gd name="T34" fmla="*/ 21 w 41"/>
                  <a:gd name="T35" fmla="*/ 7 h 43"/>
                  <a:gd name="T36" fmla="*/ 15 w 41"/>
                  <a:gd name="T37" fmla="*/ 9 h 43"/>
                  <a:gd name="T38" fmla="*/ 10 w 41"/>
                  <a:gd name="T39" fmla="*/ 15 h 43"/>
                  <a:gd name="T40" fmla="*/ 8 w 41"/>
                  <a:gd name="T41" fmla="*/ 22 h 43"/>
                  <a:gd name="T42" fmla="*/ 10 w 41"/>
                  <a:gd name="T43" fmla="*/ 29 h 43"/>
                  <a:gd name="T44" fmla="*/ 15 w 41"/>
                  <a:gd name="T45" fmla="*/ 34 h 43"/>
                  <a:gd name="T46" fmla="*/ 21 w 41"/>
                  <a:gd name="T47" fmla="*/ 36 h 43"/>
                  <a:gd name="T48" fmla="*/ 32 w 41"/>
                  <a:gd name="T49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43">
                    <a:moveTo>
                      <a:pt x="32" y="31"/>
                    </a:moveTo>
                    <a:cubicBezTo>
                      <a:pt x="41" y="31"/>
                      <a:pt x="41" y="31"/>
                      <a:pt x="41" y="31"/>
                    </a:cubicBezTo>
                    <a:cubicBezTo>
                      <a:pt x="40" y="33"/>
                      <a:pt x="38" y="35"/>
                      <a:pt x="36" y="37"/>
                    </a:cubicBezTo>
                    <a:cubicBezTo>
                      <a:pt x="34" y="39"/>
                      <a:pt x="32" y="41"/>
                      <a:pt x="29" y="42"/>
                    </a:cubicBezTo>
                    <a:cubicBezTo>
                      <a:pt x="27" y="43"/>
                      <a:pt x="24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1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1" y="0"/>
                    </a:cubicBezTo>
                    <a:cubicBezTo>
                      <a:pt x="24" y="0"/>
                      <a:pt x="27" y="0"/>
                      <a:pt x="29" y="1"/>
                    </a:cubicBezTo>
                    <a:cubicBezTo>
                      <a:pt x="32" y="2"/>
                      <a:pt x="34" y="4"/>
                      <a:pt x="36" y="6"/>
                    </a:cubicBezTo>
                    <a:cubicBezTo>
                      <a:pt x="38" y="8"/>
                      <a:pt x="40" y="10"/>
                      <a:pt x="41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1" y="11"/>
                      <a:pt x="29" y="10"/>
                      <a:pt x="27" y="9"/>
                    </a:cubicBezTo>
                    <a:cubicBezTo>
                      <a:pt x="25" y="8"/>
                      <a:pt x="23" y="7"/>
                      <a:pt x="21" y="7"/>
                    </a:cubicBezTo>
                    <a:cubicBezTo>
                      <a:pt x="19" y="7"/>
                      <a:pt x="17" y="8"/>
                      <a:pt x="15" y="9"/>
                    </a:cubicBezTo>
                    <a:cubicBezTo>
                      <a:pt x="12" y="11"/>
                      <a:pt x="11" y="12"/>
                      <a:pt x="10" y="15"/>
                    </a:cubicBezTo>
                    <a:cubicBezTo>
                      <a:pt x="8" y="17"/>
                      <a:pt x="8" y="19"/>
                      <a:pt x="8" y="22"/>
                    </a:cubicBezTo>
                    <a:cubicBezTo>
                      <a:pt x="8" y="24"/>
                      <a:pt x="8" y="26"/>
                      <a:pt x="10" y="29"/>
                    </a:cubicBezTo>
                    <a:cubicBezTo>
                      <a:pt x="11" y="31"/>
                      <a:pt x="13" y="32"/>
                      <a:pt x="15" y="34"/>
                    </a:cubicBezTo>
                    <a:cubicBezTo>
                      <a:pt x="17" y="35"/>
                      <a:pt x="19" y="36"/>
                      <a:pt x="21" y="36"/>
                    </a:cubicBezTo>
                    <a:cubicBezTo>
                      <a:pt x="25" y="36"/>
                      <a:pt x="29" y="34"/>
                      <a:pt x="32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1">
                <a:extLst>
                  <a:ext uri="{FF2B5EF4-FFF2-40B4-BE49-F238E27FC236}">
                    <a16:creationId xmlns:a16="http://schemas.microsoft.com/office/drawing/2014/main" id="{75887469-C9BD-4488-9988-657EDF4A3B5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3" y="484"/>
                <a:ext cx="199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2">
                <a:extLst>
                  <a:ext uri="{FF2B5EF4-FFF2-40B4-BE49-F238E27FC236}">
                    <a16:creationId xmlns:a16="http://schemas.microsoft.com/office/drawing/2014/main" id="{F9978CA3-0E36-49B5-BA78-505ADD5499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8" y="220"/>
                <a:ext cx="200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23">
                <a:extLst>
                  <a:ext uri="{FF2B5EF4-FFF2-40B4-BE49-F238E27FC236}">
                    <a16:creationId xmlns:a16="http://schemas.microsoft.com/office/drawing/2014/main" id="{C89DEE23-8506-4508-935F-E83A94D91BD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3" y="220"/>
                <a:ext cx="199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24">
                <a:extLst>
                  <a:ext uri="{FF2B5EF4-FFF2-40B4-BE49-F238E27FC236}">
                    <a16:creationId xmlns:a16="http://schemas.microsoft.com/office/drawing/2014/main" id="{26088518-1270-4C68-A634-FB3062B9FD2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8" y="484"/>
                <a:ext cx="200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Rectangle 25">
                <a:extLst>
                  <a:ext uri="{FF2B5EF4-FFF2-40B4-BE49-F238E27FC236}">
                    <a16:creationId xmlns:a16="http://schemas.microsoft.com/office/drawing/2014/main" id="{7911FFAC-0B6E-49C8-8EB5-DA4D5957938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61" y="242"/>
                <a:ext cx="33" cy="18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Rectangle 26">
                <a:extLst>
                  <a:ext uri="{FF2B5EF4-FFF2-40B4-BE49-F238E27FC236}">
                    <a16:creationId xmlns:a16="http://schemas.microsoft.com/office/drawing/2014/main" id="{6A0B1974-0900-446E-B3B6-F0549003C21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97" y="316"/>
                <a:ext cx="162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27">
                <a:extLst>
                  <a:ext uri="{FF2B5EF4-FFF2-40B4-BE49-F238E27FC236}">
                    <a16:creationId xmlns:a16="http://schemas.microsoft.com/office/drawing/2014/main" id="{C0FCDBF4-5138-40C2-9DD1-DD11A48B58D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23 w 138"/>
                  <a:gd name="T1" fmla="*/ 156 h 156"/>
                  <a:gd name="T2" fmla="*/ 0 w 138"/>
                  <a:gd name="T3" fmla="*/ 130 h 156"/>
                  <a:gd name="T4" fmla="*/ 115 w 138"/>
                  <a:gd name="T5" fmla="*/ 0 h 156"/>
                  <a:gd name="T6" fmla="*/ 138 w 138"/>
                  <a:gd name="T7" fmla="*/ 26 h 156"/>
                  <a:gd name="T8" fmla="*/ 23 w 138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23" y="156"/>
                    </a:moveTo>
                    <a:lnTo>
                      <a:pt x="0" y="130"/>
                    </a:lnTo>
                    <a:lnTo>
                      <a:pt x="115" y="0"/>
                    </a:lnTo>
                    <a:lnTo>
                      <a:pt x="138" y="26"/>
                    </a:lnTo>
                    <a:lnTo>
                      <a:pt x="23" y="15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28">
                <a:extLst>
                  <a:ext uri="{FF2B5EF4-FFF2-40B4-BE49-F238E27FC236}">
                    <a16:creationId xmlns:a16="http://schemas.microsoft.com/office/drawing/2014/main" id="{23EE749B-3765-47B2-905E-1F59D9000A8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0 w 138"/>
                  <a:gd name="T1" fmla="*/ 26 h 156"/>
                  <a:gd name="T2" fmla="*/ 23 w 138"/>
                  <a:gd name="T3" fmla="*/ 0 h 156"/>
                  <a:gd name="T4" fmla="*/ 138 w 138"/>
                  <a:gd name="T5" fmla="*/ 130 h 156"/>
                  <a:gd name="T6" fmla="*/ 115 w 138"/>
                  <a:gd name="T7" fmla="*/ 156 h 156"/>
                  <a:gd name="T8" fmla="*/ 0 w 138"/>
                  <a:gd name="T9" fmla="*/ 2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0" y="26"/>
                    </a:moveTo>
                    <a:lnTo>
                      <a:pt x="23" y="0"/>
                    </a:lnTo>
                    <a:lnTo>
                      <a:pt x="138" y="130"/>
                    </a:lnTo>
                    <a:lnTo>
                      <a:pt x="115" y="15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Rectangle 29">
                <a:extLst>
                  <a:ext uri="{FF2B5EF4-FFF2-40B4-BE49-F238E27FC236}">
                    <a16:creationId xmlns:a16="http://schemas.microsoft.com/office/drawing/2014/main" id="{48A17698-68AD-4CD5-BABB-DC55C99F606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32" y="316"/>
                <a:ext cx="161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Rectangle 30">
                <a:extLst>
                  <a:ext uri="{FF2B5EF4-FFF2-40B4-BE49-F238E27FC236}">
                    <a16:creationId xmlns:a16="http://schemas.microsoft.com/office/drawing/2014/main" id="{5D2A30E6-8E6B-403C-831E-04047999C6D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32" y="582"/>
                <a:ext cx="161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Rectangle 31">
                <a:extLst>
                  <a:ext uri="{FF2B5EF4-FFF2-40B4-BE49-F238E27FC236}">
                    <a16:creationId xmlns:a16="http://schemas.microsoft.com/office/drawing/2014/main" id="{AC2E3C74-7255-4021-A2B6-DB44F9E0D07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96" y="52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Rectangle 32">
                <a:extLst>
                  <a:ext uri="{FF2B5EF4-FFF2-40B4-BE49-F238E27FC236}">
                    <a16:creationId xmlns:a16="http://schemas.microsoft.com/office/drawing/2014/main" id="{6B1A6972-F605-4459-882D-8CD34B35689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96" y="64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B1D64BC-34E5-44AC-A7EA-0DB4A4BE4148}"/>
                </a:ext>
              </a:extLst>
            </p:cNvPr>
            <p:cNvSpPr txBox="1"/>
            <p:nvPr userDrawn="1"/>
          </p:nvSpPr>
          <p:spPr>
            <a:xfrm>
              <a:off x="2206188" y="504498"/>
              <a:ext cx="1494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TOÁN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F293561-2C84-4D1F-9951-00F3FBDAB739}"/>
                </a:ext>
              </a:extLst>
            </p:cNvPr>
            <p:cNvSpPr txBox="1"/>
            <p:nvPr userDrawn="1"/>
          </p:nvSpPr>
          <p:spPr>
            <a:xfrm>
              <a:off x="4840988" y="504498"/>
              <a:ext cx="7713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itle 2">
              <a:extLst>
                <a:ext uri="{FF2B5EF4-FFF2-40B4-BE49-F238E27FC236}">
                  <a16:creationId xmlns:a16="http://schemas.microsoft.com/office/drawing/2014/main" id="{6795819F-8715-496A-9F4D-1C8C2181F4E0}"/>
                </a:ext>
              </a:extLst>
            </p:cNvPr>
            <p:cNvSpPr txBox="1">
              <a:spLocks/>
            </p:cNvSpPr>
            <p:nvPr userDrawn="1"/>
          </p:nvSpPr>
          <p:spPr bwMode="black">
            <a:xfrm>
              <a:off x="7521737" y="286419"/>
              <a:ext cx="14544495" cy="976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28" tIns="45714" rIns="91428" bIns="45714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800" b="1" kern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THPT NGUYỄN QUỐC TRINH</a:t>
              </a:r>
              <a:endParaRPr lang="vi-VN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25.emf"/><Relationship Id="rId9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5" Type="http://schemas.openxmlformats.org/officeDocument/2006/relationships/image" Target="../media/image27.emf"/><Relationship Id="rId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5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49.wmf"/><Relationship Id="rId17" Type="http://schemas.openxmlformats.org/officeDocument/2006/relationships/oleObject" Target="../embeddings/oleObject8.bin"/><Relationship Id="rId2" Type="http://schemas.openxmlformats.org/officeDocument/2006/relationships/image" Target="../media/image44.png"/><Relationship Id="rId16" Type="http://schemas.openxmlformats.org/officeDocument/2006/relationships/image" Target="../media/image51.wmf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48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50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53.emf"/><Relationship Id="rId9" Type="http://schemas.openxmlformats.org/officeDocument/2006/relationships/image" Target="../media/image8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2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5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image" Target="../media/image57.wmf"/><Relationship Id="rId18" Type="http://schemas.openxmlformats.org/officeDocument/2006/relationships/image" Target="../media/image99.png"/><Relationship Id="rId3" Type="http://schemas.openxmlformats.org/officeDocument/2006/relationships/image" Target="../media/image94.png"/><Relationship Id="rId21" Type="http://schemas.openxmlformats.org/officeDocument/2006/relationships/oleObject" Target="../embeddings/oleObject12.bin"/><Relationship Id="rId7" Type="http://schemas.openxmlformats.org/officeDocument/2006/relationships/oleObject" Target="../embeddings/oleObject9.bin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58.wmf"/><Relationship Id="rId25" Type="http://schemas.openxmlformats.org/officeDocument/2006/relationships/image" Target="../media/image102.png"/><Relationship Id="rId16" Type="http://schemas.openxmlformats.org/officeDocument/2006/relationships/oleObject" Target="../embeddings/oleObject110.bin"/><Relationship Id="rId20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11" Type="http://schemas.openxmlformats.org/officeDocument/2006/relationships/image" Target="../media/image98.png"/><Relationship Id="rId24" Type="http://schemas.openxmlformats.org/officeDocument/2006/relationships/image" Target="../media/image59.wmf"/><Relationship Id="rId5" Type="http://schemas.openxmlformats.org/officeDocument/2006/relationships/image" Target="../media/image96.png"/><Relationship Id="rId15" Type="http://schemas.openxmlformats.org/officeDocument/2006/relationships/image" Target="../media/image58.wmf"/><Relationship Id="rId23" Type="http://schemas.openxmlformats.org/officeDocument/2006/relationships/oleObject" Target="../embeddings/oleObject120.bin"/><Relationship Id="rId10" Type="http://schemas.openxmlformats.org/officeDocument/2006/relationships/image" Target="../media/image56.wmf"/><Relationship Id="rId19" Type="http://schemas.openxmlformats.org/officeDocument/2006/relationships/image" Target="../media/image100.png"/><Relationship Id="rId4" Type="http://schemas.openxmlformats.org/officeDocument/2006/relationships/image" Target="../media/image95.png"/><Relationship Id="rId9" Type="http://schemas.openxmlformats.org/officeDocument/2006/relationships/oleObject" Target="../embeddings/oleObject90.bin"/><Relationship Id="rId14" Type="http://schemas.openxmlformats.org/officeDocument/2006/relationships/oleObject" Target="../embeddings/oleObject11.bin"/><Relationship Id="rId22" Type="http://schemas.openxmlformats.org/officeDocument/2006/relationships/image" Target="../media/image59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05.png"/><Relationship Id="rId10" Type="http://schemas.openxmlformats.org/officeDocument/2006/relationships/image" Target="../media/image110.png"/><Relationship Id="rId4" Type="http://schemas.openxmlformats.org/officeDocument/2006/relationships/image" Target="../media/image65.png"/><Relationship Id="rId9" Type="http://schemas.openxmlformats.org/officeDocument/2006/relationships/image" Target="../media/image10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2.png"/><Relationship Id="rId7" Type="http://schemas.openxmlformats.org/officeDocument/2006/relationships/image" Target="../media/image6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5.png"/><Relationship Id="rId5" Type="http://schemas.openxmlformats.org/officeDocument/2006/relationships/image" Target="../media/image67.png"/><Relationship Id="rId10" Type="http://schemas.openxmlformats.org/officeDocument/2006/relationships/image" Target="../media/image119.png"/><Relationship Id="rId4" Type="http://schemas.openxmlformats.org/officeDocument/2006/relationships/image" Target="../media/image66.png"/><Relationship Id="rId9" Type="http://schemas.openxmlformats.org/officeDocument/2006/relationships/image" Target="../media/image11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30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12" Type="http://schemas.openxmlformats.org/officeDocument/2006/relationships/image" Target="../media/image1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7.emf"/><Relationship Id="rId11" Type="http://schemas.openxmlformats.org/officeDocument/2006/relationships/image" Target="../media/image128.png"/><Relationship Id="rId5" Type="http://schemas.openxmlformats.org/officeDocument/2006/relationships/image" Target="../media/image122.png"/><Relationship Id="rId15" Type="http://schemas.openxmlformats.org/officeDocument/2006/relationships/image" Target="../media/image132.png"/><Relationship Id="rId10" Type="http://schemas.openxmlformats.org/officeDocument/2006/relationships/image" Target="../media/image127.png"/><Relationship Id="rId4" Type="http://schemas.openxmlformats.org/officeDocument/2006/relationships/image" Target="../media/image69.png"/><Relationship Id="rId9" Type="http://schemas.openxmlformats.org/officeDocument/2006/relationships/image" Target="../media/image126.png"/><Relationship Id="rId14" Type="http://schemas.openxmlformats.org/officeDocument/2006/relationships/image" Target="../media/image1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wmf"/><Relationship Id="rId4" Type="http://schemas.openxmlformats.org/officeDocument/2006/relationships/oleObject" Target="../embeddings/oleObject14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image" Target="../media/image70.wmf"/><Relationship Id="rId7" Type="http://schemas.openxmlformats.org/officeDocument/2006/relationships/oleObject" Target="../embeddings/oleObject18.bin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71.wmf"/><Relationship Id="rId4" Type="http://schemas.openxmlformats.org/officeDocument/2006/relationships/oleObject" Target="../embeddings/oleObject16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38.png"/><Relationship Id="rId7" Type="http://schemas.openxmlformats.org/officeDocument/2006/relationships/image" Target="../media/image1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73.png"/><Relationship Id="rId9" Type="http://schemas.openxmlformats.org/officeDocument/2006/relationships/image" Target="../media/image14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45.png"/><Relationship Id="rId7" Type="http://schemas.openxmlformats.org/officeDocument/2006/relationships/image" Target="../media/image1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8.png"/><Relationship Id="rId5" Type="http://schemas.openxmlformats.org/officeDocument/2006/relationships/image" Target="../media/image74.emf"/><Relationship Id="rId10" Type="http://schemas.openxmlformats.org/officeDocument/2006/relationships/image" Target="../media/image152.png"/><Relationship Id="rId4" Type="http://schemas.openxmlformats.org/officeDocument/2006/relationships/image" Target="../media/image146.png"/><Relationship Id="rId9" Type="http://schemas.openxmlformats.org/officeDocument/2006/relationships/image" Target="../media/image15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3" Type="http://schemas.openxmlformats.org/officeDocument/2006/relationships/image" Target="../media/image153.png"/><Relationship Id="rId7" Type="http://schemas.openxmlformats.org/officeDocument/2006/relationships/image" Target="../media/image157.png"/><Relationship Id="rId12" Type="http://schemas.openxmlformats.org/officeDocument/2006/relationships/image" Target="../media/image16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6.png"/><Relationship Id="rId11" Type="http://schemas.openxmlformats.org/officeDocument/2006/relationships/image" Target="../media/image161.png"/><Relationship Id="rId5" Type="http://schemas.openxmlformats.org/officeDocument/2006/relationships/image" Target="../media/image155.png"/><Relationship Id="rId10" Type="http://schemas.openxmlformats.org/officeDocument/2006/relationships/image" Target="../media/image160.png"/><Relationship Id="rId4" Type="http://schemas.openxmlformats.org/officeDocument/2006/relationships/image" Target="../media/image75.emf"/><Relationship Id="rId9" Type="http://schemas.openxmlformats.org/officeDocument/2006/relationships/image" Target="../media/image1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6.png"/><Relationship Id="rId11" Type="http://schemas.openxmlformats.org/officeDocument/2006/relationships/image" Target="../media/image171.png"/><Relationship Id="rId5" Type="http://schemas.openxmlformats.org/officeDocument/2006/relationships/image" Target="../media/image165.png"/><Relationship Id="rId10" Type="http://schemas.openxmlformats.org/officeDocument/2006/relationships/image" Target="../media/image87.png"/><Relationship Id="rId4" Type="http://schemas.openxmlformats.org/officeDocument/2006/relationships/image" Target="../media/image76.emf"/><Relationship Id="rId9" Type="http://schemas.openxmlformats.org/officeDocument/2006/relationships/image" Target="../media/image16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13" Type="http://schemas.openxmlformats.org/officeDocument/2006/relationships/image" Target="../media/image182.png"/><Relationship Id="rId3" Type="http://schemas.openxmlformats.org/officeDocument/2006/relationships/image" Target="../media/image172.png"/><Relationship Id="rId7" Type="http://schemas.openxmlformats.org/officeDocument/2006/relationships/image" Target="../media/image176.png"/><Relationship Id="rId12" Type="http://schemas.openxmlformats.org/officeDocument/2006/relationships/image" Target="../media/image18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5.png"/><Relationship Id="rId11" Type="http://schemas.openxmlformats.org/officeDocument/2006/relationships/image" Target="../media/image180.png"/><Relationship Id="rId5" Type="http://schemas.openxmlformats.org/officeDocument/2006/relationships/image" Target="../media/image174.png"/><Relationship Id="rId10" Type="http://schemas.openxmlformats.org/officeDocument/2006/relationships/image" Target="../media/image179.png"/><Relationship Id="rId4" Type="http://schemas.openxmlformats.org/officeDocument/2006/relationships/image" Target="../media/image89.png"/><Relationship Id="rId9" Type="http://schemas.openxmlformats.org/officeDocument/2006/relationships/image" Target="../media/image17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93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25226" y="6085114"/>
            <a:ext cx="19877574" cy="73260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8293" y="4100908"/>
            <a:ext cx="3432290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971" y="2895600"/>
            <a:ext cx="24400495" cy="183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5400" b="1" dirty="0" err="1">
                <a:solidFill>
                  <a:srgbClr val="77624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Chương</a:t>
            </a:r>
            <a:r>
              <a:rPr lang="en-US" sz="5400" b="1" dirty="0">
                <a:solidFill>
                  <a:srgbClr val="77624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3: VECTƠ TRONG KHÔNG GIAN. </a:t>
            </a:r>
          </a:p>
          <a:p>
            <a:pPr algn="ctr">
              <a:spcBef>
                <a:spcPts val="600"/>
              </a:spcBef>
            </a:pPr>
            <a:r>
              <a:rPr lang="en-US" sz="5400" b="1" dirty="0">
                <a:solidFill>
                  <a:srgbClr val="77624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QUAN HỆ VUÔNG GÓC TRONG KHÔNG GIAN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672773" y="5123802"/>
            <a:ext cx="14032948" cy="1862018"/>
            <a:chOff x="5542141" y="4081582"/>
            <a:chExt cx="14032948" cy="1862018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542141" y="4081582"/>
              <a:ext cx="14032948" cy="186201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imes New Roman" pitchFamily="18" charset="0"/>
                  <a:ea typeface="AvantGarde-Demi" pitchFamily="18" charset="0"/>
                  <a:cs typeface="Times New Roman" pitchFamily="18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imes New Roman" pitchFamily="18" charset="0"/>
                  <a:ea typeface="AvantGarde-Demi" pitchFamily="18" charset="0"/>
                  <a:cs typeface="Times New Roman" pitchFamily="18" charset="0"/>
                </a:rPr>
                <a:t> 2</a:t>
              </a:r>
            </a:p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>
                  <a:solidFill>
                    <a:srgbClr val="135F82"/>
                  </a:solidFill>
                  <a:latin typeface="Times New Roman" pitchFamily="18" charset="0"/>
                  <a:ea typeface="AvantGarde-Demi" pitchFamily="18" charset="0"/>
                  <a:cs typeface="Times New Roman" pitchFamily="18" charset="0"/>
                </a:rPr>
                <a:t>HAI ĐƯỜNG THẲNG VUÔNG GÓC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744787" y="2182339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itchFamily="18" charset="0"/>
                  <a:ea typeface="AvantGarde" pitchFamily="2" charset="0"/>
                  <a:cs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46296" y="2343044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0" name="Group 60"/>
          <p:cNvGrpSpPr/>
          <p:nvPr/>
        </p:nvGrpSpPr>
        <p:grpSpPr>
          <a:xfrm>
            <a:off x="2388391" y="7221786"/>
            <a:ext cx="18720595" cy="1142108"/>
            <a:chOff x="7448022" y="7086600"/>
            <a:chExt cx="17771215" cy="708898"/>
          </a:xfrm>
        </p:grpSpPr>
        <p:sp>
          <p:nvSpPr>
            <p:cNvPr id="51" name="Rectangle 50"/>
            <p:cNvSpPr/>
            <p:nvPr/>
          </p:nvSpPr>
          <p:spPr>
            <a:xfrm>
              <a:off x="8963970" y="7265131"/>
              <a:ext cx="16255267" cy="5157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</a:p>
          </p:txBody>
        </p:sp>
        <p:grpSp>
          <p:nvGrpSpPr>
            <p:cNvPr id="52" name="Group 26"/>
            <p:cNvGrpSpPr/>
            <p:nvPr/>
          </p:nvGrpSpPr>
          <p:grpSpPr>
            <a:xfrm>
              <a:off x="7448022" y="7086600"/>
              <a:ext cx="1404263" cy="708898"/>
              <a:chOff x="7448118" y="7543800"/>
              <a:chExt cx="1392670" cy="708898"/>
            </a:xfrm>
          </p:grpSpPr>
          <p:sp>
            <p:nvSpPr>
              <p:cNvPr id="53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solidFill>
                    <a:prstClr val="white"/>
                  </a:solidFill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4" name="Group 28"/>
              <p:cNvGrpSpPr/>
              <p:nvPr/>
            </p:nvGrpSpPr>
            <p:grpSpPr>
              <a:xfrm>
                <a:off x="7448118" y="7685136"/>
                <a:ext cx="1392670" cy="567562"/>
                <a:chOff x="7448118" y="7685136"/>
                <a:chExt cx="1392670" cy="567562"/>
              </a:xfrm>
            </p:grpSpPr>
            <p:sp>
              <p:nvSpPr>
                <p:cNvPr id="55" name="Round Same Side Corner Rectangle 54"/>
                <p:cNvSpPr/>
                <p:nvPr/>
              </p:nvSpPr>
              <p:spPr>
                <a:xfrm rot="5400000">
                  <a:off x="7871207" y="7283117"/>
                  <a:ext cx="567562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solidFill>
                      <a:prstClr val="white"/>
                    </a:solidFill>
                    <a:latin typeface="Times New Roman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7448118" y="7717193"/>
                  <a:ext cx="1353516" cy="4540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prstClr val="white"/>
                      </a:solidFill>
                      <a:latin typeface="Times New Roman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45" name="Group 60"/>
          <p:cNvGrpSpPr/>
          <p:nvPr/>
        </p:nvGrpSpPr>
        <p:grpSpPr>
          <a:xfrm>
            <a:off x="2388391" y="8804780"/>
            <a:ext cx="13919996" cy="1142108"/>
            <a:chOff x="7448022" y="7086600"/>
            <a:chExt cx="13214069" cy="708898"/>
          </a:xfrm>
        </p:grpSpPr>
        <p:sp>
          <p:nvSpPr>
            <p:cNvPr id="46" name="Rectangle 45"/>
            <p:cNvSpPr/>
            <p:nvPr/>
          </p:nvSpPr>
          <p:spPr>
            <a:xfrm>
              <a:off x="8967631" y="7265131"/>
              <a:ext cx="11694460" cy="5157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anose="02020603050405020304" pitchFamily="18" charset="0"/>
                </a:rPr>
                <a:t>VECTƠ CHỈ PHƯƠNG CỦA ĐƯỜNG THẲNG</a:t>
              </a:r>
            </a:p>
          </p:txBody>
        </p:sp>
        <p:grpSp>
          <p:nvGrpSpPr>
            <p:cNvPr id="47" name="Group 26"/>
            <p:cNvGrpSpPr/>
            <p:nvPr/>
          </p:nvGrpSpPr>
          <p:grpSpPr>
            <a:xfrm>
              <a:off x="7448022" y="7086600"/>
              <a:ext cx="1404263" cy="708898"/>
              <a:chOff x="7448118" y="7543800"/>
              <a:chExt cx="1392670" cy="708898"/>
            </a:xfrm>
          </p:grpSpPr>
          <p:sp>
            <p:nvSpPr>
              <p:cNvPr id="48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solidFill>
                    <a:prstClr val="white"/>
                  </a:solidFill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9" name="Group 28"/>
              <p:cNvGrpSpPr/>
              <p:nvPr/>
            </p:nvGrpSpPr>
            <p:grpSpPr>
              <a:xfrm>
                <a:off x="7448118" y="7685136"/>
                <a:ext cx="1392670" cy="567562"/>
                <a:chOff x="7448118" y="7685136"/>
                <a:chExt cx="1392670" cy="567562"/>
              </a:xfrm>
            </p:grpSpPr>
            <p:sp>
              <p:nvSpPr>
                <p:cNvPr id="56" name="Round Same Side Corner Rectangle 55"/>
                <p:cNvSpPr/>
                <p:nvPr/>
              </p:nvSpPr>
              <p:spPr>
                <a:xfrm rot="5400000">
                  <a:off x="7871207" y="7283117"/>
                  <a:ext cx="567562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solidFill>
                      <a:prstClr val="white"/>
                    </a:solidFill>
                    <a:latin typeface="Times New Roman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7448118" y="7717193"/>
                  <a:ext cx="1353516" cy="5157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prstClr val="white"/>
                      </a:solidFill>
                      <a:latin typeface="Times New Roman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58" name="Group 60"/>
          <p:cNvGrpSpPr/>
          <p:nvPr/>
        </p:nvGrpSpPr>
        <p:grpSpPr>
          <a:xfrm>
            <a:off x="2388391" y="10387774"/>
            <a:ext cx="17882395" cy="1142108"/>
            <a:chOff x="7448022" y="7086600"/>
            <a:chExt cx="16975523" cy="708898"/>
          </a:xfrm>
        </p:grpSpPr>
        <p:sp>
          <p:nvSpPr>
            <p:cNvPr id="59" name="Rectangle 58"/>
            <p:cNvSpPr/>
            <p:nvPr/>
          </p:nvSpPr>
          <p:spPr>
            <a:xfrm>
              <a:off x="9005340" y="7265131"/>
              <a:ext cx="15418205" cy="5157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ĐƯỜNG THẲNG TRONG KHÔNG GIAN</a:t>
              </a:r>
            </a:p>
          </p:txBody>
        </p:sp>
        <p:grpSp>
          <p:nvGrpSpPr>
            <p:cNvPr id="60" name="Group 26"/>
            <p:cNvGrpSpPr/>
            <p:nvPr/>
          </p:nvGrpSpPr>
          <p:grpSpPr>
            <a:xfrm>
              <a:off x="7448022" y="7086600"/>
              <a:ext cx="1404263" cy="708898"/>
              <a:chOff x="7448118" y="7543800"/>
              <a:chExt cx="1392670" cy="708898"/>
            </a:xfrm>
          </p:grpSpPr>
          <p:sp>
            <p:nvSpPr>
              <p:cNvPr id="61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solidFill>
                    <a:prstClr val="white"/>
                  </a:solidFill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2" name="Group 28"/>
              <p:cNvGrpSpPr/>
              <p:nvPr/>
            </p:nvGrpSpPr>
            <p:grpSpPr>
              <a:xfrm>
                <a:off x="7448118" y="7685136"/>
                <a:ext cx="1392670" cy="567562"/>
                <a:chOff x="7448118" y="7685136"/>
                <a:chExt cx="1392670" cy="567562"/>
              </a:xfrm>
            </p:grpSpPr>
            <p:sp>
              <p:nvSpPr>
                <p:cNvPr id="63" name="Round Same Side Corner Rectangle 62"/>
                <p:cNvSpPr/>
                <p:nvPr/>
              </p:nvSpPr>
              <p:spPr>
                <a:xfrm rot="5400000">
                  <a:off x="7871207" y="7283117"/>
                  <a:ext cx="567562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solidFill>
                      <a:prstClr val="white"/>
                    </a:solidFill>
                    <a:latin typeface="Times New Roman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TextBox 74"/>
                <p:cNvSpPr txBox="1"/>
                <p:nvPr/>
              </p:nvSpPr>
              <p:spPr>
                <a:xfrm>
                  <a:off x="7448118" y="7717193"/>
                  <a:ext cx="1353516" cy="5157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prstClr val="white"/>
                      </a:solidFill>
                      <a:latin typeface="Times New Roman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76" name="Group 60"/>
          <p:cNvGrpSpPr/>
          <p:nvPr/>
        </p:nvGrpSpPr>
        <p:grpSpPr>
          <a:xfrm>
            <a:off x="2388391" y="11970767"/>
            <a:ext cx="11862596" cy="1142108"/>
            <a:chOff x="7448022" y="7086600"/>
            <a:chExt cx="11261006" cy="708898"/>
          </a:xfrm>
        </p:grpSpPr>
        <p:sp>
          <p:nvSpPr>
            <p:cNvPr id="77" name="Rectangle 76"/>
            <p:cNvSpPr/>
            <p:nvPr/>
          </p:nvSpPr>
          <p:spPr>
            <a:xfrm>
              <a:off x="8999973" y="7265131"/>
              <a:ext cx="9709055" cy="5157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anose="02020603050405020304" pitchFamily="18" charset="0"/>
                </a:rPr>
                <a:t>HAI ĐƯỜNG THẲNG VUÔNG GÓC</a:t>
              </a:r>
            </a:p>
          </p:txBody>
        </p:sp>
        <p:grpSp>
          <p:nvGrpSpPr>
            <p:cNvPr id="78" name="Group 26"/>
            <p:cNvGrpSpPr/>
            <p:nvPr/>
          </p:nvGrpSpPr>
          <p:grpSpPr>
            <a:xfrm>
              <a:off x="7448022" y="7086600"/>
              <a:ext cx="1404263" cy="708898"/>
              <a:chOff x="7448118" y="7543800"/>
              <a:chExt cx="1392670" cy="708898"/>
            </a:xfrm>
          </p:grpSpPr>
          <p:sp>
            <p:nvSpPr>
              <p:cNvPr id="7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solidFill>
                    <a:prstClr val="white"/>
                  </a:solidFill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0" name="Group 28"/>
              <p:cNvGrpSpPr/>
              <p:nvPr/>
            </p:nvGrpSpPr>
            <p:grpSpPr>
              <a:xfrm>
                <a:off x="7448118" y="7685136"/>
                <a:ext cx="1392670" cy="567562"/>
                <a:chOff x="7448118" y="7685136"/>
                <a:chExt cx="1392670" cy="567562"/>
              </a:xfrm>
            </p:grpSpPr>
            <p:sp>
              <p:nvSpPr>
                <p:cNvPr id="81" name="Round Same Side Corner Rectangle 80"/>
                <p:cNvSpPr/>
                <p:nvPr/>
              </p:nvSpPr>
              <p:spPr>
                <a:xfrm rot="5400000">
                  <a:off x="7871207" y="7283117"/>
                  <a:ext cx="567562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solidFill>
                      <a:prstClr val="white"/>
                    </a:solidFill>
                    <a:latin typeface="Times New Roman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TextBox 81"/>
                <p:cNvSpPr txBox="1"/>
                <p:nvPr/>
              </p:nvSpPr>
              <p:spPr>
                <a:xfrm>
                  <a:off x="7448118" y="7717193"/>
                  <a:ext cx="1353516" cy="5157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prstClr val="white"/>
                      </a:solidFill>
                      <a:latin typeface="Times New Roman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IV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190066" y="8280539"/>
            <a:ext cx="21819676" cy="5317474"/>
            <a:chOff x="1270511" y="5867400"/>
            <a:chExt cx="21819676" cy="574275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547114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1115697"/>
              <a:chOff x="1224541" y="6305967"/>
              <a:chExt cx="3568119" cy="111569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484881" cy="1115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3" y="4201708"/>
            <a:ext cx="21841827" cy="3826358"/>
            <a:chOff x="1268078" y="3405486"/>
            <a:chExt cx="21841827" cy="3584420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319895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408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" name="Rectangle 9"/>
          <p:cNvSpPr/>
          <p:nvPr/>
        </p:nvSpPr>
        <p:spPr>
          <a:xfrm>
            <a:off x="5073716" y="4541065"/>
            <a:ext cx="174068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Cho hình chóp S.ABCD </a:t>
            </a:r>
            <a:r>
              <a:rPr lang="pt-BR" sz="4800" b="1" dirty="0">
                <a:latin typeface="Times New Roman" panose="02020603050405020304" pitchFamily="18" charset="0"/>
              </a:rPr>
              <a:t>có ABCD </a:t>
            </a:r>
            <a:r>
              <a:rPr lang="pt-BR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là hình vuông cạnh a, </a:t>
            </a:r>
            <a:endParaRPr lang="en-US" sz="4800" b="1" dirty="0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363805" y="876300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104"/>
              <p:cNvSpPr/>
              <p:nvPr/>
            </p:nvSpPr>
            <p:spPr>
              <a:xfrm>
                <a:off x="4934704" y="5314950"/>
                <a:ext cx="15972850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𝑺𝑨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pt-BR" sz="4800" b="1" dirty="0">
                    <a:latin typeface="Times New Roman" panose="02020603050405020304" pitchFamily="18" charset="0"/>
                  </a:rPr>
                  <a:t> và tam giác ABC vuông tại A. Khi đó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𝑪𝑨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𝑪𝑺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105" name="Rectangle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704" y="5314950"/>
                <a:ext cx="15972850" cy="925446"/>
              </a:xfrm>
              <a:prstGeom prst="rect">
                <a:avLst/>
              </a:prstGeom>
              <a:blipFill>
                <a:blip r:embed="rId3"/>
                <a:stretch>
                  <a:fillRect t="-5921" b="-3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4803283" y="6246649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0" name="Picture 10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0829" y="8382000"/>
            <a:ext cx="6284746" cy="534334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3018861" y="8586152"/>
            <a:ext cx="24387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5" name="Circle: Hollow 1">
            <a:extLst>
              <a:ext uri="{FF2B5EF4-FFF2-40B4-BE49-F238E27FC236}">
                <a16:creationId xmlns:a16="http://schemas.microsoft.com/office/drawing/2014/main" id="{FB807AAF-EB2E-4370-99F2-44A5AD8EB226}"/>
              </a:ext>
            </a:extLst>
          </p:cNvPr>
          <p:cNvSpPr/>
          <p:nvPr/>
        </p:nvSpPr>
        <p:spPr>
          <a:xfrm>
            <a:off x="5075948" y="6779244"/>
            <a:ext cx="967086" cy="854932"/>
          </a:xfrm>
          <a:prstGeom prst="donut">
            <a:avLst>
              <a:gd name="adj" fmla="val 1050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094146" y="3361547"/>
            <a:ext cx="21397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1: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Tính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tích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vô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hướng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véctơ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không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gian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94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95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6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97" name="Rounded Rectangle 96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99" name="Group 98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100" name="Rounded Rectangle 99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201375" y="6287820"/>
                <a:ext cx="3148811" cy="16537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𝟏𝟓</m:t>
                              </m:r>
                            </m:e>
                          </m:rad>
                        </m:num>
                        <m:den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1375" y="6287820"/>
                <a:ext cx="3148811" cy="16537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551673" y="6086475"/>
                <a:ext cx="2886046" cy="16537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𝟏𝟓</m:t>
                              </m:r>
                            </m:e>
                          </m:rad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48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1673" y="6086475"/>
                <a:ext cx="2886046" cy="16537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3639206" y="6205860"/>
                <a:ext cx="2390591" cy="16413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rad>
                        </m:num>
                        <m:den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9206" y="6205860"/>
                <a:ext cx="2390591" cy="164134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7231283" y="6585938"/>
                <a:ext cx="2465931" cy="917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1283" y="6585938"/>
                <a:ext cx="2465931" cy="91788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192587" y="8959545"/>
                <a:ext cx="3252109" cy="917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US" sz="4800" b="1" i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587" y="8959545"/>
                <a:ext cx="3252109" cy="9178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100705" y="8500836"/>
                <a:ext cx="9038179" cy="15954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𝑺𝑪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800" b="1" i="0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800" b="1" i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0705" y="8500836"/>
                <a:ext cx="9038179" cy="159543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116387" y="10602568"/>
                <a:ext cx="4630435" cy="9846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𝑪𝑨</m:t>
                              </m:r>
                            </m:e>
                          </m:acc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;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𝑪𝑺</m:t>
                              </m:r>
                            </m:e>
                          </m:acc>
                        </m:e>
                      </m:d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𝑺𝑪𝑨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387" y="10602568"/>
                <a:ext cx="4630435" cy="98469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8508087" y="10145794"/>
                <a:ext cx="6755246" cy="16461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</m:t>
                      </m:r>
                      <m:r>
                        <m:rPr>
                          <m:nor/>
                        </m:rPr>
                        <a:rPr lang="en-US" sz="4800" b="1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acc>
                        <m:accPr>
                          <m:chr m:val="̂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𝑺𝑪𝑨</m:t>
                          </m:r>
                        </m:e>
                      </m:acc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𝑨𝑪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𝑺𝑪</m:t>
                          </m:r>
                        </m:den>
                      </m:f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</m:rad>
                        </m:num>
                        <m:den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8087" y="10145794"/>
                <a:ext cx="6755246" cy="164615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192587" y="11811000"/>
                <a:ext cx="10031016" cy="16537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𝑪𝑨</m:t>
                          </m:r>
                        </m:e>
                      </m:acc>
                      <m:r>
                        <a:rPr lang="en-US" sz="4800" b="1" i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𝑪𝑺</m:t>
                          </m:r>
                        </m:e>
                      </m:acc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US" sz="48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n-US" sz="4800" b="1" i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</m:rad>
                        </m:num>
                        <m:den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𝟏𝟓</m:t>
                              </m:r>
                            </m:e>
                          </m:rad>
                        </m:num>
                        <m:den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587" y="11811000"/>
                <a:ext cx="10031016" cy="165372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152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8" grpId="0"/>
      <p:bldP spid="9" grpId="0"/>
      <p:bldP spid="11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54"/>
          <p:cNvGrpSpPr/>
          <p:nvPr/>
        </p:nvGrpSpPr>
        <p:grpSpPr>
          <a:xfrm>
            <a:off x="1272673" y="4201708"/>
            <a:ext cx="21841827" cy="3744613"/>
            <a:chOff x="1268078" y="3405486"/>
            <a:chExt cx="21841827" cy="3507844"/>
          </a:xfrm>
        </p:grpSpPr>
        <p:sp>
          <p:nvSpPr>
            <p:cNvPr id="106" name="Rounded Rectangle 105"/>
            <p:cNvSpPr/>
            <p:nvPr/>
          </p:nvSpPr>
          <p:spPr>
            <a:xfrm>
              <a:off x="1268078" y="3790951"/>
              <a:ext cx="21841827" cy="312237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7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08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2250671" y="3527166"/>
                <a:ext cx="2231701" cy="7496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110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11" name="Rectangle 110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01" name="Group 100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102" name="Rounded Rectangle 101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418367" y="8095618"/>
            <a:ext cx="21696134" cy="5544182"/>
            <a:chOff x="1178227" y="5884230"/>
            <a:chExt cx="19784141" cy="5066190"/>
          </a:xfrm>
        </p:grpSpPr>
        <p:sp>
          <p:nvSpPr>
            <p:cNvPr id="53" name="Rounded Rectangle 52"/>
            <p:cNvSpPr/>
            <p:nvPr/>
          </p:nvSpPr>
          <p:spPr>
            <a:xfrm>
              <a:off x="1178227" y="6427419"/>
              <a:ext cx="19784141" cy="452300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84230"/>
              <a:ext cx="3568119" cy="828632"/>
              <a:chOff x="1224541" y="6322797"/>
              <a:chExt cx="3568119" cy="82863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40783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563645" y="4572000"/>
                <a:ext cx="19721728" cy="31260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𝐀𝐁𝐂𝐃</m:t>
                    </m:r>
                    <m:r>
                      <a:rPr lang="en-US" sz="4800" b="1">
                        <a:latin typeface="Cambria Math"/>
                      </a:rPr>
                      <m:t>.</m:t>
                    </m:r>
                    <m:r>
                      <a:rPr lang="en-US" sz="4800" b="1" i="1">
                        <a:latin typeface="Cambria Math"/>
                      </a:rPr>
                      <m:t>𝐀</m:t>
                    </m:r>
                    <m:r>
                      <a:rPr lang="en-US" sz="4800" b="1">
                        <a:latin typeface="Cambria Math"/>
                      </a:rPr>
                      <m:t>′</m:t>
                    </m:r>
                    <m:r>
                      <a:rPr lang="en-US" sz="4800" b="1" i="1">
                        <a:latin typeface="Cambria Math"/>
                      </a:rPr>
                      <m:t>𝐁</m:t>
                    </m:r>
                    <m:r>
                      <a:rPr lang="en-US" sz="4800" b="1">
                        <a:latin typeface="Cambria Math"/>
                      </a:rPr>
                      <m:t>′</m:t>
                    </m:r>
                    <m:r>
                      <a:rPr lang="en-US" sz="4800" b="1" i="1">
                        <a:latin typeface="Cambria Math"/>
                      </a:rPr>
                      <m:t>𝐂</m:t>
                    </m:r>
                    <m:r>
                      <a:rPr lang="en-US" sz="4800" b="1">
                        <a:latin typeface="Cambria Math"/>
                      </a:rPr>
                      <m:t>′</m:t>
                    </m:r>
                    <m:r>
                      <a:rPr lang="en-US" sz="4800" b="1" i="1">
                        <a:latin typeface="Cambria Math"/>
                      </a:rPr>
                      <m:t>𝐃</m:t>
                    </m:r>
                    <m:r>
                      <a:rPr lang="en-US" sz="4800" b="1">
                        <a:latin typeface="Cambria Math"/>
                      </a:rPr>
                      <m:t>′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𝐚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𝐌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𝐀𝐃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𝐁</m:t>
                        </m:r>
                        <m:r>
                          <a:rPr lang="en-US" sz="4800" b="1">
                            <a:latin typeface="Cambria Math"/>
                          </a:rPr>
                          <m:t>′</m:t>
                        </m:r>
                        <m:r>
                          <a:rPr lang="en-US" sz="4800" b="1" i="1">
                            <a:latin typeface="Cambria Math"/>
                          </a:rPr>
                          <m:t>𝐌</m:t>
                        </m:r>
                      </m:e>
                    </m:acc>
                    <m:r>
                      <a:rPr lang="en-US" sz="4800" b="1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𝐁𝐃</m:t>
                        </m:r>
                        <m:r>
                          <a:rPr lang="en-US" sz="4800" b="1">
                            <a:latin typeface="Cambria Math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𝐚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	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𝐚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	 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  <m:sSup>
                      <m:sSupPr>
                        <m:ctrlP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𝐚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	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𝐚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645" y="4572000"/>
                <a:ext cx="19721728" cy="3126049"/>
              </a:xfrm>
              <a:prstGeom prst="rect">
                <a:avLst/>
              </a:prstGeom>
              <a:blipFill>
                <a:blip r:embed="rId3"/>
                <a:stretch>
                  <a:fillRect l="-1422" t="-4483" b="-4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Picture 5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4575" y="8431107"/>
            <a:ext cx="5813213" cy="520869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761180" y="9189717"/>
                <a:ext cx="5748094" cy="981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ó: 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𝐁</m:t>
                          </m:r>
                          <m:r>
                            <a:rPr lang="en-US" sz="4800" b="1">
                              <a:latin typeface="Cambria Math"/>
                            </a:rPr>
                            <m:t>′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𝐌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𝐁𝐃</m:t>
                          </m:r>
                          <m:r>
                            <a:rPr lang="en-US" sz="4800" b="1">
                              <a:latin typeface="Cambria Math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180" y="9189717"/>
                <a:ext cx="5748094" cy="9816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6073919" y="9075913"/>
                <a:ext cx="10939318" cy="1544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2133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𝐁</m:t>
                              </m:r>
                              <m:r>
                                <a:rPr lang="en-US" sz="4800" b="1">
                                  <a:latin typeface="Cambria Math"/>
                                </a:rPr>
                                <m:t>′</m:t>
                              </m:r>
                              <m:r>
                                <a:rPr lang="en-US" sz="4800" b="1" i="1">
                                  <a:latin typeface="Cambria Math"/>
                                </a:rPr>
                                <m:t>𝐁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𝐁𝐀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𝐀𝐌</m:t>
                              </m:r>
                            </m:e>
                          </m:acc>
                        </m:e>
                      </m:d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𝐁𝐀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𝐀𝐃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𝐃𝐃</m:t>
                              </m:r>
                              <m:r>
                                <a:rPr lang="en-US" sz="4800" b="1">
                                  <a:latin typeface="Cambria Math"/>
                                </a:rPr>
                                <m:t>′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3919" y="9075913"/>
                <a:ext cx="10939318" cy="15444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6023920" y="10496550"/>
                <a:ext cx="12127072" cy="981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𝑩</m:t>
                          </m:r>
                          <m:r>
                            <a:rPr lang="en-US" sz="4800" b="1" i="1">
                              <a:latin typeface="Cambria Math"/>
                            </a:rPr>
                            <m:t>′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𝑩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𝑫𝑫</m:t>
                          </m:r>
                          <m:r>
                            <a:rPr lang="en-US" sz="4800" b="1" i="1">
                              <a:latin typeface="Cambria Math"/>
                            </a:rPr>
                            <m:t>′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𝑩𝑨</m:t>
                              </m:r>
                            </m:e>
                          </m:acc>
                        </m:e>
                        <m:sup>
                          <m:r>
                            <a:rPr lang="en-US" sz="4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𝑨𝑴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𝑨𝑫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920" y="10496550"/>
                <a:ext cx="12127072" cy="9816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6186260" y="11790353"/>
                <a:ext cx="10306203" cy="1588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/>
                        </a:rPr>
                        <m:t>=</m:t>
                      </m:r>
                      <m:r>
                        <a:rPr lang="en-US" sz="4800" b="1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4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4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260" y="11790353"/>
                <a:ext cx="10306203" cy="15886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Oval 94"/>
          <p:cNvSpPr/>
          <p:nvPr/>
        </p:nvSpPr>
        <p:spPr>
          <a:xfrm>
            <a:off x="3354387" y="6722339"/>
            <a:ext cx="1074296" cy="11398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  <p:sp>
        <p:nvSpPr>
          <p:cNvPr id="51" name="TextBox 50"/>
          <p:cNvSpPr txBox="1"/>
          <p:nvPr/>
        </p:nvSpPr>
        <p:spPr>
          <a:xfrm>
            <a:off x="2094146" y="3361547"/>
            <a:ext cx="21397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1: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Tính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tích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vô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hướng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véctơ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không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gian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96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97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8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99" name="Rounded Rectangle 98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0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5955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92" grpId="0"/>
      <p:bldP spid="93" grpId="0"/>
      <p:bldP spid="94" grpId="0"/>
      <p:bldP spid="9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525587" y="8219539"/>
            <a:ext cx="21523957" cy="5441043"/>
            <a:chOff x="1178226" y="5884230"/>
            <a:chExt cx="19627138" cy="5117345"/>
          </a:xfrm>
        </p:grpSpPr>
        <p:sp>
          <p:nvSpPr>
            <p:cNvPr id="53" name="Rounded Rectangle 52"/>
            <p:cNvSpPr/>
            <p:nvPr/>
          </p:nvSpPr>
          <p:spPr>
            <a:xfrm>
              <a:off x="1178226" y="6329134"/>
              <a:ext cx="19627138" cy="46724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84230"/>
              <a:ext cx="3568119" cy="835511"/>
              <a:chOff x="1224541" y="6322797"/>
              <a:chExt cx="3568119" cy="83551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58089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485246" y="4220245"/>
            <a:ext cx="21452542" cy="3733169"/>
            <a:chOff x="1268078" y="3405486"/>
            <a:chExt cx="19396571" cy="3219780"/>
          </a:xfrm>
        </p:grpSpPr>
        <p:sp>
          <p:nvSpPr>
            <p:cNvPr id="62" name="Rounded Rectangle 61"/>
            <p:cNvSpPr/>
            <p:nvPr/>
          </p:nvSpPr>
          <p:spPr>
            <a:xfrm>
              <a:off x="1301936" y="3814789"/>
              <a:ext cx="19362713" cy="281047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017819" cy="580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5" name="Oval 94"/>
          <p:cNvSpPr/>
          <p:nvPr/>
        </p:nvSpPr>
        <p:spPr>
          <a:xfrm>
            <a:off x="12679556" y="6656190"/>
            <a:ext cx="1074296" cy="11398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30672" y="4769315"/>
                <a:ext cx="13263715" cy="1876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𝑨𝑩𝑪𝑫</m:t>
                    </m:r>
                    <m:r>
                      <a:rPr lang="en-US" sz="4800" b="1">
                        <a:latin typeface="Cambria Math"/>
                      </a:rPr>
                      <m:t>.</m:t>
                    </m:r>
                    <m:r>
                      <a:rPr lang="en-US" sz="4800" b="1" i="1">
                        <a:latin typeface="Cambria Math"/>
                      </a:rPr>
                      <m:t>𝑬𝑭𝑮𝑯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defTabSz="914400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𝑬𝑮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48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672" y="4769315"/>
                <a:ext cx="13263715" cy="1876732"/>
              </a:xfrm>
              <a:prstGeom prst="rect">
                <a:avLst/>
              </a:prstGeom>
              <a:blipFill>
                <a:blip r:embed="rId3"/>
                <a:stretch>
                  <a:fillRect l="-2068" t="-7468" b="-12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626661" y="6741349"/>
                <a:ext cx="15253726" cy="941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" defTabSz="914400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30555" algn="l"/>
                  </a:tabLst>
                  <a:defRPr/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𝟗𝟎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  	B.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𝟔𝟎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   	C.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𝟒𝟓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			D.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𝟏𝟐𝟎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661" y="6741349"/>
                <a:ext cx="15253726" cy="941796"/>
              </a:xfrm>
              <a:prstGeom prst="rect">
                <a:avLst/>
              </a:prstGeom>
              <a:blipFill>
                <a:blip r:embed="rId4"/>
                <a:stretch>
                  <a:fillRect l="-1439" t="-9740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6" name="Picture 9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4745" y="8434746"/>
            <a:ext cx="4545862" cy="535052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35337" y="9406871"/>
                <a:ext cx="12168050" cy="10053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𝐄𝐆</m:t>
                        </m:r>
                      </m:e>
                    </m:acc>
                    <m:r>
                      <a:rPr lang="en-US" sz="4800" b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𝐀𝐂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(do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𝐀𝐂𝐆𝐄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337" y="9406871"/>
                <a:ext cx="12168050" cy="1005340"/>
              </a:xfrm>
              <a:prstGeom prst="rect">
                <a:avLst/>
              </a:prstGeom>
              <a:blipFill>
                <a:blip r:embed="rId6"/>
                <a:stretch>
                  <a:fillRect l="-2305" t="-6061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49" name="Rounded Rectangle 48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2094146" y="3361547"/>
            <a:ext cx="213972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2:Tính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véctơ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gian</a:t>
            </a:r>
            <a:endParaRPr lang="en-US" dirty="0"/>
          </a:p>
        </p:txBody>
      </p:sp>
      <p:grpSp>
        <p:nvGrpSpPr>
          <p:cNvPr id="92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93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4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97" name="Rounded Rectangle 96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/>
              <p:cNvSpPr/>
              <p:nvPr/>
            </p:nvSpPr>
            <p:spPr>
              <a:xfrm>
                <a:off x="2235337" y="10542944"/>
                <a:ext cx="13996850" cy="1940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800" b="1">
                        <a:latin typeface="Cambria Math"/>
                      </a:rPr>
                      <m:t>⇒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𝐀𝐁</m:t>
                            </m:r>
                          </m:e>
                        </m:acc>
                        <m:r>
                          <a:rPr lang="en-US" sz="4800" b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𝐄𝐆</m:t>
                            </m:r>
                          </m:e>
                        </m:acc>
                      </m:e>
                    </m:d>
                    <m:r>
                      <a:rPr lang="en-US" sz="4800" b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𝐀𝐁</m:t>
                            </m:r>
                          </m:e>
                        </m:acc>
                        <m:r>
                          <a:rPr lang="en-US" sz="4800" b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𝐀𝐂</m:t>
                            </m:r>
                          </m:e>
                        </m:acc>
                      </m:e>
                    </m:d>
                    <m:r>
                      <a:rPr lang="en-US" sz="4800" b="1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𝐁𝐀𝐂</m:t>
                        </m:r>
                      </m:e>
                    </m:acc>
                    <m:r>
                      <a:rPr lang="en-US" sz="4800" b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𝟒𝟓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4800" b="1" dirty="0" err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4800" b="1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dk1"/>
                        </a:solidFill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800" b="1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endParaRPr lang="en-US" sz="48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Rectangle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337" y="10542944"/>
                <a:ext cx="13996850" cy="1940083"/>
              </a:xfrm>
              <a:prstGeom prst="rect">
                <a:avLst/>
              </a:prstGeom>
              <a:blipFill>
                <a:blip r:embed="rId7"/>
                <a:stretch>
                  <a:fillRect l="-2003" t="-940" b="-12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756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4" grpId="0"/>
      <p:bldP spid="9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roup 10"/>
          <p:cNvGrpSpPr/>
          <p:nvPr/>
        </p:nvGrpSpPr>
        <p:grpSpPr>
          <a:xfrm>
            <a:off x="1525587" y="6567719"/>
            <a:ext cx="22555200" cy="7069761"/>
            <a:chOff x="1178226" y="5884230"/>
            <a:chExt cx="20567502" cy="6649167"/>
          </a:xfrm>
        </p:grpSpPr>
        <p:sp>
          <p:nvSpPr>
            <p:cNvPr id="203" name="Rounded Rectangle 202"/>
            <p:cNvSpPr/>
            <p:nvPr/>
          </p:nvSpPr>
          <p:spPr>
            <a:xfrm>
              <a:off x="1178226" y="6329134"/>
              <a:ext cx="20567502" cy="6204263"/>
            </a:xfrm>
            <a:prstGeom prst="roundRect">
              <a:avLst>
                <a:gd name="adj" fmla="val 10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4" name="Group 60"/>
            <p:cNvGrpSpPr/>
            <p:nvPr/>
          </p:nvGrpSpPr>
          <p:grpSpPr>
            <a:xfrm>
              <a:off x="1270511" y="5884230"/>
              <a:ext cx="3568119" cy="835511"/>
              <a:chOff x="1224541" y="6322797"/>
              <a:chExt cx="3568119" cy="835511"/>
            </a:xfrm>
          </p:grpSpPr>
          <p:sp>
            <p:nvSpPr>
              <p:cNvPr id="20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TextBox 205"/>
              <p:cNvSpPr txBox="1"/>
              <p:nvPr/>
            </p:nvSpPr>
            <p:spPr>
              <a:xfrm>
                <a:off x="2296330" y="6358089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7" name="Round Diagonal Corner Rectangle 20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28" name="Straight Arrow Connector 127"/>
          <p:cNvCxnSpPr/>
          <p:nvPr/>
        </p:nvCxnSpPr>
        <p:spPr>
          <a:xfrm>
            <a:off x="17890860" y="10086005"/>
            <a:ext cx="1954055" cy="531800"/>
          </a:xfrm>
          <a:prstGeom prst="straightConnector1">
            <a:avLst/>
          </a:prstGeom>
          <a:ln w="508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37"/>
          <p:cNvGrpSpPr/>
          <p:nvPr/>
        </p:nvGrpSpPr>
        <p:grpSpPr>
          <a:xfrm>
            <a:off x="17179541" y="7062018"/>
            <a:ext cx="4880719" cy="4607805"/>
            <a:chOff x="17190378" y="5147941"/>
            <a:chExt cx="4381976" cy="3933265"/>
          </a:xfrm>
        </p:grpSpPr>
        <p:pic>
          <p:nvPicPr>
            <p:cNvPr id="290832" name="Picture 16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621863" y="5404120"/>
              <a:ext cx="3110006" cy="3440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0" name="TextBox 129"/>
            <p:cNvSpPr txBox="1"/>
            <p:nvPr/>
          </p:nvSpPr>
          <p:spPr>
            <a:xfrm>
              <a:off x="17258381" y="5147941"/>
              <a:ext cx="954622" cy="55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b="1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6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7190378" y="7278085"/>
              <a:ext cx="954622" cy="55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latin typeface="Tahoma" pitchFamily="34" charset="0"/>
                  <a:ea typeface="Tahoma" pitchFamily="34" charset="0"/>
                  <a:cs typeface="Tahoma" pitchFamily="34" charset="0"/>
                </a:rPr>
                <a:t>O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0617732" y="7278085"/>
              <a:ext cx="954622" cy="55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9652037" y="8083490"/>
              <a:ext cx="954622" cy="55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latin typeface="Tahoma" pitchFamily="34" charset="0"/>
                  <a:ea typeface="Tahoma" pitchFamily="34" charset="0"/>
                  <a:cs typeface="Tahoma" pitchFamily="34" charset="0"/>
                </a:rPr>
                <a:t>M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18156068" y="8529492"/>
              <a:ext cx="954622" cy="55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</a:p>
          </p:txBody>
        </p:sp>
      </p:grpSp>
      <p:grpSp>
        <p:nvGrpSpPr>
          <p:cNvPr id="18" name="Group 83"/>
          <p:cNvGrpSpPr/>
          <p:nvPr/>
        </p:nvGrpSpPr>
        <p:grpSpPr>
          <a:xfrm>
            <a:off x="1976269" y="7588605"/>
            <a:ext cx="4176736" cy="769441"/>
            <a:chOff x="2451223" y="7146825"/>
            <a:chExt cx="4176464" cy="769530"/>
          </a:xfrm>
        </p:grpSpPr>
        <p:sp>
          <p:nvSpPr>
            <p:cNvPr id="80" name="TextBox 79"/>
            <p:cNvSpPr txBox="1"/>
            <p:nvPr/>
          </p:nvSpPr>
          <p:spPr>
            <a:xfrm>
              <a:off x="2451223" y="7146825"/>
              <a:ext cx="4176464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latin typeface="+mj-lt"/>
                  <a:ea typeface="Tahoma" pitchFamily="34" charset="0"/>
                  <a:cs typeface="Tahoma" pitchFamily="34" charset="0"/>
                </a:rPr>
                <a:t>cos(OM , BC)</a:t>
              </a:r>
              <a:endParaRPr lang="en-US" sz="44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>
              <a:off x="3501942" y="7159526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4778292" y="7159526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97"/>
          <p:cNvGrpSpPr/>
          <p:nvPr/>
        </p:nvGrpSpPr>
        <p:grpSpPr>
          <a:xfrm>
            <a:off x="5418714" y="7334838"/>
            <a:ext cx="3519488" cy="1729785"/>
            <a:chOff x="6468641" y="6809646"/>
            <a:chExt cx="3519260" cy="1729985"/>
          </a:xfrm>
        </p:grpSpPr>
        <p:graphicFrame>
          <p:nvGraphicFramePr>
            <p:cNvPr id="88" name="Object 8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19837407"/>
                </p:ext>
              </p:extLst>
            </p:nvPr>
          </p:nvGraphicFramePr>
          <p:xfrm>
            <a:off x="6468641" y="6839223"/>
            <a:ext cx="3519260" cy="1700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3517560" imgH="1701720" progId="Equation.DSMT4">
                    <p:embed/>
                  </p:oleObj>
                </mc:Choice>
                <mc:Fallback>
                  <p:oleObj name="Equation" r:id="rId3" imgW="3517560" imgH="17017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68641" y="6839223"/>
                          <a:ext cx="3519260" cy="17004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0" name="Straight Arrow Connector 89"/>
            <p:cNvCxnSpPr/>
            <p:nvPr/>
          </p:nvCxnSpPr>
          <p:spPr>
            <a:xfrm>
              <a:off x="7450583" y="6809646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>
              <a:off x="8494351" y="6809646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>
              <a:off x="7260675" y="7726698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8902062" y="7726698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98"/>
          <p:cNvGrpSpPr/>
          <p:nvPr/>
        </p:nvGrpSpPr>
        <p:grpSpPr>
          <a:xfrm>
            <a:off x="9000116" y="7330547"/>
            <a:ext cx="2616200" cy="2315098"/>
            <a:chOff x="10301170" y="6858794"/>
            <a:chExt cx="2616029" cy="2315365"/>
          </a:xfrm>
        </p:grpSpPr>
        <p:graphicFrame>
          <p:nvGraphicFramePr>
            <p:cNvPr id="95" name="Object 9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108356"/>
                </p:ext>
              </p:extLst>
            </p:nvPr>
          </p:nvGraphicFramePr>
          <p:xfrm>
            <a:off x="10301170" y="6951404"/>
            <a:ext cx="2616029" cy="22227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616120" imgH="2222280" progId="Equation.DSMT4">
                    <p:embed/>
                  </p:oleObj>
                </mc:Choice>
                <mc:Fallback>
                  <p:oleObj name="Equation" r:id="rId5" imgW="2616120" imgH="22222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01170" y="6951404"/>
                          <a:ext cx="2616029" cy="222275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6" name="Straight Arrow Connector 95"/>
            <p:cNvCxnSpPr/>
            <p:nvPr/>
          </p:nvCxnSpPr>
          <p:spPr>
            <a:xfrm>
              <a:off x="10907731" y="6858794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>
              <a:off x="11882155" y="6858794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102"/>
          <p:cNvGrpSpPr/>
          <p:nvPr/>
        </p:nvGrpSpPr>
        <p:grpSpPr>
          <a:xfrm>
            <a:off x="11667114" y="7753361"/>
            <a:ext cx="2374901" cy="657272"/>
            <a:chOff x="13568462" y="7265434"/>
            <a:chExt cx="2374748" cy="657343"/>
          </a:xfrm>
        </p:grpSpPr>
        <p:graphicFrame>
          <p:nvGraphicFramePr>
            <p:cNvPr id="100" name="Object 9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5833198"/>
                </p:ext>
              </p:extLst>
            </p:nvPr>
          </p:nvGraphicFramePr>
          <p:xfrm>
            <a:off x="13568462" y="7402017"/>
            <a:ext cx="2298550" cy="5207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2298600" imgH="520560" progId="Equation.DSMT4">
                    <p:embed/>
                  </p:oleObj>
                </mc:Choice>
                <mc:Fallback>
                  <p:oleObj name="Equation" r:id="rId7" imgW="2298600" imgH="5205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68462" y="7402017"/>
                          <a:ext cx="2298550" cy="5207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1" name="Straight Arrow Connector 100"/>
            <p:cNvCxnSpPr/>
            <p:nvPr/>
          </p:nvCxnSpPr>
          <p:spPr>
            <a:xfrm>
              <a:off x="14072348" y="7265434"/>
              <a:ext cx="822907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>
              <a:off x="15120303" y="7265434"/>
              <a:ext cx="822907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Rectangle 105"/>
          <p:cNvSpPr/>
          <p:nvPr/>
        </p:nvSpPr>
        <p:spPr>
          <a:xfrm>
            <a:off x="1754187" y="9692931"/>
            <a:ext cx="32693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Mặt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khác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114"/>
          <p:cNvGrpSpPr/>
          <p:nvPr/>
        </p:nvGrpSpPr>
        <p:grpSpPr>
          <a:xfrm>
            <a:off x="4265505" y="9437685"/>
            <a:ext cx="8080375" cy="1498600"/>
            <a:chOff x="2021189" y="9956083"/>
            <a:chExt cx="8079849" cy="1498774"/>
          </a:xfrm>
        </p:grpSpPr>
        <p:graphicFrame>
          <p:nvGraphicFramePr>
            <p:cNvPr id="107" name="Object 10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18144083"/>
                </p:ext>
              </p:extLst>
            </p:nvPr>
          </p:nvGraphicFramePr>
          <p:xfrm>
            <a:off x="2021189" y="9956083"/>
            <a:ext cx="8079849" cy="14987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8076960" imgH="1498320" progId="Equation.DSMT4">
                    <p:embed/>
                  </p:oleObj>
                </mc:Choice>
                <mc:Fallback>
                  <p:oleObj name="Equation" r:id="rId9" imgW="8076960" imgH="1498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21189" y="9956083"/>
                          <a:ext cx="8079849" cy="149877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9" name="Straight Arrow Connector 108"/>
            <p:cNvCxnSpPr/>
            <p:nvPr/>
          </p:nvCxnSpPr>
          <p:spPr>
            <a:xfrm>
              <a:off x="2060849" y="10255870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>
              <a:off x="3334864" y="10255870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>
              <a:off x="5357133" y="10268570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>
              <a:off x="6668397" y="10268570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>
              <a:off x="8004917" y="10268570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>
              <a:off x="9087590" y="10268570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124"/>
          <p:cNvGrpSpPr/>
          <p:nvPr/>
        </p:nvGrpSpPr>
        <p:grpSpPr>
          <a:xfrm>
            <a:off x="6097587" y="10564091"/>
            <a:ext cx="9678987" cy="1346341"/>
            <a:chOff x="5437368" y="11402918"/>
            <a:chExt cx="9678357" cy="1346498"/>
          </a:xfrm>
        </p:grpSpPr>
        <p:graphicFrame>
          <p:nvGraphicFramePr>
            <p:cNvPr id="116" name="Object 1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0920831"/>
                </p:ext>
              </p:extLst>
            </p:nvPr>
          </p:nvGraphicFramePr>
          <p:xfrm>
            <a:off x="5437368" y="11428463"/>
            <a:ext cx="9678357" cy="13209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9677160" imgH="1320480" progId="Equation.DSMT4">
                    <p:embed/>
                  </p:oleObj>
                </mc:Choice>
                <mc:Fallback>
                  <p:oleObj name="Equation" r:id="rId11" imgW="9677160" imgH="1320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37368" y="11428463"/>
                          <a:ext cx="9678357" cy="132095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7" name="Straight Arrow Connector 116"/>
            <p:cNvCxnSpPr/>
            <p:nvPr/>
          </p:nvCxnSpPr>
          <p:spPr>
            <a:xfrm>
              <a:off x="6780487" y="11712249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>
              <a:off x="7948488" y="11712249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>
              <a:off x="9053384" y="11712249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>
              <a:off x="10186846" y="11712249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>
              <a:off x="11520330" y="11712249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>
              <a:off x="12574422" y="11712249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>
              <a:off x="13729663" y="11712249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/>
            <p:cNvSpPr txBox="1"/>
            <p:nvPr/>
          </p:nvSpPr>
          <p:spPr>
            <a:xfrm>
              <a:off x="14457691" y="11402918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139" name="Rectangle 138"/>
          <p:cNvSpPr/>
          <p:nvPr/>
        </p:nvSpPr>
        <p:spPr>
          <a:xfrm>
            <a:off x="1778251" y="11824855"/>
            <a:ext cx="126742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Vì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OA, OB, OC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đôi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vuông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góc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OB = 1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nên</a:t>
            </a:r>
            <a:r>
              <a:rPr lang="vi-VN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150"/>
          <p:cNvGrpSpPr/>
          <p:nvPr/>
        </p:nvGrpSpPr>
        <p:grpSpPr>
          <a:xfrm>
            <a:off x="1903319" y="12545291"/>
            <a:ext cx="11738068" cy="1070194"/>
            <a:chOff x="5136010" y="10818672"/>
            <a:chExt cx="11737304" cy="1070318"/>
          </a:xfrm>
        </p:grpSpPr>
        <p:sp>
          <p:nvSpPr>
            <p:cNvPr id="141" name="TextBox 140"/>
            <p:cNvSpPr txBox="1"/>
            <p:nvPr/>
          </p:nvSpPr>
          <p:spPr>
            <a:xfrm>
              <a:off x="5136010" y="11119460"/>
              <a:ext cx="11737304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latin typeface="+mj-lt"/>
                  <a:ea typeface="Tahoma" pitchFamily="34" charset="0"/>
                  <a:cs typeface="Tahoma" pitchFamily="34" charset="0"/>
                </a:rPr>
                <a:t>OA . OC = OA . OB = OB . OC = 0, OB   = 1</a:t>
              </a:r>
              <a:endParaRPr lang="en-US" sz="44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43" name="Straight Arrow Connector 142"/>
            <p:cNvCxnSpPr/>
            <p:nvPr/>
          </p:nvCxnSpPr>
          <p:spPr>
            <a:xfrm>
              <a:off x="5193504" y="11135732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/>
            <p:nvPr/>
          </p:nvCxnSpPr>
          <p:spPr>
            <a:xfrm>
              <a:off x="6354647" y="11135732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/>
            <p:nvPr/>
          </p:nvCxnSpPr>
          <p:spPr>
            <a:xfrm>
              <a:off x="7777047" y="11135732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/>
            <p:nvPr/>
          </p:nvCxnSpPr>
          <p:spPr>
            <a:xfrm>
              <a:off x="8981733" y="11135732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/>
            <p:nvPr/>
          </p:nvCxnSpPr>
          <p:spPr>
            <a:xfrm>
              <a:off x="10418647" y="11135732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/>
            <p:nvPr/>
          </p:nvCxnSpPr>
          <p:spPr>
            <a:xfrm>
              <a:off x="11623333" y="11135732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/>
            <p:nvPr/>
          </p:nvCxnSpPr>
          <p:spPr>
            <a:xfrm>
              <a:off x="13698876" y="11135732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/>
            <p:cNvSpPr txBox="1"/>
            <p:nvPr/>
          </p:nvSpPr>
          <p:spPr>
            <a:xfrm>
              <a:off x="14526078" y="10818672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cxnSp>
        <p:nvCxnSpPr>
          <p:cNvPr id="153" name="Straight Connector 152"/>
          <p:cNvCxnSpPr/>
          <p:nvPr/>
        </p:nvCxnSpPr>
        <p:spPr>
          <a:xfrm>
            <a:off x="16426375" y="7079226"/>
            <a:ext cx="0" cy="6636774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17091169" y="11614776"/>
            <a:ext cx="22323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latin typeface="+mj-lt"/>
                <a:ea typeface="Tahoma" pitchFamily="34" charset="0"/>
                <a:cs typeface="Tahoma" pitchFamily="34" charset="0"/>
              </a:rPr>
              <a:t>Suy ra:</a:t>
            </a:r>
            <a:endParaRPr lang="en-US" sz="4400" b="1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5" name="Group 160"/>
          <p:cNvGrpSpPr/>
          <p:nvPr/>
        </p:nvGrpSpPr>
        <p:grpSpPr>
          <a:xfrm>
            <a:off x="19120860" y="11353800"/>
            <a:ext cx="4406900" cy="1498600"/>
            <a:chOff x="15876755" y="9709148"/>
            <a:chExt cx="4406613" cy="1498774"/>
          </a:xfrm>
        </p:grpSpPr>
        <p:graphicFrame>
          <p:nvGraphicFramePr>
            <p:cNvPr id="158" name="Object 1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0003586"/>
                </p:ext>
              </p:extLst>
            </p:nvPr>
          </p:nvGraphicFramePr>
          <p:xfrm>
            <a:off x="15876755" y="9709148"/>
            <a:ext cx="4406613" cy="14987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4406760" imgH="1498320" progId="Equation.DSMT4">
                    <p:embed/>
                  </p:oleObj>
                </mc:Choice>
                <mc:Fallback>
                  <p:oleObj name="Equation" r:id="rId13" imgW="4406760" imgH="1498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76755" y="9709148"/>
                          <a:ext cx="4406613" cy="149877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59" name="Straight Arrow Connector 158"/>
            <p:cNvCxnSpPr/>
            <p:nvPr/>
          </p:nvCxnSpPr>
          <p:spPr>
            <a:xfrm>
              <a:off x="16870908" y="9983604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/>
            <p:nvPr/>
          </p:nvCxnSpPr>
          <p:spPr>
            <a:xfrm>
              <a:off x="18051830" y="9983604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2" name="TextBox 161"/>
          <p:cNvSpPr txBox="1"/>
          <p:nvPr/>
        </p:nvSpPr>
        <p:spPr>
          <a:xfrm>
            <a:off x="17118878" y="12656127"/>
            <a:ext cx="13682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 b="1">
                <a:latin typeface="+mj-lt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vi-VN" dirty="0"/>
              <a:t>Vậy:</a:t>
            </a:r>
            <a:endParaRPr lang="en-US" dirty="0"/>
          </a:p>
        </p:txBody>
      </p:sp>
      <p:grpSp>
        <p:nvGrpSpPr>
          <p:cNvPr id="26" name="Group 165"/>
          <p:cNvGrpSpPr/>
          <p:nvPr/>
        </p:nvGrpSpPr>
        <p:grpSpPr>
          <a:xfrm>
            <a:off x="18441987" y="12668485"/>
            <a:ext cx="4968875" cy="783953"/>
            <a:chOff x="16072514" y="11740824"/>
            <a:chExt cx="4968552" cy="784044"/>
          </a:xfrm>
        </p:grpSpPr>
        <p:sp>
          <p:nvSpPr>
            <p:cNvPr id="163" name="TextBox 162"/>
            <p:cNvSpPr txBox="1"/>
            <p:nvPr/>
          </p:nvSpPr>
          <p:spPr>
            <a:xfrm>
              <a:off x="16072514" y="11755338"/>
              <a:ext cx="4968552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4400" b="1">
                  <a:latin typeface="+mj-lt"/>
                  <a:ea typeface="Tahoma" pitchFamily="34" charset="0"/>
                  <a:cs typeface="Tahoma" pitchFamily="34" charset="0"/>
                </a:defRPr>
              </a:lvl1pPr>
            </a:lstStyle>
            <a:p>
              <a:r>
                <a:rPr lang="vi-VN" dirty="0"/>
                <a:t>(OM , BC) = 120</a:t>
              </a:r>
              <a:r>
                <a:rPr lang="vi-VN" baseline="30000" dirty="0"/>
                <a:t>0</a:t>
              </a:r>
              <a:endParaRPr lang="en-US" baseline="30000" dirty="0"/>
            </a:p>
          </p:txBody>
        </p:sp>
        <p:cxnSp>
          <p:nvCxnSpPr>
            <p:cNvPr id="164" name="Straight Arrow Connector 163"/>
            <p:cNvCxnSpPr/>
            <p:nvPr/>
          </p:nvCxnSpPr>
          <p:spPr>
            <a:xfrm>
              <a:off x="16383772" y="11740824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/>
            <p:cNvCxnSpPr/>
            <p:nvPr/>
          </p:nvCxnSpPr>
          <p:spPr>
            <a:xfrm>
              <a:off x="17588458" y="11740824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130"/>
          <p:cNvGrpSpPr/>
          <p:nvPr/>
        </p:nvGrpSpPr>
        <p:grpSpPr>
          <a:xfrm>
            <a:off x="20296080" y="7126784"/>
            <a:ext cx="3612480" cy="2251268"/>
            <a:chOff x="20389861" y="5360680"/>
            <a:chExt cx="3612245" cy="2251529"/>
          </a:xfrm>
        </p:grpSpPr>
        <p:sp>
          <p:nvSpPr>
            <p:cNvPr id="170" name="Rounded Rectangle 169"/>
            <p:cNvSpPr/>
            <p:nvPr/>
          </p:nvSpPr>
          <p:spPr>
            <a:xfrm>
              <a:off x="20389861" y="5360680"/>
              <a:ext cx="3612245" cy="2251529"/>
            </a:xfrm>
            <a:prstGeom prst="roundRect">
              <a:avLst>
                <a:gd name="adj" fmla="val 485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68" name="Object 167"/>
            <p:cNvGraphicFramePr>
              <a:graphicFrameLocks noChangeAspect="1"/>
            </p:cNvGraphicFramePr>
            <p:nvPr/>
          </p:nvGraphicFramePr>
          <p:xfrm>
            <a:off x="20749318" y="5477702"/>
            <a:ext cx="1727200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727200" imgH="571500" progId="Equation.DSMT4">
                    <p:embed/>
                  </p:oleObj>
                </mc:Choice>
                <mc:Fallback>
                  <p:oleObj name="Equation" r:id="rId15" imgW="1727200" imgH="5715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749318" y="5477702"/>
                          <a:ext cx="1727200" cy="571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9" name="Object 16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15834572"/>
                </p:ext>
              </p:extLst>
            </p:nvPr>
          </p:nvGraphicFramePr>
          <p:xfrm>
            <a:off x="20647718" y="6184140"/>
            <a:ext cx="3136900" cy="1320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3136900" imgH="1320800" progId="Equation.DSMT4">
                    <p:embed/>
                  </p:oleObj>
                </mc:Choice>
                <mc:Fallback>
                  <p:oleObj name="Equation" r:id="rId17" imgW="3136900" imgH="1320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7718" y="6184140"/>
                          <a:ext cx="3136900" cy="1320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27" name="Straight Arrow Connector 126"/>
          <p:cNvCxnSpPr/>
          <p:nvPr/>
        </p:nvCxnSpPr>
        <p:spPr>
          <a:xfrm flipH="1" flipV="1">
            <a:off x="17898953" y="7588261"/>
            <a:ext cx="3032957" cy="244573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9" name="Group 54"/>
          <p:cNvGrpSpPr/>
          <p:nvPr/>
        </p:nvGrpSpPr>
        <p:grpSpPr>
          <a:xfrm>
            <a:off x="1485246" y="4220245"/>
            <a:ext cx="22595541" cy="2236910"/>
            <a:chOff x="1268078" y="3405486"/>
            <a:chExt cx="20430027" cy="1929288"/>
          </a:xfrm>
        </p:grpSpPr>
        <p:sp>
          <p:nvSpPr>
            <p:cNvPr id="210" name="Rounded Rectangle 209"/>
            <p:cNvSpPr/>
            <p:nvPr/>
          </p:nvSpPr>
          <p:spPr>
            <a:xfrm>
              <a:off x="1301936" y="3814790"/>
              <a:ext cx="20396169" cy="151998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1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21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TextBox 212"/>
              <p:cNvSpPr txBox="1"/>
              <p:nvPr/>
            </p:nvSpPr>
            <p:spPr>
              <a:xfrm>
                <a:off x="2250671" y="3527166"/>
                <a:ext cx="2017819" cy="6901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2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215" name="Rectangle 2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40" name="Group 239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241" name="Rounded Rectangle 240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</a:p>
          </p:txBody>
        </p:sp>
      </p:grpSp>
      <p:sp>
        <p:nvSpPr>
          <p:cNvPr id="244" name="TextBox 243"/>
          <p:cNvSpPr txBox="1"/>
          <p:nvPr/>
        </p:nvSpPr>
        <p:spPr>
          <a:xfrm>
            <a:off x="2094146" y="3361547"/>
            <a:ext cx="213972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2:Tính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véctơ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gian</a:t>
            </a:r>
            <a:endParaRPr lang="en-US" dirty="0"/>
          </a:p>
        </p:txBody>
      </p:sp>
      <p:grpSp>
        <p:nvGrpSpPr>
          <p:cNvPr id="245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246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47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248" name="Rounded Rectangle 247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9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0" name="Rectangle 249"/>
              <p:cNvSpPr/>
              <p:nvPr/>
            </p:nvSpPr>
            <p:spPr>
              <a:xfrm>
                <a:off x="1917837" y="4661160"/>
                <a:ext cx="22162950" cy="17278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1200"/>
                  </a:spcBef>
                </a:pPr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	       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OABC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OA, OB, OC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đôi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/>
                      </a:rPr>
                      <m:t>𝐎𝐀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0" smtClean="0">
                        <a:latin typeface="Cambria Math"/>
                      </a:rPr>
                      <m:t>𝟎𝐁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0" smtClean="0">
                        <a:latin typeface="Cambria Math"/>
                      </a:rPr>
                      <m:t>𝐎𝐂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M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AB.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𝑶</m:t>
                        </m:r>
                        <m:r>
                          <a:rPr lang="en-US" sz="4800" b="1" i="1" smtClean="0">
                            <a:latin typeface="Cambria Math"/>
                          </a:rPr>
                          <m:t>𝑴</m:t>
                        </m:r>
                      </m:e>
                    </m:acc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và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latin typeface="Cambria Math"/>
                          </a:rPr>
                          <m:t> </m:t>
                        </m:r>
                        <m:r>
                          <a:rPr lang="en-US" sz="4800" b="1" i="1" smtClean="0">
                            <a:latin typeface="Cambria Math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0" name="Rectangle 2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837" y="4661160"/>
                <a:ext cx="22162950" cy="1727845"/>
              </a:xfrm>
              <a:prstGeom prst="rect">
                <a:avLst/>
              </a:prstGeom>
              <a:blipFill rotWithShape="1">
                <a:blip r:embed="rId20"/>
                <a:stretch>
                  <a:fillRect t="-7774" r="-1265" b="-14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205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repeatCount="3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39" grpId="0"/>
      <p:bldP spid="154" grpId="0"/>
      <p:bldP spid="1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471894" y="7581900"/>
            <a:ext cx="22019545" cy="5978848"/>
            <a:chOff x="1178227" y="5867400"/>
            <a:chExt cx="20079051" cy="6760257"/>
          </a:xfrm>
        </p:grpSpPr>
        <p:sp>
          <p:nvSpPr>
            <p:cNvPr id="53" name="Rounded Rectangle 52"/>
            <p:cNvSpPr/>
            <p:nvPr/>
          </p:nvSpPr>
          <p:spPr>
            <a:xfrm>
              <a:off x="1178227" y="6427417"/>
              <a:ext cx="20079051" cy="620024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447146" y="4191000"/>
            <a:ext cx="22044291" cy="3260080"/>
            <a:chOff x="1268078" y="3405486"/>
            <a:chExt cx="19931608" cy="3012170"/>
          </a:xfrm>
        </p:grpSpPr>
        <p:sp>
          <p:nvSpPr>
            <p:cNvPr id="62" name="Rounded Rectangle 61"/>
            <p:cNvSpPr/>
            <p:nvPr/>
          </p:nvSpPr>
          <p:spPr>
            <a:xfrm>
              <a:off x="1301935" y="3814789"/>
              <a:ext cx="19897751" cy="260286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5" name="Oval 94"/>
          <p:cNvSpPr/>
          <p:nvPr/>
        </p:nvSpPr>
        <p:spPr>
          <a:xfrm>
            <a:off x="9460478" y="6528491"/>
            <a:ext cx="852691" cy="9046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5192752" y="4539290"/>
                <a:ext cx="17364035" cy="2949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𝐒</m:t>
                    </m:r>
                    <m:r>
                      <a:rPr lang="en-US" sz="4800" b="1">
                        <a:latin typeface="Cambria Math"/>
                      </a:rPr>
                      <m:t>.</m:t>
                    </m:r>
                    <m:r>
                      <a:rPr lang="en-US" sz="4800" b="1" i="1">
                        <a:latin typeface="Cambria Math"/>
                      </a:rPr>
                      <m:t>𝐀𝐁𝐂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𝐁𝐂</m:t>
                    </m:r>
                    <m:r>
                      <a:rPr lang="en-US" sz="4800" b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𝐚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𝐚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𝐒𝐁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𝐀𝐂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𝟔𝟎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	B.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𝟏𝟐𝟎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	C.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𝟑𝟎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 	D.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𝟗𝟎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752" y="4539290"/>
                <a:ext cx="17364035" cy="2949205"/>
              </a:xfrm>
              <a:prstGeom prst="rect">
                <a:avLst/>
              </a:prstGeom>
              <a:blipFill>
                <a:blip r:embed="rId3"/>
                <a:stretch>
                  <a:fillRect l="-1615" t="-2692" r="-597" b="-8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0563" y="7871651"/>
            <a:ext cx="5810938" cy="568909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620862" y="9983278"/>
                <a:ext cx="10188575" cy="1675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latin typeface="Cambria Math"/>
                                    </a:rPr>
                                    <m:t>𝑺𝑨</m:t>
                                  </m:r>
                                </m:e>
                              </m:acc>
                              <m:r>
                                <a:rPr lang="en-US" sz="4800" b="1">
                                  <a:latin typeface="Cambria Math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latin typeface="Cambria Math"/>
                                    </a:rPr>
                                    <m:t>𝑨𝑩</m:t>
                                  </m:r>
                                </m:e>
                              </m:acc>
                            </m:e>
                          </m:d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𝑨𝑪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𝑺𝑨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𝑨𝑪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𝑨𝑩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𝑨𝑪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0862" y="9983278"/>
                <a:ext cx="10188575" cy="16752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1844696" y="12137843"/>
                <a:ext cx="6997123" cy="1047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2133"/>
                  </a:spcAft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𝐒𝐁</m:t>
                            </m:r>
                          </m:e>
                        </m:acc>
                        <m:r>
                          <a:rPr lang="en-US" sz="4800" b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𝐀𝐂</m:t>
                            </m:r>
                          </m:e>
                        </m:acc>
                      </m:e>
                    </m:d>
                    <m:r>
                      <a:rPr lang="en-US" sz="4800" b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𝟏𝟐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4696" y="12137843"/>
                <a:ext cx="6997123" cy="1047146"/>
              </a:xfrm>
              <a:prstGeom prst="rect">
                <a:avLst/>
              </a:prstGeom>
              <a:blipFill>
                <a:blip r:embed="rId6"/>
                <a:stretch>
                  <a:fillRect l="-3920" t="-1744" b="-20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57" name="Rounded Rectangle 56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2094146" y="3361547"/>
            <a:ext cx="213972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2:Tính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véctơ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gian</a:t>
            </a:r>
            <a:endParaRPr lang="en-US" dirty="0"/>
          </a:p>
        </p:txBody>
      </p:sp>
      <p:grpSp>
        <p:nvGrpSpPr>
          <p:cNvPr id="96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97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8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99" name="Rounded Rectangle 98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0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1487487" y="8093680"/>
            <a:ext cx="8391865" cy="1821845"/>
            <a:chOff x="1487487" y="8093680"/>
            <a:chExt cx="8391865" cy="1821845"/>
          </a:xfrm>
        </p:grpSpPr>
        <p:sp>
          <p:nvSpPr>
            <p:cNvPr id="46" name="TextBox 45"/>
            <p:cNvSpPr txBox="1"/>
            <p:nvPr/>
          </p:nvSpPr>
          <p:spPr>
            <a:xfrm>
              <a:off x="1487487" y="8569448"/>
              <a:ext cx="2795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endParaRPr lang="en-US" sz="4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988152" y="8093680"/>
              <a:ext cx="6891200" cy="1821845"/>
              <a:chOff x="5102920" y="7896564"/>
              <a:chExt cx="6891200" cy="182184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5102920" y="8277225"/>
                    <a:ext cx="4499867" cy="98469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/>
                              </a:rPr>
                              <m:t>𝒄𝒐𝒔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800" b="1" i="1">
                                        <a:latin typeface="Cambria Math"/>
                                      </a:rPr>
                                      <m:t>𝑺𝑩</m:t>
                                    </m:r>
                                  </m:e>
                                </m:acc>
                                <m:r>
                                  <a:rPr lang="en-US" sz="4800" b="1">
                                    <a:latin typeface="Cambria Math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800" b="1" i="1">
                                        <a:latin typeface="Cambria Math"/>
                                      </a:rPr>
                                      <m:t>𝑨𝑪</m:t>
                                    </m:r>
                                  </m:e>
                                </m:acc>
                              </m:e>
                            </m:d>
                          </m:e>
                        </m:func>
                        <m:r>
                          <a:rPr lang="en-US" sz="4800" b="1">
                            <a:latin typeface="Cambria Math"/>
                          </a:rPr>
                          <m:t>=</m:t>
                        </m:r>
                      </m:oMath>
                    </a14:m>
                    <a:endParaRPr lang="en-US" sz="4800" b="1" dirty="0">
                      <a:solidFill>
                        <a:srgbClr val="987618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7" name="TextBox 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02920" y="8277225"/>
                    <a:ext cx="4499867" cy="98469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" name="Rectangle 1"/>
                  <p:cNvSpPr/>
                  <p:nvPr/>
                </p:nvSpPr>
                <p:spPr>
                  <a:xfrm>
                    <a:off x="9300562" y="7896564"/>
                    <a:ext cx="2693558" cy="182184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𝑺𝑩</m:t>
                                  </m:r>
                                </m:e>
                              </m:acc>
                              <m:r>
                                <a:rPr lang="en-US" sz="4400" b="1">
                                  <a:latin typeface="Cambria Math"/>
                                </a:rPr>
                                <m:t>.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𝑨𝑪</m:t>
                                  </m:r>
                                </m:e>
                              </m:acc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𝑺𝑩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4400" b="1">
                                  <a:latin typeface="Cambria Math"/>
                                </a:rPr>
                                <m:t>.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𝑨𝑪</m:t>
                                      </m:r>
                                    </m:e>
                                  </m:acc>
                                </m:e>
                              </m:d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" name="Rectangle 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00562" y="7896564"/>
                    <a:ext cx="2693558" cy="182184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649437" y="11354507"/>
                <a:ext cx="5260736" cy="20717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480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480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437" y="11354507"/>
                <a:ext cx="5260736" cy="20717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541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48" grpId="0"/>
      <p:bldP spid="50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147132" y="7678636"/>
            <a:ext cx="23009856" cy="5808765"/>
            <a:chOff x="1178227" y="5867400"/>
            <a:chExt cx="20982090" cy="5581914"/>
          </a:xfrm>
        </p:grpSpPr>
        <p:sp>
          <p:nvSpPr>
            <p:cNvPr id="53" name="Rounded Rectangle 52"/>
            <p:cNvSpPr/>
            <p:nvPr/>
          </p:nvSpPr>
          <p:spPr>
            <a:xfrm>
              <a:off x="1178227" y="6427418"/>
              <a:ext cx="20982090" cy="502189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18546" y="4181921"/>
            <a:ext cx="22938441" cy="3323343"/>
            <a:chOff x="1268078" y="3405486"/>
            <a:chExt cx="20740064" cy="2764977"/>
          </a:xfrm>
        </p:grpSpPr>
        <p:sp>
          <p:nvSpPr>
            <p:cNvPr id="62" name="Rounded Rectangle 61"/>
            <p:cNvSpPr/>
            <p:nvPr/>
          </p:nvSpPr>
          <p:spPr>
            <a:xfrm>
              <a:off x="1301935" y="3814789"/>
              <a:ext cx="20706207" cy="235567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017819" cy="580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5" name="Oval 94"/>
          <p:cNvSpPr/>
          <p:nvPr/>
        </p:nvSpPr>
        <p:spPr>
          <a:xfrm>
            <a:off x="9146060" y="6440008"/>
            <a:ext cx="991688" cy="105217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034742" y="4567918"/>
                <a:ext cx="18456696" cy="2872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𝐀𝐁𝐂𝐃</m:t>
                    </m:r>
                    <m:r>
                      <a:rPr lang="en-US" sz="4800" b="1">
                        <a:latin typeface="Cambria Math"/>
                      </a:rPr>
                      <m:t>.</m:t>
                    </m:r>
                    <m:r>
                      <a:rPr lang="en-US" sz="4800" b="1" i="1">
                        <a:latin typeface="Cambria Math"/>
                      </a:rPr>
                      <m:t>𝐄𝐅𝐆𝐇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𝐀𝐅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𝐄𝐆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𝟗𝟎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	B.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𝟔𝟎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	C.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𝟒𝟓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	D.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𝟏𝟐𝟎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742" y="4567918"/>
                <a:ext cx="18456696" cy="2872261"/>
              </a:xfrm>
              <a:prstGeom prst="rect">
                <a:avLst/>
              </a:prstGeom>
              <a:blipFill>
                <a:blip r:embed="rId3"/>
                <a:stretch>
                  <a:fillRect l="-1519" t="-4873"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9550" y="8080328"/>
            <a:ext cx="4745754" cy="562480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420786" y="8623698"/>
                <a:ext cx="6558265" cy="2051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2133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latin typeface="Cambria Math"/>
                                    </a:rPr>
                                    <m:t>𝐀𝐅</m:t>
                                  </m:r>
                                </m:e>
                              </m:acc>
                              <m:r>
                                <a:rPr lang="en-US" sz="4800" b="1">
                                  <a:latin typeface="Cambria Math"/>
                                </a:rPr>
                                <m:t>;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latin typeface="Cambria Math"/>
                                    </a:rPr>
                                    <m:t>𝐄𝐆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𝐀𝐅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𝐄𝐆</m:t>
                              </m:r>
                            </m:e>
                          </m:acc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𝐀𝐅</m:t>
                          </m:r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𝐄𝐆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786" y="8623698"/>
                <a:ext cx="6558265" cy="2051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444360" y="8716252"/>
                <a:ext cx="10397552" cy="1675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latin typeface="Cambria Math"/>
                                    </a:rPr>
                                    <m:t>𝑬𝑭</m:t>
                                  </m:r>
                                </m:e>
                              </m:acc>
                              <m:r>
                                <a:rPr lang="en-US" sz="4800" b="1" i="1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latin typeface="Cambria Math"/>
                                    </a:rPr>
                                    <m:t>𝑬𝑨</m:t>
                                  </m:r>
                                </m:e>
                              </m:acc>
                            </m:e>
                          </m:d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𝑬𝑮</m:t>
                              </m:r>
                            </m:e>
                          </m:acc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𝑨𝑭</m:t>
                          </m:r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𝑬𝑮</m:t>
                          </m:r>
                        </m:den>
                      </m:f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𝑬𝑭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𝑬𝑮</m:t>
                              </m:r>
                            </m:e>
                          </m:acc>
                          <m:r>
                            <a:rPr lang="en-US" sz="4800" b="1" i="1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𝑬𝑨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𝑬𝑮</m:t>
                              </m:r>
                            </m:e>
                          </m:acc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𝑨𝑭</m:t>
                          </m:r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𝑬𝑮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4360" y="8716252"/>
                <a:ext cx="10397552" cy="1675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699918" y="10763722"/>
                <a:ext cx="9115556" cy="1809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𝑬𝑭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𝑬𝑮</m:t>
                              </m:r>
                            </m:e>
                          </m:acc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𝑨𝑭</m:t>
                          </m:r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𝑬𝑮</m:t>
                          </m:r>
                        </m:den>
                      </m:f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/>
                            </a:rPr>
                            <m:t>𝒂</m:t>
                          </m:r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𝒄</m:t>
                          </m:r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os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/>
                                </a:rPr>
                                <m:t>𝟎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918" y="10763722"/>
                <a:ext cx="9115556" cy="18092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3200643" y="11182350"/>
                <a:ext cx="5241344" cy="1316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2133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/>
                        </a:rPr>
                        <m:t>⇒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𝐀𝐅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;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𝐄𝐆</m:t>
                              </m:r>
                            </m:e>
                          </m:acc>
                        </m:e>
                      </m:d>
                      <m:r>
                        <a:rPr lang="en-US" sz="4800" b="1">
                          <a:latin typeface="Cambria Math"/>
                        </a:rPr>
                        <m:t>=</m:t>
                      </m:r>
                      <m:r>
                        <a:rPr lang="en-US" sz="4800" b="1" i="1">
                          <a:latin typeface="Cambria Math"/>
                        </a:rPr>
                        <m:t>𝟔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sz="4800" b="1" i="1"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0643" y="11182350"/>
                <a:ext cx="5241344" cy="131645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56" name="Rounded Rectangle 55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2094146" y="3361547"/>
            <a:ext cx="213972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2:Tính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véctơ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gian</a:t>
            </a:r>
            <a:endParaRPr lang="en-US" dirty="0"/>
          </a:p>
        </p:txBody>
      </p:sp>
      <p:grpSp>
        <p:nvGrpSpPr>
          <p:cNvPr id="94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96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7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98" name="Rounded Rectangle 97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9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8256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44" grpId="0"/>
      <p:bldP spid="46" grpId="0"/>
      <p:bldP spid="47" grpId="0"/>
      <p:bldP spid="48" grpId="0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/>
          <p:cNvGrpSpPr/>
          <p:nvPr/>
        </p:nvGrpSpPr>
        <p:grpSpPr>
          <a:xfrm>
            <a:off x="1655892" y="2466020"/>
            <a:ext cx="21075392" cy="4534043"/>
            <a:chOff x="1653879" y="2466306"/>
            <a:chExt cx="21077831" cy="4534568"/>
          </a:xfrm>
        </p:grpSpPr>
        <p:sp>
          <p:nvSpPr>
            <p:cNvPr id="7" name="Rounded Rectangle 6"/>
            <p:cNvSpPr/>
            <p:nvPr/>
          </p:nvSpPr>
          <p:spPr>
            <a:xfrm>
              <a:off x="1890014" y="2802537"/>
              <a:ext cx="20841696" cy="4198337"/>
            </a:xfrm>
            <a:prstGeom prst="roundRect">
              <a:avLst>
                <a:gd name="adj" fmla="val 347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653879" y="2466306"/>
              <a:ext cx="4448211" cy="824978"/>
              <a:chOff x="166396" y="8712046"/>
              <a:chExt cx="4448211" cy="824978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230085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3000713" y="3431166"/>
              <a:ext cx="11497398" cy="3509060"/>
              <a:chOff x="1783735" y="3402591"/>
              <a:chExt cx="11497398" cy="350906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783735" y="3402591"/>
                <a:ext cx="11497398" cy="3509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a 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-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d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song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song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trùng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d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>
                <a:off x="3497943" y="3526971"/>
                <a:ext cx="73152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Group 1"/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CHỈ PHƯƠNG CỦA ĐƯỜNG THẲNG</a:t>
              </a:r>
            </a:p>
          </p:txBody>
        </p:sp>
      </p:grp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621" y="7361998"/>
            <a:ext cx="2485002" cy="59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6" name="Group 55"/>
          <p:cNvGrpSpPr/>
          <p:nvPr/>
        </p:nvGrpSpPr>
        <p:grpSpPr>
          <a:xfrm>
            <a:off x="3703353" y="8635348"/>
            <a:ext cx="2802260" cy="1260209"/>
            <a:chOff x="4133626" y="8443151"/>
            <a:chExt cx="2802584" cy="1260355"/>
          </a:xfrm>
        </p:grpSpPr>
        <p:cxnSp>
          <p:nvCxnSpPr>
            <p:cNvPr id="51" name="Straight Connector 50"/>
            <p:cNvCxnSpPr/>
            <p:nvPr/>
          </p:nvCxnSpPr>
          <p:spPr>
            <a:xfrm flipV="1">
              <a:off x="4133626" y="8875018"/>
              <a:ext cx="2802584" cy="828488"/>
            </a:xfrm>
            <a:prstGeom prst="line">
              <a:avLst/>
            </a:prstGeom>
            <a:ln w="76200">
              <a:solidFill>
                <a:schemeClr val="tx2">
                  <a:lumMod val="75000"/>
                </a:schemeClr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oup 52"/>
            <p:cNvGrpSpPr/>
            <p:nvPr/>
          </p:nvGrpSpPr>
          <p:grpSpPr>
            <a:xfrm>
              <a:off x="4393810" y="8443151"/>
              <a:ext cx="1366390" cy="830997"/>
              <a:chOff x="16057196" y="4132420"/>
              <a:chExt cx="1366390" cy="830997"/>
            </a:xfrm>
          </p:grpSpPr>
          <p:cxnSp>
            <p:nvCxnSpPr>
              <p:cNvPr id="54" name="Straight Arrow Connector 53"/>
              <p:cNvCxnSpPr/>
              <p:nvPr/>
            </p:nvCxnSpPr>
            <p:spPr>
              <a:xfrm>
                <a:off x="16583372" y="4296666"/>
                <a:ext cx="640079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16057196" y="4132420"/>
                <a:ext cx="136639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 </a:t>
                </a:r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  <a:endPara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57" name="TextBox 56"/>
          <p:cNvSpPr txBox="1"/>
          <p:nvPr/>
        </p:nvSpPr>
        <p:spPr>
          <a:xfrm>
            <a:off x="2331624" y="8153994"/>
            <a:ext cx="1655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 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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 0</a:t>
            </a:r>
            <a:endParaRPr lang="en-US" sz="4400" b="1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14685060" y="2895265"/>
            <a:ext cx="7950714" cy="4000037"/>
            <a:chOff x="14684555" y="2895600"/>
            <a:chExt cx="7951634" cy="4000500"/>
          </a:xfrm>
        </p:grpSpPr>
        <p:sp>
          <p:nvSpPr>
            <p:cNvPr id="87" name="Rounded Rectangle 86"/>
            <p:cNvSpPr/>
            <p:nvPr/>
          </p:nvSpPr>
          <p:spPr>
            <a:xfrm>
              <a:off x="14684555" y="2895600"/>
              <a:ext cx="7951634" cy="4000500"/>
            </a:xfrm>
            <a:prstGeom prst="roundRect">
              <a:avLst>
                <a:gd name="adj" fmla="val 2605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6" name="Group 105"/>
            <p:cNvGrpSpPr/>
            <p:nvPr/>
          </p:nvGrpSpPr>
          <p:grpSpPr>
            <a:xfrm>
              <a:off x="17504471" y="3306583"/>
              <a:ext cx="4032448" cy="3372182"/>
              <a:chOff x="17504471" y="3306583"/>
              <a:chExt cx="4032448" cy="3372182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 flipV="1">
                <a:off x="17504471" y="3942461"/>
                <a:ext cx="3960440" cy="2736304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20456799" y="3306583"/>
                <a:ext cx="1080120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(d)</a:t>
                </a:r>
                <a:endPara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7" name="Group 96"/>
          <p:cNvGrpSpPr/>
          <p:nvPr/>
        </p:nvGrpSpPr>
        <p:grpSpPr>
          <a:xfrm>
            <a:off x="15932415" y="3023856"/>
            <a:ext cx="4416221" cy="2735987"/>
            <a:chOff x="15932055" y="3024206"/>
            <a:chExt cx="4416732" cy="2736304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16388347" y="3024206"/>
              <a:ext cx="3960440" cy="2736304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15932055" y="4680028"/>
              <a:ext cx="1368152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(d’)</a:t>
              </a:r>
              <a:endPara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2329633" y="10723337"/>
            <a:ext cx="4751978" cy="2231990"/>
            <a:chOff x="2327698" y="10724579"/>
            <a:chExt cx="4752528" cy="2232248"/>
          </a:xfrm>
        </p:grpSpPr>
        <p:cxnSp>
          <p:nvCxnSpPr>
            <p:cNvPr id="41" name="Straight Connector 40"/>
            <p:cNvCxnSpPr/>
            <p:nvPr/>
          </p:nvCxnSpPr>
          <p:spPr>
            <a:xfrm flipV="1">
              <a:off x="2327698" y="11695204"/>
              <a:ext cx="4267785" cy="1261623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49"/>
            <p:cNvGrpSpPr/>
            <p:nvPr/>
          </p:nvGrpSpPr>
          <p:grpSpPr>
            <a:xfrm>
              <a:off x="2543722" y="10724579"/>
              <a:ext cx="1988580" cy="1092093"/>
              <a:chOff x="3291446" y="10099154"/>
              <a:chExt cx="1988580" cy="1092093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3839866" y="10099154"/>
                <a:ext cx="640079" cy="830997"/>
                <a:chOff x="16583372" y="4180546"/>
                <a:chExt cx="640079" cy="830997"/>
              </a:xfrm>
            </p:grpSpPr>
            <p:cxnSp>
              <p:nvCxnSpPr>
                <p:cNvPr id="44" name="Straight Arrow Connector 43"/>
                <p:cNvCxnSpPr/>
                <p:nvPr/>
              </p:nvCxnSpPr>
              <p:spPr>
                <a:xfrm>
                  <a:off x="16583372" y="4296666"/>
                  <a:ext cx="640079" cy="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TextBox 44"/>
                <p:cNvSpPr txBox="1"/>
                <p:nvPr/>
              </p:nvSpPr>
              <p:spPr>
                <a:xfrm>
                  <a:off x="16585134" y="4180546"/>
                  <a:ext cx="627274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 dirty="0">
                      <a:latin typeface="+mj-lt"/>
                      <a:ea typeface="Tahoma" pitchFamily="34" charset="0"/>
                      <a:cs typeface="Tahoma" pitchFamily="34" charset="0"/>
                    </a:rPr>
                    <a:t>a</a:t>
                  </a:r>
                  <a:endParaRPr lang="en-US" sz="4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 flipV="1">
                <a:off x="3291446" y="10603391"/>
                <a:ext cx="1988580" cy="587856"/>
              </a:xfrm>
              <a:prstGeom prst="line">
                <a:avLst/>
              </a:prstGeom>
              <a:ln w="889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/>
            <p:cNvSpPr txBox="1"/>
            <p:nvPr/>
          </p:nvSpPr>
          <p:spPr>
            <a:xfrm>
              <a:off x="5712074" y="11024805"/>
              <a:ext cx="1368152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+mj-lt"/>
                  <a:ea typeface="Tahoma" pitchFamily="34" charset="0"/>
                  <a:cs typeface="Tahoma" pitchFamily="34" charset="0"/>
                </a:rPr>
                <a:t>(d)</a:t>
              </a:r>
              <a:endParaRPr lang="en-US" sz="48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9339444" y="8628154"/>
            <a:ext cx="3938397" cy="1370853"/>
            <a:chOff x="10082463" y="8596384"/>
            <a:chExt cx="3938853" cy="1371012"/>
          </a:xfrm>
        </p:grpSpPr>
        <p:cxnSp>
          <p:nvCxnSpPr>
            <p:cNvPr id="70" name="Straight Connector 69"/>
            <p:cNvCxnSpPr/>
            <p:nvPr/>
          </p:nvCxnSpPr>
          <p:spPr>
            <a:xfrm flipV="1">
              <a:off x="10082463" y="8803010"/>
              <a:ext cx="3938853" cy="1164386"/>
            </a:xfrm>
            <a:prstGeom prst="line">
              <a:avLst/>
            </a:prstGeom>
            <a:ln w="889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/>
            <p:nvPr/>
          </p:nvGrpSpPr>
          <p:grpSpPr>
            <a:xfrm>
              <a:off x="11616730" y="8596384"/>
              <a:ext cx="640079" cy="830997"/>
              <a:chOff x="16583372" y="4180546"/>
              <a:chExt cx="640079" cy="830997"/>
            </a:xfrm>
          </p:grpSpPr>
          <p:cxnSp>
            <p:nvCxnSpPr>
              <p:cNvPr id="74" name="Straight Arrow Connector 73"/>
              <p:cNvCxnSpPr/>
              <p:nvPr/>
            </p:nvCxnSpPr>
            <p:spPr>
              <a:xfrm>
                <a:off x="16583372" y="4296666"/>
                <a:ext cx="640079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extBox 74"/>
              <p:cNvSpPr txBox="1"/>
              <p:nvPr/>
            </p:nvSpPr>
            <p:spPr>
              <a:xfrm>
                <a:off x="16585134" y="4180546"/>
                <a:ext cx="62727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latin typeface="+mj-lt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8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10" name="Group 109"/>
          <p:cNvGrpSpPr/>
          <p:nvPr/>
        </p:nvGrpSpPr>
        <p:grpSpPr>
          <a:xfrm>
            <a:off x="8497544" y="9890692"/>
            <a:ext cx="5784034" cy="2389890"/>
            <a:chOff x="8496323" y="9891836"/>
            <a:chExt cx="5784703" cy="2390167"/>
          </a:xfrm>
        </p:grpSpPr>
        <p:grpSp>
          <p:nvGrpSpPr>
            <p:cNvPr id="77" name="Group 76"/>
            <p:cNvGrpSpPr/>
            <p:nvPr/>
          </p:nvGrpSpPr>
          <p:grpSpPr>
            <a:xfrm>
              <a:off x="8496323" y="9891836"/>
              <a:ext cx="5784703" cy="2269736"/>
              <a:chOff x="9240466" y="9859067"/>
              <a:chExt cx="5784703" cy="2269736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 flipV="1">
                <a:off x="9240466" y="10587789"/>
                <a:ext cx="5212898" cy="1541014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TextBox 67"/>
              <p:cNvSpPr txBox="1"/>
              <p:nvPr/>
            </p:nvSpPr>
            <p:spPr>
              <a:xfrm>
                <a:off x="13657017" y="9859067"/>
                <a:ext cx="1368152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latin typeface="+mj-lt"/>
                    <a:ea typeface="Tahoma" pitchFamily="34" charset="0"/>
                    <a:cs typeface="Tahoma" pitchFamily="34" charset="0"/>
                  </a:rPr>
                  <a:t>(d)</a:t>
                </a:r>
                <a:endParaRPr lang="en-US" sz="48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9053869" y="10419955"/>
              <a:ext cx="954622" cy="1862048"/>
              <a:chOff x="18418646" y="10069438"/>
              <a:chExt cx="954622" cy="1862048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18418646" y="10801712"/>
                <a:ext cx="95462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>
                    <a:latin typeface="+mj-lt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0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8706678" y="10069438"/>
                <a:ext cx="504056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499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499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84" name="Group 83"/>
          <p:cNvGrpSpPr/>
          <p:nvPr/>
        </p:nvGrpSpPr>
        <p:grpSpPr>
          <a:xfrm>
            <a:off x="14914725" y="12304078"/>
            <a:ext cx="7919963" cy="830997"/>
            <a:chOff x="14770230" y="12415604"/>
            <a:chExt cx="7920880" cy="831093"/>
          </a:xfrm>
        </p:grpSpPr>
        <p:sp>
          <p:nvSpPr>
            <p:cNvPr id="80" name="TextBox 79"/>
            <p:cNvSpPr txBox="1"/>
            <p:nvPr/>
          </p:nvSpPr>
          <p:spPr>
            <a:xfrm>
              <a:off x="14770230" y="12415604"/>
              <a:ext cx="7920880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</a:t>
              </a:r>
              <a:r>
                <a:rPr lang="en-US" sz="4800" b="1" baseline="-250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1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// d</a:t>
              </a:r>
              <a:r>
                <a:rPr lang="en-US" sz="4800" b="1" baseline="-250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2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  a , b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cùng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phương</a:t>
              </a:r>
              <a:endPara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>
              <a:off x="17593956" y="12533474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18348699" y="12446390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/>
          <p:cNvGrpSpPr/>
          <p:nvPr/>
        </p:nvGrpSpPr>
        <p:grpSpPr>
          <a:xfrm>
            <a:off x="15303694" y="7493908"/>
            <a:ext cx="6491092" cy="2381699"/>
            <a:chOff x="15303261" y="7494775"/>
            <a:chExt cx="6491844" cy="2381975"/>
          </a:xfrm>
        </p:grpSpPr>
        <p:grpSp>
          <p:nvGrpSpPr>
            <p:cNvPr id="100" name="Group 99"/>
            <p:cNvGrpSpPr/>
            <p:nvPr/>
          </p:nvGrpSpPr>
          <p:grpSpPr>
            <a:xfrm>
              <a:off x="15303261" y="7494775"/>
              <a:ext cx="6491844" cy="2381975"/>
              <a:chOff x="14943221" y="7650882"/>
              <a:chExt cx="6491844" cy="2381975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 flipV="1">
                <a:off x="14943221" y="8370963"/>
                <a:ext cx="5621814" cy="1661894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TextBox 85"/>
              <p:cNvSpPr txBox="1"/>
              <p:nvPr/>
            </p:nvSpPr>
            <p:spPr>
              <a:xfrm>
                <a:off x="20066913" y="7650882"/>
                <a:ext cx="1368152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latin typeface="+mj-lt"/>
                    <a:ea typeface="Tahoma" pitchFamily="34" charset="0"/>
                    <a:cs typeface="Tahoma" pitchFamily="34" charset="0"/>
                  </a:rPr>
                  <a:t>(d</a:t>
                </a:r>
                <a:r>
                  <a:rPr lang="vi-VN" sz="4800" b="1" baseline="-25000" dirty="0">
                    <a:latin typeface="+mj-lt"/>
                    <a:ea typeface="Tahoma" pitchFamily="34" charset="0"/>
                    <a:cs typeface="Tahoma" pitchFamily="34" charset="0"/>
                  </a:rPr>
                  <a:t>1</a:t>
                </a:r>
                <a:r>
                  <a:rPr lang="vi-VN" sz="4800" b="1" dirty="0">
                    <a:latin typeface="+mj-lt"/>
                    <a:ea typeface="Tahoma" pitchFamily="34" charset="0"/>
                    <a:cs typeface="Tahoma" pitchFamily="34" charset="0"/>
                  </a:rPr>
                  <a:t>)</a:t>
                </a:r>
                <a:endParaRPr lang="en-US" sz="48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16513274" y="7926823"/>
              <a:ext cx="2237961" cy="1080120"/>
              <a:chOff x="11306599" y="8596384"/>
              <a:chExt cx="2237961" cy="1080120"/>
            </a:xfrm>
          </p:grpSpPr>
          <p:cxnSp>
            <p:nvCxnSpPr>
              <p:cNvPr id="92" name="Straight Connector 91"/>
              <p:cNvCxnSpPr/>
              <p:nvPr/>
            </p:nvCxnSpPr>
            <p:spPr>
              <a:xfrm flipV="1">
                <a:off x="11306599" y="9014928"/>
                <a:ext cx="2237961" cy="661576"/>
              </a:xfrm>
              <a:prstGeom prst="line">
                <a:avLst/>
              </a:prstGeom>
              <a:ln w="88900"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3" name="Group 92"/>
              <p:cNvGrpSpPr/>
              <p:nvPr/>
            </p:nvGrpSpPr>
            <p:grpSpPr>
              <a:xfrm>
                <a:off x="11616730" y="8596384"/>
                <a:ext cx="640079" cy="830997"/>
                <a:chOff x="16583372" y="4180546"/>
                <a:chExt cx="640079" cy="830997"/>
              </a:xfrm>
            </p:grpSpPr>
            <p:cxnSp>
              <p:nvCxnSpPr>
                <p:cNvPr id="94" name="Straight Arrow Connector 93"/>
                <p:cNvCxnSpPr/>
                <p:nvPr/>
              </p:nvCxnSpPr>
              <p:spPr>
                <a:xfrm>
                  <a:off x="16583372" y="4296666"/>
                  <a:ext cx="640079" cy="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5" name="TextBox 94"/>
                <p:cNvSpPr txBox="1"/>
                <p:nvPr/>
              </p:nvSpPr>
              <p:spPr>
                <a:xfrm>
                  <a:off x="16585134" y="4180546"/>
                  <a:ext cx="627274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 dirty="0">
                      <a:latin typeface="+mj-lt"/>
                      <a:ea typeface="Tahoma" pitchFamily="34" charset="0"/>
                      <a:cs typeface="Tahoma" pitchFamily="34" charset="0"/>
                    </a:rPr>
                    <a:t>a</a:t>
                  </a:r>
                  <a:endParaRPr lang="en-US" sz="4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113" name="Group 112"/>
          <p:cNvGrpSpPr/>
          <p:nvPr/>
        </p:nvGrpSpPr>
        <p:grpSpPr>
          <a:xfrm>
            <a:off x="16074109" y="9365899"/>
            <a:ext cx="6558877" cy="2460078"/>
            <a:chOff x="16073766" y="9366983"/>
            <a:chExt cx="6559637" cy="2460363"/>
          </a:xfrm>
        </p:grpSpPr>
        <p:grpSp>
          <p:nvGrpSpPr>
            <p:cNvPr id="99" name="Group 98"/>
            <p:cNvGrpSpPr/>
            <p:nvPr/>
          </p:nvGrpSpPr>
          <p:grpSpPr>
            <a:xfrm>
              <a:off x="16073766" y="9366983"/>
              <a:ext cx="6559637" cy="2460363"/>
              <a:chOff x="15713726" y="9523090"/>
              <a:chExt cx="6559637" cy="2460363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 flipV="1">
                <a:off x="15713726" y="10315179"/>
                <a:ext cx="5643397" cy="1668274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/>
              <p:cNvSpPr txBox="1"/>
              <p:nvPr/>
            </p:nvSpPr>
            <p:spPr>
              <a:xfrm>
                <a:off x="20905211" y="9523090"/>
                <a:ext cx="1368152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latin typeface="+mj-lt"/>
                    <a:ea typeface="Tahoma" pitchFamily="34" charset="0"/>
                    <a:cs typeface="Tahoma" pitchFamily="34" charset="0"/>
                  </a:rPr>
                  <a:t>(d</a:t>
                </a:r>
                <a:r>
                  <a:rPr lang="vi-VN" sz="4800" b="1" baseline="-25000" dirty="0">
                    <a:latin typeface="+mj-lt"/>
                    <a:ea typeface="Tahoma" pitchFamily="34" charset="0"/>
                    <a:cs typeface="Tahoma" pitchFamily="34" charset="0"/>
                  </a:rPr>
                  <a:t>2</a:t>
                </a:r>
                <a:r>
                  <a:rPr lang="vi-VN" sz="4800" b="1" dirty="0">
                    <a:latin typeface="+mj-lt"/>
                    <a:ea typeface="Tahoma" pitchFamily="34" charset="0"/>
                    <a:cs typeface="Tahoma" pitchFamily="34" charset="0"/>
                  </a:rPr>
                  <a:t>)</a:t>
                </a:r>
                <a:endParaRPr lang="en-US" sz="48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16441266" y="10015055"/>
              <a:ext cx="3082702" cy="1224136"/>
              <a:chOff x="11306599" y="8452368"/>
              <a:chExt cx="3082702" cy="1224136"/>
            </a:xfrm>
          </p:grpSpPr>
          <p:cxnSp>
            <p:nvCxnSpPr>
              <p:cNvPr id="102" name="Straight Connector 101"/>
              <p:cNvCxnSpPr/>
              <p:nvPr/>
            </p:nvCxnSpPr>
            <p:spPr>
              <a:xfrm flipV="1">
                <a:off x="11306599" y="8765209"/>
                <a:ext cx="3082702" cy="911295"/>
              </a:xfrm>
              <a:prstGeom prst="line">
                <a:avLst/>
              </a:prstGeom>
              <a:ln w="88900">
                <a:solidFill>
                  <a:srgbClr val="FF0000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3" name="Group 102"/>
              <p:cNvGrpSpPr/>
              <p:nvPr/>
            </p:nvGrpSpPr>
            <p:grpSpPr>
              <a:xfrm>
                <a:off x="11882663" y="8452368"/>
                <a:ext cx="643550" cy="830997"/>
                <a:chOff x="16849305" y="4036530"/>
                <a:chExt cx="643550" cy="830997"/>
              </a:xfrm>
            </p:grpSpPr>
            <p:cxnSp>
              <p:nvCxnSpPr>
                <p:cNvPr id="104" name="Straight Arrow Connector 103"/>
                <p:cNvCxnSpPr/>
                <p:nvPr/>
              </p:nvCxnSpPr>
              <p:spPr>
                <a:xfrm>
                  <a:off x="16849305" y="4060982"/>
                  <a:ext cx="640079" cy="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5" name="TextBox 104"/>
                <p:cNvSpPr txBox="1"/>
                <p:nvPr/>
              </p:nvSpPr>
              <p:spPr>
                <a:xfrm>
                  <a:off x="16865581" y="4036530"/>
                  <a:ext cx="627274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 dirty="0">
                      <a:latin typeface="+mj-lt"/>
                      <a:ea typeface="Tahoma" pitchFamily="34" charset="0"/>
                      <a:cs typeface="Tahoma" pitchFamily="34" charset="0"/>
                    </a:rPr>
                    <a:t>b</a:t>
                  </a:r>
                  <a:endParaRPr lang="en-US" sz="4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cxnSp>
        <p:nvCxnSpPr>
          <p:cNvPr id="90" name="Straight Connector 89"/>
          <p:cNvCxnSpPr/>
          <p:nvPr/>
        </p:nvCxnSpPr>
        <p:spPr>
          <a:xfrm>
            <a:off x="14497576" y="8200845"/>
            <a:ext cx="0" cy="450799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7801607" y="8200845"/>
            <a:ext cx="0" cy="450799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/>
          <p:cNvGrpSpPr/>
          <p:nvPr/>
        </p:nvGrpSpPr>
        <p:grpSpPr>
          <a:xfrm>
            <a:off x="17564529" y="3576410"/>
            <a:ext cx="1933867" cy="1360006"/>
            <a:chOff x="17564357" y="3600270"/>
            <a:chExt cx="1934091" cy="1360163"/>
          </a:xfrm>
        </p:grpSpPr>
        <p:cxnSp>
          <p:nvCxnSpPr>
            <p:cNvPr id="33" name="Straight Connector 32"/>
            <p:cNvCxnSpPr/>
            <p:nvPr/>
          </p:nvCxnSpPr>
          <p:spPr>
            <a:xfrm flipV="1">
              <a:off x="17564357" y="3624152"/>
              <a:ext cx="1934091" cy="1336281"/>
            </a:xfrm>
            <a:prstGeom prst="line">
              <a:avLst/>
            </a:prstGeom>
            <a:ln w="889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/>
            <p:cNvGrpSpPr/>
            <p:nvPr/>
          </p:nvGrpSpPr>
          <p:grpSpPr>
            <a:xfrm>
              <a:off x="17804263" y="3600270"/>
              <a:ext cx="640079" cy="923437"/>
              <a:chOff x="16583372" y="4180546"/>
              <a:chExt cx="640079" cy="923437"/>
            </a:xfrm>
          </p:grpSpPr>
          <p:cxnSp>
            <p:nvCxnSpPr>
              <p:cNvPr id="34" name="Straight Arrow Connector 33"/>
              <p:cNvCxnSpPr/>
              <p:nvPr/>
            </p:nvCxnSpPr>
            <p:spPr>
              <a:xfrm>
                <a:off x="16583372" y="4296666"/>
                <a:ext cx="640079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16585134" y="4180546"/>
                <a:ext cx="627274" cy="923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5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  <a:endParaRPr lang="en-US" sz="5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8" name="Group 97"/>
          <p:cNvGrpSpPr/>
          <p:nvPr/>
        </p:nvGrpSpPr>
        <p:grpSpPr>
          <a:xfrm>
            <a:off x="18296646" y="4767096"/>
            <a:ext cx="1933867" cy="1375031"/>
            <a:chOff x="18296559" y="4767648"/>
            <a:chExt cx="1934091" cy="1375190"/>
          </a:xfrm>
        </p:grpSpPr>
        <p:cxnSp>
          <p:nvCxnSpPr>
            <p:cNvPr id="31" name="Straight Connector 30"/>
            <p:cNvCxnSpPr/>
            <p:nvPr/>
          </p:nvCxnSpPr>
          <p:spPr>
            <a:xfrm flipV="1">
              <a:off x="18296559" y="4806557"/>
              <a:ext cx="1934091" cy="1336281"/>
            </a:xfrm>
            <a:prstGeom prst="line">
              <a:avLst/>
            </a:prstGeom>
            <a:ln w="88900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/>
            <p:cNvGrpSpPr/>
            <p:nvPr/>
          </p:nvGrpSpPr>
          <p:grpSpPr>
            <a:xfrm>
              <a:off x="18664592" y="4767648"/>
              <a:ext cx="640079" cy="923437"/>
              <a:chOff x="16583372" y="4180546"/>
              <a:chExt cx="640079" cy="923437"/>
            </a:xfrm>
          </p:grpSpPr>
          <p:cxnSp>
            <p:nvCxnSpPr>
              <p:cNvPr id="38" name="Straight Arrow Connector 37"/>
              <p:cNvCxnSpPr/>
              <p:nvPr/>
            </p:nvCxnSpPr>
            <p:spPr>
              <a:xfrm>
                <a:off x="16583372" y="4248540"/>
                <a:ext cx="640079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16585134" y="4180546"/>
                <a:ext cx="627274" cy="923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5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  <a:endParaRPr lang="en-US" sz="5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23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repeatCount="2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repeatCount="2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repeatCount="3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repeatCount="3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35164" y="6494509"/>
            <a:ext cx="21819676" cy="5926090"/>
            <a:chOff x="1270511" y="5884230"/>
            <a:chExt cx="21819676" cy="6528463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627368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84230"/>
              <a:ext cx="3568119" cy="828632"/>
              <a:chOff x="1224541" y="6322797"/>
              <a:chExt cx="3568119" cy="82863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73976" y="6335113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2519548"/>
            <a:ext cx="21841827" cy="3330317"/>
            <a:chOff x="1268078" y="3405486"/>
            <a:chExt cx="21841827" cy="314091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275545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434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665521" y="2951588"/>
                <a:ext cx="18555573" cy="27667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pt-BR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Cho hình lập phương </a:t>
                </a:r>
                <a:r>
                  <a:rPr lang="pt-BR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ABCD.A’B’C’D’ . </a:t>
                </a:r>
                <a:r>
                  <a:rPr lang="pt-BR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Véctơ chỉ phương </a:t>
                </a:r>
                <a:r>
                  <a:rPr lang="pt-BR" sz="4800" b="1" dirty="0">
                    <a:latin typeface="Times New Roman" panose="02020603050405020304" pitchFamily="18" charset="0"/>
                  </a:rPr>
                  <a:t>của đường </a:t>
                </a:r>
              </a:p>
              <a:p>
                <a:pPr>
                  <a:spcBef>
                    <a:spcPts val="1200"/>
                  </a:spcBef>
                </a:pPr>
                <a:r>
                  <a:rPr lang="pt-BR" sz="4800" b="1" dirty="0">
                    <a:latin typeface="Times New Roman" panose="02020603050405020304" pitchFamily="18" charset="0"/>
                  </a:rPr>
                  <a:t>thẳng </a:t>
                </a:r>
                <a:r>
                  <a:rPr lang="pt-BR" sz="4800" b="1" i="1" dirty="0">
                    <a:latin typeface="Times New Roman" panose="02020603050405020304" pitchFamily="18" charset="0"/>
                  </a:rPr>
                  <a:t>AC </a:t>
                </a:r>
                <a:r>
                  <a:rPr lang="pt-BR" sz="4800" b="1" dirty="0">
                    <a:latin typeface="Times New Roman" panose="02020603050405020304" pitchFamily="18" charset="0"/>
                  </a:rPr>
                  <a:t>là</a:t>
                </a: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800" b="1" dirty="0"/>
                  <a:t>		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800" b="1" dirty="0"/>
                  <a:t>		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800" b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800" b="1" dirty="0"/>
                  <a:t>		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800" b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521" y="2951588"/>
                <a:ext cx="18555573" cy="2766783"/>
              </a:xfrm>
              <a:prstGeom prst="rect">
                <a:avLst/>
              </a:prstGeom>
              <a:blipFill>
                <a:blip r:embed="rId3"/>
                <a:stretch>
                  <a:fillRect l="-1478" t="-4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125787" y="940336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8" name="Picture 10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638" y="6655102"/>
            <a:ext cx="6210470" cy="573849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5130609" y="6831185"/>
            <a:ext cx="34571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Vì </a:t>
            </a:r>
            <a:r>
              <a:rPr lang="nl-NL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A’C’//AC</a:t>
            </a:r>
            <a:r>
              <a:rPr lang="nl-NL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4800" b="1" dirty="0"/>
          </a:p>
        </p:txBody>
      </p:sp>
      <p:sp>
        <p:nvSpPr>
          <p:cNvPr id="109" name="Circle: Hollow 1">
            <a:extLst>
              <a:ext uri="{FF2B5EF4-FFF2-40B4-BE49-F238E27FC236}">
                <a16:creationId xmlns:a16="http://schemas.microsoft.com/office/drawing/2014/main" id="{FB807AAF-EB2E-4370-99F2-44A5AD8EB226}"/>
              </a:ext>
            </a:extLst>
          </p:cNvPr>
          <p:cNvSpPr/>
          <p:nvPr/>
        </p:nvSpPr>
        <p:spPr>
          <a:xfrm>
            <a:off x="13184187" y="4817810"/>
            <a:ext cx="967086" cy="854932"/>
          </a:xfrm>
          <a:prstGeom prst="donut">
            <a:avLst>
              <a:gd name="adj" fmla="val 1050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96" name="Rounded Rectangle 9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CHỈ PHƯƠNG CỦA ĐƯỜNG THẲNG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899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0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roup 138"/>
          <p:cNvGrpSpPr/>
          <p:nvPr/>
        </p:nvGrpSpPr>
        <p:grpSpPr>
          <a:xfrm>
            <a:off x="1752133" y="2538020"/>
            <a:ext cx="20882910" cy="4371923"/>
            <a:chOff x="1750131" y="2538314"/>
            <a:chExt cx="20885327" cy="4372430"/>
          </a:xfrm>
        </p:grpSpPr>
        <p:grpSp>
          <p:nvGrpSpPr>
            <p:cNvPr id="6" name="Group 5"/>
            <p:cNvGrpSpPr/>
            <p:nvPr/>
          </p:nvGrpSpPr>
          <p:grpSpPr>
            <a:xfrm>
              <a:off x="1750131" y="2538314"/>
              <a:ext cx="20885327" cy="4341114"/>
              <a:chOff x="1144587" y="2581276"/>
              <a:chExt cx="20885327" cy="4341114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380722" y="2917508"/>
                <a:ext cx="20649192" cy="4004882"/>
              </a:xfrm>
              <a:prstGeom prst="roundRect">
                <a:avLst>
                  <a:gd name="adj" fmla="val 3479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5996" tIns="17998" rIns="35996" bIns="17998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8" name="Group 65"/>
              <p:cNvGrpSpPr/>
              <p:nvPr/>
            </p:nvGrpSpPr>
            <p:grpSpPr>
              <a:xfrm>
                <a:off x="1144587" y="2581276"/>
                <a:ext cx="4448211" cy="824978"/>
                <a:chOff x="166396" y="8712046"/>
                <a:chExt cx="4448211" cy="824978"/>
              </a:xfrm>
            </p:grpSpPr>
            <p:sp>
              <p:nvSpPr>
                <p:cNvPr id="9" name="Freeform 20"/>
                <p:cNvSpPr>
                  <a:spLocks/>
                </p:cNvSpPr>
                <p:nvPr/>
              </p:nvSpPr>
              <p:spPr bwMode="auto">
                <a:xfrm>
                  <a:off x="384522" y="8755081"/>
                  <a:ext cx="4230085" cy="781943"/>
                </a:xfrm>
                <a:prstGeom prst="roundRect">
                  <a:avLst/>
                </a:prstGeom>
                <a:solidFill>
                  <a:srgbClr val="0072BC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0" name="Group 11"/>
                <p:cNvGrpSpPr/>
                <p:nvPr/>
              </p:nvGrpSpPr>
              <p:grpSpPr>
                <a:xfrm>
                  <a:off x="166396" y="8780577"/>
                  <a:ext cx="702538" cy="572229"/>
                  <a:chOff x="-145995" y="8633545"/>
                  <a:chExt cx="787401" cy="641352"/>
                </a:xfrm>
              </p:grpSpPr>
              <p:sp>
                <p:nvSpPr>
                  <p:cNvPr id="12" name="Freeform 45"/>
                  <p:cNvSpPr>
                    <a:spLocks/>
                  </p:cNvSpPr>
                  <p:nvPr/>
                </p:nvSpPr>
                <p:spPr bwMode="auto">
                  <a:xfrm>
                    <a:off x="255643" y="9062171"/>
                    <a:ext cx="363538" cy="88900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3" name="Freeform 46"/>
                  <p:cNvSpPr>
                    <a:spLocks noEditPoints="1"/>
                  </p:cNvSpPr>
                  <p:nvPr/>
                </p:nvSpPr>
                <p:spPr bwMode="auto">
                  <a:xfrm>
                    <a:off x="233418" y="9039946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0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0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4" name="Freeform 47"/>
                  <p:cNvSpPr>
                    <a:spLocks/>
                  </p:cNvSpPr>
                  <p:nvPr/>
                </p:nvSpPr>
                <p:spPr bwMode="auto">
                  <a:xfrm>
                    <a:off x="255643" y="9136784"/>
                    <a:ext cx="363538" cy="90488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5" name="Freeform 48"/>
                  <p:cNvSpPr>
                    <a:spLocks noEditPoints="1"/>
                  </p:cNvSpPr>
                  <p:nvPr/>
                </p:nvSpPr>
                <p:spPr bwMode="auto">
                  <a:xfrm>
                    <a:off x="233418" y="9114559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1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1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6" name="Freeform 49"/>
                  <p:cNvSpPr>
                    <a:spLocks/>
                  </p:cNvSpPr>
                  <p:nvPr/>
                </p:nvSpPr>
                <p:spPr bwMode="auto">
                  <a:xfrm>
                    <a:off x="217543" y="8657358"/>
                    <a:ext cx="263525" cy="254000"/>
                  </a:xfrm>
                  <a:custGeom>
                    <a:avLst/>
                    <a:gdLst>
                      <a:gd name="T0" fmla="*/ 50 w 70"/>
                      <a:gd name="T1" fmla="*/ 68 h 68"/>
                      <a:gd name="T2" fmla="*/ 45 w 70"/>
                      <a:gd name="T3" fmla="*/ 67 h 68"/>
                      <a:gd name="T4" fmla="*/ 2 w 70"/>
                      <a:gd name="T5" fmla="*/ 23 h 68"/>
                      <a:gd name="T6" fmla="*/ 2 w 70"/>
                      <a:gd name="T7" fmla="*/ 15 h 68"/>
                      <a:gd name="T8" fmla="*/ 14 w 70"/>
                      <a:gd name="T9" fmla="*/ 3 h 68"/>
                      <a:gd name="T10" fmla="*/ 22 w 70"/>
                      <a:gd name="T11" fmla="*/ 0 h 68"/>
                      <a:gd name="T12" fmla="*/ 31 w 70"/>
                      <a:gd name="T13" fmla="*/ 3 h 68"/>
                      <a:gd name="T14" fmla="*/ 65 w 70"/>
                      <a:gd name="T15" fmla="*/ 38 h 68"/>
                      <a:gd name="T16" fmla="*/ 65 w 70"/>
                      <a:gd name="T17" fmla="*/ 55 h 68"/>
                      <a:gd name="T18" fmla="*/ 54 w 70"/>
                      <a:gd name="T19" fmla="*/ 67 h 68"/>
                      <a:gd name="T20" fmla="*/ 50 w 70"/>
                      <a:gd name="T21" fmla="*/ 6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0" h="68">
                        <a:moveTo>
                          <a:pt x="50" y="68"/>
                        </a:moveTo>
                        <a:cubicBezTo>
                          <a:pt x="48" y="68"/>
                          <a:pt x="47" y="68"/>
                          <a:pt x="45" y="67"/>
                        </a:cubicBezTo>
                        <a:cubicBezTo>
                          <a:pt x="2" y="23"/>
                          <a:pt x="2" y="23"/>
                          <a:pt x="2" y="23"/>
                        </a:cubicBezTo>
                        <a:cubicBezTo>
                          <a:pt x="0" y="21"/>
                          <a:pt x="0" y="17"/>
                          <a:pt x="2" y="15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6" y="1"/>
                          <a:pt x="19" y="0"/>
                          <a:pt x="22" y="0"/>
                        </a:cubicBezTo>
                        <a:cubicBezTo>
                          <a:pt x="26" y="0"/>
                          <a:pt x="29" y="1"/>
                          <a:pt x="31" y="3"/>
                        </a:cubicBezTo>
                        <a:cubicBezTo>
                          <a:pt x="65" y="38"/>
                          <a:pt x="65" y="38"/>
                          <a:pt x="65" y="38"/>
                        </a:cubicBezTo>
                        <a:cubicBezTo>
                          <a:pt x="70" y="42"/>
                          <a:pt x="70" y="50"/>
                          <a:pt x="65" y="55"/>
                        </a:cubicBezTo>
                        <a:cubicBezTo>
                          <a:pt x="54" y="67"/>
                          <a:pt x="54" y="67"/>
                          <a:pt x="54" y="67"/>
                        </a:cubicBezTo>
                        <a:cubicBezTo>
                          <a:pt x="53" y="68"/>
                          <a:pt x="51" y="68"/>
                          <a:pt x="50" y="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7" name="Freeform 50"/>
                  <p:cNvSpPr>
                    <a:spLocks noEditPoints="1"/>
                  </p:cNvSpPr>
                  <p:nvPr/>
                </p:nvSpPr>
                <p:spPr bwMode="auto">
                  <a:xfrm>
                    <a:off x="192143" y="8633545"/>
                    <a:ext cx="314325" cy="300038"/>
                  </a:xfrm>
                  <a:custGeom>
                    <a:avLst/>
                    <a:gdLst>
                      <a:gd name="T0" fmla="*/ 29 w 84"/>
                      <a:gd name="T1" fmla="*/ 12 h 80"/>
                      <a:gd name="T2" fmla="*/ 34 w 84"/>
                      <a:gd name="T3" fmla="*/ 13 h 80"/>
                      <a:gd name="T4" fmla="*/ 68 w 84"/>
                      <a:gd name="T5" fmla="*/ 48 h 80"/>
                      <a:gd name="T6" fmla="*/ 68 w 84"/>
                      <a:gd name="T7" fmla="*/ 57 h 80"/>
                      <a:gd name="T8" fmla="*/ 57 w 84"/>
                      <a:gd name="T9" fmla="*/ 68 h 80"/>
                      <a:gd name="T10" fmla="*/ 13 w 84"/>
                      <a:gd name="T11" fmla="*/ 25 h 80"/>
                      <a:gd name="T12" fmla="*/ 25 w 84"/>
                      <a:gd name="T13" fmla="*/ 13 h 80"/>
                      <a:gd name="T14" fmla="*/ 29 w 84"/>
                      <a:gd name="T15" fmla="*/ 12 h 80"/>
                      <a:gd name="T16" fmla="*/ 29 w 84"/>
                      <a:gd name="T17" fmla="*/ 0 h 80"/>
                      <a:gd name="T18" fmla="*/ 16 w 84"/>
                      <a:gd name="T19" fmla="*/ 5 h 80"/>
                      <a:gd name="T20" fmla="*/ 5 w 84"/>
                      <a:gd name="T21" fmla="*/ 16 h 80"/>
                      <a:gd name="T22" fmla="*/ 5 w 84"/>
                      <a:gd name="T23" fmla="*/ 33 h 80"/>
                      <a:gd name="T24" fmla="*/ 48 w 84"/>
                      <a:gd name="T25" fmla="*/ 77 h 80"/>
                      <a:gd name="T26" fmla="*/ 57 w 84"/>
                      <a:gd name="T27" fmla="*/ 80 h 80"/>
                      <a:gd name="T28" fmla="*/ 57 w 84"/>
                      <a:gd name="T29" fmla="*/ 80 h 80"/>
                      <a:gd name="T30" fmla="*/ 65 w 84"/>
                      <a:gd name="T31" fmla="*/ 77 h 80"/>
                      <a:gd name="T32" fmla="*/ 77 w 84"/>
                      <a:gd name="T33" fmla="*/ 65 h 80"/>
                      <a:gd name="T34" fmla="*/ 77 w 84"/>
                      <a:gd name="T35" fmla="*/ 39 h 80"/>
                      <a:gd name="T36" fmla="*/ 42 w 84"/>
                      <a:gd name="T37" fmla="*/ 5 h 80"/>
                      <a:gd name="T38" fmla="*/ 29 w 84"/>
                      <a:gd name="T39" fmla="*/ 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84" h="80">
                        <a:moveTo>
                          <a:pt x="29" y="12"/>
                        </a:moveTo>
                        <a:cubicBezTo>
                          <a:pt x="31" y="12"/>
                          <a:pt x="33" y="12"/>
                          <a:pt x="34" y="13"/>
                        </a:cubicBezTo>
                        <a:cubicBezTo>
                          <a:pt x="34" y="13"/>
                          <a:pt x="34" y="13"/>
                          <a:pt x="68" y="48"/>
                        </a:cubicBezTo>
                        <a:cubicBezTo>
                          <a:pt x="71" y="50"/>
                          <a:pt x="71" y="54"/>
                          <a:pt x="68" y="57"/>
                        </a:cubicBezTo>
                        <a:cubicBezTo>
                          <a:pt x="68" y="57"/>
                          <a:pt x="68" y="57"/>
                          <a:pt x="57" y="68"/>
                        </a:cubicBezTo>
                        <a:cubicBezTo>
                          <a:pt x="57" y="68"/>
                          <a:pt x="57" y="68"/>
                          <a:pt x="13" y="25"/>
                        </a:cubicBezTo>
                        <a:cubicBezTo>
                          <a:pt x="13" y="25"/>
                          <a:pt x="13" y="25"/>
                          <a:pt x="25" y="13"/>
                        </a:cubicBezTo>
                        <a:cubicBezTo>
                          <a:pt x="26" y="12"/>
                          <a:pt x="28" y="12"/>
                          <a:pt x="29" y="12"/>
                        </a:cubicBezTo>
                        <a:moveTo>
                          <a:pt x="29" y="0"/>
                        </a:moveTo>
                        <a:cubicBezTo>
                          <a:pt x="24" y="0"/>
                          <a:pt x="20" y="2"/>
                          <a:pt x="16" y="5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0" y="21"/>
                          <a:pt x="0" y="29"/>
                          <a:pt x="5" y="33"/>
                        </a:cubicBezTo>
                        <a:cubicBezTo>
                          <a:pt x="48" y="77"/>
                          <a:pt x="48" y="77"/>
                          <a:pt x="48" y="77"/>
                        </a:cubicBezTo>
                        <a:cubicBezTo>
                          <a:pt x="50" y="79"/>
                          <a:pt x="53" y="80"/>
                          <a:pt x="57" y="80"/>
                        </a:cubicBezTo>
                        <a:cubicBezTo>
                          <a:pt x="57" y="80"/>
                          <a:pt x="57" y="80"/>
                          <a:pt x="57" y="80"/>
                        </a:cubicBezTo>
                        <a:cubicBezTo>
                          <a:pt x="60" y="80"/>
                          <a:pt x="63" y="79"/>
                          <a:pt x="65" y="77"/>
                        </a:cubicBezTo>
                        <a:cubicBezTo>
                          <a:pt x="77" y="65"/>
                          <a:pt x="77" y="65"/>
                          <a:pt x="77" y="65"/>
                        </a:cubicBezTo>
                        <a:cubicBezTo>
                          <a:pt x="84" y="58"/>
                          <a:pt x="84" y="47"/>
                          <a:pt x="77" y="39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39" y="2"/>
                          <a:pt x="34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8" name="Freeform 51"/>
                  <p:cNvSpPr>
                    <a:spLocks noEditPoints="1"/>
                  </p:cNvSpPr>
                  <p:nvPr/>
                </p:nvSpPr>
                <p:spPr bwMode="auto">
                  <a:xfrm>
                    <a:off x="-123770" y="8724033"/>
                    <a:ext cx="742950" cy="528639"/>
                  </a:xfrm>
                  <a:custGeom>
                    <a:avLst/>
                    <a:gdLst>
                      <a:gd name="T0" fmla="*/ 12 w 198"/>
                      <a:gd name="T1" fmla="*/ 141 h 141"/>
                      <a:gd name="T2" fmla="*/ 8 w 198"/>
                      <a:gd name="T3" fmla="*/ 140 h 141"/>
                      <a:gd name="T4" fmla="*/ 3 w 198"/>
                      <a:gd name="T5" fmla="*/ 134 h 141"/>
                      <a:gd name="T6" fmla="*/ 1 w 198"/>
                      <a:gd name="T7" fmla="*/ 128 h 141"/>
                      <a:gd name="T8" fmla="*/ 14 w 198"/>
                      <a:gd name="T9" fmla="*/ 77 h 141"/>
                      <a:gd name="T10" fmla="*/ 15 w 198"/>
                      <a:gd name="T11" fmla="*/ 75 h 141"/>
                      <a:gd name="T12" fmla="*/ 88 w 198"/>
                      <a:gd name="T13" fmla="*/ 1 h 141"/>
                      <a:gd name="T14" fmla="*/ 92 w 198"/>
                      <a:gd name="T15" fmla="*/ 0 h 141"/>
                      <a:gd name="T16" fmla="*/ 92 w 198"/>
                      <a:gd name="T17" fmla="*/ 0 h 141"/>
                      <a:gd name="T18" fmla="*/ 97 w 198"/>
                      <a:gd name="T19" fmla="*/ 1 h 141"/>
                      <a:gd name="T20" fmla="*/ 103 w 198"/>
                      <a:gd name="T21" fmla="*/ 8 h 141"/>
                      <a:gd name="T22" fmla="*/ 105 w 198"/>
                      <a:gd name="T23" fmla="*/ 12 h 141"/>
                      <a:gd name="T24" fmla="*/ 109 w 198"/>
                      <a:gd name="T25" fmla="*/ 13 h 141"/>
                      <a:gd name="T26" fmla="*/ 116 w 198"/>
                      <a:gd name="T27" fmla="*/ 21 h 141"/>
                      <a:gd name="T28" fmla="*/ 117 w 198"/>
                      <a:gd name="T29" fmla="*/ 24 h 141"/>
                      <a:gd name="T30" fmla="*/ 121 w 198"/>
                      <a:gd name="T31" fmla="*/ 26 h 141"/>
                      <a:gd name="T32" fmla="*/ 128 w 198"/>
                      <a:gd name="T33" fmla="*/ 33 h 141"/>
                      <a:gd name="T34" fmla="*/ 130 w 198"/>
                      <a:gd name="T35" fmla="*/ 37 h 141"/>
                      <a:gd name="T36" fmla="*/ 133 w 198"/>
                      <a:gd name="T37" fmla="*/ 38 h 141"/>
                      <a:gd name="T38" fmla="*/ 140 w 198"/>
                      <a:gd name="T39" fmla="*/ 45 h 141"/>
                      <a:gd name="T40" fmla="*/ 142 w 198"/>
                      <a:gd name="T41" fmla="*/ 49 h 141"/>
                      <a:gd name="T42" fmla="*/ 140 w 198"/>
                      <a:gd name="T43" fmla="*/ 53 h 141"/>
                      <a:gd name="T44" fmla="*/ 124 w 198"/>
                      <a:gd name="T45" fmla="*/ 70 h 141"/>
                      <a:gd name="T46" fmla="*/ 192 w 198"/>
                      <a:gd name="T47" fmla="*/ 70 h 141"/>
                      <a:gd name="T48" fmla="*/ 198 w 198"/>
                      <a:gd name="T49" fmla="*/ 76 h 141"/>
                      <a:gd name="T50" fmla="*/ 198 w 198"/>
                      <a:gd name="T51" fmla="*/ 87 h 141"/>
                      <a:gd name="T52" fmla="*/ 192 w 198"/>
                      <a:gd name="T53" fmla="*/ 93 h 141"/>
                      <a:gd name="T54" fmla="*/ 107 w 198"/>
                      <a:gd name="T55" fmla="*/ 93 h 141"/>
                      <a:gd name="T56" fmla="*/ 103 w 198"/>
                      <a:gd name="T57" fmla="*/ 91 h 141"/>
                      <a:gd name="T58" fmla="*/ 67 w 198"/>
                      <a:gd name="T59" fmla="*/ 127 h 141"/>
                      <a:gd name="T60" fmla="*/ 64 w 198"/>
                      <a:gd name="T61" fmla="*/ 128 h 141"/>
                      <a:gd name="T62" fmla="*/ 14 w 198"/>
                      <a:gd name="T63" fmla="*/ 141 h 141"/>
                      <a:gd name="T64" fmla="*/ 12 w 198"/>
                      <a:gd name="T65" fmla="*/ 141 h 141"/>
                      <a:gd name="T66" fmla="*/ 23 w 198"/>
                      <a:gd name="T67" fmla="*/ 119 h 141"/>
                      <a:gd name="T68" fmla="*/ 45 w 198"/>
                      <a:gd name="T69" fmla="*/ 113 h 141"/>
                      <a:gd name="T70" fmla="*/ 29 w 198"/>
                      <a:gd name="T71" fmla="*/ 97 h 141"/>
                      <a:gd name="T72" fmla="*/ 23 w 198"/>
                      <a:gd name="T73" fmla="*/ 119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98" h="141">
                        <a:moveTo>
                          <a:pt x="12" y="141"/>
                        </a:moveTo>
                        <a:cubicBezTo>
                          <a:pt x="11" y="141"/>
                          <a:pt x="9" y="141"/>
                          <a:pt x="8" y="140"/>
                        </a:cubicBezTo>
                        <a:cubicBezTo>
                          <a:pt x="3" y="134"/>
                          <a:pt x="3" y="134"/>
                          <a:pt x="3" y="134"/>
                        </a:cubicBezTo>
                        <a:cubicBezTo>
                          <a:pt x="1" y="133"/>
                          <a:pt x="0" y="131"/>
                          <a:pt x="1" y="128"/>
                        </a:cubicBezTo>
                        <a:cubicBezTo>
                          <a:pt x="14" y="77"/>
                          <a:pt x="14" y="77"/>
                          <a:pt x="14" y="77"/>
                        </a:cubicBezTo>
                        <a:cubicBezTo>
                          <a:pt x="14" y="76"/>
                          <a:pt x="15" y="75"/>
                          <a:pt x="15" y="75"/>
                        </a:cubicBezTo>
                        <a:cubicBezTo>
                          <a:pt x="88" y="1"/>
                          <a:pt x="88" y="1"/>
                          <a:pt x="88" y="1"/>
                        </a:cubicBezTo>
                        <a:cubicBezTo>
                          <a:pt x="89" y="0"/>
                          <a:pt x="91" y="0"/>
                          <a:pt x="92" y="0"/>
                        </a:cubicBezTo>
                        <a:cubicBezTo>
                          <a:pt x="92" y="0"/>
                          <a:pt x="92" y="0"/>
                          <a:pt x="92" y="0"/>
                        </a:cubicBezTo>
                        <a:cubicBezTo>
                          <a:pt x="94" y="0"/>
                          <a:pt x="96" y="0"/>
                          <a:pt x="97" y="1"/>
                        </a:cubicBez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4" y="9"/>
                          <a:pt x="105" y="10"/>
                          <a:pt x="105" y="12"/>
                        </a:cubicBezTo>
                        <a:cubicBezTo>
                          <a:pt x="106" y="12"/>
                          <a:pt x="108" y="12"/>
                          <a:pt x="109" y="13"/>
                        </a:cubicBezTo>
                        <a:cubicBezTo>
                          <a:pt x="116" y="21"/>
                          <a:pt x="116" y="21"/>
                          <a:pt x="116" y="21"/>
                        </a:cubicBezTo>
                        <a:cubicBezTo>
                          <a:pt x="117" y="22"/>
                          <a:pt x="117" y="23"/>
                          <a:pt x="117" y="24"/>
                        </a:cubicBezTo>
                        <a:cubicBezTo>
                          <a:pt x="119" y="24"/>
                          <a:pt x="120" y="25"/>
                          <a:pt x="121" y="26"/>
                        </a:cubicBezTo>
                        <a:cubicBezTo>
                          <a:pt x="128" y="33"/>
                          <a:pt x="128" y="33"/>
                          <a:pt x="128" y="33"/>
                        </a:cubicBezTo>
                        <a:cubicBezTo>
                          <a:pt x="129" y="34"/>
                          <a:pt x="130" y="35"/>
                          <a:pt x="130" y="37"/>
                        </a:cubicBezTo>
                        <a:cubicBezTo>
                          <a:pt x="131" y="37"/>
                          <a:pt x="132" y="37"/>
                          <a:pt x="133" y="38"/>
                        </a:cubicBezTo>
                        <a:cubicBezTo>
                          <a:pt x="140" y="45"/>
                          <a:pt x="140" y="45"/>
                          <a:pt x="140" y="45"/>
                        </a:cubicBezTo>
                        <a:cubicBezTo>
                          <a:pt x="141" y="46"/>
                          <a:pt x="142" y="47"/>
                          <a:pt x="142" y="49"/>
                        </a:cubicBezTo>
                        <a:cubicBezTo>
                          <a:pt x="142" y="51"/>
                          <a:pt x="141" y="52"/>
                          <a:pt x="140" y="53"/>
                        </a:cubicBezTo>
                        <a:cubicBezTo>
                          <a:pt x="124" y="70"/>
                          <a:pt x="124" y="70"/>
                          <a:pt x="124" y="70"/>
                        </a:cubicBezTo>
                        <a:cubicBezTo>
                          <a:pt x="192" y="70"/>
                          <a:pt x="192" y="70"/>
                          <a:pt x="192" y="70"/>
                        </a:cubicBezTo>
                        <a:cubicBezTo>
                          <a:pt x="196" y="70"/>
                          <a:pt x="198" y="72"/>
                          <a:pt x="198" y="76"/>
                        </a:cubicBezTo>
                        <a:cubicBezTo>
                          <a:pt x="198" y="87"/>
                          <a:pt x="198" y="87"/>
                          <a:pt x="198" y="87"/>
                        </a:cubicBezTo>
                        <a:cubicBezTo>
                          <a:pt x="198" y="91"/>
                          <a:pt x="196" y="93"/>
                          <a:pt x="192" y="93"/>
                        </a:cubicBezTo>
                        <a:cubicBezTo>
                          <a:pt x="107" y="93"/>
                          <a:pt x="107" y="93"/>
                          <a:pt x="107" y="93"/>
                        </a:cubicBezTo>
                        <a:cubicBezTo>
                          <a:pt x="105" y="93"/>
                          <a:pt x="104" y="92"/>
                          <a:pt x="103" y="91"/>
                        </a:cubicBezTo>
                        <a:cubicBezTo>
                          <a:pt x="67" y="127"/>
                          <a:pt x="67" y="127"/>
                          <a:pt x="67" y="127"/>
                        </a:cubicBezTo>
                        <a:cubicBezTo>
                          <a:pt x="66" y="127"/>
                          <a:pt x="65" y="128"/>
                          <a:pt x="64" y="128"/>
                        </a:cubicBezTo>
                        <a:cubicBezTo>
                          <a:pt x="14" y="141"/>
                          <a:pt x="14" y="141"/>
                          <a:pt x="14" y="141"/>
                        </a:cubicBezTo>
                        <a:cubicBezTo>
                          <a:pt x="13" y="141"/>
                          <a:pt x="13" y="141"/>
                          <a:pt x="12" y="141"/>
                        </a:cubicBezTo>
                        <a:close/>
                        <a:moveTo>
                          <a:pt x="23" y="119"/>
                        </a:moveTo>
                        <a:cubicBezTo>
                          <a:pt x="45" y="113"/>
                          <a:pt x="45" y="113"/>
                          <a:pt x="45" y="113"/>
                        </a:cubicBezTo>
                        <a:cubicBezTo>
                          <a:pt x="29" y="97"/>
                          <a:pt x="29" y="97"/>
                          <a:pt x="29" y="97"/>
                        </a:cubicBez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9" name="Freeform 52"/>
                  <p:cNvSpPr>
                    <a:spLocks noEditPoints="1"/>
                  </p:cNvSpPr>
                  <p:nvPr/>
                </p:nvSpPr>
                <p:spPr bwMode="auto">
                  <a:xfrm>
                    <a:off x="-145995" y="8701808"/>
                    <a:ext cx="787400" cy="573089"/>
                  </a:xfrm>
                  <a:custGeom>
                    <a:avLst/>
                    <a:gdLst>
                      <a:gd name="T0" fmla="*/ 98 w 210"/>
                      <a:gd name="T1" fmla="*/ 12 h 153"/>
                      <a:gd name="T2" fmla="*/ 105 w 210"/>
                      <a:gd name="T3" fmla="*/ 18 h 153"/>
                      <a:gd name="T4" fmla="*/ 37 w 210"/>
                      <a:gd name="T5" fmla="*/ 86 h 153"/>
                      <a:gd name="T6" fmla="*/ 43 w 210"/>
                      <a:gd name="T7" fmla="*/ 92 h 153"/>
                      <a:gd name="T8" fmla="*/ 110 w 210"/>
                      <a:gd name="T9" fmla="*/ 24 h 153"/>
                      <a:gd name="T10" fmla="*/ 118 w 210"/>
                      <a:gd name="T11" fmla="*/ 31 h 153"/>
                      <a:gd name="T12" fmla="*/ 50 w 210"/>
                      <a:gd name="T13" fmla="*/ 99 h 153"/>
                      <a:gd name="T14" fmla="*/ 55 w 210"/>
                      <a:gd name="T15" fmla="*/ 104 h 153"/>
                      <a:gd name="T16" fmla="*/ 123 w 210"/>
                      <a:gd name="T17" fmla="*/ 36 h 153"/>
                      <a:gd name="T18" fmla="*/ 130 w 210"/>
                      <a:gd name="T19" fmla="*/ 43 h 153"/>
                      <a:gd name="T20" fmla="*/ 62 w 210"/>
                      <a:gd name="T21" fmla="*/ 111 h 153"/>
                      <a:gd name="T22" fmla="*/ 68 w 210"/>
                      <a:gd name="T23" fmla="*/ 116 h 153"/>
                      <a:gd name="T24" fmla="*/ 135 w 210"/>
                      <a:gd name="T25" fmla="*/ 49 h 153"/>
                      <a:gd name="T26" fmla="*/ 142 w 210"/>
                      <a:gd name="T27" fmla="*/ 55 h 153"/>
                      <a:gd name="T28" fmla="*/ 115 w 210"/>
                      <a:gd name="T29" fmla="*/ 82 h 153"/>
                      <a:gd name="T30" fmla="*/ 198 w 210"/>
                      <a:gd name="T31" fmla="*/ 82 h 153"/>
                      <a:gd name="T32" fmla="*/ 198 w 210"/>
                      <a:gd name="T33" fmla="*/ 93 h 153"/>
                      <a:gd name="T34" fmla="*/ 113 w 210"/>
                      <a:gd name="T35" fmla="*/ 93 h 153"/>
                      <a:gd name="T36" fmla="*/ 113 w 210"/>
                      <a:gd name="T37" fmla="*/ 84 h 153"/>
                      <a:gd name="T38" fmla="*/ 69 w 210"/>
                      <a:gd name="T39" fmla="*/ 128 h 153"/>
                      <a:gd name="T40" fmla="*/ 18 w 210"/>
                      <a:gd name="T41" fmla="*/ 141 h 153"/>
                      <a:gd name="T42" fmla="*/ 13 w 210"/>
                      <a:gd name="T43" fmla="*/ 136 h 153"/>
                      <a:gd name="T44" fmla="*/ 26 w 210"/>
                      <a:gd name="T45" fmla="*/ 85 h 153"/>
                      <a:gd name="T46" fmla="*/ 98 w 210"/>
                      <a:gd name="T47" fmla="*/ 12 h 153"/>
                      <a:gd name="T48" fmla="*/ 21 w 210"/>
                      <a:gd name="T49" fmla="*/ 133 h 153"/>
                      <a:gd name="T50" fmla="*/ 62 w 210"/>
                      <a:gd name="T51" fmla="*/ 122 h 153"/>
                      <a:gd name="T52" fmla="*/ 32 w 210"/>
                      <a:gd name="T53" fmla="*/ 91 h 153"/>
                      <a:gd name="T54" fmla="*/ 21 w 210"/>
                      <a:gd name="T55" fmla="*/ 133 h 153"/>
                      <a:gd name="T56" fmla="*/ 98 w 210"/>
                      <a:gd name="T57" fmla="*/ 0 h 153"/>
                      <a:gd name="T58" fmla="*/ 98 w 210"/>
                      <a:gd name="T59" fmla="*/ 0 h 153"/>
                      <a:gd name="T60" fmla="*/ 90 w 210"/>
                      <a:gd name="T61" fmla="*/ 3 h 153"/>
                      <a:gd name="T62" fmla="*/ 17 w 210"/>
                      <a:gd name="T63" fmla="*/ 76 h 153"/>
                      <a:gd name="T64" fmla="*/ 14 w 210"/>
                      <a:gd name="T65" fmla="*/ 82 h 153"/>
                      <a:gd name="T66" fmla="*/ 1 w 210"/>
                      <a:gd name="T67" fmla="*/ 133 h 153"/>
                      <a:gd name="T68" fmla="*/ 4 w 210"/>
                      <a:gd name="T69" fmla="*/ 145 h 153"/>
                      <a:gd name="T70" fmla="*/ 10 w 210"/>
                      <a:gd name="T71" fmla="*/ 150 h 153"/>
                      <a:gd name="T72" fmla="*/ 18 w 210"/>
                      <a:gd name="T73" fmla="*/ 153 h 153"/>
                      <a:gd name="T74" fmla="*/ 21 w 210"/>
                      <a:gd name="T75" fmla="*/ 153 h 153"/>
                      <a:gd name="T76" fmla="*/ 72 w 210"/>
                      <a:gd name="T77" fmla="*/ 140 h 153"/>
                      <a:gd name="T78" fmla="*/ 77 w 210"/>
                      <a:gd name="T79" fmla="*/ 137 h 153"/>
                      <a:gd name="T80" fmla="*/ 109 w 210"/>
                      <a:gd name="T81" fmla="*/ 105 h 153"/>
                      <a:gd name="T82" fmla="*/ 113 w 210"/>
                      <a:gd name="T83" fmla="*/ 105 h 153"/>
                      <a:gd name="T84" fmla="*/ 198 w 210"/>
                      <a:gd name="T85" fmla="*/ 105 h 153"/>
                      <a:gd name="T86" fmla="*/ 210 w 210"/>
                      <a:gd name="T87" fmla="*/ 93 h 153"/>
                      <a:gd name="T88" fmla="*/ 210 w 210"/>
                      <a:gd name="T89" fmla="*/ 82 h 153"/>
                      <a:gd name="T90" fmla="*/ 198 w 210"/>
                      <a:gd name="T91" fmla="*/ 70 h 153"/>
                      <a:gd name="T92" fmla="*/ 144 w 210"/>
                      <a:gd name="T93" fmla="*/ 70 h 153"/>
                      <a:gd name="T94" fmla="*/ 150 w 210"/>
                      <a:gd name="T95" fmla="*/ 64 h 153"/>
                      <a:gd name="T96" fmla="*/ 154 w 210"/>
                      <a:gd name="T97" fmla="*/ 55 h 153"/>
                      <a:gd name="T98" fmla="*/ 150 w 210"/>
                      <a:gd name="T99" fmla="*/ 47 h 153"/>
                      <a:gd name="T100" fmla="*/ 144 w 210"/>
                      <a:gd name="T101" fmla="*/ 40 h 153"/>
                      <a:gd name="T102" fmla="*/ 140 w 210"/>
                      <a:gd name="T103" fmla="*/ 38 h 153"/>
                      <a:gd name="T104" fmla="*/ 138 w 210"/>
                      <a:gd name="T105" fmla="*/ 35 h 153"/>
                      <a:gd name="T106" fmla="*/ 131 w 210"/>
                      <a:gd name="T107" fmla="*/ 28 h 153"/>
                      <a:gd name="T108" fmla="*/ 128 w 210"/>
                      <a:gd name="T109" fmla="*/ 25 h 153"/>
                      <a:gd name="T110" fmla="*/ 126 w 210"/>
                      <a:gd name="T111" fmla="*/ 22 h 153"/>
                      <a:gd name="T112" fmla="*/ 119 w 210"/>
                      <a:gd name="T113" fmla="*/ 15 h 153"/>
                      <a:gd name="T114" fmla="*/ 116 w 210"/>
                      <a:gd name="T115" fmla="*/ 13 h 153"/>
                      <a:gd name="T116" fmla="*/ 113 w 210"/>
                      <a:gd name="T117" fmla="*/ 10 h 153"/>
                      <a:gd name="T118" fmla="*/ 107 w 210"/>
                      <a:gd name="T119" fmla="*/ 3 h 153"/>
                      <a:gd name="T120" fmla="*/ 98 w 210"/>
                      <a:gd name="T121" fmla="*/ 0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210" h="153">
                        <a:moveTo>
                          <a:pt x="98" y="12"/>
                        </a:moveTo>
                        <a:cubicBezTo>
                          <a:pt x="105" y="18"/>
                          <a:pt x="105" y="18"/>
                          <a:pt x="105" y="18"/>
                        </a:cubicBezTo>
                        <a:cubicBezTo>
                          <a:pt x="37" y="86"/>
                          <a:pt x="37" y="86"/>
                          <a:pt x="37" y="86"/>
                        </a:cubicBezTo>
                        <a:cubicBezTo>
                          <a:pt x="43" y="92"/>
                          <a:pt x="43" y="92"/>
                          <a:pt x="43" y="92"/>
                        </a:cubicBezTo>
                        <a:cubicBezTo>
                          <a:pt x="110" y="24"/>
                          <a:pt x="110" y="24"/>
                          <a:pt x="110" y="24"/>
                        </a:cubicBezTo>
                        <a:cubicBezTo>
                          <a:pt x="118" y="31"/>
                          <a:pt x="118" y="31"/>
                          <a:pt x="118" y="31"/>
                        </a:cubicBezTo>
                        <a:cubicBezTo>
                          <a:pt x="50" y="99"/>
                          <a:pt x="50" y="99"/>
                          <a:pt x="50" y="99"/>
                        </a:cubicBezTo>
                        <a:cubicBezTo>
                          <a:pt x="55" y="104"/>
                          <a:pt x="55" y="104"/>
                          <a:pt x="55" y="104"/>
                        </a:cubicBezTo>
                        <a:cubicBezTo>
                          <a:pt x="123" y="36"/>
                          <a:pt x="123" y="36"/>
                          <a:pt x="123" y="36"/>
                        </a:cubicBezTo>
                        <a:cubicBezTo>
                          <a:pt x="130" y="43"/>
                          <a:pt x="130" y="43"/>
                          <a:pt x="130" y="43"/>
                        </a:cubicBezTo>
                        <a:cubicBezTo>
                          <a:pt x="62" y="111"/>
                          <a:pt x="62" y="111"/>
                          <a:pt x="62" y="111"/>
                        </a:cubicBezTo>
                        <a:cubicBezTo>
                          <a:pt x="68" y="116"/>
                          <a:pt x="68" y="116"/>
                          <a:pt x="68" y="116"/>
                        </a:cubicBezTo>
                        <a:cubicBezTo>
                          <a:pt x="135" y="49"/>
                          <a:pt x="135" y="49"/>
                          <a:pt x="135" y="49"/>
                        </a:cubicBezTo>
                        <a:cubicBezTo>
                          <a:pt x="142" y="55"/>
                          <a:pt x="142" y="55"/>
                          <a:pt x="142" y="55"/>
                        </a:cubicBezTo>
                        <a:cubicBezTo>
                          <a:pt x="115" y="82"/>
                          <a:pt x="115" y="82"/>
                          <a:pt x="115" y="82"/>
                        </a:cubicBezTo>
                        <a:cubicBezTo>
                          <a:pt x="198" y="82"/>
                          <a:pt x="198" y="82"/>
                          <a:pt x="198" y="82"/>
                        </a:cubicBezTo>
                        <a:cubicBezTo>
                          <a:pt x="198" y="93"/>
                          <a:pt x="198" y="93"/>
                          <a:pt x="198" y="93"/>
                        </a:cubicBezTo>
                        <a:cubicBezTo>
                          <a:pt x="113" y="93"/>
                          <a:pt x="113" y="93"/>
                          <a:pt x="113" y="93"/>
                        </a:cubicBezTo>
                        <a:cubicBezTo>
                          <a:pt x="113" y="84"/>
                          <a:pt x="113" y="84"/>
                          <a:pt x="113" y="84"/>
                        </a:cubicBezTo>
                        <a:cubicBezTo>
                          <a:pt x="69" y="128"/>
                          <a:pt x="69" y="128"/>
                          <a:pt x="69" y="128"/>
                        </a:cubicBezTo>
                        <a:cubicBezTo>
                          <a:pt x="18" y="141"/>
                          <a:pt x="18" y="141"/>
                          <a:pt x="18" y="141"/>
                        </a:cubicBezTo>
                        <a:cubicBezTo>
                          <a:pt x="13" y="136"/>
                          <a:pt x="13" y="136"/>
                          <a:pt x="13" y="136"/>
                        </a:cubicBezTo>
                        <a:cubicBezTo>
                          <a:pt x="26" y="85"/>
                          <a:pt x="26" y="85"/>
                          <a:pt x="26" y="85"/>
                        </a:cubicBezTo>
                        <a:cubicBezTo>
                          <a:pt x="98" y="12"/>
                          <a:pt x="98" y="12"/>
                          <a:pt x="98" y="12"/>
                        </a:cubicBezTo>
                        <a:moveTo>
                          <a:pt x="21" y="133"/>
                        </a:moveTo>
                        <a:cubicBezTo>
                          <a:pt x="62" y="122"/>
                          <a:pt x="62" y="122"/>
                          <a:pt x="62" y="122"/>
                        </a:cubicBezTo>
                        <a:cubicBezTo>
                          <a:pt x="32" y="91"/>
                          <a:pt x="32" y="91"/>
                          <a:pt x="32" y="91"/>
                        </a:cubicBezTo>
                        <a:cubicBezTo>
                          <a:pt x="21" y="133"/>
                          <a:pt x="21" y="133"/>
                          <a:pt x="21" y="133"/>
                        </a:cubicBezTo>
                        <a:moveTo>
                          <a:pt x="98" y="0"/>
                        </a:moveTo>
                        <a:cubicBezTo>
                          <a:pt x="98" y="0"/>
                          <a:pt x="98" y="0"/>
                          <a:pt x="98" y="0"/>
                        </a:cubicBezTo>
                        <a:cubicBezTo>
                          <a:pt x="95" y="0"/>
                          <a:pt x="92" y="1"/>
                          <a:pt x="90" y="3"/>
                        </a:cubicBezTo>
                        <a:cubicBezTo>
                          <a:pt x="17" y="76"/>
                          <a:pt x="17" y="76"/>
                          <a:pt x="17" y="76"/>
                        </a:cubicBezTo>
                        <a:cubicBezTo>
                          <a:pt x="16" y="78"/>
                          <a:pt x="15" y="80"/>
                          <a:pt x="14" y="82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0" y="137"/>
                          <a:pt x="1" y="142"/>
                          <a:pt x="4" y="145"/>
                        </a:cubicBezTo>
                        <a:cubicBezTo>
                          <a:pt x="10" y="150"/>
                          <a:pt x="10" y="150"/>
                          <a:pt x="10" y="150"/>
                        </a:cubicBezTo>
                        <a:cubicBezTo>
                          <a:pt x="12" y="152"/>
                          <a:pt x="15" y="153"/>
                          <a:pt x="18" y="153"/>
                        </a:cubicBezTo>
                        <a:cubicBezTo>
                          <a:pt x="19" y="153"/>
                          <a:pt x="20" y="153"/>
                          <a:pt x="21" y="153"/>
                        </a:cubicBezTo>
                        <a:cubicBezTo>
                          <a:pt x="72" y="140"/>
                          <a:pt x="72" y="140"/>
                          <a:pt x="72" y="140"/>
                        </a:cubicBezTo>
                        <a:cubicBezTo>
                          <a:pt x="74" y="140"/>
                          <a:pt x="76" y="138"/>
                          <a:pt x="77" y="137"/>
                        </a:cubicBezTo>
                        <a:cubicBezTo>
                          <a:pt x="109" y="105"/>
                          <a:pt x="109" y="105"/>
                          <a:pt x="109" y="105"/>
                        </a:cubicBezTo>
                        <a:cubicBezTo>
                          <a:pt x="111" y="105"/>
                          <a:pt x="112" y="105"/>
                          <a:pt x="113" y="105"/>
                        </a:cubicBezTo>
                        <a:cubicBezTo>
                          <a:pt x="198" y="105"/>
                          <a:pt x="198" y="105"/>
                          <a:pt x="198" y="105"/>
                        </a:cubicBezTo>
                        <a:cubicBezTo>
                          <a:pt x="205" y="105"/>
                          <a:pt x="210" y="100"/>
                          <a:pt x="210" y="93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75"/>
                          <a:pt x="205" y="70"/>
                          <a:pt x="198" y="70"/>
                        </a:cubicBezTo>
                        <a:cubicBezTo>
                          <a:pt x="144" y="70"/>
                          <a:pt x="144" y="70"/>
                          <a:pt x="144" y="70"/>
                        </a:cubicBezTo>
                        <a:cubicBezTo>
                          <a:pt x="150" y="64"/>
                          <a:pt x="150" y="64"/>
                          <a:pt x="150" y="64"/>
                        </a:cubicBezTo>
                        <a:cubicBezTo>
                          <a:pt x="153" y="61"/>
                          <a:pt x="154" y="58"/>
                          <a:pt x="154" y="55"/>
                        </a:cubicBezTo>
                        <a:cubicBezTo>
                          <a:pt x="154" y="52"/>
                          <a:pt x="152" y="49"/>
                          <a:pt x="150" y="47"/>
                        </a:cubicBezTo>
                        <a:cubicBezTo>
                          <a:pt x="144" y="40"/>
                          <a:pt x="144" y="40"/>
                          <a:pt x="144" y="40"/>
                        </a:cubicBezTo>
                        <a:cubicBezTo>
                          <a:pt x="143" y="39"/>
                          <a:pt x="142" y="39"/>
                          <a:pt x="140" y="38"/>
                        </a:cubicBezTo>
                        <a:cubicBezTo>
                          <a:pt x="140" y="37"/>
                          <a:pt x="139" y="36"/>
                          <a:pt x="138" y="35"/>
                        </a:cubicBezTo>
                        <a:cubicBezTo>
                          <a:pt x="131" y="28"/>
                          <a:pt x="131" y="28"/>
                          <a:pt x="131" y="28"/>
                        </a:cubicBezTo>
                        <a:cubicBezTo>
                          <a:pt x="131" y="27"/>
                          <a:pt x="129" y="26"/>
                          <a:pt x="128" y="25"/>
                        </a:cubicBezTo>
                        <a:cubicBezTo>
                          <a:pt x="128" y="24"/>
                          <a:pt x="127" y="23"/>
                          <a:pt x="126" y="22"/>
                        </a:cubicBezTo>
                        <a:cubicBezTo>
                          <a:pt x="119" y="15"/>
                          <a:pt x="119" y="15"/>
                          <a:pt x="119" y="15"/>
                        </a:cubicBezTo>
                        <a:cubicBezTo>
                          <a:pt x="118" y="14"/>
                          <a:pt x="117" y="13"/>
                          <a:pt x="116" y="13"/>
                        </a:cubicBezTo>
                        <a:cubicBezTo>
                          <a:pt x="115" y="12"/>
                          <a:pt x="114" y="10"/>
                          <a:pt x="113" y="10"/>
                        </a:cubicBezTo>
                        <a:cubicBezTo>
                          <a:pt x="107" y="3"/>
                          <a:pt x="107" y="3"/>
                          <a:pt x="107" y="3"/>
                        </a:cubicBezTo>
                        <a:cubicBezTo>
                          <a:pt x="105" y="1"/>
                          <a:pt x="102" y="0"/>
                          <a:pt x="98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0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084396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1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159009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2" name="Freeform 55"/>
                  <p:cNvSpPr>
                    <a:spLocks/>
                  </p:cNvSpPr>
                  <p:nvPr/>
                </p:nvSpPr>
                <p:spPr bwMode="auto">
                  <a:xfrm>
                    <a:off x="239768" y="8674820"/>
                    <a:ext cx="217488" cy="214313"/>
                  </a:xfrm>
                  <a:custGeom>
                    <a:avLst/>
                    <a:gdLst>
                      <a:gd name="T0" fmla="*/ 55 w 58"/>
                      <a:gd name="T1" fmla="*/ 46 h 57"/>
                      <a:gd name="T2" fmla="*/ 55 w 58"/>
                      <a:gd name="T3" fmla="*/ 37 h 57"/>
                      <a:gd name="T4" fmla="*/ 21 w 58"/>
                      <a:gd name="T5" fmla="*/ 2 h 57"/>
                      <a:gd name="T6" fmla="*/ 12 w 58"/>
                      <a:gd name="T7" fmla="*/ 2 h 57"/>
                      <a:gd name="T8" fmla="*/ 0 w 58"/>
                      <a:gd name="T9" fmla="*/ 14 h 57"/>
                      <a:gd name="T10" fmla="*/ 44 w 58"/>
                      <a:gd name="T11" fmla="*/ 57 h 57"/>
                      <a:gd name="T12" fmla="*/ 55 w 58"/>
                      <a:gd name="T13" fmla="*/ 46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57">
                        <a:moveTo>
                          <a:pt x="55" y="46"/>
                        </a:moveTo>
                        <a:cubicBezTo>
                          <a:pt x="58" y="43"/>
                          <a:pt x="58" y="39"/>
                          <a:pt x="55" y="37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18" y="0"/>
                          <a:pt x="14" y="0"/>
                          <a:pt x="12" y="2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44" y="57"/>
                          <a:pt x="44" y="57"/>
                          <a:pt x="44" y="57"/>
                        </a:cubicBezTo>
                        <a:cubicBezTo>
                          <a:pt x="55" y="46"/>
                          <a:pt x="55" y="46"/>
                          <a:pt x="55" y="4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3" name="Freeform 56"/>
                  <p:cNvSpPr>
                    <a:spLocks noEditPoints="1"/>
                  </p:cNvSpPr>
                  <p:nvPr/>
                </p:nvSpPr>
                <p:spPr bwMode="auto">
                  <a:xfrm>
                    <a:off x="-96782" y="8746258"/>
                    <a:ext cx="693738" cy="484189"/>
                  </a:xfrm>
                  <a:custGeom>
                    <a:avLst/>
                    <a:gdLst>
                      <a:gd name="T0" fmla="*/ 241 w 437"/>
                      <a:gd name="T1" fmla="*/ 166 h 305"/>
                      <a:gd name="T2" fmla="*/ 305 w 437"/>
                      <a:gd name="T3" fmla="*/ 102 h 305"/>
                      <a:gd name="T4" fmla="*/ 288 w 437"/>
                      <a:gd name="T5" fmla="*/ 88 h 305"/>
                      <a:gd name="T6" fmla="*/ 130 w 437"/>
                      <a:gd name="T7" fmla="*/ 246 h 305"/>
                      <a:gd name="T8" fmla="*/ 116 w 437"/>
                      <a:gd name="T9" fmla="*/ 234 h 305"/>
                      <a:gd name="T10" fmla="*/ 276 w 437"/>
                      <a:gd name="T11" fmla="*/ 74 h 305"/>
                      <a:gd name="T12" fmla="*/ 260 w 437"/>
                      <a:gd name="T13" fmla="*/ 57 h 305"/>
                      <a:gd name="T14" fmla="*/ 99 w 437"/>
                      <a:gd name="T15" fmla="*/ 218 h 305"/>
                      <a:gd name="T16" fmla="*/ 87 w 437"/>
                      <a:gd name="T17" fmla="*/ 206 h 305"/>
                      <a:gd name="T18" fmla="*/ 248 w 437"/>
                      <a:gd name="T19" fmla="*/ 45 h 305"/>
                      <a:gd name="T20" fmla="*/ 229 w 437"/>
                      <a:gd name="T21" fmla="*/ 29 h 305"/>
                      <a:gd name="T22" fmla="*/ 71 w 437"/>
                      <a:gd name="T23" fmla="*/ 189 h 305"/>
                      <a:gd name="T24" fmla="*/ 56 w 437"/>
                      <a:gd name="T25" fmla="*/ 175 h 305"/>
                      <a:gd name="T26" fmla="*/ 217 w 437"/>
                      <a:gd name="T27" fmla="*/ 14 h 305"/>
                      <a:gd name="T28" fmla="*/ 201 w 437"/>
                      <a:gd name="T29" fmla="*/ 0 h 305"/>
                      <a:gd name="T30" fmla="*/ 30 w 437"/>
                      <a:gd name="T31" fmla="*/ 173 h 305"/>
                      <a:gd name="T32" fmla="*/ 0 w 437"/>
                      <a:gd name="T33" fmla="*/ 293 h 305"/>
                      <a:gd name="T34" fmla="*/ 12 w 437"/>
                      <a:gd name="T35" fmla="*/ 305 h 305"/>
                      <a:gd name="T36" fmla="*/ 132 w 437"/>
                      <a:gd name="T37" fmla="*/ 274 h 305"/>
                      <a:gd name="T38" fmla="*/ 236 w 437"/>
                      <a:gd name="T39" fmla="*/ 170 h 305"/>
                      <a:gd name="T40" fmla="*/ 236 w 437"/>
                      <a:gd name="T41" fmla="*/ 192 h 305"/>
                      <a:gd name="T42" fmla="*/ 437 w 437"/>
                      <a:gd name="T43" fmla="*/ 192 h 305"/>
                      <a:gd name="T44" fmla="*/ 437 w 437"/>
                      <a:gd name="T45" fmla="*/ 166 h 305"/>
                      <a:gd name="T46" fmla="*/ 241 w 437"/>
                      <a:gd name="T47" fmla="*/ 166 h 305"/>
                      <a:gd name="T48" fmla="*/ 19 w 437"/>
                      <a:gd name="T49" fmla="*/ 286 h 305"/>
                      <a:gd name="T50" fmla="*/ 45 w 437"/>
                      <a:gd name="T51" fmla="*/ 187 h 305"/>
                      <a:gd name="T52" fmla="*/ 116 w 437"/>
                      <a:gd name="T53" fmla="*/ 260 h 305"/>
                      <a:gd name="T54" fmla="*/ 19 w 437"/>
                      <a:gd name="T55" fmla="*/ 286 h 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37" h="305">
                        <a:moveTo>
                          <a:pt x="241" y="166"/>
                        </a:moveTo>
                        <a:lnTo>
                          <a:pt x="305" y="102"/>
                        </a:lnTo>
                        <a:lnTo>
                          <a:pt x="288" y="88"/>
                        </a:lnTo>
                        <a:lnTo>
                          <a:pt x="130" y="246"/>
                        </a:lnTo>
                        <a:lnTo>
                          <a:pt x="116" y="234"/>
                        </a:lnTo>
                        <a:lnTo>
                          <a:pt x="276" y="74"/>
                        </a:lnTo>
                        <a:lnTo>
                          <a:pt x="260" y="57"/>
                        </a:lnTo>
                        <a:lnTo>
                          <a:pt x="99" y="218"/>
                        </a:lnTo>
                        <a:lnTo>
                          <a:pt x="87" y="206"/>
                        </a:lnTo>
                        <a:lnTo>
                          <a:pt x="248" y="45"/>
                        </a:lnTo>
                        <a:lnTo>
                          <a:pt x="229" y="29"/>
                        </a:lnTo>
                        <a:lnTo>
                          <a:pt x="71" y="189"/>
                        </a:lnTo>
                        <a:lnTo>
                          <a:pt x="56" y="175"/>
                        </a:lnTo>
                        <a:lnTo>
                          <a:pt x="217" y="14"/>
                        </a:lnTo>
                        <a:lnTo>
                          <a:pt x="201" y="0"/>
                        </a:lnTo>
                        <a:lnTo>
                          <a:pt x="30" y="173"/>
                        </a:lnTo>
                        <a:lnTo>
                          <a:pt x="0" y="293"/>
                        </a:lnTo>
                        <a:lnTo>
                          <a:pt x="12" y="305"/>
                        </a:lnTo>
                        <a:lnTo>
                          <a:pt x="132" y="274"/>
                        </a:lnTo>
                        <a:lnTo>
                          <a:pt x="236" y="170"/>
                        </a:lnTo>
                        <a:lnTo>
                          <a:pt x="236" y="192"/>
                        </a:lnTo>
                        <a:lnTo>
                          <a:pt x="437" y="192"/>
                        </a:lnTo>
                        <a:lnTo>
                          <a:pt x="437" y="166"/>
                        </a:lnTo>
                        <a:lnTo>
                          <a:pt x="241" y="166"/>
                        </a:lnTo>
                        <a:close/>
                        <a:moveTo>
                          <a:pt x="19" y="286"/>
                        </a:moveTo>
                        <a:lnTo>
                          <a:pt x="45" y="187"/>
                        </a:lnTo>
                        <a:lnTo>
                          <a:pt x="116" y="260"/>
                        </a:lnTo>
                        <a:lnTo>
                          <a:pt x="19" y="2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sp>
              <p:nvSpPr>
                <p:cNvPr id="11" name="TextBox 10"/>
                <p:cNvSpPr txBox="1"/>
                <p:nvPr/>
              </p:nvSpPr>
              <p:spPr>
                <a:xfrm>
                  <a:off x="932118" y="8712046"/>
                  <a:ext cx="3581430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Định nghĩa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</a:p>
              </p:txBody>
            </p:sp>
          </p:grpSp>
        </p:grpSp>
        <p:sp>
          <p:nvSpPr>
            <p:cNvPr id="24" name="Rectangle 23"/>
            <p:cNvSpPr/>
            <p:nvPr/>
          </p:nvSpPr>
          <p:spPr>
            <a:xfrm>
              <a:off x="2466024" y="3401685"/>
              <a:ext cx="11648970" cy="3509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đường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thẳng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b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</a:p>
            <a:p>
              <a:pPr>
                <a:spcBef>
                  <a:spcPts val="1200"/>
                </a:spcBef>
              </a:pP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gian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đường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thẳng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</a:p>
            <a:p>
              <a:pPr>
                <a:spcBef>
                  <a:spcPts val="1200"/>
                </a:spcBef>
              </a:pP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a’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b’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cùng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đi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qua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điểm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lần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lượt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</a:p>
            <a:p>
              <a:pPr>
                <a:spcBef>
                  <a:spcPts val="1200"/>
                </a:spcBef>
              </a:pP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song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song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b</a:t>
              </a:r>
            </a:p>
          </p:txBody>
        </p:sp>
      </p:grpSp>
      <p:sp>
        <p:nvSpPr>
          <p:cNvPr id="145" name="Freeform 144"/>
          <p:cNvSpPr/>
          <p:nvPr/>
        </p:nvSpPr>
        <p:spPr>
          <a:xfrm>
            <a:off x="18451674" y="10050888"/>
            <a:ext cx="1203699" cy="556594"/>
          </a:xfrm>
          <a:custGeom>
            <a:avLst/>
            <a:gdLst>
              <a:gd name="connsiteX0" fmla="*/ 525463 w 1027113"/>
              <a:gd name="connsiteY0" fmla="*/ 492125 h 538163"/>
              <a:gd name="connsiteX1" fmla="*/ 23813 w 1027113"/>
              <a:gd name="connsiteY1" fmla="*/ 460375 h 538163"/>
              <a:gd name="connsiteX2" fmla="*/ 382588 w 1027113"/>
              <a:gd name="connsiteY2" fmla="*/ 25400 h 538163"/>
              <a:gd name="connsiteX3" fmla="*/ 1027113 w 1027113"/>
              <a:gd name="connsiteY3" fmla="*/ 307975 h 538163"/>
              <a:gd name="connsiteX4" fmla="*/ 690563 w 1027113"/>
              <a:gd name="connsiteY4" fmla="*/ 466725 h 538163"/>
              <a:gd name="connsiteX0" fmla="*/ 553247 w 1031082"/>
              <a:gd name="connsiteY0" fmla="*/ 523503 h 546522"/>
              <a:gd name="connsiteX1" fmla="*/ 27782 w 1031082"/>
              <a:gd name="connsiteY1" fmla="*/ 460375 h 546522"/>
              <a:gd name="connsiteX2" fmla="*/ 386557 w 1031082"/>
              <a:gd name="connsiteY2" fmla="*/ 25400 h 546522"/>
              <a:gd name="connsiteX3" fmla="*/ 1031082 w 1031082"/>
              <a:gd name="connsiteY3" fmla="*/ 307975 h 546522"/>
              <a:gd name="connsiteX4" fmla="*/ 694532 w 1031082"/>
              <a:gd name="connsiteY4" fmla="*/ 466725 h 546522"/>
              <a:gd name="connsiteX0" fmla="*/ 553247 w 1199357"/>
              <a:gd name="connsiteY0" fmla="*/ 527207 h 550226"/>
              <a:gd name="connsiteX1" fmla="*/ 27782 w 1199357"/>
              <a:gd name="connsiteY1" fmla="*/ 464079 h 550226"/>
              <a:gd name="connsiteX2" fmla="*/ 386557 w 1199357"/>
              <a:gd name="connsiteY2" fmla="*/ 29104 h 550226"/>
              <a:gd name="connsiteX3" fmla="*/ 1199357 w 1199357"/>
              <a:gd name="connsiteY3" fmla="*/ 289454 h 550226"/>
              <a:gd name="connsiteX4" fmla="*/ 694532 w 1199357"/>
              <a:gd name="connsiteY4" fmla="*/ 470429 h 550226"/>
              <a:gd name="connsiteX0" fmla="*/ 531816 w 1177926"/>
              <a:gd name="connsiteY0" fmla="*/ 552608 h 576731"/>
              <a:gd name="connsiteX1" fmla="*/ 6351 w 1177926"/>
              <a:gd name="connsiteY1" fmla="*/ 489480 h 576731"/>
              <a:gd name="connsiteX2" fmla="*/ 493713 w 1177926"/>
              <a:gd name="connsiteY2" fmla="*/ 29104 h 576731"/>
              <a:gd name="connsiteX3" fmla="*/ 1177926 w 1177926"/>
              <a:gd name="connsiteY3" fmla="*/ 314855 h 576731"/>
              <a:gd name="connsiteX4" fmla="*/ 673101 w 1177926"/>
              <a:gd name="connsiteY4" fmla="*/ 495830 h 576731"/>
              <a:gd name="connsiteX0" fmla="*/ 531816 w 1177926"/>
              <a:gd name="connsiteY0" fmla="*/ 572799 h 596922"/>
              <a:gd name="connsiteX1" fmla="*/ 6351 w 1177926"/>
              <a:gd name="connsiteY1" fmla="*/ 509671 h 596922"/>
              <a:gd name="connsiteX2" fmla="*/ 493713 w 1177926"/>
              <a:gd name="connsiteY2" fmla="*/ 49295 h 596922"/>
              <a:gd name="connsiteX3" fmla="*/ 1177926 w 1177926"/>
              <a:gd name="connsiteY3" fmla="*/ 335046 h 596922"/>
              <a:gd name="connsiteX4" fmla="*/ 673101 w 1177926"/>
              <a:gd name="connsiteY4" fmla="*/ 516021 h 596922"/>
              <a:gd name="connsiteX0" fmla="*/ 531816 w 1177926"/>
              <a:gd name="connsiteY0" fmla="*/ 572799 h 596922"/>
              <a:gd name="connsiteX1" fmla="*/ 6351 w 1177926"/>
              <a:gd name="connsiteY1" fmla="*/ 509671 h 596922"/>
              <a:gd name="connsiteX2" fmla="*/ 493713 w 1177926"/>
              <a:gd name="connsiteY2" fmla="*/ 49295 h 596922"/>
              <a:gd name="connsiteX3" fmla="*/ 1177926 w 1177926"/>
              <a:gd name="connsiteY3" fmla="*/ 335046 h 596922"/>
              <a:gd name="connsiteX4" fmla="*/ 673101 w 1177926"/>
              <a:gd name="connsiteY4" fmla="*/ 516021 h 596922"/>
              <a:gd name="connsiteX0" fmla="*/ 531816 w 1177926"/>
              <a:gd name="connsiteY0" fmla="*/ 552732 h 576855"/>
              <a:gd name="connsiteX1" fmla="*/ 6351 w 1177926"/>
              <a:gd name="connsiteY1" fmla="*/ 489604 h 576855"/>
              <a:gd name="connsiteX2" fmla="*/ 493713 w 1177926"/>
              <a:gd name="connsiteY2" fmla="*/ 29228 h 576855"/>
              <a:gd name="connsiteX3" fmla="*/ 1177926 w 1177926"/>
              <a:gd name="connsiteY3" fmla="*/ 314979 h 576855"/>
              <a:gd name="connsiteX4" fmla="*/ 673101 w 1177926"/>
              <a:gd name="connsiteY4" fmla="*/ 495954 h 576855"/>
              <a:gd name="connsiteX0" fmla="*/ 569095 w 1215205"/>
              <a:gd name="connsiteY0" fmla="*/ 552732 h 575751"/>
              <a:gd name="connsiteX1" fmla="*/ 43630 w 1215205"/>
              <a:gd name="connsiteY1" fmla="*/ 489604 h 575751"/>
              <a:gd name="connsiteX2" fmla="*/ 530992 w 1215205"/>
              <a:gd name="connsiteY2" fmla="*/ 29228 h 575751"/>
              <a:gd name="connsiteX3" fmla="*/ 1215205 w 1215205"/>
              <a:gd name="connsiteY3" fmla="*/ 314979 h 575751"/>
              <a:gd name="connsiteX4" fmla="*/ 710380 w 1215205"/>
              <a:gd name="connsiteY4" fmla="*/ 495954 h 575751"/>
              <a:gd name="connsiteX0" fmla="*/ 569095 w 1215205"/>
              <a:gd name="connsiteY0" fmla="*/ 552732 h 575751"/>
              <a:gd name="connsiteX1" fmla="*/ 43630 w 1215205"/>
              <a:gd name="connsiteY1" fmla="*/ 489604 h 575751"/>
              <a:gd name="connsiteX2" fmla="*/ 530992 w 1215205"/>
              <a:gd name="connsiteY2" fmla="*/ 29228 h 575751"/>
              <a:gd name="connsiteX3" fmla="*/ 1215205 w 1215205"/>
              <a:gd name="connsiteY3" fmla="*/ 314979 h 575751"/>
              <a:gd name="connsiteX4" fmla="*/ 710380 w 1215205"/>
              <a:gd name="connsiteY4" fmla="*/ 495954 h 575751"/>
              <a:gd name="connsiteX0" fmla="*/ 569095 w 1215205"/>
              <a:gd name="connsiteY0" fmla="*/ 552731 h 575750"/>
              <a:gd name="connsiteX1" fmla="*/ 43630 w 1215205"/>
              <a:gd name="connsiteY1" fmla="*/ 489603 h 575750"/>
              <a:gd name="connsiteX2" fmla="*/ 530992 w 1215205"/>
              <a:gd name="connsiteY2" fmla="*/ 29228 h 575750"/>
              <a:gd name="connsiteX3" fmla="*/ 1215205 w 1215205"/>
              <a:gd name="connsiteY3" fmla="*/ 314978 h 575750"/>
              <a:gd name="connsiteX4" fmla="*/ 710380 w 1215205"/>
              <a:gd name="connsiteY4" fmla="*/ 495953 h 575750"/>
              <a:gd name="connsiteX0" fmla="*/ 569095 w 1215205"/>
              <a:gd name="connsiteY0" fmla="*/ 532664 h 555683"/>
              <a:gd name="connsiteX1" fmla="*/ 43630 w 1215205"/>
              <a:gd name="connsiteY1" fmla="*/ 469536 h 555683"/>
              <a:gd name="connsiteX2" fmla="*/ 530992 w 1215205"/>
              <a:gd name="connsiteY2" fmla="*/ 9161 h 555683"/>
              <a:gd name="connsiteX3" fmla="*/ 1215205 w 1215205"/>
              <a:gd name="connsiteY3" fmla="*/ 294911 h 555683"/>
              <a:gd name="connsiteX4" fmla="*/ 710380 w 1215205"/>
              <a:gd name="connsiteY4" fmla="*/ 475886 h 555683"/>
              <a:gd name="connsiteX0" fmla="*/ 557728 w 1203838"/>
              <a:gd name="connsiteY0" fmla="*/ 532664 h 556658"/>
              <a:gd name="connsiteX1" fmla="*/ 87577 w 1203838"/>
              <a:gd name="connsiteY1" fmla="*/ 513216 h 556658"/>
              <a:gd name="connsiteX2" fmla="*/ 32263 w 1203838"/>
              <a:gd name="connsiteY2" fmla="*/ 469536 h 556658"/>
              <a:gd name="connsiteX3" fmla="*/ 519625 w 1203838"/>
              <a:gd name="connsiteY3" fmla="*/ 9161 h 556658"/>
              <a:gd name="connsiteX4" fmla="*/ 1203838 w 1203838"/>
              <a:gd name="connsiteY4" fmla="*/ 294911 h 556658"/>
              <a:gd name="connsiteX5" fmla="*/ 699013 w 1203838"/>
              <a:gd name="connsiteY5" fmla="*/ 475886 h 556658"/>
              <a:gd name="connsiteX0" fmla="*/ 557728 w 1203838"/>
              <a:gd name="connsiteY0" fmla="*/ 532664 h 556658"/>
              <a:gd name="connsiteX1" fmla="*/ 87577 w 1203838"/>
              <a:gd name="connsiteY1" fmla="*/ 513216 h 556658"/>
              <a:gd name="connsiteX2" fmla="*/ 32263 w 1203838"/>
              <a:gd name="connsiteY2" fmla="*/ 469536 h 556658"/>
              <a:gd name="connsiteX3" fmla="*/ 519625 w 1203838"/>
              <a:gd name="connsiteY3" fmla="*/ 9161 h 556658"/>
              <a:gd name="connsiteX4" fmla="*/ 1203838 w 1203838"/>
              <a:gd name="connsiteY4" fmla="*/ 294911 h 556658"/>
              <a:gd name="connsiteX5" fmla="*/ 735648 w 1203838"/>
              <a:gd name="connsiteY5" fmla="*/ 513215 h 556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3838" h="556658">
                <a:moveTo>
                  <a:pt x="557728" y="532664"/>
                </a:moveTo>
                <a:cubicBezTo>
                  <a:pt x="556934" y="532536"/>
                  <a:pt x="175155" y="523737"/>
                  <a:pt x="87577" y="513216"/>
                </a:cubicBezTo>
                <a:cubicBezTo>
                  <a:pt x="0" y="502695"/>
                  <a:pt x="37819" y="556658"/>
                  <a:pt x="32263" y="469536"/>
                </a:cubicBezTo>
                <a:cubicBezTo>
                  <a:pt x="52130" y="373529"/>
                  <a:pt x="170499" y="100624"/>
                  <a:pt x="519625" y="9161"/>
                </a:cubicBezTo>
                <a:cubicBezTo>
                  <a:pt x="948772" y="0"/>
                  <a:pt x="1098005" y="247815"/>
                  <a:pt x="1203838" y="294911"/>
                </a:cubicBezTo>
                <a:lnTo>
                  <a:pt x="735648" y="513215"/>
                </a:ln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Freeform 140"/>
          <p:cNvSpPr/>
          <p:nvPr/>
        </p:nvSpPr>
        <p:spPr>
          <a:xfrm>
            <a:off x="8089606" y="10252896"/>
            <a:ext cx="815808" cy="408449"/>
          </a:xfrm>
          <a:custGeom>
            <a:avLst/>
            <a:gdLst>
              <a:gd name="connsiteX0" fmla="*/ 0 w 799306"/>
              <a:gd name="connsiteY0" fmla="*/ 342900 h 413543"/>
              <a:gd name="connsiteX1" fmla="*/ 671512 w 799306"/>
              <a:gd name="connsiteY1" fmla="*/ 385762 h 413543"/>
              <a:gd name="connsiteX2" fmla="*/ 766762 w 799306"/>
              <a:gd name="connsiteY2" fmla="*/ 176212 h 413543"/>
              <a:gd name="connsiteX3" fmla="*/ 642937 w 799306"/>
              <a:gd name="connsiteY3" fmla="*/ 0 h 413543"/>
              <a:gd name="connsiteX4" fmla="*/ 0 w 799306"/>
              <a:gd name="connsiteY4" fmla="*/ 342900 h 413543"/>
              <a:gd name="connsiteX0" fmla="*/ 0 w 815902"/>
              <a:gd name="connsiteY0" fmla="*/ 342900 h 408496"/>
              <a:gd name="connsiteX1" fmla="*/ 671512 w 815902"/>
              <a:gd name="connsiteY1" fmla="*/ 385762 h 408496"/>
              <a:gd name="connsiteX2" fmla="*/ 811140 w 815902"/>
              <a:gd name="connsiteY2" fmla="*/ 206498 h 408496"/>
              <a:gd name="connsiteX3" fmla="*/ 642937 w 815902"/>
              <a:gd name="connsiteY3" fmla="*/ 0 h 408496"/>
              <a:gd name="connsiteX4" fmla="*/ 0 w 815902"/>
              <a:gd name="connsiteY4" fmla="*/ 342900 h 408496"/>
              <a:gd name="connsiteX0" fmla="*/ 0 w 820815"/>
              <a:gd name="connsiteY0" fmla="*/ 342900 h 408496"/>
              <a:gd name="connsiteX1" fmla="*/ 671512 w 820815"/>
              <a:gd name="connsiteY1" fmla="*/ 385762 h 408496"/>
              <a:gd name="connsiteX2" fmla="*/ 811140 w 820815"/>
              <a:gd name="connsiteY2" fmla="*/ 206498 h 408496"/>
              <a:gd name="connsiteX3" fmla="*/ 642937 w 820815"/>
              <a:gd name="connsiteY3" fmla="*/ 0 h 408496"/>
              <a:gd name="connsiteX4" fmla="*/ 0 w 820815"/>
              <a:gd name="connsiteY4" fmla="*/ 342900 h 408496"/>
              <a:gd name="connsiteX0" fmla="*/ 0 w 820815"/>
              <a:gd name="connsiteY0" fmla="*/ 342900 h 408496"/>
              <a:gd name="connsiteX1" fmla="*/ 671512 w 820815"/>
              <a:gd name="connsiteY1" fmla="*/ 385762 h 408496"/>
              <a:gd name="connsiteX2" fmla="*/ 811140 w 820815"/>
              <a:gd name="connsiteY2" fmla="*/ 206498 h 408496"/>
              <a:gd name="connsiteX3" fmla="*/ 642937 w 820815"/>
              <a:gd name="connsiteY3" fmla="*/ 0 h 408496"/>
              <a:gd name="connsiteX4" fmla="*/ 0 w 820815"/>
              <a:gd name="connsiteY4" fmla="*/ 342900 h 408496"/>
              <a:gd name="connsiteX0" fmla="*/ 0 w 820815"/>
              <a:gd name="connsiteY0" fmla="*/ 342900 h 408496"/>
              <a:gd name="connsiteX1" fmla="*/ 671512 w 820815"/>
              <a:gd name="connsiteY1" fmla="*/ 385762 h 408496"/>
              <a:gd name="connsiteX2" fmla="*/ 811140 w 820815"/>
              <a:gd name="connsiteY2" fmla="*/ 206498 h 408496"/>
              <a:gd name="connsiteX3" fmla="*/ 642937 w 820815"/>
              <a:gd name="connsiteY3" fmla="*/ 0 h 408496"/>
              <a:gd name="connsiteX4" fmla="*/ 0 w 820815"/>
              <a:gd name="connsiteY4" fmla="*/ 342900 h 408496"/>
              <a:gd name="connsiteX0" fmla="*/ 0 w 820815"/>
              <a:gd name="connsiteY0" fmla="*/ 342900 h 408496"/>
              <a:gd name="connsiteX1" fmla="*/ 671512 w 820815"/>
              <a:gd name="connsiteY1" fmla="*/ 385762 h 408496"/>
              <a:gd name="connsiteX2" fmla="*/ 811140 w 820815"/>
              <a:gd name="connsiteY2" fmla="*/ 206498 h 408496"/>
              <a:gd name="connsiteX3" fmla="*/ 642937 w 820815"/>
              <a:gd name="connsiteY3" fmla="*/ 0 h 408496"/>
              <a:gd name="connsiteX4" fmla="*/ 0 w 820815"/>
              <a:gd name="connsiteY4" fmla="*/ 342900 h 408496"/>
              <a:gd name="connsiteX0" fmla="*/ 0 w 815902"/>
              <a:gd name="connsiteY0" fmla="*/ 342900 h 408496"/>
              <a:gd name="connsiteX1" fmla="*/ 671512 w 815902"/>
              <a:gd name="connsiteY1" fmla="*/ 385762 h 408496"/>
              <a:gd name="connsiteX2" fmla="*/ 811140 w 815902"/>
              <a:gd name="connsiteY2" fmla="*/ 206498 h 408496"/>
              <a:gd name="connsiteX3" fmla="*/ 642937 w 815902"/>
              <a:gd name="connsiteY3" fmla="*/ 0 h 408496"/>
              <a:gd name="connsiteX4" fmla="*/ 0 w 815902"/>
              <a:gd name="connsiteY4" fmla="*/ 342900 h 40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902" h="408496">
                <a:moveTo>
                  <a:pt x="0" y="342900"/>
                </a:moveTo>
                <a:cubicBezTo>
                  <a:pt x="271859" y="378221"/>
                  <a:pt x="536322" y="408496"/>
                  <a:pt x="671512" y="385762"/>
                </a:cubicBezTo>
                <a:cubicBezTo>
                  <a:pt x="806702" y="363028"/>
                  <a:pt x="815902" y="270792"/>
                  <a:pt x="811140" y="206498"/>
                </a:cubicBezTo>
                <a:cubicBezTo>
                  <a:pt x="794770" y="78480"/>
                  <a:pt x="666749" y="29369"/>
                  <a:pt x="642937" y="0"/>
                </a:cubicBezTo>
                <a:lnTo>
                  <a:pt x="0" y="34290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 TRONG KHÔNG GIAN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353618" y="6781800"/>
            <a:ext cx="10007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Gọi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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48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là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48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góc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48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giữa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48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hai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48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đường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48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thẳng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 </a:t>
            </a:r>
            <a:endParaRPr lang="en-US" sz="48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403387" y="6825641"/>
            <a:ext cx="4463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thì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 0</a:t>
            </a:r>
            <a:r>
              <a:rPr lang="en-US" sz="4800" b="1" i="1" baseline="30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0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 </a:t>
            </a:r>
            <a:r>
              <a:rPr lang="en-US" sz="54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 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 90</a:t>
            </a:r>
            <a:r>
              <a:rPr lang="en-US" sz="4800" b="1" i="1" baseline="30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0</a:t>
            </a:r>
            <a:endParaRPr lang="en-US" sz="48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8017606" y="7948907"/>
            <a:ext cx="2702485" cy="1275993"/>
            <a:chOff x="15073114" y="3331829"/>
            <a:chExt cx="2702798" cy="1276141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15073114" y="3331829"/>
              <a:ext cx="2702798" cy="127614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5865202" y="3342596"/>
              <a:ext cx="648072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1329592" y="7903797"/>
            <a:ext cx="2736200" cy="867122"/>
            <a:chOff x="20130923" y="2810679"/>
            <a:chExt cx="2736517" cy="867222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20130923" y="3510514"/>
              <a:ext cx="2736517" cy="167387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20401706" y="2810679"/>
              <a:ext cx="792088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621" y="7543800"/>
            <a:ext cx="2485002" cy="59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3" name="Group 142"/>
          <p:cNvGrpSpPr/>
          <p:nvPr/>
        </p:nvGrpSpPr>
        <p:grpSpPr>
          <a:xfrm>
            <a:off x="1681636" y="8132207"/>
            <a:ext cx="5111976" cy="3887982"/>
            <a:chOff x="1679626" y="8239357"/>
            <a:chExt cx="5112568" cy="3888432"/>
          </a:xfrm>
        </p:grpSpPr>
        <p:grpSp>
          <p:nvGrpSpPr>
            <p:cNvPr id="53" name="Group 52"/>
            <p:cNvGrpSpPr/>
            <p:nvPr/>
          </p:nvGrpSpPr>
          <p:grpSpPr>
            <a:xfrm>
              <a:off x="1751634" y="8239357"/>
              <a:ext cx="3586361" cy="1693320"/>
              <a:chOff x="15073114" y="2914650"/>
              <a:chExt cx="3586361" cy="1693320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flipV="1">
                <a:off x="15073114" y="2914650"/>
                <a:ext cx="3586361" cy="1693320"/>
              </a:xfrm>
              <a:prstGeom prst="line">
                <a:avLst/>
              </a:prstGeom>
              <a:ln w="635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15865202" y="3342596"/>
                <a:ext cx="648072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grpSp>
          <p:nvGrpSpPr>
            <p:cNvPr id="142" name="Group 141"/>
            <p:cNvGrpSpPr/>
            <p:nvPr/>
          </p:nvGrpSpPr>
          <p:grpSpPr>
            <a:xfrm>
              <a:off x="1679626" y="9901280"/>
              <a:ext cx="5112568" cy="2226509"/>
              <a:chOff x="1679626" y="9901280"/>
              <a:chExt cx="5112568" cy="2226509"/>
            </a:xfrm>
          </p:grpSpPr>
          <p:sp>
            <p:nvSpPr>
              <p:cNvPr id="50" name="Parallelogram 49"/>
              <p:cNvSpPr/>
              <p:nvPr/>
            </p:nvSpPr>
            <p:spPr>
              <a:xfrm>
                <a:off x="1679626" y="10247800"/>
                <a:ext cx="5112568" cy="1879989"/>
              </a:xfrm>
              <a:prstGeom prst="parallelogram">
                <a:avLst>
                  <a:gd name="adj" fmla="val 46082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Freeform 139"/>
              <p:cNvSpPr/>
              <p:nvPr/>
            </p:nvSpPr>
            <p:spPr>
              <a:xfrm>
                <a:off x="3263802" y="11210735"/>
                <a:ext cx="815902" cy="408496"/>
              </a:xfrm>
              <a:custGeom>
                <a:avLst/>
                <a:gdLst>
                  <a:gd name="connsiteX0" fmla="*/ 0 w 799306"/>
                  <a:gd name="connsiteY0" fmla="*/ 342900 h 413543"/>
                  <a:gd name="connsiteX1" fmla="*/ 671512 w 799306"/>
                  <a:gd name="connsiteY1" fmla="*/ 385762 h 413543"/>
                  <a:gd name="connsiteX2" fmla="*/ 766762 w 799306"/>
                  <a:gd name="connsiteY2" fmla="*/ 176212 h 413543"/>
                  <a:gd name="connsiteX3" fmla="*/ 642937 w 799306"/>
                  <a:gd name="connsiteY3" fmla="*/ 0 h 413543"/>
                  <a:gd name="connsiteX4" fmla="*/ 0 w 799306"/>
                  <a:gd name="connsiteY4" fmla="*/ 342900 h 413543"/>
                  <a:gd name="connsiteX0" fmla="*/ 0 w 815902"/>
                  <a:gd name="connsiteY0" fmla="*/ 342900 h 408496"/>
                  <a:gd name="connsiteX1" fmla="*/ 671512 w 815902"/>
                  <a:gd name="connsiteY1" fmla="*/ 385762 h 408496"/>
                  <a:gd name="connsiteX2" fmla="*/ 811140 w 815902"/>
                  <a:gd name="connsiteY2" fmla="*/ 206498 h 408496"/>
                  <a:gd name="connsiteX3" fmla="*/ 642937 w 815902"/>
                  <a:gd name="connsiteY3" fmla="*/ 0 h 408496"/>
                  <a:gd name="connsiteX4" fmla="*/ 0 w 815902"/>
                  <a:gd name="connsiteY4" fmla="*/ 342900 h 408496"/>
                  <a:gd name="connsiteX0" fmla="*/ 0 w 820815"/>
                  <a:gd name="connsiteY0" fmla="*/ 342900 h 408496"/>
                  <a:gd name="connsiteX1" fmla="*/ 671512 w 820815"/>
                  <a:gd name="connsiteY1" fmla="*/ 385762 h 408496"/>
                  <a:gd name="connsiteX2" fmla="*/ 811140 w 820815"/>
                  <a:gd name="connsiteY2" fmla="*/ 206498 h 408496"/>
                  <a:gd name="connsiteX3" fmla="*/ 642937 w 820815"/>
                  <a:gd name="connsiteY3" fmla="*/ 0 h 408496"/>
                  <a:gd name="connsiteX4" fmla="*/ 0 w 820815"/>
                  <a:gd name="connsiteY4" fmla="*/ 342900 h 408496"/>
                  <a:gd name="connsiteX0" fmla="*/ 0 w 820815"/>
                  <a:gd name="connsiteY0" fmla="*/ 342900 h 408496"/>
                  <a:gd name="connsiteX1" fmla="*/ 671512 w 820815"/>
                  <a:gd name="connsiteY1" fmla="*/ 385762 h 408496"/>
                  <a:gd name="connsiteX2" fmla="*/ 811140 w 820815"/>
                  <a:gd name="connsiteY2" fmla="*/ 206498 h 408496"/>
                  <a:gd name="connsiteX3" fmla="*/ 642937 w 820815"/>
                  <a:gd name="connsiteY3" fmla="*/ 0 h 408496"/>
                  <a:gd name="connsiteX4" fmla="*/ 0 w 820815"/>
                  <a:gd name="connsiteY4" fmla="*/ 342900 h 408496"/>
                  <a:gd name="connsiteX0" fmla="*/ 0 w 820815"/>
                  <a:gd name="connsiteY0" fmla="*/ 342900 h 408496"/>
                  <a:gd name="connsiteX1" fmla="*/ 671512 w 820815"/>
                  <a:gd name="connsiteY1" fmla="*/ 385762 h 408496"/>
                  <a:gd name="connsiteX2" fmla="*/ 811140 w 820815"/>
                  <a:gd name="connsiteY2" fmla="*/ 206498 h 408496"/>
                  <a:gd name="connsiteX3" fmla="*/ 642937 w 820815"/>
                  <a:gd name="connsiteY3" fmla="*/ 0 h 408496"/>
                  <a:gd name="connsiteX4" fmla="*/ 0 w 820815"/>
                  <a:gd name="connsiteY4" fmla="*/ 342900 h 408496"/>
                  <a:gd name="connsiteX0" fmla="*/ 0 w 820815"/>
                  <a:gd name="connsiteY0" fmla="*/ 342900 h 408496"/>
                  <a:gd name="connsiteX1" fmla="*/ 671512 w 820815"/>
                  <a:gd name="connsiteY1" fmla="*/ 385762 h 408496"/>
                  <a:gd name="connsiteX2" fmla="*/ 811140 w 820815"/>
                  <a:gd name="connsiteY2" fmla="*/ 206498 h 408496"/>
                  <a:gd name="connsiteX3" fmla="*/ 642937 w 820815"/>
                  <a:gd name="connsiteY3" fmla="*/ 0 h 408496"/>
                  <a:gd name="connsiteX4" fmla="*/ 0 w 820815"/>
                  <a:gd name="connsiteY4" fmla="*/ 342900 h 408496"/>
                  <a:gd name="connsiteX0" fmla="*/ 0 w 815902"/>
                  <a:gd name="connsiteY0" fmla="*/ 342900 h 408496"/>
                  <a:gd name="connsiteX1" fmla="*/ 671512 w 815902"/>
                  <a:gd name="connsiteY1" fmla="*/ 385762 h 408496"/>
                  <a:gd name="connsiteX2" fmla="*/ 811140 w 815902"/>
                  <a:gd name="connsiteY2" fmla="*/ 206498 h 408496"/>
                  <a:gd name="connsiteX3" fmla="*/ 642937 w 815902"/>
                  <a:gd name="connsiteY3" fmla="*/ 0 h 408496"/>
                  <a:gd name="connsiteX4" fmla="*/ 0 w 815902"/>
                  <a:gd name="connsiteY4" fmla="*/ 342900 h 408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5902" h="408496">
                    <a:moveTo>
                      <a:pt x="0" y="342900"/>
                    </a:moveTo>
                    <a:cubicBezTo>
                      <a:pt x="271859" y="378221"/>
                      <a:pt x="536322" y="408496"/>
                      <a:pt x="671512" y="385762"/>
                    </a:cubicBezTo>
                    <a:cubicBezTo>
                      <a:pt x="806702" y="363028"/>
                      <a:pt x="815902" y="270792"/>
                      <a:pt x="811140" y="206498"/>
                    </a:cubicBezTo>
                    <a:cubicBezTo>
                      <a:pt x="794770" y="78480"/>
                      <a:pt x="666749" y="29369"/>
                      <a:pt x="642937" y="0"/>
                    </a:cubicBezTo>
                    <a:lnTo>
                      <a:pt x="0" y="34290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1" name="Straight Connector 50"/>
              <p:cNvCxnSpPr/>
              <p:nvPr/>
            </p:nvCxnSpPr>
            <p:spPr>
              <a:xfrm flipV="1">
                <a:off x="2237014" y="10464057"/>
                <a:ext cx="3278965" cy="1548183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2197633" y="11500246"/>
                <a:ext cx="3405432" cy="208304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/>
              <p:cNvSpPr txBox="1"/>
              <p:nvPr/>
            </p:nvSpPr>
            <p:spPr>
              <a:xfrm>
                <a:off x="5147694" y="11025025"/>
                <a:ext cx="792088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3825528" y="10316445"/>
                <a:ext cx="792088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a’</a:t>
                </a:r>
              </a:p>
            </p:txBody>
          </p:sp>
          <p:grpSp>
            <p:nvGrpSpPr>
              <p:cNvPr id="58" name="Group 57"/>
              <p:cNvGrpSpPr/>
              <p:nvPr/>
            </p:nvGrpSpPr>
            <p:grpSpPr>
              <a:xfrm>
                <a:off x="2727188" y="9901280"/>
                <a:ext cx="954622" cy="2216247"/>
                <a:chOff x="18878887" y="9833193"/>
                <a:chExt cx="954622" cy="2216247"/>
              </a:xfrm>
            </p:grpSpPr>
            <p:sp>
              <p:nvSpPr>
                <p:cNvPr id="59" name="TextBox 58"/>
                <p:cNvSpPr txBox="1"/>
                <p:nvPr/>
              </p:nvSpPr>
              <p:spPr>
                <a:xfrm>
                  <a:off x="18878887" y="10621625"/>
                  <a:ext cx="954622" cy="8310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O</a:t>
                  </a:r>
                  <a:endPara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18998520" y="9833193"/>
                  <a:ext cx="504056" cy="22162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38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  <a:sym typeface="Symbol"/>
                    </a:rPr>
                    <a:t></a:t>
                  </a:r>
                  <a:endParaRPr lang="en-US" sz="13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76" name="Group 75"/>
          <p:cNvGrpSpPr/>
          <p:nvPr/>
        </p:nvGrpSpPr>
        <p:grpSpPr>
          <a:xfrm>
            <a:off x="8003040" y="10605355"/>
            <a:ext cx="3153639" cy="1066730"/>
            <a:chOff x="9411376" y="11912767"/>
            <a:chExt cx="3154004" cy="1066853"/>
          </a:xfrm>
        </p:grpSpPr>
        <p:grpSp>
          <p:nvGrpSpPr>
            <p:cNvPr id="70" name="Group 69"/>
            <p:cNvGrpSpPr/>
            <p:nvPr/>
          </p:nvGrpSpPr>
          <p:grpSpPr>
            <a:xfrm>
              <a:off x="9411376" y="11912767"/>
              <a:ext cx="3154004" cy="1066853"/>
              <a:chOff x="18817530" y="3430176"/>
              <a:chExt cx="3154004" cy="1066853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>
                <a:off x="18817530" y="3430176"/>
                <a:ext cx="3154004" cy="192924"/>
              </a:xfrm>
              <a:prstGeom prst="line">
                <a:avLst/>
              </a:prstGeom>
              <a:ln w="762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/>
              <p:cNvSpPr txBox="1"/>
              <p:nvPr/>
            </p:nvSpPr>
            <p:spPr>
              <a:xfrm>
                <a:off x="20614078" y="3665936"/>
                <a:ext cx="792088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</a:t>
                </a:r>
                <a:endPara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75" name="Straight Arrow Connector 74"/>
            <p:cNvCxnSpPr/>
            <p:nvPr/>
          </p:nvCxnSpPr>
          <p:spPr>
            <a:xfrm>
              <a:off x="11158776" y="12265109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143"/>
          <p:cNvGrpSpPr/>
          <p:nvPr/>
        </p:nvGrpSpPr>
        <p:grpSpPr>
          <a:xfrm>
            <a:off x="7729608" y="9225900"/>
            <a:ext cx="2420597" cy="1862048"/>
            <a:chOff x="7728298" y="9333176"/>
            <a:chExt cx="2420877" cy="1862263"/>
          </a:xfrm>
        </p:grpSpPr>
        <p:grpSp>
          <p:nvGrpSpPr>
            <p:cNvPr id="77" name="Group 76"/>
            <p:cNvGrpSpPr/>
            <p:nvPr/>
          </p:nvGrpSpPr>
          <p:grpSpPr>
            <a:xfrm>
              <a:off x="7961402" y="9478134"/>
              <a:ext cx="2187773" cy="1265374"/>
              <a:chOff x="9401944" y="10658837"/>
              <a:chExt cx="2187773" cy="1265374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9401944" y="10658837"/>
                <a:ext cx="2187773" cy="1265374"/>
                <a:chOff x="15073114" y="3342596"/>
                <a:chExt cx="2187773" cy="1265374"/>
              </a:xfrm>
            </p:grpSpPr>
            <p:cxnSp>
              <p:nvCxnSpPr>
                <p:cNvPr id="68" name="Straight Connector 67"/>
                <p:cNvCxnSpPr/>
                <p:nvPr/>
              </p:nvCxnSpPr>
              <p:spPr>
                <a:xfrm flipV="1">
                  <a:off x="15073114" y="3575001"/>
                  <a:ext cx="2187773" cy="1032969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TextBox 68"/>
                <p:cNvSpPr txBox="1"/>
                <p:nvPr/>
              </p:nvSpPr>
              <p:spPr>
                <a:xfrm>
                  <a:off x="15865202" y="3342596"/>
                  <a:ext cx="648072" cy="8310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u</a:t>
                  </a:r>
                  <a:endPara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74" name="Straight Arrow Connector 73"/>
              <p:cNvCxnSpPr/>
              <p:nvPr/>
            </p:nvCxnSpPr>
            <p:spPr>
              <a:xfrm>
                <a:off x="10176570" y="10773514"/>
                <a:ext cx="64008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2" name="TextBox 81"/>
            <p:cNvSpPr txBox="1"/>
            <p:nvPr/>
          </p:nvSpPr>
          <p:spPr>
            <a:xfrm>
              <a:off x="7728298" y="9333176"/>
              <a:ext cx="504056" cy="1862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</a:t>
              </a:r>
              <a:endParaRPr lang="en-US" sz="11500" b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10969593" y="9604898"/>
            <a:ext cx="4535979" cy="915181"/>
            <a:chOff x="10968658" y="9712220"/>
            <a:chExt cx="4536504" cy="915287"/>
          </a:xfrm>
        </p:grpSpPr>
        <p:sp>
          <p:nvSpPr>
            <p:cNvPr id="130" name="Rounded Rectangle 129"/>
            <p:cNvSpPr/>
            <p:nvPr/>
          </p:nvSpPr>
          <p:spPr>
            <a:xfrm>
              <a:off x="10968658" y="9712220"/>
              <a:ext cx="4536504" cy="86409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11184682" y="9857977"/>
              <a:ext cx="4320480" cy="769530"/>
              <a:chOff x="5064002" y="7218834"/>
              <a:chExt cx="4320480" cy="769530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5064002" y="7218834"/>
                <a:ext cx="4320480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4400" b="1" baseline="300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 ( u , v )  </a:t>
                </a:r>
                <a:r>
                  <a:rPr lang="vi-VN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9</a:t>
                </a:r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0</a:t>
                </a:r>
                <a:r>
                  <a:rPr lang="en-US" sz="4400" b="1" baseline="300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0</a:t>
                </a:r>
                <a:endPara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86" name="Straight Arrow Connector 85"/>
              <p:cNvCxnSpPr/>
              <p:nvPr/>
            </p:nvCxnSpPr>
            <p:spPr>
              <a:xfrm>
                <a:off x="6385546" y="7313702"/>
                <a:ext cx="5486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/>
              <p:nvPr/>
            </p:nvCxnSpPr>
            <p:spPr>
              <a:xfrm>
                <a:off x="7059018" y="7313702"/>
                <a:ext cx="5486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4" name="Rounded Rectangle 113"/>
          <p:cNvSpPr/>
          <p:nvPr/>
        </p:nvSpPr>
        <p:spPr>
          <a:xfrm>
            <a:off x="14210940" y="2981118"/>
            <a:ext cx="8320207" cy="3532501"/>
          </a:xfrm>
          <a:prstGeom prst="roundRect">
            <a:avLst>
              <a:gd name="adj" fmla="val 260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Parallelogram 26"/>
          <p:cNvSpPr/>
          <p:nvPr/>
        </p:nvSpPr>
        <p:spPr>
          <a:xfrm>
            <a:off x="15586456" y="4241568"/>
            <a:ext cx="6305073" cy="2038003"/>
          </a:xfrm>
          <a:prstGeom prst="parallelogram">
            <a:avLst>
              <a:gd name="adj" fmla="val 46082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8" name="Group 137"/>
          <p:cNvGrpSpPr/>
          <p:nvPr/>
        </p:nvGrpSpPr>
        <p:grpSpPr>
          <a:xfrm>
            <a:off x="17352863" y="4914009"/>
            <a:ext cx="1432054" cy="923330"/>
            <a:chOff x="17352662" y="4914580"/>
            <a:chExt cx="1432219" cy="923437"/>
          </a:xfrm>
        </p:grpSpPr>
        <p:sp>
          <p:nvSpPr>
            <p:cNvPr id="65" name="Freeform 64"/>
            <p:cNvSpPr/>
            <p:nvPr/>
          </p:nvSpPr>
          <p:spPr>
            <a:xfrm>
              <a:off x="17352662" y="5333300"/>
              <a:ext cx="721710" cy="361337"/>
            </a:xfrm>
            <a:custGeom>
              <a:avLst/>
              <a:gdLst>
                <a:gd name="connsiteX0" fmla="*/ 0 w 799306"/>
                <a:gd name="connsiteY0" fmla="*/ 342900 h 413543"/>
                <a:gd name="connsiteX1" fmla="*/ 671512 w 799306"/>
                <a:gd name="connsiteY1" fmla="*/ 385762 h 413543"/>
                <a:gd name="connsiteX2" fmla="*/ 766762 w 799306"/>
                <a:gd name="connsiteY2" fmla="*/ 176212 h 413543"/>
                <a:gd name="connsiteX3" fmla="*/ 642937 w 799306"/>
                <a:gd name="connsiteY3" fmla="*/ 0 h 413543"/>
                <a:gd name="connsiteX4" fmla="*/ 0 w 799306"/>
                <a:gd name="connsiteY4" fmla="*/ 342900 h 413543"/>
                <a:gd name="connsiteX0" fmla="*/ 0 w 815902"/>
                <a:gd name="connsiteY0" fmla="*/ 342900 h 408496"/>
                <a:gd name="connsiteX1" fmla="*/ 671512 w 815902"/>
                <a:gd name="connsiteY1" fmla="*/ 385762 h 408496"/>
                <a:gd name="connsiteX2" fmla="*/ 811140 w 815902"/>
                <a:gd name="connsiteY2" fmla="*/ 206498 h 408496"/>
                <a:gd name="connsiteX3" fmla="*/ 642937 w 815902"/>
                <a:gd name="connsiteY3" fmla="*/ 0 h 408496"/>
                <a:gd name="connsiteX4" fmla="*/ 0 w 815902"/>
                <a:gd name="connsiteY4" fmla="*/ 342900 h 408496"/>
                <a:gd name="connsiteX0" fmla="*/ 0 w 820815"/>
                <a:gd name="connsiteY0" fmla="*/ 342900 h 408496"/>
                <a:gd name="connsiteX1" fmla="*/ 671512 w 820815"/>
                <a:gd name="connsiteY1" fmla="*/ 385762 h 408496"/>
                <a:gd name="connsiteX2" fmla="*/ 811140 w 820815"/>
                <a:gd name="connsiteY2" fmla="*/ 206498 h 408496"/>
                <a:gd name="connsiteX3" fmla="*/ 642937 w 820815"/>
                <a:gd name="connsiteY3" fmla="*/ 0 h 408496"/>
                <a:gd name="connsiteX4" fmla="*/ 0 w 820815"/>
                <a:gd name="connsiteY4" fmla="*/ 342900 h 408496"/>
                <a:gd name="connsiteX0" fmla="*/ 0 w 820815"/>
                <a:gd name="connsiteY0" fmla="*/ 342900 h 408496"/>
                <a:gd name="connsiteX1" fmla="*/ 671512 w 820815"/>
                <a:gd name="connsiteY1" fmla="*/ 385762 h 408496"/>
                <a:gd name="connsiteX2" fmla="*/ 811140 w 820815"/>
                <a:gd name="connsiteY2" fmla="*/ 206498 h 408496"/>
                <a:gd name="connsiteX3" fmla="*/ 642937 w 820815"/>
                <a:gd name="connsiteY3" fmla="*/ 0 h 408496"/>
                <a:gd name="connsiteX4" fmla="*/ 0 w 820815"/>
                <a:gd name="connsiteY4" fmla="*/ 342900 h 408496"/>
                <a:gd name="connsiteX0" fmla="*/ 0 w 820815"/>
                <a:gd name="connsiteY0" fmla="*/ 342900 h 408496"/>
                <a:gd name="connsiteX1" fmla="*/ 671512 w 820815"/>
                <a:gd name="connsiteY1" fmla="*/ 385762 h 408496"/>
                <a:gd name="connsiteX2" fmla="*/ 811140 w 820815"/>
                <a:gd name="connsiteY2" fmla="*/ 206498 h 408496"/>
                <a:gd name="connsiteX3" fmla="*/ 642937 w 820815"/>
                <a:gd name="connsiteY3" fmla="*/ 0 h 408496"/>
                <a:gd name="connsiteX4" fmla="*/ 0 w 820815"/>
                <a:gd name="connsiteY4" fmla="*/ 342900 h 408496"/>
                <a:gd name="connsiteX0" fmla="*/ 0 w 820815"/>
                <a:gd name="connsiteY0" fmla="*/ 342900 h 408496"/>
                <a:gd name="connsiteX1" fmla="*/ 671512 w 820815"/>
                <a:gd name="connsiteY1" fmla="*/ 385762 h 408496"/>
                <a:gd name="connsiteX2" fmla="*/ 811140 w 820815"/>
                <a:gd name="connsiteY2" fmla="*/ 206498 h 408496"/>
                <a:gd name="connsiteX3" fmla="*/ 642937 w 820815"/>
                <a:gd name="connsiteY3" fmla="*/ 0 h 408496"/>
                <a:gd name="connsiteX4" fmla="*/ 0 w 820815"/>
                <a:gd name="connsiteY4" fmla="*/ 342900 h 408496"/>
                <a:gd name="connsiteX0" fmla="*/ 0 w 815902"/>
                <a:gd name="connsiteY0" fmla="*/ 342900 h 408496"/>
                <a:gd name="connsiteX1" fmla="*/ 671512 w 815902"/>
                <a:gd name="connsiteY1" fmla="*/ 385762 h 408496"/>
                <a:gd name="connsiteX2" fmla="*/ 811140 w 815902"/>
                <a:gd name="connsiteY2" fmla="*/ 206498 h 408496"/>
                <a:gd name="connsiteX3" fmla="*/ 642937 w 815902"/>
                <a:gd name="connsiteY3" fmla="*/ 0 h 408496"/>
                <a:gd name="connsiteX4" fmla="*/ 0 w 815902"/>
                <a:gd name="connsiteY4" fmla="*/ 342900 h 408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5902" h="408496">
                  <a:moveTo>
                    <a:pt x="0" y="342900"/>
                  </a:moveTo>
                  <a:cubicBezTo>
                    <a:pt x="271859" y="378221"/>
                    <a:pt x="536322" y="408496"/>
                    <a:pt x="671512" y="385762"/>
                  </a:cubicBezTo>
                  <a:cubicBezTo>
                    <a:pt x="806702" y="363028"/>
                    <a:pt x="815902" y="270792"/>
                    <a:pt x="811140" y="206498"/>
                  </a:cubicBezTo>
                  <a:cubicBezTo>
                    <a:pt x="794770" y="78480"/>
                    <a:pt x="666749" y="29369"/>
                    <a:pt x="642937" y="0"/>
                  </a:cubicBezTo>
                  <a:lnTo>
                    <a:pt x="0" y="34290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181761" y="4914580"/>
              <a:ext cx="603120" cy="9234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400" b="1" i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</a:t>
              </a:r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14758517" y="3222566"/>
            <a:ext cx="3363166" cy="1587937"/>
            <a:chOff x="14281026" y="2610322"/>
            <a:chExt cx="3802542" cy="1795391"/>
          </a:xfrm>
        </p:grpSpPr>
        <p:cxnSp>
          <p:nvCxnSpPr>
            <p:cNvPr id="92" name="Straight Connector 91"/>
            <p:cNvCxnSpPr/>
            <p:nvPr/>
          </p:nvCxnSpPr>
          <p:spPr>
            <a:xfrm flipV="1">
              <a:off x="14281026" y="2610322"/>
              <a:ext cx="3802542" cy="179539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14785082" y="3186386"/>
              <a:ext cx="792088" cy="869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8006585" y="3158878"/>
            <a:ext cx="3844818" cy="808368"/>
            <a:chOff x="18313474" y="2826346"/>
            <a:chExt cx="4347120" cy="913977"/>
          </a:xfrm>
        </p:grpSpPr>
        <p:cxnSp>
          <p:nvCxnSpPr>
            <p:cNvPr id="93" name="Straight Connector 92"/>
            <p:cNvCxnSpPr/>
            <p:nvPr/>
          </p:nvCxnSpPr>
          <p:spPr>
            <a:xfrm>
              <a:off x="18313474" y="3474418"/>
              <a:ext cx="4347120" cy="265905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20329698" y="2826346"/>
              <a:ext cx="792088" cy="869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8305604" y="11713621"/>
            <a:ext cx="7599289" cy="1723549"/>
            <a:chOff x="8088338" y="11820810"/>
            <a:chExt cx="7600169" cy="1723748"/>
          </a:xfrm>
        </p:grpSpPr>
        <p:sp>
          <p:nvSpPr>
            <p:cNvPr id="91" name="Rectangle 90"/>
            <p:cNvSpPr/>
            <p:nvPr/>
          </p:nvSpPr>
          <p:spPr>
            <a:xfrm>
              <a:off x="8088338" y="11820810"/>
              <a:ext cx="7600169" cy="1723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đường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hẳng</a:t>
              </a:r>
              <a:endParaRPr lang="vi-VN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b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bằn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 ( u , v )</a:t>
              </a:r>
              <a:endPara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9" name="Straight Arrow Connector 98"/>
            <p:cNvCxnSpPr/>
            <p:nvPr/>
          </p:nvCxnSpPr>
          <p:spPr>
            <a:xfrm>
              <a:off x="11600147" y="12746866"/>
              <a:ext cx="603735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>
              <a:off x="12340375" y="12746866"/>
              <a:ext cx="603735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/>
          <p:cNvGrpSpPr/>
          <p:nvPr/>
        </p:nvGrpSpPr>
        <p:grpSpPr>
          <a:xfrm>
            <a:off x="16426891" y="8123358"/>
            <a:ext cx="2702485" cy="1275993"/>
            <a:chOff x="16426588" y="8230507"/>
            <a:chExt cx="2702798" cy="1276141"/>
          </a:xfrm>
        </p:grpSpPr>
        <p:cxnSp>
          <p:nvCxnSpPr>
            <p:cNvPr id="106" name="Straight Connector 105"/>
            <p:cNvCxnSpPr/>
            <p:nvPr/>
          </p:nvCxnSpPr>
          <p:spPr>
            <a:xfrm flipV="1">
              <a:off x="16426588" y="8230507"/>
              <a:ext cx="2702798" cy="127614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>
              <a:off x="17218676" y="8241274"/>
              <a:ext cx="648072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19323222" y="7946947"/>
            <a:ext cx="2736200" cy="867122"/>
            <a:chOff x="19323254" y="8054077"/>
            <a:chExt cx="2736517" cy="867222"/>
          </a:xfrm>
        </p:grpSpPr>
        <p:cxnSp>
          <p:nvCxnSpPr>
            <p:cNvPr id="109" name="Straight Connector 108"/>
            <p:cNvCxnSpPr/>
            <p:nvPr/>
          </p:nvCxnSpPr>
          <p:spPr>
            <a:xfrm>
              <a:off x="19323254" y="8753912"/>
              <a:ext cx="2736517" cy="167387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19594037" y="8054077"/>
              <a:ext cx="792088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19046510" y="9208243"/>
            <a:ext cx="1927107" cy="1407801"/>
            <a:chOff x="19046510" y="9315518"/>
            <a:chExt cx="1927330" cy="1407964"/>
          </a:xfrm>
        </p:grpSpPr>
        <p:cxnSp>
          <p:nvCxnSpPr>
            <p:cNvPr id="111" name="Straight Connector 110"/>
            <p:cNvCxnSpPr/>
            <p:nvPr/>
          </p:nvCxnSpPr>
          <p:spPr>
            <a:xfrm flipV="1">
              <a:off x="19046510" y="9813482"/>
              <a:ext cx="1927330" cy="910000"/>
            </a:xfrm>
            <a:prstGeom prst="line">
              <a:avLst/>
            </a:prstGeom>
            <a:ln w="635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2" name="Group 121"/>
            <p:cNvGrpSpPr/>
            <p:nvPr/>
          </p:nvGrpSpPr>
          <p:grpSpPr>
            <a:xfrm>
              <a:off x="20093124" y="9315518"/>
              <a:ext cx="665534" cy="831093"/>
              <a:chOff x="8888428" y="9585420"/>
              <a:chExt cx="665534" cy="831093"/>
            </a:xfrm>
          </p:grpSpPr>
          <p:sp>
            <p:nvSpPr>
              <p:cNvPr id="120" name="TextBox 119"/>
              <p:cNvSpPr txBox="1"/>
              <p:nvPr/>
            </p:nvSpPr>
            <p:spPr>
              <a:xfrm>
                <a:off x="8905890" y="9585420"/>
                <a:ext cx="648072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u</a:t>
                </a:r>
                <a:endPara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21" name="Straight Arrow Connector 120"/>
              <p:cNvCxnSpPr/>
              <p:nvPr/>
            </p:nvCxnSpPr>
            <p:spPr>
              <a:xfrm>
                <a:off x="8888428" y="9700097"/>
                <a:ext cx="64008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1" name="Group 150"/>
          <p:cNvGrpSpPr/>
          <p:nvPr/>
        </p:nvGrpSpPr>
        <p:grpSpPr>
          <a:xfrm>
            <a:off x="20401549" y="10355961"/>
            <a:ext cx="3743983" cy="927880"/>
            <a:chOff x="20401706" y="10463365"/>
            <a:chExt cx="3744416" cy="927987"/>
          </a:xfrm>
        </p:grpSpPr>
        <p:sp>
          <p:nvSpPr>
            <p:cNvPr id="132" name="Rounded Rectangle 131"/>
            <p:cNvSpPr/>
            <p:nvPr/>
          </p:nvSpPr>
          <p:spPr>
            <a:xfrm>
              <a:off x="20401706" y="10463365"/>
              <a:ext cx="3744416" cy="86409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6" name="Group 125"/>
            <p:cNvGrpSpPr/>
            <p:nvPr/>
          </p:nvGrpSpPr>
          <p:grpSpPr>
            <a:xfrm>
              <a:off x="20617730" y="10621822"/>
              <a:ext cx="3384376" cy="769530"/>
              <a:chOff x="6029696" y="7247862"/>
              <a:chExt cx="3384376" cy="769530"/>
            </a:xfrm>
          </p:grpSpPr>
          <p:sp>
            <p:nvSpPr>
              <p:cNvPr id="127" name="TextBox 126"/>
              <p:cNvSpPr txBox="1"/>
              <p:nvPr/>
            </p:nvSpPr>
            <p:spPr>
              <a:xfrm>
                <a:off x="6029696" y="7247862"/>
                <a:ext cx="3384376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( u , v ) &gt; 90</a:t>
                </a:r>
                <a:r>
                  <a:rPr lang="en-US" sz="4400" b="1" baseline="300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0</a:t>
                </a:r>
                <a:endPara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28" name="Straight Arrow Connector 127"/>
              <p:cNvCxnSpPr/>
              <p:nvPr/>
            </p:nvCxnSpPr>
            <p:spPr>
              <a:xfrm>
                <a:off x="6385546" y="7313702"/>
                <a:ext cx="5486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Arrow Connector 128"/>
              <p:cNvCxnSpPr/>
              <p:nvPr/>
            </p:nvCxnSpPr>
            <p:spPr>
              <a:xfrm>
                <a:off x="7059018" y="7313702"/>
                <a:ext cx="5486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4" name="Group 133"/>
          <p:cNvGrpSpPr/>
          <p:nvPr/>
        </p:nvGrpSpPr>
        <p:grpSpPr>
          <a:xfrm>
            <a:off x="16297568" y="11713621"/>
            <a:ext cx="7703964" cy="1723549"/>
            <a:chOff x="8088339" y="11820810"/>
            <a:chExt cx="7704856" cy="1723748"/>
          </a:xfrm>
        </p:grpSpPr>
        <p:sp>
          <p:nvSpPr>
            <p:cNvPr id="135" name="Rectangle 134"/>
            <p:cNvSpPr/>
            <p:nvPr/>
          </p:nvSpPr>
          <p:spPr>
            <a:xfrm>
              <a:off x="8088339" y="11820810"/>
              <a:ext cx="7704856" cy="1723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đường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hẳng</a:t>
              </a:r>
              <a:endParaRPr lang="vi-VN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b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bằn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180</a:t>
              </a:r>
              <a:r>
                <a:rPr lang="en-US" sz="4800" b="1" baseline="300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0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–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( u , v )</a:t>
              </a:r>
              <a:endPara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6" name="Straight Arrow Connector 135"/>
            <p:cNvCxnSpPr/>
            <p:nvPr/>
          </p:nvCxnSpPr>
          <p:spPr>
            <a:xfrm>
              <a:off x="13339519" y="12802290"/>
              <a:ext cx="603735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/>
            <p:nvPr/>
          </p:nvCxnSpPr>
          <p:spPr>
            <a:xfrm>
              <a:off x="14079748" y="12802290"/>
              <a:ext cx="603735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5" name="Straight Connector 114"/>
          <p:cNvCxnSpPr/>
          <p:nvPr/>
        </p:nvCxnSpPr>
        <p:spPr>
          <a:xfrm>
            <a:off x="7427578" y="8336889"/>
            <a:ext cx="0" cy="450799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15937570" y="8304190"/>
            <a:ext cx="0" cy="450799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1" name="Group 130"/>
          <p:cNvGrpSpPr/>
          <p:nvPr/>
        </p:nvGrpSpPr>
        <p:grpSpPr>
          <a:xfrm>
            <a:off x="16391841" y="5139757"/>
            <a:ext cx="3907498" cy="769441"/>
            <a:chOff x="16391534" y="5140351"/>
            <a:chExt cx="3907950" cy="769530"/>
          </a:xfrm>
        </p:grpSpPr>
        <p:sp>
          <p:nvSpPr>
            <p:cNvPr id="40" name="TextBox 39"/>
            <p:cNvSpPr txBox="1"/>
            <p:nvPr/>
          </p:nvSpPr>
          <p:spPr>
            <a:xfrm>
              <a:off x="19598839" y="5140351"/>
              <a:ext cx="700645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b’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6391534" y="5599226"/>
              <a:ext cx="3845263" cy="235207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16426672" y="4463474"/>
            <a:ext cx="3363166" cy="1587937"/>
            <a:chOff x="16426369" y="4463990"/>
            <a:chExt cx="3363555" cy="1588121"/>
          </a:xfrm>
        </p:grpSpPr>
        <p:sp>
          <p:nvSpPr>
            <p:cNvPr id="41" name="TextBox 40"/>
            <p:cNvSpPr txBox="1"/>
            <p:nvPr/>
          </p:nvSpPr>
          <p:spPr>
            <a:xfrm>
              <a:off x="17879074" y="4528300"/>
              <a:ext cx="700645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a’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16426369" y="4463990"/>
              <a:ext cx="3363555" cy="158812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16860208" y="4010891"/>
            <a:ext cx="844317" cy="2215991"/>
            <a:chOff x="18878887" y="9637048"/>
            <a:chExt cx="954622" cy="2505496"/>
          </a:xfrm>
        </p:grpSpPr>
        <p:sp>
          <p:nvSpPr>
            <p:cNvPr id="46" name="TextBox 45"/>
            <p:cNvSpPr txBox="1"/>
            <p:nvPr/>
          </p:nvSpPr>
          <p:spPr>
            <a:xfrm>
              <a:off x="18878887" y="10621625"/>
              <a:ext cx="954622" cy="869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O</a:t>
              </a:r>
              <a:endParaRPr lang="en-US" sz="44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8971244" y="9637048"/>
              <a:ext cx="504056" cy="2505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</a:t>
              </a:r>
              <a:endPara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16692674" y="9193511"/>
            <a:ext cx="2608332" cy="1862048"/>
            <a:chOff x="16692402" y="9300784"/>
            <a:chExt cx="2608634" cy="1862263"/>
          </a:xfrm>
        </p:grpSpPr>
        <p:grpSp>
          <p:nvGrpSpPr>
            <p:cNvPr id="148" name="Group 147"/>
            <p:cNvGrpSpPr/>
            <p:nvPr/>
          </p:nvGrpSpPr>
          <p:grpSpPr>
            <a:xfrm>
              <a:off x="16692402" y="9891582"/>
              <a:ext cx="2405523" cy="831093"/>
              <a:chOff x="16692402" y="9891582"/>
              <a:chExt cx="2405523" cy="831093"/>
            </a:xfrm>
          </p:grpSpPr>
          <p:cxnSp>
            <p:nvCxnSpPr>
              <p:cNvPr id="112" name="Straight Connector 111"/>
              <p:cNvCxnSpPr/>
              <p:nvPr/>
            </p:nvCxnSpPr>
            <p:spPr>
              <a:xfrm>
                <a:off x="16692402" y="10554886"/>
                <a:ext cx="2405523" cy="147141"/>
              </a:xfrm>
              <a:prstGeom prst="line">
                <a:avLst/>
              </a:prstGeom>
              <a:ln w="63500">
                <a:solidFill>
                  <a:srgbClr val="FF0000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5" name="Group 124"/>
              <p:cNvGrpSpPr/>
              <p:nvPr/>
            </p:nvGrpSpPr>
            <p:grpSpPr>
              <a:xfrm>
                <a:off x="16904652" y="9891582"/>
                <a:ext cx="841236" cy="831093"/>
                <a:chOff x="9901562" y="11055836"/>
                <a:chExt cx="841236" cy="831093"/>
              </a:xfrm>
            </p:grpSpPr>
            <p:sp>
              <p:nvSpPr>
                <p:cNvPr id="123" name="TextBox 122"/>
                <p:cNvSpPr txBox="1"/>
                <p:nvPr/>
              </p:nvSpPr>
              <p:spPr>
                <a:xfrm>
                  <a:off x="9950710" y="11055836"/>
                  <a:ext cx="792088" cy="8310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v</a:t>
                  </a:r>
                  <a:endPara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24" name="Straight Arrow Connector 123"/>
                <p:cNvCxnSpPr/>
                <p:nvPr/>
              </p:nvCxnSpPr>
              <p:spPr>
                <a:xfrm>
                  <a:off x="9901562" y="11172418"/>
                  <a:ext cx="640080" cy="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3" name="TextBox 112"/>
            <p:cNvSpPr txBox="1"/>
            <p:nvPr/>
          </p:nvSpPr>
          <p:spPr>
            <a:xfrm>
              <a:off x="18796980" y="9300784"/>
              <a:ext cx="504056" cy="1862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</a:t>
              </a:r>
              <a:endParaRPr lang="en-US" sz="115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396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2" repeatCount="3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41" grpId="0" animBg="1"/>
      <p:bldP spid="25" grpId="0"/>
      <p:bldP spid="26" grpId="0"/>
      <p:bldP spid="114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1364731" y="2522749"/>
            <a:ext cx="22639856" cy="10707403"/>
            <a:chOff x="1957258" y="85175"/>
            <a:chExt cx="20658187" cy="9674309"/>
          </a:xfrm>
        </p:grpSpPr>
        <p:sp>
          <p:nvSpPr>
            <p:cNvPr id="61" name="Round Same Side Corner Rectangle 60"/>
            <p:cNvSpPr/>
            <p:nvPr/>
          </p:nvSpPr>
          <p:spPr>
            <a:xfrm flipV="1">
              <a:off x="1957258" y="85175"/>
              <a:ext cx="20658187" cy="9674309"/>
            </a:xfrm>
            <a:prstGeom prst="round2SameRect">
              <a:avLst>
                <a:gd name="adj1" fmla="val 3062"/>
                <a:gd name="adj2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2" name="Group 56"/>
            <p:cNvGrpSpPr/>
            <p:nvPr/>
          </p:nvGrpSpPr>
          <p:grpSpPr>
            <a:xfrm>
              <a:off x="1978532" y="90522"/>
              <a:ext cx="20635342" cy="984664"/>
              <a:chOff x="1978532" y="90522"/>
              <a:chExt cx="20635342" cy="984664"/>
            </a:xfrm>
          </p:grpSpPr>
          <p:sp>
            <p:nvSpPr>
              <p:cNvPr id="63" name="Round Same Side Corner Rectangle 62"/>
              <p:cNvSpPr/>
              <p:nvPr/>
            </p:nvSpPr>
            <p:spPr>
              <a:xfrm rot="10800000" flipV="1">
                <a:off x="1978532" y="90522"/>
                <a:ext cx="20635342" cy="984664"/>
              </a:xfrm>
              <a:prstGeom prst="round2SameRect">
                <a:avLst>
                  <a:gd name="adj1" fmla="val 15299"/>
                  <a:gd name="adj2" fmla="val 0"/>
                </a:avLst>
              </a:prstGeom>
              <a:solidFill>
                <a:schemeClr val="accent5"/>
              </a:solidFill>
              <a:ln w="127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5996" tIns="17998" rIns="35996" bIns="17998"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3066151" y="109110"/>
                <a:ext cx="18440400" cy="923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5400" b="1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 </a:t>
                </a:r>
                <a:r>
                  <a:rPr kumimoji="0" lang="vi-VN" sz="5400" b="1" i="0" u="none" strike="noStrike" kern="1200" cap="none" spc="-15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pháp</a:t>
                </a:r>
                <a:r>
                  <a:rPr kumimoji="0" lang="vi-VN" sz="5400" b="1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vi-VN" sz="5400" b="1" i="0" u="none" strike="noStrike" kern="1200" cap="none" spc="-15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kumimoji="0" lang="vi-VN" sz="5400" b="1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vi-VN" sz="5400" b="1" i="0" u="none" strike="noStrike" kern="1200" cap="none" spc="-15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kumimoji="0" lang="vi-VN" sz="5400" b="1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vi-VN" sz="5400" b="1" i="0" u="none" strike="noStrike" kern="1200" cap="none" spc="-15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kumimoji="0" lang="vi-VN" sz="5400" b="1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vi-VN" sz="5400" b="1" i="0" u="none" strike="noStrike" kern="1200" cap="none" spc="-15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giữa</a:t>
                </a:r>
                <a:r>
                  <a:rPr kumimoji="0" lang="vi-VN" sz="5400" b="1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5400" b="1" i="0" u="none" strike="noStrike" kern="1200" cap="none" spc="-15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kumimoji="0" lang="en-US" sz="5400" b="1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vi-VN" sz="5400" b="1" i="0" u="none" strike="noStrike" kern="1200" cap="none" spc="-15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kumimoji="0" lang="vi-VN" sz="5400" b="1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vi-VN" sz="5400" b="1" i="0" u="none" strike="noStrike" kern="1200" cap="none" spc="-15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endParaRPr kumimoji="0" lang="en-US" sz="5400" b="1" i="0" u="none" strike="noStrike" kern="1200" cap="none" spc="-1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101" name="Rectangle 11">
            <a:extLst>
              <a:ext uri="{FF2B5EF4-FFF2-40B4-BE49-F238E27FC236}">
                <a16:creationId xmlns:a16="http://schemas.microsoft.com/office/drawing/2014/main" id="{80A169E8-7132-441B-A681-3D6EDFAB6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6614" y="3557418"/>
            <a:ext cx="22405626" cy="940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5400" b="1" i="1" dirty="0">
              <a:solidFill>
                <a:srgbClr val="145F8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Euclid Symbol" panose="05050102010706020507" pitchFamily="18" charset="2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4F426BF-0035-432D-932A-DB20E778434B}"/>
              </a:ext>
            </a:extLst>
          </p:cNvPr>
          <p:cNvGrpSpPr/>
          <p:nvPr/>
        </p:nvGrpSpPr>
        <p:grpSpPr>
          <a:xfrm>
            <a:off x="1811962" y="5886669"/>
            <a:ext cx="22190904" cy="1569660"/>
            <a:chOff x="1770144" y="4696252"/>
            <a:chExt cx="19076928" cy="1569841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A205DF40-A1F7-4D9A-ACDE-378DF5556838}"/>
                </a:ext>
              </a:extLst>
            </p:cNvPr>
            <p:cNvSpPr/>
            <p:nvPr/>
          </p:nvSpPr>
          <p:spPr>
            <a:xfrm>
              <a:off x="3914785" y="4696252"/>
              <a:ext cx="16932287" cy="15698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3333FF"/>
                </a:buClr>
              </a:pP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này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kẻ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song song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kia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2E1310FC-4A41-4207-9A69-BB25F277920B}"/>
                </a:ext>
              </a:extLst>
            </p:cNvPr>
            <p:cNvGrpSpPr/>
            <p:nvPr/>
          </p:nvGrpSpPr>
          <p:grpSpPr>
            <a:xfrm>
              <a:off x="1770144" y="4717037"/>
              <a:ext cx="2457102" cy="1271183"/>
              <a:chOff x="4015409" y="4789964"/>
              <a:chExt cx="2457102" cy="1271183"/>
            </a:xfrm>
          </p:grpSpPr>
          <p:grpSp>
            <p:nvGrpSpPr>
              <p:cNvPr id="105" name="Group 21">
                <a:extLst>
                  <a:ext uri="{FF2B5EF4-FFF2-40B4-BE49-F238E27FC236}">
                    <a16:creationId xmlns:a16="http://schemas.microsoft.com/office/drawing/2014/main" id="{E20D086A-D0D1-45F8-A16E-7362830094C1}"/>
                  </a:ext>
                </a:extLst>
              </p:cNvPr>
              <p:cNvGrpSpPr/>
              <p:nvPr/>
            </p:nvGrpSpPr>
            <p:grpSpPr>
              <a:xfrm>
                <a:off x="4015409" y="4789964"/>
                <a:ext cx="2112067" cy="1271183"/>
                <a:chOff x="1033670" y="3939088"/>
                <a:chExt cx="2112067" cy="1271183"/>
              </a:xfrm>
            </p:grpSpPr>
            <p:sp>
              <p:nvSpPr>
                <p:cNvPr id="107" name="Right Triangle 106">
                  <a:extLst>
                    <a:ext uri="{FF2B5EF4-FFF2-40B4-BE49-F238E27FC236}">
                      <a16:creationId xmlns:a16="http://schemas.microsoft.com/office/drawing/2014/main" id="{F4CB4092-4AD1-45A3-B47A-B1217D214373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Round Same Side Corner Rectangle 23">
                  <a:extLst>
                    <a:ext uri="{FF2B5EF4-FFF2-40B4-BE49-F238E27FC236}">
                      <a16:creationId xmlns:a16="http://schemas.microsoft.com/office/drawing/2014/main" id="{BAA8BD67-19B7-4B66-86F7-819C926345A1}"/>
                    </a:ext>
                  </a:extLst>
                </p:cNvPr>
                <p:cNvSpPr/>
                <p:nvPr/>
              </p:nvSpPr>
              <p:spPr>
                <a:xfrm rot="5400000">
                  <a:off x="1744528" y="3228230"/>
                  <a:ext cx="690351" cy="2112067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13AFDF68-686D-4794-8FDB-CA1B5389A887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EEECE1">
                        <a:lumMod val="50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82A2B95-0002-499D-B638-7426099D528C}"/>
                  </a:ext>
                </a:extLst>
              </p:cNvPr>
              <p:cNvSpPr/>
              <p:nvPr/>
            </p:nvSpPr>
            <p:spPr>
              <a:xfrm>
                <a:off x="4162263" y="4789964"/>
                <a:ext cx="2310248" cy="769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1: 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6AC2B9D1-C698-4442-927A-634669FBECD9}"/>
              </a:ext>
            </a:extLst>
          </p:cNvPr>
          <p:cNvGrpSpPr/>
          <p:nvPr/>
        </p:nvGrpSpPr>
        <p:grpSpPr>
          <a:xfrm>
            <a:off x="1811964" y="7706782"/>
            <a:ext cx="17606750" cy="935760"/>
            <a:chOff x="1770145" y="6904817"/>
            <a:chExt cx="9317413" cy="935868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59763B26-73F7-402A-91A0-46A1DC7BA839}"/>
                </a:ext>
              </a:extLst>
            </p:cNvPr>
            <p:cNvSpPr/>
            <p:nvPr/>
          </p:nvSpPr>
          <p:spPr>
            <a:xfrm>
              <a:off x="3476423" y="6962322"/>
              <a:ext cx="7611135" cy="831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Dựa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phẳng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28" name="Group 9">
              <a:extLst>
                <a:ext uri="{FF2B5EF4-FFF2-40B4-BE49-F238E27FC236}">
                  <a16:creationId xmlns:a16="http://schemas.microsoft.com/office/drawing/2014/main" id="{4C60BF0C-5D7E-4D15-B4A6-EFEEB1EE6723}"/>
                </a:ext>
              </a:extLst>
            </p:cNvPr>
            <p:cNvGrpSpPr/>
            <p:nvPr/>
          </p:nvGrpSpPr>
          <p:grpSpPr>
            <a:xfrm>
              <a:off x="1770145" y="6904817"/>
              <a:ext cx="1479117" cy="935868"/>
              <a:chOff x="4015410" y="6397488"/>
              <a:chExt cx="1479117" cy="935868"/>
            </a:xfrm>
          </p:grpSpPr>
          <p:grpSp>
            <p:nvGrpSpPr>
              <p:cNvPr id="130" name="Group 25">
                <a:extLst>
                  <a:ext uri="{FF2B5EF4-FFF2-40B4-BE49-F238E27FC236}">
                    <a16:creationId xmlns:a16="http://schemas.microsoft.com/office/drawing/2014/main" id="{33345FC3-9F49-4CCE-8931-9A104BE6E82C}"/>
                  </a:ext>
                </a:extLst>
              </p:cNvPr>
              <p:cNvGrpSpPr/>
              <p:nvPr/>
            </p:nvGrpSpPr>
            <p:grpSpPr>
              <a:xfrm>
                <a:off x="4015410" y="6397488"/>
                <a:ext cx="1479117" cy="935868"/>
                <a:chOff x="1033671" y="4274403"/>
                <a:chExt cx="1479117" cy="935868"/>
              </a:xfrm>
            </p:grpSpPr>
            <p:sp>
              <p:nvSpPr>
                <p:cNvPr id="134" name="Right Triangle 133">
                  <a:extLst>
                    <a:ext uri="{FF2B5EF4-FFF2-40B4-BE49-F238E27FC236}">
                      <a16:creationId xmlns:a16="http://schemas.microsoft.com/office/drawing/2014/main" id="{FECC3DAE-BAA6-4A5E-9602-28EAA9443439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Round Same Side Corner Rectangle 78">
                  <a:extLst>
                    <a:ext uri="{FF2B5EF4-FFF2-40B4-BE49-F238E27FC236}">
                      <a16:creationId xmlns:a16="http://schemas.microsoft.com/office/drawing/2014/main" id="{0B7A616E-FDFA-447E-8548-8C466DD97B6B}"/>
                    </a:ext>
                  </a:extLst>
                </p:cNvPr>
                <p:cNvSpPr/>
                <p:nvPr/>
              </p:nvSpPr>
              <p:spPr>
                <a:xfrm rot="5400000">
                  <a:off x="1379450" y="3949986"/>
                  <a:ext cx="787559" cy="1479117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25048158-2A4C-4B57-95C3-5EA1AB936928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EEECE1">
                        <a:lumMod val="50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C0E5027E-581B-4895-A35D-B7828133B0E5}"/>
                  </a:ext>
                </a:extLst>
              </p:cNvPr>
              <p:cNvSpPr/>
              <p:nvPr/>
            </p:nvSpPr>
            <p:spPr>
              <a:xfrm>
                <a:off x="4025159" y="6442487"/>
                <a:ext cx="1391232" cy="769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2: 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09092B26-F638-4742-B417-381E6BD94E90}"/>
              </a:ext>
            </a:extLst>
          </p:cNvPr>
          <p:cNvGrpSpPr/>
          <p:nvPr/>
        </p:nvGrpSpPr>
        <p:grpSpPr>
          <a:xfrm>
            <a:off x="1869736" y="10221648"/>
            <a:ext cx="21922505" cy="1629588"/>
            <a:chOff x="1770144" y="5052352"/>
            <a:chExt cx="18846193" cy="1629776"/>
          </a:xfrm>
        </p:grpSpPr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FEECAB74-8927-40A3-B90B-09069F4D4D5F}"/>
                </a:ext>
              </a:extLst>
            </p:cNvPr>
            <p:cNvSpPr/>
            <p:nvPr/>
          </p:nvSpPr>
          <p:spPr>
            <a:xfrm>
              <a:off x="3914785" y="5112287"/>
              <a:ext cx="16701552" cy="15698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3333FF"/>
                </a:buClr>
              </a:pP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Dựa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vô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FD70B9B9-F2FC-4275-9488-0EC5E9C72795}"/>
                </a:ext>
              </a:extLst>
            </p:cNvPr>
            <p:cNvGrpSpPr/>
            <p:nvPr/>
          </p:nvGrpSpPr>
          <p:grpSpPr>
            <a:xfrm>
              <a:off x="1770144" y="5052352"/>
              <a:ext cx="2144642" cy="935868"/>
              <a:chOff x="4015409" y="5125279"/>
              <a:chExt cx="2144642" cy="935868"/>
            </a:xfrm>
          </p:grpSpPr>
          <p:grpSp>
            <p:nvGrpSpPr>
              <p:cNvPr id="153" name="Group 21">
                <a:extLst>
                  <a:ext uri="{FF2B5EF4-FFF2-40B4-BE49-F238E27FC236}">
                    <a16:creationId xmlns:a16="http://schemas.microsoft.com/office/drawing/2014/main" id="{7719E93E-844B-4386-8C48-B71A22E1E7BF}"/>
                  </a:ext>
                </a:extLst>
              </p:cNvPr>
              <p:cNvGrpSpPr/>
              <p:nvPr/>
            </p:nvGrpSpPr>
            <p:grpSpPr>
              <a:xfrm>
                <a:off x="4015409" y="5125279"/>
                <a:ext cx="2112067" cy="935868"/>
                <a:chOff x="1033670" y="4274403"/>
                <a:chExt cx="2112067" cy="935868"/>
              </a:xfrm>
            </p:grpSpPr>
            <p:sp>
              <p:nvSpPr>
                <p:cNvPr id="155" name="Right Triangle 154">
                  <a:extLst>
                    <a:ext uri="{FF2B5EF4-FFF2-40B4-BE49-F238E27FC236}">
                      <a16:creationId xmlns:a16="http://schemas.microsoft.com/office/drawing/2014/main" id="{B8C79BDC-A44F-4381-978C-9E48CE847278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6" name="Round Same Side Corner Rectangle 23">
                  <a:extLst>
                    <a:ext uri="{FF2B5EF4-FFF2-40B4-BE49-F238E27FC236}">
                      <a16:creationId xmlns:a16="http://schemas.microsoft.com/office/drawing/2014/main" id="{25BA524B-A935-4C09-9EE0-0327A3A981A8}"/>
                    </a:ext>
                  </a:extLst>
                </p:cNvPr>
                <p:cNvSpPr/>
                <p:nvPr/>
              </p:nvSpPr>
              <p:spPr>
                <a:xfrm rot="5400000">
                  <a:off x="1744528" y="3627996"/>
                  <a:ext cx="690351" cy="2112067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C815034F-57FD-4041-9786-4518E4353107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EEECE1">
                        <a:lumMod val="50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FCD90A19-88F1-4E70-B4E5-843A513DF6B2}"/>
                  </a:ext>
                </a:extLst>
              </p:cNvPr>
              <p:cNvSpPr/>
              <p:nvPr/>
            </p:nvSpPr>
            <p:spPr>
              <a:xfrm>
                <a:off x="4060976" y="5189731"/>
                <a:ext cx="2099075" cy="769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1: 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D9C57420-E0A3-4DFE-9A71-D0CDAAC9A146}"/>
              </a:ext>
            </a:extLst>
          </p:cNvPr>
          <p:cNvGrpSpPr/>
          <p:nvPr/>
        </p:nvGrpSpPr>
        <p:grpSpPr>
          <a:xfrm>
            <a:off x="1830386" y="12101687"/>
            <a:ext cx="21961854" cy="1004713"/>
            <a:chOff x="1743230" y="6835856"/>
            <a:chExt cx="15020968" cy="1004829"/>
          </a:xfrm>
        </p:grpSpPr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A4826CF7-AAF5-4CFD-BB8D-CF74A5AF4E75}"/>
                </a:ext>
              </a:extLst>
            </p:cNvPr>
            <p:cNvSpPr/>
            <p:nvPr/>
          </p:nvSpPr>
          <p:spPr>
            <a:xfrm>
              <a:off x="3476423" y="6913821"/>
              <a:ext cx="13287775" cy="831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suy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ra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60" name="Group 9">
              <a:extLst>
                <a:ext uri="{FF2B5EF4-FFF2-40B4-BE49-F238E27FC236}">
                  <a16:creationId xmlns:a16="http://schemas.microsoft.com/office/drawing/2014/main" id="{76E23EB5-DAE1-429E-AFFC-26BD32DD078B}"/>
                </a:ext>
              </a:extLst>
            </p:cNvPr>
            <p:cNvGrpSpPr/>
            <p:nvPr/>
          </p:nvGrpSpPr>
          <p:grpSpPr>
            <a:xfrm>
              <a:off x="1743230" y="6835856"/>
              <a:ext cx="1707277" cy="1004829"/>
              <a:chOff x="3988495" y="6328527"/>
              <a:chExt cx="1707277" cy="1004829"/>
            </a:xfrm>
          </p:grpSpPr>
          <p:grpSp>
            <p:nvGrpSpPr>
              <p:cNvPr id="161" name="Group 25">
                <a:extLst>
                  <a:ext uri="{FF2B5EF4-FFF2-40B4-BE49-F238E27FC236}">
                    <a16:creationId xmlns:a16="http://schemas.microsoft.com/office/drawing/2014/main" id="{617C3258-8A99-44D8-BAB4-8188DE6ACB25}"/>
                  </a:ext>
                </a:extLst>
              </p:cNvPr>
              <p:cNvGrpSpPr/>
              <p:nvPr/>
            </p:nvGrpSpPr>
            <p:grpSpPr>
              <a:xfrm>
                <a:off x="4015409" y="6328527"/>
                <a:ext cx="1680363" cy="1004829"/>
                <a:chOff x="1033670" y="4205442"/>
                <a:chExt cx="1680363" cy="1004829"/>
              </a:xfrm>
            </p:grpSpPr>
            <p:sp>
              <p:nvSpPr>
                <p:cNvPr id="163" name="Right Triangle 162">
                  <a:extLst>
                    <a:ext uri="{FF2B5EF4-FFF2-40B4-BE49-F238E27FC236}">
                      <a16:creationId xmlns:a16="http://schemas.microsoft.com/office/drawing/2014/main" id="{D249C506-6E17-4184-AD48-3BC5CE250C08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4" name="Round Same Side Corner Rectangle 78">
                  <a:extLst>
                    <a:ext uri="{FF2B5EF4-FFF2-40B4-BE49-F238E27FC236}">
                      <a16:creationId xmlns:a16="http://schemas.microsoft.com/office/drawing/2014/main" id="{09A008A9-DB19-449C-A817-850C05D4C5FA}"/>
                    </a:ext>
                  </a:extLst>
                </p:cNvPr>
                <p:cNvSpPr/>
                <p:nvPr/>
              </p:nvSpPr>
              <p:spPr>
                <a:xfrm rot="5400000">
                  <a:off x="1461970" y="3777142"/>
                  <a:ext cx="823763" cy="1680363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68DCDC0D-A887-4B4D-8156-249824F692CD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EEECE1">
                        <a:lumMod val="50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4FBD9BF4-DE1C-4E59-8DFD-2C91BDC1D778}"/>
                  </a:ext>
                </a:extLst>
              </p:cNvPr>
              <p:cNvSpPr/>
              <p:nvPr/>
            </p:nvSpPr>
            <p:spPr>
              <a:xfrm>
                <a:off x="3988495" y="6397488"/>
                <a:ext cx="1693678" cy="769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2: 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78223675-A18A-46A8-9200-3CDEB78E9819}"/>
              </a:ext>
            </a:extLst>
          </p:cNvPr>
          <p:cNvGrpSpPr/>
          <p:nvPr/>
        </p:nvGrpSpPr>
        <p:grpSpPr>
          <a:xfrm>
            <a:off x="1143391" y="4571997"/>
            <a:ext cx="20763251" cy="1064219"/>
            <a:chOff x="1770144" y="4923878"/>
            <a:chExt cx="17849613" cy="1064342"/>
          </a:xfrm>
        </p:grpSpPr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AF2F0B10-8B34-4935-B5A1-FD4E668CF54D}"/>
                </a:ext>
              </a:extLst>
            </p:cNvPr>
            <p:cNvSpPr/>
            <p:nvPr/>
          </p:nvSpPr>
          <p:spPr>
            <a:xfrm>
              <a:off x="6946234" y="4923878"/>
              <a:ext cx="12673523" cy="9234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3333FF"/>
                </a:buClr>
              </a:pPr>
              <a:r>
                <a:rPr lang="en-US" altLang="en-US" sz="5400" b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altLang="en-US" sz="5400" b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5400" b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pháp</a:t>
              </a:r>
              <a:r>
                <a:rPr lang="en-US" altLang="en-US" sz="5400" b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5400" b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altLang="en-US" sz="5400" b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5400" b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altLang="en-US" sz="5400" b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5400" b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endPara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9EECE0A3-DA6D-41F7-BF7A-2393F8AD6DD2}"/>
                </a:ext>
              </a:extLst>
            </p:cNvPr>
            <p:cNvGrpSpPr/>
            <p:nvPr/>
          </p:nvGrpSpPr>
          <p:grpSpPr>
            <a:xfrm>
              <a:off x="1770144" y="4945653"/>
              <a:ext cx="4995020" cy="1042567"/>
              <a:chOff x="4015409" y="5018580"/>
              <a:chExt cx="4995020" cy="1042567"/>
            </a:xfrm>
          </p:grpSpPr>
          <p:grpSp>
            <p:nvGrpSpPr>
              <p:cNvPr id="169" name="Group 21">
                <a:extLst>
                  <a:ext uri="{FF2B5EF4-FFF2-40B4-BE49-F238E27FC236}">
                    <a16:creationId xmlns:a16="http://schemas.microsoft.com/office/drawing/2014/main" id="{50D05196-6C56-4738-9117-A9E5FEFA098F}"/>
                  </a:ext>
                </a:extLst>
              </p:cNvPr>
              <p:cNvGrpSpPr/>
              <p:nvPr/>
            </p:nvGrpSpPr>
            <p:grpSpPr>
              <a:xfrm>
                <a:off x="4015409" y="5018580"/>
                <a:ext cx="4995020" cy="1042567"/>
                <a:chOff x="1033670" y="4167704"/>
                <a:chExt cx="4995020" cy="1042567"/>
              </a:xfrm>
            </p:grpSpPr>
            <p:sp>
              <p:nvSpPr>
                <p:cNvPr id="171" name="Right Triangle 170">
                  <a:extLst>
                    <a:ext uri="{FF2B5EF4-FFF2-40B4-BE49-F238E27FC236}">
                      <a16:creationId xmlns:a16="http://schemas.microsoft.com/office/drawing/2014/main" id="{2800ABDE-1BD8-471D-BCC0-518AB0DD245E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2" name="Round Same Side Corner Rectangle 23">
                  <a:extLst>
                    <a:ext uri="{FF2B5EF4-FFF2-40B4-BE49-F238E27FC236}">
                      <a16:creationId xmlns:a16="http://schemas.microsoft.com/office/drawing/2014/main" id="{63456FAF-AA7E-4CF3-9122-AD63E0E41EB7}"/>
                    </a:ext>
                  </a:extLst>
                </p:cNvPr>
                <p:cNvSpPr/>
                <p:nvPr/>
              </p:nvSpPr>
              <p:spPr>
                <a:xfrm rot="5400000">
                  <a:off x="3100429" y="2100945"/>
                  <a:ext cx="861501" cy="4995020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TextBox 172">
                  <a:extLst>
                    <a:ext uri="{FF2B5EF4-FFF2-40B4-BE49-F238E27FC236}">
                      <a16:creationId xmlns:a16="http://schemas.microsoft.com/office/drawing/2014/main" id="{45EE4E7E-4E80-4504-9A58-8AEB9DED5096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EEECE1">
                        <a:lumMod val="50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45669364-B62B-49EC-AAD3-F80AB05F1964}"/>
                  </a:ext>
                </a:extLst>
              </p:cNvPr>
              <p:cNvSpPr/>
              <p:nvPr/>
            </p:nvSpPr>
            <p:spPr>
              <a:xfrm>
                <a:off x="4487100" y="5073014"/>
                <a:ext cx="4114835" cy="769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400" b="1" dirty="0">
                    <a:solidFill>
                      <a:srgbClr val="4BACC6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</a:t>
                </a:r>
                <a:r>
                  <a:rPr lang="vi-VN" sz="4400" b="1" dirty="0">
                    <a:solidFill>
                      <a:srgbClr val="4BACC6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ư</a:t>
                </a:r>
                <a:r>
                  <a:rPr lang="en-US" sz="4400" b="1" dirty="0" err="1">
                    <a:solidFill>
                      <a:srgbClr val="4BACC6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ơng</a:t>
                </a:r>
                <a:r>
                  <a:rPr lang="en-US" sz="4400" b="1" dirty="0">
                    <a:solidFill>
                      <a:srgbClr val="4BACC6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4BACC6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pháp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1: 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91E09248-3779-4A3E-AD1C-82BE31B89BC7}"/>
              </a:ext>
            </a:extLst>
          </p:cNvPr>
          <p:cNvGrpSpPr/>
          <p:nvPr/>
        </p:nvGrpSpPr>
        <p:grpSpPr>
          <a:xfrm>
            <a:off x="1068390" y="8892995"/>
            <a:ext cx="12602048" cy="1078200"/>
            <a:chOff x="1770145" y="6762361"/>
            <a:chExt cx="3922835" cy="1078324"/>
          </a:xfrm>
        </p:grpSpPr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EB1FF1FD-F82B-43C8-B43F-1433D818A1E2}"/>
                </a:ext>
              </a:extLst>
            </p:cNvPr>
            <p:cNvSpPr/>
            <p:nvPr/>
          </p:nvSpPr>
          <p:spPr>
            <a:xfrm>
              <a:off x="3602175" y="6762361"/>
              <a:ext cx="2090805" cy="923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en-US" sz="5400" b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altLang="en-US" sz="5400" b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5400" b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pháp</a:t>
              </a:r>
              <a:r>
                <a:rPr lang="en-US" altLang="en-US" sz="5400" b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en-US" sz="5400" b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76" name="Group 9">
              <a:extLst>
                <a:ext uri="{FF2B5EF4-FFF2-40B4-BE49-F238E27FC236}">
                  <a16:creationId xmlns:a16="http://schemas.microsoft.com/office/drawing/2014/main" id="{7944DD12-6413-43A3-807F-95D26F698808}"/>
                </a:ext>
              </a:extLst>
            </p:cNvPr>
            <p:cNvGrpSpPr/>
            <p:nvPr/>
          </p:nvGrpSpPr>
          <p:grpSpPr>
            <a:xfrm>
              <a:off x="1770145" y="6835855"/>
              <a:ext cx="1808684" cy="1004830"/>
              <a:chOff x="4015410" y="6328526"/>
              <a:chExt cx="1808684" cy="1004830"/>
            </a:xfrm>
          </p:grpSpPr>
          <p:grpSp>
            <p:nvGrpSpPr>
              <p:cNvPr id="177" name="Group 25">
                <a:extLst>
                  <a:ext uri="{FF2B5EF4-FFF2-40B4-BE49-F238E27FC236}">
                    <a16:creationId xmlns:a16="http://schemas.microsoft.com/office/drawing/2014/main" id="{41BDD377-64B0-4BB2-AD46-F19274C762D8}"/>
                  </a:ext>
                </a:extLst>
              </p:cNvPr>
              <p:cNvGrpSpPr/>
              <p:nvPr/>
            </p:nvGrpSpPr>
            <p:grpSpPr>
              <a:xfrm>
                <a:off x="4015410" y="6328526"/>
                <a:ext cx="1808684" cy="1004830"/>
                <a:chOff x="1033671" y="4205441"/>
                <a:chExt cx="1808684" cy="1004830"/>
              </a:xfrm>
            </p:grpSpPr>
            <p:sp>
              <p:nvSpPr>
                <p:cNvPr id="179" name="Right Triangle 178">
                  <a:extLst>
                    <a:ext uri="{FF2B5EF4-FFF2-40B4-BE49-F238E27FC236}">
                      <a16:creationId xmlns:a16="http://schemas.microsoft.com/office/drawing/2014/main" id="{0F1DEC32-1D21-4A8E-AEEF-6A53A8657516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0" name="Round Same Side Corner Rectangle 78">
                  <a:extLst>
                    <a:ext uri="{FF2B5EF4-FFF2-40B4-BE49-F238E27FC236}">
                      <a16:creationId xmlns:a16="http://schemas.microsoft.com/office/drawing/2014/main" id="{A188DC68-11AE-40B6-B026-7C4E401A8851}"/>
                    </a:ext>
                  </a:extLst>
                </p:cNvPr>
                <p:cNvSpPr/>
                <p:nvPr/>
              </p:nvSpPr>
              <p:spPr>
                <a:xfrm rot="5400000">
                  <a:off x="1526131" y="3712981"/>
                  <a:ext cx="823763" cy="1808684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1" name="TextBox 180">
                  <a:extLst>
                    <a:ext uri="{FF2B5EF4-FFF2-40B4-BE49-F238E27FC236}">
                      <a16:creationId xmlns:a16="http://schemas.microsoft.com/office/drawing/2014/main" id="{2DA67C9C-477D-4223-A68B-4A3C2E49982E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EEECE1">
                        <a:lumMod val="50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BC27D3C7-31B4-4F6F-800B-C144E9035EFA}"/>
                  </a:ext>
                </a:extLst>
              </p:cNvPr>
              <p:cNvSpPr/>
              <p:nvPr/>
            </p:nvSpPr>
            <p:spPr>
              <a:xfrm>
                <a:off x="4086569" y="6392954"/>
                <a:ext cx="1656806" cy="7079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</a:t>
                </a:r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ư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ơng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pháp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2: </a:t>
                </a: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70" name="Rounded Rectangle 69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 TRONG KHÔNG GIAN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753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822932" y="3517406"/>
            <a:ext cx="22867507" cy="9512794"/>
            <a:chOff x="757717" y="4817667"/>
            <a:chExt cx="22870154" cy="9016916"/>
          </a:xfrm>
        </p:grpSpPr>
        <p:sp>
          <p:nvSpPr>
            <p:cNvPr id="41" name="Rounded Rectangle 40"/>
            <p:cNvSpPr/>
            <p:nvPr/>
          </p:nvSpPr>
          <p:spPr>
            <a:xfrm>
              <a:off x="757717" y="4817667"/>
              <a:ext cx="22870154" cy="9016916"/>
            </a:xfrm>
            <a:prstGeom prst="roundRect">
              <a:avLst>
                <a:gd name="adj" fmla="val 2268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820821" y="4874763"/>
              <a:ext cx="2803021" cy="81980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218177" y="4865871"/>
              <a:ext cx="1973617" cy="76944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>
                <a:defRPr sz="4400" b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r>
                <a:rPr lang="en-US">
                  <a:solidFill>
                    <a:schemeClr val="bg1"/>
                  </a:solidFill>
                </a:rPr>
                <a:t>Trả lời</a:t>
              </a:r>
            </a:p>
          </p:txBody>
        </p:sp>
      </p:grpSp>
      <p:grpSp>
        <p:nvGrpSpPr>
          <p:cNvPr id="44" name="Group 22"/>
          <p:cNvGrpSpPr>
            <a:grpSpLocks/>
          </p:cNvGrpSpPr>
          <p:nvPr/>
        </p:nvGrpSpPr>
        <p:grpSpPr bwMode="auto">
          <a:xfrm>
            <a:off x="12472988" y="8076997"/>
            <a:ext cx="914400" cy="739776"/>
            <a:chOff x="3381" y="2496"/>
            <a:chExt cx="288" cy="233"/>
          </a:xfrm>
        </p:grpSpPr>
        <p:sp>
          <p:nvSpPr>
            <p:cNvPr id="45" name="Text Box 23"/>
            <p:cNvSpPr txBox="1">
              <a:spLocks noChangeArrowheads="1"/>
            </p:cNvSpPr>
            <p:nvPr/>
          </p:nvSpPr>
          <p:spPr bwMode="auto">
            <a:xfrm>
              <a:off x="3381" y="2496"/>
              <a:ext cx="28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46" name="Oval 24"/>
            <p:cNvSpPr>
              <a:spLocks noChangeArrowheads="1"/>
            </p:cNvSpPr>
            <p:nvPr/>
          </p:nvSpPr>
          <p:spPr bwMode="auto">
            <a:xfrm>
              <a:off x="3557" y="2625"/>
              <a:ext cx="58" cy="5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4800"/>
            </a:p>
          </p:txBody>
        </p:sp>
      </p:grpSp>
      <p:sp>
        <p:nvSpPr>
          <p:cNvPr id="55" name="Arc 17"/>
          <p:cNvSpPr>
            <a:spLocks/>
          </p:cNvSpPr>
          <p:nvPr/>
        </p:nvSpPr>
        <p:spPr bwMode="auto">
          <a:xfrm>
            <a:off x="13704887" y="8325208"/>
            <a:ext cx="246063" cy="621176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419100 h 43200"/>
              <a:gd name="T4" fmla="*/ 0 w 21600"/>
              <a:gd name="T5" fmla="*/ 209550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200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200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en-US" sz="8600"/>
          </a:p>
        </p:txBody>
      </p:sp>
      <p:sp>
        <p:nvSpPr>
          <p:cNvPr id="56" name="Line 20"/>
          <p:cNvSpPr>
            <a:spLocks noChangeShapeType="1"/>
          </p:cNvSpPr>
          <p:nvPr/>
        </p:nvSpPr>
        <p:spPr bwMode="auto">
          <a:xfrm>
            <a:off x="14039850" y="8731045"/>
            <a:ext cx="4383087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endParaRPr lang="en-US" sz="8600"/>
          </a:p>
        </p:txBody>
      </p:sp>
      <p:sp>
        <p:nvSpPr>
          <p:cNvPr id="57" name="Oval 21"/>
          <p:cNvSpPr>
            <a:spLocks noChangeArrowheads="1"/>
          </p:cNvSpPr>
          <p:nvPr/>
        </p:nvSpPr>
        <p:spPr bwMode="auto">
          <a:xfrm>
            <a:off x="18430107" y="7696200"/>
            <a:ext cx="4845050" cy="20774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bg1">
                <a:alpha val="32941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0" tIns="0" rIns="0" bIns="0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endParaRPr lang="en-US" sz="4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vectơ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759834" y="2033084"/>
            <a:ext cx="22926502" cy="1241059"/>
            <a:chOff x="757717" y="2741325"/>
            <a:chExt cx="22929155" cy="1241202"/>
          </a:xfrm>
        </p:grpSpPr>
        <p:sp>
          <p:nvSpPr>
            <p:cNvPr id="64" name="Rounded Rectangle 63"/>
            <p:cNvSpPr/>
            <p:nvPr/>
          </p:nvSpPr>
          <p:spPr>
            <a:xfrm>
              <a:off x="757717" y="2741325"/>
              <a:ext cx="22870154" cy="1241202"/>
            </a:xfrm>
            <a:prstGeom prst="roundRect">
              <a:avLst>
                <a:gd name="adj" fmla="val 10056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/>
                <p:cNvSpPr/>
                <p:nvPr/>
              </p:nvSpPr>
              <p:spPr>
                <a:xfrm>
                  <a:off x="2848871" y="2767352"/>
                  <a:ext cx="20838001" cy="94030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Nêu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cách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xác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định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góc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giữa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hai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vectơ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và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đều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khác</a:t>
                  </a:r>
                  <a14:m>
                    <m:oMath xmlns:m="http://schemas.openxmlformats.org/officeDocument/2006/math">
                      <m:r>
                        <a:rPr lang="vi-VN" sz="4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a14:m>
                  <a:r>
                    <a:rPr lang="vi-VN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trong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hình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học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phẳng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r>
                    <a:rPr lang="vi-VN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en-US" sz="4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5" name="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8871" y="2767352"/>
                  <a:ext cx="20838001" cy="940303"/>
                </a:xfrm>
                <a:prstGeom prst="rect">
                  <a:avLst/>
                </a:prstGeom>
                <a:blipFill>
                  <a:blip r:embed="rId2"/>
                  <a:stretch>
                    <a:fillRect l="-1346" t="-2597" r="-117" b="-344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Rounded Rectangle 65"/>
            <p:cNvSpPr/>
            <p:nvPr/>
          </p:nvSpPr>
          <p:spPr>
            <a:xfrm>
              <a:off x="820822" y="2822028"/>
              <a:ext cx="2009401" cy="87864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57457" y="2805450"/>
              <a:ext cx="1741383" cy="831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b="1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1</a:t>
              </a:r>
              <a:endParaRPr lang="en-US" sz="4800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/>
              <p:cNvSpPr/>
              <p:nvPr/>
            </p:nvSpPr>
            <p:spPr>
              <a:xfrm>
                <a:off x="2460253" y="4416157"/>
                <a:ext cx="21107400" cy="958379"/>
              </a:xfrm>
              <a:prstGeom prst="roundRect">
                <a:avLst>
                  <a:gd name="adj" fmla="val 3479"/>
                </a:avLst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véctơ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đều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khác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véc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tơ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và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kì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2" name="Rounded 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253" y="4416157"/>
                <a:ext cx="21107400" cy="958379"/>
              </a:xfrm>
              <a:prstGeom prst="roundRect">
                <a:avLst>
                  <a:gd name="adj" fmla="val 3479"/>
                </a:avLst>
              </a:prstGeom>
              <a:blipFill>
                <a:blip r:embed="rId3"/>
                <a:stretch>
                  <a:fillRect l="-1271" t="-1266" b="-32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4878387" y="6652546"/>
            <a:ext cx="2743200" cy="1926099"/>
            <a:chOff x="4878387" y="6652546"/>
            <a:chExt cx="2743200" cy="1926099"/>
          </a:xfrm>
        </p:grpSpPr>
        <p:sp>
          <p:nvSpPr>
            <p:cNvPr id="32" name="Line 8"/>
            <p:cNvSpPr>
              <a:spLocks noChangeShapeType="1"/>
            </p:cNvSpPr>
            <p:nvPr/>
          </p:nvSpPr>
          <p:spPr bwMode="auto">
            <a:xfrm>
              <a:off x="4878387" y="6749845"/>
              <a:ext cx="2743200" cy="1828800"/>
            </a:xfrm>
            <a:prstGeom prst="line">
              <a:avLst/>
            </a:prstGeom>
            <a:noFill/>
            <a:ln w="762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 sz="8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5940800" y="6652546"/>
                  <a:ext cx="697627" cy="9408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0800" y="6652546"/>
                  <a:ext cx="697627" cy="94083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4922865" y="8878133"/>
            <a:ext cx="5029200" cy="2133600"/>
            <a:chOff x="4922865" y="8878133"/>
            <a:chExt cx="5029200" cy="2133600"/>
          </a:xfrm>
        </p:grpSpPr>
        <p:sp>
          <p:nvSpPr>
            <p:cNvPr id="35" name="Line 5"/>
            <p:cNvSpPr>
              <a:spLocks noChangeShapeType="1"/>
            </p:cNvSpPr>
            <p:nvPr/>
          </p:nvSpPr>
          <p:spPr bwMode="auto">
            <a:xfrm flipV="1">
              <a:off x="4922865" y="8878133"/>
              <a:ext cx="5029200" cy="2133600"/>
            </a:xfrm>
            <a:prstGeom prst="line">
              <a:avLst/>
            </a:prstGeom>
            <a:noFill/>
            <a:ln w="76200">
              <a:solidFill>
                <a:srgbClr val="8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 sz="8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5314142" y="9837003"/>
                  <a:ext cx="707245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4142" y="9837003"/>
                  <a:ext cx="707245" cy="83099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Group 67"/>
          <p:cNvGrpSpPr/>
          <p:nvPr/>
        </p:nvGrpSpPr>
        <p:grpSpPr>
          <a:xfrm>
            <a:off x="13233218" y="6372564"/>
            <a:ext cx="5029200" cy="2133600"/>
            <a:chOff x="4922865" y="8878133"/>
            <a:chExt cx="5029200" cy="2133600"/>
          </a:xfrm>
        </p:grpSpPr>
        <p:sp>
          <p:nvSpPr>
            <p:cNvPr id="69" name="Line 5"/>
            <p:cNvSpPr>
              <a:spLocks noChangeShapeType="1"/>
            </p:cNvSpPr>
            <p:nvPr/>
          </p:nvSpPr>
          <p:spPr bwMode="auto">
            <a:xfrm flipV="1">
              <a:off x="4922865" y="8878133"/>
              <a:ext cx="5029200" cy="2133600"/>
            </a:xfrm>
            <a:prstGeom prst="line">
              <a:avLst/>
            </a:prstGeom>
            <a:noFill/>
            <a:ln w="76200">
              <a:solidFill>
                <a:srgbClr val="8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 sz="8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/>
                <p:cNvSpPr/>
                <p:nvPr/>
              </p:nvSpPr>
              <p:spPr>
                <a:xfrm>
                  <a:off x="6945905" y="9065946"/>
                  <a:ext cx="707245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70" name="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5905" y="9065946"/>
                  <a:ext cx="707245" cy="83099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/>
          <p:cNvGrpSpPr/>
          <p:nvPr/>
        </p:nvGrpSpPr>
        <p:grpSpPr>
          <a:xfrm>
            <a:off x="13200063" y="8610600"/>
            <a:ext cx="2743200" cy="2299217"/>
            <a:chOff x="4878387" y="6749845"/>
            <a:chExt cx="2743200" cy="2299217"/>
          </a:xfrm>
        </p:grpSpPr>
        <p:sp>
          <p:nvSpPr>
            <p:cNvPr id="72" name="Line 8"/>
            <p:cNvSpPr>
              <a:spLocks noChangeShapeType="1"/>
            </p:cNvSpPr>
            <p:nvPr/>
          </p:nvSpPr>
          <p:spPr bwMode="auto">
            <a:xfrm>
              <a:off x="4878387" y="6749845"/>
              <a:ext cx="2743200" cy="1828800"/>
            </a:xfrm>
            <a:prstGeom prst="line">
              <a:avLst/>
            </a:prstGeom>
            <a:noFill/>
            <a:ln w="762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 sz="8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/>
                <p:cNvSpPr/>
                <p:nvPr/>
              </p:nvSpPr>
              <p:spPr>
                <a:xfrm>
                  <a:off x="6315946" y="8108227"/>
                  <a:ext cx="697627" cy="9408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73" name="Rectangle 7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5946" y="8108227"/>
                  <a:ext cx="697627" cy="94083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17881418" y="5462826"/>
            <a:ext cx="865369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5600" i="1" dirty="0">
                <a:latin typeface="VNI-Times" pitchFamily="2" charset="0"/>
              </a:rPr>
              <a:t>A</a:t>
            </a: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15943263" y="10559845"/>
            <a:ext cx="9144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5600" i="1" dirty="0">
                <a:latin typeface="VNI-Times" pitchFamily="2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04485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42" grpId="0"/>
      <p:bldP spid="30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0"/>
          <p:cNvGrpSpPr/>
          <p:nvPr/>
        </p:nvGrpSpPr>
        <p:grpSpPr>
          <a:xfrm>
            <a:off x="1235164" y="5746363"/>
            <a:ext cx="21819676" cy="7283837"/>
            <a:chOff x="1270511" y="5884230"/>
            <a:chExt cx="21819676" cy="8024222"/>
          </a:xfrm>
        </p:grpSpPr>
        <p:sp>
          <p:nvSpPr>
            <p:cNvPr id="114" name="Rounded Rectangle 113"/>
            <p:cNvSpPr/>
            <p:nvPr/>
          </p:nvSpPr>
          <p:spPr>
            <a:xfrm>
              <a:off x="1272210" y="6139009"/>
              <a:ext cx="21817977" cy="77694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5" name="Group 60"/>
            <p:cNvGrpSpPr/>
            <p:nvPr/>
          </p:nvGrpSpPr>
          <p:grpSpPr>
            <a:xfrm>
              <a:off x="1270511" y="5884230"/>
              <a:ext cx="3568119" cy="828632"/>
              <a:chOff x="1224541" y="6322797"/>
              <a:chExt cx="3568119" cy="828632"/>
            </a:xfrm>
          </p:grpSpPr>
          <p:sp>
            <p:nvSpPr>
              <p:cNvPr id="116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2273976" y="6335113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8" name="Round Diagonal Corner Rectangle 117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20" name="Group 54"/>
          <p:cNvGrpSpPr/>
          <p:nvPr/>
        </p:nvGrpSpPr>
        <p:grpSpPr>
          <a:xfrm>
            <a:off x="1235164" y="2417579"/>
            <a:ext cx="21841827" cy="3052137"/>
            <a:chOff x="1268078" y="3405486"/>
            <a:chExt cx="21841827" cy="2878556"/>
          </a:xfrm>
        </p:grpSpPr>
        <p:sp>
          <p:nvSpPr>
            <p:cNvPr id="121" name="Rounded Rectangle 120"/>
            <p:cNvSpPr/>
            <p:nvPr/>
          </p:nvSpPr>
          <p:spPr>
            <a:xfrm>
              <a:off x="1268078" y="3790951"/>
              <a:ext cx="21841827" cy="249309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2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23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2250671" y="3527166"/>
                <a:ext cx="2231701" cy="434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12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26" name="Rectangle 12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5" name="Freeform 104"/>
          <p:cNvSpPr/>
          <p:nvPr/>
        </p:nvSpPr>
        <p:spPr>
          <a:xfrm>
            <a:off x="20997327" y="10098724"/>
            <a:ext cx="782017" cy="295241"/>
          </a:xfrm>
          <a:custGeom>
            <a:avLst/>
            <a:gdLst>
              <a:gd name="connsiteX0" fmla="*/ 782108 w 782108"/>
              <a:gd name="connsiteY0" fmla="*/ 19050 h 295275"/>
              <a:gd name="connsiteX1" fmla="*/ 128058 w 782108"/>
              <a:gd name="connsiteY1" fmla="*/ 292100 h 295275"/>
              <a:gd name="connsiteX2" fmla="*/ 13758 w 782108"/>
              <a:gd name="connsiteY2" fmla="*/ 0 h 295275"/>
              <a:gd name="connsiteX3" fmla="*/ 782108 w 782108"/>
              <a:gd name="connsiteY3" fmla="*/ 19050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108" h="295275">
                <a:moveTo>
                  <a:pt x="782108" y="19050"/>
                </a:moveTo>
                <a:cubicBezTo>
                  <a:pt x="519112" y="157162"/>
                  <a:pt x="256116" y="295275"/>
                  <a:pt x="128058" y="292100"/>
                </a:cubicBezTo>
                <a:cubicBezTo>
                  <a:pt x="0" y="288925"/>
                  <a:pt x="21166" y="46567"/>
                  <a:pt x="13758" y="0"/>
                </a:cubicBezTo>
                <a:lnTo>
                  <a:pt x="782108" y="1905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Freeform 101"/>
          <p:cNvSpPr/>
          <p:nvPr/>
        </p:nvSpPr>
        <p:spPr>
          <a:xfrm>
            <a:off x="17961290" y="10106635"/>
            <a:ext cx="697625" cy="300002"/>
          </a:xfrm>
          <a:custGeom>
            <a:avLst/>
            <a:gdLst>
              <a:gd name="connsiteX0" fmla="*/ 0 w 697706"/>
              <a:gd name="connsiteY0" fmla="*/ 297656 h 304800"/>
              <a:gd name="connsiteX1" fmla="*/ 521494 w 697706"/>
              <a:gd name="connsiteY1" fmla="*/ 304800 h 304800"/>
              <a:gd name="connsiteX2" fmla="*/ 697706 w 697706"/>
              <a:gd name="connsiteY2" fmla="*/ 14287 h 304800"/>
              <a:gd name="connsiteX3" fmla="*/ 180975 w 697706"/>
              <a:gd name="connsiteY3" fmla="*/ 0 h 304800"/>
              <a:gd name="connsiteX0" fmla="*/ 0 w 697706"/>
              <a:gd name="connsiteY0" fmla="*/ 292893 h 300037"/>
              <a:gd name="connsiteX1" fmla="*/ 521494 w 697706"/>
              <a:gd name="connsiteY1" fmla="*/ 300037 h 300037"/>
              <a:gd name="connsiteX2" fmla="*/ 697706 w 697706"/>
              <a:gd name="connsiteY2" fmla="*/ 9524 h 300037"/>
              <a:gd name="connsiteX3" fmla="*/ 171452 w 697706"/>
              <a:gd name="connsiteY3" fmla="*/ 0 h 300037"/>
              <a:gd name="connsiteX0" fmla="*/ 0 w 697706"/>
              <a:gd name="connsiteY0" fmla="*/ 292893 h 300037"/>
              <a:gd name="connsiteX1" fmla="*/ 521494 w 697706"/>
              <a:gd name="connsiteY1" fmla="*/ 300037 h 300037"/>
              <a:gd name="connsiteX2" fmla="*/ 697706 w 697706"/>
              <a:gd name="connsiteY2" fmla="*/ 9524 h 300037"/>
              <a:gd name="connsiteX3" fmla="*/ 171452 w 697706"/>
              <a:gd name="connsiteY3" fmla="*/ 0 h 300037"/>
              <a:gd name="connsiteX0" fmla="*/ 0 w 697706"/>
              <a:gd name="connsiteY0" fmla="*/ 292893 h 300037"/>
              <a:gd name="connsiteX1" fmla="*/ 521494 w 697706"/>
              <a:gd name="connsiteY1" fmla="*/ 300037 h 300037"/>
              <a:gd name="connsiteX2" fmla="*/ 697706 w 697706"/>
              <a:gd name="connsiteY2" fmla="*/ 9524 h 300037"/>
              <a:gd name="connsiteX3" fmla="*/ 171452 w 697706"/>
              <a:gd name="connsiteY3" fmla="*/ 0 h 30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7706" h="300037">
                <a:moveTo>
                  <a:pt x="0" y="292893"/>
                </a:moveTo>
                <a:lnTo>
                  <a:pt x="521494" y="300037"/>
                </a:lnTo>
                <a:lnTo>
                  <a:pt x="697706" y="9524"/>
                </a:lnTo>
                <a:lnTo>
                  <a:pt x="171452" y="0"/>
                </a:lnTo>
              </a:path>
            </a:pathLst>
          </a:cu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 flipV="1">
            <a:off x="17051100" y="10091232"/>
            <a:ext cx="4877154" cy="1996819"/>
          </a:xfrm>
          <a:prstGeom prst="line">
            <a:avLst/>
          </a:prstGeom>
          <a:ln w="889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31" name="Rounded Rectangle 30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 TRONG KHÔNG GIAN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4761162" y="2944091"/>
            <a:ext cx="1878622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Cho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lập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phương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ABCD.A’B’C’D’.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Tính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góc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giữa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cặp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đường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thẳng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sau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đây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1200"/>
              </a:spcBef>
            </a:pP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a) AB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B’C’		b) AC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B’C’	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16978023" y="8858432"/>
            <a:ext cx="0" cy="3301618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0797106" y="8858432"/>
            <a:ext cx="0" cy="3301618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1943024" y="6824633"/>
            <a:ext cx="0" cy="3301618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8152512" y="6830982"/>
            <a:ext cx="0" cy="3301618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6980563" y="8860972"/>
            <a:ext cx="3817178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6980563" y="12121955"/>
            <a:ext cx="3817178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Group 105"/>
          <p:cNvGrpSpPr/>
          <p:nvPr/>
        </p:nvGrpSpPr>
        <p:grpSpPr>
          <a:xfrm>
            <a:off x="20518130" y="10099902"/>
            <a:ext cx="1428947" cy="2473313"/>
            <a:chOff x="20907285" y="9497978"/>
            <a:chExt cx="1429112" cy="2473599"/>
          </a:xfrm>
        </p:grpSpPr>
        <p:cxnSp>
          <p:nvCxnSpPr>
            <p:cNvPr id="47" name="Straight Connector 46"/>
            <p:cNvCxnSpPr/>
            <p:nvPr/>
          </p:nvCxnSpPr>
          <p:spPr>
            <a:xfrm flipH="1">
              <a:off x="21184269" y="9497978"/>
              <a:ext cx="1152128" cy="2016224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Group 61"/>
            <p:cNvGrpSpPr/>
            <p:nvPr/>
          </p:nvGrpSpPr>
          <p:grpSpPr>
            <a:xfrm>
              <a:off x="20907285" y="10109314"/>
              <a:ext cx="1429112" cy="1862263"/>
              <a:chOff x="19066718" y="10069438"/>
              <a:chExt cx="1429112" cy="1862263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19541208" y="11026626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9" name="Group 108"/>
          <p:cNvGrpSpPr/>
          <p:nvPr/>
        </p:nvGrpSpPr>
        <p:grpSpPr>
          <a:xfrm>
            <a:off x="20521790" y="6838921"/>
            <a:ext cx="1417668" cy="2502781"/>
            <a:chOff x="20910945" y="6236618"/>
            <a:chExt cx="1417832" cy="2503070"/>
          </a:xfrm>
        </p:grpSpPr>
        <p:cxnSp>
          <p:nvCxnSpPr>
            <p:cNvPr id="46" name="Straight Connector 45"/>
            <p:cNvCxnSpPr/>
            <p:nvPr/>
          </p:nvCxnSpPr>
          <p:spPr>
            <a:xfrm flipH="1">
              <a:off x="21176649" y="6236618"/>
              <a:ext cx="1152128" cy="2016224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Group 64"/>
            <p:cNvGrpSpPr/>
            <p:nvPr/>
          </p:nvGrpSpPr>
          <p:grpSpPr>
            <a:xfrm>
              <a:off x="20910945" y="6830219"/>
              <a:ext cx="1371962" cy="1909469"/>
              <a:chOff x="19066718" y="10069438"/>
              <a:chExt cx="1371962" cy="1909469"/>
            </a:xfrm>
          </p:grpSpPr>
          <p:sp>
            <p:nvSpPr>
              <p:cNvPr id="66" name="TextBox 65"/>
              <p:cNvSpPr txBox="1"/>
              <p:nvPr/>
            </p:nvSpPr>
            <p:spPr>
              <a:xfrm>
                <a:off x="19484058" y="11209377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D’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18124185" y="5420653"/>
            <a:ext cx="4830888" cy="1862048"/>
            <a:chOff x="18513062" y="4818187"/>
            <a:chExt cx="4831447" cy="1862263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18513062" y="6247224"/>
              <a:ext cx="3817620" cy="0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4" name="Group 73"/>
            <p:cNvGrpSpPr/>
            <p:nvPr/>
          </p:nvGrpSpPr>
          <p:grpSpPr>
            <a:xfrm>
              <a:off x="22047124" y="4818187"/>
              <a:ext cx="1297385" cy="1862263"/>
              <a:chOff x="19066718" y="10069438"/>
              <a:chExt cx="1297385" cy="1862263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19409481" y="10917153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C’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4" name="Group 103"/>
          <p:cNvGrpSpPr/>
          <p:nvPr/>
        </p:nvGrpSpPr>
        <p:grpSpPr>
          <a:xfrm>
            <a:off x="18124184" y="8677826"/>
            <a:ext cx="4840412" cy="1862048"/>
            <a:chOff x="18513062" y="8075737"/>
            <a:chExt cx="4840972" cy="1862263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18513062" y="9500964"/>
              <a:ext cx="3817620" cy="0"/>
            </a:xfrm>
            <a:prstGeom prst="line">
              <a:avLst/>
            </a:prstGeom>
            <a:ln w="508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>
              <a:off x="22056649" y="8075737"/>
              <a:ext cx="1297385" cy="1862263"/>
              <a:chOff x="19066718" y="10069438"/>
              <a:chExt cx="1297385" cy="1862263"/>
            </a:xfrm>
          </p:grpSpPr>
          <p:sp>
            <p:nvSpPr>
              <p:cNvPr id="78" name="TextBox 77"/>
              <p:cNvSpPr txBox="1"/>
              <p:nvPr/>
            </p:nvSpPr>
            <p:spPr>
              <a:xfrm>
                <a:off x="19409481" y="10917153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80" name="Straight Connector 79"/>
          <p:cNvCxnSpPr/>
          <p:nvPr/>
        </p:nvCxnSpPr>
        <p:spPr>
          <a:xfrm>
            <a:off x="18124185" y="6851123"/>
            <a:ext cx="3817178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Group 110"/>
          <p:cNvGrpSpPr/>
          <p:nvPr/>
        </p:nvGrpSpPr>
        <p:grpSpPr>
          <a:xfrm>
            <a:off x="2840976" y="8158676"/>
            <a:ext cx="11680372" cy="992960"/>
            <a:chOff x="2839100" y="8159619"/>
            <a:chExt cx="11681724" cy="993075"/>
          </a:xfrm>
        </p:grpSpPr>
        <p:sp>
          <p:nvSpPr>
            <p:cNvPr id="87" name="Rectangle 86"/>
            <p:cNvSpPr/>
            <p:nvPr/>
          </p:nvSpPr>
          <p:spPr>
            <a:xfrm>
              <a:off x="2839100" y="8321601"/>
              <a:ext cx="8561606" cy="831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AB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B’C’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11424480" y="8159619"/>
              <a:ext cx="3096344" cy="975093"/>
              <a:chOff x="12336810" y="5922706"/>
              <a:chExt cx="3096344" cy="975093"/>
            </a:xfrm>
          </p:grpSpPr>
          <p:sp>
            <p:nvSpPr>
              <p:cNvPr id="91" name="TextBox 90"/>
              <p:cNvSpPr txBox="1"/>
              <p:nvPr/>
            </p:nvSpPr>
            <p:spPr>
              <a:xfrm>
                <a:off x="12336810" y="6066706"/>
                <a:ext cx="3096344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ABC = 90</a:t>
                </a:r>
                <a:r>
                  <a:rPr lang="en-US" sz="4800" b="1" baseline="300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0</a:t>
                </a:r>
                <a:endPara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2" name="Group 91"/>
              <p:cNvGrpSpPr/>
              <p:nvPr/>
            </p:nvGrpSpPr>
            <p:grpSpPr>
              <a:xfrm>
                <a:off x="12376051" y="5922706"/>
                <a:ext cx="1255901" cy="216008"/>
                <a:chOff x="21528014" y="6132584"/>
                <a:chExt cx="1255901" cy="216008"/>
              </a:xfrm>
            </p:grpSpPr>
            <p:cxnSp>
              <p:nvCxnSpPr>
                <p:cNvPr id="93" name="Straight Connector 92"/>
                <p:cNvCxnSpPr/>
                <p:nvPr/>
              </p:nvCxnSpPr>
              <p:spPr>
                <a:xfrm flipH="1">
                  <a:off x="21528014" y="6132584"/>
                  <a:ext cx="640080" cy="216008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22143835" y="6132584"/>
                  <a:ext cx="640080" cy="216008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12" name="Group 111"/>
          <p:cNvGrpSpPr/>
          <p:nvPr/>
        </p:nvGrpSpPr>
        <p:grpSpPr>
          <a:xfrm>
            <a:off x="2867035" y="9603951"/>
            <a:ext cx="11774541" cy="987679"/>
            <a:chOff x="2865162" y="9605061"/>
            <a:chExt cx="11775904" cy="987793"/>
          </a:xfrm>
        </p:grpSpPr>
        <p:sp>
          <p:nvSpPr>
            <p:cNvPr id="89" name="Rectangle 88"/>
            <p:cNvSpPr/>
            <p:nvPr/>
          </p:nvSpPr>
          <p:spPr>
            <a:xfrm>
              <a:off x="2865162" y="9761761"/>
              <a:ext cx="11775904" cy="831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AC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B’C’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11424480" y="9605061"/>
              <a:ext cx="3096344" cy="975093"/>
              <a:chOff x="12336810" y="5922706"/>
              <a:chExt cx="3096344" cy="975093"/>
            </a:xfrm>
          </p:grpSpPr>
          <p:sp>
            <p:nvSpPr>
              <p:cNvPr id="97" name="TextBox 96"/>
              <p:cNvSpPr txBox="1"/>
              <p:nvPr/>
            </p:nvSpPr>
            <p:spPr>
              <a:xfrm>
                <a:off x="12336810" y="6066706"/>
                <a:ext cx="3096344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ACB = 45</a:t>
                </a:r>
                <a:r>
                  <a:rPr lang="en-US" sz="4800" b="1" baseline="300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0</a:t>
                </a:r>
                <a:endPara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8" name="Group 97"/>
              <p:cNvGrpSpPr/>
              <p:nvPr/>
            </p:nvGrpSpPr>
            <p:grpSpPr>
              <a:xfrm>
                <a:off x="12414151" y="5922706"/>
                <a:ext cx="1255901" cy="216008"/>
                <a:chOff x="21566114" y="6132584"/>
                <a:chExt cx="1255901" cy="216008"/>
              </a:xfrm>
            </p:grpSpPr>
            <p:cxnSp>
              <p:nvCxnSpPr>
                <p:cNvPr id="99" name="Straight Connector 98"/>
                <p:cNvCxnSpPr/>
                <p:nvPr/>
              </p:nvCxnSpPr>
              <p:spPr>
                <a:xfrm flipH="1">
                  <a:off x="21566114" y="6132584"/>
                  <a:ext cx="640080" cy="216008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22181935" y="6132584"/>
                  <a:ext cx="640080" cy="216008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07" name="Group 106"/>
          <p:cNvGrpSpPr/>
          <p:nvPr/>
        </p:nvGrpSpPr>
        <p:grpSpPr>
          <a:xfrm>
            <a:off x="16384587" y="5420654"/>
            <a:ext cx="2091118" cy="3864323"/>
            <a:chOff x="16773263" y="4818187"/>
            <a:chExt cx="2091360" cy="3864770"/>
          </a:xfrm>
        </p:grpSpPr>
        <p:cxnSp>
          <p:nvCxnSpPr>
            <p:cNvPr id="45" name="Straight Connector 44"/>
            <p:cNvCxnSpPr/>
            <p:nvPr/>
          </p:nvCxnSpPr>
          <p:spPr>
            <a:xfrm flipH="1">
              <a:off x="17368554" y="6236618"/>
              <a:ext cx="1152128" cy="2016224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55"/>
            <p:cNvGrpSpPr/>
            <p:nvPr/>
          </p:nvGrpSpPr>
          <p:grpSpPr>
            <a:xfrm>
              <a:off x="16773263" y="6820694"/>
              <a:ext cx="954622" cy="1862263"/>
              <a:chOff x="18739595" y="10069438"/>
              <a:chExt cx="954622" cy="1862263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18739595" y="10858862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A’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17910001" y="4818187"/>
              <a:ext cx="954622" cy="1862263"/>
              <a:chOff x="18739595" y="10069438"/>
              <a:chExt cx="954622" cy="1862263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18739595" y="10858862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B’</a:t>
                </a: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3" name="Group 102"/>
          <p:cNvGrpSpPr/>
          <p:nvPr/>
        </p:nvGrpSpPr>
        <p:grpSpPr>
          <a:xfrm>
            <a:off x="16993143" y="8685654"/>
            <a:ext cx="1507475" cy="3430240"/>
            <a:chOff x="17381889" y="8083565"/>
            <a:chExt cx="1507649" cy="3430637"/>
          </a:xfrm>
        </p:grpSpPr>
        <p:cxnSp>
          <p:nvCxnSpPr>
            <p:cNvPr id="48" name="Straight Connector 47"/>
            <p:cNvCxnSpPr/>
            <p:nvPr/>
          </p:nvCxnSpPr>
          <p:spPr>
            <a:xfrm flipH="1">
              <a:off x="17381889" y="9497978"/>
              <a:ext cx="1152128" cy="2016224"/>
            </a:xfrm>
            <a:prstGeom prst="line">
              <a:avLst/>
            </a:prstGeom>
            <a:ln w="508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oup 70"/>
            <p:cNvGrpSpPr/>
            <p:nvPr/>
          </p:nvGrpSpPr>
          <p:grpSpPr>
            <a:xfrm>
              <a:off x="17934916" y="8083565"/>
              <a:ext cx="954622" cy="1862263"/>
              <a:chOff x="18739595" y="10069438"/>
              <a:chExt cx="954622" cy="1862263"/>
            </a:xfrm>
          </p:grpSpPr>
          <p:sp>
            <p:nvSpPr>
              <p:cNvPr id="72" name="TextBox 71"/>
              <p:cNvSpPr txBox="1"/>
              <p:nvPr/>
            </p:nvSpPr>
            <p:spPr>
              <a:xfrm>
                <a:off x="18739595" y="10858862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81" name="Straight Connector 80"/>
          <p:cNvCxnSpPr/>
          <p:nvPr/>
        </p:nvCxnSpPr>
        <p:spPr>
          <a:xfrm flipH="1">
            <a:off x="17022528" y="10048696"/>
            <a:ext cx="1151995" cy="2015991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16384587" y="10698470"/>
            <a:ext cx="954512" cy="1862048"/>
            <a:chOff x="18739595" y="10056738"/>
            <a:chExt cx="954622" cy="1862263"/>
          </a:xfrm>
        </p:grpSpPr>
        <p:sp>
          <p:nvSpPr>
            <p:cNvPr id="60" name="TextBox 59"/>
            <p:cNvSpPr txBox="1"/>
            <p:nvPr/>
          </p:nvSpPr>
          <p:spPr>
            <a:xfrm>
              <a:off x="18739595" y="10858862"/>
              <a:ext cx="954622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9079418" y="10056738"/>
              <a:ext cx="504056" cy="1862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</a:t>
              </a:r>
              <a:endParaRPr lang="en-US" sz="11500" b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10" name="Straight Connector 109"/>
          <p:cNvCxnSpPr/>
          <p:nvPr/>
        </p:nvCxnSpPr>
        <p:spPr>
          <a:xfrm>
            <a:off x="18124185" y="10112105"/>
            <a:ext cx="3817178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47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0"/>
          <p:cNvGrpSpPr/>
          <p:nvPr/>
        </p:nvGrpSpPr>
        <p:grpSpPr>
          <a:xfrm>
            <a:off x="1235164" y="4478002"/>
            <a:ext cx="21819676" cy="9120011"/>
            <a:chOff x="1270511" y="5884230"/>
            <a:chExt cx="21819676" cy="10047039"/>
          </a:xfrm>
        </p:grpSpPr>
        <p:sp>
          <p:nvSpPr>
            <p:cNvPr id="137" name="Rounded Rectangle 136"/>
            <p:cNvSpPr/>
            <p:nvPr/>
          </p:nvSpPr>
          <p:spPr>
            <a:xfrm>
              <a:off x="1272210" y="6139009"/>
              <a:ext cx="21817977" cy="979226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45" name="Group 60"/>
            <p:cNvGrpSpPr/>
            <p:nvPr/>
          </p:nvGrpSpPr>
          <p:grpSpPr>
            <a:xfrm>
              <a:off x="1270511" y="5884230"/>
              <a:ext cx="3568119" cy="927782"/>
              <a:chOff x="1224541" y="6322797"/>
              <a:chExt cx="3568119" cy="927782"/>
            </a:xfrm>
          </p:grpSpPr>
          <p:sp>
            <p:nvSpPr>
              <p:cNvPr id="146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2273976" y="6335113"/>
                <a:ext cx="2186817" cy="915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8" name="Round Diagonal Corner Rectangle 147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9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50" name="Group 54"/>
          <p:cNvGrpSpPr/>
          <p:nvPr/>
        </p:nvGrpSpPr>
        <p:grpSpPr>
          <a:xfrm>
            <a:off x="1235164" y="2417580"/>
            <a:ext cx="21841827" cy="1918355"/>
            <a:chOff x="1268078" y="3405486"/>
            <a:chExt cx="21841827" cy="1809254"/>
          </a:xfrm>
        </p:grpSpPr>
        <p:sp>
          <p:nvSpPr>
            <p:cNvPr id="151" name="Rounded Rectangle 150"/>
            <p:cNvSpPr/>
            <p:nvPr/>
          </p:nvSpPr>
          <p:spPr>
            <a:xfrm>
              <a:off x="1268078" y="3790951"/>
              <a:ext cx="21841827" cy="142378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2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53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2250671" y="3527166"/>
                <a:ext cx="2231701" cy="7547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15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6" name="Rectangle 15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563904" y="2723069"/>
                <a:ext cx="17797634" cy="16662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chóp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S.ABC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SA = SB = SC = AB = AC = a, BC =</a:t>
                </a:r>
                <a:r>
                  <a:rPr lang="vi-VN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AB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SC.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904" y="2723069"/>
                <a:ext cx="17797634" cy="1666290"/>
              </a:xfrm>
              <a:prstGeom prst="rect">
                <a:avLst/>
              </a:prstGeom>
              <a:blipFill>
                <a:blip r:embed="rId3"/>
                <a:stretch>
                  <a:fillRect l="-1405" t="-3663" b="-16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/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34" name="Rounded Rectangle 3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 TRONG KHÔNG GIAN</a:t>
              </a:r>
            </a:p>
          </p:txBody>
        </p:sp>
      </p:grpSp>
      <p:sp>
        <p:nvSpPr>
          <p:cNvPr id="64" name="Rectangle 63"/>
          <p:cNvSpPr/>
          <p:nvPr/>
        </p:nvSpPr>
        <p:spPr>
          <a:xfrm>
            <a:off x="2327176" y="7152283"/>
            <a:ext cx="106475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Tam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giác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ABC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AB</a:t>
            </a:r>
            <a:r>
              <a:rPr lang="en-US" sz="4800" b="1" baseline="300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+ AC</a:t>
            </a:r>
            <a:r>
              <a:rPr lang="en-US" sz="4800" b="1" baseline="300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= 2a</a:t>
            </a:r>
            <a:r>
              <a:rPr lang="en-US" sz="4800" b="1" baseline="300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= BC</a:t>
            </a:r>
            <a:r>
              <a:rPr lang="en-US" sz="4800" b="1" baseline="300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2400"/>
              </a:spcBef>
            </a:pP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nên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tam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giác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ABC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vuông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tại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 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9702722" y="8135532"/>
                <a:ext cx="3824365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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m:rPr>
                        <m:nor/>
                      </m:rPr>
                      <a:rPr lang="en-US" sz="4400" b="1" i="1">
                        <a:latin typeface="Cambria Math" panose="02040503050406030204" pitchFamily="18" charset="0"/>
                      </a:rPr>
                      <m:t> 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4400" b="1" i="1">
                        <a:latin typeface="Cambria Math" panose="02040503050406030204" pitchFamily="18" charset="0"/>
                      </a:rPr>
                      <m:t> 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= 0</a:t>
                </a:r>
                <a:endParaRPr lang="en-US" sz="4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2722" y="8135532"/>
                <a:ext cx="3824365" cy="856068"/>
              </a:xfrm>
              <a:prstGeom prst="rect">
                <a:avLst/>
              </a:prstGeom>
              <a:blipFill>
                <a:blip r:embed="rId4"/>
                <a:stretch>
                  <a:fillRect l="-6539" t="-5714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2327176" y="9354732"/>
                <a:ext cx="10863567" cy="856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SAB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vi-VN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m:rPr>
                        <m:nor/>
                      </m:rPr>
                      <a:rPr lang="en-US" sz="4400" b="1" i="1">
                        <a:latin typeface="Cambria Math" panose="02040503050406030204" pitchFamily="18" charset="0"/>
                      </a:rPr>
                      <m:t> 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4400" b="1" i="1">
                        <a:latin typeface="Cambria Math" panose="02040503050406030204" pitchFamily="18" charset="0"/>
                      </a:rPr>
                      <m:t> 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lang="vi-VN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) = 120</a:t>
                </a:r>
                <a:r>
                  <a:rPr lang="vi-VN" sz="4800" b="1" baseline="300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176" y="9354732"/>
                <a:ext cx="10863567" cy="856068"/>
              </a:xfrm>
              <a:prstGeom prst="rect">
                <a:avLst/>
              </a:prstGeom>
              <a:blipFill>
                <a:blip r:embed="rId5"/>
                <a:stretch>
                  <a:fillRect l="-2301" t="-4286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Group 81"/>
          <p:cNvGrpSpPr/>
          <p:nvPr/>
        </p:nvGrpSpPr>
        <p:grpSpPr>
          <a:xfrm>
            <a:off x="2327176" y="10337803"/>
            <a:ext cx="12230218" cy="1168397"/>
            <a:chOff x="3054471" y="9471508"/>
            <a:chExt cx="12231633" cy="11685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>
                <a:xfrm>
                  <a:off x="3054471" y="9471508"/>
                  <a:ext cx="12231633" cy="11685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ts val="1800"/>
                    </a:spcBef>
                  </a:pPr>
                  <a:r>
                    <a:rPr lang="en-US" sz="44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Do </a:t>
                  </a:r>
                  <a:r>
                    <a:rPr lang="en-US" sz="4400" b="1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đó</a:t>
                  </a:r>
                  <a:r>
                    <a:rPr lang="en-US" sz="44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: 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 i="1">
                          <a:latin typeface="Cambria Math" panose="02040503050406030204" pitchFamily="18" charset="0"/>
                        </a:rPr>
                        <m:t> 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acc>
                    </m:oMath>
                  </a14:m>
                  <a:r>
                    <a:rPr lang="en-US" sz="44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= </a:t>
                  </a:r>
                  <a:r>
                    <a:rPr lang="en-US" sz="4400" b="1" i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a.a.cos120</a:t>
                  </a:r>
                  <a:r>
                    <a:rPr lang="en-US" sz="4800" b="1" i="1" baseline="300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0</a:t>
                  </a:r>
                  <a:r>
                    <a:rPr lang="en-US" sz="44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/>
                        <m:t>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endParaRPr lang="en-US" sz="4400" b="1" dirty="0"/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4471" y="9471508"/>
                  <a:ext cx="12231633" cy="1168532"/>
                </a:xfrm>
                <a:prstGeom prst="rect">
                  <a:avLst/>
                </a:prstGeom>
                <a:blipFill>
                  <a:blip r:embed="rId6"/>
                  <a:stretch>
                    <a:fillRect l="-2044" b="-114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81" name="Object 8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069922734"/>
                    </p:ext>
                  </p:extLst>
                </p:nvPr>
              </p:nvGraphicFramePr>
              <p:xfrm>
                <a:off x="11595142" y="9774757"/>
                <a:ext cx="266731" cy="469954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7" imgW="266400" imgH="469800" progId="Equation.DSMT4">
                        <p:embed/>
                      </p:oleObj>
                    </mc:Choice>
                    <mc:Fallback>
                      <p:oleObj name="Equation" r:id="rId7" imgW="266400" imgH="4698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595142" y="9774757"/>
                              <a:ext cx="266731" cy="469954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81" name="Object 8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069922734"/>
                    </p:ext>
                  </p:extLst>
                </p:nvPr>
              </p:nvGraphicFramePr>
              <p:xfrm>
                <a:off x="11595142" y="9774757"/>
                <a:ext cx="266731" cy="469954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9859" name="Equation" r:id="rId9" imgW="266400" imgH="469800" progId="Equation.DSMT4">
                        <p:embed/>
                      </p:oleObj>
                    </mc:Choice>
                    <mc:Fallback>
                      <p:oleObj name="Equation" r:id="rId9" imgW="266400" imgH="4698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595142" y="9774757"/>
                              <a:ext cx="266731" cy="469954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10333823" y="12210982"/>
                <a:ext cx="4679978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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m:rPr>
                        <m:nor/>
                      </m:rPr>
                      <a:rPr lang="en-US" sz="4400" b="1" i="1">
                        <a:latin typeface="Cambria Math" panose="02040503050406030204" pitchFamily="18" charset="0"/>
                      </a:rPr>
                      <m:t> 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4400" b="1" i="1">
                        <a:latin typeface="Cambria Math" panose="02040503050406030204" pitchFamily="18" charset="0"/>
                      </a:rPr>
                      <m:t> 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𝑺𝑪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= 120</a:t>
                </a:r>
                <a:r>
                  <a:rPr lang="en-US" sz="4800" b="1" baseline="300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0</a:t>
                </a:r>
                <a:endParaRPr lang="en-US" sz="4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3823" y="12210982"/>
                <a:ext cx="4679978" cy="856068"/>
              </a:xfrm>
              <a:prstGeom prst="rect">
                <a:avLst/>
              </a:prstGeom>
              <a:blipFill>
                <a:blip r:embed="rId11"/>
                <a:stretch>
                  <a:fillRect l="-5208" t="-6383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2" name="Group 131"/>
          <p:cNvGrpSpPr/>
          <p:nvPr/>
        </p:nvGrpSpPr>
        <p:grpSpPr>
          <a:xfrm>
            <a:off x="19645367" y="10235015"/>
            <a:ext cx="2849208" cy="1584613"/>
            <a:chOff x="17286312" y="10236200"/>
            <a:chExt cx="2849538" cy="1584796"/>
          </a:xfrm>
        </p:grpSpPr>
        <p:cxnSp>
          <p:nvCxnSpPr>
            <p:cNvPr id="102" name="Straight Connector 101"/>
            <p:cNvCxnSpPr/>
            <p:nvPr/>
          </p:nvCxnSpPr>
          <p:spPr>
            <a:xfrm flipV="1">
              <a:off x="17286312" y="10236200"/>
              <a:ext cx="2849538" cy="158479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31" name="Object 130"/>
            <p:cNvGraphicFramePr>
              <a:graphicFrameLocks noChangeAspect="1"/>
            </p:cNvGraphicFramePr>
            <p:nvPr/>
          </p:nvGraphicFramePr>
          <p:xfrm>
            <a:off x="18752368" y="10902156"/>
            <a:ext cx="914400" cy="584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914400" imgH="584200" progId="Equation.DSMT4">
                    <p:embed/>
                  </p:oleObj>
                </mc:Choice>
                <mc:Fallback>
                  <p:oleObj name="Equation" r:id="rId12" imgW="914400" imgH="584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52368" y="10902156"/>
                          <a:ext cx="914400" cy="584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6" name="Group 135"/>
          <p:cNvGrpSpPr/>
          <p:nvPr/>
        </p:nvGrpSpPr>
        <p:grpSpPr>
          <a:xfrm>
            <a:off x="18196122" y="10222317"/>
            <a:ext cx="1468292" cy="1603660"/>
            <a:chOff x="15836900" y="10223500"/>
            <a:chExt cx="1468462" cy="1603846"/>
          </a:xfrm>
        </p:grpSpPr>
        <p:cxnSp>
          <p:nvCxnSpPr>
            <p:cNvPr id="100" name="Straight Connector 99"/>
            <p:cNvCxnSpPr/>
            <p:nvPr/>
          </p:nvCxnSpPr>
          <p:spPr>
            <a:xfrm>
              <a:off x="15836900" y="10223500"/>
              <a:ext cx="1468462" cy="160384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/>
            <p:cNvSpPr txBox="1"/>
            <p:nvPr/>
          </p:nvSpPr>
          <p:spPr>
            <a:xfrm>
              <a:off x="16037684" y="10646190"/>
              <a:ext cx="576064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  <a:endParaRPr lang="en-US" sz="44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18234218" y="9551014"/>
            <a:ext cx="4190515" cy="769441"/>
            <a:chOff x="18234124" y="9552118"/>
            <a:chExt cx="4191000" cy="769530"/>
          </a:xfrm>
        </p:grpSpPr>
        <p:cxnSp>
          <p:nvCxnSpPr>
            <p:cNvPr id="98" name="Straight Connector 97"/>
            <p:cNvCxnSpPr/>
            <p:nvPr/>
          </p:nvCxnSpPr>
          <p:spPr>
            <a:xfrm>
              <a:off x="18234124" y="10236200"/>
              <a:ext cx="4191000" cy="0"/>
            </a:xfrm>
            <a:prstGeom prst="line">
              <a:avLst/>
            </a:prstGeom>
            <a:ln w="508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/>
            <p:cNvSpPr txBox="1"/>
            <p:nvPr/>
          </p:nvSpPr>
          <p:spPr>
            <a:xfrm>
              <a:off x="20514630" y="9552118"/>
              <a:ext cx="576064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  <a:endParaRPr lang="en-US" sz="44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26" name="Straight Connector 125"/>
          <p:cNvCxnSpPr/>
          <p:nvPr/>
        </p:nvCxnSpPr>
        <p:spPr>
          <a:xfrm>
            <a:off x="18232035" y="10241984"/>
            <a:ext cx="4190515" cy="0"/>
          </a:xfrm>
          <a:prstGeom prst="line">
            <a:avLst/>
          </a:prstGeom>
          <a:ln w="508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Group 137"/>
          <p:cNvGrpSpPr/>
          <p:nvPr/>
        </p:nvGrpSpPr>
        <p:grpSpPr>
          <a:xfrm>
            <a:off x="17606010" y="7073999"/>
            <a:ext cx="2490402" cy="3606829"/>
            <a:chOff x="17605844" y="7074818"/>
            <a:chExt cx="2490690" cy="3607246"/>
          </a:xfrm>
        </p:grpSpPr>
        <p:grpSp>
          <p:nvGrpSpPr>
            <p:cNvPr id="133" name="Group 132"/>
            <p:cNvGrpSpPr/>
            <p:nvPr/>
          </p:nvGrpSpPr>
          <p:grpSpPr>
            <a:xfrm>
              <a:off x="18224326" y="7074818"/>
              <a:ext cx="1872208" cy="3168352"/>
              <a:chOff x="15865202" y="7074818"/>
              <a:chExt cx="1872208" cy="3168352"/>
            </a:xfrm>
          </p:grpSpPr>
          <p:cxnSp>
            <p:nvCxnSpPr>
              <p:cNvPr id="109" name="Straight Connector 108"/>
              <p:cNvCxnSpPr/>
              <p:nvPr/>
            </p:nvCxnSpPr>
            <p:spPr>
              <a:xfrm flipV="1">
                <a:off x="15865202" y="7074818"/>
                <a:ext cx="1872208" cy="316835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TextBox 126"/>
              <p:cNvSpPr txBox="1"/>
              <p:nvPr/>
            </p:nvSpPr>
            <p:spPr>
              <a:xfrm>
                <a:off x="16182262" y="8311148"/>
                <a:ext cx="576064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  <a:endPara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4" name="Group 113"/>
            <p:cNvGrpSpPr/>
            <p:nvPr/>
          </p:nvGrpSpPr>
          <p:grpSpPr>
            <a:xfrm>
              <a:off x="17605844" y="8819801"/>
              <a:ext cx="954622" cy="1862263"/>
              <a:chOff x="18739595" y="10069438"/>
              <a:chExt cx="954622" cy="1862263"/>
            </a:xfrm>
          </p:grpSpPr>
          <p:sp>
            <p:nvSpPr>
              <p:cNvPr id="115" name="TextBox 114"/>
              <p:cNvSpPr txBox="1"/>
              <p:nvPr/>
            </p:nvSpPr>
            <p:spPr>
              <a:xfrm>
                <a:off x="18739595" y="10858862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0" name="Group 139"/>
          <p:cNvGrpSpPr/>
          <p:nvPr/>
        </p:nvGrpSpPr>
        <p:grpSpPr>
          <a:xfrm>
            <a:off x="20080948" y="7053127"/>
            <a:ext cx="3428474" cy="3639375"/>
            <a:chOff x="20081067" y="7053943"/>
            <a:chExt cx="3428871" cy="3639796"/>
          </a:xfrm>
        </p:grpSpPr>
        <p:grpSp>
          <p:nvGrpSpPr>
            <p:cNvPr id="134" name="Group 133"/>
            <p:cNvGrpSpPr/>
            <p:nvPr/>
          </p:nvGrpSpPr>
          <p:grpSpPr>
            <a:xfrm>
              <a:off x="20081067" y="7053943"/>
              <a:ext cx="2380343" cy="3222171"/>
              <a:chOff x="17721943" y="7053943"/>
              <a:chExt cx="2380343" cy="3222171"/>
            </a:xfrm>
          </p:grpSpPr>
          <p:cxnSp>
            <p:nvCxnSpPr>
              <p:cNvPr id="113" name="Straight Connector 112"/>
              <p:cNvCxnSpPr/>
              <p:nvPr/>
            </p:nvCxnSpPr>
            <p:spPr>
              <a:xfrm>
                <a:off x="17721943" y="7053943"/>
                <a:ext cx="2380343" cy="3222171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" name="TextBox 128"/>
              <p:cNvSpPr txBox="1"/>
              <p:nvPr/>
            </p:nvSpPr>
            <p:spPr>
              <a:xfrm>
                <a:off x="18975498" y="8155500"/>
                <a:ext cx="576064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  <a:endPara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0" name="Group 119"/>
            <p:cNvGrpSpPr/>
            <p:nvPr/>
          </p:nvGrpSpPr>
          <p:grpSpPr>
            <a:xfrm>
              <a:off x="22161235" y="8831476"/>
              <a:ext cx="1348703" cy="1862263"/>
              <a:chOff x="19066718" y="10069438"/>
              <a:chExt cx="1348703" cy="1862263"/>
            </a:xfrm>
          </p:grpSpPr>
          <p:sp>
            <p:nvSpPr>
              <p:cNvPr id="121" name="TextBox 120"/>
              <p:cNvSpPr txBox="1"/>
              <p:nvPr/>
            </p:nvSpPr>
            <p:spPr>
              <a:xfrm>
                <a:off x="19460799" y="10858862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39" name="Group 138"/>
          <p:cNvGrpSpPr/>
          <p:nvPr/>
        </p:nvGrpSpPr>
        <p:grpSpPr>
          <a:xfrm>
            <a:off x="19376416" y="7073999"/>
            <a:ext cx="1314510" cy="5389612"/>
            <a:chOff x="19376454" y="7074818"/>
            <a:chExt cx="1314662" cy="5390236"/>
          </a:xfrm>
        </p:grpSpPr>
        <p:cxnSp>
          <p:nvCxnSpPr>
            <p:cNvPr id="111" name="Straight Connector 110"/>
            <p:cNvCxnSpPr/>
            <p:nvPr/>
          </p:nvCxnSpPr>
          <p:spPr>
            <a:xfrm flipH="1">
              <a:off x="19664486" y="7074818"/>
              <a:ext cx="432048" cy="468052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3" name="Group 122"/>
            <p:cNvGrpSpPr/>
            <p:nvPr/>
          </p:nvGrpSpPr>
          <p:grpSpPr>
            <a:xfrm>
              <a:off x="19376454" y="10358158"/>
              <a:ext cx="1314662" cy="2106896"/>
              <a:chOff x="19066718" y="10069438"/>
              <a:chExt cx="1314662" cy="2106896"/>
            </a:xfrm>
          </p:grpSpPr>
          <p:sp>
            <p:nvSpPr>
              <p:cNvPr id="124" name="TextBox 123"/>
              <p:cNvSpPr txBox="1"/>
              <p:nvPr/>
            </p:nvSpPr>
            <p:spPr>
              <a:xfrm>
                <a:off x="19426758" y="11406804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19066718" y="10069438"/>
                <a:ext cx="504056" cy="1862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142" name="Straight Connector 141"/>
          <p:cNvCxnSpPr/>
          <p:nvPr/>
        </p:nvCxnSpPr>
        <p:spPr>
          <a:xfrm flipH="1">
            <a:off x="19662505" y="7112095"/>
            <a:ext cx="431998" cy="467997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Group 116"/>
          <p:cNvGrpSpPr/>
          <p:nvPr/>
        </p:nvGrpSpPr>
        <p:grpSpPr>
          <a:xfrm>
            <a:off x="19804948" y="5662469"/>
            <a:ext cx="1428947" cy="1862048"/>
            <a:chOff x="19066718" y="10069438"/>
            <a:chExt cx="1429112" cy="1862263"/>
          </a:xfrm>
        </p:grpSpPr>
        <p:sp>
          <p:nvSpPr>
            <p:cNvPr id="118" name="TextBox 117"/>
            <p:cNvSpPr txBox="1"/>
            <p:nvPr/>
          </p:nvSpPr>
          <p:spPr>
            <a:xfrm>
              <a:off x="19541208" y="11026626"/>
              <a:ext cx="954622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S</a:t>
              </a:r>
              <a:endParaRPr lang="en-US" sz="44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19066718" y="10069438"/>
              <a:ext cx="504056" cy="1862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</a:t>
              </a:r>
              <a:endParaRPr lang="en-US" sz="115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2327176" y="4944925"/>
            <a:ext cx="8631028" cy="1760675"/>
            <a:chOff x="2327176" y="4762500"/>
            <a:chExt cx="8631028" cy="1760675"/>
          </a:xfrm>
        </p:grpSpPr>
        <p:grpSp>
          <p:nvGrpSpPr>
            <p:cNvPr id="144" name="Group 143"/>
            <p:cNvGrpSpPr/>
            <p:nvPr/>
          </p:nvGrpSpPr>
          <p:grpSpPr>
            <a:xfrm>
              <a:off x="2327176" y="5283189"/>
              <a:ext cx="8282419" cy="817578"/>
              <a:chOff x="2325241" y="5283795"/>
              <a:chExt cx="8283375" cy="817672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2325241" y="5283795"/>
                <a:ext cx="8283375" cy="769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:</a:t>
                </a:r>
                <a:endParaRPr lang="en-US" sz="4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44" name="Object 43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4113928896"/>
                      </p:ext>
                    </p:extLst>
                  </p:nvPr>
                </p:nvGraphicFramePr>
                <p:xfrm>
                  <a:off x="7391638" y="5593408"/>
                  <a:ext cx="279432" cy="508059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14" imgW="279360" imgH="507960" progId="Equation.DSMT4">
                          <p:embed/>
                        </p:oleObj>
                      </mc:Choice>
                      <mc:Fallback>
                        <p:oleObj name="Equation" r:id="rId14" imgW="279360" imgH="50796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5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7391638" y="5593408"/>
                                <a:ext cx="279432" cy="508059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44" name="Object 43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4113928896"/>
                      </p:ext>
                    </p:extLst>
                  </p:nvPr>
                </p:nvGraphicFramePr>
                <p:xfrm>
                  <a:off x="7391638" y="5593408"/>
                  <a:ext cx="279432" cy="508059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59861" name="Equation" r:id="rId16" imgW="279360" imgH="507960" progId="Equation.DSMT4">
                          <p:embed/>
                        </p:oleObj>
                      </mc:Choice>
                      <mc:Fallback>
                        <p:oleObj name="Equation" r:id="rId16" imgW="279360" imgH="50796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7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7391638" y="5593408"/>
                                <a:ext cx="279432" cy="508059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/>
                <p:cNvSpPr/>
                <p:nvPr/>
              </p:nvSpPr>
              <p:spPr>
                <a:xfrm>
                  <a:off x="3944937" y="4762500"/>
                  <a:ext cx="7013267" cy="17606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sz="4400" b="1" i="1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4400" b="1" i="1">
                            <a:latin typeface="Cambria Math" panose="02040503050406030204" pitchFamily="18" charset="0"/>
                          </a:rPr>
                          <m:t> 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𝑺𝑪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)=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400" b="1" i="1">
                                <a:latin typeface="Cambria Math" panose="02040503050406030204" pitchFamily="18" charset="0"/>
                              </a:rPr>
                              <m:t>​ 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en-US" sz="44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𝑺𝑪</m:t>
                                </m:r>
                              </m:e>
                            </m:acc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m:rPr>
                                <m:nor/>
                              </m:rPr>
                              <a:rPr lang="en-US" sz="44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4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|.|</m:t>
                            </m:r>
                            <m:r>
                              <m:rPr>
                                <m:nor/>
                              </m:rPr>
                              <a:rPr lang="en-US" sz="44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𝑺𝑪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4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den>
                        </m:f>
                      </m:oMath>
                    </m:oMathPara>
                  </a14:m>
                  <a:endParaRPr lang="en-US" sz="4400" b="1" i="1" dirty="0"/>
                </a:p>
              </p:txBody>
            </p:sp>
          </mc:Choice>
          <mc:Fallback xmlns="">
            <p:sp>
              <p:nvSpPr>
                <p:cNvPr id="65" name="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4937" y="4762500"/>
                  <a:ext cx="7013267" cy="1760675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10674643" y="4977119"/>
                <a:ext cx="4872616" cy="15433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𝑨𝑩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 </m:t>
                                  </m:r>
                                </m:e>
                              </m:acc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  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𝑺𝑨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 + 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𝑨𝑪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  </m:t>
                              </m:r>
                            </m:e>
                          </m:d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4643" y="4977119"/>
                <a:ext cx="4872616" cy="154330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15422416" y="4970325"/>
                <a:ext cx="5064271" cy="15396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/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en-US" sz="4400" b="1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4400" b="1" i="1">
                              <a:latin typeface="Cambria Math" panose="02040503050406030204" pitchFamily="18" charset="0"/>
                            </a:rPr>
                            <m:t> 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𝑺𝑨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en-US" sz="4400" b="1" i="1">
                              <a:latin typeface="Cambria Math" panose="02040503050406030204" pitchFamily="18" charset="0"/>
                            </a:rPr>
                            <m:t> + 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en-US" sz="4400" b="1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4400" b="1" i="1">
                              <a:latin typeface="Cambria Math" panose="02040503050406030204" pitchFamily="18" charset="0"/>
                            </a:rPr>
                            <m:t> 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2416" y="4970325"/>
                <a:ext cx="5064271" cy="153965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roup 86"/>
          <p:cNvGrpSpPr/>
          <p:nvPr/>
        </p:nvGrpSpPr>
        <p:grpSpPr>
          <a:xfrm>
            <a:off x="2327176" y="11428196"/>
            <a:ext cx="8000117" cy="1906804"/>
            <a:chOff x="2977629" y="11202947"/>
            <a:chExt cx="8000117" cy="1906804"/>
          </a:xfrm>
        </p:grpSpPr>
        <p:grpSp>
          <p:nvGrpSpPr>
            <p:cNvPr id="143" name="Group 142"/>
            <p:cNvGrpSpPr/>
            <p:nvPr/>
          </p:nvGrpSpPr>
          <p:grpSpPr>
            <a:xfrm>
              <a:off x="2977629" y="11901486"/>
              <a:ext cx="4599509" cy="981928"/>
              <a:chOff x="2975770" y="11902866"/>
              <a:chExt cx="4600041" cy="982042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2975770" y="12115378"/>
                <a:ext cx="1865515" cy="769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:</a:t>
                </a:r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86" name="Object 85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355002879"/>
                      </p:ext>
                    </p:extLst>
                  </p:nvPr>
                </p:nvGraphicFramePr>
                <p:xfrm>
                  <a:off x="7309080" y="11902866"/>
                  <a:ext cx="266731" cy="469954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21" imgW="266400" imgH="469800" progId="Equation.DSMT4">
                          <p:embed/>
                        </p:oleObj>
                      </mc:Choice>
                      <mc:Fallback>
                        <p:oleObj name="Equation" r:id="rId21" imgW="266400" imgH="46980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2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7309080" y="11902866"/>
                                <a:ext cx="266731" cy="469954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86" name="Object 85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355002879"/>
                      </p:ext>
                    </p:extLst>
                  </p:nvPr>
                </p:nvGraphicFramePr>
                <p:xfrm>
                  <a:off x="7309080" y="11902866"/>
                  <a:ext cx="266731" cy="469954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59862" name="Equation" r:id="rId23" imgW="266400" imgH="469800" progId="Equation.DSMT4">
                          <p:embed/>
                        </p:oleObj>
                      </mc:Choice>
                      <mc:Fallback>
                        <p:oleObj name="Equation" r:id="rId23" imgW="266400" imgH="46980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4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7309080" y="11902866"/>
                                <a:ext cx="266731" cy="469954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 79"/>
                <p:cNvSpPr/>
                <p:nvPr/>
              </p:nvSpPr>
              <p:spPr>
                <a:xfrm>
                  <a:off x="4111764" y="11202947"/>
                  <a:ext cx="6865982" cy="19068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𝐜𝐨𝐬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4400" b="1" i="1">
                            <a:latin typeface="Cambria Math" panose="02040503050406030204" pitchFamily="18" charset="0"/>
                          </a:rPr>
                          <m:t>  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  <m:r>
                          <m:rPr>
                            <m:nor/>
                          </m:rPr>
                          <a:rPr lang="en-US" sz="4400" b="1" i="1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4400" b="1" i="1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𝑺𝑪</m:t>
                        </m:r>
                        <m:r>
                          <m:rPr>
                            <m:nor/>
                          </m:rPr>
                          <a:rPr lang="en-US" sz="4400" b="1" i="1">
                            <a:latin typeface="Cambria Math" panose="02040503050406030204" pitchFamily="18" charset="0"/>
                          </a:rPr>
                          <m:t>  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4400" b="1" i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4400" b="1" i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num>
                          <m:den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4400" b="1" i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m:rPr>
                            <m:nor/>
                          </m:rPr>
                          <a:rPr lang="en-US" sz="4400" b="1" i="1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400" b="1" dirty="0"/>
                </a:p>
              </p:txBody>
            </p:sp>
          </mc:Choice>
          <mc:Fallback xmlns="">
            <p:sp>
              <p:nvSpPr>
                <p:cNvPr id="80" name="Rectangle 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1764" y="11202947"/>
                  <a:ext cx="6865982" cy="1906804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7100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8" grpId="0"/>
      <p:bldP spid="66" grpId="0"/>
      <p:bldP spid="94" grpId="0"/>
      <p:bldP spid="69" grpId="0"/>
      <p:bldP spid="7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83749" y="5493774"/>
            <a:ext cx="21819676" cy="8133736"/>
            <a:chOff x="1270511" y="5867400"/>
            <a:chExt cx="21819676" cy="899860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72699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2521975"/>
            <a:ext cx="21841827" cy="2788861"/>
            <a:chOff x="1268078" y="3405486"/>
            <a:chExt cx="21841827" cy="2275927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3"/>
              <a:ext cx="21841827" cy="189046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653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AEF2E8F-BD0C-4CCE-B8B2-5817E148DFDC}"/>
              </a:ext>
            </a:extLst>
          </p:cNvPr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51" name="Rounded Rectangle 33">
              <a:extLst>
                <a:ext uri="{FF2B5EF4-FFF2-40B4-BE49-F238E27FC236}">
                  <a16:creationId xmlns:a16="http://schemas.microsoft.com/office/drawing/2014/main" id="{9CDEAED9-EF68-4869-93F4-48682873B8EB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BC35742-91C8-45DE-81AA-D0ACF1A4F320}"/>
                </a:ext>
              </a:extLst>
            </p:cNvPr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3748CD5-C73B-46D7-A972-72386CD0E391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 TRONG 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3BBDAA-6DDD-427F-97BF-6961959B6137}"/>
                  </a:ext>
                </a:extLst>
              </p:cNvPr>
              <p:cNvSpPr txBox="1"/>
              <p:nvPr/>
            </p:nvSpPr>
            <p:spPr>
              <a:xfrm>
                <a:off x="2119452" y="2902975"/>
                <a:ext cx="20983974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Cho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𝑨𝑩𝑪𝑫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𝑱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𝑩𝑪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𝑩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𝑨𝑪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𝑰𝑱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 45</a:t>
                </a:r>
                <a:r>
                  <a:rPr lang="en-US" sz="4800" b="1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		B.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</a:t>
                </a:r>
                <a:r>
                  <a:rPr lang="en-US" sz="4800" b="1" baseline="30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48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	C.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  <a:r>
                  <a:rPr lang="en-US" sz="4800" b="1" baseline="30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  	 D.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120</a:t>
                </a:r>
                <a:r>
                  <a:rPr lang="en-US" sz="4800" b="1" baseline="30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3BBDAA-6DDD-427F-97BF-6961959B6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452" y="2902975"/>
                <a:ext cx="20983974" cy="2308324"/>
              </a:xfrm>
              <a:prstGeom prst="rect">
                <a:avLst/>
              </a:prstGeom>
              <a:blipFill>
                <a:blip r:embed="rId3"/>
                <a:stretch>
                  <a:fillRect l="-1336" t="-5805" b="-13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" name="Hình ảnh 51">
            <a:extLst>
              <a:ext uri="{FF2B5EF4-FFF2-40B4-BE49-F238E27FC236}">
                <a16:creationId xmlns:a16="http://schemas.microsoft.com/office/drawing/2014/main" id="{4EF234C4-1E2C-4951-AA36-32F0D139BB60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9279" y="5952694"/>
            <a:ext cx="6812316" cy="701727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2784CC9-CE8A-442B-A7D9-A0ACE631CD80}"/>
                  </a:ext>
                </a:extLst>
              </p:cNvPr>
              <p:cNvSpPr txBox="1"/>
              <p:nvPr/>
            </p:nvSpPr>
            <p:spPr>
              <a:xfrm>
                <a:off x="1635867" y="9899131"/>
                <a:ext cx="1445846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𝑨𝑩𝑪𝑫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2784CC9-CE8A-442B-A7D9-A0ACE631C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67" y="9899131"/>
                <a:ext cx="14458469" cy="830997"/>
              </a:xfrm>
              <a:prstGeom prst="rect">
                <a:avLst/>
              </a:prstGeom>
              <a:blipFill>
                <a:blip r:embed="rId5"/>
                <a:stretch>
                  <a:fillRect l="-1897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A6E2FCD-D2DF-4B24-BAC8-B3D2490CB066}"/>
                  </a:ext>
                </a:extLst>
              </p:cNvPr>
              <p:cNvSpPr txBox="1"/>
              <p:nvPr/>
            </p:nvSpPr>
            <p:spPr>
              <a:xfrm>
                <a:off x="1635867" y="10786964"/>
                <a:ext cx="1410722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/>
                      </a:rPr>
                      <m:t>𝑨𝑪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𝑪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𝑲𝑰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𝑰𝑱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𝑱𝑲</m:t>
                    </m:r>
                  </m:oMath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A6E2FCD-D2DF-4B24-BAC8-B3D2490CB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67" y="10786964"/>
                <a:ext cx="14107229" cy="830997"/>
              </a:xfrm>
              <a:prstGeom prst="rect">
                <a:avLst/>
              </a:prstGeom>
              <a:blipFill>
                <a:blip r:embed="rId6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FC10A502-7E69-4DAE-92B5-D76FB7EAB600}"/>
                  </a:ext>
                </a:extLst>
              </p:cNvPr>
              <p:cNvSpPr txBox="1"/>
              <p:nvPr/>
            </p:nvSpPr>
            <p:spPr>
              <a:xfrm>
                <a:off x="1635867" y="11674797"/>
                <a:ext cx="14605397" cy="850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ra tam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𝑰𝑱𝑲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𝑲𝑰𝑱</m:t>
                        </m:r>
                      </m:e>
                    </m:ac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𝟔𝟎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FC10A502-7E69-4DAE-92B5-D76FB7EAB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67" y="11674797"/>
                <a:ext cx="14605397" cy="850297"/>
              </a:xfrm>
              <a:prstGeom prst="rect">
                <a:avLst/>
              </a:prstGeom>
              <a:blipFill>
                <a:blip r:embed="rId7"/>
                <a:stretch>
                  <a:fillRect l="-1878" t="-13571" r="-1002" b="-3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89866AD0-FF26-4827-A6FC-AA08CDEF57E6}"/>
                  </a:ext>
                </a:extLst>
              </p:cNvPr>
              <p:cNvSpPr txBox="1"/>
              <p:nvPr/>
            </p:nvSpPr>
            <p:spPr>
              <a:xfrm>
                <a:off x="1635867" y="12581930"/>
                <a:ext cx="14989611" cy="850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𝑨𝑪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𝑰𝑱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𝑲𝑰𝑱</m:t>
                        </m:r>
                      </m:e>
                    </m:ac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𝟔𝟎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89866AD0-FF26-4827-A6FC-AA08CDEF5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67" y="12581930"/>
                <a:ext cx="14989611" cy="850297"/>
              </a:xfrm>
              <a:prstGeom prst="rect">
                <a:avLst/>
              </a:prstGeom>
              <a:blipFill>
                <a:blip r:embed="rId8"/>
                <a:stretch>
                  <a:fillRect l="-1830" t="-13669" r="-1139" b="-3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99250CA-8A4B-4E41-A86D-01BBDA1D5700}"/>
                  </a:ext>
                </a:extLst>
              </p:cNvPr>
              <p:cNvSpPr txBox="1"/>
              <p:nvPr/>
            </p:nvSpPr>
            <p:spPr>
              <a:xfrm>
                <a:off x="1635867" y="6172200"/>
                <a:ext cx="1120458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𝑲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99250CA-8A4B-4E41-A86D-01BBDA1D5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67" y="6172200"/>
                <a:ext cx="11204587" cy="830997"/>
              </a:xfrm>
              <a:prstGeom prst="rect">
                <a:avLst/>
              </a:prstGeom>
              <a:blipFill>
                <a:blip r:embed="rId9"/>
                <a:stretch>
                  <a:fillRect l="-2448" t="-16176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2A347E4-B77F-484A-8DE5-0B854781D6F7}"/>
                  </a:ext>
                </a:extLst>
              </p:cNvPr>
              <p:cNvSpPr txBox="1"/>
              <p:nvPr/>
            </p:nvSpPr>
            <p:spPr>
              <a:xfrm>
                <a:off x="1635867" y="7060033"/>
                <a:ext cx="1452510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𝑲𝑰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//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𝑩𝑪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𝑨𝑪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𝑰𝑱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𝑲𝑰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𝑰𝑱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2A347E4-B77F-484A-8DE5-0B854781D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67" y="7060033"/>
                <a:ext cx="14525104" cy="1569660"/>
              </a:xfrm>
              <a:prstGeom prst="rect">
                <a:avLst/>
              </a:prstGeom>
              <a:blipFill>
                <a:blip r:embed="rId10"/>
                <a:stretch>
                  <a:fillRect l="-1888" t="-8527" b="-19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9EE4C342-2CCD-40D7-8E16-2E56C5562BDA}"/>
                  </a:ext>
                </a:extLst>
              </p:cNvPr>
              <p:cNvSpPr txBox="1"/>
              <p:nvPr/>
            </p:nvSpPr>
            <p:spPr>
              <a:xfrm>
                <a:off x="1635867" y="8686529"/>
                <a:ext cx="14605397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𝑲𝑰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𝑨𝑪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𝑰𝑱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𝑩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𝑲𝑱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9EE4C342-2CCD-40D7-8E16-2E56C5562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67" y="8686529"/>
                <a:ext cx="14605397" cy="1155766"/>
              </a:xfrm>
              <a:prstGeom prst="rect">
                <a:avLst/>
              </a:prstGeom>
              <a:blipFill>
                <a:blip r:embed="rId11"/>
                <a:stretch>
                  <a:fillRect l="-1878" b="-1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10D32DAB-EE1E-4C0C-8206-1B127BC74929}"/>
              </a:ext>
            </a:extLst>
          </p:cNvPr>
          <p:cNvSpPr/>
          <p:nvPr/>
        </p:nvSpPr>
        <p:spPr>
          <a:xfrm>
            <a:off x="8501801" y="4395018"/>
            <a:ext cx="921126" cy="860695"/>
          </a:xfrm>
          <a:prstGeom prst="donut">
            <a:avLst>
              <a:gd name="adj" fmla="val 9865"/>
            </a:avLst>
          </a:prstGeom>
          <a:solidFill>
            <a:srgbClr val="FF0000"/>
          </a:solidFill>
          <a:ln w="3175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36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95" grpId="0"/>
      <p:bldP spid="96" grpId="0"/>
      <p:bldP spid="97" grpId="0"/>
      <p:bldP spid="98" grpId="0"/>
      <p:bldP spid="99" grpId="0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283749" y="6477000"/>
            <a:ext cx="21819676" cy="6968613"/>
            <a:chOff x="1270511" y="5867400"/>
            <a:chExt cx="21819676" cy="6791921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652031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2480188"/>
            <a:ext cx="21841827" cy="3871860"/>
            <a:chOff x="1268078" y="3405486"/>
            <a:chExt cx="21841827" cy="354441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2"/>
              <a:ext cx="21841827" cy="315894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548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AEF2E8F-BD0C-4CCE-B8B2-5817E148DFDC}"/>
              </a:ext>
            </a:extLst>
          </p:cNvPr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51" name="Rounded Rectangle 33">
              <a:extLst>
                <a:ext uri="{FF2B5EF4-FFF2-40B4-BE49-F238E27FC236}">
                  <a16:creationId xmlns:a16="http://schemas.microsoft.com/office/drawing/2014/main" id="{9CDEAED9-EF68-4869-93F4-48682873B8EB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BC35742-91C8-45DE-81AA-D0ACF1A4F320}"/>
                </a:ext>
              </a:extLst>
            </p:cNvPr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3748CD5-C73B-46D7-A972-72386CD0E391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 TRONG 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3BBDAA-6DDD-427F-97BF-6961959B6137}"/>
                  </a:ext>
                </a:extLst>
              </p:cNvPr>
              <p:cNvSpPr txBox="1"/>
              <p:nvPr/>
            </p:nvSpPr>
            <p:spPr>
              <a:xfrm>
                <a:off x="1609261" y="2861188"/>
                <a:ext cx="21494164" cy="3375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𝑺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𝑺𝑨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𝑴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𝑪𝑫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𝜶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tạo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bởi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𝑺𝑩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𝑨𝑴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	 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	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		D.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3BBDAA-6DDD-427F-97BF-6961959B6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261" y="2861188"/>
                <a:ext cx="21494164" cy="3375219"/>
              </a:xfrm>
              <a:prstGeom prst="rect">
                <a:avLst/>
              </a:prstGeom>
              <a:blipFill>
                <a:blip r:embed="rId3"/>
                <a:stretch>
                  <a:fillRect l="-1305" t="-3971" r="-1276" b="-3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10D32DAB-EE1E-4C0C-8206-1B127BC74929}"/>
              </a:ext>
            </a:extLst>
          </p:cNvPr>
          <p:cNvSpPr/>
          <p:nvPr/>
        </p:nvSpPr>
        <p:spPr>
          <a:xfrm>
            <a:off x="3506787" y="5195655"/>
            <a:ext cx="1047984" cy="979231"/>
          </a:xfrm>
          <a:prstGeom prst="donut">
            <a:avLst>
              <a:gd name="adj" fmla="val 8732"/>
            </a:avLst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B7170FC0-8C06-4A37-8AF2-6A6AB34A774D}"/>
                  </a:ext>
                </a:extLst>
              </p:cNvPr>
              <p:cNvSpPr txBox="1"/>
              <p:nvPr/>
            </p:nvSpPr>
            <p:spPr>
              <a:xfrm>
                <a:off x="1720351" y="7281992"/>
                <a:ext cx="1251534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𝑵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𝑷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𝑺𝑨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7170FC0-8C06-4A37-8AF2-6A6AB34A7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351" y="7281992"/>
                <a:ext cx="12515346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974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D54073C-9AD1-4FFD-BB5C-6B10236BD286}"/>
                  </a:ext>
                </a:extLst>
              </p:cNvPr>
              <p:cNvSpPr txBox="1"/>
              <p:nvPr/>
            </p:nvSpPr>
            <p:spPr>
              <a:xfrm>
                <a:off x="6478587" y="8915059"/>
                <a:ext cx="10274703" cy="87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𝑺𝑩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𝑨𝑴</m:t>
                        </m:r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</m:e>
                    </m:ac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𝑵𝑷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𝑵𝑪</m:t>
                        </m:r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</m:acc>
                  </m:oMath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D54073C-9AD1-4FFD-BB5C-6B10236BD2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587" y="8915059"/>
                <a:ext cx="10274703" cy="874983"/>
              </a:xfrm>
              <a:prstGeom prst="rect">
                <a:avLst/>
              </a:prstGeom>
              <a:blipFill rotWithShape="1">
                <a:blip r:embed="rId5"/>
                <a:stretch>
                  <a:fillRect l="-2730" t="-10417" b="-36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763CB9D9-EDA1-4120-8215-E132BD4B7D0A}"/>
                  </a:ext>
                </a:extLst>
              </p:cNvPr>
              <p:cNvSpPr txBox="1"/>
              <p:nvPr/>
            </p:nvSpPr>
            <p:spPr>
              <a:xfrm>
                <a:off x="1720351" y="8518933"/>
                <a:ext cx="5659935" cy="174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Ta</m:t>
                    </m:r>
                    <m:r>
                      <m:rPr>
                        <m:nor/>
                      </m:rPr>
                      <a:rPr lang="en-US" sz="48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48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ó 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𝑺𝑩</m:t>
                            </m:r>
                            <m:r>
                              <m:rPr>
                                <m:nor/>
                              </m:rPr>
                              <a:rPr lang="en-US" sz="4800" b="1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//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𝑵𝑷</m:t>
                            </m:r>
                          </m:e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𝑨𝑴</m:t>
                            </m:r>
                            <m:r>
                              <m:rPr>
                                <m:nor/>
                              </m:rPr>
                              <a:rPr lang="en-US" sz="4800" b="1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//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𝑵𝑪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763CB9D9-EDA1-4120-8215-E132BD4B7D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351" y="8518933"/>
                <a:ext cx="5659935" cy="17400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" name="Picture 102">
            <a:extLst>
              <a:ext uri="{FF2B5EF4-FFF2-40B4-BE49-F238E27FC236}">
                <a16:creationId xmlns:a16="http://schemas.microsoft.com/office/drawing/2014/main" id="{22AA8ADE-3AFD-4935-A60E-A8BC66AC2108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9185" y="7071812"/>
            <a:ext cx="6210743" cy="589363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42D5426C-6EDB-4569-B84C-1C98F48570AB}"/>
                  </a:ext>
                </a:extLst>
              </p:cNvPr>
              <p:cNvSpPr txBox="1"/>
              <p:nvPr/>
            </p:nvSpPr>
            <p:spPr>
              <a:xfrm>
                <a:off x="1720351" y="10515600"/>
                <a:ext cx="14165726" cy="1282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𝜟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𝑵𝑷𝑪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𝑵𝑷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𝑷𝑪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𝟑𝟑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𝑵𝑪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42D5426C-6EDB-4569-B84C-1C98F48570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351" y="10515600"/>
                <a:ext cx="14165726" cy="1282595"/>
              </a:xfrm>
              <a:prstGeom prst="rect">
                <a:avLst/>
              </a:prstGeom>
              <a:blipFill>
                <a:blip r:embed="rId8"/>
                <a:stretch>
                  <a:fillRect l="-1936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25A6A04B-4A22-444F-9FCF-1A96467A611A}"/>
                  </a:ext>
                </a:extLst>
              </p:cNvPr>
              <p:cNvSpPr txBox="1"/>
              <p:nvPr/>
            </p:nvSpPr>
            <p:spPr>
              <a:xfrm>
                <a:off x="1720351" y="12215791"/>
                <a:ext cx="8983265" cy="926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𝜶</m:t>
                        </m:r>
                      </m:e>
                    </m:fun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𝒄𝒐𝒔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𝑷𝑵𝑪</m:t>
                                </m:r>
                              </m:e>
                            </m:acc>
                          </m:e>
                        </m:func>
                      </m:e>
                    </m:d>
                  </m:oMath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25A6A04B-4A22-444F-9FCF-1A96467A61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351" y="12215791"/>
                <a:ext cx="8983265" cy="926087"/>
              </a:xfrm>
              <a:prstGeom prst="rect">
                <a:avLst/>
              </a:prstGeom>
              <a:blipFill>
                <a:blip r:embed="rId9"/>
                <a:stretch>
                  <a:fillRect l="-3053" t="-986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8CDE42D9-5B78-440B-94F2-69D88968CD14}"/>
                  </a:ext>
                </a:extLst>
              </p:cNvPr>
              <p:cNvSpPr txBox="1"/>
              <p:nvPr/>
            </p:nvSpPr>
            <p:spPr>
              <a:xfrm>
                <a:off x="9069387" y="11963400"/>
                <a:ext cx="7216079" cy="1285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𝑵</m:t>
                            </m:r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𝑷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𝑵</m:t>
                            </m:r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𝑪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𝑷</m:t>
                            </m:r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𝑪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𝑵𝑷</m:t>
                            </m:r>
                            <m:r>
                              <a:rPr lang="en-US" sz="4800" b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.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𝑵𝑪</m:t>
                            </m:r>
                          </m:den>
                        </m:f>
                      </m:e>
                    </m:d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8CDE42D9-5B78-440B-94F2-69D88968CD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9387" y="11963400"/>
                <a:ext cx="7216079" cy="1285673"/>
              </a:xfrm>
              <a:prstGeom prst="rect">
                <a:avLst/>
              </a:prstGeom>
              <a:blipFill>
                <a:blip r:embed="rId10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100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0" grpId="0"/>
      <p:bldP spid="101" grpId="0"/>
      <p:bldP spid="102" grpId="0"/>
      <p:bldP spid="104" grpId="0"/>
      <p:bldP spid="105" grpId="0"/>
      <p:bldP spid="10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284697" y="5950527"/>
            <a:ext cx="22796090" cy="7682345"/>
            <a:chOff x="1270511" y="5867400"/>
            <a:chExt cx="22796090" cy="8499218"/>
          </a:xfrm>
        </p:grpSpPr>
        <p:sp>
          <p:nvSpPr>
            <p:cNvPr id="53" name="Rounded Rectangle 52"/>
            <p:cNvSpPr/>
            <p:nvPr/>
          </p:nvSpPr>
          <p:spPr>
            <a:xfrm>
              <a:off x="1272209" y="6139009"/>
              <a:ext cx="22794392" cy="822760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2440858"/>
            <a:ext cx="22808113" cy="3345671"/>
            <a:chOff x="1268078" y="3405486"/>
            <a:chExt cx="22808113" cy="2730328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3"/>
              <a:ext cx="22808113" cy="234486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653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AEF2E8F-BD0C-4CCE-B8B2-5817E148DFDC}"/>
              </a:ext>
            </a:extLst>
          </p:cNvPr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51" name="Rounded Rectangle 33">
              <a:extLst>
                <a:ext uri="{FF2B5EF4-FFF2-40B4-BE49-F238E27FC236}">
                  <a16:creationId xmlns:a16="http://schemas.microsoft.com/office/drawing/2014/main" id="{9CDEAED9-EF68-4869-93F4-48682873B8EB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BC35742-91C8-45DE-81AA-D0ACF1A4F320}"/>
                </a:ext>
              </a:extLst>
            </p:cNvPr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3748CD5-C73B-46D7-A972-72386CD0E391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 TRONG 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3BBDAA-6DDD-427F-97BF-6961959B6137}"/>
                  </a:ext>
                </a:extLst>
              </p:cNvPr>
              <p:cNvSpPr txBox="1"/>
              <p:nvPr/>
            </p:nvSpPr>
            <p:spPr>
              <a:xfrm>
                <a:off x="1609261" y="2898058"/>
                <a:ext cx="21194421" cy="2757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𝑴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𝑩𝑪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côsin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𝑫𝑴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lvl="0" algn="just"/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	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	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	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3BBDAA-6DDD-427F-97BF-6961959B6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261" y="2898058"/>
                <a:ext cx="21194421" cy="2757871"/>
              </a:xfrm>
              <a:prstGeom prst="rect">
                <a:avLst/>
              </a:prstGeom>
              <a:blipFill>
                <a:blip r:embed="rId3"/>
                <a:stretch>
                  <a:fillRect l="-1323" t="-4857" r="-1294" b="-4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10D32DAB-EE1E-4C0C-8206-1B127BC74929}"/>
              </a:ext>
            </a:extLst>
          </p:cNvPr>
          <p:cNvSpPr/>
          <p:nvPr/>
        </p:nvSpPr>
        <p:spPr>
          <a:xfrm>
            <a:off x="7926387" y="4629018"/>
            <a:ext cx="1066800" cy="979684"/>
          </a:xfrm>
          <a:prstGeom prst="donut">
            <a:avLst>
              <a:gd name="adj" fmla="val 12095"/>
            </a:avLst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601D64AB-2F93-47F1-9EEE-C0D447E6A36A}"/>
                  </a:ext>
                </a:extLst>
              </p:cNvPr>
              <p:cNvSpPr txBox="1"/>
              <p:nvPr/>
            </p:nvSpPr>
            <p:spPr>
              <a:xfrm>
                <a:off x="4889646" y="6234913"/>
                <a:ext cx="10350619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𝑵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𝑨𝑪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01D64AB-2F93-47F1-9EEE-C0D447E6A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646" y="6234913"/>
                <a:ext cx="10350619" cy="861774"/>
              </a:xfrm>
              <a:prstGeom prst="rect">
                <a:avLst/>
              </a:prstGeom>
              <a:blipFill rotWithShape="1">
                <a:blip r:embed="rId4"/>
                <a:stretch>
                  <a:fillRect l="-2650" t="-15603" b="-34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E3061FE9-7257-4DA9-8BFE-29C69DD4A49E}"/>
                  </a:ext>
                </a:extLst>
              </p:cNvPr>
              <p:cNvSpPr txBox="1"/>
              <p:nvPr/>
            </p:nvSpPr>
            <p:spPr>
              <a:xfrm>
                <a:off x="13624937" y="6227618"/>
                <a:ext cx="1091305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/>
                      </a:rPr>
                      <m:t>𝑨𝑩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 // 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𝑴𝑵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𝑫𝑴</m:t>
                        </m:r>
                        <m:r>
                          <a:rPr lang="en-US" sz="48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𝑨𝑩</m:t>
                        </m:r>
                      </m:e>
                    </m:d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𝑫𝑴</m:t>
                        </m:r>
                        <m:r>
                          <a:rPr lang="en-US" sz="48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𝑴𝑵</m:t>
                        </m:r>
                      </m:e>
                    </m:d>
                  </m:oMath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E3061FE9-7257-4DA9-8BFE-29C69DD4A4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4937" y="6227618"/>
                <a:ext cx="10913050" cy="861774"/>
              </a:xfrm>
              <a:prstGeom prst="rect">
                <a:avLst/>
              </a:prstGeom>
              <a:blipFill>
                <a:blip r:embed="rId5"/>
                <a:stretch>
                  <a:fillRect t="-15603" b="-34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" name="Picture 101">
            <a:extLst>
              <a:ext uri="{FF2B5EF4-FFF2-40B4-BE49-F238E27FC236}">
                <a16:creationId xmlns:a16="http://schemas.microsoft.com/office/drawing/2014/main" id="{74DEF31A-E0C4-4960-A31D-B0858C687196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2012" y="7182114"/>
            <a:ext cx="4429702" cy="477643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A3077148-E910-4C64-9A9F-0F9465D0741D}"/>
                  </a:ext>
                </a:extLst>
              </p:cNvPr>
              <p:cNvSpPr txBox="1"/>
              <p:nvPr/>
            </p:nvSpPr>
            <p:spPr>
              <a:xfrm>
                <a:off x="1484025" y="6975764"/>
                <a:ext cx="14749853" cy="1326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Dễ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𝑫𝑴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𝑫𝑵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𝑴𝑵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A3077148-E910-4C64-9A9F-0F9465D074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025" y="6975764"/>
                <a:ext cx="14749853" cy="1326453"/>
              </a:xfrm>
              <a:prstGeom prst="rect">
                <a:avLst/>
              </a:prstGeom>
              <a:blipFill>
                <a:blip r:embed="rId7"/>
                <a:stretch>
                  <a:fillRect l="-1860" b="-7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14839806" y="11907982"/>
            <a:ext cx="6674470" cy="1646156"/>
            <a:chOff x="2122897" y="11877627"/>
            <a:chExt cx="6674470" cy="16461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D7633050-AEF1-4809-8B64-7BC4153B4498}"/>
                    </a:ext>
                  </a:extLst>
                </p:cNvPr>
                <p:cNvSpPr txBox="1"/>
                <p:nvPr/>
              </p:nvSpPr>
              <p:spPr>
                <a:xfrm>
                  <a:off x="2122897" y="12261201"/>
                  <a:ext cx="5299362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Vậy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𝑫𝑴</m:t>
                              </m:r>
                              <m:r>
                                <a:rPr lang="en-US" sz="48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𝑨𝑩</m:t>
                              </m:r>
                            </m:e>
                          </m:d>
                        </m:e>
                      </m:func>
                    </m:oMath>
                  </a14:m>
                  <a:endPara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D7633050-AEF1-4809-8B64-7BC4153B44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2897" y="12261201"/>
                  <a:ext cx="5299362" cy="861774"/>
                </a:xfrm>
                <a:prstGeom prst="rect">
                  <a:avLst/>
                </a:prstGeom>
                <a:blipFill>
                  <a:blip r:embed="rId8"/>
                  <a:stretch>
                    <a:fillRect l="-5172" t="-15493" b="-3309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7069202" y="11877627"/>
                  <a:ext cx="1728165" cy="164615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4800" b="1" i="1">
                                <a:latin typeface="Cambria Math"/>
                              </a:rPr>
                              <m:t>𝟔</m:t>
                            </m:r>
                          </m:den>
                        </m:f>
                      </m:oMath>
                    </m:oMathPara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9202" y="11877627"/>
                  <a:ext cx="1728165" cy="164615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718569" y="11889842"/>
                <a:ext cx="7143750" cy="16461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ê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𝑫𝑴</m:t>
                              </m:r>
                              <m:r>
                                <a:rPr lang="en-US" sz="4800" b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4800" b="1" i="1">
                                  <a:latin typeface="Cambria Math"/>
                                </a:rPr>
                                <m:t>𝑴𝑵</m:t>
                              </m:r>
                            </m:e>
                          </m:d>
                        </m:e>
                      </m:func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8569" y="11889842"/>
                <a:ext cx="7143750" cy="164615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1484025" y="11889842"/>
                <a:ext cx="6450677" cy="16461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ì </m:t>
                      </m:r>
                      <m:func>
                        <m:func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𝑫𝑴𝑵</m:t>
                              </m:r>
                            </m:e>
                          </m:acc>
                        </m:e>
                      </m:func>
                      <m:r>
                        <a:rPr lang="en-US" sz="4800" b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025" y="11889842"/>
                <a:ext cx="6450677" cy="164615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10162127" y="9134484"/>
            <a:ext cx="5306295" cy="2828916"/>
            <a:chOff x="14859451" y="9009269"/>
            <a:chExt cx="5306295" cy="28289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14859451" y="9009269"/>
                  <a:ext cx="3756413" cy="28289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1" i="1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4800" b="1" i="1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4800" b="1" i="1">
                                    <a:latin typeface="Cambria Math"/>
                                  </a:rPr>
                                  <m:t>𝟒</m:t>
                                </m:r>
                              </m:den>
                            </m:f>
                          </m:num>
                          <m:den>
                            <m:r>
                              <a:rPr lang="en-US" sz="48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sz="4800" b="1">
                                <a:latin typeface="Cambria Math"/>
                              </a:rPr>
                              <m:t>⋅</m:t>
                            </m:r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/>
                                  </a:rPr>
                                  <m:t>𝒂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800" b="1" i="1">
                                        <a:latin typeface="Cambria Math"/>
                                      </a:rPr>
                                      <m:t>𝟑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4800" b="1" i="1"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4800" b="1">
                                <a:latin typeface="Cambria Math"/>
                              </a:rPr>
                              <m:t>⋅</m:t>
                            </m:r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/>
                                  </a:rPr>
                                  <m:t>𝒂</m:t>
                                </m:r>
                              </m:num>
                              <m:den>
                                <m:r>
                                  <a:rPr lang="en-US" sz="4800" b="1" i="1"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den>
                        </m:f>
                      </m:oMath>
                    </m:oMathPara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9451" y="9009269"/>
                  <a:ext cx="3756413" cy="2828916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 92"/>
                <p:cNvSpPr/>
                <p:nvPr/>
              </p:nvSpPr>
              <p:spPr>
                <a:xfrm>
                  <a:off x="18437581" y="9444408"/>
                  <a:ext cx="1728165" cy="164615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4800" b="1" i="1">
                                <a:latin typeface="Cambria Math"/>
                              </a:rPr>
                              <m:t>𝟔</m:t>
                            </m:r>
                          </m:den>
                        </m:f>
                      </m:oMath>
                    </m:oMathPara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93" name="Rectangle 9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37581" y="9444408"/>
                  <a:ext cx="1728165" cy="1646156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/>
          <p:cNvGrpSpPr/>
          <p:nvPr/>
        </p:nvGrpSpPr>
        <p:grpSpPr>
          <a:xfrm>
            <a:off x="1366885" y="8615930"/>
            <a:ext cx="9032281" cy="2584840"/>
            <a:chOff x="2049977" y="9181284"/>
            <a:chExt cx="9032281" cy="25848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2E927D7C-C582-460B-89D7-7AC577EC330C}"/>
                    </a:ext>
                  </a:extLst>
                </p:cNvPr>
                <p:cNvSpPr txBox="1"/>
                <p:nvPr/>
              </p:nvSpPr>
              <p:spPr>
                <a:xfrm>
                  <a:off x="2167117" y="9181284"/>
                  <a:ext cx="533701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 </a:t>
                  </a:r>
                  <a14:m>
                    <m:oMath xmlns:m="http://schemas.openxmlformats.org/officeDocument/2006/math">
                      <m:r>
                        <a:rPr lang="en-US" sz="4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𝐃</m:t>
                      </m:r>
                      <m:r>
                        <a:rPr lang="en-US" sz="4800" b="1" i="0">
                          <a:solidFill>
                            <a:schemeClr val="tx1"/>
                          </a:solidFill>
                          <a:latin typeface="Cambria Math"/>
                        </a:rPr>
                        <m:t>𝐌𝐍</m:t>
                      </m:r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ta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vi-VN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  <a:endPara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2E927D7C-C582-460B-89D7-7AC577EC33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7117" y="9181284"/>
                  <a:ext cx="5337011" cy="830997"/>
                </a:xfrm>
                <a:prstGeom prst="rect">
                  <a:avLst/>
                </a:prstGeom>
                <a:blipFill>
                  <a:blip r:embed="rId14"/>
                  <a:stretch>
                    <a:fillRect l="-5137" t="-16058" b="-379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2049977" y="10177484"/>
                  <a:ext cx="9032281" cy="15886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/>
                              </a:rPr>
                              <m:t>𝒄𝒐𝒔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𝑫𝑴𝑵</m:t>
                                </m:r>
                              </m:e>
                            </m:acc>
                          </m:e>
                        </m:func>
                        <m:r>
                          <a:rPr lang="en-US" sz="4800" b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/>
                              </a:rPr>
                              <m:t>𝑫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𝑴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>
                                <a:latin typeface="Cambria Math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/>
                              </a:rPr>
                              <m:t>𝑴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𝑵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/>
                              </a:rPr>
                              <m:t>𝑫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𝑵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8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/>
                              </a:rPr>
                              <m:t>𝑫𝑴</m:t>
                            </m:r>
                            <m:r>
                              <a:rPr lang="en-US" sz="4800" b="1">
                                <a:latin typeface="Cambria Math"/>
                              </a:rPr>
                              <m:t>.</m:t>
                            </m:r>
                            <m:r>
                              <a:rPr lang="en-US" sz="4800" b="1" i="1">
                                <a:latin typeface="Cambria Math"/>
                              </a:rPr>
                              <m:t>𝑴𝑵</m:t>
                            </m:r>
                          </m:den>
                        </m:f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9977" y="10177484"/>
                  <a:ext cx="9032281" cy="158864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0634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0" grpId="0"/>
      <p:bldP spid="101" grpId="0"/>
      <p:bldP spid="103" grpId="0"/>
      <p:bldP spid="13" grpId="0"/>
      <p:bldP spid="9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2977564" y="8190268"/>
            <a:ext cx="3024052" cy="897612"/>
            <a:chOff x="2975704" y="8191216"/>
            <a:chExt cx="3024402" cy="897716"/>
          </a:xfrm>
        </p:grpSpPr>
        <p:cxnSp>
          <p:nvCxnSpPr>
            <p:cNvPr id="33" name="Straight Arrow Connector 32"/>
            <p:cNvCxnSpPr/>
            <p:nvPr/>
          </p:nvCxnSpPr>
          <p:spPr>
            <a:xfrm>
              <a:off x="2975704" y="9088932"/>
              <a:ext cx="2959751" cy="0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77"/>
            <p:cNvGrpSpPr/>
            <p:nvPr/>
          </p:nvGrpSpPr>
          <p:grpSpPr>
            <a:xfrm>
              <a:off x="5360026" y="8191216"/>
              <a:ext cx="640080" cy="831093"/>
              <a:chOff x="2810718" y="6066706"/>
              <a:chExt cx="640080" cy="831093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2831754" y="6066706"/>
                <a:ext cx="504056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>
                    <a:latin typeface="+mj-lt"/>
                    <a:ea typeface="Tahoma" pitchFamily="34" charset="0"/>
                    <a:cs typeface="Tahoma" pitchFamily="34" charset="0"/>
                  </a:rPr>
                  <a:t>v</a:t>
                </a:r>
                <a:endParaRPr lang="en-US" sz="4800" b="1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cxnSp>
            <p:nvCxnSpPr>
              <p:cNvPr id="80" name="Straight Arrow Connector 79"/>
              <p:cNvCxnSpPr/>
              <p:nvPr/>
            </p:nvCxnSpPr>
            <p:spPr>
              <a:xfrm>
                <a:off x="2810718" y="6167742"/>
                <a:ext cx="64008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Group 1"/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82271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ĐƯỜNG THẲNG VUÔNG GÓC TRONG KHÔNG GIAN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70149" y="2894770"/>
            <a:ext cx="21846878" cy="2883235"/>
            <a:chOff x="1144587" y="2581276"/>
            <a:chExt cx="21849407" cy="2883569"/>
          </a:xfrm>
        </p:grpSpPr>
        <p:sp>
          <p:nvSpPr>
            <p:cNvPr id="7" name="Rounded Rectangle 6"/>
            <p:cNvSpPr/>
            <p:nvPr/>
          </p:nvSpPr>
          <p:spPr>
            <a:xfrm>
              <a:off x="1380722" y="2917507"/>
              <a:ext cx="21613272" cy="2547338"/>
            </a:xfrm>
            <a:prstGeom prst="roundRect">
              <a:avLst>
                <a:gd name="adj" fmla="val 592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144587" y="2581276"/>
              <a:ext cx="4448211" cy="824978"/>
              <a:chOff x="166396" y="8712046"/>
              <a:chExt cx="4448211" cy="824978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230085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sp>
        <p:nvSpPr>
          <p:cNvPr id="24" name="Rectangle 23"/>
          <p:cNvSpPr/>
          <p:nvPr/>
        </p:nvSpPr>
        <p:spPr>
          <a:xfrm>
            <a:off x="2210886" y="3761509"/>
            <a:ext cx="21238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đường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thẳng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được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gọi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vuông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góc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nhau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nếu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góc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giữa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chúng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bằng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90</a:t>
            </a:r>
            <a:r>
              <a:rPr lang="en-US" sz="4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0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210885" y="4676066"/>
            <a:ext cx="188981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đường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thẳng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b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vuông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góc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nhau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được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kí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hiệu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lang="vi-VN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 </a:t>
            </a:r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 </a:t>
            </a:r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1545628" y="7386079"/>
            <a:ext cx="791996" cy="2604721"/>
            <a:chOff x="1543602" y="7386934"/>
            <a:chExt cx="792088" cy="2605023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2110617" y="7386934"/>
              <a:ext cx="0" cy="2444521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1543602" y="9068520"/>
              <a:ext cx="792088" cy="923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5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348086" y="9544632"/>
            <a:ext cx="3077533" cy="923330"/>
            <a:chOff x="2346153" y="9545737"/>
            <a:chExt cx="3077889" cy="923437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2346153" y="10268223"/>
              <a:ext cx="2807820" cy="12463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4631954" y="9545737"/>
              <a:ext cx="792088" cy="923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5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cxnSp>
        <p:nvCxnSpPr>
          <p:cNvPr id="40" name="Straight Connector 39"/>
          <p:cNvCxnSpPr/>
          <p:nvPr/>
        </p:nvCxnSpPr>
        <p:spPr>
          <a:xfrm>
            <a:off x="6649613" y="6339757"/>
            <a:ext cx="0" cy="6350216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7009611" y="6742993"/>
            <a:ext cx="791996" cy="2581890"/>
            <a:chOff x="8166653" y="6361086"/>
            <a:chExt cx="792088" cy="2582189"/>
          </a:xfrm>
        </p:grpSpPr>
        <p:cxnSp>
          <p:nvCxnSpPr>
            <p:cNvPr id="39" name="Straight Connector 38"/>
            <p:cNvCxnSpPr/>
            <p:nvPr/>
          </p:nvCxnSpPr>
          <p:spPr>
            <a:xfrm flipV="1">
              <a:off x="8736410" y="6498754"/>
              <a:ext cx="0" cy="2444521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8166653" y="6361086"/>
              <a:ext cx="792088" cy="923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5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155299" y="9184632"/>
            <a:ext cx="3976996" cy="923330"/>
            <a:chOff x="9384482" y="8968234"/>
            <a:chExt cx="3977456" cy="923437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9384482" y="9708086"/>
              <a:ext cx="3528146" cy="1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12569850" y="8968234"/>
              <a:ext cx="792088" cy="923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5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8619048" y="7888638"/>
            <a:ext cx="3894451" cy="923330"/>
            <a:chOff x="10047292" y="7506866"/>
            <a:chExt cx="3894902" cy="923437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10047292" y="8267926"/>
              <a:ext cx="3528146" cy="1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13150106" y="7506866"/>
              <a:ext cx="792088" cy="923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5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3417582" y="9936100"/>
            <a:ext cx="4679978" cy="2618650"/>
            <a:chOff x="13416930" y="9937250"/>
            <a:chExt cx="4680520" cy="2618953"/>
          </a:xfrm>
        </p:grpSpPr>
        <p:sp>
          <p:nvSpPr>
            <p:cNvPr id="27" name="Parallelogram 26"/>
            <p:cNvSpPr/>
            <p:nvPr/>
          </p:nvSpPr>
          <p:spPr>
            <a:xfrm>
              <a:off x="13416930" y="10027146"/>
              <a:ext cx="4680520" cy="2529057"/>
            </a:xfrm>
            <a:prstGeom prst="parallelogram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15032749" y="11405481"/>
              <a:ext cx="2200605" cy="923437"/>
              <a:chOff x="16573199" y="11229992"/>
              <a:chExt cx="2200605" cy="923437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17904270" y="11229992"/>
                <a:ext cx="792088" cy="923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5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cxnSp>
            <p:nvCxnSpPr>
              <p:cNvPr id="55" name="Straight Connector 54"/>
              <p:cNvCxnSpPr/>
              <p:nvPr/>
            </p:nvCxnSpPr>
            <p:spPr>
              <a:xfrm flipV="1">
                <a:off x="16573199" y="11999433"/>
                <a:ext cx="2200605" cy="12464"/>
              </a:xfrm>
              <a:prstGeom prst="line">
                <a:avLst/>
              </a:prstGeom>
              <a:ln w="635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8" name="Group 87"/>
            <p:cNvGrpSpPr/>
            <p:nvPr/>
          </p:nvGrpSpPr>
          <p:grpSpPr>
            <a:xfrm>
              <a:off x="14108728" y="9937250"/>
              <a:ext cx="792088" cy="1946507"/>
              <a:chOff x="15649178" y="9761761"/>
              <a:chExt cx="792088" cy="1946507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 flipV="1">
                <a:off x="16224546" y="9980386"/>
                <a:ext cx="0" cy="1727882"/>
              </a:xfrm>
              <a:prstGeom prst="line">
                <a:avLst/>
              </a:prstGeom>
              <a:ln w="635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Rectangle 56"/>
              <p:cNvSpPr/>
              <p:nvPr/>
            </p:nvSpPr>
            <p:spPr>
              <a:xfrm>
                <a:off x="15649178" y="9761761"/>
                <a:ext cx="792088" cy="923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5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</p:grpSp>
      <p:sp>
        <p:nvSpPr>
          <p:cNvPr id="59" name="Rectangle 58"/>
          <p:cNvSpPr/>
          <p:nvPr/>
        </p:nvSpPr>
        <p:spPr>
          <a:xfrm>
            <a:off x="18241559" y="6858000"/>
            <a:ext cx="4518971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vi-VN" sz="5400" b="1" dirty="0">
                <a:latin typeface="+mj-lt"/>
                <a:ea typeface="Tahoma" pitchFamily="34" charset="0"/>
                <a:cs typeface="Tahoma" pitchFamily="34" charset="0"/>
              </a:rPr>
              <a:t>a </a:t>
            </a:r>
            <a:r>
              <a:rPr lang="vi-VN" sz="5400" b="1" dirty="0">
                <a:latin typeface="+mj-lt"/>
                <a:ea typeface="Tahoma" pitchFamily="34" charset="0"/>
                <a:cs typeface="Tahoma" pitchFamily="34" charset="0"/>
                <a:sym typeface="Symbol"/>
              </a:rPr>
              <a:t> b</a:t>
            </a:r>
          </a:p>
          <a:p>
            <a:pPr algn="ctr">
              <a:spcBef>
                <a:spcPts val="1800"/>
              </a:spcBef>
            </a:pPr>
            <a:r>
              <a:rPr lang="en-US" sz="5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 </a:t>
            </a:r>
            <a:r>
              <a:rPr lang="en-US" sz="5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cắt</a:t>
            </a:r>
            <a:r>
              <a:rPr lang="en-US" sz="5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b </a:t>
            </a:r>
            <a:r>
              <a:rPr lang="en-US" sz="5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tại</a:t>
            </a:r>
            <a:r>
              <a:rPr lang="en-US" sz="5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I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7953560" y="10673982"/>
            <a:ext cx="5495414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vi-VN" sz="5400" b="1" dirty="0">
                <a:latin typeface="+mj-lt"/>
                <a:ea typeface="Tahoma" pitchFamily="34" charset="0"/>
                <a:cs typeface="Tahoma" pitchFamily="34" charset="0"/>
              </a:rPr>
              <a:t>a </a:t>
            </a:r>
            <a:r>
              <a:rPr lang="vi-VN" sz="5400" b="1" dirty="0">
                <a:latin typeface="+mj-lt"/>
                <a:ea typeface="Tahoma" pitchFamily="34" charset="0"/>
                <a:cs typeface="Tahoma" pitchFamily="34" charset="0"/>
                <a:sym typeface="Symbol"/>
              </a:rPr>
              <a:t> b</a:t>
            </a:r>
          </a:p>
          <a:p>
            <a:pPr algn="ctr">
              <a:spcBef>
                <a:spcPts val="1800"/>
              </a:spcBef>
            </a:pPr>
            <a:r>
              <a:rPr lang="en-US" sz="5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a, b</a:t>
            </a:r>
            <a:r>
              <a:rPr lang="vi-VN" sz="5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chéo</a:t>
            </a:r>
            <a:r>
              <a:rPr lang="en-US" sz="5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nhau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947122"/>
              </p:ext>
            </p:extLst>
          </p:nvPr>
        </p:nvGraphicFramePr>
        <p:xfrm>
          <a:off x="7788275" y="11064875"/>
          <a:ext cx="3975100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74760" imgH="1688760" progId="Equation.DSMT4">
                  <p:embed/>
                </p:oleObj>
              </mc:Choice>
              <mc:Fallback>
                <p:oleObj name="Equation" r:id="rId2" imgW="3974760" imgH="1688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8275" y="11064875"/>
                        <a:ext cx="3975100" cy="168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2" name="Group 71"/>
          <p:cNvGrpSpPr/>
          <p:nvPr/>
        </p:nvGrpSpPr>
        <p:grpSpPr>
          <a:xfrm>
            <a:off x="1547236" y="11493991"/>
            <a:ext cx="4572000" cy="723408"/>
            <a:chOff x="1545211" y="11495314"/>
            <a:chExt cx="4572529" cy="723491"/>
          </a:xfrm>
        </p:grpSpPr>
        <p:graphicFrame>
          <p:nvGraphicFramePr>
            <p:cNvPr id="68" name="Object 6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76760510"/>
                </p:ext>
              </p:extLst>
            </p:nvPr>
          </p:nvGraphicFramePr>
          <p:xfrm>
            <a:off x="1545211" y="11621837"/>
            <a:ext cx="4572529" cy="5969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4572000" imgH="596880" progId="Equation.DSMT4">
                    <p:embed/>
                  </p:oleObj>
                </mc:Choice>
                <mc:Fallback>
                  <p:oleObj name="Equation" r:id="rId4" imgW="4572000" imgH="596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5211" y="11621837"/>
                          <a:ext cx="4572529" cy="59696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0" name="Straight Arrow Connector 69"/>
            <p:cNvCxnSpPr/>
            <p:nvPr/>
          </p:nvCxnSpPr>
          <p:spPr>
            <a:xfrm>
              <a:off x="3991430" y="11495314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4659088" y="11495314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2698184" y="6954084"/>
            <a:ext cx="978409" cy="2642529"/>
            <a:chOff x="2696292" y="6954886"/>
            <a:chExt cx="978522" cy="2642834"/>
          </a:xfrm>
        </p:grpSpPr>
        <p:cxnSp>
          <p:nvCxnSpPr>
            <p:cNvPr id="32" name="Straight Arrow Connector 31"/>
            <p:cNvCxnSpPr/>
            <p:nvPr/>
          </p:nvCxnSpPr>
          <p:spPr>
            <a:xfrm flipV="1">
              <a:off x="3001104" y="7288980"/>
              <a:ext cx="0" cy="1799953"/>
            </a:xfrm>
            <a:prstGeom prst="straightConnector1">
              <a:avLst/>
            </a:prstGeom>
            <a:ln w="889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Group 84"/>
            <p:cNvGrpSpPr/>
            <p:nvPr/>
          </p:nvGrpSpPr>
          <p:grpSpPr>
            <a:xfrm>
              <a:off x="2696292" y="6954886"/>
              <a:ext cx="978522" cy="2642834"/>
              <a:chOff x="2696292" y="6954886"/>
              <a:chExt cx="978522" cy="2642834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2696292" y="7735457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+mj-lt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77" name="Group 76"/>
              <p:cNvGrpSpPr/>
              <p:nvPr/>
            </p:nvGrpSpPr>
            <p:grpSpPr>
              <a:xfrm>
                <a:off x="3034734" y="6954886"/>
                <a:ext cx="640080" cy="831093"/>
                <a:chOff x="2810718" y="6066706"/>
                <a:chExt cx="640080" cy="831093"/>
              </a:xfrm>
            </p:grpSpPr>
            <p:sp>
              <p:nvSpPr>
                <p:cNvPr id="73" name="TextBox 72"/>
                <p:cNvSpPr txBox="1"/>
                <p:nvPr/>
              </p:nvSpPr>
              <p:spPr>
                <a:xfrm>
                  <a:off x="2831754" y="6066706"/>
                  <a:ext cx="504056" cy="8310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>
                      <a:latin typeface="+mj-lt"/>
                      <a:ea typeface="Tahoma" pitchFamily="34" charset="0"/>
                      <a:cs typeface="Tahoma" pitchFamily="34" charset="0"/>
                    </a:rPr>
                    <a:t>u</a:t>
                  </a:r>
                  <a:endParaRPr lang="en-US" sz="4800" b="1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cxnSp>
              <p:nvCxnSpPr>
                <p:cNvPr id="76" name="Straight Arrow Connector 75"/>
                <p:cNvCxnSpPr/>
                <p:nvPr/>
              </p:nvCxnSpPr>
              <p:spPr>
                <a:xfrm>
                  <a:off x="2810718" y="6167742"/>
                  <a:ext cx="640080" cy="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92" name="Group 91"/>
          <p:cNvGrpSpPr/>
          <p:nvPr/>
        </p:nvGrpSpPr>
        <p:grpSpPr>
          <a:xfrm>
            <a:off x="13417582" y="6419603"/>
            <a:ext cx="4679978" cy="2528764"/>
            <a:chOff x="13416930" y="6420346"/>
            <a:chExt cx="4680520" cy="2529057"/>
          </a:xfrm>
        </p:grpSpPr>
        <p:sp>
          <p:nvSpPr>
            <p:cNvPr id="90" name="Parallelogram 89"/>
            <p:cNvSpPr/>
            <p:nvPr/>
          </p:nvSpPr>
          <p:spPr>
            <a:xfrm>
              <a:off x="13416930" y="6420346"/>
              <a:ext cx="4680520" cy="2529057"/>
            </a:xfrm>
            <a:prstGeom prst="parallelogram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14111610" y="6449393"/>
              <a:ext cx="3680792" cy="2284929"/>
              <a:chOff x="15965984" y="6449393"/>
              <a:chExt cx="3680792" cy="2284929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18854688" y="7288089"/>
                <a:ext cx="792088" cy="923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5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cxnSp>
            <p:nvCxnSpPr>
              <p:cNvPr id="47" name="Straight Connector 46"/>
              <p:cNvCxnSpPr/>
              <p:nvPr/>
            </p:nvCxnSpPr>
            <p:spPr>
              <a:xfrm flipV="1">
                <a:off x="15965984" y="7991712"/>
                <a:ext cx="3485902" cy="6232"/>
              </a:xfrm>
              <a:prstGeom prst="line">
                <a:avLst/>
              </a:prstGeom>
              <a:ln w="635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V="1">
                <a:off x="16369258" y="6600825"/>
                <a:ext cx="468955" cy="2133497"/>
              </a:xfrm>
              <a:prstGeom prst="line">
                <a:avLst/>
              </a:prstGeom>
              <a:ln w="635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Rectangle 49"/>
              <p:cNvSpPr/>
              <p:nvPr/>
            </p:nvSpPr>
            <p:spPr>
              <a:xfrm>
                <a:off x="16207408" y="6449393"/>
                <a:ext cx="792088" cy="923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5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  <a:endParaRPr lang="en-US" sz="5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13828405" y="6626186"/>
              <a:ext cx="1072981" cy="2228023"/>
              <a:chOff x="18470081" y="10124862"/>
              <a:chExt cx="1072981" cy="2228023"/>
            </a:xfrm>
          </p:grpSpPr>
          <p:sp>
            <p:nvSpPr>
              <p:cNvPr id="83" name="TextBox 82"/>
              <p:cNvSpPr txBox="1"/>
              <p:nvPr/>
            </p:nvSpPr>
            <p:spPr>
              <a:xfrm>
                <a:off x="18470081" y="11521792"/>
                <a:ext cx="954622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I</a:t>
                </a:r>
                <a:endPara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19039006" y="10124862"/>
                <a:ext cx="504056" cy="1862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75" name="Straight Connector 74"/>
          <p:cNvCxnSpPr/>
          <p:nvPr/>
        </p:nvCxnSpPr>
        <p:spPr>
          <a:xfrm>
            <a:off x="12717201" y="6339757"/>
            <a:ext cx="0" cy="6350216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00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59" grpId="0"/>
      <p:bldP spid="6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roup 10"/>
          <p:cNvGrpSpPr/>
          <p:nvPr/>
        </p:nvGrpSpPr>
        <p:grpSpPr>
          <a:xfrm>
            <a:off x="1072066" y="4595369"/>
            <a:ext cx="22627722" cy="8815831"/>
            <a:chOff x="1270511" y="5867400"/>
            <a:chExt cx="20567184" cy="8308150"/>
          </a:xfrm>
        </p:grpSpPr>
        <p:sp>
          <p:nvSpPr>
            <p:cNvPr id="177" name="Rounded Rectangle 176"/>
            <p:cNvSpPr/>
            <p:nvPr/>
          </p:nvSpPr>
          <p:spPr>
            <a:xfrm>
              <a:off x="1272210" y="6139009"/>
              <a:ext cx="20565485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8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179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TextBox 179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1" name="Round Diagonal Corner Rectangle 180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22" name="Group 54"/>
          <p:cNvGrpSpPr/>
          <p:nvPr/>
        </p:nvGrpSpPr>
        <p:grpSpPr>
          <a:xfrm>
            <a:off x="978332" y="2466852"/>
            <a:ext cx="22721456" cy="2025469"/>
            <a:chOff x="1268078" y="3405486"/>
            <a:chExt cx="20798436" cy="1806947"/>
          </a:xfrm>
        </p:grpSpPr>
        <p:sp>
          <p:nvSpPr>
            <p:cNvPr id="125" name="Rounded Rectangle 124"/>
            <p:cNvSpPr/>
            <p:nvPr/>
          </p:nvSpPr>
          <p:spPr>
            <a:xfrm>
              <a:off x="1328018" y="3629889"/>
              <a:ext cx="20738496" cy="158254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6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28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2250671" y="3527166"/>
                <a:ext cx="2042822" cy="713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150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1" name="Rectangle 150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5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3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7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5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cxnSp>
        <p:nvCxnSpPr>
          <p:cNvPr id="123" name="Straight Connector 122"/>
          <p:cNvCxnSpPr/>
          <p:nvPr/>
        </p:nvCxnSpPr>
        <p:spPr>
          <a:xfrm>
            <a:off x="19496909" y="7433997"/>
            <a:ext cx="2015991" cy="2375989"/>
          </a:xfrm>
          <a:prstGeom prst="line">
            <a:avLst/>
          </a:prstGeom>
          <a:ln w="508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18632734" y="9011021"/>
            <a:ext cx="4190515" cy="0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82271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ĐƯỜNG THẲNG VUÔNG GÓC TRONG KHÔNG GIAN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4483642" y="2742717"/>
            <a:ext cx="19741624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Cho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tứ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diện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ABCD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AB </a:t>
            </a:r>
            <a:r>
              <a:rPr lang="vi-VN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 AC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AB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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BD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Gọi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P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Q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lần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lượt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trung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điểm</a:t>
            </a:r>
            <a:endParaRPr lang="vi-VN" sz="4400" b="1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AB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CD.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Chứng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minh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rằng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đường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thẳng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AB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PQ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vuông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góc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nhau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666090" y="9629604"/>
            <a:ext cx="22594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4800" b="1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Khi</a:t>
            </a:r>
            <a:r>
              <a:rPr lang="en-US" sz="48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đó: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544523" y="12471229"/>
            <a:ext cx="45820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4800" b="1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Suy</a:t>
            </a:r>
            <a:r>
              <a:rPr lang="en-US" sz="48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ra PQ </a:t>
            </a:r>
            <a:r>
              <a:rPr lang="en-US" sz="48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 AB</a:t>
            </a:r>
            <a:endParaRPr lang="en-US" sz="4800" b="1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371591" y="5631361"/>
            <a:ext cx="7480970" cy="830997"/>
            <a:chOff x="1808382" y="4994979"/>
            <a:chExt cx="7481836" cy="831094"/>
          </a:xfrm>
        </p:grpSpPr>
        <p:sp>
          <p:nvSpPr>
            <p:cNvPr id="35" name="Rectangle 34"/>
            <p:cNvSpPr/>
            <p:nvPr/>
          </p:nvSpPr>
          <p:spPr>
            <a:xfrm>
              <a:off x="1808382" y="4994979"/>
              <a:ext cx="7481836" cy="8310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Ta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có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:  PQ = PA + AC + CQ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>
              <a:off x="3733800" y="5029200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5161232" y="5029200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6724756" y="5029200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8206045" y="5029200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2954337" y="6833487"/>
            <a:ext cx="7480970" cy="879907"/>
            <a:chOff x="2672014" y="5029200"/>
            <a:chExt cx="7481836" cy="880009"/>
          </a:xfrm>
        </p:grpSpPr>
        <p:sp>
          <p:nvSpPr>
            <p:cNvPr id="60" name="Rectangle 59"/>
            <p:cNvSpPr/>
            <p:nvPr/>
          </p:nvSpPr>
          <p:spPr>
            <a:xfrm>
              <a:off x="2672014" y="5078116"/>
              <a:ext cx="7481836" cy="831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Và:  PQ = PB + BD + DQ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>
              <a:off x="3960354" y="5029200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5426297" y="5029200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6790640" y="5029200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8384509" y="5029200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2623334" y="8084523"/>
            <a:ext cx="7035483" cy="846463"/>
            <a:chOff x="2060153" y="7172226"/>
            <a:chExt cx="7036297" cy="846561"/>
          </a:xfrm>
        </p:grpSpPr>
        <p:sp>
          <p:nvSpPr>
            <p:cNvPr id="39" name="Rectangle 38"/>
            <p:cNvSpPr/>
            <p:nvPr/>
          </p:nvSpPr>
          <p:spPr>
            <a:xfrm>
              <a:off x="2060153" y="7187694"/>
              <a:ext cx="7036297" cy="831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Do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đó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: 2PQ = AC + BD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4228449" y="7172226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5800937" y="7172226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7201388" y="7172226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8861569" y="7755082"/>
            <a:ext cx="7035483" cy="1333500"/>
            <a:chOff x="10027641" y="6887803"/>
            <a:chExt cx="7036297" cy="1333654"/>
          </a:xfrm>
        </p:grpSpPr>
        <p:grpSp>
          <p:nvGrpSpPr>
            <p:cNvPr id="75" name="Group 74"/>
            <p:cNvGrpSpPr/>
            <p:nvPr/>
          </p:nvGrpSpPr>
          <p:grpSpPr>
            <a:xfrm>
              <a:off x="10027641" y="7172226"/>
              <a:ext cx="7036297" cy="846561"/>
              <a:chOff x="3677641" y="7172226"/>
              <a:chExt cx="7036297" cy="846561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3677641" y="7187694"/>
                <a:ext cx="7036297" cy="831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</a:t>
                </a:r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 </a:t>
                </a:r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PQ =    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AC + BD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)</a:t>
                </a:r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7" name="Straight Arrow Connector 76"/>
              <p:cNvCxnSpPr/>
              <p:nvPr/>
            </p:nvCxnSpPr>
            <p:spPr>
              <a:xfrm>
                <a:off x="4394722" y="7172226"/>
                <a:ext cx="10058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>
                <a:off x="6506582" y="7172226"/>
                <a:ext cx="10058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>
                <a:off x="8017882" y="7172226"/>
                <a:ext cx="10058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80" name="Object 7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9280264"/>
                </p:ext>
              </p:extLst>
            </p:nvPr>
          </p:nvGraphicFramePr>
          <p:xfrm>
            <a:off x="12320603" y="6887803"/>
            <a:ext cx="393746" cy="13336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393480" imgH="1333440" progId="Equation.DSMT4">
                    <p:embed/>
                  </p:oleObj>
                </mc:Choice>
                <mc:Fallback>
                  <p:oleObj name="Equation" r:id="rId2" imgW="393480" imgH="13334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20603" y="6887803"/>
                          <a:ext cx="393746" cy="133365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1" name="Group 90"/>
          <p:cNvGrpSpPr/>
          <p:nvPr/>
        </p:nvGrpSpPr>
        <p:grpSpPr>
          <a:xfrm>
            <a:off x="5309124" y="9302115"/>
            <a:ext cx="8639960" cy="1219059"/>
            <a:chOff x="10718005" y="6916738"/>
            <a:chExt cx="8640960" cy="1219200"/>
          </a:xfrm>
        </p:grpSpPr>
        <p:grpSp>
          <p:nvGrpSpPr>
            <p:cNvPr id="92" name="Group 91"/>
            <p:cNvGrpSpPr/>
            <p:nvPr/>
          </p:nvGrpSpPr>
          <p:grpSpPr>
            <a:xfrm>
              <a:off x="10718005" y="7172226"/>
              <a:ext cx="8640960" cy="846561"/>
              <a:chOff x="4368005" y="7172226"/>
              <a:chExt cx="8640960" cy="846561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4368005" y="7187694"/>
                <a:ext cx="8640960" cy="831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vi-VN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PQ . AB =    ( AC + BD ).AB</a:t>
                </a:r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5" name="Straight Arrow Connector 94"/>
              <p:cNvCxnSpPr/>
              <p:nvPr/>
            </p:nvCxnSpPr>
            <p:spPr>
              <a:xfrm>
                <a:off x="4394722" y="7172226"/>
                <a:ext cx="10058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/>
              <p:cNvCxnSpPr/>
              <p:nvPr/>
            </p:nvCxnSpPr>
            <p:spPr>
              <a:xfrm>
                <a:off x="5693865" y="7172226"/>
                <a:ext cx="10058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/>
              <p:cNvCxnSpPr/>
              <p:nvPr/>
            </p:nvCxnSpPr>
            <p:spPr>
              <a:xfrm>
                <a:off x="7952304" y="7172226"/>
                <a:ext cx="10058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/>
              <p:cNvCxnSpPr/>
              <p:nvPr/>
            </p:nvCxnSpPr>
            <p:spPr>
              <a:xfrm>
                <a:off x="9425503" y="7172226"/>
                <a:ext cx="10058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/>
              <p:cNvCxnSpPr/>
              <p:nvPr/>
            </p:nvCxnSpPr>
            <p:spPr>
              <a:xfrm>
                <a:off x="10797103" y="7172226"/>
                <a:ext cx="10058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93" name="Object 92"/>
            <p:cNvGraphicFramePr>
              <a:graphicFrameLocks noChangeAspect="1"/>
            </p:cNvGraphicFramePr>
            <p:nvPr/>
          </p:nvGraphicFramePr>
          <p:xfrm>
            <a:off x="13632481" y="6916738"/>
            <a:ext cx="406400" cy="1219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406224" imgH="1218671" progId="Equation.DSMT4">
                    <p:embed/>
                  </p:oleObj>
                </mc:Choice>
                <mc:Fallback>
                  <p:oleObj name="Equation" r:id="rId4" imgW="406224" imgH="121867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32481" y="6916738"/>
                          <a:ext cx="406400" cy="1219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6" name="Group 105"/>
          <p:cNvGrpSpPr/>
          <p:nvPr/>
        </p:nvGrpSpPr>
        <p:grpSpPr>
          <a:xfrm>
            <a:off x="7545387" y="10892303"/>
            <a:ext cx="7343966" cy="1219059"/>
            <a:chOff x="12749808" y="8731002"/>
            <a:chExt cx="7344816" cy="1219200"/>
          </a:xfrm>
        </p:grpSpPr>
        <p:sp>
          <p:nvSpPr>
            <p:cNvPr id="100" name="TextBox 99"/>
            <p:cNvSpPr txBox="1"/>
            <p:nvPr/>
          </p:nvSpPr>
          <p:spPr>
            <a:xfrm>
              <a:off x="12749808" y="8985126"/>
              <a:ext cx="7344816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=    ( AC . AB + BD . AB )</a:t>
              </a:r>
              <a:endParaRPr lang="en-US" sz="48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1" name="Object 100"/>
            <p:cNvGraphicFramePr>
              <a:graphicFrameLocks noChangeAspect="1"/>
            </p:cNvGraphicFramePr>
            <p:nvPr/>
          </p:nvGraphicFramePr>
          <p:xfrm>
            <a:off x="13429754" y="8731002"/>
            <a:ext cx="406400" cy="1219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406224" imgH="1218671" progId="Equation.DSMT4">
                    <p:embed/>
                  </p:oleObj>
                </mc:Choice>
                <mc:Fallback>
                  <p:oleObj name="Equation" r:id="rId6" imgW="406224" imgH="121867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29754" y="8731002"/>
                          <a:ext cx="406400" cy="1219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2" name="Straight Arrow Connector 101"/>
            <p:cNvCxnSpPr/>
            <p:nvPr/>
          </p:nvCxnSpPr>
          <p:spPr>
            <a:xfrm>
              <a:off x="14211672" y="8988554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>
              <a:off x="15507072" y="8988554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>
              <a:off x="17050122" y="8988554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>
              <a:off x="18402672" y="8988554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7" name="Object 1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16819"/>
              </p:ext>
            </p:extLst>
          </p:nvPr>
        </p:nvGraphicFramePr>
        <p:xfrm>
          <a:off x="14252575" y="10766714"/>
          <a:ext cx="3603625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606480" imgH="1447560" progId="Equation.DSMT4">
                  <p:embed/>
                </p:oleObj>
              </mc:Choice>
              <mc:Fallback>
                <p:oleObj name="Equation" r:id="rId7" imgW="3606480" imgH="1447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52575" y="10766714"/>
                        <a:ext cx="3603625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1" name="Group 110"/>
          <p:cNvGrpSpPr/>
          <p:nvPr/>
        </p:nvGrpSpPr>
        <p:grpSpPr>
          <a:xfrm>
            <a:off x="2744787" y="12482491"/>
            <a:ext cx="5140266" cy="837956"/>
            <a:chOff x="2155389" y="12149286"/>
            <a:chExt cx="5140861" cy="838053"/>
          </a:xfrm>
        </p:grpSpPr>
        <p:sp>
          <p:nvSpPr>
            <p:cNvPr id="46" name="Rectangle 45"/>
            <p:cNvSpPr/>
            <p:nvPr/>
          </p:nvSpPr>
          <p:spPr>
            <a:xfrm>
              <a:off x="2155389" y="12156246"/>
              <a:ext cx="5140861" cy="831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Vậy</a:t>
              </a:r>
              <a:r>
                <a:rPr lang="vi-VN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PQ . AB = 0</a:t>
              </a:r>
              <a:r>
                <a: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 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9" name="Straight Arrow Connector 108"/>
            <p:cNvCxnSpPr/>
            <p:nvPr/>
          </p:nvCxnSpPr>
          <p:spPr>
            <a:xfrm>
              <a:off x="3335810" y="12149286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>
              <a:off x="4612160" y="12149286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4" name="Straight Connector 113"/>
          <p:cNvCxnSpPr/>
          <p:nvPr/>
        </p:nvCxnSpPr>
        <p:spPr>
          <a:xfrm flipV="1">
            <a:off x="20043882" y="9011021"/>
            <a:ext cx="2849208" cy="158461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Group 118"/>
          <p:cNvGrpSpPr/>
          <p:nvPr/>
        </p:nvGrpSpPr>
        <p:grpSpPr>
          <a:xfrm>
            <a:off x="18594638" y="8697600"/>
            <a:ext cx="1468292" cy="1904383"/>
            <a:chOff x="17680080" y="8698607"/>
            <a:chExt cx="1468462" cy="1904603"/>
          </a:xfrm>
        </p:grpSpPr>
        <p:sp>
          <p:nvSpPr>
            <p:cNvPr id="142" name="Freeform 141"/>
            <p:cNvSpPr/>
            <p:nvPr/>
          </p:nvSpPr>
          <p:spPr>
            <a:xfrm>
              <a:off x="17705437" y="8698607"/>
              <a:ext cx="428625" cy="600075"/>
            </a:xfrm>
            <a:custGeom>
              <a:avLst/>
              <a:gdLst>
                <a:gd name="connsiteX0" fmla="*/ 0 w 428625"/>
                <a:gd name="connsiteY0" fmla="*/ 333375 h 600075"/>
                <a:gd name="connsiteX1" fmla="*/ 228600 w 428625"/>
                <a:gd name="connsiteY1" fmla="*/ 600075 h 600075"/>
                <a:gd name="connsiteX2" fmla="*/ 428625 w 428625"/>
                <a:gd name="connsiteY2" fmla="*/ 257175 h 600075"/>
                <a:gd name="connsiteX3" fmla="*/ 228600 w 428625"/>
                <a:gd name="connsiteY3" fmla="*/ 0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8625" h="600075">
                  <a:moveTo>
                    <a:pt x="0" y="333375"/>
                  </a:moveTo>
                  <a:lnTo>
                    <a:pt x="228600" y="600075"/>
                  </a:lnTo>
                  <a:lnTo>
                    <a:pt x="428625" y="257175"/>
                  </a:lnTo>
                  <a:lnTo>
                    <a:pt x="228600" y="0"/>
                  </a:lnTo>
                </a:path>
              </a:pathLst>
            </a:cu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1" name="Straight Connector 120"/>
            <p:cNvCxnSpPr/>
            <p:nvPr/>
          </p:nvCxnSpPr>
          <p:spPr>
            <a:xfrm>
              <a:off x="17680080" y="8999364"/>
              <a:ext cx="1468462" cy="160384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18004526" y="5850005"/>
            <a:ext cx="2490402" cy="3606614"/>
            <a:chOff x="17089900" y="5850682"/>
            <a:chExt cx="2490690" cy="3607031"/>
          </a:xfrm>
        </p:grpSpPr>
        <p:cxnSp>
          <p:nvCxnSpPr>
            <p:cNvPr id="118" name="Straight Connector 117"/>
            <p:cNvCxnSpPr/>
            <p:nvPr/>
          </p:nvCxnSpPr>
          <p:spPr>
            <a:xfrm flipV="1">
              <a:off x="17708382" y="5850682"/>
              <a:ext cx="1872208" cy="316835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9" name="Group 128"/>
            <p:cNvGrpSpPr/>
            <p:nvPr/>
          </p:nvGrpSpPr>
          <p:grpSpPr>
            <a:xfrm>
              <a:off x="17089900" y="7595665"/>
              <a:ext cx="954622" cy="1862048"/>
              <a:chOff x="18739595" y="10069438"/>
              <a:chExt cx="954622" cy="1862048"/>
            </a:xfrm>
          </p:grpSpPr>
          <p:sp>
            <p:nvSpPr>
              <p:cNvPr id="130" name="TextBox 129"/>
              <p:cNvSpPr txBox="1"/>
              <p:nvPr/>
            </p:nvSpPr>
            <p:spPr>
              <a:xfrm>
                <a:off x="18739595" y="10858862"/>
                <a:ext cx="95462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19066718" y="10069438"/>
                <a:ext cx="504056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499" b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499" b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20" name="Group 119"/>
          <p:cNvGrpSpPr/>
          <p:nvPr/>
        </p:nvGrpSpPr>
        <p:grpSpPr>
          <a:xfrm>
            <a:off x="20324770" y="5829132"/>
            <a:ext cx="3583167" cy="3639160"/>
            <a:chOff x="19410412" y="5829807"/>
            <a:chExt cx="3583582" cy="3639581"/>
          </a:xfrm>
        </p:grpSpPr>
        <p:sp>
          <p:nvSpPr>
            <p:cNvPr id="143" name="Freeform 142"/>
            <p:cNvSpPr/>
            <p:nvPr/>
          </p:nvSpPr>
          <p:spPr>
            <a:xfrm>
              <a:off x="19410412" y="5876032"/>
              <a:ext cx="444500" cy="698500"/>
            </a:xfrm>
            <a:custGeom>
              <a:avLst/>
              <a:gdLst>
                <a:gd name="connsiteX0" fmla="*/ 152400 w 444500"/>
                <a:gd name="connsiteY0" fmla="*/ 0 h 698500"/>
                <a:gd name="connsiteX1" fmla="*/ 444500 w 444500"/>
                <a:gd name="connsiteY1" fmla="*/ 381000 h 698500"/>
                <a:gd name="connsiteX2" fmla="*/ 254000 w 444500"/>
                <a:gd name="connsiteY2" fmla="*/ 698500 h 698500"/>
                <a:gd name="connsiteX3" fmla="*/ 0 w 444500"/>
                <a:gd name="connsiteY3" fmla="*/ 330200 h 69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" h="698500">
                  <a:moveTo>
                    <a:pt x="152400" y="0"/>
                  </a:moveTo>
                  <a:lnTo>
                    <a:pt x="444500" y="381000"/>
                  </a:lnTo>
                  <a:lnTo>
                    <a:pt x="254000" y="698500"/>
                  </a:lnTo>
                  <a:lnTo>
                    <a:pt x="0" y="330200"/>
                  </a:lnTo>
                </a:path>
              </a:pathLst>
            </a:cu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19565123" y="5829807"/>
              <a:ext cx="3428871" cy="3639581"/>
              <a:chOff x="19565123" y="5829807"/>
              <a:chExt cx="3428871" cy="3639581"/>
            </a:xfrm>
          </p:grpSpPr>
          <p:cxnSp>
            <p:nvCxnSpPr>
              <p:cNvPr id="124" name="Straight Connector 123"/>
              <p:cNvCxnSpPr/>
              <p:nvPr/>
            </p:nvCxnSpPr>
            <p:spPr>
              <a:xfrm>
                <a:off x="19565123" y="5829807"/>
                <a:ext cx="2380343" cy="3222171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5" name="Group 134"/>
              <p:cNvGrpSpPr/>
              <p:nvPr/>
            </p:nvGrpSpPr>
            <p:grpSpPr>
              <a:xfrm>
                <a:off x="21645291" y="7607340"/>
                <a:ext cx="1348703" cy="1862048"/>
                <a:chOff x="19066718" y="10069438"/>
                <a:chExt cx="1348703" cy="1862048"/>
              </a:xfrm>
            </p:grpSpPr>
            <p:sp>
              <p:nvSpPr>
                <p:cNvPr id="136" name="TextBox 135"/>
                <p:cNvSpPr txBox="1"/>
                <p:nvPr/>
              </p:nvSpPr>
              <p:spPr>
                <a:xfrm>
                  <a:off x="19460799" y="10858862"/>
                  <a:ext cx="954622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b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C</a:t>
                  </a:r>
                </a:p>
              </p:txBody>
            </p:sp>
            <p:sp>
              <p:nvSpPr>
                <p:cNvPr id="137" name="TextBox 136"/>
                <p:cNvSpPr txBox="1"/>
                <p:nvPr/>
              </p:nvSpPr>
              <p:spPr>
                <a:xfrm>
                  <a:off x="19066718" y="10069438"/>
                  <a:ext cx="504056" cy="18620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499" b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  <a:sym typeface="Symbol"/>
                    </a:rPr>
                    <a:t></a:t>
                  </a:r>
                  <a:endParaRPr lang="en-US" sz="11499" b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115" name="Group 114"/>
          <p:cNvGrpSpPr/>
          <p:nvPr/>
        </p:nvGrpSpPr>
        <p:grpSpPr>
          <a:xfrm>
            <a:off x="19774931" y="5850005"/>
            <a:ext cx="1314510" cy="5327975"/>
            <a:chOff x="18860510" y="5850682"/>
            <a:chExt cx="1314662" cy="5328592"/>
          </a:xfrm>
        </p:grpSpPr>
        <p:cxnSp>
          <p:nvCxnSpPr>
            <p:cNvPr id="116" name="Straight Connector 115"/>
            <p:cNvCxnSpPr/>
            <p:nvPr/>
          </p:nvCxnSpPr>
          <p:spPr>
            <a:xfrm flipH="1">
              <a:off x="19148542" y="5850682"/>
              <a:ext cx="432048" cy="468052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8" name="Group 137"/>
            <p:cNvGrpSpPr/>
            <p:nvPr/>
          </p:nvGrpSpPr>
          <p:grpSpPr>
            <a:xfrm>
              <a:off x="18860510" y="9134022"/>
              <a:ext cx="1314662" cy="2045252"/>
              <a:chOff x="19066718" y="10069438"/>
              <a:chExt cx="1314662" cy="2045252"/>
            </a:xfrm>
          </p:grpSpPr>
          <p:sp>
            <p:nvSpPr>
              <p:cNvPr id="139" name="TextBox 138"/>
              <p:cNvSpPr txBox="1"/>
              <p:nvPr/>
            </p:nvSpPr>
            <p:spPr>
              <a:xfrm>
                <a:off x="19426758" y="11406804"/>
                <a:ext cx="95462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19066718" y="10069438"/>
                <a:ext cx="504056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499" b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499" b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4" name="Group 143"/>
          <p:cNvGrpSpPr/>
          <p:nvPr/>
        </p:nvGrpSpPr>
        <p:grpSpPr>
          <a:xfrm>
            <a:off x="19065443" y="6057114"/>
            <a:ext cx="954512" cy="1861833"/>
            <a:chOff x="18894659" y="10069438"/>
            <a:chExt cx="954622" cy="1862048"/>
          </a:xfrm>
        </p:grpSpPr>
        <p:sp>
          <p:nvSpPr>
            <p:cNvPr id="145" name="TextBox 144"/>
            <p:cNvSpPr txBox="1"/>
            <p:nvPr/>
          </p:nvSpPr>
          <p:spPr>
            <a:xfrm>
              <a:off x="18894659" y="10870416"/>
              <a:ext cx="9546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P</a:t>
              </a:r>
              <a:endParaRPr lang="en-US" sz="40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9066718" y="10069438"/>
              <a:ext cx="50405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</a:t>
              </a:r>
              <a:endParaRPr lang="en-US" sz="11499" b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21212653" y="8391260"/>
            <a:ext cx="1396033" cy="2016497"/>
            <a:chOff x="19066718" y="10069438"/>
            <a:chExt cx="1396195" cy="2016730"/>
          </a:xfrm>
        </p:grpSpPr>
        <p:sp>
          <p:nvSpPr>
            <p:cNvPr id="148" name="TextBox 147"/>
            <p:cNvSpPr txBox="1"/>
            <p:nvPr/>
          </p:nvSpPr>
          <p:spPr>
            <a:xfrm>
              <a:off x="19508291" y="11378282"/>
              <a:ext cx="9546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Q</a:t>
              </a:r>
              <a:endParaRPr lang="en-US" sz="40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9066718" y="10069438"/>
              <a:ext cx="50405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</a:t>
              </a:r>
              <a:endParaRPr lang="en-US" sz="11499" b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20223073" y="4447265"/>
            <a:ext cx="1428947" cy="1861833"/>
            <a:chOff x="19066718" y="10069438"/>
            <a:chExt cx="1429112" cy="1862048"/>
          </a:xfrm>
        </p:grpSpPr>
        <p:sp>
          <p:nvSpPr>
            <p:cNvPr id="133" name="TextBox 132"/>
            <p:cNvSpPr txBox="1"/>
            <p:nvPr/>
          </p:nvSpPr>
          <p:spPr>
            <a:xfrm>
              <a:off x="19541208" y="11026626"/>
              <a:ext cx="9546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9066718" y="10069438"/>
              <a:ext cx="50405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</a:t>
              </a:r>
              <a:endParaRPr lang="en-US" sz="11499" b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964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532515" y="5419725"/>
            <a:ext cx="22243472" cy="8045669"/>
            <a:chOff x="1270511" y="5867400"/>
            <a:chExt cx="20217925" cy="830815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0216226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532515" y="2466852"/>
            <a:ext cx="22243472" cy="2768328"/>
            <a:chOff x="1268078" y="3405486"/>
            <a:chExt cx="20360906" cy="2469661"/>
          </a:xfrm>
        </p:grpSpPr>
        <p:sp>
          <p:nvSpPr>
            <p:cNvPr id="62" name="Rounded Rectangle 61"/>
            <p:cNvSpPr/>
            <p:nvPr/>
          </p:nvSpPr>
          <p:spPr>
            <a:xfrm>
              <a:off x="1328017" y="3629889"/>
              <a:ext cx="20300967" cy="224525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042822" cy="713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295283" y="1591946"/>
            <a:ext cx="20647585" cy="830901"/>
            <a:chOff x="-288924" y="1892299"/>
            <a:chExt cx="19659599" cy="830900"/>
          </a:xfrm>
        </p:grpSpPr>
        <p:sp>
          <p:nvSpPr>
            <p:cNvPr id="51" name="Rounded Rectangle 50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22269"/>
              <a:ext cx="82271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ĐƯỜNG THẲNG VUÔNG GÓC TRONG 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19621" y="2776636"/>
                <a:ext cx="17922966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𝑨𝑩𝑪𝑫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en-US" sz="4800" b="1" i="1" dirty="0">
                    <a:solidFill>
                      <a:schemeClr val="tx1"/>
                    </a:solidFill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𝑪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𝟑𝟎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	B.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𝟗𝟎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	C.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𝟔𝟎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	D.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𝟒𝟓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621" y="2776636"/>
                <a:ext cx="17922966" cy="2308324"/>
              </a:xfrm>
              <a:prstGeom prst="rect">
                <a:avLst/>
              </a:prstGeom>
              <a:blipFill>
                <a:blip r:embed="rId3"/>
                <a:stretch>
                  <a:fillRect l="-1565" t="-5805" b="-13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0575" y="6164683"/>
            <a:ext cx="7269162" cy="682260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035762" y="6254772"/>
                <a:ext cx="9681576" cy="987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𝑪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𝑫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800" b="1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𝑨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800" b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𝑪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𝑫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800" b="1"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𝑨𝑫</m:t>
                            </m:r>
                          </m:e>
                        </m:acc>
                        <m:r>
                          <a:rPr lang="en-US" sz="4800" b="1"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𝑫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𝑪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</m:e>
                    </m:d>
                  </m:oMath>
                </a14:m>
                <a:endParaRPr lang="en-US" sz="4800" b="1" dirty="0">
                  <a:solidFill>
                    <a:schemeClr val="accent5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762" y="6254772"/>
                <a:ext cx="9681576" cy="987065"/>
              </a:xfrm>
              <a:prstGeom prst="rect">
                <a:avLst/>
              </a:prstGeom>
              <a:blipFill>
                <a:blip r:embed="rId5"/>
                <a:stretch>
                  <a:fillRect l="-2897" t="-3086" b="-27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584200" y="7502449"/>
                <a:ext cx="10327697" cy="927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𝑪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𝑫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4800" b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𝑨𝑫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𝑪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𝑫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4800" b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𝑫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4800" b="1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𝑪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𝑫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4800" b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𝑨𝑫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solidFill>
                    <a:schemeClr val="accent5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200" y="7502449"/>
                <a:ext cx="10327697" cy="9278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3553681" y="8690879"/>
                <a:ext cx="13349066" cy="987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𝑪𝑫</m:t>
                            </m:r>
                          </m:e>
                        </m:acc>
                        <m:r>
                          <a:rPr lang="en-US" sz="4800" b="1"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𝑫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𝑫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</m:e>
                    </m:d>
                    <m:r>
                      <a:rPr lang="en-US" sz="4800" b="1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𝑨𝑫</m:t>
                        </m:r>
                      </m:e>
                    </m:acc>
                    <m:r>
                      <a:rPr lang="en-US" sz="4800" b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𝑪𝑫</m:t>
                        </m:r>
                      </m:e>
                    </m:acc>
                    <m:r>
                      <a:rPr lang="en-US" sz="4800" b="1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𝑨𝑫</m:t>
                        </m:r>
                      </m:e>
                    </m:acc>
                    <m:r>
                      <a:rPr lang="en-US" sz="4800" b="1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𝑫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𝑫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800" b="1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𝑨𝑫</m:t>
                        </m:r>
                      </m:e>
                    </m:acc>
                    <m:r>
                      <a:rPr lang="en-US" sz="4800" b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800" b="1" dirty="0"/>
                  <a:t>.</a:t>
                </a: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681" y="8690879"/>
                <a:ext cx="13349066" cy="987065"/>
              </a:xfrm>
              <a:prstGeom prst="rect">
                <a:avLst/>
              </a:prstGeom>
              <a:blipFill>
                <a:blip r:embed="rId7"/>
                <a:stretch>
                  <a:fillRect t="-1235" b="-29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2035761" y="9938556"/>
                <a:ext cx="8669253" cy="927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𝑪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𝑫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800" b="1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𝑨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800" b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𝟎</m:t>
                        </m:r>
                      </m:e>
                    </m:acc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761" y="9938556"/>
                <a:ext cx="8669253" cy="927818"/>
              </a:xfrm>
              <a:prstGeom prst="rect">
                <a:avLst/>
              </a:prstGeom>
              <a:blipFill>
                <a:blip r:embed="rId8"/>
                <a:stretch>
                  <a:fillRect l="-3235" t="-5882" b="-32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2035761" y="11126988"/>
                <a:ext cx="170481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𝑪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𝟗𝟎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761" y="11126988"/>
                <a:ext cx="17048167" cy="830997"/>
              </a:xfrm>
              <a:prstGeom prst="rect">
                <a:avLst/>
              </a:prstGeom>
              <a:blipFill>
                <a:blip r:embed="rId9"/>
                <a:stretch>
                  <a:fillRect l="-1645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Oval 97"/>
          <p:cNvSpPr/>
          <p:nvPr/>
        </p:nvSpPr>
        <p:spPr>
          <a:xfrm>
            <a:off x="9601200" y="4260143"/>
            <a:ext cx="839787" cy="8756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</p:spTree>
    <p:extLst>
      <p:ext uri="{BB962C8B-B14F-4D97-AF65-F5344CB8AC3E}">
        <p14:creationId xmlns:p14="http://schemas.microsoft.com/office/powerpoint/2010/main" val="353427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92" grpId="0"/>
      <p:bldP spid="93" grpId="0"/>
      <p:bldP spid="97" grpId="0"/>
      <p:bldP spid="9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847406" y="4953000"/>
            <a:ext cx="21318981" cy="8048121"/>
            <a:chOff x="1270511" y="5867400"/>
            <a:chExt cx="19679931" cy="830815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19678232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709942" y="2388484"/>
            <a:ext cx="21456445" cy="2262071"/>
            <a:chOff x="1268078" y="3405486"/>
            <a:chExt cx="19766389" cy="2018023"/>
          </a:xfrm>
        </p:grpSpPr>
        <p:sp>
          <p:nvSpPr>
            <p:cNvPr id="62" name="Rounded Rectangle 61"/>
            <p:cNvSpPr/>
            <p:nvPr/>
          </p:nvSpPr>
          <p:spPr>
            <a:xfrm>
              <a:off x="1328017" y="3629889"/>
              <a:ext cx="19706450" cy="1793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055917" cy="713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425551" y="1591736"/>
            <a:ext cx="20759636" cy="830901"/>
            <a:chOff x="-288924" y="1892299"/>
            <a:chExt cx="19659599" cy="830900"/>
          </a:xfrm>
        </p:grpSpPr>
        <p:sp>
          <p:nvSpPr>
            <p:cNvPr id="51" name="Rounded Rectangle 50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22269"/>
              <a:ext cx="82271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ĐƯỜNG THẲNG VUÔNG GÓC TRONG 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483112" y="2667000"/>
                <a:ext cx="1916303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𝑪𝑫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3112" y="2667000"/>
                <a:ext cx="19163030" cy="830997"/>
              </a:xfrm>
              <a:prstGeom prst="rect">
                <a:avLst/>
              </a:prstGeom>
              <a:blipFill>
                <a:blip r:embed="rId3"/>
                <a:stretch>
                  <a:fillRect l="-1431" t="-16176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453323" y="3646026"/>
                <a:ext cx="1525065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𝟏𝟐𝟎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	  B.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𝟗𝟎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</a:t>
                </a:r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D.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𝟔𝟎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323" y="3646026"/>
                <a:ext cx="15250650" cy="830997"/>
              </a:xfrm>
              <a:prstGeom prst="rect">
                <a:avLst/>
              </a:prstGeom>
              <a:blipFill>
                <a:blip r:embed="rId4"/>
                <a:stretch>
                  <a:fillRect l="-1839" t="-16176" r="-840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0387" y="5337879"/>
            <a:ext cx="6163733" cy="606721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146982" y="5715000"/>
                <a:ext cx="1050380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982" y="5715000"/>
                <a:ext cx="10503806" cy="830997"/>
              </a:xfrm>
              <a:prstGeom prst="rect">
                <a:avLst/>
              </a:prstGeom>
              <a:blipFill>
                <a:blip r:embed="rId6"/>
                <a:stretch>
                  <a:fillRect l="-2612" t="-16176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2146982" y="6400800"/>
                <a:ext cx="13399406" cy="1675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8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ó:</m:t>
                      </m:r>
                      <m:func>
                        <m:func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𝑨𝑩</m:t>
                              </m:r>
                              <m:r>
                                <a:rPr lang="en-US" sz="48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𝑪𝑫</m:t>
                              </m:r>
                            </m:e>
                          </m:d>
                        </m:e>
                      </m:func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𝒄𝒐𝒔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𝑨𝑩</m:t>
                                      </m:r>
                                    </m:e>
                                  </m:acc>
                                  <m:r>
                                    <a:rPr lang="en-US" sz="4800" b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𝑪𝑫</m:t>
                                      </m:r>
                                    </m:e>
                                  </m:acc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𝑨𝑩</m:t>
                                  </m:r>
                                </m:e>
                              </m:acc>
                              <m:r>
                                <a:rPr lang="en-US" sz="48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𝑪𝑫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𝑨𝑩</m:t>
                          </m:r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𝑪𝑫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982" y="6400800"/>
                <a:ext cx="13399406" cy="16752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7448406" y="8222673"/>
                <a:ext cx="5058941" cy="1675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𝑪𝑩</m:t>
                                      </m:r>
                                    </m:e>
                                  </m:acc>
                                  <m: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𝑪𝑨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48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𝑪𝑫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8406" y="8222673"/>
                <a:ext cx="5058941" cy="167520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7462260" y="10293927"/>
                <a:ext cx="11241941" cy="1616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𝑪𝑨</m:t>
                              </m:r>
                              <m:r>
                                <a:rPr lang="en-US" sz="48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𝑪𝑫</m:t>
                              </m:r>
                              <m:r>
                                <a:rPr lang="en-US" sz="48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</m:t>
                              </m:r>
                              <m:func>
                                <m:funcPr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𝒄𝒐𝒔</m:t>
                                  </m:r>
                                </m:fName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𝑨𝑪𝑫</m:t>
                                      </m:r>
                                    </m:e>
                                  </m:acc>
                                </m:e>
                              </m:func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𝑪𝑩</m:t>
                              </m:r>
                              <m:r>
                                <a:rPr lang="en-US" sz="48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𝑪𝑫</m:t>
                              </m:r>
                              <m:r>
                                <a:rPr lang="en-US" sz="48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</m:t>
                              </m:r>
                              <m:func>
                                <m:funcPr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𝒄𝒐𝒔</m:t>
                                  </m:r>
                                </m:fName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𝑩𝑪𝑫</m:t>
                                      </m:r>
                                    </m:e>
                                  </m:acc>
                                </m:e>
                              </m:func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260" y="10293927"/>
                <a:ext cx="11241941" cy="16165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2146981" y="12076333"/>
                <a:ext cx="955022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𝑪𝑫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𝟗𝟎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981" y="12076333"/>
                <a:ext cx="9550226" cy="830997"/>
              </a:xfrm>
              <a:prstGeom prst="rect">
                <a:avLst/>
              </a:prstGeom>
              <a:blipFill>
                <a:blip r:embed="rId10"/>
                <a:stretch>
                  <a:fillRect l="-2872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Oval 96"/>
          <p:cNvSpPr/>
          <p:nvPr/>
        </p:nvSpPr>
        <p:spPr>
          <a:xfrm>
            <a:off x="14002652" y="3629890"/>
            <a:ext cx="945722" cy="9257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</p:spTree>
    <p:extLst>
      <p:ext uri="{BB962C8B-B14F-4D97-AF65-F5344CB8AC3E}">
        <p14:creationId xmlns:p14="http://schemas.microsoft.com/office/powerpoint/2010/main" val="225947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92" grpId="0"/>
      <p:bldP spid="93" grpId="0"/>
      <p:bldP spid="95" grpId="0"/>
      <p:bldP spid="96" grpId="0"/>
      <p:bldP spid="9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496891" y="4703618"/>
            <a:ext cx="21593296" cy="8901546"/>
            <a:chOff x="1254169" y="5867400"/>
            <a:chExt cx="19690139" cy="8972697"/>
          </a:xfrm>
        </p:grpSpPr>
        <p:sp>
          <p:nvSpPr>
            <p:cNvPr id="53" name="Rounded Rectangle 52"/>
            <p:cNvSpPr/>
            <p:nvPr/>
          </p:nvSpPr>
          <p:spPr>
            <a:xfrm>
              <a:off x="1254169" y="6346107"/>
              <a:ext cx="19690139" cy="849399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366259" y="2466850"/>
            <a:ext cx="21723928" cy="2048135"/>
            <a:chOff x="1268078" y="3405486"/>
            <a:chExt cx="21901766" cy="1827168"/>
          </a:xfrm>
        </p:grpSpPr>
        <p:sp>
          <p:nvSpPr>
            <p:cNvPr id="62" name="Rounded Rectangle 61"/>
            <p:cNvSpPr/>
            <p:nvPr/>
          </p:nvSpPr>
          <p:spPr>
            <a:xfrm>
              <a:off x="1328017" y="3629889"/>
              <a:ext cx="21841827" cy="160276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135390" cy="713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230187" y="1510916"/>
            <a:ext cx="19656043" cy="830901"/>
            <a:chOff x="-288924" y="1892299"/>
            <a:chExt cx="19659599" cy="830900"/>
          </a:xfrm>
        </p:grpSpPr>
        <p:sp>
          <p:nvSpPr>
            <p:cNvPr id="51" name="Rounded Rectangle 50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22269"/>
              <a:ext cx="82271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ĐƯỜNG THẲNG VUÔNG GÓC TRONG 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7"/>
              <p:cNvSpPr>
                <a:spLocks noChangeArrowheads="1"/>
              </p:cNvSpPr>
              <p:nvPr/>
            </p:nvSpPr>
            <p:spPr bwMode="auto">
              <a:xfrm>
                <a:off x="5049097" y="2705495"/>
                <a:ext cx="17507690" cy="16506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algn="just"/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hộp</a:t>
                </a:r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𝑨𝑩𝑪𝑫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𝟔𝟎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2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49097" y="2705495"/>
                <a:ext cx="17507690" cy="1650645"/>
              </a:xfrm>
              <a:prstGeom prst="rect">
                <a:avLst/>
              </a:prstGeom>
              <a:blipFill>
                <a:blip r:embed="rId3"/>
                <a:stretch>
                  <a:fillRect l="-1567" t="-7749" r="-1602" b="-1918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7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8787" y="6934200"/>
            <a:ext cx="6784110" cy="647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 Box 16"/>
              <p:cNvSpPr txBox="1">
                <a:spLocks noChangeArrowheads="1"/>
              </p:cNvSpPr>
              <p:nvPr/>
            </p:nvSpPr>
            <p:spPr bwMode="auto">
              <a:xfrm>
                <a:off x="5659119" y="5237353"/>
                <a:ext cx="7363677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𝑪</m:t>
                    </m:r>
                    <m:f>
                      <m:fPr>
                        <m:type m:val="li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𝑫</m:t>
                        </m:r>
                      </m:num>
                      <m:den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/</m:t>
                        </m:r>
                      </m:den>
                    </m:f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9119" y="5237353"/>
                <a:ext cx="7363677" cy="830997"/>
              </a:xfrm>
              <a:prstGeom prst="rect">
                <a:avLst/>
              </a:prstGeom>
              <a:blipFill>
                <a:blip r:embed="rId5"/>
                <a:stretch>
                  <a:fillRect l="-3725" t="-16176" b="-389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 Box 20"/>
              <p:cNvSpPr txBox="1">
                <a:spLocks noChangeArrowheads="1"/>
              </p:cNvSpPr>
              <p:nvPr/>
            </p:nvSpPr>
            <p:spPr bwMode="auto">
              <a:xfrm>
                <a:off x="11266820" y="5174673"/>
                <a:ext cx="9713913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01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266820" y="5174673"/>
                <a:ext cx="9713913" cy="830997"/>
              </a:xfrm>
              <a:prstGeom prst="rect">
                <a:avLst/>
              </a:prstGeom>
              <a:blipFill>
                <a:blip r:embed="rId6"/>
                <a:stretch>
                  <a:fillRect l="-2823" t="-16176" b="-389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 Box 6"/>
              <p:cNvSpPr txBox="1">
                <a:spLocks noChangeArrowheads="1"/>
              </p:cNvSpPr>
              <p:nvPr/>
            </p:nvSpPr>
            <p:spPr bwMode="auto">
              <a:xfrm>
                <a:off x="1724428" y="6183449"/>
                <a:ext cx="19183205" cy="8477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𝒄𝒐𝒔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𝟔𝟎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3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24428" y="6183449"/>
                <a:ext cx="19183205" cy="847733"/>
              </a:xfrm>
              <a:prstGeom prst="rect">
                <a:avLst/>
              </a:prstGeom>
              <a:blipFill>
                <a:blip r:embed="rId7"/>
                <a:stretch>
                  <a:fillRect l="-1462" t="-13669" b="-381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 Box 8"/>
              <p:cNvSpPr txBox="1">
                <a:spLocks noChangeArrowheads="1"/>
              </p:cNvSpPr>
              <p:nvPr/>
            </p:nvSpPr>
            <p:spPr bwMode="auto">
              <a:xfrm>
                <a:off x="1724428" y="7302355"/>
                <a:ext cx="9348788" cy="830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thoi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06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24428" y="7302355"/>
                <a:ext cx="9348788" cy="830263"/>
              </a:xfrm>
              <a:prstGeom prst="rect">
                <a:avLst/>
              </a:prstGeom>
              <a:blipFill>
                <a:blip r:embed="rId8"/>
                <a:stretch>
                  <a:fillRect l="-3001" t="-16176" b="-389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 Box 13"/>
              <p:cNvSpPr txBox="1">
                <a:spLocks noChangeArrowheads="1"/>
              </p:cNvSpPr>
              <p:nvPr/>
            </p:nvSpPr>
            <p:spPr bwMode="auto">
              <a:xfrm>
                <a:off x="1724428" y="8382000"/>
                <a:ext cx="10559034" cy="11977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𝑪𝑩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𝑪𝑩</m:t>
                            </m:r>
                          </m:e>
                        </m:acc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𝑩𝑩</m:t>
                            </m:r>
                            <m:r>
                              <a:rPr lang="en-US" sz="4800" b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acc>
                      </m:e>
                    </m:d>
                    <m:r>
                      <a:rPr lang="en-US" sz="4800" b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</m:oMath>
                </a14:m>
                <a:endParaRPr lang="en-US" sz="48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0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24428" y="8382000"/>
                <a:ext cx="10559034" cy="1197764"/>
              </a:xfrm>
              <a:prstGeom prst="rect">
                <a:avLst/>
              </a:prstGeom>
              <a:blipFill>
                <a:blip r:embed="rId9"/>
                <a:stretch>
                  <a:fillRect l="-2656" b="-1122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 Box 19"/>
              <p:cNvSpPr txBox="1">
                <a:spLocks noChangeArrowheads="1"/>
              </p:cNvSpPr>
              <p:nvPr/>
            </p:nvSpPr>
            <p:spPr bwMode="auto">
              <a:xfrm>
                <a:off x="1724428" y="11049000"/>
                <a:ext cx="4656018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𝑪𝑩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′⊥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3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24428" y="11049000"/>
                <a:ext cx="4656018" cy="830997"/>
              </a:xfrm>
              <a:prstGeom prst="rect">
                <a:avLst/>
              </a:prstGeom>
              <a:blipFill>
                <a:blip r:embed="rId10"/>
                <a:stretch>
                  <a:fillRect l="-6021" t="-16176" b="-3823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 Box 17"/>
              <p:cNvSpPr txBox="1">
                <a:spLocks noChangeArrowheads="1"/>
              </p:cNvSpPr>
              <p:nvPr/>
            </p:nvSpPr>
            <p:spPr bwMode="auto">
              <a:xfrm>
                <a:off x="1719088" y="12133145"/>
                <a:ext cx="12817475" cy="830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đpcm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</a:p>
            </p:txBody>
          </p:sp>
        </mc:Choice>
        <mc:Fallback xmlns="">
          <p:sp>
            <p:nvSpPr>
              <p:cNvPr id="115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19088" y="12133145"/>
                <a:ext cx="12817475" cy="830263"/>
              </a:xfrm>
              <a:prstGeom prst="rect">
                <a:avLst/>
              </a:prstGeom>
              <a:blipFill>
                <a:blip r:embed="rId11"/>
                <a:stretch>
                  <a:fillRect l="-2140" t="-16058" b="-379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374678" y="9592752"/>
                <a:ext cx="9811532" cy="15886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𝑪𝑩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𝑩𝑨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𝑩𝑩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𝑩𝑨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678" y="9592752"/>
                <a:ext cx="9811532" cy="158864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47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01" grpId="0"/>
      <p:bldP spid="103" grpId="0"/>
      <p:bldP spid="106" grpId="0"/>
      <p:bldP spid="110" grpId="0"/>
      <p:bldP spid="113" grpId="0"/>
      <p:bldP spid="115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/>
          <p:cNvGrpSpPr/>
          <p:nvPr/>
        </p:nvGrpSpPr>
        <p:grpSpPr>
          <a:xfrm>
            <a:off x="759834" y="4564339"/>
            <a:ext cx="22867507" cy="9151661"/>
            <a:chOff x="757717" y="4817667"/>
            <a:chExt cx="22870154" cy="9152720"/>
          </a:xfrm>
        </p:grpSpPr>
        <p:sp>
          <p:nvSpPr>
            <p:cNvPr id="92" name="Rounded Rectangle 91"/>
            <p:cNvSpPr/>
            <p:nvPr/>
          </p:nvSpPr>
          <p:spPr>
            <a:xfrm>
              <a:off x="757717" y="4817667"/>
              <a:ext cx="22870154" cy="9152720"/>
            </a:xfrm>
            <a:prstGeom prst="roundRect">
              <a:avLst>
                <a:gd name="adj" fmla="val 2268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820821" y="4874763"/>
              <a:ext cx="2803021" cy="81980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220884" y="4865871"/>
              <a:ext cx="1968204" cy="83109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>
                <a:defRPr sz="4400" b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r>
                <a:rPr lang="en-US" sz="4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59834" y="1649626"/>
            <a:ext cx="22926502" cy="2767516"/>
            <a:chOff x="757717" y="2741325"/>
            <a:chExt cx="22929155" cy="2767835"/>
          </a:xfrm>
        </p:grpSpPr>
        <p:sp>
          <p:nvSpPr>
            <p:cNvPr id="42" name="Rounded Rectangle 41"/>
            <p:cNvSpPr/>
            <p:nvPr/>
          </p:nvSpPr>
          <p:spPr>
            <a:xfrm>
              <a:off x="757717" y="2741325"/>
              <a:ext cx="22870154" cy="2767835"/>
            </a:xfrm>
            <a:prstGeom prst="roundRect">
              <a:avLst>
                <a:gd name="adj" fmla="val 10056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848871" y="2767352"/>
              <a:ext cx="20838001" cy="26164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defRPr/>
              </a:pPr>
              <a:r>
                <a:rPr lang="vi-VN" sz="4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a) Nêu định nghĩa tích vô hướng của hai vectơ trong mặt phẳng? </a:t>
              </a:r>
            </a:p>
            <a:p>
              <a:pPr>
                <a:spcBef>
                  <a:spcPts val="1200"/>
                </a:spcBef>
                <a:defRPr/>
              </a:pPr>
              <a:r>
                <a:rPr lang="vi-VN" sz="4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Từ đó suy ra cách tính góc của 2 véc tơ?</a:t>
              </a:r>
            </a:p>
            <a:p>
              <a:pPr>
                <a:spcBef>
                  <a:spcPts val="1200"/>
                </a:spcBef>
                <a:defRPr/>
              </a:pPr>
              <a:r>
                <a:rPr lang="vi-VN" sz="4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b) Điền vào bảng bên dưới.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820822" y="2822028"/>
              <a:ext cx="2009401" cy="87864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957457" y="2805450"/>
              <a:ext cx="1741383" cy="831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4800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411935" y="5538020"/>
                <a:ext cx="11928550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a)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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.</a:t>
                </a:r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935" y="5538020"/>
                <a:ext cx="11928550" cy="925446"/>
              </a:xfrm>
              <a:prstGeom prst="rect">
                <a:avLst/>
              </a:prstGeom>
              <a:blipFill rotWithShape="0">
                <a:blip r:embed="rId3"/>
                <a:stretch>
                  <a:fillRect t="-6579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488567" y="6740014"/>
                <a:ext cx="1546128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Tích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và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vi-VN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567" y="6740014"/>
                <a:ext cx="15461284" cy="830997"/>
              </a:xfrm>
              <a:prstGeom prst="rect">
                <a:avLst/>
              </a:prstGeom>
              <a:blipFill>
                <a:blip r:embed="rId4"/>
                <a:stretch>
                  <a:fillRect l="-1774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4516953" y="8466231"/>
            <a:ext cx="6852289" cy="1127510"/>
            <a:chOff x="2826698" y="8384183"/>
            <a:chExt cx="6852289" cy="1127510"/>
          </a:xfrm>
        </p:grpSpPr>
        <p:sp>
          <p:nvSpPr>
            <p:cNvPr id="68" name="Rounded Rectangle 67"/>
            <p:cNvSpPr/>
            <p:nvPr/>
          </p:nvSpPr>
          <p:spPr>
            <a:xfrm>
              <a:off x="2826698" y="8384957"/>
              <a:ext cx="6852289" cy="1126736"/>
            </a:xfrm>
            <a:prstGeom prst="roundRect">
              <a:avLst>
                <a:gd name="adj" fmla="val 1138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3305831" y="8384183"/>
                  <a:ext cx="5995552" cy="94051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  <m:r>
                        <a:rPr lang="vi-VN" sz="4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vi-VN" sz="4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.cos(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5831" y="8384183"/>
                  <a:ext cx="5995552" cy="940514"/>
                </a:xfrm>
                <a:prstGeom prst="rect">
                  <a:avLst/>
                </a:prstGeom>
                <a:blipFill>
                  <a:blip r:embed="rId5"/>
                  <a:stretch>
                    <a:fillRect t="-2597" r="-3662" b="-344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/>
          <p:cNvGrpSpPr/>
          <p:nvPr/>
        </p:nvGrpSpPr>
        <p:grpSpPr>
          <a:xfrm>
            <a:off x="11507787" y="8075528"/>
            <a:ext cx="6119949" cy="1882092"/>
            <a:chOff x="13865088" y="9624108"/>
            <a:chExt cx="6119949" cy="1882092"/>
          </a:xfrm>
        </p:grpSpPr>
        <p:sp>
          <p:nvSpPr>
            <p:cNvPr id="94" name="Rounded Rectangle 93"/>
            <p:cNvSpPr/>
            <p:nvPr/>
          </p:nvSpPr>
          <p:spPr>
            <a:xfrm>
              <a:off x="13865088" y="9624108"/>
              <a:ext cx="6119949" cy="1882092"/>
            </a:xfrm>
            <a:prstGeom prst="roundRect">
              <a:avLst>
                <a:gd name="adj" fmla="val 516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13868619" y="9677400"/>
                  <a:ext cx="6116418" cy="16881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𝐜𝐨𝐬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  <m:r>
                          <m:rPr>
                            <m:nor/>
                          </m:rPr>
                          <a:rPr lang="en-US" sz="48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 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 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num>
                          <m:den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|.|</m:t>
                            </m:r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|</m:t>
                            </m:r>
                          </m:den>
                        </m:f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68619" y="9677400"/>
                  <a:ext cx="6116418" cy="168815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359333" y="5056909"/>
            <a:ext cx="21883254" cy="8465127"/>
            <a:chOff x="1270511" y="5867400"/>
            <a:chExt cx="21819676" cy="891006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63845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359333" y="2277351"/>
            <a:ext cx="21883254" cy="2629860"/>
            <a:chOff x="1268078" y="3405486"/>
            <a:chExt cx="20159580" cy="2346132"/>
          </a:xfrm>
        </p:grpSpPr>
        <p:sp>
          <p:nvSpPr>
            <p:cNvPr id="62" name="Rounded Rectangle 61"/>
            <p:cNvSpPr/>
            <p:nvPr/>
          </p:nvSpPr>
          <p:spPr>
            <a:xfrm>
              <a:off x="1328017" y="3629889"/>
              <a:ext cx="20099641" cy="212172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713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455855" y="1591586"/>
            <a:ext cx="19656043" cy="830901"/>
            <a:chOff x="-288924" y="1892299"/>
            <a:chExt cx="19659599" cy="830900"/>
          </a:xfrm>
        </p:grpSpPr>
        <p:sp>
          <p:nvSpPr>
            <p:cNvPr id="51" name="Rounded Rectangle 50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22269"/>
              <a:ext cx="82271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ĐƯỜNG THẲNG VUÔNG GÓC TRONG 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8"/>
              <p:cNvSpPr>
                <a:spLocks noChangeArrowheads="1"/>
              </p:cNvSpPr>
              <p:nvPr/>
            </p:nvSpPr>
            <p:spPr bwMode="auto">
              <a:xfrm>
                <a:off x="5052632" y="2507673"/>
                <a:ext cx="18189956" cy="22350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I, J, K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BC, AC, BD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𝑱𝑲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minh: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𝑰𝑱</m:t>
                    </m:r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47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52632" y="2507673"/>
                <a:ext cx="18189956" cy="2235099"/>
              </a:xfrm>
              <a:prstGeom prst="rect">
                <a:avLst/>
              </a:prstGeom>
              <a:blipFill>
                <a:blip r:embed="rId3"/>
                <a:stretch>
                  <a:fillRect l="-1542" b="-654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3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6587" y="5257800"/>
            <a:ext cx="6026083" cy="628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 Box 16"/>
              <p:cNvSpPr txBox="1">
                <a:spLocks noChangeArrowheads="1"/>
              </p:cNvSpPr>
              <p:nvPr/>
            </p:nvSpPr>
            <p:spPr bwMode="auto">
              <a:xfrm>
                <a:off x="3430587" y="8498090"/>
                <a:ext cx="13882785" cy="1170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𝑱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98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0587" y="8498090"/>
                <a:ext cx="13882785" cy="1170192"/>
              </a:xfrm>
              <a:prstGeom prst="rect">
                <a:avLst/>
              </a:prstGeom>
              <a:blipFill>
                <a:blip r:embed="rId5"/>
                <a:stretch>
                  <a:fillRect l="-2020" b="-125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20"/>
              <p:cNvSpPr>
                <a:spLocks noChangeArrowheads="1"/>
              </p:cNvSpPr>
              <p:nvPr/>
            </p:nvSpPr>
            <p:spPr bwMode="auto">
              <a:xfrm>
                <a:off x="3430587" y="9735063"/>
                <a:ext cx="10249537" cy="8477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 (1)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(2) ta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𝑰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𝑰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𝑱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0587" y="9735063"/>
                <a:ext cx="10249537" cy="847733"/>
              </a:xfrm>
              <a:prstGeom prst="rect">
                <a:avLst/>
              </a:prstGeom>
              <a:blipFill>
                <a:blip r:embed="rId6"/>
                <a:stretch>
                  <a:fillRect l="-2736" t="-13669" b="-381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 Box 21"/>
              <p:cNvSpPr txBox="1">
                <a:spLocks noChangeArrowheads="1"/>
              </p:cNvSpPr>
              <p:nvPr/>
            </p:nvSpPr>
            <p:spPr bwMode="auto">
              <a:xfrm>
                <a:off x="3430587" y="10649577"/>
                <a:ext cx="4860433" cy="9728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>
                  <a:spcBef>
                    <a:spcPct val="50000"/>
                  </a:spcBef>
                  <a:defRPr sz="4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𝑰𝑱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⊥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𝑰𝑲</m:t>
                        </m:r>
                        <m:r>
                          <m:rPr>
                            <m:nor/>
                          </m:rPr>
                          <a:rPr lang="en-US"/>
                          <m:t> 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(∗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3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0587" y="10649577"/>
                <a:ext cx="4860433" cy="972895"/>
              </a:xfrm>
              <a:prstGeom prst="rect">
                <a:avLst/>
              </a:prstGeom>
              <a:blipFill>
                <a:blip r:embed="rId7"/>
                <a:stretch>
                  <a:fillRect l="-5772" t="-5000" b="-2687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 Box 23"/>
              <p:cNvSpPr txBox="1">
                <a:spLocks noChangeArrowheads="1"/>
              </p:cNvSpPr>
              <p:nvPr/>
            </p:nvSpPr>
            <p:spPr bwMode="auto">
              <a:xfrm>
                <a:off x="3430587" y="11689253"/>
                <a:ext cx="17866465" cy="9211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IK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BCD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𝑰</m:t>
                    </m:r>
                    <m:f>
                      <m:fPr>
                        <m:type m:val="li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𝑲</m:t>
                        </m:r>
                      </m:num>
                      <m:den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/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  <m:r>
                      <m:rPr>
                        <m:nor/>
                      </m:rPr>
                      <a:rPr lang="en-US" sz="4800" b="1" i="1">
                        <a:latin typeface="Cambria Math" panose="02040503050406030204" pitchFamily="18" charset="0"/>
                      </a:rPr>
                      <m:t> 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∗∗</m:t>
                        </m:r>
                      </m:e>
                    </m:d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105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0587" y="11689253"/>
                <a:ext cx="17866465" cy="921150"/>
              </a:xfrm>
              <a:prstGeom prst="rect">
                <a:avLst/>
              </a:prstGeom>
              <a:blipFill>
                <a:blip r:embed="rId8"/>
                <a:stretch>
                  <a:fillRect l="-1569" t="-6623" b="-3311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24"/>
              <p:cNvSpPr>
                <a:spLocks noChangeArrowheads="1"/>
              </p:cNvSpPr>
              <p:nvPr/>
            </p:nvSpPr>
            <p:spPr bwMode="auto">
              <a:xfrm>
                <a:off x="3430587" y="12677184"/>
                <a:ext cx="8509637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(*)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(**)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𝑰𝑱</m:t>
                    </m:r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109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0587" y="12677184"/>
                <a:ext cx="8509637" cy="830997"/>
              </a:xfrm>
              <a:prstGeom prst="rect">
                <a:avLst/>
              </a:prstGeom>
              <a:blipFill>
                <a:blip r:embed="rId9"/>
                <a:stretch>
                  <a:fillRect l="-3295" t="-18382" b="-3676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3430587" y="5389418"/>
            <a:ext cx="12766313" cy="1480021"/>
            <a:chOff x="2959482" y="5334000"/>
            <a:chExt cx="12766313" cy="1480021"/>
          </a:xfrm>
        </p:grpSpPr>
        <p:sp>
          <p:nvSpPr>
            <p:cNvPr id="94" name="Text Box 16"/>
            <p:cNvSpPr txBox="1">
              <a:spLocks noChangeArrowheads="1"/>
            </p:cNvSpPr>
            <p:nvPr/>
          </p:nvSpPr>
          <p:spPr bwMode="auto">
            <a:xfrm>
              <a:off x="2959482" y="5718314"/>
              <a:ext cx="2228588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         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4777115" y="5334000"/>
                  <a:ext cx="10948680" cy="14800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𝑰𝑱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  <m:r>
                          <a:rPr lang="en-US" sz="4800" b="1" i="1" smtClean="0">
                            <a:latin typeface="Cambria Math"/>
                          </a:rPr>
                          <m:t>; 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𝑰𝑲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𝑪𝑫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  ;</m:t>
                        </m:r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7115" y="5334000"/>
                  <a:ext cx="10948680" cy="1480021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430587" y="6936220"/>
                <a:ext cx="11372537" cy="14950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𝑰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𝑰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587" y="6936220"/>
                <a:ext cx="11372537" cy="149508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834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3" grpId="0"/>
      <p:bldP spid="105" grpId="0"/>
      <p:bldP spid="10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25990" y="5468384"/>
            <a:ext cx="22092797" cy="8247616"/>
            <a:chOff x="1270511" y="5867400"/>
            <a:chExt cx="20051395" cy="8616304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0049696" cy="834469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188501" y="2322728"/>
            <a:ext cx="22130286" cy="3014772"/>
            <a:chOff x="1268078" y="3405486"/>
            <a:chExt cx="20096744" cy="2689517"/>
          </a:xfrm>
        </p:grpSpPr>
        <p:sp>
          <p:nvSpPr>
            <p:cNvPr id="62" name="Rounded Rectangle 61"/>
            <p:cNvSpPr/>
            <p:nvPr/>
          </p:nvSpPr>
          <p:spPr>
            <a:xfrm>
              <a:off x="1328017" y="3629889"/>
              <a:ext cx="20036805" cy="246511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026631" cy="713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238354" y="1404599"/>
            <a:ext cx="19656043" cy="830901"/>
            <a:chOff x="-288924" y="1892299"/>
            <a:chExt cx="19659599" cy="830900"/>
          </a:xfrm>
        </p:grpSpPr>
        <p:sp>
          <p:nvSpPr>
            <p:cNvPr id="51" name="Rounded Rectangle 50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22269"/>
              <a:ext cx="82271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ĐƯỜNG THẲNG VUÔNG GÓC TRONG 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4962621" y="2592229"/>
                <a:ext cx="16410189" cy="26656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𝑨𝑩</m:t>
                    </m:r>
                    <m:r>
                      <a:rPr lang="en-US" sz="4800" b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𝑨𝑪</m:t>
                    </m:r>
                    <m:r>
                      <a:rPr lang="en-US" sz="4800" b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𝑨𝑫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𝑩𝑨𝑪</m:t>
                        </m:r>
                      </m:e>
                    </m:acc>
                    <m:r>
                      <a:rPr lang="en-US" sz="4800" b="1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𝑩𝑨𝑫</m:t>
                        </m:r>
                      </m:e>
                    </m:acc>
                    <m:r>
                      <a:rPr lang="en-US" sz="4800" b="1" smtClean="0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𝟔𝟎</m:t>
                    </m:r>
                    <m:r>
                      <a:rPr lang="en-US" sz="4800" b="1">
                        <a:latin typeface="Cambria Math"/>
                      </a:rPr>
                      <m:t>°,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>
                            <a:latin typeface="Cambria Math"/>
                          </a:rPr>
                          <m:t>𝑪𝑨𝑫</m:t>
                        </m:r>
                      </m:e>
                    </m:acc>
                    <m:r>
                      <a:rPr lang="en-US" sz="4800" b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𝟗𝟎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𝑱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𝑪𝑫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vi-VN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minh 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𝑰𝑱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𝑪𝑫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621" y="2592229"/>
                <a:ext cx="16410189" cy="2665602"/>
              </a:xfrm>
              <a:prstGeom prst="rect">
                <a:avLst/>
              </a:prstGeom>
              <a:blipFill>
                <a:blip r:embed="rId3"/>
                <a:stretch>
                  <a:fillRect l="-1672" t="-4110" r="-149" b="-11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2121" y="5650476"/>
            <a:ext cx="6220169" cy="631292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163637" y="6230136"/>
                <a:ext cx="8343291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𝑰𝑱</m:t>
                        </m:r>
                      </m:e>
                    </m:ac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𝑰𝑨</m:t>
                        </m:r>
                      </m:e>
                    </m:ac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𝑨𝑫</m:t>
                        </m:r>
                      </m:e>
                    </m:ac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𝑫𝑱</m:t>
                        </m:r>
                      </m:e>
                    </m:acc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          </m:t>
                    </m:r>
                  </m:oMath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637" y="6230136"/>
                <a:ext cx="8343291" cy="9254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8059128" y="6048375"/>
                <a:ext cx="7434359" cy="1116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𝑰𝑱</m:t>
                          </m:r>
                        </m:e>
                      </m:acc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𝑰𝑩</m:t>
                          </m:r>
                        </m:e>
                      </m:acc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𝑩𝑪</m:t>
                          </m:r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𝑪𝑱</m:t>
                              </m:r>
                            </m:e>
                          </m:acc>
                        </m:e>
                      </m:acc>
                      <m:d>
                        <m:d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9128" y="6048375"/>
                <a:ext cx="7434359" cy="11165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1866174" y="7597360"/>
                <a:ext cx="1080773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Lấy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174" y="7597360"/>
                <a:ext cx="10807731" cy="830997"/>
              </a:xfrm>
              <a:prstGeom prst="rect">
                <a:avLst/>
              </a:prstGeom>
              <a:blipFill>
                <a:blip r:embed="rId7"/>
                <a:stretch>
                  <a:fillRect l="-2538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7993436" y="7511635"/>
                <a:ext cx="5371117" cy="984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𝑰𝑱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𝑨𝑫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3436" y="7511635"/>
                <a:ext cx="5371117" cy="98469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1895963" y="8930832"/>
                <a:ext cx="16643107" cy="984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𝑰𝑱</m:t>
                        </m:r>
                      </m:e>
                    </m:ac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𝑪𝑫</m:t>
                        </m:r>
                      </m:e>
                    </m:ac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𝑨𝑫</m:t>
                            </m:r>
                          </m:e>
                        </m:acc>
                        <m:r>
                          <a:rPr lang="en-US" sz="48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𝑨𝑪</m:t>
                            </m:r>
                          </m:e>
                        </m:acc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𝑨𝑩</m:t>
                            </m:r>
                          </m:e>
                        </m:acc>
                      </m:e>
                    </m:d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𝑨𝑫</m:t>
                            </m:r>
                          </m:e>
                        </m:acc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𝑨𝑪</m:t>
                            </m:r>
                          </m:e>
                        </m:acc>
                      </m:e>
                    </m:d>
                  </m:oMath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963" y="8930832"/>
                <a:ext cx="16643107" cy="984693"/>
              </a:xfrm>
              <a:prstGeom prst="rect">
                <a:avLst/>
              </a:prstGeom>
              <a:blipFill>
                <a:blip r:embed="rId9"/>
                <a:stretch>
                  <a:fillRect l="-1648" t="-3704" b="-26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3876416" y="10307427"/>
                <a:ext cx="8154638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𝑨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𝑫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𝑨𝑫</m:t>
                          </m:r>
                        </m:e>
                      </m:acc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𝑨𝑪</m:t>
                          </m:r>
                        </m:e>
                      </m:acc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𝑨𝑪</m:t>
                          </m:r>
                        </m:e>
                      </m:acc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𝑨𝑫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416" y="10307427"/>
                <a:ext cx="8154638" cy="92544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10969181" y="10307427"/>
                <a:ext cx="7312614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/>
                        </a:rPr>
                        <m:t>−</m:t>
                      </m:r>
                      <m:r>
                        <a:rPr lang="en-US" sz="4800" b="1" i="1">
                          <a:latin typeface="Cambria Math"/>
                        </a:rPr>
                        <m:t>𝑨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/>
                            </a:rPr>
                            <m:t>𝑪</m:t>
                          </m:r>
                        </m:e>
                        <m:sup>
                          <m:r>
                            <a:rPr lang="en-US" sz="4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𝑨𝑩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𝑨𝑫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𝑨𝑩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𝑨𝑪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9181" y="10307427"/>
                <a:ext cx="7312614" cy="92544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3839064" y="11369609"/>
                <a:ext cx="12897340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𝑨𝑫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𝒄𝒐𝒔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𝟔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𝑨𝑪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𝒄𝒐𝒔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𝟔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064" y="11369609"/>
                <a:ext cx="12897340" cy="1155766"/>
              </a:xfrm>
              <a:prstGeom prst="rect">
                <a:avLst/>
              </a:prstGeom>
              <a:blipFill>
                <a:blip r:embed="rId12"/>
                <a:stretch>
                  <a:fillRect b="-1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1820748" y="12700697"/>
                <a:ext cx="10853157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𝑰𝑱</m:t>
                        </m:r>
                      </m:e>
                    </m:ac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𝑪𝑫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𝑪𝑫</m:t>
                            </m:r>
                            <m:r>
                              <a:rPr lang="en-US" sz="4800" b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𝑰𝑱</m:t>
                            </m:r>
                          </m:e>
                        </m:d>
                      </m:e>
                    </m:ac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𝟗𝟎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748" y="12700697"/>
                <a:ext cx="10853157" cy="925446"/>
              </a:xfrm>
              <a:prstGeom prst="rect">
                <a:avLst/>
              </a:prstGeom>
              <a:blipFill>
                <a:blip r:embed="rId13"/>
                <a:stretch>
                  <a:fillRect l="-2584" t="-4605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87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92" grpId="0"/>
      <p:bldP spid="94" grpId="0"/>
      <p:bldP spid="95" grpId="0"/>
      <p:bldP spid="96" grpId="0"/>
      <p:bldP spid="97" grpId="0"/>
      <p:bldP spid="98" grpId="0"/>
      <p:bldP spid="9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387" y="1752600"/>
            <a:ext cx="23622000" cy="1181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889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138" name="Picture 2" descr="C:\Users\LENOVO\Desktop\Rusland_Cou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387" y="2133600"/>
            <a:ext cx="22860000" cy="10834233"/>
          </a:xfrm>
          <a:prstGeom prst="rect">
            <a:avLst/>
          </a:prstGeom>
          <a:ln w="127000">
            <a:solidFill>
              <a:schemeClr val="bg1"/>
            </a:solidFill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8903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62" name="Picture 2" descr="C:\Users\LENOVO\Desktop\Muttart Conservatory Pyramids, Edmonton, Alberta-517007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2" y="0"/>
            <a:ext cx="24381178" cy="13714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82069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ounded Rectangle 120"/>
          <p:cNvSpPr/>
          <p:nvPr/>
        </p:nvSpPr>
        <p:spPr>
          <a:xfrm>
            <a:off x="11905588" y="2970018"/>
            <a:ext cx="11879945" cy="9870051"/>
          </a:xfrm>
          <a:prstGeom prst="roundRect">
            <a:avLst>
              <a:gd name="adj" fmla="val 150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ound Same Side Corner Rectangle 121"/>
          <p:cNvSpPr/>
          <p:nvPr/>
        </p:nvSpPr>
        <p:spPr>
          <a:xfrm>
            <a:off x="11905588" y="2970018"/>
            <a:ext cx="11879945" cy="902506"/>
          </a:xfrm>
          <a:prstGeom prst="round2Same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812602" y="2970018"/>
            <a:ext cx="10950750" cy="9870051"/>
          </a:xfrm>
          <a:prstGeom prst="roundRect">
            <a:avLst>
              <a:gd name="adj" fmla="val 150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 Same Side Corner Rectangle 31"/>
          <p:cNvSpPr/>
          <p:nvPr/>
        </p:nvSpPr>
        <p:spPr>
          <a:xfrm>
            <a:off x="812602" y="2970018"/>
            <a:ext cx="10950750" cy="902506"/>
          </a:xfrm>
          <a:prstGeom prst="round2Same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4"/>
          <p:cNvGrpSpPr/>
          <p:nvPr/>
        </p:nvGrpSpPr>
        <p:grpSpPr>
          <a:xfrm>
            <a:off x="457642" y="1606154"/>
            <a:ext cx="6961515" cy="960438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1" name="Parallelogram 40"/>
          <p:cNvSpPr/>
          <p:nvPr/>
        </p:nvSpPr>
        <p:spPr>
          <a:xfrm>
            <a:off x="3936741" y="5090897"/>
            <a:ext cx="5759973" cy="1752336"/>
          </a:xfrm>
          <a:prstGeom prst="parallelogram">
            <a:avLst>
              <a:gd name="adj" fmla="val 5685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7585608" y="3834014"/>
            <a:ext cx="1367994" cy="1931292"/>
            <a:chOff x="3730961" y="9028579"/>
            <a:chExt cx="1368152" cy="1931516"/>
          </a:xfrm>
        </p:grpSpPr>
        <p:sp>
          <p:nvSpPr>
            <p:cNvPr id="43" name="TextBox 42"/>
            <p:cNvSpPr txBox="1"/>
            <p:nvPr/>
          </p:nvSpPr>
          <p:spPr>
            <a:xfrm>
              <a:off x="4144491" y="10190654"/>
              <a:ext cx="9546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>
                  <a:latin typeface="Arial" pitchFamily="34" charset="0"/>
                  <a:cs typeface="Arial" pitchFamily="34" charset="0"/>
                </a:rPr>
                <a:t>B</a:t>
              </a:r>
              <a:endParaRPr lang="en-US" sz="4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730961" y="9028579"/>
              <a:ext cx="50405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499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856745" y="4502835"/>
            <a:ext cx="2879987" cy="905306"/>
            <a:chOff x="17068130" y="2571413"/>
            <a:chExt cx="2880320" cy="905411"/>
          </a:xfrm>
        </p:grpSpPr>
        <p:cxnSp>
          <p:nvCxnSpPr>
            <p:cNvPr id="46" name="Straight Arrow Connector 45"/>
            <p:cNvCxnSpPr/>
            <p:nvPr/>
          </p:nvCxnSpPr>
          <p:spPr>
            <a:xfrm flipV="1">
              <a:off x="17068130" y="2756744"/>
              <a:ext cx="2880320" cy="720080"/>
            </a:xfrm>
            <a:prstGeom prst="straightConnector1">
              <a:avLst/>
            </a:prstGeom>
            <a:ln w="889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223"/>
            <p:cNvGrpSpPr/>
            <p:nvPr/>
          </p:nvGrpSpPr>
          <p:grpSpPr>
            <a:xfrm>
              <a:off x="17161346" y="2571413"/>
              <a:ext cx="640079" cy="830997"/>
              <a:chOff x="17746665" y="6791227"/>
              <a:chExt cx="777556" cy="1023212"/>
            </a:xfrm>
          </p:grpSpPr>
          <p:cxnSp>
            <p:nvCxnSpPr>
              <p:cNvPr id="48" name="Straight Arrow Connector 47"/>
              <p:cNvCxnSpPr/>
              <p:nvPr/>
            </p:nvCxnSpPr>
            <p:spPr>
              <a:xfrm>
                <a:off x="17746665" y="6934206"/>
                <a:ext cx="777556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/>
              <p:cNvSpPr txBox="1"/>
              <p:nvPr/>
            </p:nvSpPr>
            <p:spPr>
              <a:xfrm>
                <a:off x="17748805" y="6791227"/>
                <a:ext cx="762001" cy="1023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u</a:t>
                </a:r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2617631" y="6027332"/>
            <a:ext cx="3551099" cy="1330707"/>
            <a:chOff x="16708090" y="4399047"/>
            <a:chExt cx="3551510" cy="1330861"/>
          </a:xfrm>
        </p:grpSpPr>
        <p:cxnSp>
          <p:nvCxnSpPr>
            <p:cNvPr id="51" name="Straight Arrow Connector 50"/>
            <p:cNvCxnSpPr/>
            <p:nvPr/>
          </p:nvCxnSpPr>
          <p:spPr>
            <a:xfrm>
              <a:off x="16708090" y="5103856"/>
              <a:ext cx="3551510" cy="626052"/>
            </a:xfrm>
            <a:prstGeom prst="straightConnector1">
              <a:avLst/>
            </a:prstGeom>
            <a:ln w="889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223"/>
            <p:cNvGrpSpPr/>
            <p:nvPr/>
          </p:nvGrpSpPr>
          <p:grpSpPr>
            <a:xfrm>
              <a:off x="16945322" y="4399047"/>
              <a:ext cx="640079" cy="830997"/>
              <a:chOff x="17746665" y="6791227"/>
              <a:chExt cx="777556" cy="1023212"/>
            </a:xfrm>
          </p:grpSpPr>
          <p:cxnSp>
            <p:nvCxnSpPr>
              <p:cNvPr id="53" name="Straight Arrow Connector 52"/>
              <p:cNvCxnSpPr/>
              <p:nvPr/>
            </p:nvCxnSpPr>
            <p:spPr>
              <a:xfrm>
                <a:off x="17746665" y="6934206"/>
                <a:ext cx="777556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/>
              <p:cNvSpPr txBox="1"/>
              <p:nvPr/>
            </p:nvSpPr>
            <p:spPr>
              <a:xfrm>
                <a:off x="17748805" y="6791227"/>
                <a:ext cx="762001" cy="1023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</a:t>
                </a:r>
                <a:endParaRPr lang="en-US" sz="48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8184721" y="5246219"/>
            <a:ext cx="1115525" cy="1861833"/>
            <a:chOff x="3730961" y="9028579"/>
            <a:chExt cx="1115654" cy="1862048"/>
          </a:xfrm>
        </p:grpSpPr>
        <p:sp>
          <p:nvSpPr>
            <p:cNvPr id="56" name="TextBox 55"/>
            <p:cNvSpPr txBox="1"/>
            <p:nvPr/>
          </p:nvSpPr>
          <p:spPr>
            <a:xfrm>
              <a:off x="3891993" y="9676651"/>
              <a:ext cx="9546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>
                  <a:latin typeface="Arial" pitchFamily="34" charset="0"/>
                  <a:cs typeface="Arial" pitchFamily="34" charset="0"/>
                </a:rPr>
                <a:t>C</a:t>
              </a:r>
              <a:endParaRPr lang="en-US" sz="4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730961" y="9028579"/>
              <a:ext cx="50405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499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68" name="Freeform 67"/>
          <p:cNvSpPr/>
          <p:nvPr/>
        </p:nvSpPr>
        <p:spPr>
          <a:xfrm>
            <a:off x="5010065" y="5659368"/>
            <a:ext cx="1258179" cy="528882"/>
          </a:xfrm>
          <a:custGeom>
            <a:avLst/>
            <a:gdLst>
              <a:gd name="connsiteX0" fmla="*/ 0 w 1227667"/>
              <a:gd name="connsiteY0" fmla="*/ 336550 h 535517"/>
              <a:gd name="connsiteX1" fmla="*/ 927100 w 1227667"/>
              <a:gd name="connsiteY1" fmla="*/ 520700 h 535517"/>
              <a:gd name="connsiteX2" fmla="*/ 1200150 w 1227667"/>
              <a:gd name="connsiteY2" fmla="*/ 247650 h 535517"/>
              <a:gd name="connsiteX3" fmla="*/ 1092200 w 1227667"/>
              <a:gd name="connsiteY3" fmla="*/ 0 h 535517"/>
              <a:gd name="connsiteX4" fmla="*/ 0 w 1227667"/>
              <a:gd name="connsiteY4" fmla="*/ 336550 h 535517"/>
              <a:gd name="connsiteX0" fmla="*/ 0 w 1258325"/>
              <a:gd name="connsiteY0" fmla="*/ 336550 h 528943"/>
              <a:gd name="connsiteX1" fmla="*/ 927100 w 1258325"/>
              <a:gd name="connsiteY1" fmla="*/ 520700 h 528943"/>
              <a:gd name="connsiteX2" fmla="*/ 1230808 w 1258325"/>
              <a:gd name="connsiteY2" fmla="*/ 287090 h 528943"/>
              <a:gd name="connsiteX3" fmla="*/ 1092200 w 1258325"/>
              <a:gd name="connsiteY3" fmla="*/ 0 h 528943"/>
              <a:gd name="connsiteX4" fmla="*/ 0 w 1258325"/>
              <a:gd name="connsiteY4" fmla="*/ 336550 h 528943"/>
              <a:gd name="connsiteX0" fmla="*/ 0 w 1258325"/>
              <a:gd name="connsiteY0" fmla="*/ 336550 h 528943"/>
              <a:gd name="connsiteX1" fmla="*/ 927100 w 1258325"/>
              <a:gd name="connsiteY1" fmla="*/ 520700 h 528943"/>
              <a:gd name="connsiteX2" fmla="*/ 1230808 w 1258325"/>
              <a:gd name="connsiteY2" fmla="*/ 287090 h 528943"/>
              <a:gd name="connsiteX3" fmla="*/ 1092200 w 1258325"/>
              <a:gd name="connsiteY3" fmla="*/ 0 h 528943"/>
              <a:gd name="connsiteX4" fmla="*/ 0 w 1258325"/>
              <a:gd name="connsiteY4" fmla="*/ 336550 h 528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8325" h="528943">
                <a:moveTo>
                  <a:pt x="0" y="336550"/>
                </a:moveTo>
                <a:cubicBezTo>
                  <a:pt x="363537" y="436033"/>
                  <a:pt x="721965" y="528943"/>
                  <a:pt x="927100" y="520700"/>
                </a:cubicBezTo>
                <a:cubicBezTo>
                  <a:pt x="1132235" y="512457"/>
                  <a:pt x="1212890" y="402125"/>
                  <a:pt x="1230808" y="287090"/>
                </a:cubicBezTo>
                <a:cubicBezTo>
                  <a:pt x="1258325" y="200307"/>
                  <a:pt x="1167342" y="26458"/>
                  <a:pt x="1092200" y="0"/>
                </a:cubicBezTo>
                <a:lnTo>
                  <a:pt x="0" y="33655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Arrow Connector 68"/>
          <p:cNvCxnSpPr/>
          <p:nvPr/>
        </p:nvCxnSpPr>
        <p:spPr>
          <a:xfrm flipV="1">
            <a:off x="4949480" y="5270957"/>
            <a:ext cx="2879987" cy="719997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4955525" y="6015788"/>
            <a:ext cx="3551099" cy="625980"/>
          </a:xfrm>
          <a:prstGeom prst="straightConnector1">
            <a:avLst/>
          </a:prstGeom>
          <a:ln w="889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/>
        </p:nvGrpSpPr>
        <p:grpSpPr>
          <a:xfrm>
            <a:off x="4628800" y="4588167"/>
            <a:ext cx="1020694" cy="1861833"/>
            <a:chOff x="3968193" y="9028579"/>
            <a:chExt cx="1020812" cy="1862048"/>
          </a:xfrm>
        </p:grpSpPr>
        <p:sp>
          <p:nvSpPr>
            <p:cNvPr id="72" name="TextBox 71"/>
            <p:cNvSpPr txBox="1"/>
            <p:nvPr/>
          </p:nvSpPr>
          <p:spPr>
            <a:xfrm>
              <a:off x="4034383" y="9574123"/>
              <a:ext cx="9546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968193" y="9028579"/>
              <a:ext cx="50405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499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3625626" y="8032640"/>
            <a:ext cx="5687974" cy="769352"/>
            <a:chOff x="5064002" y="7218834"/>
            <a:chExt cx="5688632" cy="769441"/>
          </a:xfrm>
        </p:grpSpPr>
        <p:sp>
          <p:nvSpPr>
            <p:cNvPr id="75" name="TextBox 74"/>
            <p:cNvSpPr txBox="1"/>
            <p:nvPr/>
          </p:nvSpPr>
          <p:spPr>
            <a:xfrm>
              <a:off x="5064002" y="7218834"/>
              <a:ext cx="56886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0</a:t>
              </a:r>
              <a:r>
                <a:rPr lang="en-US" sz="4400" b="1" baseline="30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0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 ( u , v )  180</a:t>
              </a:r>
              <a:r>
                <a:rPr lang="en-US" sz="4400" b="1" baseline="30000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0</a:t>
              </a:r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>
              <a:off x="6666846" y="7313702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7489806" y="7313702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Rounded Rectangle 78"/>
          <p:cNvSpPr/>
          <p:nvPr/>
        </p:nvSpPr>
        <p:spPr>
          <a:xfrm>
            <a:off x="2830208" y="9449988"/>
            <a:ext cx="6699392" cy="2519988"/>
          </a:xfrm>
          <a:prstGeom prst="roundRect">
            <a:avLst>
              <a:gd name="adj" fmla="val 4916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89"/>
          <p:cNvGrpSpPr/>
          <p:nvPr/>
        </p:nvGrpSpPr>
        <p:grpSpPr>
          <a:xfrm>
            <a:off x="3166000" y="9823702"/>
            <a:ext cx="5841324" cy="1803663"/>
            <a:chOff x="14568488" y="11126316"/>
            <a:chExt cx="5842000" cy="1803872"/>
          </a:xfrm>
        </p:grpSpPr>
        <p:graphicFrame>
          <p:nvGraphicFramePr>
            <p:cNvPr id="81" name="Object 80"/>
            <p:cNvGraphicFramePr>
              <a:graphicFrameLocks noChangeAspect="1"/>
            </p:cNvGraphicFramePr>
            <p:nvPr/>
          </p:nvGraphicFramePr>
          <p:xfrm>
            <a:off x="14568488" y="11139488"/>
            <a:ext cx="5842000" cy="179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5842000" imgH="1790700" progId="Equation.DSMT4">
                    <p:embed/>
                  </p:oleObj>
                </mc:Choice>
                <mc:Fallback>
                  <p:oleObj name="Equation" r:id="rId3" imgW="5842000" imgH="1790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68488" y="11139488"/>
                          <a:ext cx="5842000" cy="1790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2" name="Straight Arrow Connector 81"/>
            <p:cNvCxnSpPr/>
            <p:nvPr/>
          </p:nvCxnSpPr>
          <p:spPr>
            <a:xfrm>
              <a:off x="15937210" y="11539314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16699210" y="11539314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>
              <a:off x="18582456" y="11126316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>
              <a:off x="19496856" y="11126316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>
              <a:off x="18476540" y="12183591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>
              <a:off x="19619540" y="12183591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87"/>
          <p:cNvSpPr/>
          <p:nvPr/>
        </p:nvSpPr>
        <p:spPr>
          <a:xfrm>
            <a:off x="1537637" y="3054210"/>
            <a:ext cx="9532276" cy="7078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Góc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giữa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hai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vi-VN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vectơ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trong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không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gian</a:t>
            </a:r>
            <a:endParaRPr lang="en-US" sz="4000" b="1" i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9" name="Freeform 88"/>
          <p:cNvSpPr/>
          <p:nvPr/>
        </p:nvSpPr>
        <p:spPr>
          <a:xfrm>
            <a:off x="20241983" y="6478685"/>
            <a:ext cx="1203699" cy="556594"/>
          </a:xfrm>
          <a:custGeom>
            <a:avLst/>
            <a:gdLst>
              <a:gd name="connsiteX0" fmla="*/ 525463 w 1027113"/>
              <a:gd name="connsiteY0" fmla="*/ 492125 h 538163"/>
              <a:gd name="connsiteX1" fmla="*/ 23813 w 1027113"/>
              <a:gd name="connsiteY1" fmla="*/ 460375 h 538163"/>
              <a:gd name="connsiteX2" fmla="*/ 382588 w 1027113"/>
              <a:gd name="connsiteY2" fmla="*/ 25400 h 538163"/>
              <a:gd name="connsiteX3" fmla="*/ 1027113 w 1027113"/>
              <a:gd name="connsiteY3" fmla="*/ 307975 h 538163"/>
              <a:gd name="connsiteX4" fmla="*/ 690563 w 1027113"/>
              <a:gd name="connsiteY4" fmla="*/ 466725 h 538163"/>
              <a:gd name="connsiteX0" fmla="*/ 553247 w 1031082"/>
              <a:gd name="connsiteY0" fmla="*/ 523503 h 546522"/>
              <a:gd name="connsiteX1" fmla="*/ 27782 w 1031082"/>
              <a:gd name="connsiteY1" fmla="*/ 460375 h 546522"/>
              <a:gd name="connsiteX2" fmla="*/ 386557 w 1031082"/>
              <a:gd name="connsiteY2" fmla="*/ 25400 h 546522"/>
              <a:gd name="connsiteX3" fmla="*/ 1031082 w 1031082"/>
              <a:gd name="connsiteY3" fmla="*/ 307975 h 546522"/>
              <a:gd name="connsiteX4" fmla="*/ 694532 w 1031082"/>
              <a:gd name="connsiteY4" fmla="*/ 466725 h 546522"/>
              <a:gd name="connsiteX0" fmla="*/ 553247 w 1199357"/>
              <a:gd name="connsiteY0" fmla="*/ 527207 h 550226"/>
              <a:gd name="connsiteX1" fmla="*/ 27782 w 1199357"/>
              <a:gd name="connsiteY1" fmla="*/ 464079 h 550226"/>
              <a:gd name="connsiteX2" fmla="*/ 386557 w 1199357"/>
              <a:gd name="connsiteY2" fmla="*/ 29104 h 550226"/>
              <a:gd name="connsiteX3" fmla="*/ 1199357 w 1199357"/>
              <a:gd name="connsiteY3" fmla="*/ 289454 h 550226"/>
              <a:gd name="connsiteX4" fmla="*/ 694532 w 1199357"/>
              <a:gd name="connsiteY4" fmla="*/ 470429 h 550226"/>
              <a:gd name="connsiteX0" fmla="*/ 531816 w 1177926"/>
              <a:gd name="connsiteY0" fmla="*/ 552608 h 576731"/>
              <a:gd name="connsiteX1" fmla="*/ 6351 w 1177926"/>
              <a:gd name="connsiteY1" fmla="*/ 489480 h 576731"/>
              <a:gd name="connsiteX2" fmla="*/ 493713 w 1177926"/>
              <a:gd name="connsiteY2" fmla="*/ 29104 h 576731"/>
              <a:gd name="connsiteX3" fmla="*/ 1177926 w 1177926"/>
              <a:gd name="connsiteY3" fmla="*/ 314855 h 576731"/>
              <a:gd name="connsiteX4" fmla="*/ 673101 w 1177926"/>
              <a:gd name="connsiteY4" fmla="*/ 495830 h 576731"/>
              <a:gd name="connsiteX0" fmla="*/ 531816 w 1177926"/>
              <a:gd name="connsiteY0" fmla="*/ 572799 h 596922"/>
              <a:gd name="connsiteX1" fmla="*/ 6351 w 1177926"/>
              <a:gd name="connsiteY1" fmla="*/ 509671 h 596922"/>
              <a:gd name="connsiteX2" fmla="*/ 493713 w 1177926"/>
              <a:gd name="connsiteY2" fmla="*/ 49295 h 596922"/>
              <a:gd name="connsiteX3" fmla="*/ 1177926 w 1177926"/>
              <a:gd name="connsiteY3" fmla="*/ 335046 h 596922"/>
              <a:gd name="connsiteX4" fmla="*/ 673101 w 1177926"/>
              <a:gd name="connsiteY4" fmla="*/ 516021 h 596922"/>
              <a:gd name="connsiteX0" fmla="*/ 531816 w 1177926"/>
              <a:gd name="connsiteY0" fmla="*/ 572799 h 596922"/>
              <a:gd name="connsiteX1" fmla="*/ 6351 w 1177926"/>
              <a:gd name="connsiteY1" fmla="*/ 509671 h 596922"/>
              <a:gd name="connsiteX2" fmla="*/ 493713 w 1177926"/>
              <a:gd name="connsiteY2" fmla="*/ 49295 h 596922"/>
              <a:gd name="connsiteX3" fmla="*/ 1177926 w 1177926"/>
              <a:gd name="connsiteY3" fmla="*/ 335046 h 596922"/>
              <a:gd name="connsiteX4" fmla="*/ 673101 w 1177926"/>
              <a:gd name="connsiteY4" fmla="*/ 516021 h 596922"/>
              <a:gd name="connsiteX0" fmla="*/ 531816 w 1177926"/>
              <a:gd name="connsiteY0" fmla="*/ 552732 h 576855"/>
              <a:gd name="connsiteX1" fmla="*/ 6351 w 1177926"/>
              <a:gd name="connsiteY1" fmla="*/ 489604 h 576855"/>
              <a:gd name="connsiteX2" fmla="*/ 493713 w 1177926"/>
              <a:gd name="connsiteY2" fmla="*/ 29228 h 576855"/>
              <a:gd name="connsiteX3" fmla="*/ 1177926 w 1177926"/>
              <a:gd name="connsiteY3" fmla="*/ 314979 h 576855"/>
              <a:gd name="connsiteX4" fmla="*/ 673101 w 1177926"/>
              <a:gd name="connsiteY4" fmla="*/ 495954 h 576855"/>
              <a:gd name="connsiteX0" fmla="*/ 569095 w 1215205"/>
              <a:gd name="connsiteY0" fmla="*/ 552732 h 575751"/>
              <a:gd name="connsiteX1" fmla="*/ 43630 w 1215205"/>
              <a:gd name="connsiteY1" fmla="*/ 489604 h 575751"/>
              <a:gd name="connsiteX2" fmla="*/ 530992 w 1215205"/>
              <a:gd name="connsiteY2" fmla="*/ 29228 h 575751"/>
              <a:gd name="connsiteX3" fmla="*/ 1215205 w 1215205"/>
              <a:gd name="connsiteY3" fmla="*/ 314979 h 575751"/>
              <a:gd name="connsiteX4" fmla="*/ 710380 w 1215205"/>
              <a:gd name="connsiteY4" fmla="*/ 495954 h 575751"/>
              <a:gd name="connsiteX0" fmla="*/ 569095 w 1215205"/>
              <a:gd name="connsiteY0" fmla="*/ 552732 h 575751"/>
              <a:gd name="connsiteX1" fmla="*/ 43630 w 1215205"/>
              <a:gd name="connsiteY1" fmla="*/ 489604 h 575751"/>
              <a:gd name="connsiteX2" fmla="*/ 530992 w 1215205"/>
              <a:gd name="connsiteY2" fmla="*/ 29228 h 575751"/>
              <a:gd name="connsiteX3" fmla="*/ 1215205 w 1215205"/>
              <a:gd name="connsiteY3" fmla="*/ 314979 h 575751"/>
              <a:gd name="connsiteX4" fmla="*/ 710380 w 1215205"/>
              <a:gd name="connsiteY4" fmla="*/ 495954 h 575751"/>
              <a:gd name="connsiteX0" fmla="*/ 569095 w 1215205"/>
              <a:gd name="connsiteY0" fmla="*/ 552731 h 575750"/>
              <a:gd name="connsiteX1" fmla="*/ 43630 w 1215205"/>
              <a:gd name="connsiteY1" fmla="*/ 489603 h 575750"/>
              <a:gd name="connsiteX2" fmla="*/ 530992 w 1215205"/>
              <a:gd name="connsiteY2" fmla="*/ 29228 h 575750"/>
              <a:gd name="connsiteX3" fmla="*/ 1215205 w 1215205"/>
              <a:gd name="connsiteY3" fmla="*/ 314978 h 575750"/>
              <a:gd name="connsiteX4" fmla="*/ 710380 w 1215205"/>
              <a:gd name="connsiteY4" fmla="*/ 495953 h 575750"/>
              <a:gd name="connsiteX0" fmla="*/ 569095 w 1215205"/>
              <a:gd name="connsiteY0" fmla="*/ 532664 h 555683"/>
              <a:gd name="connsiteX1" fmla="*/ 43630 w 1215205"/>
              <a:gd name="connsiteY1" fmla="*/ 469536 h 555683"/>
              <a:gd name="connsiteX2" fmla="*/ 530992 w 1215205"/>
              <a:gd name="connsiteY2" fmla="*/ 9161 h 555683"/>
              <a:gd name="connsiteX3" fmla="*/ 1215205 w 1215205"/>
              <a:gd name="connsiteY3" fmla="*/ 294911 h 555683"/>
              <a:gd name="connsiteX4" fmla="*/ 710380 w 1215205"/>
              <a:gd name="connsiteY4" fmla="*/ 475886 h 555683"/>
              <a:gd name="connsiteX0" fmla="*/ 557728 w 1203838"/>
              <a:gd name="connsiteY0" fmla="*/ 532664 h 556658"/>
              <a:gd name="connsiteX1" fmla="*/ 87577 w 1203838"/>
              <a:gd name="connsiteY1" fmla="*/ 513216 h 556658"/>
              <a:gd name="connsiteX2" fmla="*/ 32263 w 1203838"/>
              <a:gd name="connsiteY2" fmla="*/ 469536 h 556658"/>
              <a:gd name="connsiteX3" fmla="*/ 519625 w 1203838"/>
              <a:gd name="connsiteY3" fmla="*/ 9161 h 556658"/>
              <a:gd name="connsiteX4" fmla="*/ 1203838 w 1203838"/>
              <a:gd name="connsiteY4" fmla="*/ 294911 h 556658"/>
              <a:gd name="connsiteX5" fmla="*/ 699013 w 1203838"/>
              <a:gd name="connsiteY5" fmla="*/ 475886 h 556658"/>
              <a:gd name="connsiteX0" fmla="*/ 557728 w 1203838"/>
              <a:gd name="connsiteY0" fmla="*/ 532664 h 556658"/>
              <a:gd name="connsiteX1" fmla="*/ 87577 w 1203838"/>
              <a:gd name="connsiteY1" fmla="*/ 513216 h 556658"/>
              <a:gd name="connsiteX2" fmla="*/ 32263 w 1203838"/>
              <a:gd name="connsiteY2" fmla="*/ 469536 h 556658"/>
              <a:gd name="connsiteX3" fmla="*/ 519625 w 1203838"/>
              <a:gd name="connsiteY3" fmla="*/ 9161 h 556658"/>
              <a:gd name="connsiteX4" fmla="*/ 1203838 w 1203838"/>
              <a:gd name="connsiteY4" fmla="*/ 294911 h 556658"/>
              <a:gd name="connsiteX5" fmla="*/ 735648 w 1203838"/>
              <a:gd name="connsiteY5" fmla="*/ 513215 h 556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3838" h="556658">
                <a:moveTo>
                  <a:pt x="557728" y="532664"/>
                </a:moveTo>
                <a:cubicBezTo>
                  <a:pt x="556934" y="532536"/>
                  <a:pt x="175155" y="523737"/>
                  <a:pt x="87577" y="513216"/>
                </a:cubicBezTo>
                <a:cubicBezTo>
                  <a:pt x="0" y="502695"/>
                  <a:pt x="37819" y="556658"/>
                  <a:pt x="32263" y="469536"/>
                </a:cubicBezTo>
                <a:cubicBezTo>
                  <a:pt x="52130" y="373529"/>
                  <a:pt x="170499" y="100624"/>
                  <a:pt x="519625" y="9161"/>
                </a:cubicBezTo>
                <a:cubicBezTo>
                  <a:pt x="948772" y="0"/>
                  <a:pt x="1098005" y="247815"/>
                  <a:pt x="1203838" y="294911"/>
                </a:cubicBezTo>
                <a:lnTo>
                  <a:pt x="735648" y="513215"/>
                </a:ln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13129582" y="6456283"/>
            <a:ext cx="815808" cy="408449"/>
          </a:xfrm>
          <a:custGeom>
            <a:avLst/>
            <a:gdLst>
              <a:gd name="connsiteX0" fmla="*/ 0 w 799306"/>
              <a:gd name="connsiteY0" fmla="*/ 342900 h 413543"/>
              <a:gd name="connsiteX1" fmla="*/ 671512 w 799306"/>
              <a:gd name="connsiteY1" fmla="*/ 385762 h 413543"/>
              <a:gd name="connsiteX2" fmla="*/ 766762 w 799306"/>
              <a:gd name="connsiteY2" fmla="*/ 176212 h 413543"/>
              <a:gd name="connsiteX3" fmla="*/ 642937 w 799306"/>
              <a:gd name="connsiteY3" fmla="*/ 0 h 413543"/>
              <a:gd name="connsiteX4" fmla="*/ 0 w 799306"/>
              <a:gd name="connsiteY4" fmla="*/ 342900 h 413543"/>
              <a:gd name="connsiteX0" fmla="*/ 0 w 815902"/>
              <a:gd name="connsiteY0" fmla="*/ 342900 h 408496"/>
              <a:gd name="connsiteX1" fmla="*/ 671512 w 815902"/>
              <a:gd name="connsiteY1" fmla="*/ 385762 h 408496"/>
              <a:gd name="connsiteX2" fmla="*/ 811140 w 815902"/>
              <a:gd name="connsiteY2" fmla="*/ 206498 h 408496"/>
              <a:gd name="connsiteX3" fmla="*/ 642937 w 815902"/>
              <a:gd name="connsiteY3" fmla="*/ 0 h 408496"/>
              <a:gd name="connsiteX4" fmla="*/ 0 w 815902"/>
              <a:gd name="connsiteY4" fmla="*/ 342900 h 408496"/>
              <a:gd name="connsiteX0" fmla="*/ 0 w 820815"/>
              <a:gd name="connsiteY0" fmla="*/ 342900 h 408496"/>
              <a:gd name="connsiteX1" fmla="*/ 671512 w 820815"/>
              <a:gd name="connsiteY1" fmla="*/ 385762 h 408496"/>
              <a:gd name="connsiteX2" fmla="*/ 811140 w 820815"/>
              <a:gd name="connsiteY2" fmla="*/ 206498 h 408496"/>
              <a:gd name="connsiteX3" fmla="*/ 642937 w 820815"/>
              <a:gd name="connsiteY3" fmla="*/ 0 h 408496"/>
              <a:gd name="connsiteX4" fmla="*/ 0 w 820815"/>
              <a:gd name="connsiteY4" fmla="*/ 342900 h 408496"/>
              <a:gd name="connsiteX0" fmla="*/ 0 w 820815"/>
              <a:gd name="connsiteY0" fmla="*/ 342900 h 408496"/>
              <a:gd name="connsiteX1" fmla="*/ 671512 w 820815"/>
              <a:gd name="connsiteY1" fmla="*/ 385762 h 408496"/>
              <a:gd name="connsiteX2" fmla="*/ 811140 w 820815"/>
              <a:gd name="connsiteY2" fmla="*/ 206498 h 408496"/>
              <a:gd name="connsiteX3" fmla="*/ 642937 w 820815"/>
              <a:gd name="connsiteY3" fmla="*/ 0 h 408496"/>
              <a:gd name="connsiteX4" fmla="*/ 0 w 820815"/>
              <a:gd name="connsiteY4" fmla="*/ 342900 h 408496"/>
              <a:gd name="connsiteX0" fmla="*/ 0 w 820815"/>
              <a:gd name="connsiteY0" fmla="*/ 342900 h 408496"/>
              <a:gd name="connsiteX1" fmla="*/ 671512 w 820815"/>
              <a:gd name="connsiteY1" fmla="*/ 385762 h 408496"/>
              <a:gd name="connsiteX2" fmla="*/ 811140 w 820815"/>
              <a:gd name="connsiteY2" fmla="*/ 206498 h 408496"/>
              <a:gd name="connsiteX3" fmla="*/ 642937 w 820815"/>
              <a:gd name="connsiteY3" fmla="*/ 0 h 408496"/>
              <a:gd name="connsiteX4" fmla="*/ 0 w 820815"/>
              <a:gd name="connsiteY4" fmla="*/ 342900 h 408496"/>
              <a:gd name="connsiteX0" fmla="*/ 0 w 820815"/>
              <a:gd name="connsiteY0" fmla="*/ 342900 h 408496"/>
              <a:gd name="connsiteX1" fmla="*/ 671512 w 820815"/>
              <a:gd name="connsiteY1" fmla="*/ 385762 h 408496"/>
              <a:gd name="connsiteX2" fmla="*/ 811140 w 820815"/>
              <a:gd name="connsiteY2" fmla="*/ 206498 h 408496"/>
              <a:gd name="connsiteX3" fmla="*/ 642937 w 820815"/>
              <a:gd name="connsiteY3" fmla="*/ 0 h 408496"/>
              <a:gd name="connsiteX4" fmla="*/ 0 w 820815"/>
              <a:gd name="connsiteY4" fmla="*/ 342900 h 408496"/>
              <a:gd name="connsiteX0" fmla="*/ 0 w 815902"/>
              <a:gd name="connsiteY0" fmla="*/ 342900 h 408496"/>
              <a:gd name="connsiteX1" fmla="*/ 671512 w 815902"/>
              <a:gd name="connsiteY1" fmla="*/ 385762 h 408496"/>
              <a:gd name="connsiteX2" fmla="*/ 811140 w 815902"/>
              <a:gd name="connsiteY2" fmla="*/ 206498 h 408496"/>
              <a:gd name="connsiteX3" fmla="*/ 642937 w 815902"/>
              <a:gd name="connsiteY3" fmla="*/ 0 h 408496"/>
              <a:gd name="connsiteX4" fmla="*/ 0 w 815902"/>
              <a:gd name="connsiteY4" fmla="*/ 342900 h 40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902" h="408496">
                <a:moveTo>
                  <a:pt x="0" y="342900"/>
                </a:moveTo>
                <a:cubicBezTo>
                  <a:pt x="271859" y="378221"/>
                  <a:pt x="536322" y="408496"/>
                  <a:pt x="671512" y="385762"/>
                </a:cubicBezTo>
                <a:cubicBezTo>
                  <a:pt x="806702" y="363028"/>
                  <a:pt x="815902" y="270792"/>
                  <a:pt x="811140" y="206498"/>
                </a:cubicBezTo>
                <a:cubicBezTo>
                  <a:pt x="794770" y="78480"/>
                  <a:pt x="666749" y="29369"/>
                  <a:pt x="642937" y="0"/>
                </a:cubicBezTo>
                <a:lnTo>
                  <a:pt x="0" y="34290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15613571" y="3795110"/>
            <a:ext cx="4463979" cy="83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r>
              <a:rPr lang="en-US" sz="4400" b="1" i="1" baseline="300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r>
              <a:rPr lang="en-US" sz="4400" b="1" i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 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 </a:t>
            </a:r>
            <a:r>
              <a:rPr lang="en-US" sz="4400" b="1" i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 90</a:t>
            </a:r>
            <a:r>
              <a:rPr lang="en-US" sz="4400" b="1" i="1" baseline="300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0</a:t>
            </a:r>
            <a:endParaRPr lang="en-US" sz="4400" b="1" i="1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16081569" y="4599120"/>
            <a:ext cx="2702485" cy="1275993"/>
            <a:chOff x="15073114" y="3331829"/>
            <a:chExt cx="2702798" cy="1276141"/>
          </a:xfrm>
        </p:grpSpPr>
        <p:cxnSp>
          <p:nvCxnSpPr>
            <p:cNvPr id="93" name="Straight Connector 92"/>
            <p:cNvCxnSpPr/>
            <p:nvPr/>
          </p:nvCxnSpPr>
          <p:spPr>
            <a:xfrm flipV="1">
              <a:off x="15073114" y="3331829"/>
              <a:ext cx="2702798" cy="127614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15865202" y="3342596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19393554" y="4554010"/>
            <a:ext cx="2736200" cy="867122"/>
            <a:chOff x="20130923" y="2810679"/>
            <a:chExt cx="2736517" cy="867222"/>
          </a:xfrm>
        </p:grpSpPr>
        <p:cxnSp>
          <p:nvCxnSpPr>
            <p:cNvPr id="96" name="Straight Connector 95"/>
            <p:cNvCxnSpPr/>
            <p:nvPr/>
          </p:nvCxnSpPr>
          <p:spPr>
            <a:xfrm>
              <a:off x="20130923" y="3510514"/>
              <a:ext cx="2736517" cy="167387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>
            <a:xfrm>
              <a:off x="20401706" y="2810679"/>
              <a:ext cx="7920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13002662" y="5574227"/>
            <a:ext cx="2187520" cy="1265228"/>
            <a:chOff x="9401944" y="10658837"/>
            <a:chExt cx="2187773" cy="1265374"/>
          </a:xfrm>
        </p:grpSpPr>
        <p:grpSp>
          <p:nvGrpSpPr>
            <p:cNvPr id="100" name="Group 66"/>
            <p:cNvGrpSpPr/>
            <p:nvPr/>
          </p:nvGrpSpPr>
          <p:grpSpPr>
            <a:xfrm>
              <a:off x="9401944" y="10658837"/>
              <a:ext cx="2187773" cy="1265374"/>
              <a:chOff x="15073114" y="3342596"/>
              <a:chExt cx="2187773" cy="1265374"/>
            </a:xfrm>
          </p:grpSpPr>
          <p:cxnSp>
            <p:nvCxnSpPr>
              <p:cNvPr id="102" name="Straight Connector 101"/>
              <p:cNvCxnSpPr/>
              <p:nvPr/>
            </p:nvCxnSpPr>
            <p:spPr>
              <a:xfrm flipV="1">
                <a:off x="15073114" y="3575001"/>
                <a:ext cx="2187773" cy="1032969"/>
              </a:xfrm>
              <a:prstGeom prst="line">
                <a:avLst/>
              </a:prstGeom>
              <a:ln w="762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/>
            </p:nvSpPr>
            <p:spPr>
              <a:xfrm>
                <a:off x="15865202" y="3342596"/>
                <a:ext cx="64807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u</a:t>
                </a:r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cxnSp>
          <p:nvCxnSpPr>
            <p:cNvPr id="101" name="Straight Arrow Connector 100"/>
            <p:cNvCxnSpPr/>
            <p:nvPr/>
          </p:nvCxnSpPr>
          <p:spPr>
            <a:xfrm>
              <a:off x="10176570" y="10773514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13043017" y="6808741"/>
            <a:ext cx="3153639" cy="943537"/>
            <a:chOff x="9411376" y="11912767"/>
            <a:chExt cx="3154004" cy="943646"/>
          </a:xfrm>
        </p:grpSpPr>
        <p:grpSp>
          <p:nvGrpSpPr>
            <p:cNvPr id="105" name="Group 69"/>
            <p:cNvGrpSpPr/>
            <p:nvPr/>
          </p:nvGrpSpPr>
          <p:grpSpPr>
            <a:xfrm>
              <a:off x="9411376" y="11912767"/>
              <a:ext cx="3154004" cy="943646"/>
              <a:chOff x="18817530" y="3430176"/>
              <a:chExt cx="3154004" cy="943646"/>
            </a:xfrm>
          </p:grpSpPr>
          <p:cxnSp>
            <p:nvCxnSpPr>
              <p:cNvPr id="107" name="Straight Connector 106"/>
              <p:cNvCxnSpPr/>
              <p:nvPr/>
            </p:nvCxnSpPr>
            <p:spPr>
              <a:xfrm>
                <a:off x="18817530" y="3430176"/>
                <a:ext cx="3154004" cy="192924"/>
              </a:xfrm>
              <a:prstGeom prst="line">
                <a:avLst/>
              </a:prstGeom>
              <a:ln w="762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/>
            </p:nvSpPr>
            <p:spPr>
              <a:xfrm>
                <a:off x="20614078" y="3665936"/>
                <a:ext cx="79208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</a:t>
                </a:r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cxnSp>
          <p:nvCxnSpPr>
            <p:cNvPr id="106" name="Straight Arrow Connector 105"/>
            <p:cNvCxnSpPr/>
            <p:nvPr/>
          </p:nvCxnSpPr>
          <p:spPr>
            <a:xfrm>
              <a:off x="11158776" y="12265109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TextBox 108"/>
          <p:cNvSpPr txBox="1"/>
          <p:nvPr/>
        </p:nvSpPr>
        <p:spPr>
          <a:xfrm>
            <a:off x="12769584" y="5404831"/>
            <a:ext cx="503998" cy="1861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499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</a:t>
            </a:r>
            <a:endParaRPr lang="en-US" sz="11499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12697585" y="7865995"/>
            <a:ext cx="4535979" cy="8639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3" name="Group 83"/>
          <p:cNvGrpSpPr/>
          <p:nvPr/>
        </p:nvGrpSpPr>
        <p:grpSpPr>
          <a:xfrm>
            <a:off x="12913584" y="8011736"/>
            <a:ext cx="4319980" cy="646256"/>
            <a:chOff x="5064002" y="7218834"/>
            <a:chExt cx="4320480" cy="646331"/>
          </a:xfrm>
        </p:grpSpPr>
        <p:sp>
          <p:nvSpPr>
            <p:cNvPr id="114" name="TextBox 113"/>
            <p:cNvSpPr txBox="1"/>
            <p:nvPr/>
          </p:nvSpPr>
          <p:spPr>
            <a:xfrm>
              <a:off x="5064002" y="7218834"/>
              <a:ext cx="4320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0</a:t>
              </a:r>
              <a:r>
                <a:rPr lang="en-US" sz="3600" b="1" baseline="30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0</a:t>
              </a:r>
              <a:r>
                <a:rPr lang="en-US" sz="36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600" b="1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 ( u , v )  </a:t>
              </a:r>
              <a:r>
                <a:rPr lang="vi-VN" sz="3600" b="1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9</a:t>
              </a:r>
              <a:r>
                <a:rPr lang="en-US" sz="3600" b="1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0</a:t>
              </a:r>
              <a:r>
                <a:rPr lang="en-US" sz="3600" b="1" baseline="30000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0</a:t>
              </a:r>
              <a:endParaRPr lang="en-US" sz="36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15" name="Straight Arrow Connector 114"/>
            <p:cNvCxnSpPr/>
            <p:nvPr/>
          </p:nvCxnSpPr>
          <p:spPr>
            <a:xfrm>
              <a:off x="6385546" y="7313702"/>
              <a:ext cx="5486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>
              <a:off x="7059018" y="7313702"/>
              <a:ext cx="5486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5" name="Straight Connector 124"/>
          <p:cNvCxnSpPr/>
          <p:nvPr/>
        </p:nvCxnSpPr>
        <p:spPr>
          <a:xfrm flipV="1">
            <a:off x="20836820" y="6146644"/>
            <a:ext cx="1927107" cy="909895"/>
          </a:xfrm>
          <a:prstGeom prst="line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18482984" y="6887963"/>
            <a:ext cx="2405245" cy="147124"/>
          </a:xfrm>
          <a:prstGeom prst="line">
            <a:avLst/>
          </a:prstGeom>
          <a:ln w="635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20587318" y="5634005"/>
            <a:ext cx="503998" cy="1861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499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</a:t>
            </a:r>
            <a:endParaRPr lang="en-US" sz="11499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28" name="Group 127"/>
          <p:cNvGrpSpPr/>
          <p:nvPr/>
        </p:nvGrpSpPr>
        <p:grpSpPr>
          <a:xfrm>
            <a:off x="21883312" y="5648738"/>
            <a:ext cx="665457" cy="707804"/>
            <a:chOff x="8888428" y="9585420"/>
            <a:chExt cx="665534" cy="707886"/>
          </a:xfrm>
        </p:grpSpPr>
        <p:sp>
          <p:nvSpPr>
            <p:cNvPr id="129" name="TextBox 128"/>
            <p:cNvSpPr txBox="1"/>
            <p:nvPr/>
          </p:nvSpPr>
          <p:spPr>
            <a:xfrm>
              <a:off x="8905890" y="9585420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latin typeface="Tahoma" pitchFamily="34" charset="0"/>
                  <a:ea typeface="Tahoma" pitchFamily="34" charset="0"/>
                  <a:cs typeface="Tahoma" pitchFamily="34" charset="0"/>
                </a:rPr>
                <a:t>u</a:t>
              </a:r>
              <a:endParaRPr lang="en-US" sz="40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30" name="Straight Arrow Connector 129"/>
            <p:cNvCxnSpPr/>
            <p:nvPr/>
          </p:nvCxnSpPr>
          <p:spPr>
            <a:xfrm>
              <a:off x="8888428" y="9700097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18695209" y="6224735"/>
            <a:ext cx="841139" cy="707804"/>
            <a:chOff x="9901562" y="11055836"/>
            <a:chExt cx="841236" cy="707886"/>
          </a:xfrm>
        </p:grpSpPr>
        <p:sp>
          <p:nvSpPr>
            <p:cNvPr id="132" name="TextBox 131"/>
            <p:cNvSpPr txBox="1"/>
            <p:nvPr/>
          </p:nvSpPr>
          <p:spPr>
            <a:xfrm>
              <a:off x="9950710" y="11055836"/>
              <a:ext cx="7920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33" name="Straight Arrow Connector 132"/>
            <p:cNvCxnSpPr/>
            <p:nvPr/>
          </p:nvCxnSpPr>
          <p:spPr>
            <a:xfrm>
              <a:off x="9901562" y="11172418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Rounded Rectangle 134"/>
          <p:cNvSpPr/>
          <p:nvPr/>
        </p:nvSpPr>
        <p:spPr>
          <a:xfrm>
            <a:off x="19177555" y="7865995"/>
            <a:ext cx="3743983" cy="8639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6" name="Group 125"/>
          <p:cNvGrpSpPr/>
          <p:nvPr/>
        </p:nvGrpSpPr>
        <p:grpSpPr>
          <a:xfrm>
            <a:off x="19393554" y="8024435"/>
            <a:ext cx="3383984" cy="646256"/>
            <a:chOff x="6029696" y="7247862"/>
            <a:chExt cx="3384376" cy="646331"/>
          </a:xfrm>
        </p:grpSpPr>
        <p:sp>
          <p:nvSpPr>
            <p:cNvPr id="137" name="TextBox 136"/>
            <p:cNvSpPr txBox="1"/>
            <p:nvPr/>
          </p:nvSpPr>
          <p:spPr>
            <a:xfrm>
              <a:off x="6029696" y="7247862"/>
              <a:ext cx="33843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( u , v ) &gt; 90</a:t>
              </a:r>
              <a:r>
                <a:rPr lang="en-US" sz="3600" b="1" baseline="30000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0</a:t>
              </a:r>
              <a:endParaRPr lang="en-US" sz="36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38" name="Straight Arrow Connector 137"/>
            <p:cNvCxnSpPr/>
            <p:nvPr/>
          </p:nvCxnSpPr>
          <p:spPr>
            <a:xfrm>
              <a:off x="6385546" y="7313702"/>
              <a:ext cx="5486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/>
            <p:nvPr/>
          </p:nvCxnSpPr>
          <p:spPr>
            <a:xfrm>
              <a:off x="7059018" y="7313702"/>
              <a:ext cx="5486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4" name="Rectangle 143"/>
          <p:cNvSpPr/>
          <p:nvPr/>
        </p:nvSpPr>
        <p:spPr>
          <a:xfrm>
            <a:off x="12062714" y="3054210"/>
            <a:ext cx="11434821" cy="7078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Góc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giữa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hai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vi-VN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đường thẳng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trong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không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gian</a:t>
            </a:r>
            <a:endParaRPr lang="en-US" sz="4000" b="1" i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14391581" y="9368936"/>
            <a:ext cx="7305962" cy="7078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i="1" dirty="0">
                <a:solidFill>
                  <a:srgbClr val="145F82"/>
                </a:solidFill>
                <a:latin typeface="Tahoma" pitchFamily="34" charset="0"/>
                <a:cs typeface="Tahoma" pitchFamily="34" charset="0"/>
              </a:rPr>
              <a:t>Hai đường thẳng vuông góc</a:t>
            </a:r>
            <a:endParaRPr lang="en-US" sz="4000" b="1" i="1" dirty="0">
              <a:solidFill>
                <a:srgbClr val="145F82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49" name="Group 148"/>
          <p:cNvGrpSpPr/>
          <p:nvPr/>
        </p:nvGrpSpPr>
        <p:grpSpPr>
          <a:xfrm>
            <a:off x="15793570" y="11904924"/>
            <a:ext cx="4406390" cy="641050"/>
            <a:chOff x="1738313" y="11495314"/>
            <a:chExt cx="4406900" cy="641124"/>
          </a:xfrm>
        </p:grpSpPr>
        <p:graphicFrame>
          <p:nvGraphicFramePr>
            <p:cNvPr id="150" name="Object 149"/>
            <p:cNvGraphicFramePr>
              <a:graphicFrameLocks noChangeAspect="1"/>
            </p:cNvGraphicFramePr>
            <p:nvPr/>
          </p:nvGraphicFramePr>
          <p:xfrm>
            <a:off x="1738313" y="11539538"/>
            <a:ext cx="4406900" cy="596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4406900" imgH="596900" progId="Equation.DSMT4">
                    <p:embed/>
                  </p:oleObj>
                </mc:Choice>
                <mc:Fallback>
                  <p:oleObj name="Equation" r:id="rId5" imgW="4406900" imgH="5969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8313" y="11539538"/>
                          <a:ext cx="4406900" cy="596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51" name="Straight Arrow Connector 150"/>
            <p:cNvCxnSpPr/>
            <p:nvPr/>
          </p:nvCxnSpPr>
          <p:spPr>
            <a:xfrm>
              <a:off x="3991430" y="11495314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/>
            <p:nvPr/>
          </p:nvCxnSpPr>
          <p:spPr>
            <a:xfrm>
              <a:off x="4659088" y="11495314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" name="TextBox 152"/>
          <p:cNvSpPr txBox="1"/>
          <p:nvPr/>
        </p:nvSpPr>
        <p:spPr>
          <a:xfrm>
            <a:off x="15721571" y="10419079"/>
            <a:ext cx="5183976" cy="83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 b   = 90</a:t>
            </a:r>
            <a:r>
              <a:rPr lang="vi-VN" sz="4800" b="1" baseline="30000" dirty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0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36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68" grpId="0" animBg="1"/>
      <p:bldP spid="79" grpId="0" animBg="1"/>
      <p:bldP spid="89" grpId="0" animBg="1"/>
      <p:bldP spid="90" grpId="0" animBg="1"/>
      <p:bldP spid="91" grpId="0"/>
      <p:bldP spid="109" grpId="0"/>
      <p:bldP spid="112" grpId="0" animBg="1"/>
      <p:bldP spid="127" grpId="0"/>
      <p:bldP spid="144" grpId="0"/>
      <p:bldP spid="148" grpId="0"/>
      <p:bldP spid="1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759834" y="4564339"/>
            <a:ext cx="22867507" cy="9151661"/>
            <a:chOff x="757717" y="4817667"/>
            <a:chExt cx="22870154" cy="9152720"/>
          </a:xfrm>
        </p:grpSpPr>
        <p:sp>
          <p:nvSpPr>
            <p:cNvPr id="40" name="Rounded Rectangle 39"/>
            <p:cNvSpPr/>
            <p:nvPr/>
          </p:nvSpPr>
          <p:spPr>
            <a:xfrm>
              <a:off x="757717" y="4817667"/>
              <a:ext cx="22870154" cy="9152720"/>
            </a:xfrm>
            <a:prstGeom prst="roundRect">
              <a:avLst>
                <a:gd name="adj" fmla="val 2268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820821" y="4874763"/>
              <a:ext cx="2803021" cy="81980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20884" y="4865871"/>
              <a:ext cx="1968204" cy="83109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>
                <a:defRPr sz="4400" b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r>
                <a:rPr lang="en-US" sz="4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59834" y="1649626"/>
            <a:ext cx="22926502" cy="2767516"/>
            <a:chOff x="757717" y="2741325"/>
            <a:chExt cx="22929155" cy="2767835"/>
          </a:xfrm>
        </p:grpSpPr>
        <p:sp>
          <p:nvSpPr>
            <p:cNvPr id="44" name="Rounded Rectangle 43"/>
            <p:cNvSpPr/>
            <p:nvPr/>
          </p:nvSpPr>
          <p:spPr>
            <a:xfrm>
              <a:off x="757717" y="2741325"/>
              <a:ext cx="22870154" cy="2767835"/>
            </a:xfrm>
            <a:prstGeom prst="roundRect">
              <a:avLst>
                <a:gd name="adj" fmla="val 10056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848871" y="2767352"/>
              <a:ext cx="20838001" cy="26164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defRPr/>
              </a:pPr>
              <a:r>
                <a:rPr lang="vi-VN" sz="4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a) Nêu định nghĩa tích vô hướng của hai vectơ trong mặt phẳng? </a:t>
              </a:r>
            </a:p>
            <a:p>
              <a:pPr>
                <a:spcBef>
                  <a:spcPts val="1200"/>
                </a:spcBef>
                <a:defRPr/>
              </a:pPr>
              <a:r>
                <a:rPr lang="vi-VN" sz="4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Từ đó suy ra cách tính góc của 2 véc tơ?</a:t>
              </a:r>
            </a:p>
            <a:p>
              <a:pPr>
                <a:spcBef>
                  <a:spcPts val="1200"/>
                </a:spcBef>
                <a:defRPr/>
              </a:pPr>
              <a:r>
                <a:rPr lang="vi-VN" sz="4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b) Điền vào bảng bên dưới.</a:t>
              </a: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820822" y="2822028"/>
              <a:ext cx="2009401" cy="87864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957457" y="2805450"/>
              <a:ext cx="1741383" cy="831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4800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11">
                <a:extLst>
                  <a:ext uri="{FF2B5EF4-FFF2-40B4-BE49-F238E27FC236}">
                    <a16:creationId xmlns:a16="http://schemas.microsoft.com/office/drawing/2014/main" id="{0CBC5332-AAF3-4290-9E95-CAC36233E951}"/>
                  </a:ext>
                </a:extLst>
              </p:cNvPr>
              <p:cNvSpPr txBox="1"/>
              <p:nvPr/>
            </p:nvSpPr>
            <p:spPr>
              <a:xfrm>
                <a:off x="4194786" y="11308586"/>
                <a:ext cx="6133908" cy="940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buClr>
                    <a:srgbClr val="FF6600"/>
                  </a:buClr>
                </a:pP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ta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được</a:t>
                </a:r>
                <a:endParaRPr lang="en-US" sz="4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11">
                <a:extLst>
                  <a:ext uri="{FF2B5EF4-FFF2-40B4-BE49-F238E27FC236}">
                    <a16:creationId xmlns:a16="http://schemas.microsoft.com/office/drawing/2014/main" id="{0CBC5332-AAF3-4290-9E95-CAC36233E9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786" y="11308586"/>
                <a:ext cx="6133908" cy="940194"/>
              </a:xfrm>
              <a:prstGeom prst="rect">
                <a:avLst/>
              </a:prstGeom>
              <a:blipFill>
                <a:blip r:embed="rId2"/>
                <a:stretch>
                  <a:fillRect l="-4473" t="-2597" b="-34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Bảng 6">
                <a:extLst>
                  <a:ext uri="{FF2B5EF4-FFF2-40B4-BE49-F238E27FC236}">
                    <a16:creationId xmlns:a16="http://schemas.microsoft.com/office/drawing/2014/main" id="{10D7DDE3-6B86-41F0-8645-9938BBF3615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8356635"/>
                  </p:ext>
                </p:extLst>
              </p:nvPr>
            </p:nvGraphicFramePr>
            <p:xfrm>
              <a:off x="2439987" y="6058357"/>
              <a:ext cx="17618468" cy="4885413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897524">
                      <a:extLst>
                        <a:ext uri="{9D8B030D-6E8A-4147-A177-3AD203B41FA5}">
                          <a16:colId xmlns:a16="http://schemas.microsoft.com/office/drawing/2014/main" val="3793228646"/>
                        </a:ext>
                      </a:extLst>
                    </a:gridCol>
                    <a:gridCol w="4285076">
                      <a:extLst>
                        <a:ext uri="{9D8B030D-6E8A-4147-A177-3AD203B41FA5}">
                          <a16:colId xmlns:a16="http://schemas.microsoft.com/office/drawing/2014/main" val="468192062"/>
                        </a:ext>
                      </a:extLst>
                    </a:gridCol>
                    <a:gridCol w="4435868">
                      <a:extLst>
                        <a:ext uri="{9D8B030D-6E8A-4147-A177-3AD203B41FA5}">
                          <a16:colId xmlns:a16="http://schemas.microsoft.com/office/drawing/2014/main" val="480330340"/>
                        </a:ext>
                      </a:extLst>
                    </a:gridCol>
                  </a:tblGrid>
                  <a:tr h="127608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Góc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𝒂</m:t>
                                      </m:r>
                                    </m:e>
                                  </m:acc>
                                  <m: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𝒃</m:t>
                                      </m:r>
                                    </m:e>
                                  </m:acc>
                                </m:e>
                              </m:d>
                            </m:oMath>
                          </a14:m>
                          <a:endParaRPr lang="en-US" sz="4800" b="1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276A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cos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𝒂</m:t>
                                      </m:r>
                                    </m:e>
                                  </m:acc>
                                  <m: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𝒃</m:t>
                                      </m:r>
                                    </m:e>
                                  </m:acc>
                                </m:e>
                              </m:d>
                            </m:oMath>
                          </a14:m>
                          <a:endParaRPr lang="en-US" sz="4800" b="1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276A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en-US" sz="4800" b="1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800" b="1" i="1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𝒂</m:t>
                                    </m:r>
                                  </m:e>
                                </m:acc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4800" b="1" i="1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800" b="1" i="1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𝒃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4800" b="1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276AF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0585712"/>
                      </a:ext>
                    </a:extLst>
                  </a:tr>
                  <a:tr h="1199958">
                    <a:tc>
                      <a:txBody>
                        <a:bodyPr/>
                        <a:lstStyle/>
                        <a:p>
                          <a:pPr marL="342900" marR="0" lvl="0" indent="-34290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anose="020B0604020202020204" pitchFamily="34" charset="0"/>
                            <a:buChar char="•"/>
                            <a:tabLst>
                              <a:tab pos="457200" algn="l"/>
                            </a:tabLst>
                          </a:pPr>
                          <a14:m>
                            <m:oMath xmlns:m="http://schemas.openxmlformats.org/officeDocument/2006/math"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Hai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véc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tơ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cùng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hướng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82367774"/>
                      </a:ext>
                    </a:extLst>
                  </a:tr>
                  <a:tr h="1249228">
                    <a:tc>
                      <a:txBody>
                        <a:bodyPr/>
                        <a:lstStyle/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>
                              <a:tab pos="457200" algn="l"/>
                            </a:tabLst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𝟗𝟎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Hai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véc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tơ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vuông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góc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8EB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8EB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8EBF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95856251"/>
                      </a:ext>
                    </a:extLst>
                  </a:tr>
                  <a:tr h="1160142">
                    <a:tc>
                      <a:txBody>
                        <a:bodyPr/>
                        <a:lstStyle/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>
                              <a:tab pos="457200" algn="l"/>
                            </a:tabLst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𝟏𝟖𝟎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Hai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véc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tơ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ngược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hướng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62038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Bảng 6">
                <a:extLst>
                  <a:ext uri="{FF2B5EF4-FFF2-40B4-BE49-F238E27FC236}">
                    <a16:creationId xmlns:a16="http://schemas.microsoft.com/office/drawing/2014/main" id="{10D7DDE3-6B86-41F0-8645-9938BBF3615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8356635"/>
                  </p:ext>
                </p:extLst>
              </p:nvPr>
            </p:nvGraphicFramePr>
            <p:xfrm>
              <a:off x="2439987" y="6058357"/>
              <a:ext cx="17618468" cy="4885413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897524">
                      <a:extLst>
                        <a:ext uri="{9D8B030D-6E8A-4147-A177-3AD203B41FA5}">
                          <a16:colId xmlns:a16="http://schemas.microsoft.com/office/drawing/2014/main" val="3793228646"/>
                        </a:ext>
                      </a:extLst>
                    </a:gridCol>
                    <a:gridCol w="4285076">
                      <a:extLst>
                        <a:ext uri="{9D8B030D-6E8A-4147-A177-3AD203B41FA5}">
                          <a16:colId xmlns:a16="http://schemas.microsoft.com/office/drawing/2014/main" val="468192062"/>
                        </a:ext>
                      </a:extLst>
                    </a:gridCol>
                    <a:gridCol w="4435868">
                      <a:extLst>
                        <a:ext uri="{9D8B030D-6E8A-4147-A177-3AD203B41FA5}">
                          <a16:colId xmlns:a16="http://schemas.microsoft.com/office/drawing/2014/main" val="480330340"/>
                        </a:ext>
                      </a:extLst>
                    </a:gridCol>
                  </a:tblGrid>
                  <a:tr h="12760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8" t="-476" r="-98151" b="-29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7824" t="-476" r="-103841" b="-29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7253" t="-476" r="-275" b="-29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0585712"/>
                      </a:ext>
                    </a:extLst>
                  </a:tr>
                  <a:tr h="11999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8" t="-107107" r="-98151" b="-2137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82367774"/>
                      </a:ext>
                    </a:extLst>
                  </a:tr>
                  <a:tr h="12492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8" t="-199024" r="-98151" b="-1053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8EB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8EBF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95856251"/>
                      </a:ext>
                    </a:extLst>
                  </a:tr>
                  <a:tr h="11601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8" t="-320942" r="-98151" b="-130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620386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42ECD81-B272-4172-8A87-5EAF3CF54789}"/>
                  </a:ext>
                </a:extLst>
              </p:cNvPr>
              <p:cNvSpPr txBox="1"/>
              <p:nvPr/>
            </p:nvSpPr>
            <p:spPr>
              <a:xfrm>
                <a:off x="4194786" y="4865977"/>
                <a:ext cx="9820372" cy="91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m:rPr>
                        <m:nor/>
                      </m:rPr>
                      <a:rPr lang="en-US" sz="4800" b="1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đề</m:t>
                    </m:r>
                    <m:r>
                      <m:rPr>
                        <m:nor/>
                      </m:rPr>
                      <a:rPr lang="en-US" alt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u</m:t>
                    </m:r>
                    <m:r>
                      <m:rPr>
                        <m:nor/>
                      </m:rPr>
                      <a:rPr lang="en-US" alt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kh</m:t>
                    </m:r>
                    <m:r>
                      <m:rPr>
                        <m:nor/>
                      </m:rPr>
                      <a:rPr lang="en-US" alt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en-US" alt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alt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vect</m:t>
                    </m:r>
                    <m:r>
                      <m:rPr>
                        <m:nor/>
                      </m:rPr>
                      <a:rPr lang="en-US" alt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ơ </m:t>
                    </m:r>
                    <m:acc>
                      <m:accPr>
                        <m:chr m:val="⃗"/>
                        <m:ctrlPr>
                          <a:rPr lang="en-US" alt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42ECD81-B272-4172-8A87-5EAF3CF54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786" y="4865977"/>
                <a:ext cx="9820372" cy="916276"/>
              </a:xfrm>
              <a:prstGeom prst="rect">
                <a:avLst/>
              </a:prstGeom>
              <a:blipFill>
                <a:blip r:embed="rId4"/>
                <a:stretch>
                  <a:fillRect l="-2793" t="-5298" b="-34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DE8CBDD4-259D-435B-AD24-57D875E75001}"/>
              </a:ext>
            </a:extLst>
          </p:cNvPr>
          <p:cNvSpPr txBox="1"/>
          <p:nvPr/>
        </p:nvSpPr>
        <p:spPr>
          <a:xfrm>
            <a:off x="11279187" y="7429367"/>
            <a:ext cx="4267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5F643953-B73C-43AE-B479-53153715FEEC}"/>
              </a:ext>
            </a:extLst>
          </p:cNvPr>
          <p:cNvSpPr txBox="1"/>
          <p:nvPr/>
        </p:nvSpPr>
        <p:spPr>
          <a:xfrm>
            <a:off x="11279187" y="8731267"/>
            <a:ext cx="4267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24180F67-9044-4AFE-9C77-FEBE91CD6035}"/>
              </a:ext>
            </a:extLst>
          </p:cNvPr>
          <p:cNvSpPr txBox="1"/>
          <p:nvPr/>
        </p:nvSpPr>
        <p:spPr>
          <a:xfrm>
            <a:off x="11279186" y="9946741"/>
            <a:ext cx="4267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7E218646-9EEB-47E9-83B5-E4417DA05C30}"/>
                  </a:ext>
                </a:extLst>
              </p:cNvPr>
              <p:cNvSpPr txBox="1"/>
              <p:nvPr/>
            </p:nvSpPr>
            <p:spPr>
              <a:xfrm>
                <a:off x="15546384" y="7366229"/>
                <a:ext cx="4512069" cy="99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7E218646-9EEB-47E9-83B5-E4417DA05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6384" y="7366229"/>
                <a:ext cx="4512069" cy="99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01C88930-7EC4-4934-9B4E-57A9F8069D5F}"/>
                  </a:ext>
                </a:extLst>
              </p:cNvPr>
              <p:cNvSpPr txBox="1"/>
              <p:nvPr/>
            </p:nvSpPr>
            <p:spPr>
              <a:xfrm>
                <a:off x="15546383" y="9838765"/>
                <a:ext cx="4512069" cy="99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01C88930-7EC4-4934-9B4E-57A9F8069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6383" y="9838765"/>
                <a:ext cx="4512069" cy="999441"/>
              </a:xfrm>
              <a:prstGeom prst="rect">
                <a:avLst/>
              </a:prstGeom>
              <a:blipFill>
                <a:blip r:embed="rId6"/>
                <a:stretch>
                  <a:fillRect t="-1829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043D5CC1-5E9B-4946-BEA8-E4F67DBDD31A}"/>
              </a:ext>
            </a:extLst>
          </p:cNvPr>
          <p:cNvSpPr txBox="1"/>
          <p:nvPr/>
        </p:nvSpPr>
        <p:spPr>
          <a:xfrm>
            <a:off x="15546383" y="8714706"/>
            <a:ext cx="4512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11">
                <a:extLst>
                  <a:ext uri="{FF2B5EF4-FFF2-40B4-BE49-F238E27FC236}">
                    <a16:creationId xmlns:a16="http://schemas.microsoft.com/office/drawing/2014/main" id="{19EC890C-F347-497C-91D4-1F63E1C3765C}"/>
                  </a:ext>
                </a:extLst>
              </p:cNvPr>
              <p:cNvSpPr txBox="1"/>
              <p:nvPr/>
            </p:nvSpPr>
            <p:spPr>
              <a:xfrm>
                <a:off x="4194786" y="12518921"/>
                <a:ext cx="5186062" cy="847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buClr>
                    <a:srgbClr val="FF6600"/>
                  </a:buClr>
                </a:pP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  <m:sup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11">
                <a:extLst>
                  <a:ext uri="{FF2B5EF4-FFF2-40B4-BE49-F238E27FC236}">
                    <a16:creationId xmlns:a16="http://schemas.microsoft.com/office/drawing/2014/main" id="{19EC890C-F347-497C-91D4-1F63E1C376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786" y="12518921"/>
                <a:ext cx="5186062" cy="847733"/>
              </a:xfrm>
              <a:prstGeom prst="rect">
                <a:avLst/>
              </a:prstGeom>
              <a:blipFill>
                <a:blip r:embed="rId7"/>
                <a:stretch>
                  <a:fillRect l="-5288" t="-13669" b="-3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13027679" y="4728802"/>
            <a:ext cx="6852289" cy="1127510"/>
            <a:chOff x="2826698" y="8384183"/>
            <a:chExt cx="6852289" cy="1127510"/>
          </a:xfrm>
        </p:grpSpPr>
        <p:sp>
          <p:nvSpPr>
            <p:cNvPr id="49" name="Rounded Rectangle 48"/>
            <p:cNvSpPr/>
            <p:nvPr/>
          </p:nvSpPr>
          <p:spPr>
            <a:xfrm>
              <a:off x="2826698" y="8384957"/>
              <a:ext cx="6852289" cy="1126736"/>
            </a:xfrm>
            <a:prstGeom prst="roundRect">
              <a:avLst>
                <a:gd name="adj" fmla="val 1138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3305831" y="8384183"/>
                  <a:ext cx="5971507" cy="9408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vi-VN" sz="4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vi-VN" sz="4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.cos(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5831" y="8384183"/>
                  <a:ext cx="5971507" cy="940835"/>
                </a:xfrm>
                <a:prstGeom prst="rect">
                  <a:avLst/>
                </a:prstGeom>
                <a:blipFill>
                  <a:blip r:embed="rId8"/>
                  <a:stretch>
                    <a:fillRect t="-2597" r="-3473" b="-344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9578205" y="11177264"/>
            <a:ext cx="11381098" cy="1356851"/>
            <a:chOff x="9956489" y="11651226"/>
            <a:chExt cx="11381098" cy="1356851"/>
          </a:xfrm>
        </p:grpSpPr>
        <p:sp>
          <p:nvSpPr>
            <p:cNvPr id="51" name="Rounded Rectangle 50"/>
            <p:cNvSpPr/>
            <p:nvPr/>
          </p:nvSpPr>
          <p:spPr>
            <a:xfrm>
              <a:off x="9995417" y="11651226"/>
              <a:ext cx="11065280" cy="1356851"/>
            </a:xfrm>
            <a:prstGeom prst="roundRect">
              <a:avLst>
                <a:gd name="adj" fmla="val 516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9956489" y="11806837"/>
                  <a:ext cx="11381098" cy="9408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Clr>
                      <a:srgbClr val="FF6600"/>
                    </a:buClr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800" b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  <m:r>
                          <a:rPr lang="en-US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  <m:sup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=|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|.|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  <m:r>
                          <a:rPr lang="en-US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)=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6489" y="11806837"/>
                  <a:ext cx="11381098" cy="94083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4103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/>
      <p:bldP spid="11" grpId="0"/>
      <p:bldP spid="12" grpId="0"/>
      <p:bldP spid="16" grpId="0" animBg="1"/>
      <p:bldP spid="17" grpId="0" animBg="1"/>
      <p:bldP spid="18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Freeform 215"/>
          <p:cNvSpPr/>
          <p:nvPr/>
        </p:nvSpPr>
        <p:spPr>
          <a:xfrm>
            <a:off x="19007775" y="9868663"/>
            <a:ext cx="1010829" cy="641085"/>
          </a:xfrm>
          <a:custGeom>
            <a:avLst/>
            <a:gdLst>
              <a:gd name="connsiteX0" fmla="*/ 514350 w 1116542"/>
              <a:gd name="connsiteY0" fmla="*/ 877358 h 877358"/>
              <a:gd name="connsiteX1" fmla="*/ 1092200 w 1116542"/>
              <a:gd name="connsiteY1" fmla="*/ 566208 h 877358"/>
              <a:gd name="connsiteX2" fmla="*/ 660400 w 1116542"/>
              <a:gd name="connsiteY2" fmla="*/ 26458 h 877358"/>
              <a:gd name="connsiteX3" fmla="*/ 0 w 1116542"/>
              <a:gd name="connsiteY3" fmla="*/ 407458 h 877358"/>
              <a:gd name="connsiteX4" fmla="*/ 361950 w 1116542"/>
              <a:gd name="connsiteY4" fmla="*/ 864658 h 877358"/>
              <a:gd name="connsiteX0" fmla="*/ 514350 w 1116542"/>
              <a:gd name="connsiteY0" fmla="*/ 873042 h 873042"/>
              <a:gd name="connsiteX1" fmla="*/ 1092200 w 1116542"/>
              <a:gd name="connsiteY1" fmla="*/ 561892 h 873042"/>
              <a:gd name="connsiteX2" fmla="*/ 660400 w 1116542"/>
              <a:gd name="connsiteY2" fmla="*/ 22142 h 873042"/>
              <a:gd name="connsiteX3" fmla="*/ 0 w 1116542"/>
              <a:gd name="connsiteY3" fmla="*/ 403142 h 873042"/>
              <a:gd name="connsiteX4" fmla="*/ 361950 w 1116542"/>
              <a:gd name="connsiteY4" fmla="*/ 860342 h 873042"/>
              <a:gd name="connsiteX0" fmla="*/ 514350 w 1116542"/>
              <a:gd name="connsiteY0" fmla="*/ 873042 h 873042"/>
              <a:gd name="connsiteX1" fmla="*/ 1092200 w 1116542"/>
              <a:gd name="connsiteY1" fmla="*/ 561892 h 873042"/>
              <a:gd name="connsiteX2" fmla="*/ 660400 w 1116542"/>
              <a:gd name="connsiteY2" fmla="*/ 22142 h 873042"/>
              <a:gd name="connsiteX3" fmla="*/ 0 w 1116542"/>
              <a:gd name="connsiteY3" fmla="*/ 403142 h 873042"/>
              <a:gd name="connsiteX4" fmla="*/ 361950 w 1116542"/>
              <a:gd name="connsiteY4" fmla="*/ 860342 h 873042"/>
              <a:gd name="connsiteX0" fmla="*/ 514350 w 1116542"/>
              <a:gd name="connsiteY0" fmla="*/ 873042 h 873042"/>
              <a:gd name="connsiteX1" fmla="*/ 1092200 w 1116542"/>
              <a:gd name="connsiteY1" fmla="*/ 561892 h 873042"/>
              <a:gd name="connsiteX2" fmla="*/ 660400 w 1116542"/>
              <a:gd name="connsiteY2" fmla="*/ 22142 h 873042"/>
              <a:gd name="connsiteX3" fmla="*/ 0 w 1116542"/>
              <a:gd name="connsiteY3" fmla="*/ 403142 h 873042"/>
              <a:gd name="connsiteX4" fmla="*/ 361950 w 1116542"/>
              <a:gd name="connsiteY4" fmla="*/ 860342 h 873042"/>
              <a:gd name="connsiteX0" fmla="*/ 514350 w 1116542"/>
              <a:gd name="connsiteY0" fmla="*/ 873042 h 935881"/>
              <a:gd name="connsiteX1" fmla="*/ 1092200 w 1116542"/>
              <a:gd name="connsiteY1" fmla="*/ 561892 h 935881"/>
              <a:gd name="connsiteX2" fmla="*/ 660400 w 1116542"/>
              <a:gd name="connsiteY2" fmla="*/ 22142 h 935881"/>
              <a:gd name="connsiteX3" fmla="*/ 0 w 1116542"/>
              <a:gd name="connsiteY3" fmla="*/ 403142 h 935881"/>
              <a:gd name="connsiteX4" fmla="*/ 361950 w 1116542"/>
              <a:gd name="connsiteY4" fmla="*/ 860342 h 935881"/>
              <a:gd name="connsiteX0" fmla="*/ 514350 w 1116542"/>
              <a:gd name="connsiteY0" fmla="*/ 873042 h 912143"/>
              <a:gd name="connsiteX1" fmla="*/ 1092200 w 1116542"/>
              <a:gd name="connsiteY1" fmla="*/ 561892 h 912143"/>
              <a:gd name="connsiteX2" fmla="*/ 660400 w 1116542"/>
              <a:gd name="connsiteY2" fmla="*/ 22142 h 912143"/>
              <a:gd name="connsiteX3" fmla="*/ 0 w 1116542"/>
              <a:gd name="connsiteY3" fmla="*/ 403142 h 912143"/>
              <a:gd name="connsiteX4" fmla="*/ 361950 w 1116542"/>
              <a:gd name="connsiteY4" fmla="*/ 860342 h 912143"/>
              <a:gd name="connsiteX0" fmla="*/ 514350 w 1116542"/>
              <a:gd name="connsiteY0" fmla="*/ 1197140 h 1236241"/>
              <a:gd name="connsiteX1" fmla="*/ 1092200 w 1116542"/>
              <a:gd name="connsiteY1" fmla="*/ 885990 h 1236241"/>
              <a:gd name="connsiteX2" fmla="*/ 659432 w 1116542"/>
              <a:gd name="connsiteY2" fmla="*/ 22142 h 1236241"/>
              <a:gd name="connsiteX3" fmla="*/ 0 w 1116542"/>
              <a:gd name="connsiteY3" fmla="*/ 727240 h 1236241"/>
              <a:gd name="connsiteX4" fmla="*/ 361950 w 1116542"/>
              <a:gd name="connsiteY4" fmla="*/ 1184440 h 1236241"/>
              <a:gd name="connsiteX0" fmla="*/ 1016000 w 1618192"/>
              <a:gd name="connsiteY0" fmla="*/ 1197140 h 1236241"/>
              <a:gd name="connsiteX1" fmla="*/ 1593850 w 1618192"/>
              <a:gd name="connsiteY1" fmla="*/ 885990 h 1236241"/>
              <a:gd name="connsiteX2" fmla="*/ 1161082 w 1618192"/>
              <a:gd name="connsiteY2" fmla="*/ 22142 h 1236241"/>
              <a:gd name="connsiteX3" fmla="*/ 0 w 1618192"/>
              <a:gd name="connsiteY3" fmla="*/ 193840 h 1236241"/>
              <a:gd name="connsiteX4" fmla="*/ 863600 w 1618192"/>
              <a:gd name="connsiteY4" fmla="*/ 1184440 h 1236241"/>
              <a:gd name="connsiteX0" fmla="*/ 1016000 w 2037292"/>
              <a:gd name="connsiteY0" fmla="*/ 1197140 h 1197140"/>
              <a:gd name="connsiteX1" fmla="*/ 2012950 w 2037292"/>
              <a:gd name="connsiteY1" fmla="*/ 708190 h 1197140"/>
              <a:gd name="connsiteX2" fmla="*/ 1161082 w 2037292"/>
              <a:gd name="connsiteY2" fmla="*/ 22142 h 1197140"/>
              <a:gd name="connsiteX3" fmla="*/ 0 w 2037292"/>
              <a:gd name="connsiteY3" fmla="*/ 193840 h 1197140"/>
              <a:gd name="connsiteX4" fmla="*/ 863600 w 2037292"/>
              <a:gd name="connsiteY4" fmla="*/ 1184440 h 1197140"/>
              <a:gd name="connsiteX0" fmla="*/ 1016000 w 2037292"/>
              <a:gd name="connsiteY0" fmla="*/ 1197140 h 1197140"/>
              <a:gd name="connsiteX1" fmla="*/ 2012950 w 2037292"/>
              <a:gd name="connsiteY1" fmla="*/ 708190 h 1197140"/>
              <a:gd name="connsiteX2" fmla="*/ 1161082 w 2037292"/>
              <a:gd name="connsiteY2" fmla="*/ 22142 h 1197140"/>
              <a:gd name="connsiteX3" fmla="*/ 0 w 2037292"/>
              <a:gd name="connsiteY3" fmla="*/ 193840 h 1197140"/>
              <a:gd name="connsiteX4" fmla="*/ 863600 w 2037292"/>
              <a:gd name="connsiteY4" fmla="*/ 1184440 h 1197140"/>
              <a:gd name="connsiteX0" fmla="*/ 1016000 w 2037292"/>
              <a:gd name="connsiteY0" fmla="*/ 1247692 h 1247692"/>
              <a:gd name="connsiteX1" fmla="*/ 2012950 w 2037292"/>
              <a:gd name="connsiteY1" fmla="*/ 758742 h 1247692"/>
              <a:gd name="connsiteX2" fmla="*/ 1161082 w 2037292"/>
              <a:gd name="connsiteY2" fmla="*/ 72694 h 1247692"/>
              <a:gd name="connsiteX3" fmla="*/ 0 w 2037292"/>
              <a:gd name="connsiteY3" fmla="*/ 244392 h 1247692"/>
              <a:gd name="connsiteX4" fmla="*/ 863600 w 2037292"/>
              <a:gd name="connsiteY4" fmla="*/ 1234992 h 1247692"/>
              <a:gd name="connsiteX0" fmla="*/ 1016000 w 2037292"/>
              <a:gd name="connsiteY0" fmla="*/ 1247692 h 1264598"/>
              <a:gd name="connsiteX1" fmla="*/ 1292009 w 2037292"/>
              <a:gd name="connsiteY1" fmla="*/ 1183106 h 1264598"/>
              <a:gd name="connsiteX2" fmla="*/ 2012950 w 2037292"/>
              <a:gd name="connsiteY2" fmla="*/ 758742 h 1264598"/>
              <a:gd name="connsiteX3" fmla="*/ 1161082 w 2037292"/>
              <a:gd name="connsiteY3" fmla="*/ 72694 h 1264598"/>
              <a:gd name="connsiteX4" fmla="*/ 0 w 2037292"/>
              <a:gd name="connsiteY4" fmla="*/ 244392 h 1264598"/>
              <a:gd name="connsiteX5" fmla="*/ 863600 w 2037292"/>
              <a:gd name="connsiteY5" fmla="*/ 1234992 h 1264598"/>
              <a:gd name="connsiteX0" fmla="*/ 1016000 w 2037292"/>
              <a:gd name="connsiteY0" fmla="*/ 1247692 h 1247692"/>
              <a:gd name="connsiteX1" fmla="*/ 2012950 w 2037292"/>
              <a:gd name="connsiteY1" fmla="*/ 758742 h 1247692"/>
              <a:gd name="connsiteX2" fmla="*/ 1161082 w 2037292"/>
              <a:gd name="connsiteY2" fmla="*/ 72694 h 1247692"/>
              <a:gd name="connsiteX3" fmla="*/ 0 w 2037292"/>
              <a:gd name="connsiteY3" fmla="*/ 244392 h 1247692"/>
              <a:gd name="connsiteX4" fmla="*/ 863600 w 2037292"/>
              <a:gd name="connsiteY4" fmla="*/ 1234992 h 1247692"/>
              <a:gd name="connsiteX0" fmla="*/ 2012950 w 2037292"/>
              <a:gd name="connsiteY0" fmla="*/ 758742 h 1234993"/>
              <a:gd name="connsiteX1" fmla="*/ 1161082 w 2037292"/>
              <a:gd name="connsiteY1" fmla="*/ 72694 h 1234993"/>
              <a:gd name="connsiteX2" fmla="*/ 0 w 2037292"/>
              <a:gd name="connsiteY2" fmla="*/ 244392 h 1234993"/>
              <a:gd name="connsiteX3" fmla="*/ 863600 w 2037292"/>
              <a:gd name="connsiteY3" fmla="*/ 1234992 h 1234993"/>
              <a:gd name="connsiteX0" fmla="*/ 2089245 w 2113586"/>
              <a:gd name="connsiteY0" fmla="*/ 752875 h 1234992"/>
              <a:gd name="connsiteX1" fmla="*/ 1161082 w 2113586"/>
              <a:gd name="connsiteY1" fmla="*/ 72694 h 1234992"/>
              <a:gd name="connsiteX2" fmla="*/ 0 w 2113586"/>
              <a:gd name="connsiteY2" fmla="*/ 244392 h 1234992"/>
              <a:gd name="connsiteX3" fmla="*/ 863600 w 2113586"/>
              <a:gd name="connsiteY3" fmla="*/ 1234992 h 1234992"/>
              <a:gd name="connsiteX0" fmla="*/ 2089245 w 2113587"/>
              <a:gd name="connsiteY0" fmla="*/ 752875 h 1340715"/>
              <a:gd name="connsiteX1" fmla="*/ 1161082 w 2113587"/>
              <a:gd name="connsiteY1" fmla="*/ 72694 h 1340715"/>
              <a:gd name="connsiteX2" fmla="*/ 0 w 2113587"/>
              <a:gd name="connsiteY2" fmla="*/ 244392 h 1340715"/>
              <a:gd name="connsiteX3" fmla="*/ 965718 w 2113587"/>
              <a:gd name="connsiteY3" fmla="*/ 1340715 h 134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3587" h="1340715">
                <a:moveTo>
                  <a:pt x="2089245" y="752875"/>
                </a:moveTo>
                <a:cubicBezTo>
                  <a:pt x="2113587" y="611058"/>
                  <a:pt x="1666494" y="175600"/>
                  <a:pt x="1161082" y="72694"/>
                </a:cubicBezTo>
                <a:cubicBezTo>
                  <a:pt x="490250" y="0"/>
                  <a:pt x="57150" y="123742"/>
                  <a:pt x="0" y="244392"/>
                </a:cubicBezTo>
                <a:lnTo>
                  <a:pt x="965718" y="1340715"/>
                </a:ln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Freeform 218"/>
          <p:cNvSpPr/>
          <p:nvPr/>
        </p:nvSpPr>
        <p:spPr>
          <a:xfrm>
            <a:off x="16848954" y="8101638"/>
            <a:ext cx="629380" cy="1319817"/>
          </a:xfrm>
          <a:custGeom>
            <a:avLst/>
            <a:gdLst>
              <a:gd name="connsiteX0" fmla="*/ 543983 w 620183"/>
              <a:gd name="connsiteY0" fmla="*/ 0 h 1202267"/>
              <a:gd name="connsiteX1" fmla="*/ 48683 w 620183"/>
              <a:gd name="connsiteY1" fmla="*/ 901700 h 1202267"/>
              <a:gd name="connsiteX2" fmla="*/ 251883 w 620183"/>
              <a:gd name="connsiteY2" fmla="*/ 1162050 h 1202267"/>
              <a:gd name="connsiteX3" fmla="*/ 524933 w 620183"/>
              <a:gd name="connsiteY3" fmla="*/ 1143000 h 1202267"/>
              <a:gd name="connsiteX4" fmla="*/ 620183 w 620183"/>
              <a:gd name="connsiteY4" fmla="*/ 25400 h 1202267"/>
              <a:gd name="connsiteX0" fmla="*/ 557272 w 719553"/>
              <a:gd name="connsiteY0" fmla="*/ 339637 h 1541904"/>
              <a:gd name="connsiteX1" fmla="*/ 637004 w 719553"/>
              <a:gd name="connsiteY1" fmla="*/ 150283 h 1541904"/>
              <a:gd name="connsiteX2" fmla="*/ 61972 w 719553"/>
              <a:gd name="connsiteY2" fmla="*/ 1241337 h 1541904"/>
              <a:gd name="connsiteX3" fmla="*/ 265172 w 719553"/>
              <a:gd name="connsiteY3" fmla="*/ 1501687 h 1541904"/>
              <a:gd name="connsiteX4" fmla="*/ 538222 w 719553"/>
              <a:gd name="connsiteY4" fmla="*/ 1482637 h 1541904"/>
              <a:gd name="connsiteX5" fmla="*/ 633472 w 719553"/>
              <a:gd name="connsiteY5" fmla="*/ 365037 h 1541904"/>
              <a:gd name="connsiteX0" fmla="*/ 557272 w 719554"/>
              <a:gd name="connsiteY0" fmla="*/ 339637 h 1541904"/>
              <a:gd name="connsiteX1" fmla="*/ 637004 w 719554"/>
              <a:gd name="connsiteY1" fmla="*/ 150283 h 1541904"/>
              <a:gd name="connsiteX2" fmla="*/ 61972 w 719554"/>
              <a:gd name="connsiteY2" fmla="*/ 1241337 h 1541904"/>
              <a:gd name="connsiteX3" fmla="*/ 265172 w 719554"/>
              <a:gd name="connsiteY3" fmla="*/ 1501687 h 1541904"/>
              <a:gd name="connsiteX4" fmla="*/ 538222 w 719554"/>
              <a:gd name="connsiteY4" fmla="*/ 1482637 h 1541904"/>
              <a:gd name="connsiteX5" fmla="*/ 663359 w 719554"/>
              <a:gd name="connsiteY5" fmla="*/ 136567 h 1541904"/>
              <a:gd name="connsiteX0" fmla="*/ 561518 w 723800"/>
              <a:gd name="connsiteY0" fmla="*/ 339637 h 1568485"/>
              <a:gd name="connsiteX1" fmla="*/ 641250 w 723800"/>
              <a:gd name="connsiteY1" fmla="*/ 150283 h 1568485"/>
              <a:gd name="connsiteX2" fmla="*/ 66218 w 723800"/>
              <a:gd name="connsiteY2" fmla="*/ 1241337 h 1568485"/>
              <a:gd name="connsiteX3" fmla="*/ 243944 w 723800"/>
              <a:gd name="connsiteY3" fmla="*/ 1528268 h 1568485"/>
              <a:gd name="connsiteX4" fmla="*/ 542468 w 723800"/>
              <a:gd name="connsiteY4" fmla="*/ 1482637 h 1568485"/>
              <a:gd name="connsiteX5" fmla="*/ 667605 w 723800"/>
              <a:gd name="connsiteY5" fmla="*/ 136567 h 1568485"/>
              <a:gd name="connsiteX0" fmla="*/ 561518 w 723800"/>
              <a:gd name="connsiteY0" fmla="*/ 339637 h 1568485"/>
              <a:gd name="connsiteX1" fmla="*/ 641250 w 723800"/>
              <a:gd name="connsiteY1" fmla="*/ 150283 h 1568485"/>
              <a:gd name="connsiteX2" fmla="*/ 66218 w 723800"/>
              <a:gd name="connsiteY2" fmla="*/ 1241337 h 1568485"/>
              <a:gd name="connsiteX3" fmla="*/ 243944 w 723800"/>
              <a:gd name="connsiteY3" fmla="*/ 1528268 h 1568485"/>
              <a:gd name="connsiteX4" fmla="*/ 542468 w 723800"/>
              <a:gd name="connsiteY4" fmla="*/ 1482637 h 1568485"/>
              <a:gd name="connsiteX5" fmla="*/ 667605 w 723800"/>
              <a:gd name="connsiteY5" fmla="*/ 136567 h 1568485"/>
              <a:gd name="connsiteX0" fmla="*/ 722721 w 911869"/>
              <a:gd name="connsiteY0" fmla="*/ 361687 h 1625348"/>
              <a:gd name="connsiteX1" fmla="*/ 802453 w 911869"/>
              <a:gd name="connsiteY1" fmla="*/ 172333 h 1625348"/>
              <a:gd name="connsiteX2" fmla="*/ 66218 w 911869"/>
              <a:gd name="connsiteY2" fmla="*/ 1395684 h 1625348"/>
              <a:gd name="connsiteX3" fmla="*/ 405147 w 911869"/>
              <a:gd name="connsiteY3" fmla="*/ 1550318 h 1625348"/>
              <a:gd name="connsiteX4" fmla="*/ 703671 w 911869"/>
              <a:gd name="connsiteY4" fmla="*/ 1504687 h 1625348"/>
              <a:gd name="connsiteX5" fmla="*/ 828808 w 911869"/>
              <a:gd name="connsiteY5" fmla="*/ 158617 h 1625348"/>
              <a:gd name="connsiteX0" fmla="*/ 722721 w 911870"/>
              <a:gd name="connsiteY0" fmla="*/ 361687 h 1745168"/>
              <a:gd name="connsiteX1" fmla="*/ 802453 w 911870"/>
              <a:gd name="connsiteY1" fmla="*/ 172333 h 1745168"/>
              <a:gd name="connsiteX2" fmla="*/ 66218 w 911870"/>
              <a:gd name="connsiteY2" fmla="*/ 1395684 h 1745168"/>
              <a:gd name="connsiteX3" fmla="*/ 405147 w 911870"/>
              <a:gd name="connsiteY3" fmla="*/ 1704951 h 1745168"/>
              <a:gd name="connsiteX4" fmla="*/ 703671 w 911870"/>
              <a:gd name="connsiteY4" fmla="*/ 1504687 h 1745168"/>
              <a:gd name="connsiteX5" fmla="*/ 828808 w 911870"/>
              <a:gd name="connsiteY5" fmla="*/ 158617 h 1745168"/>
              <a:gd name="connsiteX0" fmla="*/ 722721 w 911870"/>
              <a:gd name="connsiteY0" fmla="*/ 361687 h 1745168"/>
              <a:gd name="connsiteX1" fmla="*/ 802453 w 911870"/>
              <a:gd name="connsiteY1" fmla="*/ 172333 h 1745168"/>
              <a:gd name="connsiteX2" fmla="*/ 66218 w 911870"/>
              <a:gd name="connsiteY2" fmla="*/ 1395684 h 1745168"/>
              <a:gd name="connsiteX3" fmla="*/ 405147 w 911870"/>
              <a:gd name="connsiteY3" fmla="*/ 1704951 h 1745168"/>
              <a:gd name="connsiteX4" fmla="*/ 676820 w 911870"/>
              <a:gd name="connsiteY4" fmla="*/ 1623312 h 1745168"/>
              <a:gd name="connsiteX5" fmla="*/ 828808 w 911870"/>
              <a:gd name="connsiteY5" fmla="*/ 158617 h 1745168"/>
              <a:gd name="connsiteX0" fmla="*/ 722721 w 911870"/>
              <a:gd name="connsiteY0" fmla="*/ 361687 h 1745168"/>
              <a:gd name="connsiteX1" fmla="*/ 802453 w 911870"/>
              <a:gd name="connsiteY1" fmla="*/ 172333 h 1745168"/>
              <a:gd name="connsiteX2" fmla="*/ 66218 w 911870"/>
              <a:gd name="connsiteY2" fmla="*/ 1395684 h 1745168"/>
              <a:gd name="connsiteX3" fmla="*/ 405147 w 911870"/>
              <a:gd name="connsiteY3" fmla="*/ 1704951 h 1745168"/>
              <a:gd name="connsiteX4" fmla="*/ 674923 w 911870"/>
              <a:gd name="connsiteY4" fmla="*/ 1685075 h 1745168"/>
              <a:gd name="connsiteX5" fmla="*/ 828808 w 911870"/>
              <a:gd name="connsiteY5" fmla="*/ 158617 h 174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870" h="1745168">
                <a:moveTo>
                  <a:pt x="722721" y="361687"/>
                </a:moveTo>
                <a:cubicBezTo>
                  <a:pt x="721805" y="362519"/>
                  <a:pt x="911870" y="0"/>
                  <a:pt x="802453" y="172333"/>
                </a:cubicBezTo>
                <a:cubicBezTo>
                  <a:pt x="693036" y="344666"/>
                  <a:pt x="132436" y="1140248"/>
                  <a:pt x="66218" y="1395684"/>
                </a:cubicBezTo>
                <a:cubicBezTo>
                  <a:pt x="0" y="1651120"/>
                  <a:pt x="423699" y="1728814"/>
                  <a:pt x="405147" y="1704951"/>
                </a:cubicBezTo>
                <a:cubicBezTo>
                  <a:pt x="484522" y="1745168"/>
                  <a:pt x="631531" y="1700950"/>
                  <a:pt x="674923" y="1685075"/>
                </a:cubicBezTo>
                <a:lnTo>
                  <a:pt x="828808" y="158617"/>
                </a:lnTo>
              </a:path>
            </a:pathLst>
          </a:custGeom>
          <a:solidFill>
            <a:srgbClr val="FFFF00"/>
          </a:solidFill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0" name="Group 221"/>
          <p:cNvGrpSpPr/>
          <p:nvPr/>
        </p:nvGrpSpPr>
        <p:grpSpPr>
          <a:xfrm>
            <a:off x="15632939" y="6791236"/>
            <a:ext cx="4536755" cy="5528767"/>
            <a:chOff x="15631922" y="6680868"/>
            <a:chExt cx="4536460" cy="5529407"/>
          </a:xfrm>
        </p:grpSpPr>
        <p:pic>
          <p:nvPicPr>
            <p:cNvPr id="221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957123" y="7932927"/>
              <a:ext cx="3676725" cy="3925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2" name="Group 85"/>
            <p:cNvGrpSpPr/>
            <p:nvPr/>
          </p:nvGrpSpPr>
          <p:grpSpPr>
            <a:xfrm>
              <a:off x="17152657" y="6680868"/>
              <a:ext cx="1134089" cy="1862263"/>
              <a:chOff x="3695775" y="8720825"/>
              <a:chExt cx="1396458" cy="2293093"/>
            </a:xfrm>
          </p:grpSpPr>
          <p:sp>
            <p:nvSpPr>
              <p:cNvPr id="261" name="TextBox 260"/>
              <p:cNvSpPr txBox="1"/>
              <p:nvPr/>
            </p:nvSpPr>
            <p:spPr>
              <a:xfrm>
                <a:off x="4137610" y="9899406"/>
                <a:ext cx="954623" cy="871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>
                    <a:latin typeface="+mj-lt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0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2" name="TextBox 261"/>
              <p:cNvSpPr txBox="1"/>
              <p:nvPr/>
            </p:nvSpPr>
            <p:spPr>
              <a:xfrm>
                <a:off x="3695775" y="8720825"/>
                <a:ext cx="504056" cy="2293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5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23" name="Group 88"/>
            <p:cNvGrpSpPr/>
            <p:nvPr/>
          </p:nvGrpSpPr>
          <p:grpSpPr>
            <a:xfrm>
              <a:off x="19206143" y="8999982"/>
              <a:ext cx="962239" cy="2168442"/>
              <a:chOff x="3671768" y="8723191"/>
              <a:chExt cx="1184851" cy="2670107"/>
            </a:xfrm>
          </p:grpSpPr>
          <p:sp>
            <p:nvSpPr>
              <p:cNvPr id="259" name="TextBox 258"/>
              <p:cNvSpPr txBox="1"/>
              <p:nvPr/>
            </p:nvSpPr>
            <p:spPr>
              <a:xfrm>
                <a:off x="3901997" y="10521543"/>
                <a:ext cx="954622" cy="871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>
                    <a:latin typeface="+mj-lt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40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0" name="TextBox 259"/>
              <p:cNvSpPr txBox="1"/>
              <p:nvPr/>
            </p:nvSpPr>
            <p:spPr>
              <a:xfrm>
                <a:off x="3671768" y="8723191"/>
                <a:ext cx="504056" cy="2293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5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24" name="Group 94"/>
            <p:cNvGrpSpPr/>
            <p:nvPr/>
          </p:nvGrpSpPr>
          <p:grpSpPr>
            <a:xfrm>
              <a:off x="15631922" y="8975603"/>
              <a:ext cx="775266" cy="1862265"/>
              <a:chOff x="3409022" y="8683006"/>
              <a:chExt cx="954622" cy="2293094"/>
            </a:xfrm>
          </p:grpSpPr>
          <p:sp>
            <p:nvSpPr>
              <p:cNvPr id="257" name="TextBox 256"/>
              <p:cNvSpPr txBox="1"/>
              <p:nvPr/>
            </p:nvSpPr>
            <p:spPr>
              <a:xfrm>
                <a:off x="3409022" y="9784004"/>
                <a:ext cx="954622" cy="871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>
                    <a:latin typeface="+mj-lt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0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8" name="TextBox 257"/>
              <p:cNvSpPr txBox="1"/>
              <p:nvPr/>
            </p:nvSpPr>
            <p:spPr>
              <a:xfrm>
                <a:off x="3695775" y="8683006"/>
                <a:ext cx="504057" cy="2293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5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56" name="TextBox 255"/>
            <p:cNvSpPr txBox="1"/>
            <p:nvPr/>
          </p:nvSpPr>
          <p:spPr>
            <a:xfrm>
              <a:off x="16225242" y="11502307"/>
              <a:ext cx="775266" cy="707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40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63" name="Group 213"/>
          <p:cNvGrpSpPr/>
          <p:nvPr/>
        </p:nvGrpSpPr>
        <p:grpSpPr>
          <a:xfrm>
            <a:off x="1268175" y="3355867"/>
            <a:ext cx="22230538" cy="4212457"/>
            <a:chOff x="1268091" y="3356255"/>
            <a:chExt cx="22229091" cy="4212945"/>
          </a:xfrm>
        </p:grpSpPr>
        <p:sp>
          <p:nvSpPr>
            <p:cNvPr id="264" name="Rounded Rectangle 263"/>
            <p:cNvSpPr/>
            <p:nvPr/>
          </p:nvSpPr>
          <p:spPr>
            <a:xfrm>
              <a:off x="1504226" y="3662989"/>
              <a:ext cx="21992956" cy="3906211"/>
            </a:xfrm>
            <a:prstGeom prst="roundRect">
              <a:avLst>
                <a:gd name="adj" fmla="val 347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65" name="Group 65"/>
            <p:cNvGrpSpPr/>
            <p:nvPr/>
          </p:nvGrpSpPr>
          <p:grpSpPr>
            <a:xfrm>
              <a:off x="1268091" y="3356255"/>
              <a:ext cx="4448211" cy="831093"/>
              <a:chOff x="166396" y="8741545"/>
              <a:chExt cx="4448211" cy="831093"/>
            </a:xfrm>
          </p:grpSpPr>
          <p:sp>
            <p:nvSpPr>
              <p:cNvPr id="266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230085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67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69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0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1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2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3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4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5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6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7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8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9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0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8" name="TextBox 267"/>
              <p:cNvSpPr txBox="1"/>
              <p:nvPr/>
            </p:nvSpPr>
            <p:spPr>
              <a:xfrm>
                <a:off x="1079593" y="8741545"/>
                <a:ext cx="3252602" cy="831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8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sp>
        <p:nvSpPr>
          <p:cNvPr id="281" name="Rounded Rectangle 280"/>
          <p:cNvSpPr/>
          <p:nvPr/>
        </p:nvSpPr>
        <p:spPr>
          <a:xfrm>
            <a:off x="15432833" y="3733263"/>
            <a:ext cx="8006210" cy="3764362"/>
          </a:xfrm>
          <a:prstGeom prst="roundRect">
            <a:avLst>
              <a:gd name="adj" fmla="val 260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2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283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84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285" name="Rounded Rectangle 284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6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8" name="TextBox 287"/>
              <p:cNvSpPr txBox="1"/>
              <p:nvPr/>
            </p:nvSpPr>
            <p:spPr>
              <a:xfrm>
                <a:off x="5765408" y="3562350"/>
                <a:ext cx="9505675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m:rPr>
                        <m:nor/>
                      </m:rPr>
                      <a:rPr lang="vi-VN" sz="4800" b="1" i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m:rPr>
                        <m:nor/>
                      </m:rPr>
                      <a:rPr lang="vi-VN" sz="48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 dirty="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  <a:sym typeface="Symbol"/>
                      </a:rPr>
                      <m:t></m:t>
                    </m:r>
                    <m:r>
                      <a:rPr lang="vi-VN" sz="4800" b="1" i="1" dirty="0" smtClean="0">
                        <a:latin typeface="Cambria Math" panose="02040503050406030204" pitchFamily="18" charset="0"/>
                        <a:ea typeface="Tahoma" pitchFamily="34" charset="0"/>
                        <a:cs typeface="Times New Roman" panose="02020603050405020304" pitchFamily="18" charset="0"/>
                        <a:sym typeface="Symbol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8" name="TextBox 2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408" y="3562350"/>
                <a:ext cx="9505675" cy="925446"/>
              </a:xfrm>
              <a:prstGeom prst="rect">
                <a:avLst/>
              </a:prstGeom>
              <a:blipFill>
                <a:blip r:embed="rId3"/>
                <a:stretch>
                  <a:fillRect l="-2951" t="-4605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2" name="Group 38"/>
          <p:cNvGrpSpPr/>
          <p:nvPr/>
        </p:nvGrpSpPr>
        <p:grpSpPr>
          <a:xfrm>
            <a:off x="7251659" y="4614773"/>
            <a:ext cx="3024533" cy="954471"/>
            <a:chOff x="4520660" y="4741534"/>
            <a:chExt cx="3024336" cy="9545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3" name="TextBox 292"/>
                <p:cNvSpPr txBox="1"/>
                <p:nvPr/>
              </p:nvSpPr>
              <p:spPr>
                <a:xfrm>
                  <a:off x="4520660" y="4770562"/>
                  <a:ext cx="3024336" cy="92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vi-VN" sz="4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𝑨𝑩</m:t>
                            </m:r>
                            <m:r>
                              <a:rPr lang="vi-VN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vi-VN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vi-VN" sz="4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vi-VN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</m:oMath>
                    </m:oMathPara>
                  </a14:m>
                  <a:endPara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93" name="TextBox 2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0660" y="4770562"/>
                  <a:ext cx="3024336" cy="92555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4" name="Straight Arrow Connector 293"/>
            <p:cNvCxnSpPr/>
            <p:nvPr/>
          </p:nvCxnSpPr>
          <p:spPr>
            <a:xfrm flipV="1">
              <a:off x="5741102" y="4741534"/>
              <a:ext cx="9143" cy="0"/>
            </a:xfrm>
            <a:prstGeom prst="straightConnector1">
              <a:avLst/>
            </a:prstGeom>
            <a:ln w="31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Arrow Connector 294"/>
            <p:cNvCxnSpPr/>
            <p:nvPr/>
          </p:nvCxnSpPr>
          <p:spPr>
            <a:xfrm flipV="1">
              <a:off x="7260700" y="4857646"/>
              <a:ext cx="9143" cy="0"/>
            </a:xfrm>
            <a:prstGeom prst="straightConnector1">
              <a:avLst/>
            </a:prstGeom>
            <a:ln w="31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6" name="Group 39"/>
          <p:cNvGrpSpPr/>
          <p:nvPr/>
        </p:nvGrpSpPr>
        <p:grpSpPr>
          <a:xfrm>
            <a:off x="10051014" y="4614772"/>
            <a:ext cx="4104723" cy="954472"/>
            <a:chOff x="3839866" y="4741534"/>
            <a:chExt cx="4104456" cy="9545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7" name="TextBox 296"/>
                <p:cNvSpPr txBox="1"/>
                <p:nvPr/>
              </p:nvSpPr>
              <p:spPr>
                <a:xfrm>
                  <a:off x="3839866" y="4770563"/>
                  <a:ext cx="4104456" cy="92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,</a:t>
                  </a:r>
                  <a:r>
                    <a:rPr lang="vi-VN" sz="4800" b="1" dirty="0">
                      <a:solidFill>
                        <a:schemeClr val="accent6">
                          <a:lumMod val="75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sz="4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𝑨𝑩</m:t>
                          </m:r>
                          <m:r>
                            <a:rPr lang="vi-VN" sz="4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m:rPr>
                          <m:nor/>
                        </m:rPr>
                        <a:rPr lang="vi-VN" sz="48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vi-VN" sz="4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vi-VN" sz="4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</m:oMath>
                  </a14:m>
                  <a:endParaRPr lang="en-US" sz="48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97" name="TextBox 2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9866" y="4770563"/>
                  <a:ext cx="4104456" cy="925553"/>
                </a:xfrm>
                <a:prstGeom prst="rect">
                  <a:avLst/>
                </a:prstGeom>
                <a:blipFill>
                  <a:blip r:embed="rId5"/>
                  <a:stretch>
                    <a:fillRect l="-6835" t="-5921" b="-328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8" name="Straight Arrow Connector 297"/>
            <p:cNvCxnSpPr/>
            <p:nvPr/>
          </p:nvCxnSpPr>
          <p:spPr>
            <a:xfrm flipV="1">
              <a:off x="4488062" y="4741534"/>
              <a:ext cx="100584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Arrow Connector 298"/>
            <p:cNvCxnSpPr/>
            <p:nvPr/>
          </p:nvCxnSpPr>
          <p:spPr>
            <a:xfrm flipV="1">
              <a:off x="6007660" y="4857646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0" name="Group 49"/>
          <p:cNvGrpSpPr/>
          <p:nvPr/>
        </p:nvGrpSpPr>
        <p:grpSpPr>
          <a:xfrm>
            <a:off x="2521146" y="5696221"/>
            <a:ext cx="12674233" cy="830997"/>
            <a:chOff x="2892327" y="6056774"/>
            <a:chExt cx="12673408" cy="8310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1" name="TextBox 300"/>
                <p:cNvSpPr txBox="1"/>
                <p:nvPr/>
              </p:nvSpPr>
              <p:spPr>
                <a:xfrm>
                  <a:off x="2892327" y="6056774"/>
                  <a:ext cx="12673408" cy="8310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 dirty="0">
                      <a:latin typeface="+mj-lt"/>
                      <a:ea typeface="Tahoma" pitchFamily="34" charset="0"/>
                      <a:cs typeface="Tahoma" pitchFamily="34" charset="0"/>
                    </a:rPr>
                    <a:t>Kí hiệu </a:t>
                  </a:r>
                  <a14:m>
                    <m:oMath xmlns:m="http://schemas.openxmlformats.org/officeDocument/2006/math">
                      <m:r>
                        <a:rPr lang="vi-VN" sz="4800" b="1" i="0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m:rPr>
                          <m:nor/>
                        </m:rPr>
                        <a:rPr lang="vi-VN" sz="4800" b="1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a:rPr lang="vi-VN" sz="48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vi-VN" sz="4800" b="1" dirty="0">
                      <a:latin typeface="+mj-lt"/>
                      <a:ea typeface="Tahoma" pitchFamily="34" charset="0"/>
                      <a:cs typeface="Tahoma" pitchFamily="34" charset="0"/>
                    </a:rPr>
                    <a:t> là góc giữa hai vectơ 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</m:oMath>
                  </a14:m>
                  <a:r>
                    <a:rPr lang="vi-VN" sz="4800" b="1" dirty="0">
                      <a:latin typeface="+mj-lt"/>
                      <a:ea typeface="Tahoma" pitchFamily="34" charset="0"/>
                      <a:cs typeface="Tahoma" pitchFamily="34" charset="0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</m:oMath>
                  </a14:m>
                  <a:endParaRPr lang="en-US" sz="4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01" name="TextBox 3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2327" y="6056774"/>
                  <a:ext cx="12673408" cy="831093"/>
                </a:xfrm>
                <a:prstGeom prst="rect">
                  <a:avLst/>
                </a:prstGeom>
                <a:blipFill>
                  <a:blip r:embed="rId6"/>
                  <a:stretch>
                    <a:fillRect l="-2213" t="-18248" b="-357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2" name="Straight Arrow Connector 301"/>
            <p:cNvCxnSpPr/>
            <p:nvPr/>
          </p:nvCxnSpPr>
          <p:spPr>
            <a:xfrm>
              <a:off x="5146096" y="6057487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Arrow Connector 302"/>
            <p:cNvCxnSpPr/>
            <p:nvPr/>
          </p:nvCxnSpPr>
          <p:spPr>
            <a:xfrm>
              <a:off x="5973410" y="6057487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Arrow Connector 303"/>
            <p:cNvCxnSpPr/>
            <p:nvPr/>
          </p:nvCxnSpPr>
          <p:spPr>
            <a:xfrm>
              <a:off x="12323969" y="6144125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Arrow Connector 304"/>
            <p:cNvCxnSpPr/>
            <p:nvPr/>
          </p:nvCxnSpPr>
          <p:spPr>
            <a:xfrm>
              <a:off x="13818943" y="6144125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6" name="Group 53"/>
          <p:cNvGrpSpPr/>
          <p:nvPr/>
        </p:nvGrpSpPr>
        <p:grpSpPr>
          <a:xfrm>
            <a:off x="6300581" y="6654194"/>
            <a:ext cx="5689002" cy="707886"/>
            <a:chOff x="5064002" y="7218834"/>
            <a:chExt cx="5688632" cy="7079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7" name="TextBox 306"/>
                <p:cNvSpPr txBox="1"/>
                <p:nvPr/>
              </p:nvSpPr>
              <p:spPr>
                <a:xfrm>
                  <a:off x="5064002" y="7218834"/>
                  <a:ext cx="5688632" cy="707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000" b="1" i="1" baseline="30000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000" b="1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vi-VN" sz="4000" b="1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vi-VN" sz="4000" b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vi-VN" sz="4000" b="1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vi-VN" sz="4000" b="1" i="1" smtClean="0">
                            <a:latin typeface="Cambria Math" panose="02040503050406030204" pitchFamily="18" charset="0"/>
                          </a:rPr>
                          <m:t>𝟏𝟖𝟎𝟎</m:t>
                        </m:r>
                      </m:oMath>
                    </m:oMathPara>
                  </a14:m>
                  <a:endParaRPr lang="en-US" sz="4000" b="1" baseline="30000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07" name="TextBox 3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4002" y="7218834"/>
                  <a:ext cx="5688632" cy="70796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8" name="Straight Arrow Connector 307"/>
            <p:cNvCxnSpPr/>
            <p:nvPr/>
          </p:nvCxnSpPr>
          <p:spPr>
            <a:xfrm>
              <a:off x="6529951" y="7313702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Arrow Connector 308"/>
            <p:cNvCxnSpPr/>
            <p:nvPr/>
          </p:nvCxnSpPr>
          <p:spPr>
            <a:xfrm>
              <a:off x="7251313" y="7313702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0" name="Group 109"/>
          <p:cNvGrpSpPr/>
          <p:nvPr/>
        </p:nvGrpSpPr>
        <p:grpSpPr>
          <a:xfrm>
            <a:off x="3588429" y="9957115"/>
            <a:ext cx="3240571" cy="830997"/>
            <a:chOff x="2327698" y="8255973"/>
            <a:chExt cx="3240360" cy="831093"/>
          </a:xfrm>
        </p:grpSpPr>
        <p:sp>
          <p:nvSpPr>
            <p:cNvPr id="311" name="TextBox 310"/>
            <p:cNvSpPr txBox="1"/>
            <p:nvPr/>
          </p:nvSpPr>
          <p:spPr>
            <a:xfrm>
              <a:off x="2327698" y="8255973"/>
              <a:ext cx="3240360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FF0000"/>
                  </a:solidFill>
                  <a:latin typeface="+mj-lt"/>
                  <a:ea typeface="Tahoma" pitchFamily="34" charset="0"/>
                  <a:cs typeface="Tahoma" pitchFamily="34" charset="0"/>
                </a:rPr>
                <a:t>( AB , AC )</a:t>
              </a:r>
              <a:endParaRPr lang="en-US" sz="4800" b="1" dirty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312" name="Straight Arrow Connector 311"/>
            <p:cNvCxnSpPr/>
            <p:nvPr/>
          </p:nvCxnSpPr>
          <p:spPr>
            <a:xfrm>
              <a:off x="2744506" y="8260854"/>
              <a:ext cx="100584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Arrow Connector 312"/>
            <p:cNvCxnSpPr/>
            <p:nvPr/>
          </p:nvCxnSpPr>
          <p:spPr>
            <a:xfrm>
              <a:off x="4024666" y="8260854"/>
              <a:ext cx="100584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4" name="Group 117"/>
          <p:cNvGrpSpPr/>
          <p:nvPr/>
        </p:nvGrpSpPr>
        <p:grpSpPr>
          <a:xfrm>
            <a:off x="6669734" y="9791727"/>
            <a:ext cx="3744660" cy="967359"/>
            <a:chOff x="5424042" y="8090566"/>
            <a:chExt cx="3744416" cy="967471"/>
          </a:xfrm>
        </p:grpSpPr>
        <p:sp>
          <p:nvSpPr>
            <p:cNvPr id="315" name="TextBox 314"/>
            <p:cNvSpPr txBox="1"/>
            <p:nvPr/>
          </p:nvSpPr>
          <p:spPr>
            <a:xfrm>
              <a:off x="5424042" y="8226944"/>
              <a:ext cx="3744416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FF0000"/>
                  </a:solidFill>
                  <a:latin typeface="+mj-lt"/>
                  <a:ea typeface="Tahoma" pitchFamily="34" charset="0"/>
                  <a:cs typeface="Tahoma" pitchFamily="34" charset="0"/>
                </a:rPr>
                <a:t>= BAC = 60</a:t>
              </a:r>
              <a:r>
                <a:rPr lang="vi-VN" sz="4800" b="1" baseline="30000" dirty="0">
                  <a:solidFill>
                    <a:srgbClr val="FF0000"/>
                  </a:solidFill>
                  <a:latin typeface="+mj-lt"/>
                  <a:ea typeface="Tahoma" pitchFamily="34" charset="0"/>
                  <a:cs typeface="Tahoma" pitchFamily="34" charset="0"/>
                </a:rPr>
                <a:t>0</a:t>
              </a:r>
              <a:endParaRPr lang="en-US" sz="4800" b="1" dirty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16" name="Group 116"/>
            <p:cNvGrpSpPr/>
            <p:nvPr/>
          </p:nvGrpSpPr>
          <p:grpSpPr>
            <a:xfrm>
              <a:off x="6056874" y="8090566"/>
              <a:ext cx="1255901" cy="216008"/>
              <a:chOff x="19944134" y="7255948"/>
              <a:chExt cx="1255901" cy="216008"/>
            </a:xfrm>
          </p:grpSpPr>
          <p:cxnSp>
            <p:nvCxnSpPr>
              <p:cNvPr id="317" name="Straight Connector 316"/>
              <p:cNvCxnSpPr/>
              <p:nvPr/>
            </p:nvCxnSpPr>
            <p:spPr>
              <a:xfrm flipH="1">
                <a:off x="19944134" y="7255948"/>
                <a:ext cx="640080" cy="216008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/>
              <p:cNvCxnSpPr/>
              <p:nvPr/>
            </p:nvCxnSpPr>
            <p:spPr>
              <a:xfrm>
                <a:off x="20559955" y="7255948"/>
                <a:ext cx="640080" cy="216008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9" name="Group 118"/>
          <p:cNvGrpSpPr/>
          <p:nvPr/>
        </p:nvGrpSpPr>
        <p:grpSpPr>
          <a:xfrm>
            <a:off x="3559401" y="11151998"/>
            <a:ext cx="3240571" cy="830997"/>
            <a:chOff x="2298670" y="8255973"/>
            <a:chExt cx="3240360" cy="831093"/>
          </a:xfrm>
        </p:grpSpPr>
        <p:sp>
          <p:nvSpPr>
            <p:cNvPr id="320" name="TextBox 319"/>
            <p:cNvSpPr txBox="1"/>
            <p:nvPr/>
          </p:nvSpPr>
          <p:spPr>
            <a:xfrm>
              <a:off x="2298670" y="8255973"/>
              <a:ext cx="3240360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Tahoma" pitchFamily="34" charset="0"/>
                  <a:cs typeface="Tahoma" pitchFamily="34" charset="0"/>
                </a:rPr>
                <a:t>( CD , DA )</a:t>
              </a:r>
              <a:endParaRPr lang="en-US" sz="48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321" name="Straight Arrow Connector 320"/>
            <p:cNvCxnSpPr/>
            <p:nvPr/>
          </p:nvCxnSpPr>
          <p:spPr>
            <a:xfrm>
              <a:off x="2744506" y="8260854"/>
              <a:ext cx="1005840" cy="0"/>
            </a:xfrm>
            <a:prstGeom prst="straightConnector1">
              <a:avLst/>
            </a:prstGeom>
            <a:ln w="508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Arrow Connector 321"/>
            <p:cNvCxnSpPr/>
            <p:nvPr/>
          </p:nvCxnSpPr>
          <p:spPr>
            <a:xfrm>
              <a:off x="4024666" y="8260854"/>
              <a:ext cx="1005840" cy="0"/>
            </a:xfrm>
            <a:prstGeom prst="straightConnector1">
              <a:avLst/>
            </a:prstGeom>
            <a:ln w="508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3" name="Group 122"/>
          <p:cNvGrpSpPr/>
          <p:nvPr/>
        </p:nvGrpSpPr>
        <p:grpSpPr>
          <a:xfrm>
            <a:off x="6758226" y="11001124"/>
            <a:ext cx="4345131" cy="967359"/>
            <a:chOff x="5512527" y="8090566"/>
            <a:chExt cx="4344848" cy="967471"/>
          </a:xfrm>
        </p:grpSpPr>
        <p:sp>
          <p:nvSpPr>
            <p:cNvPr id="324" name="TextBox 323"/>
            <p:cNvSpPr txBox="1"/>
            <p:nvPr/>
          </p:nvSpPr>
          <p:spPr>
            <a:xfrm>
              <a:off x="5512527" y="8226944"/>
              <a:ext cx="4344848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Tahoma" pitchFamily="34" charset="0"/>
                  <a:cs typeface="Tahoma" pitchFamily="34" charset="0"/>
                </a:rPr>
                <a:t>= </a:t>
              </a:r>
              <a:r>
                <a:rPr lang="en-US" sz="4800" b="1" dirty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Tahoma" pitchFamily="34" charset="0"/>
                  <a:cs typeface="Tahoma" pitchFamily="34" charset="0"/>
                </a:rPr>
                <a:t>ADE</a:t>
              </a:r>
              <a:r>
                <a:rPr lang="vi-VN" sz="4800" b="1" dirty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Tahoma" pitchFamily="34" charset="0"/>
                  <a:cs typeface="Tahoma" pitchFamily="34" charset="0"/>
                </a:rPr>
                <a:t> = </a:t>
              </a:r>
              <a:r>
                <a:rPr lang="en-US" sz="4800" b="1" dirty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Tahoma" pitchFamily="34" charset="0"/>
                  <a:cs typeface="Tahoma" pitchFamily="34" charset="0"/>
                </a:rPr>
                <a:t>12</a:t>
              </a:r>
              <a:r>
                <a:rPr lang="vi-VN" sz="4800" b="1" dirty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Tahoma" pitchFamily="34" charset="0"/>
                  <a:cs typeface="Tahoma" pitchFamily="34" charset="0"/>
                </a:rPr>
                <a:t>0</a:t>
              </a:r>
              <a:r>
                <a:rPr lang="vi-VN" sz="4800" b="1" baseline="30000" dirty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Tahoma" pitchFamily="34" charset="0"/>
                  <a:cs typeface="Tahoma" pitchFamily="34" charset="0"/>
                </a:rPr>
                <a:t>0</a:t>
              </a:r>
              <a:endParaRPr lang="en-US" sz="48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25" name="Group 124"/>
            <p:cNvGrpSpPr/>
            <p:nvPr/>
          </p:nvGrpSpPr>
          <p:grpSpPr>
            <a:xfrm>
              <a:off x="6056874" y="8090566"/>
              <a:ext cx="1255901" cy="216008"/>
              <a:chOff x="19944134" y="7255948"/>
              <a:chExt cx="1255901" cy="216008"/>
            </a:xfrm>
          </p:grpSpPr>
          <p:cxnSp>
            <p:nvCxnSpPr>
              <p:cNvPr id="326" name="Straight Connector 325"/>
              <p:cNvCxnSpPr/>
              <p:nvPr/>
            </p:nvCxnSpPr>
            <p:spPr>
              <a:xfrm flipH="1">
                <a:off x="19944134" y="7255948"/>
                <a:ext cx="640080" cy="216008"/>
              </a:xfrm>
              <a:prstGeom prst="line">
                <a:avLst/>
              </a:prstGeom>
              <a:ln w="635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/>
              <p:cNvCxnSpPr/>
              <p:nvPr/>
            </p:nvCxnSpPr>
            <p:spPr>
              <a:xfrm>
                <a:off x="20559955" y="7255948"/>
                <a:ext cx="640080" cy="216008"/>
              </a:xfrm>
              <a:prstGeom prst="line">
                <a:avLst/>
              </a:prstGeom>
              <a:ln w="635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8" name="Group 127"/>
          <p:cNvGrpSpPr/>
          <p:nvPr/>
        </p:nvGrpSpPr>
        <p:grpSpPr>
          <a:xfrm>
            <a:off x="3559401" y="12391761"/>
            <a:ext cx="3240571" cy="830997"/>
            <a:chOff x="2298670" y="8255973"/>
            <a:chExt cx="3240360" cy="831093"/>
          </a:xfrm>
        </p:grpSpPr>
        <p:sp>
          <p:nvSpPr>
            <p:cNvPr id="329" name="TextBox 328"/>
            <p:cNvSpPr txBox="1"/>
            <p:nvPr/>
          </p:nvSpPr>
          <p:spPr>
            <a:xfrm>
              <a:off x="2298670" y="8255973"/>
              <a:ext cx="3240360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+mj-lt"/>
                  <a:ea typeface="Tahoma" pitchFamily="34" charset="0"/>
                  <a:cs typeface="Tahoma" pitchFamily="34" charset="0"/>
                </a:rPr>
                <a:t>( CH , BC )</a:t>
              </a:r>
              <a:endParaRPr lang="en-US" sz="48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330" name="Straight Arrow Connector 329"/>
            <p:cNvCxnSpPr/>
            <p:nvPr/>
          </p:nvCxnSpPr>
          <p:spPr>
            <a:xfrm>
              <a:off x="2744506" y="8260854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Arrow Connector 330"/>
            <p:cNvCxnSpPr/>
            <p:nvPr/>
          </p:nvCxnSpPr>
          <p:spPr>
            <a:xfrm>
              <a:off x="4024666" y="8260854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2" name="Group 131"/>
          <p:cNvGrpSpPr/>
          <p:nvPr/>
        </p:nvGrpSpPr>
        <p:grpSpPr>
          <a:xfrm>
            <a:off x="6787722" y="12255398"/>
            <a:ext cx="4489156" cy="967361"/>
            <a:chOff x="5542022" y="8090566"/>
            <a:chExt cx="4488864" cy="967473"/>
          </a:xfrm>
        </p:grpSpPr>
        <p:sp>
          <p:nvSpPr>
            <p:cNvPr id="333" name="TextBox 332"/>
            <p:cNvSpPr txBox="1"/>
            <p:nvPr/>
          </p:nvSpPr>
          <p:spPr>
            <a:xfrm>
              <a:off x="5542022" y="8226946"/>
              <a:ext cx="4488864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+mj-lt"/>
                  <a:ea typeface="Tahoma" pitchFamily="34" charset="0"/>
                  <a:cs typeface="Tahoma" pitchFamily="34" charset="0"/>
                </a:rPr>
                <a:t>= </a:t>
              </a:r>
              <a:r>
                <a:rPr lang="en-US" sz="4800" b="1" dirty="0">
                  <a:latin typeface="+mj-lt"/>
                  <a:ea typeface="Tahoma" pitchFamily="34" charset="0"/>
                  <a:cs typeface="Tahoma" pitchFamily="34" charset="0"/>
                </a:rPr>
                <a:t>HCF</a:t>
              </a:r>
              <a:r>
                <a:rPr lang="vi-VN" sz="4800" b="1" dirty="0">
                  <a:latin typeface="+mj-lt"/>
                  <a:ea typeface="Tahoma" pitchFamily="34" charset="0"/>
                  <a:cs typeface="Tahoma" pitchFamily="34" charset="0"/>
                </a:rPr>
                <a:t> = </a:t>
              </a:r>
              <a:r>
                <a:rPr lang="en-US" sz="4800" b="1" dirty="0">
                  <a:latin typeface="+mj-lt"/>
                  <a:ea typeface="Tahoma" pitchFamily="34" charset="0"/>
                  <a:cs typeface="Tahoma" pitchFamily="34" charset="0"/>
                </a:rPr>
                <a:t>150</a:t>
              </a:r>
              <a:r>
                <a:rPr lang="vi-VN" sz="4800" b="1" baseline="30000" dirty="0">
                  <a:latin typeface="+mj-lt"/>
                  <a:ea typeface="Tahoma" pitchFamily="34" charset="0"/>
                  <a:cs typeface="Tahoma" pitchFamily="34" charset="0"/>
                </a:rPr>
                <a:t>0</a:t>
              </a:r>
              <a:endParaRPr lang="en-US" sz="48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34" name="Group 133"/>
            <p:cNvGrpSpPr/>
            <p:nvPr/>
          </p:nvGrpSpPr>
          <p:grpSpPr>
            <a:xfrm>
              <a:off x="6056874" y="8090566"/>
              <a:ext cx="1255901" cy="216008"/>
              <a:chOff x="19944134" y="7255948"/>
              <a:chExt cx="1255901" cy="216008"/>
            </a:xfrm>
          </p:grpSpPr>
          <p:cxnSp>
            <p:nvCxnSpPr>
              <p:cNvPr id="335" name="Straight Connector 334"/>
              <p:cNvCxnSpPr/>
              <p:nvPr/>
            </p:nvCxnSpPr>
            <p:spPr>
              <a:xfrm flipH="1">
                <a:off x="19944134" y="7255948"/>
                <a:ext cx="640080" cy="216008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/>
              <p:cNvCxnSpPr/>
              <p:nvPr/>
            </p:nvCxnSpPr>
            <p:spPr>
              <a:xfrm>
                <a:off x="20559955" y="7255948"/>
                <a:ext cx="640080" cy="216008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7" name="Group 220"/>
          <p:cNvGrpSpPr/>
          <p:nvPr/>
        </p:nvGrpSpPr>
        <p:grpSpPr>
          <a:xfrm>
            <a:off x="1463697" y="7905142"/>
            <a:ext cx="14280198" cy="1700462"/>
            <a:chOff x="1463602" y="7794898"/>
            <a:chExt cx="14279268" cy="1700658"/>
          </a:xfrm>
        </p:grpSpPr>
        <p:sp>
          <p:nvSpPr>
            <p:cNvPr id="338" name="Rectangle 337"/>
            <p:cNvSpPr/>
            <p:nvPr/>
          </p:nvSpPr>
          <p:spPr>
            <a:xfrm>
              <a:off x="1923301" y="7925715"/>
              <a:ext cx="13819569" cy="15698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	 Cho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tứ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diện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đều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ABCD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H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trung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điểm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cạnh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AB.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Hãy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tính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cặp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39" name="TextBox 338"/>
            <p:cNvSpPr txBox="1"/>
            <p:nvPr/>
          </p:nvSpPr>
          <p:spPr>
            <a:xfrm>
              <a:off x="1997740" y="7849508"/>
              <a:ext cx="2512062" cy="7695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1: </a:t>
              </a:r>
            </a:p>
          </p:txBody>
        </p:sp>
        <p:grpSp>
          <p:nvGrpSpPr>
            <p:cNvPr id="340" name="Group 70"/>
            <p:cNvGrpSpPr/>
            <p:nvPr/>
          </p:nvGrpSpPr>
          <p:grpSpPr>
            <a:xfrm>
              <a:off x="1463602" y="7794898"/>
              <a:ext cx="773852" cy="773852"/>
              <a:chOff x="1311958" y="3405486"/>
              <a:chExt cx="950173" cy="940513"/>
            </a:xfrm>
          </p:grpSpPr>
          <p:sp>
            <p:nvSpPr>
              <p:cNvPr id="341" name="Rectangle 340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2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76" name="Parallelogram 375"/>
          <p:cNvSpPr/>
          <p:nvPr/>
        </p:nvSpPr>
        <p:spPr>
          <a:xfrm>
            <a:off x="17007200" y="4491927"/>
            <a:ext cx="5516299" cy="1677901"/>
          </a:xfrm>
          <a:prstGeom prst="parallelogram">
            <a:avLst>
              <a:gd name="adj" fmla="val 5685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7" name="Group 227"/>
          <p:cNvGrpSpPr/>
          <p:nvPr/>
        </p:nvGrpSpPr>
        <p:grpSpPr>
          <a:xfrm>
            <a:off x="15972895" y="3927970"/>
            <a:ext cx="2758149" cy="867726"/>
            <a:chOff x="17068130" y="2570499"/>
            <a:chExt cx="2880320" cy="906325"/>
          </a:xfrm>
        </p:grpSpPr>
        <p:cxnSp>
          <p:nvCxnSpPr>
            <p:cNvPr id="378" name="Straight Arrow Connector 377"/>
            <p:cNvCxnSpPr/>
            <p:nvPr/>
          </p:nvCxnSpPr>
          <p:spPr>
            <a:xfrm flipV="1">
              <a:off x="17068130" y="2756744"/>
              <a:ext cx="2880320" cy="72008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1" name="TextBox 380"/>
                <p:cNvSpPr txBox="1"/>
                <p:nvPr/>
              </p:nvSpPr>
              <p:spPr>
                <a:xfrm>
                  <a:off x="17184630" y="2570499"/>
                  <a:ext cx="627274" cy="8036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oMath>
                    </m:oMathPara>
                  </a14:m>
                  <a:endParaRPr lang="en-US" sz="44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81" name="TextBox 3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84630" y="2570499"/>
                  <a:ext cx="627274" cy="80366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2" name="Group 226"/>
          <p:cNvGrpSpPr/>
          <p:nvPr/>
        </p:nvGrpSpPr>
        <p:grpSpPr>
          <a:xfrm>
            <a:off x="15743895" y="6063376"/>
            <a:ext cx="3400870" cy="776047"/>
            <a:chOff x="16708090" y="5103856"/>
            <a:chExt cx="3551510" cy="810568"/>
          </a:xfrm>
        </p:grpSpPr>
        <p:cxnSp>
          <p:nvCxnSpPr>
            <p:cNvPr id="383" name="Straight Arrow Connector 382"/>
            <p:cNvCxnSpPr/>
            <p:nvPr/>
          </p:nvCxnSpPr>
          <p:spPr>
            <a:xfrm>
              <a:off x="16708090" y="5103856"/>
              <a:ext cx="3551510" cy="626052"/>
            </a:xfrm>
            <a:prstGeom prst="straightConnector1">
              <a:avLst/>
            </a:prstGeom>
            <a:ln w="762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6" name="TextBox 385"/>
                <p:cNvSpPr txBox="1"/>
                <p:nvPr/>
              </p:nvSpPr>
              <p:spPr>
                <a:xfrm>
                  <a:off x="16807812" y="5175047"/>
                  <a:ext cx="627272" cy="7393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oMath>
                    </m:oMathPara>
                  </a14:m>
                  <a:endParaRPr lang="en-US" sz="4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86" name="TextBox 3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07812" y="5175047"/>
                  <a:ext cx="627272" cy="73937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7" name="Freeform 386"/>
          <p:cNvSpPr/>
          <p:nvPr/>
        </p:nvSpPr>
        <p:spPr>
          <a:xfrm>
            <a:off x="18035116" y="5093924"/>
            <a:ext cx="1204952" cy="456037"/>
          </a:xfrm>
          <a:custGeom>
            <a:avLst/>
            <a:gdLst>
              <a:gd name="connsiteX0" fmla="*/ 0 w 1227667"/>
              <a:gd name="connsiteY0" fmla="*/ 336550 h 535517"/>
              <a:gd name="connsiteX1" fmla="*/ 927100 w 1227667"/>
              <a:gd name="connsiteY1" fmla="*/ 520700 h 535517"/>
              <a:gd name="connsiteX2" fmla="*/ 1200150 w 1227667"/>
              <a:gd name="connsiteY2" fmla="*/ 247650 h 535517"/>
              <a:gd name="connsiteX3" fmla="*/ 1092200 w 1227667"/>
              <a:gd name="connsiteY3" fmla="*/ 0 h 535517"/>
              <a:gd name="connsiteX4" fmla="*/ 0 w 1227667"/>
              <a:gd name="connsiteY4" fmla="*/ 336550 h 535517"/>
              <a:gd name="connsiteX0" fmla="*/ 0 w 1258325"/>
              <a:gd name="connsiteY0" fmla="*/ 336550 h 528943"/>
              <a:gd name="connsiteX1" fmla="*/ 927100 w 1258325"/>
              <a:gd name="connsiteY1" fmla="*/ 520700 h 528943"/>
              <a:gd name="connsiteX2" fmla="*/ 1230808 w 1258325"/>
              <a:gd name="connsiteY2" fmla="*/ 287090 h 528943"/>
              <a:gd name="connsiteX3" fmla="*/ 1092200 w 1258325"/>
              <a:gd name="connsiteY3" fmla="*/ 0 h 528943"/>
              <a:gd name="connsiteX4" fmla="*/ 0 w 1258325"/>
              <a:gd name="connsiteY4" fmla="*/ 336550 h 528943"/>
              <a:gd name="connsiteX0" fmla="*/ 0 w 1258325"/>
              <a:gd name="connsiteY0" fmla="*/ 336550 h 528943"/>
              <a:gd name="connsiteX1" fmla="*/ 927100 w 1258325"/>
              <a:gd name="connsiteY1" fmla="*/ 520700 h 528943"/>
              <a:gd name="connsiteX2" fmla="*/ 1230808 w 1258325"/>
              <a:gd name="connsiteY2" fmla="*/ 287090 h 528943"/>
              <a:gd name="connsiteX3" fmla="*/ 1092200 w 1258325"/>
              <a:gd name="connsiteY3" fmla="*/ 0 h 528943"/>
              <a:gd name="connsiteX4" fmla="*/ 0 w 1258325"/>
              <a:gd name="connsiteY4" fmla="*/ 336550 h 528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8325" h="528943">
                <a:moveTo>
                  <a:pt x="0" y="336550"/>
                </a:moveTo>
                <a:cubicBezTo>
                  <a:pt x="363537" y="436033"/>
                  <a:pt x="721965" y="528943"/>
                  <a:pt x="927100" y="520700"/>
                </a:cubicBezTo>
                <a:cubicBezTo>
                  <a:pt x="1132235" y="512457"/>
                  <a:pt x="1212890" y="402125"/>
                  <a:pt x="1230808" y="287090"/>
                </a:cubicBezTo>
                <a:cubicBezTo>
                  <a:pt x="1258325" y="200307"/>
                  <a:pt x="1167342" y="26458"/>
                  <a:pt x="1092200" y="0"/>
                </a:cubicBezTo>
                <a:lnTo>
                  <a:pt x="0" y="33655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8" name="Group 184"/>
          <p:cNvGrpSpPr/>
          <p:nvPr/>
        </p:nvGrpSpPr>
        <p:grpSpPr>
          <a:xfrm>
            <a:off x="17982885" y="4587913"/>
            <a:ext cx="4186322" cy="1862048"/>
            <a:chOff x="17981713" y="4588444"/>
            <a:chExt cx="4186049" cy="1862263"/>
          </a:xfrm>
        </p:grpSpPr>
        <p:grpSp>
          <p:nvGrpSpPr>
            <p:cNvPr id="389" name="Group 67"/>
            <p:cNvGrpSpPr/>
            <p:nvPr/>
          </p:nvGrpSpPr>
          <p:grpSpPr>
            <a:xfrm>
              <a:off x="21093152" y="4588444"/>
              <a:ext cx="1074610" cy="1862263"/>
              <a:chOff x="3750858" y="8973501"/>
              <a:chExt cx="1122282" cy="1944880"/>
            </a:xfrm>
          </p:grpSpPr>
          <p:sp>
            <p:nvSpPr>
              <p:cNvPr id="391" name="TextBox 390"/>
              <p:cNvSpPr txBox="1"/>
              <p:nvPr/>
            </p:nvSpPr>
            <p:spPr>
              <a:xfrm>
                <a:off x="3918518" y="9716446"/>
                <a:ext cx="954622" cy="739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>
                    <a:latin typeface="+mj-lt"/>
                    <a:cs typeface="Arial" pitchFamily="34" charset="0"/>
                  </a:rPr>
                  <a:t>C</a:t>
                </a:r>
                <a:endParaRPr lang="en-US" sz="4000" b="1" dirty="0"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392" name="TextBox 391"/>
              <p:cNvSpPr txBox="1"/>
              <p:nvPr/>
            </p:nvSpPr>
            <p:spPr>
              <a:xfrm>
                <a:off x="3750858" y="8973501"/>
                <a:ext cx="504057" cy="1944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cxnSp>
          <p:nvCxnSpPr>
            <p:cNvPr id="390" name="Straight Arrow Connector 389"/>
            <p:cNvCxnSpPr/>
            <p:nvPr/>
          </p:nvCxnSpPr>
          <p:spPr>
            <a:xfrm>
              <a:off x="17981713" y="5378153"/>
              <a:ext cx="3400649" cy="599459"/>
            </a:xfrm>
            <a:prstGeom prst="straightConnector1">
              <a:avLst/>
            </a:prstGeom>
            <a:ln w="762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3" name="Group 219"/>
          <p:cNvGrpSpPr/>
          <p:nvPr/>
        </p:nvGrpSpPr>
        <p:grpSpPr>
          <a:xfrm>
            <a:off x="17669983" y="3272873"/>
            <a:ext cx="4115333" cy="2523534"/>
            <a:chOff x="17668833" y="3273251"/>
            <a:chExt cx="4115065" cy="2523826"/>
          </a:xfrm>
        </p:grpSpPr>
        <p:grpSp>
          <p:nvGrpSpPr>
            <p:cNvPr id="394" name="Group 176"/>
            <p:cNvGrpSpPr/>
            <p:nvPr/>
          </p:nvGrpSpPr>
          <p:grpSpPr>
            <a:xfrm>
              <a:off x="17975925" y="3273251"/>
              <a:ext cx="3807973" cy="2081118"/>
              <a:chOff x="17975925" y="3273251"/>
              <a:chExt cx="3807973" cy="2081118"/>
            </a:xfrm>
          </p:grpSpPr>
          <p:grpSp>
            <p:nvGrpSpPr>
              <p:cNvPr id="398" name="Group 64"/>
              <p:cNvGrpSpPr/>
              <p:nvPr/>
            </p:nvGrpSpPr>
            <p:grpSpPr>
              <a:xfrm>
                <a:off x="20473862" y="3273251"/>
                <a:ext cx="1310036" cy="1877745"/>
                <a:chOff x="3730961" y="8968896"/>
                <a:chExt cx="1368152" cy="1961048"/>
              </a:xfrm>
            </p:grpSpPr>
            <p:sp>
              <p:nvSpPr>
                <p:cNvPr id="400" name="TextBox 399"/>
                <p:cNvSpPr txBox="1"/>
                <p:nvPr/>
              </p:nvSpPr>
              <p:spPr>
                <a:xfrm>
                  <a:off x="4144491" y="10190654"/>
                  <a:ext cx="954622" cy="7392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000" b="1" dirty="0">
                      <a:latin typeface="+mj-lt"/>
                      <a:cs typeface="Arial" pitchFamily="34" charset="0"/>
                    </a:rPr>
                    <a:t>B</a:t>
                  </a:r>
                  <a:endParaRPr lang="en-US" sz="4000" b="1" dirty="0">
                    <a:latin typeface="+mj-lt"/>
                    <a:cs typeface="Arial" pitchFamily="34" charset="0"/>
                  </a:endParaRPr>
                </a:p>
              </p:txBody>
            </p:sp>
            <p:sp>
              <p:nvSpPr>
                <p:cNvPr id="401" name="TextBox 400"/>
                <p:cNvSpPr txBox="1"/>
                <p:nvPr/>
              </p:nvSpPr>
              <p:spPr>
                <a:xfrm>
                  <a:off x="3730961" y="8968896"/>
                  <a:ext cx="504056" cy="19448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500" b="1" dirty="0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/>
                    </a:rPr>
                    <a:t></a:t>
                  </a:r>
                  <a:endParaRPr lang="en-US" sz="115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cxnSp>
            <p:nvCxnSpPr>
              <p:cNvPr id="399" name="Straight Arrow Connector 398"/>
              <p:cNvCxnSpPr/>
              <p:nvPr/>
            </p:nvCxnSpPr>
            <p:spPr>
              <a:xfrm flipV="1">
                <a:off x="17975925" y="4664877"/>
                <a:ext cx="2757970" cy="689492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5" name="Group 61"/>
            <p:cNvGrpSpPr/>
            <p:nvPr/>
          </p:nvGrpSpPr>
          <p:grpSpPr>
            <a:xfrm>
              <a:off x="17668833" y="3934814"/>
              <a:ext cx="1000539" cy="1862263"/>
              <a:chOff x="3968193" y="8949002"/>
              <a:chExt cx="1044925" cy="1944880"/>
            </a:xfrm>
          </p:grpSpPr>
          <p:sp>
            <p:nvSpPr>
              <p:cNvPr id="396" name="TextBox 395"/>
              <p:cNvSpPr txBox="1"/>
              <p:nvPr/>
            </p:nvSpPr>
            <p:spPr>
              <a:xfrm>
                <a:off x="4058496" y="9671529"/>
                <a:ext cx="954622" cy="7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397" name="TextBox 396"/>
              <p:cNvSpPr txBox="1"/>
              <p:nvPr/>
            </p:nvSpPr>
            <p:spPr>
              <a:xfrm>
                <a:off x="3968193" y="8949002"/>
                <a:ext cx="504056" cy="1944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02" name="Group 104"/>
          <p:cNvGrpSpPr/>
          <p:nvPr/>
        </p:nvGrpSpPr>
        <p:grpSpPr>
          <a:xfrm>
            <a:off x="16162245" y="8018287"/>
            <a:ext cx="775316" cy="1862048"/>
            <a:chOff x="17355891" y="8474720"/>
            <a:chExt cx="954622" cy="2293093"/>
          </a:xfrm>
        </p:grpSpPr>
        <p:sp>
          <p:nvSpPr>
            <p:cNvPr id="403" name="TextBox 402"/>
            <p:cNvSpPr txBox="1"/>
            <p:nvPr/>
          </p:nvSpPr>
          <p:spPr>
            <a:xfrm>
              <a:off x="17705660" y="8474720"/>
              <a:ext cx="504057" cy="2293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5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4" name="TextBox 403"/>
            <p:cNvSpPr txBox="1"/>
            <p:nvPr/>
          </p:nvSpPr>
          <p:spPr>
            <a:xfrm>
              <a:off x="17355891" y="9423082"/>
              <a:ext cx="954622" cy="871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latin typeface="+mj-lt"/>
                  <a:cs typeface="Arial" pitchFamily="34" charset="0"/>
                </a:rPr>
                <a:t>H</a:t>
              </a:r>
              <a:endParaRPr lang="en-US" sz="4000" b="1" dirty="0">
                <a:latin typeface="+mj-lt"/>
                <a:cs typeface="Arial" pitchFamily="34" charset="0"/>
              </a:endParaRPr>
            </a:p>
          </p:txBody>
        </p:sp>
      </p:grpSp>
      <p:cxnSp>
        <p:nvCxnSpPr>
          <p:cNvPr id="405" name="Straight Arrow Connector 404"/>
          <p:cNvCxnSpPr/>
          <p:nvPr/>
        </p:nvCxnSpPr>
        <p:spPr>
          <a:xfrm flipH="1">
            <a:off x="16127761" y="8242934"/>
            <a:ext cx="1264986" cy="2259490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Arrow Connector 405"/>
          <p:cNvCxnSpPr/>
          <p:nvPr/>
        </p:nvCxnSpPr>
        <p:spPr>
          <a:xfrm flipH="1">
            <a:off x="17094399" y="8217927"/>
            <a:ext cx="315626" cy="3557885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Arrow Connector 406"/>
          <p:cNvCxnSpPr/>
          <p:nvPr/>
        </p:nvCxnSpPr>
        <p:spPr>
          <a:xfrm flipV="1">
            <a:off x="17136153" y="10538286"/>
            <a:ext cx="2309969" cy="1255427"/>
          </a:xfrm>
          <a:prstGeom prst="straightConnector1">
            <a:avLst/>
          </a:prstGeom>
          <a:ln w="889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Straight Arrow Connector 407"/>
          <p:cNvCxnSpPr/>
          <p:nvPr/>
        </p:nvCxnSpPr>
        <p:spPr>
          <a:xfrm flipH="1" flipV="1">
            <a:off x="17443288" y="8236489"/>
            <a:ext cx="1994271" cy="2220097"/>
          </a:xfrm>
          <a:prstGeom prst="straightConnector1">
            <a:avLst/>
          </a:prstGeom>
          <a:ln w="889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9" name="Group 222"/>
          <p:cNvGrpSpPr/>
          <p:nvPr/>
        </p:nvGrpSpPr>
        <p:grpSpPr>
          <a:xfrm>
            <a:off x="19541941" y="7789711"/>
            <a:ext cx="2942006" cy="2692837"/>
            <a:chOff x="19540669" y="7679459"/>
            <a:chExt cx="2941815" cy="2693149"/>
          </a:xfrm>
        </p:grpSpPr>
        <p:cxnSp>
          <p:nvCxnSpPr>
            <p:cNvPr id="410" name="Straight Arrow Connector 409"/>
            <p:cNvCxnSpPr/>
            <p:nvPr/>
          </p:nvCxnSpPr>
          <p:spPr>
            <a:xfrm flipV="1">
              <a:off x="19540669" y="9117036"/>
              <a:ext cx="2309819" cy="1255572"/>
            </a:xfrm>
            <a:prstGeom prst="straightConnector1">
              <a:avLst/>
            </a:prstGeom>
            <a:ln w="889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1" name="Group 167"/>
            <p:cNvGrpSpPr/>
            <p:nvPr/>
          </p:nvGrpSpPr>
          <p:grpSpPr>
            <a:xfrm>
              <a:off x="21572884" y="7679459"/>
              <a:ext cx="909600" cy="1862264"/>
              <a:chOff x="19020542" y="9731817"/>
              <a:chExt cx="1120034" cy="2293093"/>
            </a:xfrm>
          </p:grpSpPr>
          <p:sp>
            <p:nvSpPr>
              <p:cNvPr id="412" name="TextBox 411"/>
              <p:cNvSpPr txBox="1"/>
              <p:nvPr/>
            </p:nvSpPr>
            <p:spPr>
              <a:xfrm>
                <a:off x="19185954" y="10507809"/>
                <a:ext cx="954622" cy="871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>
                    <a:latin typeface="+mj-lt"/>
                    <a:ea typeface="Tahoma" pitchFamily="34" charset="0"/>
                    <a:cs typeface="Tahoma" pitchFamily="34" charset="0"/>
                  </a:rPr>
                  <a:t>E</a:t>
                </a:r>
                <a:endParaRPr lang="en-US" sz="40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13" name="TextBox 412"/>
              <p:cNvSpPr txBox="1"/>
              <p:nvPr/>
            </p:nvSpPr>
            <p:spPr>
              <a:xfrm>
                <a:off x="19020542" y="9731817"/>
                <a:ext cx="504056" cy="2293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5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cxnSp>
        <p:nvCxnSpPr>
          <p:cNvPr id="414" name="Straight Arrow Connector 413"/>
          <p:cNvCxnSpPr/>
          <p:nvPr/>
        </p:nvCxnSpPr>
        <p:spPr>
          <a:xfrm>
            <a:off x="16162388" y="10561409"/>
            <a:ext cx="879402" cy="1204009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5" name="Group 228"/>
          <p:cNvGrpSpPr/>
          <p:nvPr/>
        </p:nvGrpSpPr>
        <p:grpSpPr>
          <a:xfrm>
            <a:off x="17119432" y="11674513"/>
            <a:ext cx="1686401" cy="1862048"/>
            <a:chOff x="17118317" y="11564715"/>
            <a:chExt cx="1686291" cy="1862264"/>
          </a:xfrm>
        </p:grpSpPr>
        <p:grpSp>
          <p:nvGrpSpPr>
            <p:cNvPr id="416" name="Group 177"/>
            <p:cNvGrpSpPr/>
            <p:nvPr/>
          </p:nvGrpSpPr>
          <p:grpSpPr>
            <a:xfrm>
              <a:off x="17729960" y="11564715"/>
              <a:ext cx="1074648" cy="1862264"/>
              <a:chOff x="19004166" y="9760152"/>
              <a:chExt cx="1323265" cy="2293093"/>
            </a:xfrm>
          </p:grpSpPr>
          <p:sp>
            <p:nvSpPr>
              <p:cNvPr id="418" name="TextBox 417"/>
              <p:cNvSpPr txBox="1"/>
              <p:nvPr/>
            </p:nvSpPr>
            <p:spPr>
              <a:xfrm>
                <a:off x="19372809" y="10621625"/>
                <a:ext cx="954622" cy="871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>
                    <a:latin typeface="+mj-lt"/>
                    <a:ea typeface="Tahoma" pitchFamily="34" charset="0"/>
                    <a:cs typeface="Tahoma" pitchFamily="34" charset="0"/>
                  </a:rPr>
                  <a:t>F</a:t>
                </a:r>
                <a:endParaRPr lang="en-US" sz="40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19" name="TextBox 418"/>
              <p:cNvSpPr txBox="1"/>
              <p:nvPr/>
            </p:nvSpPr>
            <p:spPr>
              <a:xfrm>
                <a:off x="19004166" y="9760152"/>
                <a:ext cx="504056" cy="2293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5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cxnSp>
          <p:nvCxnSpPr>
            <p:cNvPr id="417" name="Straight Arrow Connector 416"/>
            <p:cNvCxnSpPr/>
            <p:nvPr/>
          </p:nvCxnSpPr>
          <p:spPr>
            <a:xfrm>
              <a:off x="17118317" y="11755741"/>
              <a:ext cx="879345" cy="1204148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0" name="Group 214"/>
          <p:cNvGrpSpPr/>
          <p:nvPr/>
        </p:nvGrpSpPr>
        <p:grpSpPr>
          <a:xfrm>
            <a:off x="16800713" y="10406076"/>
            <a:ext cx="850890" cy="1862048"/>
            <a:chOff x="16685635" y="9836993"/>
            <a:chExt cx="1047673" cy="2293094"/>
          </a:xfrm>
        </p:grpSpPr>
        <p:sp>
          <p:nvSpPr>
            <p:cNvPr id="421" name="Freeform 420"/>
            <p:cNvSpPr/>
            <p:nvPr/>
          </p:nvSpPr>
          <p:spPr>
            <a:xfrm>
              <a:off x="16845280" y="10861040"/>
              <a:ext cx="888028" cy="1186180"/>
            </a:xfrm>
            <a:custGeom>
              <a:avLst/>
              <a:gdLst>
                <a:gd name="connsiteX0" fmla="*/ 162560 w 852170"/>
                <a:gd name="connsiteY0" fmla="*/ 614680 h 1186180"/>
                <a:gd name="connsiteX1" fmla="*/ 101600 w 852170"/>
                <a:gd name="connsiteY1" fmla="*/ 35560 h 1186180"/>
                <a:gd name="connsiteX2" fmla="*/ 772160 w 852170"/>
                <a:gd name="connsiteY2" fmla="*/ 401320 h 1186180"/>
                <a:gd name="connsiteX3" fmla="*/ 581660 w 852170"/>
                <a:gd name="connsiteY3" fmla="*/ 1186180 h 1186180"/>
                <a:gd name="connsiteX4" fmla="*/ 254000 w 852170"/>
                <a:gd name="connsiteY4" fmla="*/ 789940 h 1186180"/>
                <a:gd name="connsiteX5" fmla="*/ 254000 w 852170"/>
                <a:gd name="connsiteY5" fmla="*/ 789940 h 1186180"/>
                <a:gd name="connsiteX0" fmla="*/ 162560 w 852170"/>
                <a:gd name="connsiteY0" fmla="*/ 614680 h 1186180"/>
                <a:gd name="connsiteX1" fmla="*/ 101600 w 852170"/>
                <a:gd name="connsiteY1" fmla="*/ 35560 h 1186180"/>
                <a:gd name="connsiteX2" fmla="*/ 772160 w 852170"/>
                <a:gd name="connsiteY2" fmla="*/ 401320 h 1186180"/>
                <a:gd name="connsiteX3" fmla="*/ 581660 w 852170"/>
                <a:gd name="connsiteY3" fmla="*/ 1186180 h 1186180"/>
                <a:gd name="connsiteX4" fmla="*/ 254000 w 852170"/>
                <a:gd name="connsiteY4" fmla="*/ 789940 h 1186180"/>
                <a:gd name="connsiteX5" fmla="*/ 254000 w 852170"/>
                <a:gd name="connsiteY5" fmla="*/ 789940 h 1186180"/>
                <a:gd name="connsiteX0" fmla="*/ 162560 w 888028"/>
                <a:gd name="connsiteY0" fmla="*/ 614680 h 1186180"/>
                <a:gd name="connsiteX1" fmla="*/ 101600 w 888028"/>
                <a:gd name="connsiteY1" fmla="*/ 35560 h 1186180"/>
                <a:gd name="connsiteX2" fmla="*/ 772160 w 888028"/>
                <a:gd name="connsiteY2" fmla="*/ 401320 h 1186180"/>
                <a:gd name="connsiteX3" fmla="*/ 581660 w 888028"/>
                <a:gd name="connsiteY3" fmla="*/ 1186180 h 1186180"/>
                <a:gd name="connsiteX4" fmla="*/ 254000 w 888028"/>
                <a:gd name="connsiteY4" fmla="*/ 789940 h 1186180"/>
                <a:gd name="connsiteX5" fmla="*/ 254000 w 888028"/>
                <a:gd name="connsiteY5" fmla="*/ 789940 h 118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8028" h="1186180">
                  <a:moveTo>
                    <a:pt x="162560" y="614680"/>
                  </a:moveTo>
                  <a:cubicBezTo>
                    <a:pt x="81280" y="342900"/>
                    <a:pt x="0" y="71120"/>
                    <a:pt x="101600" y="35560"/>
                  </a:cubicBezTo>
                  <a:cubicBezTo>
                    <a:pt x="203200" y="0"/>
                    <a:pt x="635804" y="70892"/>
                    <a:pt x="772160" y="401320"/>
                  </a:cubicBezTo>
                  <a:cubicBezTo>
                    <a:pt x="888028" y="723424"/>
                    <a:pt x="716915" y="889635"/>
                    <a:pt x="581660" y="1186180"/>
                  </a:cubicBezTo>
                  <a:lnTo>
                    <a:pt x="254000" y="789940"/>
                  </a:lnTo>
                  <a:lnTo>
                    <a:pt x="254000" y="789940"/>
                  </a:ln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TextBox 421"/>
            <p:cNvSpPr txBox="1"/>
            <p:nvPr/>
          </p:nvSpPr>
          <p:spPr>
            <a:xfrm>
              <a:off x="16685635" y="9836993"/>
              <a:ext cx="504056" cy="2293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5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cxnSp>
        <p:nvCxnSpPr>
          <p:cNvPr id="423" name="Straight Arrow Connector 422"/>
          <p:cNvCxnSpPr/>
          <p:nvPr/>
        </p:nvCxnSpPr>
        <p:spPr>
          <a:xfrm flipH="1" flipV="1">
            <a:off x="16769249" y="9380726"/>
            <a:ext cx="296878" cy="2374598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4" name="Group 423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425" name="Rounded Rectangle 424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6" name="TextBox 425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427" name="TextBox 426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</a:p>
          </p:txBody>
        </p:sp>
      </p:grpSp>
      <p:grpSp>
        <p:nvGrpSpPr>
          <p:cNvPr id="366" name="Group 218"/>
          <p:cNvGrpSpPr/>
          <p:nvPr/>
        </p:nvGrpSpPr>
        <p:grpSpPr>
          <a:xfrm>
            <a:off x="19471724" y="6449965"/>
            <a:ext cx="4282659" cy="951642"/>
            <a:chOff x="19537610" y="6546741"/>
            <a:chExt cx="4282380" cy="951752"/>
          </a:xfrm>
        </p:grpSpPr>
        <p:sp>
          <p:nvSpPr>
            <p:cNvPr id="367" name="Rounded Rectangle 366"/>
            <p:cNvSpPr/>
            <p:nvPr/>
          </p:nvSpPr>
          <p:spPr>
            <a:xfrm>
              <a:off x="20057487" y="6546741"/>
              <a:ext cx="3380028" cy="951752"/>
            </a:xfrm>
            <a:prstGeom prst="roundRect">
              <a:avLst>
                <a:gd name="adj" fmla="val 392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3" name="TextBox 372"/>
                <p:cNvSpPr txBox="1"/>
                <p:nvPr/>
              </p:nvSpPr>
              <p:spPr>
                <a:xfrm>
                  <a:off x="19537610" y="6654964"/>
                  <a:ext cx="4282380" cy="7286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0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en-US" sz="4000" b="1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  <m:r>
                          <a:rPr lang="en-US" sz="4000" b="1" i="0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̂"/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𝐵𝐴𝐶</m:t>
                            </m:r>
                          </m:e>
                        </m:acc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373" name="TextBox 3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37610" y="6654964"/>
                  <a:ext cx="4282380" cy="72861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2" name="TextBox 431"/>
              <p:cNvSpPr txBox="1"/>
              <p:nvPr/>
            </p:nvSpPr>
            <p:spPr>
              <a:xfrm>
                <a:off x="5765321" y="3562350"/>
                <a:ext cx="9505675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m:rPr>
                        <m:nor/>
                      </m:rPr>
                      <a:rPr lang="vi-VN" sz="4800" b="1" i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m:rPr>
                        <m:nor/>
                      </m:rPr>
                      <a:rPr lang="vi-VN" sz="48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 dirty="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  <a:sym typeface="Symbol"/>
                      </a:rPr>
                      <m:t></m:t>
                    </m:r>
                    <m:r>
                      <a:rPr lang="vi-VN" sz="4800" b="1" i="1" dirty="0" smtClean="0">
                        <a:latin typeface="Cambria Math" panose="02040503050406030204" pitchFamily="18" charset="0"/>
                        <a:ea typeface="Tahoma" pitchFamily="34" charset="0"/>
                        <a:cs typeface="Times New Roman" panose="02020603050405020304" pitchFamily="18" charset="0"/>
                        <a:sym typeface="Symbol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2" name="TextBox 4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321" y="3562350"/>
                <a:ext cx="9505675" cy="925446"/>
              </a:xfrm>
              <a:prstGeom prst="rect">
                <a:avLst/>
              </a:prstGeom>
              <a:blipFill>
                <a:blip r:embed="rId11"/>
                <a:stretch>
                  <a:fillRect l="-2951" t="-4605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3" name="Group 53"/>
          <p:cNvGrpSpPr/>
          <p:nvPr/>
        </p:nvGrpSpPr>
        <p:grpSpPr>
          <a:xfrm>
            <a:off x="6300494" y="6654194"/>
            <a:ext cx="5689002" cy="707886"/>
            <a:chOff x="5064002" y="7218834"/>
            <a:chExt cx="5688632" cy="7079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4" name="TextBox 443"/>
                <p:cNvSpPr txBox="1"/>
                <p:nvPr/>
              </p:nvSpPr>
              <p:spPr>
                <a:xfrm>
                  <a:off x="5064002" y="7218834"/>
                  <a:ext cx="5688632" cy="707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000" b="1" i="1" baseline="30000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000" b="1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vi-VN" sz="4000" b="1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vi-VN" sz="4000" b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vi-VN" sz="4000" b="1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vi-VN" sz="4000" b="1" i="1" smtClean="0">
                            <a:latin typeface="Cambria Math" panose="02040503050406030204" pitchFamily="18" charset="0"/>
                          </a:rPr>
                          <m:t>𝟏𝟖𝟎𝟎</m:t>
                        </m:r>
                      </m:oMath>
                    </m:oMathPara>
                  </a14:m>
                  <a:endParaRPr lang="en-US" sz="4000" b="1" baseline="30000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4" name="TextBox 4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4002" y="7218834"/>
                  <a:ext cx="5688632" cy="70796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5" name="Straight Arrow Connector 444"/>
            <p:cNvCxnSpPr/>
            <p:nvPr/>
          </p:nvCxnSpPr>
          <p:spPr>
            <a:xfrm>
              <a:off x="6529951" y="7313702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Arrow Connector 445"/>
            <p:cNvCxnSpPr/>
            <p:nvPr/>
          </p:nvCxnSpPr>
          <p:spPr>
            <a:xfrm>
              <a:off x="7251313" y="7313702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repeatCount="4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2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5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8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2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repeatCount="3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2" repeatCount="2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6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9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2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20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8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2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1" repeatCount="3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repeatCount="3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 animBg="1"/>
      <p:bldP spid="219" grpId="0" animBg="1"/>
      <p:bldP spid="281" grpId="0" animBg="1"/>
      <p:bldP spid="288" grpId="0"/>
      <p:bldP spid="376" grpId="0" animBg="1"/>
      <p:bldP spid="387" grpId="0" animBg="1"/>
      <p:bldP spid="4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70"/>
          <p:cNvGrpSpPr/>
          <p:nvPr/>
        </p:nvGrpSpPr>
        <p:grpSpPr>
          <a:xfrm>
            <a:off x="1268176" y="4047262"/>
            <a:ext cx="21850829" cy="4826731"/>
            <a:chOff x="1268091" y="4047728"/>
            <a:chExt cx="21849407" cy="4827290"/>
          </a:xfrm>
        </p:grpSpPr>
        <p:sp>
          <p:nvSpPr>
            <p:cNvPr id="30" name="Rounded Rectangle 29"/>
            <p:cNvSpPr/>
            <p:nvPr/>
          </p:nvSpPr>
          <p:spPr>
            <a:xfrm>
              <a:off x="1504226" y="4383960"/>
              <a:ext cx="21613272" cy="4491058"/>
            </a:xfrm>
            <a:prstGeom prst="roundRect">
              <a:avLst>
                <a:gd name="adj" fmla="val 347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2" name="Group 68"/>
            <p:cNvGrpSpPr/>
            <p:nvPr/>
          </p:nvGrpSpPr>
          <p:grpSpPr>
            <a:xfrm>
              <a:off x="1268091" y="4047728"/>
              <a:ext cx="17413568" cy="1479971"/>
              <a:chOff x="1268091" y="4047728"/>
              <a:chExt cx="17413568" cy="1479971"/>
            </a:xfrm>
          </p:grpSpPr>
          <p:grpSp>
            <p:nvGrpSpPr>
              <p:cNvPr id="13" name="Group 65"/>
              <p:cNvGrpSpPr/>
              <p:nvPr/>
            </p:nvGrpSpPr>
            <p:grpSpPr>
              <a:xfrm>
                <a:off x="1268091" y="4047728"/>
                <a:ext cx="4448211" cy="824978"/>
                <a:chOff x="166396" y="8712046"/>
                <a:chExt cx="4448211" cy="824978"/>
              </a:xfrm>
            </p:grpSpPr>
            <p:sp>
              <p:nvSpPr>
                <p:cNvPr id="32" name="Freeform 20"/>
                <p:cNvSpPr>
                  <a:spLocks/>
                </p:cNvSpPr>
                <p:nvPr/>
              </p:nvSpPr>
              <p:spPr bwMode="auto">
                <a:xfrm>
                  <a:off x="384522" y="8755081"/>
                  <a:ext cx="4230085" cy="781943"/>
                </a:xfrm>
                <a:prstGeom prst="roundRect">
                  <a:avLst/>
                </a:prstGeom>
                <a:solidFill>
                  <a:srgbClr val="0072BC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4" name="Group 11"/>
                <p:cNvGrpSpPr/>
                <p:nvPr/>
              </p:nvGrpSpPr>
              <p:grpSpPr>
                <a:xfrm>
                  <a:off x="166396" y="8780577"/>
                  <a:ext cx="702538" cy="572229"/>
                  <a:chOff x="-145995" y="8633545"/>
                  <a:chExt cx="787401" cy="641352"/>
                </a:xfrm>
              </p:grpSpPr>
              <p:sp>
                <p:nvSpPr>
                  <p:cNvPr id="35" name="Freeform 45"/>
                  <p:cNvSpPr>
                    <a:spLocks/>
                  </p:cNvSpPr>
                  <p:nvPr/>
                </p:nvSpPr>
                <p:spPr bwMode="auto">
                  <a:xfrm>
                    <a:off x="255643" y="9062171"/>
                    <a:ext cx="363538" cy="88900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6" name="Freeform 46"/>
                  <p:cNvSpPr>
                    <a:spLocks noEditPoints="1"/>
                  </p:cNvSpPr>
                  <p:nvPr/>
                </p:nvSpPr>
                <p:spPr bwMode="auto">
                  <a:xfrm>
                    <a:off x="233418" y="9039946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0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0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7" name="Freeform 47"/>
                  <p:cNvSpPr>
                    <a:spLocks/>
                  </p:cNvSpPr>
                  <p:nvPr/>
                </p:nvSpPr>
                <p:spPr bwMode="auto">
                  <a:xfrm>
                    <a:off x="255643" y="9136784"/>
                    <a:ext cx="363538" cy="90488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8" name="Freeform 48"/>
                  <p:cNvSpPr>
                    <a:spLocks noEditPoints="1"/>
                  </p:cNvSpPr>
                  <p:nvPr/>
                </p:nvSpPr>
                <p:spPr bwMode="auto">
                  <a:xfrm>
                    <a:off x="233418" y="9114559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1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1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9" name="Freeform 49"/>
                  <p:cNvSpPr>
                    <a:spLocks/>
                  </p:cNvSpPr>
                  <p:nvPr/>
                </p:nvSpPr>
                <p:spPr bwMode="auto">
                  <a:xfrm>
                    <a:off x="217543" y="8657358"/>
                    <a:ext cx="263525" cy="254000"/>
                  </a:xfrm>
                  <a:custGeom>
                    <a:avLst/>
                    <a:gdLst>
                      <a:gd name="T0" fmla="*/ 50 w 70"/>
                      <a:gd name="T1" fmla="*/ 68 h 68"/>
                      <a:gd name="T2" fmla="*/ 45 w 70"/>
                      <a:gd name="T3" fmla="*/ 67 h 68"/>
                      <a:gd name="T4" fmla="*/ 2 w 70"/>
                      <a:gd name="T5" fmla="*/ 23 h 68"/>
                      <a:gd name="T6" fmla="*/ 2 w 70"/>
                      <a:gd name="T7" fmla="*/ 15 h 68"/>
                      <a:gd name="T8" fmla="*/ 14 w 70"/>
                      <a:gd name="T9" fmla="*/ 3 h 68"/>
                      <a:gd name="T10" fmla="*/ 22 w 70"/>
                      <a:gd name="T11" fmla="*/ 0 h 68"/>
                      <a:gd name="T12" fmla="*/ 31 w 70"/>
                      <a:gd name="T13" fmla="*/ 3 h 68"/>
                      <a:gd name="T14" fmla="*/ 65 w 70"/>
                      <a:gd name="T15" fmla="*/ 38 h 68"/>
                      <a:gd name="T16" fmla="*/ 65 w 70"/>
                      <a:gd name="T17" fmla="*/ 55 h 68"/>
                      <a:gd name="T18" fmla="*/ 54 w 70"/>
                      <a:gd name="T19" fmla="*/ 67 h 68"/>
                      <a:gd name="T20" fmla="*/ 50 w 70"/>
                      <a:gd name="T21" fmla="*/ 6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0" h="68">
                        <a:moveTo>
                          <a:pt x="50" y="68"/>
                        </a:moveTo>
                        <a:cubicBezTo>
                          <a:pt x="48" y="68"/>
                          <a:pt x="47" y="68"/>
                          <a:pt x="45" y="67"/>
                        </a:cubicBezTo>
                        <a:cubicBezTo>
                          <a:pt x="2" y="23"/>
                          <a:pt x="2" y="23"/>
                          <a:pt x="2" y="23"/>
                        </a:cubicBezTo>
                        <a:cubicBezTo>
                          <a:pt x="0" y="21"/>
                          <a:pt x="0" y="17"/>
                          <a:pt x="2" y="15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6" y="1"/>
                          <a:pt x="19" y="0"/>
                          <a:pt x="22" y="0"/>
                        </a:cubicBezTo>
                        <a:cubicBezTo>
                          <a:pt x="26" y="0"/>
                          <a:pt x="29" y="1"/>
                          <a:pt x="31" y="3"/>
                        </a:cubicBezTo>
                        <a:cubicBezTo>
                          <a:pt x="65" y="38"/>
                          <a:pt x="65" y="38"/>
                          <a:pt x="65" y="38"/>
                        </a:cubicBezTo>
                        <a:cubicBezTo>
                          <a:pt x="70" y="42"/>
                          <a:pt x="70" y="50"/>
                          <a:pt x="65" y="55"/>
                        </a:cubicBezTo>
                        <a:cubicBezTo>
                          <a:pt x="54" y="67"/>
                          <a:pt x="54" y="67"/>
                          <a:pt x="54" y="67"/>
                        </a:cubicBezTo>
                        <a:cubicBezTo>
                          <a:pt x="53" y="68"/>
                          <a:pt x="51" y="68"/>
                          <a:pt x="50" y="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0" name="Freeform 50"/>
                  <p:cNvSpPr>
                    <a:spLocks noEditPoints="1"/>
                  </p:cNvSpPr>
                  <p:nvPr/>
                </p:nvSpPr>
                <p:spPr bwMode="auto">
                  <a:xfrm>
                    <a:off x="192143" y="8633545"/>
                    <a:ext cx="314325" cy="300038"/>
                  </a:xfrm>
                  <a:custGeom>
                    <a:avLst/>
                    <a:gdLst>
                      <a:gd name="T0" fmla="*/ 29 w 84"/>
                      <a:gd name="T1" fmla="*/ 12 h 80"/>
                      <a:gd name="T2" fmla="*/ 34 w 84"/>
                      <a:gd name="T3" fmla="*/ 13 h 80"/>
                      <a:gd name="T4" fmla="*/ 68 w 84"/>
                      <a:gd name="T5" fmla="*/ 48 h 80"/>
                      <a:gd name="T6" fmla="*/ 68 w 84"/>
                      <a:gd name="T7" fmla="*/ 57 h 80"/>
                      <a:gd name="T8" fmla="*/ 57 w 84"/>
                      <a:gd name="T9" fmla="*/ 68 h 80"/>
                      <a:gd name="T10" fmla="*/ 13 w 84"/>
                      <a:gd name="T11" fmla="*/ 25 h 80"/>
                      <a:gd name="T12" fmla="*/ 25 w 84"/>
                      <a:gd name="T13" fmla="*/ 13 h 80"/>
                      <a:gd name="T14" fmla="*/ 29 w 84"/>
                      <a:gd name="T15" fmla="*/ 12 h 80"/>
                      <a:gd name="T16" fmla="*/ 29 w 84"/>
                      <a:gd name="T17" fmla="*/ 0 h 80"/>
                      <a:gd name="T18" fmla="*/ 16 w 84"/>
                      <a:gd name="T19" fmla="*/ 5 h 80"/>
                      <a:gd name="T20" fmla="*/ 5 w 84"/>
                      <a:gd name="T21" fmla="*/ 16 h 80"/>
                      <a:gd name="T22" fmla="*/ 5 w 84"/>
                      <a:gd name="T23" fmla="*/ 33 h 80"/>
                      <a:gd name="T24" fmla="*/ 48 w 84"/>
                      <a:gd name="T25" fmla="*/ 77 h 80"/>
                      <a:gd name="T26" fmla="*/ 57 w 84"/>
                      <a:gd name="T27" fmla="*/ 80 h 80"/>
                      <a:gd name="T28" fmla="*/ 57 w 84"/>
                      <a:gd name="T29" fmla="*/ 80 h 80"/>
                      <a:gd name="T30" fmla="*/ 65 w 84"/>
                      <a:gd name="T31" fmla="*/ 77 h 80"/>
                      <a:gd name="T32" fmla="*/ 77 w 84"/>
                      <a:gd name="T33" fmla="*/ 65 h 80"/>
                      <a:gd name="T34" fmla="*/ 77 w 84"/>
                      <a:gd name="T35" fmla="*/ 39 h 80"/>
                      <a:gd name="T36" fmla="*/ 42 w 84"/>
                      <a:gd name="T37" fmla="*/ 5 h 80"/>
                      <a:gd name="T38" fmla="*/ 29 w 84"/>
                      <a:gd name="T39" fmla="*/ 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84" h="80">
                        <a:moveTo>
                          <a:pt x="29" y="12"/>
                        </a:moveTo>
                        <a:cubicBezTo>
                          <a:pt x="31" y="12"/>
                          <a:pt x="33" y="12"/>
                          <a:pt x="34" y="13"/>
                        </a:cubicBezTo>
                        <a:cubicBezTo>
                          <a:pt x="34" y="13"/>
                          <a:pt x="34" y="13"/>
                          <a:pt x="68" y="48"/>
                        </a:cubicBezTo>
                        <a:cubicBezTo>
                          <a:pt x="71" y="50"/>
                          <a:pt x="71" y="54"/>
                          <a:pt x="68" y="57"/>
                        </a:cubicBezTo>
                        <a:cubicBezTo>
                          <a:pt x="68" y="57"/>
                          <a:pt x="68" y="57"/>
                          <a:pt x="57" y="68"/>
                        </a:cubicBezTo>
                        <a:cubicBezTo>
                          <a:pt x="57" y="68"/>
                          <a:pt x="57" y="68"/>
                          <a:pt x="13" y="25"/>
                        </a:cubicBezTo>
                        <a:cubicBezTo>
                          <a:pt x="13" y="25"/>
                          <a:pt x="13" y="25"/>
                          <a:pt x="25" y="13"/>
                        </a:cubicBezTo>
                        <a:cubicBezTo>
                          <a:pt x="26" y="12"/>
                          <a:pt x="28" y="12"/>
                          <a:pt x="29" y="12"/>
                        </a:cubicBezTo>
                        <a:moveTo>
                          <a:pt x="29" y="0"/>
                        </a:moveTo>
                        <a:cubicBezTo>
                          <a:pt x="24" y="0"/>
                          <a:pt x="20" y="2"/>
                          <a:pt x="16" y="5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0" y="21"/>
                          <a:pt x="0" y="29"/>
                          <a:pt x="5" y="33"/>
                        </a:cubicBezTo>
                        <a:cubicBezTo>
                          <a:pt x="48" y="77"/>
                          <a:pt x="48" y="77"/>
                          <a:pt x="48" y="77"/>
                        </a:cubicBezTo>
                        <a:cubicBezTo>
                          <a:pt x="50" y="79"/>
                          <a:pt x="53" y="80"/>
                          <a:pt x="57" y="80"/>
                        </a:cubicBezTo>
                        <a:cubicBezTo>
                          <a:pt x="57" y="80"/>
                          <a:pt x="57" y="80"/>
                          <a:pt x="57" y="80"/>
                        </a:cubicBezTo>
                        <a:cubicBezTo>
                          <a:pt x="60" y="80"/>
                          <a:pt x="63" y="79"/>
                          <a:pt x="65" y="77"/>
                        </a:cubicBezTo>
                        <a:cubicBezTo>
                          <a:pt x="77" y="65"/>
                          <a:pt x="77" y="65"/>
                          <a:pt x="77" y="65"/>
                        </a:cubicBezTo>
                        <a:cubicBezTo>
                          <a:pt x="84" y="58"/>
                          <a:pt x="84" y="47"/>
                          <a:pt x="77" y="39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39" y="2"/>
                          <a:pt x="34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1" name="Freeform 51"/>
                  <p:cNvSpPr>
                    <a:spLocks noEditPoints="1"/>
                  </p:cNvSpPr>
                  <p:nvPr/>
                </p:nvSpPr>
                <p:spPr bwMode="auto">
                  <a:xfrm>
                    <a:off x="-123770" y="8724033"/>
                    <a:ext cx="742950" cy="528639"/>
                  </a:xfrm>
                  <a:custGeom>
                    <a:avLst/>
                    <a:gdLst>
                      <a:gd name="T0" fmla="*/ 12 w 198"/>
                      <a:gd name="T1" fmla="*/ 141 h 141"/>
                      <a:gd name="T2" fmla="*/ 8 w 198"/>
                      <a:gd name="T3" fmla="*/ 140 h 141"/>
                      <a:gd name="T4" fmla="*/ 3 w 198"/>
                      <a:gd name="T5" fmla="*/ 134 h 141"/>
                      <a:gd name="T6" fmla="*/ 1 w 198"/>
                      <a:gd name="T7" fmla="*/ 128 h 141"/>
                      <a:gd name="T8" fmla="*/ 14 w 198"/>
                      <a:gd name="T9" fmla="*/ 77 h 141"/>
                      <a:gd name="T10" fmla="*/ 15 w 198"/>
                      <a:gd name="T11" fmla="*/ 75 h 141"/>
                      <a:gd name="T12" fmla="*/ 88 w 198"/>
                      <a:gd name="T13" fmla="*/ 1 h 141"/>
                      <a:gd name="T14" fmla="*/ 92 w 198"/>
                      <a:gd name="T15" fmla="*/ 0 h 141"/>
                      <a:gd name="T16" fmla="*/ 92 w 198"/>
                      <a:gd name="T17" fmla="*/ 0 h 141"/>
                      <a:gd name="T18" fmla="*/ 97 w 198"/>
                      <a:gd name="T19" fmla="*/ 1 h 141"/>
                      <a:gd name="T20" fmla="*/ 103 w 198"/>
                      <a:gd name="T21" fmla="*/ 8 h 141"/>
                      <a:gd name="T22" fmla="*/ 105 w 198"/>
                      <a:gd name="T23" fmla="*/ 12 h 141"/>
                      <a:gd name="T24" fmla="*/ 109 w 198"/>
                      <a:gd name="T25" fmla="*/ 13 h 141"/>
                      <a:gd name="T26" fmla="*/ 116 w 198"/>
                      <a:gd name="T27" fmla="*/ 21 h 141"/>
                      <a:gd name="T28" fmla="*/ 117 w 198"/>
                      <a:gd name="T29" fmla="*/ 24 h 141"/>
                      <a:gd name="T30" fmla="*/ 121 w 198"/>
                      <a:gd name="T31" fmla="*/ 26 h 141"/>
                      <a:gd name="T32" fmla="*/ 128 w 198"/>
                      <a:gd name="T33" fmla="*/ 33 h 141"/>
                      <a:gd name="T34" fmla="*/ 130 w 198"/>
                      <a:gd name="T35" fmla="*/ 37 h 141"/>
                      <a:gd name="T36" fmla="*/ 133 w 198"/>
                      <a:gd name="T37" fmla="*/ 38 h 141"/>
                      <a:gd name="T38" fmla="*/ 140 w 198"/>
                      <a:gd name="T39" fmla="*/ 45 h 141"/>
                      <a:gd name="T40" fmla="*/ 142 w 198"/>
                      <a:gd name="T41" fmla="*/ 49 h 141"/>
                      <a:gd name="T42" fmla="*/ 140 w 198"/>
                      <a:gd name="T43" fmla="*/ 53 h 141"/>
                      <a:gd name="T44" fmla="*/ 124 w 198"/>
                      <a:gd name="T45" fmla="*/ 70 h 141"/>
                      <a:gd name="T46" fmla="*/ 192 w 198"/>
                      <a:gd name="T47" fmla="*/ 70 h 141"/>
                      <a:gd name="T48" fmla="*/ 198 w 198"/>
                      <a:gd name="T49" fmla="*/ 76 h 141"/>
                      <a:gd name="T50" fmla="*/ 198 w 198"/>
                      <a:gd name="T51" fmla="*/ 87 h 141"/>
                      <a:gd name="T52" fmla="*/ 192 w 198"/>
                      <a:gd name="T53" fmla="*/ 93 h 141"/>
                      <a:gd name="T54" fmla="*/ 107 w 198"/>
                      <a:gd name="T55" fmla="*/ 93 h 141"/>
                      <a:gd name="T56" fmla="*/ 103 w 198"/>
                      <a:gd name="T57" fmla="*/ 91 h 141"/>
                      <a:gd name="T58" fmla="*/ 67 w 198"/>
                      <a:gd name="T59" fmla="*/ 127 h 141"/>
                      <a:gd name="T60" fmla="*/ 64 w 198"/>
                      <a:gd name="T61" fmla="*/ 128 h 141"/>
                      <a:gd name="T62" fmla="*/ 14 w 198"/>
                      <a:gd name="T63" fmla="*/ 141 h 141"/>
                      <a:gd name="T64" fmla="*/ 12 w 198"/>
                      <a:gd name="T65" fmla="*/ 141 h 141"/>
                      <a:gd name="T66" fmla="*/ 23 w 198"/>
                      <a:gd name="T67" fmla="*/ 119 h 141"/>
                      <a:gd name="T68" fmla="*/ 45 w 198"/>
                      <a:gd name="T69" fmla="*/ 113 h 141"/>
                      <a:gd name="T70" fmla="*/ 29 w 198"/>
                      <a:gd name="T71" fmla="*/ 97 h 141"/>
                      <a:gd name="T72" fmla="*/ 23 w 198"/>
                      <a:gd name="T73" fmla="*/ 119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98" h="141">
                        <a:moveTo>
                          <a:pt x="12" y="141"/>
                        </a:moveTo>
                        <a:cubicBezTo>
                          <a:pt x="11" y="141"/>
                          <a:pt x="9" y="141"/>
                          <a:pt x="8" y="140"/>
                        </a:cubicBezTo>
                        <a:cubicBezTo>
                          <a:pt x="3" y="134"/>
                          <a:pt x="3" y="134"/>
                          <a:pt x="3" y="134"/>
                        </a:cubicBezTo>
                        <a:cubicBezTo>
                          <a:pt x="1" y="133"/>
                          <a:pt x="0" y="131"/>
                          <a:pt x="1" y="128"/>
                        </a:cubicBezTo>
                        <a:cubicBezTo>
                          <a:pt x="14" y="77"/>
                          <a:pt x="14" y="77"/>
                          <a:pt x="14" y="77"/>
                        </a:cubicBezTo>
                        <a:cubicBezTo>
                          <a:pt x="14" y="76"/>
                          <a:pt x="15" y="75"/>
                          <a:pt x="15" y="75"/>
                        </a:cubicBezTo>
                        <a:cubicBezTo>
                          <a:pt x="88" y="1"/>
                          <a:pt x="88" y="1"/>
                          <a:pt x="88" y="1"/>
                        </a:cubicBezTo>
                        <a:cubicBezTo>
                          <a:pt x="89" y="0"/>
                          <a:pt x="91" y="0"/>
                          <a:pt x="92" y="0"/>
                        </a:cubicBezTo>
                        <a:cubicBezTo>
                          <a:pt x="92" y="0"/>
                          <a:pt x="92" y="0"/>
                          <a:pt x="92" y="0"/>
                        </a:cubicBezTo>
                        <a:cubicBezTo>
                          <a:pt x="94" y="0"/>
                          <a:pt x="96" y="0"/>
                          <a:pt x="97" y="1"/>
                        </a:cubicBez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4" y="9"/>
                          <a:pt x="105" y="10"/>
                          <a:pt x="105" y="12"/>
                        </a:cubicBezTo>
                        <a:cubicBezTo>
                          <a:pt x="106" y="12"/>
                          <a:pt x="108" y="12"/>
                          <a:pt x="109" y="13"/>
                        </a:cubicBezTo>
                        <a:cubicBezTo>
                          <a:pt x="116" y="21"/>
                          <a:pt x="116" y="21"/>
                          <a:pt x="116" y="21"/>
                        </a:cubicBezTo>
                        <a:cubicBezTo>
                          <a:pt x="117" y="22"/>
                          <a:pt x="117" y="23"/>
                          <a:pt x="117" y="24"/>
                        </a:cubicBezTo>
                        <a:cubicBezTo>
                          <a:pt x="119" y="24"/>
                          <a:pt x="120" y="25"/>
                          <a:pt x="121" y="26"/>
                        </a:cubicBezTo>
                        <a:cubicBezTo>
                          <a:pt x="128" y="33"/>
                          <a:pt x="128" y="33"/>
                          <a:pt x="128" y="33"/>
                        </a:cubicBezTo>
                        <a:cubicBezTo>
                          <a:pt x="129" y="34"/>
                          <a:pt x="130" y="35"/>
                          <a:pt x="130" y="37"/>
                        </a:cubicBezTo>
                        <a:cubicBezTo>
                          <a:pt x="131" y="37"/>
                          <a:pt x="132" y="37"/>
                          <a:pt x="133" y="38"/>
                        </a:cubicBezTo>
                        <a:cubicBezTo>
                          <a:pt x="140" y="45"/>
                          <a:pt x="140" y="45"/>
                          <a:pt x="140" y="45"/>
                        </a:cubicBezTo>
                        <a:cubicBezTo>
                          <a:pt x="141" y="46"/>
                          <a:pt x="142" y="47"/>
                          <a:pt x="142" y="49"/>
                        </a:cubicBezTo>
                        <a:cubicBezTo>
                          <a:pt x="142" y="51"/>
                          <a:pt x="141" y="52"/>
                          <a:pt x="140" y="53"/>
                        </a:cubicBezTo>
                        <a:cubicBezTo>
                          <a:pt x="124" y="70"/>
                          <a:pt x="124" y="70"/>
                          <a:pt x="124" y="70"/>
                        </a:cubicBezTo>
                        <a:cubicBezTo>
                          <a:pt x="192" y="70"/>
                          <a:pt x="192" y="70"/>
                          <a:pt x="192" y="70"/>
                        </a:cubicBezTo>
                        <a:cubicBezTo>
                          <a:pt x="196" y="70"/>
                          <a:pt x="198" y="72"/>
                          <a:pt x="198" y="76"/>
                        </a:cubicBezTo>
                        <a:cubicBezTo>
                          <a:pt x="198" y="87"/>
                          <a:pt x="198" y="87"/>
                          <a:pt x="198" y="87"/>
                        </a:cubicBezTo>
                        <a:cubicBezTo>
                          <a:pt x="198" y="91"/>
                          <a:pt x="196" y="93"/>
                          <a:pt x="192" y="93"/>
                        </a:cubicBezTo>
                        <a:cubicBezTo>
                          <a:pt x="107" y="93"/>
                          <a:pt x="107" y="93"/>
                          <a:pt x="107" y="93"/>
                        </a:cubicBezTo>
                        <a:cubicBezTo>
                          <a:pt x="105" y="93"/>
                          <a:pt x="104" y="92"/>
                          <a:pt x="103" y="91"/>
                        </a:cubicBezTo>
                        <a:cubicBezTo>
                          <a:pt x="67" y="127"/>
                          <a:pt x="67" y="127"/>
                          <a:pt x="67" y="127"/>
                        </a:cubicBezTo>
                        <a:cubicBezTo>
                          <a:pt x="66" y="127"/>
                          <a:pt x="65" y="128"/>
                          <a:pt x="64" y="128"/>
                        </a:cubicBezTo>
                        <a:cubicBezTo>
                          <a:pt x="14" y="141"/>
                          <a:pt x="14" y="141"/>
                          <a:pt x="14" y="141"/>
                        </a:cubicBezTo>
                        <a:cubicBezTo>
                          <a:pt x="13" y="141"/>
                          <a:pt x="13" y="141"/>
                          <a:pt x="12" y="141"/>
                        </a:cubicBezTo>
                        <a:close/>
                        <a:moveTo>
                          <a:pt x="23" y="119"/>
                        </a:moveTo>
                        <a:cubicBezTo>
                          <a:pt x="45" y="113"/>
                          <a:pt x="45" y="113"/>
                          <a:pt x="45" y="113"/>
                        </a:cubicBezTo>
                        <a:cubicBezTo>
                          <a:pt x="29" y="97"/>
                          <a:pt x="29" y="97"/>
                          <a:pt x="29" y="97"/>
                        </a:cubicBez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2" name="Freeform 52"/>
                  <p:cNvSpPr>
                    <a:spLocks noEditPoints="1"/>
                  </p:cNvSpPr>
                  <p:nvPr/>
                </p:nvSpPr>
                <p:spPr bwMode="auto">
                  <a:xfrm>
                    <a:off x="-145995" y="8701808"/>
                    <a:ext cx="787400" cy="573089"/>
                  </a:xfrm>
                  <a:custGeom>
                    <a:avLst/>
                    <a:gdLst>
                      <a:gd name="T0" fmla="*/ 98 w 210"/>
                      <a:gd name="T1" fmla="*/ 12 h 153"/>
                      <a:gd name="T2" fmla="*/ 105 w 210"/>
                      <a:gd name="T3" fmla="*/ 18 h 153"/>
                      <a:gd name="T4" fmla="*/ 37 w 210"/>
                      <a:gd name="T5" fmla="*/ 86 h 153"/>
                      <a:gd name="T6" fmla="*/ 43 w 210"/>
                      <a:gd name="T7" fmla="*/ 92 h 153"/>
                      <a:gd name="T8" fmla="*/ 110 w 210"/>
                      <a:gd name="T9" fmla="*/ 24 h 153"/>
                      <a:gd name="T10" fmla="*/ 118 w 210"/>
                      <a:gd name="T11" fmla="*/ 31 h 153"/>
                      <a:gd name="T12" fmla="*/ 50 w 210"/>
                      <a:gd name="T13" fmla="*/ 99 h 153"/>
                      <a:gd name="T14" fmla="*/ 55 w 210"/>
                      <a:gd name="T15" fmla="*/ 104 h 153"/>
                      <a:gd name="T16" fmla="*/ 123 w 210"/>
                      <a:gd name="T17" fmla="*/ 36 h 153"/>
                      <a:gd name="T18" fmla="*/ 130 w 210"/>
                      <a:gd name="T19" fmla="*/ 43 h 153"/>
                      <a:gd name="T20" fmla="*/ 62 w 210"/>
                      <a:gd name="T21" fmla="*/ 111 h 153"/>
                      <a:gd name="T22" fmla="*/ 68 w 210"/>
                      <a:gd name="T23" fmla="*/ 116 h 153"/>
                      <a:gd name="T24" fmla="*/ 135 w 210"/>
                      <a:gd name="T25" fmla="*/ 49 h 153"/>
                      <a:gd name="T26" fmla="*/ 142 w 210"/>
                      <a:gd name="T27" fmla="*/ 55 h 153"/>
                      <a:gd name="T28" fmla="*/ 115 w 210"/>
                      <a:gd name="T29" fmla="*/ 82 h 153"/>
                      <a:gd name="T30" fmla="*/ 198 w 210"/>
                      <a:gd name="T31" fmla="*/ 82 h 153"/>
                      <a:gd name="T32" fmla="*/ 198 w 210"/>
                      <a:gd name="T33" fmla="*/ 93 h 153"/>
                      <a:gd name="T34" fmla="*/ 113 w 210"/>
                      <a:gd name="T35" fmla="*/ 93 h 153"/>
                      <a:gd name="T36" fmla="*/ 113 w 210"/>
                      <a:gd name="T37" fmla="*/ 84 h 153"/>
                      <a:gd name="T38" fmla="*/ 69 w 210"/>
                      <a:gd name="T39" fmla="*/ 128 h 153"/>
                      <a:gd name="T40" fmla="*/ 18 w 210"/>
                      <a:gd name="T41" fmla="*/ 141 h 153"/>
                      <a:gd name="T42" fmla="*/ 13 w 210"/>
                      <a:gd name="T43" fmla="*/ 136 h 153"/>
                      <a:gd name="T44" fmla="*/ 26 w 210"/>
                      <a:gd name="T45" fmla="*/ 85 h 153"/>
                      <a:gd name="T46" fmla="*/ 98 w 210"/>
                      <a:gd name="T47" fmla="*/ 12 h 153"/>
                      <a:gd name="T48" fmla="*/ 21 w 210"/>
                      <a:gd name="T49" fmla="*/ 133 h 153"/>
                      <a:gd name="T50" fmla="*/ 62 w 210"/>
                      <a:gd name="T51" fmla="*/ 122 h 153"/>
                      <a:gd name="T52" fmla="*/ 32 w 210"/>
                      <a:gd name="T53" fmla="*/ 91 h 153"/>
                      <a:gd name="T54" fmla="*/ 21 w 210"/>
                      <a:gd name="T55" fmla="*/ 133 h 153"/>
                      <a:gd name="T56" fmla="*/ 98 w 210"/>
                      <a:gd name="T57" fmla="*/ 0 h 153"/>
                      <a:gd name="T58" fmla="*/ 98 w 210"/>
                      <a:gd name="T59" fmla="*/ 0 h 153"/>
                      <a:gd name="T60" fmla="*/ 90 w 210"/>
                      <a:gd name="T61" fmla="*/ 3 h 153"/>
                      <a:gd name="T62" fmla="*/ 17 w 210"/>
                      <a:gd name="T63" fmla="*/ 76 h 153"/>
                      <a:gd name="T64" fmla="*/ 14 w 210"/>
                      <a:gd name="T65" fmla="*/ 82 h 153"/>
                      <a:gd name="T66" fmla="*/ 1 w 210"/>
                      <a:gd name="T67" fmla="*/ 133 h 153"/>
                      <a:gd name="T68" fmla="*/ 4 w 210"/>
                      <a:gd name="T69" fmla="*/ 145 h 153"/>
                      <a:gd name="T70" fmla="*/ 10 w 210"/>
                      <a:gd name="T71" fmla="*/ 150 h 153"/>
                      <a:gd name="T72" fmla="*/ 18 w 210"/>
                      <a:gd name="T73" fmla="*/ 153 h 153"/>
                      <a:gd name="T74" fmla="*/ 21 w 210"/>
                      <a:gd name="T75" fmla="*/ 153 h 153"/>
                      <a:gd name="T76" fmla="*/ 72 w 210"/>
                      <a:gd name="T77" fmla="*/ 140 h 153"/>
                      <a:gd name="T78" fmla="*/ 77 w 210"/>
                      <a:gd name="T79" fmla="*/ 137 h 153"/>
                      <a:gd name="T80" fmla="*/ 109 w 210"/>
                      <a:gd name="T81" fmla="*/ 105 h 153"/>
                      <a:gd name="T82" fmla="*/ 113 w 210"/>
                      <a:gd name="T83" fmla="*/ 105 h 153"/>
                      <a:gd name="T84" fmla="*/ 198 w 210"/>
                      <a:gd name="T85" fmla="*/ 105 h 153"/>
                      <a:gd name="T86" fmla="*/ 210 w 210"/>
                      <a:gd name="T87" fmla="*/ 93 h 153"/>
                      <a:gd name="T88" fmla="*/ 210 w 210"/>
                      <a:gd name="T89" fmla="*/ 82 h 153"/>
                      <a:gd name="T90" fmla="*/ 198 w 210"/>
                      <a:gd name="T91" fmla="*/ 70 h 153"/>
                      <a:gd name="T92" fmla="*/ 144 w 210"/>
                      <a:gd name="T93" fmla="*/ 70 h 153"/>
                      <a:gd name="T94" fmla="*/ 150 w 210"/>
                      <a:gd name="T95" fmla="*/ 64 h 153"/>
                      <a:gd name="T96" fmla="*/ 154 w 210"/>
                      <a:gd name="T97" fmla="*/ 55 h 153"/>
                      <a:gd name="T98" fmla="*/ 150 w 210"/>
                      <a:gd name="T99" fmla="*/ 47 h 153"/>
                      <a:gd name="T100" fmla="*/ 144 w 210"/>
                      <a:gd name="T101" fmla="*/ 40 h 153"/>
                      <a:gd name="T102" fmla="*/ 140 w 210"/>
                      <a:gd name="T103" fmla="*/ 38 h 153"/>
                      <a:gd name="T104" fmla="*/ 138 w 210"/>
                      <a:gd name="T105" fmla="*/ 35 h 153"/>
                      <a:gd name="T106" fmla="*/ 131 w 210"/>
                      <a:gd name="T107" fmla="*/ 28 h 153"/>
                      <a:gd name="T108" fmla="*/ 128 w 210"/>
                      <a:gd name="T109" fmla="*/ 25 h 153"/>
                      <a:gd name="T110" fmla="*/ 126 w 210"/>
                      <a:gd name="T111" fmla="*/ 22 h 153"/>
                      <a:gd name="T112" fmla="*/ 119 w 210"/>
                      <a:gd name="T113" fmla="*/ 15 h 153"/>
                      <a:gd name="T114" fmla="*/ 116 w 210"/>
                      <a:gd name="T115" fmla="*/ 13 h 153"/>
                      <a:gd name="T116" fmla="*/ 113 w 210"/>
                      <a:gd name="T117" fmla="*/ 10 h 153"/>
                      <a:gd name="T118" fmla="*/ 107 w 210"/>
                      <a:gd name="T119" fmla="*/ 3 h 153"/>
                      <a:gd name="T120" fmla="*/ 98 w 210"/>
                      <a:gd name="T121" fmla="*/ 0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210" h="153">
                        <a:moveTo>
                          <a:pt x="98" y="12"/>
                        </a:moveTo>
                        <a:cubicBezTo>
                          <a:pt x="105" y="18"/>
                          <a:pt x="105" y="18"/>
                          <a:pt x="105" y="18"/>
                        </a:cubicBezTo>
                        <a:cubicBezTo>
                          <a:pt x="37" y="86"/>
                          <a:pt x="37" y="86"/>
                          <a:pt x="37" y="86"/>
                        </a:cubicBezTo>
                        <a:cubicBezTo>
                          <a:pt x="43" y="92"/>
                          <a:pt x="43" y="92"/>
                          <a:pt x="43" y="92"/>
                        </a:cubicBezTo>
                        <a:cubicBezTo>
                          <a:pt x="110" y="24"/>
                          <a:pt x="110" y="24"/>
                          <a:pt x="110" y="24"/>
                        </a:cubicBezTo>
                        <a:cubicBezTo>
                          <a:pt x="118" y="31"/>
                          <a:pt x="118" y="31"/>
                          <a:pt x="118" y="31"/>
                        </a:cubicBezTo>
                        <a:cubicBezTo>
                          <a:pt x="50" y="99"/>
                          <a:pt x="50" y="99"/>
                          <a:pt x="50" y="99"/>
                        </a:cubicBezTo>
                        <a:cubicBezTo>
                          <a:pt x="55" y="104"/>
                          <a:pt x="55" y="104"/>
                          <a:pt x="55" y="104"/>
                        </a:cubicBezTo>
                        <a:cubicBezTo>
                          <a:pt x="123" y="36"/>
                          <a:pt x="123" y="36"/>
                          <a:pt x="123" y="36"/>
                        </a:cubicBezTo>
                        <a:cubicBezTo>
                          <a:pt x="130" y="43"/>
                          <a:pt x="130" y="43"/>
                          <a:pt x="130" y="43"/>
                        </a:cubicBezTo>
                        <a:cubicBezTo>
                          <a:pt x="62" y="111"/>
                          <a:pt x="62" y="111"/>
                          <a:pt x="62" y="111"/>
                        </a:cubicBezTo>
                        <a:cubicBezTo>
                          <a:pt x="68" y="116"/>
                          <a:pt x="68" y="116"/>
                          <a:pt x="68" y="116"/>
                        </a:cubicBezTo>
                        <a:cubicBezTo>
                          <a:pt x="135" y="49"/>
                          <a:pt x="135" y="49"/>
                          <a:pt x="135" y="49"/>
                        </a:cubicBezTo>
                        <a:cubicBezTo>
                          <a:pt x="142" y="55"/>
                          <a:pt x="142" y="55"/>
                          <a:pt x="142" y="55"/>
                        </a:cubicBezTo>
                        <a:cubicBezTo>
                          <a:pt x="115" y="82"/>
                          <a:pt x="115" y="82"/>
                          <a:pt x="115" y="82"/>
                        </a:cubicBezTo>
                        <a:cubicBezTo>
                          <a:pt x="198" y="82"/>
                          <a:pt x="198" y="82"/>
                          <a:pt x="198" y="82"/>
                        </a:cubicBezTo>
                        <a:cubicBezTo>
                          <a:pt x="198" y="93"/>
                          <a:pt x="198" y="93"/>
                          <a:pt x="198" y="93"/>
                        </a:cubicBezTo>
                        <a:cubicBezTo>
                          <a:pt x="113" y="93"/>
                          <a:pt x="113" y="93"/>
                          <a:pt x="113" y="93"/>
                        </a:cubicBezTo>
                        <a:cubicBezTo>
                          <a:pt x="113" y="84"/>
                          <a:pt x="113" y="84"/>
                          <a:pt x="113" y="84"/>
                        </a:cubicBezTo>
                        <a:cubicBezTo>
                          <a:pt x="69" y="128"/>
                          <a:pt x="69" y="128"/>
                          <a:pt x="69" y="128"/>
                        </a:cubicBezTo>
                        <a:cubicBezTo>
                          <a:pt x="18" y="141"/>
                          <a:pt x="18" y="141"/>
                          <a:pt x="18" y="141"/>
                        </a:cubicBezTo>
                        <a:cubicBezTo>
                          <a:pt x="13" y="136"/>
                          <a:pt x="13" y="136"/>
                          <a:pt x="13" y="136"/>
                        </a:cubicBezTo>
                        <a:cubicBezTo>
                          <a:pt x="26" y="85"/>
                          <a:pt x="26" y="85"/>
                          <a:pt x="26" y="85"/>
                        </a:cubicBezTo>
                        <a:cubicBezTo>
                          <a:pt x="98" y="12"/>
                          <a:pt x="98" y="12"/>
                          <a:pt x="98" y="12"/>
                        </a:cubicBezTo>
                        <a:moveTo>
                          <a:pt x="21" y="133"/>
                        </a:moveTo>
                        <a:cubicBezTo>
                          <a:pt x="62" y="122"/>
                          <a:pt x="62" y="122"/>
                          <a:pt x="62" y="122"/>
                        </a:cubicBezTo>
                        <a:cubicBezTo>
                          <a:pt x="32" y="91"/>
                          <a:pt x="32" y="91"/>
                          <a:pt x="32" y="91"/>
                        </a:cubicBezTo>
                        <a:cubicBezTo>
                          <a:pt x="21" y="133"/>
                          <a:pt x="21" y="133"/>
                          <a:pt x="21" y="133"/>
                        </a:cubicBezTo>
                        <a:moveTo>
                          <a:pt x="98" y="0"/>
                        </a:moveTo>
                        <a:cubicBezTo>
                          <a:pt x="98" y="0"/>
                          <a:pt x="98" y="0"/>
                          <a:pt x="98" y="0"/>
                        </a:cubicBezTo>
                        <a:cubicBezTo>
                          <a:pt x="95" y="0"/>
                          <a:pt x="92" y="1"/>
                          <a:pt x="90" y="3"/>
                        </a:cubicBezTo>
                        <a:cubicBezTo>
                          <a:pt x="17" y="76"/>
                          <a:pt x="17" y="76"/>
                          <a:pt x="17" y="76"/>
                        </a:cubicBezTo>
                        <a:cubicBezTo>
                          <a:pt x="16" y="78"/>
                          <a:pt x="15" y="80"/>
                          <a:pt x="14" y="82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0" y="137"/>
                          <a:pt x="1" y="142"/>
                          <a:pt x="4" y="145"/>
                        </a:cubicBezTo>
                        <a:cubicBezTo>
                          <a:pt x="10" y="150"/>
                          <a:pt x="10" y="150"/>
                          <a:pt x="10" y="150"/>
                        </a:cubicBezTo>
                        <a:cubicBezTo>
                          <a:pt x="12" y="152"/>
                          <a:pt x="15" y="153"/>
                          <a:pt x="18" y="153"/>
                        </a:cubicBezTo>
                        <a:cubicBezTo>
                          <a:pt x="19" y="153"/>
                          <a:pt x="20" y="153"/>
                          <a:pt x="21" y="153"/>
                        </a:cubicBezTo>
                        <a:cubicBezTo>
                          <a:pt x="72" y="140"/>
                          <a:pt x="72" y="140"/>
                          <a:pt x="72" y="140"/>
                        </a:cubicBezTo>
                        <a:cubicBezTo>
                          <a:pt x="74" y="140"/>
                          <a:pt x="76" y="138"/>
                          <a:pt x="77" y="137"/>
                        </a:cubicBezTo>
                        <a:cubicBezTo>
                          <a:pt x="109" y="105"/>
                          <a:pt x="109" y="105"/>
                          <a:pt x="109" y="105"/>
                        </a:cubicBezTo>
                        <a:cubicBezTo>
                          <a:pt x="111" y="105"/>
                          <a:pt x="112" y="105"/>
                          <a:pt x="113" y="105"/>
                        </a:cubicBezTo>
                        <a:cubicBezTo>
                          <a:pt x="198" y="105"/>
                          <a:pt x="198" y="105"/>
                          <a:pt x="198" y="105"/>
                        </a:cubicBezTo>
                        <a:cubicBezTo>
                          <a:pt x="205" y="105"/>
                          <a:pt x="210" y="100"/>
                          <a:pt x="210" y="93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75"/>
                          <a:pt x="205" y="70"/>
                          <a:pt x="198" y="70"/>
                        </a:cubicBezTo>
                        <a:cubicBezTo>
                          <a:pt x="144" y="70"/>
                          <a:pt x="144" y="70"/>
                          <a:pt x="144" y="70"/>
                        </a:cubicBezTo>
                        <a:cubicBezTo>
                          <a:pt x="150" y="64"/>
                          <a:pt x="150" y="64"/>
                          <a:pt x="150" y="64"/>
                        </a:cubicBezTo>
                        <a:cubicBezTo>
                          <a:pt x="153" y="61"/>
                          <a:pt x="154" y="58"/>
                          <a:pt x="154" y="55"/>
                        </a:cubicBezTo>
                        <a:cubicBezTo>
                          <a:pt x="154" y="52"/>
                          <a:pt x="152" y="49"/>
                          <a:pt x="150" y="47"/>
                        </a:cubicBezTo>
                        <a:cubicBezTo>
                          <a:pt x="144" y="40"/>
                          <a:pt x="144" y="40"/>
                          <a:pt x="144" y="40"/>
                        </a:cubicBezTo>
                        <a:cubicBezTo>
                          <a:pt x="143" y="39"/>
                          <a:pt x="142" y="39"/>
                          <a:pt x="140" y="38"/>
                        </a:cubicBezTo>
                        <a:cubicBezTo>
                          <a:pt x="140" y="37"/>
                          <a:pt x="139" y="36"/>
                          <a:pt x="138" y="35"/>
                        </a:cubicBezTo>
                        <a:cubicBezTo>
                          <a:pt x="131" y="28"/>
                          <a:pt x="131" y="28"/>
                          <a:pt x="131" y="28"/>
                        </a:cubicBezTo>
                        <a:cubicBezTo>
                          <a:pt x="131" y="27"/>
                          <a:pt x="129" y="26"/>
                          <a:pt x="128" y="25"/>
                        </a:cubicBezTo>
                        <a:cubicBezTo>
                          <a:pt x="128" y="24"/>
                          <a:pt x="127" y="23"/>
                          <a:pt x="126" y="22"/>
                        </a:cubicBezTo>
                        <a:cubicBezTo>
                          <a:pt x="119" y="15"/>
                          <a:pt x="119" y="15"/>
                          <a:pt x="119" y="15"/>
                        </a:cubicBezTo>
                        <a:cubicBezTo>
                          <a:pt x="118" y="14"/>
                          <a:pt x="117" y="13"/>
                          <a:pt x="116" y="13"/>
                        </a:cubicBezTo>
                        <a:cubicBezTo>
                          <a:pt x="115" y="12"/>
                          <a:pt x="114" y="10"/>
                          <a:pt x="113" y="10"/>
                        </a:cubicBezTo>
                        <a:cubicBezTo>
                          <a:pt x="107" y="3"/>
                          <a:pt x="107" y="3"/>
                          <a:pt x="107" y="3"/>
                        </a:cubicBezTo>
                        <a:cubicBezTo>
                          <a:pt x="105" y="1"/>
                          <a:pt x="102" y="0"/>
                          <a:pt x="98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3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084396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4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159009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5" name="Freeform 55"/>
                  <p:cNvSpPr>
                    <a:spLocks/>
                  </p:cNvSpPr>
                  <p:nvPr/>
                </p:nvSpPr>
                <p:spPr bwMode="auto">
                  <a:xfrm>
                    <a:off x="239768" y="8674820"/>
                    <a:ext cx="217488" cy="214313"/>
                  </a:xfrm>
                  <a:custGeom>
                    <a:avLst/>
                    <a:gdLst>
                      <a:gd name="T0" fmla="*/ 55 w 58"/>
                      <a:gd name="T1" fmla="*/ 46 h 57"/>
                      <a:gd name="T2" fmla="*/ 55 w 58"/>
                      <a:gd name="T3" fmla="*/ 37 h 57"/>
                      <a:gd name="T4" fmla="*/ 21 w 58"/>
                      <a:gd name="T5" fmla="*/ 2 h 57"/>
                      <a:gd name="T6" fmla="*/ 12 w 58"/>
                      <a:gd name="T7" fmla="*/ 2 h 57"/>
                      <a:gd name="T8" fmla="*/ 0 w 58"/>
                      <a:gd name="T9" fmla="*/ 14 h 57"/>
                      <a:gd name="T10" fmla="*/ 44 w 58"/>
                      <a:gd name="T11" fmla="*/ 57 h 57"/>
                      <a:gd name="T12" fmla="*/ 55 w 58"/>
                      <a:gd name="T13" fmla="*/ 46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57">
                        <a:moveTo>
                          <a:pt x="55" y="46"/>
                        </a:moveTo>
                        <a:cubicBezTo>
                          <a:pt x="58" y="43"/>
                          <a:pt x="58" y="39"/>
                          <a:pt x="55" y="37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18" y="0"/>
                          <a:pt x="14" y="0"/>
                          <a:pt x="12" y="2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44" y="57"/>
                          <a:pt x="44" y="57"/>
                          <a:pt x="44" y="57"/>
                        </a:cubicBezTo>
                        <a:cubicBezTo>
                          <a:pt x="55" y="46"/>
                          <a:pt x="55" y="46"/>
                          <a:pt x="55" y="4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6" name="Freeform 56"/>
                  <p:cNvSpPr>
                    <a:spLocks noEditPoints="1"/>
                  </p:cNvSpPr>
                  <p:nvPr/>
                </p:nvSpPr>
                <p:spPr bwMode="auto">
                  <a:xfrm>
                    <a:off x="-96782" y="8746258"/>
                    <a:ext cx="693738" cy="484189"/>
                  </a:xfrm>
                  <a:custGeom>
                    <a:avLst/>
                    <a:gdLst>
                      <a:gd name="T0" fmla="*/ 241 w 437"/>
                      <a:gd name="T1" fmla="*/ 166 h 305"/>
                      <a:gd name="T2" fmla="*/ 305 w 437"/>
                      <a:gd name="T3" fmla="*/ 102 h 305"/>
                      <a:gd name="T4" fmla="*/ 288 w 437"/>
                      <a:gd name="T5" fmla="*/ 88 h 305"/>
                      <a:gd name="T6" fmla="*/ 130 w 437"/>
                      <a:gd name="T7" fmla="*/ 246 h 305"/>
                      <a:gd name="T8" fmla="*/ 116 w 437"/>
                      <a:gd name="T9" fmla="*/ 234 h 305"/>
                      <a:gd name="T10" fmla="*/ 276 w 437"/>
                      <a:gd name="T11" fmla="*/ 74 h 305"/>
                      <a:gd name="T12" fmla="*/ 260 w 437"/>
                      <a:gd name="T13" fmla="*/ 57 h 305"/>
                      <a:gd name="T14" fmla="*/ 99 w 437"/>
                      <a:gd name="T15" fmla="*/ 218 h 305"/>
                      <a:gd name="T16" fmla="*/ 87 w 437"/>
                      <a:gd name="T17" fmla="*/ 206 h 305"/>
                      <a:gd name="T18" fmla="*/ 248 w 437"/>
                      <a:gd name="T19" fmla="*/ 45 h 305"/>
                      <a:gd name="T20" fmla="*/ 229 w 437"/>
                      <a:gd name="T21" fmla="*/ 29 h 305"/>
                      <a:gd name="T22" fmla="*/ 71 w 437"/>
                      <a:gd name="T23" fmla="*/ 189 h 305"/>
                      <a:gd name="T24" fmla="*/ 56 w 437"/>
                      <a:gd name="T25" fmla="*/ 175 h 305"/>
                      <a:gd name="T26" fmla="*/ 217 w 437"/>
                      <a:gd name="T27" fmla="*/ 14 h 305"/>
                      <a:gd name="T28" fmla="*/ 201 w 437"/>
                      <a:gd name="T29" fmla="*/ 0 h 305"/>
                      <a:gd name="T30" fmla="*/ 30 w 437"/>
                      <a:gd name="T31" fmla="*/ 173 h 305"/>
                      <a:gd name="T32" fmla="*/ 0 w 437"/>
                      <a:gd name="T33" fmla="*/ 293 h 305"/>
                      <a:gd name="T34" fmla="*/ 12 w 437"/>
                      <a:gd name="T35" fmla="*/ 305 h 305"/>
                      <a:gd name="T36" fmla="*/ 132 w 437"/>
                      <a:gd name="T37" fmla="*/ 274 h 305"/>
                      <a:gd name="T38" fmla="*/ 236 w 437"/>
                      <a:gd name="T39" fmla="*/ 170 h 305"/>
                      <a:gd name="T40" fmla="*/ 236 w 437"/>
                      <a:gd name="T41" fmla="*/ 192 h 305"/>
                      <a:gd name="T42" fmla="*/ 437 w 437"/>
                      <a:gd name="T43" fmla="*/ 192 h 305"/>
                      <a:gd name="T44" fmla="*/ 437 w 437"/>
                      <a:gd name="T45" fmla="*/ 166 h 305"/>
                      <a:gd name="T46" fmla="*/ 241 w 437"/>
                      <a:gd name="T47" fmla="*/ 166 h 305"/>
                      <a:gd name="T48" fmla="*/ 19 w 437"/>
                      <a:gd name="T49" fmla="*/ 286 h 305"/>
                      <a:gd name="T50" fmla="*/ 45 w 437"/>
                      <a:gd name="T51" fmla="*/ 187 h 305"/>
                      <a:gd name="T52" fmla="*/ 116 w 437"/>
                      <a:gd name="T53" fmla="*/ 260 h 305"/>
                      <a:gd name="T54" fmla="*/ 19 w 437"/>
                      <a:gd name="T55" fmla="*/ 286 h 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37" h="305">
                        <a:moveTo>
                          <a:pt x="241" y="166"/>
                        </a:moveTo>
                        <a:lnTo>
                          <a:pt x="305" y="102"/>
                        </a:lnTo>
                        <a:lnTo>
                          <a:pt x="288" y="88"/>
                        </a:lnTo>
                        <a:lnTo>
                          <a:pt x="130" y="246"/>
                        </a:lnTo>
                        <a:lnTo>
                          <a:pt x="116" y="234"/>
                        </a:lnTo>
                        <a:lnTo>
                          <a:pt x="276" y="74"/>
                        </a:lnTo>
                        <a:lnTo>
                          <a:pt x="260" y="57"/>
                        </a:lnTo>
                        <a:lnTo>
                          <a:pt x="99" y="218"/>
                        </a:lnTo>
                        <a:lnTo>
                          <a:pt x="87" y="206"/>
                        </a:lnTo>
                        <a:lnTo>
                          <a:pt x="248" y="45"/>
                        </a:lnTo>
                        <a:lnTo>
                          <a:pt x="229" y="29"/>
                        </a:lnTo>
                        <a:lnTo>
                          <a:pt x="71" y="189"/>
                        </a:lnTo>
                        <a:lnTo>
                          <a:pt x="56" y="175"/>
                        </a:lnTo>
                        <a:lnTo>
                          <a:pt x="217" y="14"/>
                        </a:lnTo>
                        <a:lnTo>
                          <a:pt x="201" y="0"/>
                        </a:lnTo>
                        <a:lnTo>
                          <a:pt x="30" y="173"/>
                        </a:lnTo>
                        <a:lnTo>
                          <a:pt x="0" y="293"/>
                        </a:lnTo>
                        <a:lnTo>
                          <a:pt x="12" y="305"/>
                        </a:lnTo>
                        <a:lnTo>
                          <a:pt x="132" y="274"/>
                        </a:lnTo>
                        <a:lnTo>
                          <a:pt x="236" y="170"/>
                        </a:lnTo>
                        <a:lnTo>
                          <a:pt x="236" y="192"/>
                        </a:lnTo>
                        <a:lnTo>
                          <a:pt x="437" y="192"/>
                        </a:lnTo>
                        <a:lnTo>
                          <a:pt x="437" y="166"/>
                        </a:lnTo>
                        <a:lnTo>
                          <a:pt x="241" y="166"/>
                        </a:lnTo>
                        <a:close/>
                        <a:moveTo>
                          <a:pt x="19" y="286"/>
                        </a:moveTo>
                        <a:lnTo>
                          <a:pt x="45" y="187"/>
                        </a:lnTo>
                        <a:lnTo>
                          <a:pt x="116" y="260"/>
                        </a:lnTo>
                        <a:lnTo>
                          <a:pt x="19" y="2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sp>
              <p:nvSpPr>
                <p:cNvPr id="34" name="TextBox 33"/>
                <p:cNvSpPr txBox="1"/>
                <p:nvPr/>
              </p:nvSpPr>
              <p:spPr>
                <a:xfrm>
                  <a:off x="932118" y="8712046"/>
                  <a:ext cx="3581430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Định nghĩa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</a:p>
              </p:txBody>
            </p:sp>
          </p:grpSp>
          <p:grpSp>
            <p:nvGrpSpPr>
              <p:cNvPr id="15" name="Group 46"/>
              <p:cNvGrpSpPr/>
              <p:nvPr/>
            </p:nvGrpSpPr>
            <p:grpSpPr>
              <a:xfrm>
                <a:off x="8096483" y="4690305"/>
                <a:ext cx="10585176" cy="837394"/>
                <a:chOff x="7592427" y="3767076"/>
                <a:chExt cx="10585176" cy="837394"/>
              </a:xfrm>
            </p:grpSpPr>
            <p:sp>
              <p:nvSpPr>
                <p:cNvPr id="48" name="TextBox 47"/>
                <p:cNvSpPr txBox="1"/>
                <p:nvPr/>
              </p:nvSpPr>
              <p:spPr>
                <a:xfrm>
                  <a:off x="7592427" y="3773377"/>
                  <a:ext cx="10585176" cy="8310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48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48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48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4800" b="1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48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u </a:t>
                  </a:r>
                  <a:r>
                    <a:rPr lang="vi-VN" sz="48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, v  </a:t>
                  </a:r>
                  <a:r>
                    <a:rPr lang="en-US" sz="48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  <a:sym typeface="Symbol"/>
                    </a:rPr>
                    <a:t> </a:t>
                  </a:r>
                  <a:r>
                    <a:rPr lang="vi-VN" sz="48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  <a:sym typeface="Symbol"/>
                    </a:rPr>
                    <a:t> </a:t>
                  </a:r>
                  <a:r>
                    <a:rPr lang="en-US" sz="48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  <a:sym typeface="Symbol"/>
                    </a:rPr>
                    <a:t>0.</a:t>
                  </a:r>
                  <a:endPara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49" name="Straight Arrow Connector 48"/>
                <p:cNvCxnSpPr/>
                <p:nvPr/>
              </p:nvCxnSpPr>
              <p:spPr>
                <a:xfrm>
                  <a:off x="13442310" y="3873175"/>
                  <a:ext cx="640080" cy="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Arrow Connector 49"/>
                <p:cNvCxnSpPr/>
                <p:nvPr/>
              </p:nvCxnSpPr>
              <p:spPr>
                <a:xfrm>
                  <a:off x="14432716" y="3873175"/>
                  <a:ext cx="640080" cy="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Arrow Connector 50"/>
                <p:cNvCxnSpPr/>
                <p:nvPr/>
              </p:nvCxnSpPr>
              <p:spPr>
                <a:xfrm>
                  <a:off x="15669870" y="3767076"/>
                  <a:ext cx="640080" cy="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6" name="Group 54"/>
          <p:cNvGrpSpPr/>
          <p:nvPr/>
        </p:nvGrpSpPr>
        <p:grpSpPr>
          <a:xfrm>
            <a:off x="4528991" y="5772265"/>
            <a:ext cx="15999891" cy="830997"/>
            <a:chOff x="4427093" y="5297265"/>
            <a:chExt cx="15998852" cy="831093"/>
          </a:xfrm>
        </p:grpSpPr>
        <p:sp>
          <p:nvSpPr>
            <p:cNvPr id="52" name="TextBox 51"/>
            <p:cNvSpPr txBox="1"/>
            <p:nvPr/>
          </p:nvSpPr>
          <p:spPr>
            <a:xfrm>
              <a:off x="4427093" y="5297265"/>
              <a:ext cx="15998852" cy="8310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vô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hướng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vectơ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</a:t>
              </a:r>
              <a:r>
                <a:rPr lang="vi-VN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u</a:t>
              </a:r>
              <a:r>
                <a:rPr lang="vi-VN" sz="4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</a:t>
              </a:r>
              <a:r>
                <a:rPr lang="vi-VN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kí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hiệu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u . v</a:t>
              </a:r>
              <a:endPara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12071284" y="5418634"/>
              <a:ext cx="64008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13606066" y="5418634"/>
              <a:ext cx="64008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18941370" y="5418634"/>
              <a:ext cx="64008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19782264" y="5418634"/>
              <a:ext cx="64008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0"/>
          <p:cNvGrpSpPr/>
          <p:nvPr/>
        </p:nvGrpSpPr>
        <p:grpSpPr>
          <a:xfrm>
            <a:off x="8624319" y="7146000"/>
            <a:ext cx="7761226" cy="1102712"/>
            <a:chOff x="7176052" y="6642770"/>
            <a:chExt cx="7760722" cy="1102839"/>
          </a:xfrm>
        </p:grpSpPr>
        <p:sp>
          <p:nvSpPr>
            <p:cNvPr id="68" name="Rounded Rectangle 67"/>
            <p:cNvSpPr/>
            <p:nvPr/>
          </p:nvSpPr>
          <p:spPr>
            <a:xfrm>
              <a:off x="7176052" y="6642770"/>
              <a:ext cx="7760722" cy="1102839"/>
            </a:xfrm>
            <a:prstGeom prst="roundRect">
              <a:avLst>
                <a:gd name="adj" fmla="val 1138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66"/>
            <p:cNvGrpSpPr/>
            <p:nvPr/>
          </p:nvGrpSpPr>
          <p:grpSpPr>
            <a:xfrm>
              <a:off x="7496009" y="6847215"/>
              <a:ext cx="7077931" cy="831093"/>
              <a:chOff x="6547845" y="7015584"/>
              <a:chExt cx="7077931" cy="831093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6648178" y="7015584"/>
                <a:ext cx="6977598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u .</a:t>
                </a:r>
                <a:r>
                  <a:rPr lang="vi-VN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  = </a:t>
                </a:r>
                <a:r>
                  <a:rPr lang="vi-VN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|u|</a:t>
                </a:r>
                <a:r>
                  <a:rPr lang="vi-VN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|v|</a:t>
                </a:r>
                <a:r>
                  <a:rPr lang="vi-VN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.cos( u , v )</a:t>
                </a:r>
              </a:p>
            </p:txBody>
          </p:sp>
          <p:cxnSp>
            <p:nvCxnSpPr>
              <p:cNvPr id="61" name="Straight Arrow Connector 60"/>
              <p:cNvCxnSpPr/>
              <p:nvPr/>
            </p:nvCxnSpPr>
            <p:spPr>
              <a:xfrm>
                <a:off x="6547845" y="7146826"/>
                <a:ext cx="731520" cy="0"/>
              </a:xfrm>
              <a:prstGeom prst="straightConnector1">
                <a:avLst/>
              </a:prstGeom>
              <a:ln w="508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/>
              <p:nvPr/>
            </p:nvCxnSpPr>
            <p:spPr>
              <a:xfrm>
                <a:off x="7358682" y="7146826"/>
                <a:ext cx="731520" cy="0"/>
              </a:xfrm>
              <a:prstGeom prst="straightConnector1">
                <a:avLst/>
              </a:prstGeom>
              <a:ln w="508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>
                <a:off x="8757407" y="7134125"/>
                <a:ext cx="731520" cy="0"/>
              </a:xfrm>
              <a:prstGeom prst="straightConnector1">
                <a:avLst/>
              </a:prstGeom>
              <a:ln w="508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>
                <a:off x="9771444" y="7134125"/>
                <a:ext cx="731520" cy="0"/>
              </a:xfrm>
              <a:prstGeom prst="straightConnector1">
                <a:avLst/>
              </a:prstGeom>
              <a:ln w="508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/>
              <p:nvPr/>
            </p:nvCxnSpPr>
            <p:spPr>
              <a:xfrm>
                <a:off x="11676401" y="7146826"/>
                <a:ext cx="731520" cy="0"/>
              </a:xfrm>
              <a:prstGeom prst="straightConnector1">
                <a:avLst/>
              </a:prstGeom>
              <a:ln w="508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>
              <a:xfrm>
                <a:off x="12489215" y="7146826"/>
                <a:ext cx="731520" cy="0"/>
              </a:xfrm>
              <a:prstGeom prst="straightConnector1">
                <a:avLst/>
              </a:prstGeom>
              <a:ln w="508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Group 70"/>
          <p:cNvGrpSpPr/>
          <p:nvPr/>
        </p:nvGrpSpPr>
        <p:grpSpPr>
          <a:xfrm>
            <a:off x="1504326" y="9220200"/>
            <a:ext cx="21614679" cy="3962400"/>
            <a:chOff x="1390107" y="4038600"/>
            <a:chExt cx="21614679" cy="3962400"/>
          </a:xfrm>
        </p:grpSpPr>
        <p:grpSp>
          <p:nvGrpSpPr>
            <p:cNvPr id="20" name="Group 45"/>
            <p:cNvGrpSpPr/>
            <p:nvPr/>
          </p:nvGrpSpPr>
          <p:grpSpPr>
            <a:xfrm>
              <a:off x="1390107" y="4076041"/>
              <a:ext cx="21614679" cy="3924959"/>
              <a:chOff x="1232452" y="2495616"/>
              <a:chExt cx="21614679" cy="3924959"/>
            </a:xfrm>
          </p:grpSpPr>
          <p:sp>
            <p:nvSpPr>
              <p:cNvPr id="81" name="Rounded Rectangle 80"/>
              <p:cNvSpPr/>
              <p:nvPr/>
            </p:nvSpPr>
            <p:spPr>
              <a:xfrm>
                <a:off x="1232452" y="2858285"/>
                <a:ext cx="21614679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>
              <a:off x="1661194" y="4038600"/>
              <a:ext cx="3113353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chất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21" name="Group 73"/>
          <p:cNvGrpSpPr/>
          <p:nvPr/>
        </p:nvGrpSpPr>
        <p:grpSpPr>
          <a:xfrm>
            <a:off x="3354387" y="11041649"/>
            <a:ext cx="11089954" cy="830997"/>
            <a:chOff x="2891851" y="9307066"/>
            <a:chExt cx="11089232" cy="831093"/>
          </a:xfrm>
        </p:grpSpPr>
        <p:sp>
          <p:nvSpPr>
            <p:cNvPr id="70" name="TextBox 69"/>
            <p:cNvSpPr txBox="1"/>
            <p:nvPr/>
          </p:nvSpPr>
          <p:spPr>
            <a:xfrm>
              <a:off x="2891851" y="9307066"/>
              <a:ext cx="11089232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Quy</a:t>
              </a:r>
              <a:r>
                <a:rPr lang="en-US" sz="48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ước</a:t>
              </a:r>
              <a:r>
                <a:rPr lang="en-US" sz="48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: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Nếu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u  = 0 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hoặc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v  = 0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thì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:</a:t>
              </a: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>
              <a:off x="6879278" y="9422616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>
              <a:off x="10131607" y="9422616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>
              <a:off x="7998146" y="9346416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11287231" y="9346416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79"/>
          <p:cNvGrpSpPr/>
          <p:nvPr/>
        </p:nvGrpSpPr>
        <p:grpSpPr>
          <a:xfrm>
            <a:off x="13388614" y="11041650"/>
            <a:ext cx="2761882" cy="830997"/>
            <a:chOff x="7584282" y="10675218"/>
            <a:chExt cx="2761702" cy="831093"/>
          </a:xfrm>
        </p:grpSpPr>
        <p:sp>
          <p:nvSpPr>
            <p:cNvPr id="75" name="TextBox 74"/>
            <p:cNvSpPr txBox="1"/>
            <p:nvPr/>
          </p:nvSpPr>
          <p:spPr>
            <a:xfrm>
              <a:off x="7609680" y="10675218"/>
              <a:ext cx="2736304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u . v = 0</a:t>
              </a:r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>
              <a:off x="7584282" y="10785326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8365332" y="10785326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15770733" y="10460409"/>
            <a:ext cx="5700201" cy="1882092"/>
            <a:chOff x="13865088" y="9624108"/>
            <a:chExt cx="5700201" cy="1882092"/>
          </a:xfrm>
        </p:grpSpPr>
        <p:sp>
          <p:nvSpPr>
            <p:cNvPr id="92" name="Rounded Rectangle 91"/>
            <p:cNvSpPr/>
            <p:nvPr/>
          </p:nvSpPr>
          <p:spPr>
            <a:xfrm>
              <a:off x="13865088" y="9624108"/>
              <a:ext cx="5700201" cy="1882092"/>
            </a:xfrm>
            <a:prstGeom prst="roundRect">
              <a:avLst>
                <a:gd name="adj" fmla="val 516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 92"/>
                <p:cNvSpPr/>
                <p:nvPr/>
              </p:nvSpPr>
              <p:spPr>
                <a:xfrm>
                  <a:off x="13868619" y="9677400"/>
                  <a:ext cx="5413213" cy="16881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𝐜𝐨𝐬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  <m:r>
                          <m:rPr>
                            <m:nor/>
                          </m:rPr>
                          <a:rPr lang="en-US" sz="48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 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 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num>
                          <m:den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|.|</m:t>
                            </m:r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|</m:t>
                            </m:r>
                          </m:den>
                        </m:f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93" name="Rectangle 9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68619" y="9677400"/>
                  <a:ext cx="5413213" cy="168815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4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95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6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97" name="Rounded Rectangle 96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99" name="Group 98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100" name="Rounded Rectangle 99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70"/>
          <p:cNvGrpSpPr/>
          <p:nvPr/>
        </p:nvGrpSpPr>
        <p:grpSpPr>
          <a:xfrm>
            <a:off x="1068388" y="3561956"/>
            <a:ext cx="21948825" cy="7280567"/>
            <a:chOff x="1390107" y="4113544"/>
            <a:chExt cx="21948825" cy="5288698"/>
          </a:xfrm>
        </p:grpSpPr>
        <p:grpSp>
          <p:nvGrpSpPr>
            <p:cNvPr id="20" name="Group 45"/>
            <p:cNvGrpSpPr/>
            <p:nvPr/>
          </p:nvGrpSpPr>
          <p:grpSpPr>
            <a:xfrm>
              <a:off x="1390107" y="4150985"/>
              <a:ext cx="21948825" cy="5251257"/>
              <a:chOff x="1232452" y="2570560"/>
              <a:chExt cx="21948825" cy="5251257"/>
            </a:xfrm>
          </p:grpSpPr>
          <p:sp>
            <p:nvSpPr>
              <p:cNvPr id="81" name="Rounded Rectangle 80"/>
              <p:cNvSpPr/>
              <p:nvPr/>
            </p:nvSpPr>
            <p:spPr>
              <a:xfrm>
                <a:off x="1232452" y="2858284"/>
                <a:ext cx="21948825" cy="4963533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Freeform 20"/>
              <p:cNvSpPr>
                <a:spLocks/>
              </p:cNvSpPr>
              <p:nvPr/>
            </p:nvSpPr>
            <p:spPr bwMode="auto">
              <a:xfrm>
                <a:off x="1247578" y="2570560"/>
                <a:ext cx="3478409" cy="532071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>
              <a:off x="1661194" y="4113544"/>
              <a:ext cx="2874692" cy="3714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Nhận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1" name="Group 73"/>
          <p:cNvGrpSpPr/>
          <p:nvPr/>
        </p:nvGrpSpPr>
        <p:grpSpPr>
          <a:xfrm>
            <a:off x="4442578" y="4682221"/>
            <a:ext cx="11089954" cy="830997"/>
            <a:chOff x="2818571" y="8773606"/>
            <a:chExt cx="11089232" cy="831093"/>
          </a:xfrm>
        </p:grpSpPr>
        <p:sp>
          <p:nvSpPr>
            <p:cNvPr id="70" name="TextBox 69"/>
            <p:cNvSpPr txBox="1"/>
            <p:nvPr/>
          </p:nvSpPr>
          <p:spPr>
            <a:xfrm>
              <a:off x="2818571" y="8773606"/>
              <a:ext cx="11089232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*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Nếu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u  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v 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cùng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hướng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thì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>
              <a:off x="4607467" y="8849813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>
              <a:off x="6207563" y="8849813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/>
          <p:cNvGrpSpPr/>
          <p:nvPr/>
        </p:nvGrpSpPr>
        <p:grpSpPr>
          <a:xfrm>
            <a:off x="12765087" y="4696042"/>
            <a:ext cx="5410200" cy="830997"/>
            <a:chOff x="10364787" y="7265203"/>
            <a:chExt cx="5410200" cy="830997"/>
          </a:xfrm>
        </p:grpSpPr>
        <p:grpSp>
          <p:nvGrpSpPr>
            <p:cNvPr id="100" name="Group 99"/>
            <p:cNvGrpSpPr/>
            <p:nvPr/>
          </p:nvGrpSpPr>
          <p:grpSpPr>
            <a:xfrm>
              <a:off x="10364787" y="7265203"/>
              <a:ext cx="5410200" cy="830997"/>
              <a:chOff x="10364787" y="6129646"/>
              <a:chExt cx="5410200" cy="830997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10364787" y="6129646"/>
                <a:ext cx="5410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u . v =|u|.|v| </a:t>
                </a:r>
              </a:p>
            </p:txBody>
          </p:sp>
          <p:cxnSp>
            <p:nvCxnSpPr>
              <p:cNvPr id="96" name="Straight Arrow Connector 95"/>
              <p:cNvCxnSpPr/>
              <p:nvPr/>
            </p:nvCxnSpPr>
            <p:spPr>
              <a:xfrm>
                <a:off x="10364787" y="6248400"/>
                <a:ext cx="640122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/>
              <p:cNvCxnSpPr/>
              <p:nvPr/>
            </p:nvCxnSpPr>
            <p:spPr>
              <a:xfrm>
                <a:off x="11126787" y="6248400"/>
                <a:ext cx="640122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/>
              <p:cNvCxnSpPr/>
              <p:nvPr/>
            </p:nvCxnSpPr>
            <p:spPr>
              <a:xfrm>
                <a:off x="12812712" y="6205043"/>
                <a:ext cx="640122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8" name="Straight Arrow Connector 97"/>
            <p:cNvCxnSpPr/>
            <p:nvPr/>
          </p:nvCxnSpPr>
          <p:spPr>
            <a:xfrm>
              <a:off x="12079287" y="7315200"/>
              <a:ext cx="640122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73"/>
          <p:cNvGrpSpPr/>
          <p:nvPr/>
        </p:nvGrpSpPr>
        <p:grpSpPr>
          <a:xfrm>
            <a:off x="4456433" y="6310301"/>
            <a:ext cx="11089954" cy="830997"/>
            <a:chOff x="2832426" y="8773606"/>
            <a:chExt cx="11089232" cy="831093"/>
          </a:xfrm>
        </p:grpSpPr>
        <p:sp>
          <p:nvSpPr>
            <p:cNvPr id="102" name="TextBox 101"/>
            <p:cNvSpPr txBox="1"/>
            <p:nvPr/>
          </p:nvSpPr>
          <p:spPr>
            <a:xfrm>
              <a:off x="2832426" y="8773606"/>
              <a:ext cx="11089232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*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Nếu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u  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 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ngược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hướng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thì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  <p:cxnSp>
          <p:nvCxnSpPr>
            <p:cNvPr id="103" name="Straight Arrow Connector 102"/>
            <p:cNvCxnSpPr/>
            <p:nvPr/>
          </p:nvCxnSpPr>
          <p:spPr>
            <a:xfrm>
              <a:off x="4607467" y="8849813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>
              <a:off x="6283758" y="8849813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/>
          <p:cNvGrpSpPr/>
          <p:nvPr/>
        </p:nvGrpSpPr>
        <p:grpSpPr>
          <a:xfrm>
            <a:off x="13155618" y="6310300"/>
            <a:ext cx="4091679" cy="830997"/>
            <a:chOff x="10916657" y="8077200"/>
            <a:chExt cx="3542794" cy="830997"/>
          </a:xfrm>
        </p:grpSpPr>
        <p:grpSp>
          <p:nvGrpSpPr>
            <p:cNvPr id="105" name="Group 104"/>
            <p:cNvGrpSpPr/>
            <p:nvPr/>
          </p:nvGrpSpPr>
          <p:grpSpPr>
            <a:xfrm>
              <a:off x="10916657" y="8077200"/>
              <a:ext cx="3542794" cy="830997"/>
              <a:chOff x="10307057" y="6172203"/>
              <a:chExt cx="3542794" cy="830997"/>
            </a:xfrm>
          </p:grpSpPr>
          <p:sp>
            <p:nvSpPr>
              <p:cNvPr id="106" name="TextBox 105"/>
              <p:cNvSpPr txBox="1"/>
              <p:nvPr/>
            </p:nvSpPr>
            <p:spPr>
              <a:xfrm>
                <a:off x="10364787" y="6172203"/>
                <a:ext cx="348506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u . v = -|u|.|v| </a:t>
                </a:r>
              </a:p>
            </p:txBody>
          </p:sp>
          <p:cxnSp>
            <p:nvCxnSpPr>
              <p:cNvPr id="107" name="Straight Arrow Connector 106"/>
              <p:cNvCxnSpPr/>
              <p:nvPr/>
            </p:nvCxnSpPr>
            <p:spPr>
              <a:xfrm>
                <a:off x="10307057" y="6248400"/>
                <a:ext cx="554215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/>
              <p:cNvCxnSpPr/>
              <p:nvPr/>
            </p:nvCxnSpPr>
            <p:spPr>
              <a:xfrm>
                <a:off x="11052561" y="6248400"/>
                <a:ext cx="554215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/>
              <p:cNvCxnSpPr/>
              <p:nvPr/>
            </p:nvCxnSpPr>
            <p:spPr>
              <a:xfrm>
                <a:off x="12789480" y="6248400"/>
                <a:ext cx="554215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0" name="Straight Arrow Connector 109"/>
            <p:cNvCxnSpPr/>
            <p:nvPr/>
          </p:nvCxnSpPr>
          <p:spPr>
            <a:xfrm>
              <a:off x="12731053" y="8153400"/>
              <a:ext cx="554215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73"/>
          <p:cNvGrpSpPr/>
          <p:nvPr/>
        </p:nvGrpSpPr>
        <p:grpSpPr>
          <a:xfrm>
            <a:off x="4440890" y="7938381"/>
            <a:ext cx="11089954" cy="830997"/>
            <a:chOff x="2626396" y="8773606"/>
            <a:chExt cx="11089232" cy="831093"/>
          </a:xfrm>
        </p:grpSpPr>
        <p:sp>
          <p:nvSpPr>
            <p:cNvPr id="115" name="TextBox 114"/>
            <p:cNvSpPr txBox="1"/>
            <p:nvPr/>
          </p:nvSpPr>
          <p:spPr>
            <a:xfrm>
              <a:off x="2626396" y="8773606"/>
              <a:ext cx="11089232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*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Nếu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u  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 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vuông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thì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>
              <a:off x="4474126" y="8849813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>
              <a:off x="6131368" y="8849813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04"/>
          <p:cNvGrpSpPr/>
          <p:nvPr/>
        </p:nvGrpSpPr>
        <p:grpSpPr>
          <a:xfrm>
            <a:off x="12269798" y="7944601"/>
            <a:ext cx="2849922" cy="830997"/>
            <a:chOff x="10298811" y="6172203"/>
            <a:chExt cx="2467613" cy="830997"/>
          </a:xfrm>
        </p:grpSpPr>
        <p:sp>
          <p:nvSpPr>
            <p:cNvPr id="121" name="TextBox 120"/>
            <p:cNvSpPr txBox="1"/>
            <p:nvPr/>
          </p:nvSpPr>
          <p:spPr>
            <a:xfrm>
              <a:off x="10381282" y="6172203"/>
              <a:ext cx="23851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u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 = 0</a:t>
              </a:r>
            </a:p>
          </p:txBody>
        </p:sp>
        <p:cxnSp>
          <p:nvCxnSpPr>
            <p:cNvPr id="122" name="Straight Arrow Connector 121"/>
            <p:cNvCxnSpPr/>
            <p:nvPr/>
          </p:nvCxnSpPr>
          <p:spPr>
            <a:xfrm>
              <a:off x="10298811" y="6286500"/>
              <a:ext cx="554216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>
              <a:off x="11057547" y="6286500"/>
              <a:ext cx="554216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73"/>
          <p:cNvGrpSpPr/>
          <p:nvPr/>
        </p:nvGrpSpPr>
        <p:grpSpPr>
          <a:xfrm>
            <a:off x="4509773" y="9566462"/>
            <a:ext cx="11089954" cy="830997"/>
            <a:chOff x="2733376" y="8773606"/>
            <a:chExt cx="11089232" cy="831093"/>
          </a:xfrm>
        </p:grpSpPr>
        <p:sp>
          <p:nvSpPr>
            <p:cNvPr id="126" name="TextBox 125"/>
            <p:cNvSpPr txBox="1"/>
            <p:nvPr/>
          </p:nvSpPr>
          <p:spPr>
            <a:xfrm>
              <a:off x="2733376" y="8773606"/>
              <a:ext cx="11089232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* 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Ta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u </a:t>
              </a:r>
              <a:r>
                <a:rPr lang="en-US" sz="4800" b="1" baseline="300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2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=|u|</a:t>
              </a:r>
              <a:r>
                <a:rPr lang="en-US" sz="4800" b="1" baseline="300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2</a:t>
              </a:r>
              <a:endPara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7" name="Straight Arrow Connector 126"/>
            <p:cNvCxnSpPr/>
            <p:nvPr/>
          </p:nvCxnSpPr>
          <p:spPr>
            <a:xfrm>
              <a:off x="4881727" y="8849813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>
              <a:off x="6184662" y="8849813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53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4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55" name="Rounded Rectangle 54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58" name="Rounded Rectangle 57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49458" y="3281573"/>
            <a:ext cx="21266783" cy="1723549"/>
            <a:chOff x="1020543" y="2068519"/>
            <a:chExt cx="21032888" cy="1723549"/>
          </a:xfrm>
        </p:grpSpPr>
        <p:sp>
          <p:nvSpPr>
            <p:cNvPr id="4" name="TextBox 3"/>
            <p:cNvSpPr txBox="1"/>
            <p:nvPr/>
          </p:nvSpPr>
          <p:spPr>
            <a:xfrm>
              <a:off x="1902127" y="2068519"/>
              <a:ext cx="20151304" cy="1723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1200"/>
                </a:spcBef>
              </a:pP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tập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: </a:t>
              </a:r>
            </a:p>
            <a:p>
              <a:pPr>
                <a:spcBef>
                  <a:spcPts val="1200"/>
                </a:spcBef>
              </a:pP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Dạng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1:Tính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vô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hướng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véctơ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020543" y="2795826"/>
              <a:ext cx="48702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151398" y="7750568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2:Tính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góc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véctơ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trong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không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gian</a:t>
            </a:r>
            <a:endParaRPr lang="en-US" sz="4800" b="1" i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233694" y="5093997"/>
            <a:ext cx="13875935" cy="2616101"/>
            <a:chOff x="2233694" y="5093997"/>
            <a:chExt cx="13875935" cy="2616101"/>
          </a:xfrm>
        </p:grpSpPr>
        <p:sp>
          <p:nvSpPr>
            <p:cNvPr id="2" name="Rectangle 1"/>
            <p:cNvSpPr/>
            <p:nvPr/>
          </p:nvSpPr>
          <p:spPr>
            <a:xfrm>
              <a:off x="3030940" y="5093997"/>
              <a:ext cx="13078689" cy="261610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>
                <a:spcBef>
                  <a:spcPts val="1200"/>
                </a:spcBef>
                <a:spcAft>
                  <a:spcPts val="0"/>
                </a:spcAft>
              </a:pPr>
              <a:r>
                <a:rPr lang="en-US" sz="4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</a:t>
              </a:r>
              <a:r>
                <a:rPr lang="en-US" sz="4800" b="1" dirty="0" err="1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Phương</a:t>
              </a: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pháp</a:t>
              </a: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</a:p>
            <a:p>
              <a:pPr marL="342900" marR="0" lvl="0" indent="-342900">
                <a:spcBef>
                  <a:spcPts val="1200"/>
                </a:spcBef>
                <a:spcAft>
                  <a:spcPts val="0"/>
                </a:spcAft>
                <a:buFont typeface="Times New Roman" panose="02020603050405020304" pitchFamily="18" charset="0"/>
                <a:buChar char="-"/>
              </a:pPr>
              <a:r>
                <a:rPr lang="pt-BR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Áp dụng công thức: </a:t>
              </a:r>
            </a:p>
            <a:p>
              <a:pPr marR="0" lvl="0">
                <a:spcBef>
                  <a:spcPts val="1200"/>
                </a:spcBef>
                <a:spcAft>
                  <a:spcPts val="0"/>
                </a:spcAft>
              </a:pPr>
              <a:r>
                <a:rPr lang="pt-BR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Sử dụng tính chất và các nhận xét. 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233694" y="5156169"/>
              <a:ext cx="891401" cy="891401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vi-VN" sz="48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1</a:t>
              </a:r>
              <a:endParaRPr lang="en-US" sz="4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8600324" y="5968282"/>
                  <a:ext cx="6624057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=|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|.|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|.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𝒄𝒐𝒔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0324" y="5968282"/>
                  <a:ext cx="6624057" cy="83099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32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3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37" name="Rounded Rectangle 36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140846" y="8770134"/>
            <a:ext cx="21025541" cy="2616101"/>
            <a:chOff x="2140846" y="8770134"/>
            <a:chExt cx="21025541" cy="2616101"/>
          </a:xfrm>
        </p:grpSpPr>
        <p:sp>
          <p:nvSpPr>
            <p:cNvPr id="10" name="Oval 9"/>
            <p:cNvSpPr/>
            <p:nvPr/>
          </p:nvSpPr>
          <p:spPr>
            <a:xfrm>
              <a:off x="2140846" y="8962500"/>
              <a:ext cx="891401" cy="891401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vi-VN" sz="48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1</a:t>
              </a:r>
              <a:endParaRPr lang="en-US" sz="4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153576" y="8770134"/>
              <a:ext cx="20012811" cy="261610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>
                <a:spcBef>
                  <a:spcPts val="1200"/>
                </a:spcBef>
                <a:spcAft>
                  <a:spcPts val="0"/>
                </a:spcAft>
              </a:pPr>
              <a:r>
                <a:rPr lang="en-US" sz="4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</a:t>
              </a:r>
              <a:r>
                <a:rPr lang="en-US" sz="4800" b="1" dirty="0" err="1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Phương</a:t>
              </a: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pháp</a:t>
              </a: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</a:p>
            <a:p>
              <a:pPr marR="0" lvl="0">
                <a:spcBef>
                  <a:spcPts val="1200"/>
                </a:spcBef>
                <a:spcAft>
                  <a:spcPts val="0"/>
                </a:spcAft>
              </a:pPr>
              <a:r>
                <a:rPr lang="pt-BR" sz="4800" b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 1:</a:t>
              </a:r>
              <a:r>
                <a:rPr lang="pt-BR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Áp dụng định nghĩa góc của 2 véc tơ trong không gian.</a:t>
              </a:r>
            </a:p>
            <a:p>
              <a:pPr marR="0" lvl="0">
                <a:spcBef>
                  <a:spcPts val="1200"/>
                </a:spcBef>
                <a:spcAft>
                  <a:spcPts val="0"/>
                </a:spcAft>
              </a:pPr>
              <a:r>
                <a:rPr lang="pt-BR" sz="4800" b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 2:  </a:t>
              </a:r>
              <a:r>
                <a:rPr lang="pt-BR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 dụng các nhận xét và tính chất 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846656" y="11521512"/>
            <a:ext cx="5700201" cy="1882092"/>
            <a:chOff x="5941011" y="11717598"/>
            <a:chExt cx="5700201" cy="1882092"/>
          </a:xfrm>
        </p:grpSpPr>
        <p:sp>
          <p:nvSpPr>
            <p:cNvPr id="41" name="Rounded Rectangle 40"/>
            <p:cNvSpPr/>
            <p:nvPr/>
          </p:nvSpPr>
          <p:spPr>
            <a:xfrm>
              <a:off x="5941011" y="11717598"/>
              <a:ext cx="5700201" cy="1882092"/>
            </a:xfrm>
            <a:prstGeom prst="roundRect">
              <a:avLst>
                <a:gd name="adj" fmla="val 516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5944542" y="11770890"/>
                  <a:ext cx="5413213" cy="16881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𝐜𝐨𝐬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  <m:r>
                          <m:rPr>
                            <m:nor/>
                          </m:rPr>
                          <a:rPr lang="en-US" sz="48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 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 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num>
                          <m:den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|.|</m:t>
                            </m:r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|</m:t>
                            </m:r>
                          </m:den>
                        </m:f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4542" y="11770890"/>
                  <a:ext cx="5413213" cy="168815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0828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94146" y="3361547"/>
            <a:ext cx="21397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1: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Tính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tích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vô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hướng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véctơ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không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gian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82557" y="7283262"/>
            <a:ext cx="21819676" cy="4769984"/>
            <a:chOff x="1270511" y="5818334"/>
            <a:chExt cx="21819676" cy="5186277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486560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18334"/>
              <a:ext cx="3568119" cy="894528"/>
              <a:chOff x="1224541" y="6256901"/>
              <a:chExt cx="3568119" cy="89452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680" y="6256901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4292930"/>
            <a:ext cx="21841827" cy="2586569"/>
            <a:chOff x="1268078" y="3405486"/>
            <a:chExt cx="21841827" cy="2361113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97564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434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5075524" y="4731327"/>
                <a:ext cx="13585008" cy="940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|=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,|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|=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 giữa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bằng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𝟏𝟐𝟎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524" y="4731327"/>
                <a:ext cx="13585008" cy="940194"/>
              </a:xfrm>
              <a:prstGeom prst="rect">
                <a:avLst/>
              </a:prstGeom>
              <a:blipFill>
                <a:blip r:embed="rId3"/>
                <a:stretch>
                  <a:fillRect l="-2065" t="-2597" b="-34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/>
              <p:cNvSpPr/>
              <p:nvPr/>
            </p:nvSpPr>
            <p:spPr>
              <a:xfrm>
                <a:off x="5184357" y="5722778"/>
                <a:ext cx="13853376" cy="9408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 tích vô hướng của hai véctơ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98" name="Rectangle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357" y="5722778"/>
                <a:ext cx="13853376" cy="940835"/>
              </a:xfrm>
              <a:prstGeom prst="rect">
                <a:avLst/>
              </a:prstGeom>
              <a:blipFill>
                <a:blip r:embed="rId4"/>
                <a:stretch>
                  <a:fillRect l="-1980" t="-4545" b="-32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14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115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6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117" name="Rounded Rectangle 116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8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119" name="Group 118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120" name="Rounded Rectangle 119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263956" y="7798931"/>
                <a:ext cx="7817380" cy="1000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𝒃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=|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|.|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𝒃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|.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𝒄𝒐𝒔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956" y="7798931"/>
                <a:ext cx="7817380" cy="10000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090128" y="9091921"/>
                <a:ext cx="4140236" cy="847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𝟑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𝟓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𝐜𝐨𝐬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𝟏𝟐𝟎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0128" y="9091921"/>
                <a:ext cx="4140236" cy="847733"/>
              </a:xfrm>
              <a:prstGeom prst="rect">
                <a:avLst/>
              </a:prstGeom>
              <a:blipFill>
                <a:blip r:embed="rId6"/>
                <a:stretch>
                  <a:fillRect r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090128" y="10232562"/>
                <a:ext cx="2215157" cy="14902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0128" y="10232562"/>
                <a:ext cx="2215157" cy="14902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471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1960</TotalTime>
  <Words>3669</Words>
  <Application>Microsoft Office PowerPoint</Application>
  <PresentationFormat>Custom</PresentationFormat>
  <Paragraphs>615</Paragraphs>
  <Slides>35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AvantGarde-Demi</vt:lpstr>
      <vt:lpstr>Calibri</vt:lpstr>
      <vt:lpstr>Cambria Math</vt:lpstr>
      <vt:lpstr>Tahoma</vt:lpstr>
      <vt:lpstr>Times New Roman</vt:lpstr>
      <vt:lpstr>VNI-Times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KimLong</cp:lastModifiedBy>
  <cp:revision>175</cp:revision>
  <dcterms:created xsi:type="dcterms:W3CDTF">2013-08-31T11:42:51Z</dcterms:created>
  <dcterms:modified xsi:type="dcterms:W3CDTF">2023-05-09T07:55:45Z</dcterms:modified>
</cp:coreProperties>
</file>