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1" r:id="rId3"/>
    <p:sldId id="302" r:id="rId4"/>
    <p:sldId id="258" r:id="rId5"/>
    <p:sldId id="260" r:id="rId6"/>
    <p:sldId id="284" r:id="rId7"/>
    <p:sldId id="305" r:id="rId8"/>
    <p:sldId id="306" r:id="rId9"/>
    <p:sldId id="307" r:id="rId10"/>
    <p:sldId id="308" r:id="rId11"/>
    <p:sldId id="319" r:id="rId12"/>
    <p:sldId id="321" r:id="rId13"/>
    <p:sldId id="322" r:id="rId14"/>
    <p:sldId id="312" r:id="rId15"/>
    <p:sldId id="313" r:id="rId16"/>
    <p:sldId id="323" r:id="rId17"/>
    <p:sldId id="327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73" r:id="rId27"/>
    <p:sldId id="374" r:id="rId28"/>
    <p:sldId id="372" r:id="rId29"/>
    <p:sldId id="290" r:id="rId30"/>
    <p:sldId id="344" r:id="rId31"/>
    <p:sldId id="345" r:id="rId32"/>
    <p:sldId id="346" r:id="rId33"/>
    <p:sldId id="370" r:id="rId34"/>
    <p:sldId id="348" r:id="rId35"/>
    <p:sldId id="363" r:id="rId36"/>
    <p:sldId id="349" r:id="rId37"/>
    <p:sldId id="362" r:id="rId38"/>
    <p:sldId id="371" r:id="rId39"/>
    <p:sldId id="366" r:id="rId40"/>
    <p:sldId id="367" r:id="rId41"/>
    <p:sldId id="368" r:id="rId42"/>
    <p:sldId id="369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E26D"/>
    <a:srgbClr val="135F82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86355" autoAdjust="0"/>
  </p:normalViewPr>
  <p:slideViewPr>
    <p:cSldViewPr>
      <p:cViewPr varScale="1">
        <p:scale>
          <a:sx n="21" d="100"/>
          <a:sy n="21" d="100"/>
        </p:scale>
        <p:origin x="780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 NGUYỄN QUỐC TRINH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2.png"/><Relationship Id="rId7" Type="http://schemas.openxmlformats.org/officeDocument/2006/relationships/image" Target="NUL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0.png"/><Relationship Id="rId7" Type="http://schemas.openxmlformats.org/officeDocument/2006/relationships/image" Target="NUL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3.png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1.png"/><Relationship Id="rId7" Type="http://schemas.openxmlformats.org/officeDocument/2006/relationships/image" Target="NUL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580.png"/><Relationship Id="rId7" Type="http://schemas.openxmlformats.org/officeDocument/2006/relationships/image" Target="../media/image63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590.png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6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2.png"/><Relationship Id="rId5" Type="http://schemas.openxmlformats.org/officeDocument/2006/relationships/image" Target="../media/image680.png"/><Relationship Id="rId4" Type="http://schemas.openxmlformats.org/officeDocument/2006/relationships/image" Target="../media/image6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5" Type="http://schemas.openxmlformats.org/officeDocument/2006/relationships/image" Target="../media/image843.png"/><Relationship Id="rId4" Type="http://schemas.openxmlformats.org/officeDocument/2006/relationships/image" Target="../media/image9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image" Target="../media/image221.png"/><Relationship Id="rId3" Type="http://schemas.openxmlformats.org/officeDocument/2006/relationships/image" Target="../media/image692.png"/><Relationship Id="rId7" Type="http://schemas.openxmlformats.org/officeDocument/2006/relationships/image" Target="../media/image711.png"/><Relationship Id="rId12" Type="http://schemas.openxmlformats.org/officeDocument/2006/relationships/image" Target="../media/image211.png"/><Relationship Id="rId17" Type="http://schemas.openxmlformats.org/officeDocument/2006/relationships/image" Target="../media/image26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1.png"/><Relationship Id="rId11" Type="http://schemas.openxmlformats.org/officeDocument/2006/relationships/image" Target="../media/image200.png"/><Relationship Id="rId5" Type="http://schemas.openxmlformats.org/officeDocument/2006/relationships/image" Target="../media/image691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4" Type="http://schemas.openxmlformats.org/officeDocument/2006/relationships/image" Target="../media/image671.png"/><Relationship Id="rId9" Type="http://schemas.openxmlformats.org/officeDocument/2006/relationships/image" Target="../media/image181.png"/><Relationship Id="rId1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png"/><Relationship Id="rId13" Type="http://schemas.openxmlformats.org/officeDocument/2006/relationships/image" Target="../media/image97.png"/><Relationship Id="rId3" Type="http://schemas.openxmlformats.org/officeDocument/2006/relationships/image" Target="../media/image842.png"/><Relationship Id="rId7" Type="http://schemas.openxmlformats.org/officeDocument/2006/relationships/image" Target="../media/image881.png"/><Relationship Id="rId12" Type="http://schemas.openxmlformats.org/officeDocument/2006/relationships/image" Target="../media/image96.png"/><Relationship Id="rId17" Type="http://schemas.openxmlformats.org/officeDocument/2006/relationships/image" Target="../media/image91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1.png"/><Relationship Id="rId11" Type="http://schemas.openxmlformats.org/officeDocument/2006/relationships/image" Target="../media/image95.png"/><Relationship Id="rId5" Type="http://schemas.openxmlformats.org/officeDocument/2006/relationships/image" Target="../media/image861.png"/><Relationship Id="rId15" Type="http://schemas.openxmlformats.org/officeDocument/2006/relationships/image" Target="../media/image99.png"/><Relationship Id="rId10" Type="http://schemas.openxmlformats.org/officeDocument/2006/relationships/image" Target="../media/image911.png"/><Relationship Id="rId4" Type="http://schemas.openxmlformats.org/officeDocument/2006/relationships/image" Target="../media/image852.png"/><Relationship Id="rId9" Type="http://schemas.openxmlformats.org/officeDocument/2006/relationships/image" Target="../media/image901.pn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10.png"/><Relationship Id="rId7" Type="http://schemas.openxmlformats.org/officeDocument/2006/relationships/image" Target="../media/image84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60.png"/><Relationship Id="rId7" Type="http://schemas.openxmlformats.org/officeDocument/2006/relationships/image" Target="../media/image90.emf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11" Type="http://schemas.openxmlformats.org/officeDocument/2006/relationships/image" Target="../media/image960.png"/><Relationship Id="rId5" Type="http://schemas.openxmlformats.org/officeDocument/2006/relationships/image" Target="../media/image880.png"/><Relationship Id="rId10" Type="http://schemas.openxmlformats.org/officeDocument/2006/relationships/image" Target="../media/image950.png"/><Relationship Id="rId4" Type="http://schemas.openxmlformats.org/officeDocument/2006/relationships/image" Target="../media/image870.png"/><Relationship Id="rId9" Type="http://schemas.openxmlformats.org/officeDocument/2006/relationships/image" Target="../media/image9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820.png"/><Relationship Id="rId7" Type="http://schemas.openxmlformats.org/officeDocument/2006/relationships/image" Target="../media/image10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Relationship Id="rId9" Type="http://schemas.openxmlformats.org/officeDocument/2006/relationships/image" Target="../media/image9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23883" y="4796255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96942" y="1904676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0475" y="4446052"/>
            <a:ext cx="22241927" cy="861744"/>
            <a:chOff x="1511433" y="4446051"/>
            <a:chExt cx="22241927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1433" y="4446051"/>
              <a:ext cx="22241927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VUÔNG GÓC VỚI MẶT PHẲNG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241717" y="161183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5796146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3" y="7061787"/>
            <a:ext cx="19208241" cy="929775"/>
            <a:chOff x="7459670" y="8524495"/>
            <a:chExt cx="1921047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757769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ĐƯỜNG THẲNG VUÔNG GÓC VỚI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09861" y="8277371"/>
            <a:ext cx="5222041" cy="942109"/>
            <a:chOff x="7459670" y="9982200"/>
            <a:chExt cx="522264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8986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/>
          <p:cNvGrpSpPr/>
          <p:nvPr/>
        </p:nvGrpSpPr>
        <p:grpSpPr>
          <a:xfrm>
            <a:off x="2372946" y="9498976"/>
            <a:ext cx="19491973" cy="1665384"/>
            <a:chOff x="7459670" y="9982200"/>
            <a:chExt cx="19494229" cy="1665577"/>
          </a:xfrm>
        </p:grpSpPr>
        <p:sp>
          <p:nvSpPr>
            <p:cNvPr id="48" name="Rectangle 47"/>
            <p:cNvSpPr/>
            <p:nvPr/>
          </p:nvSpPr>
          <p:spPr>
            <a:xfrm>
              <a:off x="9092456" y="10108716"/>
              <a:ext cx="17861443" cy="1539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 HỆ GIỮA QUAN HỆ SONG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QUAN HỆ VUÔNG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CỦA ĐƯỜNG THẲNG VÀ MẶT PHẲNG</a:t>
              </a: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01" name="Group 74"/>
          <p:cNvGrpSpPr/>
          <p:nvPr/>
        </p:nvGrpSpPr>
        <p:grpSpPr>
          <a:xfrm>
            <a:off x="2329786" y="11087638"/>
            <a:ext cx="16805340" cy="1665384"/>
            <a:chOff x="7459670" y="9982200"/>
            <a:chExt cx="16807288" cy="1665577"/>
          </a:xfrm>
        </p:grpSpPr>
        <p:sp>
          <p:nvSpPr>
            <p:cNvPr id="102" name="Rectangle 101"/>
            <p:cNvSpPr/>
            <p:nvPr/>
          </p:nvSpPr>
          <p:spPr>
            <a:xfrm>
              <a:off x="9092456" y="10108716"/>
              <a:ext cx="15174502" cy="1539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CHIẾU VUÔNG GÓC VÀ ĐỊNH LÝ BA ĐƯỜNG</a:t>
              </a:r>
              <a:b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GÓC</a:t>
              </a:r>
            </a:p>
          </p:txBody>
        </p:sp>
        <p:grpSp>
          <p:nvGrpSpPr>
            <p:cNvPr id="10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6" name="Round Same Side Corner Rectangle 10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4006" y="3105765"/>
            <a:ext cx="21938810" cy="2894998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2555" y="3225872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805770" y="1582946"/>
            <a:ext cx="1105864" cy="3969392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221634" y="3105764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12919367" y="6587427"/>
            <a:ext cx="7076540" cy="2008288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14823573" y="6441471"/>
            <a:ext cx="134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</a:rPr>
              <a:t>.</a:t>
            </a:r>
            <a:r>
              <a:rPr lang="en-US" sz="8000"/>
              <a:t> </a:t>
            </a:r>
            <a:r>
              <a:rPr lang="en-US" sz="6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16685404" y="5212880"/>
            <a:ext cx="998840" cy="256778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2"/>
              <a:ext cx="998840" cy="10156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1D4D5A8-A661-4AD7-9D4D-DA91A32F26A8}"/>
              </a:ext>
            </a:extLst>
          </p:cNvPr>
          <p:cNvSpPr/>
          <p:nvPr/>
        </p:nvSpPr>
        <p:spPr>
          <a:xfrm>
            <a:off x="3353715" y="2925774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một điểm cho trước và vuông góc với một đường thẳng cho trước đó ?</a:t>
            </a:r>
            <a:r>
              <a: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6DE7D4-99A2-48AA-8ABD-80F3762C0694}"/>
              </a:ext>
            </a:extLst>
          </p:cNvPr>
          <p:cNvSpPr/>
          <p:nvPr/>
        </p:nvSpPr>
        <p:spPr>
          <a:xfrm>
            <a:off x="1180886" y="9723828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trung điểm của một đoạn thẳng cho trước?</a:t>
            </a: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4DD0A34-63BB-45CB-AF34-3BB52A35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" y="2791558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D106A1D-66D0-49D9-B6E9-3224E177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1" y="861324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8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5" grpId="0" animBg="1"/>
      <p:bldP spid="49" grpId="0"/>
      <p:bldP spid="30" grpId="0"/>
      <p:bldP spid="30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0462" y="2986474"/>
            <a:ext cx="21938810" cy="2620902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236" y="3144791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957189" y="1431527"/>
            <a:ext cx="1105864" cy="4272230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395045" y="3098315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15114359" y="6400800"/>
            <a:ext cx="7076540" cy="2008288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17018565" y="6342681"/>
            <a:ext cx="1343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</a:rPr>
              <a:t>.</a:t>
            </a:r>
            <a:r>
              <a:rPr lang="en-US" sz="8000"/>
              <a:t> </a:t>
            </a:r>
            <a:r>
              <a:rPr lang="en-US" sz="6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19266955" y="5305511"/>
            <a:ext cx="998840" cy="256778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2"/>
              <a:ext cx="998840" cy="10156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d</a:t>
              </a:r>
            </a:p>
          </p:txBody>
        </p:sp>
      </p:grpSp>
      <p:pic>
        <p:nvPicPr>
          <p:cNvPr id="33" name="Picture 2" descr="https://scontent.fdad2-1.fna.fbcdn.net/v/t1.15752-9/67130099_348432242484302_7707485135280537600_n.jpg?_nc_cat=110&amp;_nc_oc=AQmjgyueqEiW9WCfEm6ftDwA3mCLQvWclDX-0wZAQO_87A-gdeAHrebhxiR0nk22YztvVlHK8mVo5LF-yp263gsO&amp;_nc_ht=scontent.fdad2-1.fna&amp;oh=28955b9657e48f6e2e5081611acd1fda&amp;oe=5DA5B311">
            <a:extLst>
              <a:ext uri="{FF2B5EF4-FFF2-40B4-BE49-F238E27FC236}">
                <a16:creationId xmlns:a16="http://schemas.microsoft.com/office/drawing/2014/main" id="{D05CC57C-5D95-48E3-8F9B-FB62E1A6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" y="6564637"/>
            <a:ext cx="7883781" cy="68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FA3A614B-3B6C-47A4-BC52-BD9137F44660}"/>
              </a:ext>
            </a:extLst>
          </p:cNvPr>
          <p:cNvSpPr/>
          <p:nvPr/>
        </p:nvSpPr>
        <p:spPr>
          <a:xfrm>
            <a:off x="7075082" y="9754527"/>
            <a:ext cx="17218140" cy="3508647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14D123-2022-4826-ACEF-72B3E795D94B}"/>
              </a:ext>
            </a:extLst>
          </p:cNvPr>
          <p:cNvSpPr/>
          <p:nvPr/>
        </p:nvSpPr>
        <p:spPr>
          <a:xfrm>
            <a:off x="7773930" y="9854559"/>
            <a:ext cx="16002000" cy="393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426C4210-AFA2-4154-AFB5-53CF2F476FF5}"/>
              </a:ext>
            </a:extLst>
          </p:cNvPr>
          <p:cNvSpPr>
            <a:spLocks/>
          </p:cNvSpPr>
          <p:nvPr/>
        </p:nvSpPr>
        <p:spPr bwMode="auto">
          <a:xfrm rot="5400000">
            <a:off x="15131220" y="580548"/>
            <a:ext cx="1105864" cy="17218140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C303C3-61D6-4CD1-B66F-D6D18A67AD26}"/>
              </a:ext>
            </a:extLst>
          </p:cNvPr>
          <p:cNvSpPr txBox="1"/>
          <p:nvPr/>
        </p:nvSpPr>
        <p:spPr>
          <a:xfrm>
            <a:off x="9241372" y="8924518"/>
            <a:ext cx="128822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rgbClr val="FFE2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 phẳng trung trực của đoạn thẳng</a:t>
            </a:r>
            <a:endParaRPr lang="en-US" sz="4600" b="1" dirty="0">
              <a:solidFill>
                <a:srgbClr val="FFE26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2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1574231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74006" y="3048785"/>
            <a:ext cx="21938810" cy="2742416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236" y="3144791"/>
            <a:ext cx="16002000" cy="2921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đường thẳng đi qua một điểm cho trước và vuông góc với một mặt phẳng cho trước đó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1805770" y="1582946"/>
            <a:ext cx="1105864" cy="3969392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221634" y="3105764"/>
            <a:ext cx="4450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5198-7D2E-4048-B1DD-BA0EB0F6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8088872"/>
            <a:ext cx="7680344" cy="35086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F6CDE1F-8ECB-40C6-95D9-2190101DCD4B}"/>
              </a:ext>
            </a:extLst>
          </p:cNvPr>
          <p:cNvSpPr txBox="1"/>
          <p:nvPr/>
        </p:nvSpPr>
        <p:spPr>
          <a:xfrm>
            <a:off x="18441595" y="7383959"/>
            <a:ext cx="1065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F69A9-8A40-41E9-A825-AB33B3808609}"/>
              </a:ext>
            </a:extLst>
          </p:cNvPr>
          <p:cNvCxnSpPr/>
          <p:nvPr/>
        </p:nvCxnSpPr>
        <p:spPr>
          <a:xfrm>
            <a:off x="18636211" y="6342681"/>
            <a:ext cx="0" cy="2877519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46BB4F-2A1F-40EB-9085-D236857E89E3}"/>
              </a:ext>
            </a:extLst>
          </p:cNvPr>
          <p:cNvCxnSpPr>
            <a:cxnSpLocks/>
          </p:cNvCxnSpPr>
          <p:nvPr/>
        </p:nvCxnSpPr>
        <p:spPr>
          <a:xfrm>
            <a:off x="18637288" y="9220200"/>
            <a:ext cx="0" cy="1531441"/>
          </a:xfrm>
          <a:prstGeom prst="line">
            <a:avLst/>
          </a:prstGeom>
          <a:ln w="762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74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2776428" y="9070247"/>
            <a:ext cx="18891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1 ta có duy nhất 1 mp qua một điểm cho trước và vuông góc với đường thẳng cho trước.</a:t>
            </a:r>
            <a:endParaRPr lang="en-US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32650" y="3097413"/>
                <a:ext cx="19742404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50" y="3097413"/>
                <a:ext cx="19742404" cy="2277547"/>
              </a:xfrm>
              <a:prstGeom prst="rect">
                <a:avLst/>
              </a:prstGeom>
              <a:blipFill>
                <a:blip r:embed="rId7"/>
                <a:stretch>
                  <a:fillRect l="-1235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29039" y="5753546"/>
            <a:ext cx="13110761" cy="1234536"/>
            <a:chOff x="241306" y="2243792"/>
            <a:chExt cx="1095858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 trung trực của đoạn thẳng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/>
                    <a:t>. </a:t>
                  </a:r>
                  <a:endParaRPr lang="en-US" sz="5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28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398783" y="3145627"/>
                <a:ext cx="18337160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hai điểm cố định </a:t>
                </a:r>
                <a:b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lvl="0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83" y="3145627"/>
                <a:ext cx="18337160" cy="2185214"/>
              </a:xfrm>
              <a:prstGeom prst="rect">
                <a:avLst/>
              </a:prstGeom>
              <a:blipFill>
                <a:blip r:embed="rId4"/>
                <a:stretch>
                  <a:fillRect l="-1363" t="-5866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529039" y="7873127"/>
            <a:ext cx="13110761" cy="1234536"/>
            <a:chOff x="241306" y="2243792"/>
            <a:chExt cx="117780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mặt phẳng vuông góc với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/>
                    <a:t>. 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9039" y="9624405"/>
            <a:ext cx="13110761" cy="1234536"/>
            <a:chOff x="241306" y="2243792"/>
            <a:chExt cx="11778090" cy="617268"/>
          </a:xfrm>
          <a:solidFill>
            <a:srgbClr val="327E3B"/>
          </a:solidFill>
        </p:grpSpPr>
        <p:sp>
          <p:nvSpPr>
            <p:cNvPr id="80" name="Rectangle 79"/>
            <p:cNvSpPr/>
            <p:nvPr/>
          </p:nvSpPr>
          <p:spPr>
            <a:xfrm>
              <a:off x="531851" y="2243792"/>
              <a:ext cx="1148754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0906" y="11783252"/>
            <a:ext cx="13480275" cy="1270562"/>
            <a:chOff x="241306" y="2277490"/>
            <a:chExt cx="11402182" cy="617268"/>
          </a:xfrm>
          <a:solidFill>
            <a:srgbClr val="327E3B"/>
          </a:solidFill>
        </p:grpSpPr>
        <p:sp>
          <p:nvSpPr>
            <p:cNvPr id="88" name="Oval 87"/>
            <p:cNvSpPr/>
            <p:nvPr/>
          </p:nvSpPr>
          <p:spPr>
            <a:xfrm>
              <a:off x="241306" y="2303047"/>
              <a:ext cx="862563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27419" y="2277490"/>
              <a:ext cx="1081606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/>
              <p:nvPr/>
            </p:nvSpPr>
            <p:spPr>
              <a:xfrm>
                <a:off x="1790188" y="9773283"/>
                <a:ext cx="122584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trung trực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88" y="9773283"/>
                <a:ext cx="12258484" cy="769441"/>
              </a:xfrm>
              <a:prstGeom prst="rect">
                <a:avLst/>
              </a:prstGeom>
              <a:blipFill>
                <a:blip r:embed="rId6"/>
                <a:stretch>
                  <a:fillRect l="-696" t="-16667" r="-12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/>
              <p:nvPr/>
            </p:nvSpPr>
            <p:spPr>
              <a:xfrm>
                <a:off x="1790188" y="11959705"/>
                <a:ext cx="117214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88" y="11959705"/>
                <a:ext cx="11721479" cy="769441"/>
              </a:xfrm>
              <a:prstGeom prst="rect">
                <a:avLst/>
              </a:prstGeom>
              <a:blipFill>
                <a:blip r:embed="rId7"/>
                <a:stretch>
                  <a:fillRect l="-2133" t="-17460" r="-46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443587" y="96276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5852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2776428" y="9070247"/>
            <a:ext cx="188914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2 ta có duy nhất 1 đường thẳng qua một điểm cho trước và vuông góc với mặt phẳng cho trước.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279578" y="3049250"/>
                <a:ext cx="197424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3049250"/>
                <a:ext cx="19742404" cy="1446550"/>
              </a:xfrm>
              <a:prstGeom prst="rect">
                <a:avLst/>
              </a:prstGeom>
              <a:blipFill>
                <a:blip r:embed="rId7"/>
                <a:stretch>
                  <a:fillRect l="-1235" t="-8824" r="-40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2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794629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B9F53B-BE8F-4DB0-9D7D-78E9AB9E4434}"/>
              </a:ext>
            </a:extLst>
          </p:cNvPr>
          <p:cNvSpPr/>
          <p:nvPr/>
        </p:nvSpPr>
        <p:spPr>
          <a:xfrm>
            <a:off x="1737060" y="5048432"/>
            <a:ext cx="20665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C7986-2263-4487-B7E0-B04D000C0357}"/>
              </a:ext>
            </a:extLst>
          </p:cNvPr>
          <p:cNvSpPr/>
          <p:nvPr/>
        </p:nvSpPr>
        <p:spPr>
          <a:xfrm>
            <a:off x="1775160" y="6777325"/>
            <a:ext cx="21069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b) Hai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endParaRPr lang="en-US" sz="400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BF6FA16-5B72-4740-9B46-36558A469B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221200" y="6205452"/>
            <a:ext cx="4191000" cy="26192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9089045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1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/>
              <p:nvPr/>
            </p:nvSpPr>
            <p:spPr>
              <a:xfrm>
                <a:off x="2994309" y="10589927"/>
                <a:ext cx="5223546" cy="12186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∥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09" y="10589927"/>
                <a:ext cx="5223546" cy="1218603"/>
              </a:xfrm>
              <a:prstGeom prst="rect">
                <a:avLst/>
              </a:prstGeom>
              <a:blipFill>
                <a:blip r:embed="rId4"/>
                <a:stretch>
                  <a:fillRect l="-39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/>
              <p:nvPr/>
            </p:nvSpPr>
            <p:spPr>
              <a:xfrm>
                <a:off x="9586562" y="10301905"/>
                <a:ext cx="4991688" cy="181389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562" y="10301905"/>
                <a:ext cx="4991688" cy="1813895"/>
              </a:xfrm>
              <a:prstGeom prst="rect">
                <a:avLst/>
              </a:prstGeom>
              <a:blipFill>
                <a:blip r:embed="rId5"/>
                <a:stretch>
                  <a:fillRect l="-134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529211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79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8823627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2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8559B-47D1-4563-B2C7-3C4875CB7339}"/>
              </a:ext>
            </a:extLst>
          </p:cNvPr>
          <p:cNvSpPr/>
          <p:nvPr/>
        </p:nvSpPr>
        <p:spPr>
          <a:xfrm>
            <a:off x="1737060" y="4793966"/>
            <a:ext cx="20741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Cho 2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F3150-03BC-4021-B360-A49C9473310C}"/>
              </a:ext>
            </a:extLst>
          </p:cNvPr>
          <p:cNvSpPr/>
          <p:nvPr/>
        </p:nvSpPr>
        <p:spPr>
          <a:xfrm>
            <a:off x="1737059" y="6320219"/>
            <a:ext cx="203609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79B5A7-829F-45D6-BECC-F5F27BC918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0" y="8821091"/>
            <a:ext cx="6218198" cy="4170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/>
              <p:nvPr/>
            </p:nvSpPr>
            <p:spPr>
              <a:xfrm>
                <a:off x="2718874" y="10590208"/>
                <a:ext cx="5579156" cy="12984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&amp; 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74" y="10590208"/>
                <a:ext cx="5579156" cy="1298432"/>
              </a:xfrm>
              <a:prstGeom prst="rect">
                <a:avLst/>
              </a:prstGeom>
              <a:blipFill>
                <a:blip r:embed="rId4"/>
                <a:stretch>
                  <a:fillRect l="-37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/>
              <p:nvPr/>
            </p:nvSpPr>
            <p:spPr>
              <a:xfrm>
                <a:off x="10058400" y="10210649"/>
                <a:ext cx="6829498" cy="2057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≠ 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// 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0210649"/>
                <a:ext cx="6829498" cy="2057551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C70F1C3-D624-4B06-9470-7C416986E188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FA1ADB-8B5B-482F-997D-C2BA17F4E89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61A9F2E-921A-463C-AA6A-427AD8ADD80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B2555-83CE-422A-8039-C25789BDE68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1117064" y="3725741"/>
            <a:ext cx="21727140" cy="5196453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8858" cy="79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914400" y="9020157"/>
            <a:ext cx="11750333" cy="91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ahoma" panose="020B0604030504040204" pitchFamily="34" charset="0"/>
              </a:rPr>
              <a:t>* </a:t>
            </a:r>
            <a:r>
              <a:rPr lang="en-US" sz="4000" b="1" i="1" dirty="0" err="1">
                <a:latin typeface="Tahoma" panose="020B0604030504040204" pitchFamily="34" charset="0"/>
              </a:rPr>
              <a:t>Tóm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tắt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tính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chất</a:t>
            </a:r>
            <a:r>
              <a:rPr lang="en-US" sz="4000" b="1" i="1" dirty="0">
                <a:latin typeface="Tahoma" panose="020B0604030504040204" pitchFamily="34" charset="0"/>
              </a:rPr>
              <a:t> 3 </a:t>
            </a:r>
            <a:r>
              <a:rPr lang="en-US" sz="4000" b="1" i="1" dirty="0" err="1">
                <a:latin typeface="Tahoma" panose="020B0604030504040204" pitchFamily="34" charset="0"/>
              </a:rPr>
              <a:t>bằng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kí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hiệu</a:t>
            </a:r>
            <a:r>
              <a:rPr lang="en-US" sz="4000" b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toán</a:t>
            </a:r>
            <a:r>
              <a:rPr lang="en-US" sz="4000" b="1" i="1" dirty="0">
                <a:latin typeface="Tahoma" panose="020B0604030504040204" pitchFamily="34" charset="0"/>
              </a:rPr>
              <a:t> </a:t>
            </a:r>
            <a:r>
              <a:rPr lang="en-US" sz="4000" b="1" i="1" dirty="0" err="1">
                <a:latin typeface="Tahoma" panose="020B0604030504040204" pitchFamily="34" charset="0"/>
              </a:rPr>
              <a:t>học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/>
              <p:nvPr/>
            </p:nvSpPr>
            <p:spPr>
              <a:xfrm>
                <a:off x="1737061" y="4601875"/>
                <a:ext cx="15865140" cy="146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61" y="4601875"/>
                <a:ext cx="15865140" cy="1460208"/>
              </a:xfrm>
              <a:prstGeom prst="rect">
                <a:avLst/>
              </a:prstGeom>
              <a:blipFill>
                <a:blip r:embed="rId3"/>
                <a:stretch>
                  <a:fillRect l="-231" t="-6276" b="-15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8B66643-925B-4DBF-8E8D-201D817C4AE3}"/>
              </a:ext>
            </a:extLst>
          </p:cNvPr>
          <p:cNvSpPr/>
          <p:nvPr/>
        </p:nvSpPr>
        <p:spPr>
          <a:xfrm>
            <a:off x="1737060" y="6382667"/>
            <a:ext cx="15865140" cy="21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BF66B3-7C78-4382-9252-1BC7819D1EF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018653" y="4871458"/>
            <a:ext cx="4628286" cy="3679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/>
              <p:nvPr/>
            </p:nvSpPr>
            <p:spPr>
              <a:xfrm>
                <a:off x="2382875" y="10894016"/>
                <a:ext cx="4922823" cy="12979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75" y="10894016"/>
                <a:ext cx="4922823" cy="1297984"/>
              </a:xfrm>
              <a:prstGeom prst="rect">
                <a:avLst/>
              </a:prstGeom>
              <a:blipFill>
                <a:blip r:embed="rId5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/>
              <p:nvPr/>
            </p:nvSpPr>
            <p:spPr>
              <a:xfrm>
                <a:off x="8763452" y="10887245"/>
                <a:ext cx="6637907" cy="128131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eqAr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452" y="10887245"/>
                <a:ext cx="6637907" cy="1281313"/>
              </a:xfrm>
              <a:prstGeom prst="rect">
                <a:avLst/>
              </a:prstGeom>
              <a:blipFill>
                <a:blip r:embed="rId6"/>
                <a:stretch>
                  <a:fillRect l="-3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B00EF-01B2-4EF5-ADB1-955FC041C59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D5C50-2FE9-434C-86E8-886672D1223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ED806C9A-811C-4B44-A59C-7DE20C06086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177397-CA56-4F2A-94FB-2F744D0E1BE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1028701" y="10927577"/>
            <a:ext cx="22967767" cy="2456367"/>
            <a:chOff x="1270511" y="5936338"/>
            <a:chExt cx="22402800" cy="2456367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22788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642940" y="3581400"/>
            <a:ext cx="20706162" cy="1075321"/>
            <a:chOff x="995210" y="2438400"/>
            <a:chExt cx="22427577" cy="1075321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03721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4907823" y="11280214"/>
            <a:ext cx="5609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00F20A2-18B2-462F-86E3-CCD29ADEAEB7}"/>
              </a:ext>
            </a:extLst>
          </p:cNvPr>
          <p:cNvSpPr/>
          <p:nvPr/>
        </p:nvSpPr>
        <p:spPr>
          <a:xfrm>
            <a:off x="1325730" y="12178237"/>
            <a:ext cx="22646940" cy="82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30000"/>
              </a:lnSpc>
              <a:spcAft>
                <a:spcPts val="0"/>
              </a:spcAft>
              <a:tabLst>
                <a:tab pos="450215" algn="l"/>
                <a:tab pos="5029200" algn="l"/>
              </a:tabLst>
            </a:pP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FEFC5B1-ECA7-4CCD-A170-C0CFEAC5E9FD}"/>
              </a:ext>
            </a:extLst>
          </p:cNvPr>
          <p:cNvSpPr txBox="1"/>
          <p:nvPr/>
        </p:nvSpPr>
        <p:spPr>
          <a:xfrm>
            <a:off x="4845131" y="3835331"/>
            <a:ext cx="16503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 m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B73C99-D780-471A-ACEE-7EC07EB374C0}"/>
              </a:ext>
            </a:extLst>
          </p:cNvPr>
          <p:cNvGrpSpPr/>
          <p:nvPr/>
        </p:nvGrpSpPr>
        <p:grpSpPr>
          <a:xfrm>
            <a:off x="305934" y="4893889"/>
            <a:ext cx="23389360" cy="5738394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C36217-9454-44C6-98C9-8AC8E3EAA138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A5B4833-3636-4741-88EC-1C1847D693E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F1AE42-9F11-4D53-BE89-BF38C08D0E0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DDCA88-F7F9-4472-8455-07FE6EBEB09A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4EED73-99BC-48D2-B111-51B1FE9D6DE7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ED2DA7-CD54-4421-9DB6-8CCFD53830AA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34307C-C9C7-42FD-9F47-B1A8AA57AFFC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0E55CA-CACF-47F1-B437-945EF6C615C0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76F2F40-3DBD-42D4-88E8-A419456ACF3E}"/>
              </a:ext>
            </a:extLst>
          </p:cNvPr>
          <p:cNvSpPr/>
          <p:nvPr/>
        </p:nvSpPr>
        <p:spPr>
          <a:xfrm>
            <a:off x="1456992" y="5095302"/>
            <a:ext cx="22341460" cy="82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30000"/>
              </a:lnSpc>
              <a:spcAft>
                <a:spcPts val="0"/>
              </a:spcAft>
              <a:tabLst>
                <a:tab pos="450215" algn="l"/>
                <a:tab pos="5029200" algn="l"/>
              </a:tabLst>
            </a:pP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5F7475-6F69-496A-A40F-A798BD997928}"/>
              </a:ext>
            </a:extLst>
          </p:cNvPr>
          <p:cNvSpPr/>
          <p:nvPr/>
        </p:nvSpPr>
        <p:spPr>
          <a:xfrm>
            <a:off x="1565132" y="6628952"/>
            <a:ext cx="21909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F30403-11F2-4543-9BC5-744EFD5CCBFD}"/>
              </a:ext>
            </a:extLst>
          </p:cNvPr>
          <p:cNvSpPr/>
          <p:nvPr/>
        </p:nvSpPr>
        <p:spPr>
          <a:xfrm>
            <a:off x="1489164" y="7793527"/>
            <a:ext cx="2246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endParaRPr lang="vi-VN" sz="4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C6BE2D-6F8C-4859-99A9-63F4650A5C0E}"/>
              </a:ext>
            </a:extLst>
          </p:cNvPr>
          <p:cNvSpPr/>
          <p:nvPr/>
        </p:nvSpPr>
        <p:spPr>
          <a:xfrm>
            <a:off x="1647490" y="9195273"/>
            <a:ext cx="2171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chứa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8C1D78DA-F47A-4763-85F0-678150B19432}"/>
              </a:ext>
            </a:extLst>
          </p:cNvPr>
          <p:cNvSpPr/>
          <p:nvPr/>
        </p:nvSpPr>
        <p:spPr>
          <a:xfrm>
            <a:off x="330781" y="7874575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9922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87" grpId="0"/>
      <p:bldP spid="62" grpId="0"/>
      <p:bldP spid="63" grpId="0"/>
      <p:bldP spid="64" grpId="0"/>
      <p:bldP spid="65" grpId="0"/>
      <p:bldP spid="4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8007" y="11877437"/>
            <a:ext cx="19253549" cy="1103313"/>
            <a:chOff x="1171868" y="10318525"/>
            <a:chExt cx="19253549" cy="1103313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622271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Tháp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nghiêng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78629" y="2470033"/>
            <a:ext cx="15570839" cy="1114425"/>
            <a:chOff x="1085760" y="8184729"/>
            <a:chExt cx="15570839" cy="1114425"/>
          </a:xfrm>
        </p:grpSpPr>
        <p:sp>
          <p:nvSpPr>
            <p:cNvPr id="7" name="Rectangle 6"/>
            <p:cNvSpPr/>
            <p:nvPr/>
          </p:nvSpPr>
          <p:spPr>
            <a:xfrm>
              <a:off x="4202015" y="8441457"/>
              <a:ext cx="12454584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038307" y="2470033"/>
            <a:ext cx="1219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pic>
        <p:nvPicPr>
          <p:cNvPr id="13315" name="Picture 1" descr="Description: C:\Documents and Settings\DUY KHANH\Desktop\TAPHUANCM 8_2017\thap nghi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48" y="4772804"/>
            <a:ext cx="4930130" cy="51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3" descr="Description: C:\Documents and Settings\DUY KHANH\Desktop\TAPHUANCM 8_2017\bao-nghie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6" y="4606408"/>
            <a:ext cx="5293201" cy="51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2" descr="Description: Description: cat_34cot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49" y="4767052"/>
            <a:ext cx="8423199" cy="5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27633" y="411205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27633" y="7006165"/>
            <a:ext cx="2031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533" y="10384793"/>
            <a:ext cx="6780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51732" y="10225269"/>
            <a:ext cx="6201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Pisa Italia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950471" y="10225269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</a:pPr>
            <a:r>
              <a:rPr lang="en-US" sz="4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endParaRPr lang="en-US" sz="6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953952" y="11283159"/>
            <a:ext cx="22967767" cy="2276162"/>
            <a:chOff x="1270511" y="5936338"/>
            <a:chExt cx="22402800" cy="2276162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04767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642940" y="3581400"/>
            <a:ext cx="23353528" cy="1749173"/>
            <a:chOff x="995210" y="2438400"/>
            <a:chExt cx="22427577" cy="1749173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71106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1432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4657889" y="11827002"/>
            <a:ext cx="1062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/>
              <p:nvPr/>
            </p:nvSpPr>
            <p:spPr>
              <a:xfrm>
                <a:off x="2181025" y="12534888"/>
                <a:ext cx="159052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25" y="12534888"/>
                <a:ext cx="15905253" cy="707886"/>
              </a:xfrm>
              <a:prstGeom prst="rect">
                <a:avLst/>
              </a:prstGeom>
              <a:blipFill>
                <a:blip r:embed="rId2"/>
                <a:stretch>
                  <a:fillRect l="-1380" t="-17241" b="-34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/>
              <p:nvPr/>
            </p:nvSpPr>
            <p:spPr>
              <a:xfrm>
                <a:off x="4546552" y="3835331"/>
                <a:ext cx="168025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52" y="3835331"/>
                <a:ext cx="16802549" cy="1446550"/>
              </a:xfrm>
              <a:prstGeom prst="rect">
                <a:avLst/>
              </a:prstGeom>
              <a:blipFill>
                <a:blip r:embed="rId4"/>
                <a:stretch>
                  <a:fillRect l="-1488" t="-8861" r="-1197" b="-19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674DB3B-9E75-4413-BBD5-4DCB7EFC76D0}"/>
              </a:ext>
            </a:extLst>
          </p:cNvPr>
          <p:cNvGrpSpPr/>
          <p:nvPr/>
        </p:nvGrpSpPr>
        <p:grpSpPr>
          <a:xfrm>
            <a:off x="744026" y="5682340"/>
            <a:ext cx="23389360" cy="5373112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49AAE5-FA91-43B9-8AAD-21A5DBBF8D50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86549B8-4690-4A90-8AA3-AF358995AFA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B33D18-F7DC-4759-B60B-30BD1FC5AA1F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C6DC7C-BEBD-4A25-AC92-445159303F29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72A1C0-60D3-4CC7-A7AD-9AB7A508ABEC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03874C3-F6F0-4FBE-A0D0-7FB26F95464F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C65324A-F661-4F89-935B-16D00E5D5913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0CD78B-DE9A-4869-9B12-2F138A2C7D21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/>
              <p:nvPr/>
            </p:nvSpPr>
            <p:spPr>
              <a:xfrm>
                <a:off x="1891676" y="5806107"/>
                <a:ext cx="1994711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76" y="5806107"/>
                <a:ext cx="19947110" cy="769441"/>
              </a:xfrm>
              <a:prstGeom prst="rect">
                <a:avLst/>
              </a:prstGeom>
              <a:blipFill>
                <a:blip r:embed="rId5"/>
                <a:stretch>
                  <a:fillRect l="-1222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/>
              <p:nvPr/>
            </p:nvSpPr>
            <p:spPr>
              <a:xfrm>
                <a:off x="1836347" y="7091963"/>
                <a:ext cx="19296479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lvl="0"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7091963"/>
                <a:ext cx="19296479" cy="894540"/>
              </a:xfrm>
              <a:prstGeom prst="rect">
                <a:avLst/>
              </a:prstGeom>
              <a:blipFill>
                <a:blip r:embed="rId6"/>
                <a:stretch>
                  <a:fillRect l="-790" t="-2721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/>
              <p:nvPr/>
            </p:nvSpPr>
            <p:spPr>
              <a:xfrm>
                <a:off x="2023462" y="8533337"/>
                <a:ext cx="109715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62" y="8533337"/>
                <a:ext cx="10971530" cy="769441"/>
              </a:xfrm>
              <a:prstGeom prst="rect">
                <a:avLst/>
              </a:prstGeom>
              <a:blipFill>
                <a:blip r:embed="rId7"/>
                <a:stretch>
                  <a:fillRect l="-227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/>
              <p:nvPr/>
            </p:nvSpPr>
            <p:spPr>
              <a:xfrm>
                <a:off x="1942122" y="9971320"/>
                <a:ext cx="1779335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b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a.</a:t>
                </a:r>
                <a:endParaRPr lang="vi-VN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22" y="9971320"/>
                <a:ext cx="17793351" cy="769441"/>
              </a:xfrm>
              <a:prstGeom prst="rect">
                <a:avLst/>
              </a:prstGeom>
              <a:blipFill>
                <a:blip r:embed="rId8"/>
                <a:stretch>
                  <a:fillRect l="-1405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3806BE1-8366-4500-99A4-08028343BE5B}"/>
              </a:ext>
            </a:extLst>
          </p:cNvPr>
          <p:cNvSpPr/>
          <p:nvPr/>
        </p:nvSpPr>
        <p:spPr>
          <a:xfrm>
            <a:off x="887066" y="7105047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B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432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57" grpId="0"/>
      <p:bldP spid="63" grpId="0"/>
      <p:bldP spid="9" grpId="0"/>
      <p:bldP spid="11" grpId="0"/>
      <p:bldP spid="12" grpId="0"/>
      <p:bldP spid="51" grpId="0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405440" y="10325144"/>
            <a:ext cx="23710089" cy="3258939"/>
            <a:chOff x="1270511" y="5936338"/>
            <a:chExt cx="22402800" cy="3258939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30304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405440" y="3581401"/>
            <a:ext cx="23710089" cy="6629400"/>
            <a:chOff x="652786" y="2438400"/>
            <a:chExt cx="22770001" cy="6629400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652786" y="2476504"/>
              <a:ext cx="22770001" cy="659129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1432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190A5-D7EC-46B0-B470-AEC7DA3E1357}"/>
              </a:ext>
            </a:extLst>
          </p:cNvPr>
          <p:cNvSpPr/>
          <p:nvPr/>
        </p:nvSpPr>
        <p:spPr>
          <a:xfrm>
            <a:off x="723901" y="4902017"/>
            <a:ext cx="23281418" cy="527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song song với nhau.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vuông góc với nhau.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đường thẳng vuông góc với một trong hai đường thẳng vuông góc với nhau thì song song với đường thẳng còn lại.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3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D.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đường thẳng còn lại.</a:t>
            </a:r>
            <a:endParaRPr lang="vi-VN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715EB8-64E0-4466-BC95-9C9E0ECF8877}"/>
              </a:ext>
            </a:extLst>
          </p:cNvPr>
          <p:cNvSpPr txBox="1"/>
          <p:nvPr/>
        </p:nvSpPr>
        <p:spPr>
          <a:xfrm>
            <a:off x="4665614" y="3835332"/>
            <a:ext cx="16802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Calibri" panose="020F0502020204030204" pitchFamily="34" charset="0"/>
              </a:rPr>
              <a:t>Mệnh đề nào sau đây là đúng ?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6FE03C-E6C1-47FA-BD4F-83758922EFE1}"/>
              </a:ext>
            </a:extLst>
          </p:cNvPr>
          <p:cNvSpPr/>
          <p:nvPr/>
        </p:nvSpPr>
        <p:spPr>
          <a:xfrm>
            <a:off x="874887" y="11254806"/>
            <a:ext cx="22869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mặt phẳng tạo bởi hai đường thẳng song song đó.</a:t>
            </a:r>
          </a:p>
          <a:p>
            <a:r>
              <a:rPr lang="nl-NL" sz="4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 đó đường thẳng đó sẽ vuông góc với đường thẳng còn lại.</a:t>
            </a:r>
            <a:endParaRPr lang="vi-VN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866AB-ED02-408D-A299-849DD07663BB}"/>
              </a:ext>
            </a:extLst>
          </p:cNvPr>
          <p:cNvSpPr/>
          <p:nvPr/>
        </p:nvSpPr>
        <p:spPr>
          <a:xfrm>
            <a:off x="664347" y="8265855"/>
            <a:ext cx="1050333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3110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53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F9656C-E92D-4BD5-BC86-7F8D3B5EC3C6}"/>
              </a:ext>
            </a:extLst>
          </p:cNvPr>
          <p:cNvGrpSpPr/>
          <p:nvPr/>
        </p:nvGrpSpPr>
        <p:grpSpPr>
          <a:xfrm>
            <a:off x="1074828" y="3747031"/>
            <a:ext cx="22325581" cy="4744592"/>
            <a:chOff x="1076414" y="4334859"/>
            <a:chExt cx="22325581" cy="474459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03D34E6C-6644-4527-A4E2-362AB58CC0C2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4408360"/>
              <a:chOff x="637542" y="1083939"/>
              <a:chExt cx="8611674" cy="1735591"/>
            </a:xfrm>
          </p:grpSpPr>
          <p:sp>
            <p:nvSpPr>
              <p:cNvPr id="40" name="Rounded Rectangle 38">
                <a:extLst>
                  <a:ext uri="{FF2B5EF4-FFF2-40B4-BE49-F238E27FC236}">
                    <a16:creationId xmlns:a16="http://schemas.microsoft.com/office/drawing/2014/main" id="{7C45A947-03AC-47B3-9C4F-0476721221D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73559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2BE8D2-F6EB-47B7-93FC-823CB0165CB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4" name="Group 65">
              <a:extLst>
                <a:ext uri="{FF2B5EF4-FFF2-40B4-BE49-F238E27FC236}">
                  <a16:creationId xmlns:a16="http://schemas.microsoft.com/office/drawing/2014/main" id="{A44081DB-18FF-423C-BED2-0AB2A0D7FF05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55204818-45BA-4C9C-BD5B-EA630B888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E5238FC3-AE9D-404D-A728-0CC66CD725B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8" name="Freeform 45">
                  <a:extLst>
                    <a:ext uri="{FF2B5EF4-FFF2-40B4-BE49-F238E27FC236}">
                      <a16:creationId xmlns:a16="http://schemas.microsoft.com/office/drawing/2014/main" id="{99831BCB-1586-4BB0-9DDC-958BD0E3F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6">
                  <a:extLst>
                    <a:ext uri="{FF2B5EF4-FFF2-40B4-BE49-F238E27FC236}">
                      <a16:creationId xmlns:a16="http://schemas.microsoft.com/office/drawing/2014/main" id="{92529262-89F6-42A1-85EC-08C1312CD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7">
                  <a:extLst>
                    <a:ext uri="{FF2B5EF4-FFF2-40B4-BE49-F238E27FC236}">
                      <a16:creationId xmlns:a16="http://schemas.microsoft.com/office/drawing/2014/main" id="{67D73245-D6A3-41DF-94EE-F83B074D0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8">
                  <a:extLst>
                    <a:ext uri="{FF2B5EF4-FFF2-40B4-BE49-F238E27FC236}">
                      <a16:creationId xmlns:a16="http://schemas.microsoft.com/office/drawing/2014/main" id="{F64EDC33-3F40-4FEB-B783-4F02D6267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9">
                  <a:extLst>
                    <a:ext uri="{FF2B5EF4-FFF2-40B4-BE49-F238E27FC236}">
                      <a16:creationId xmlns:a16="http://schemas.microsoft.com/office/drawing/2014/main" id="{3438A810-0090-479E-A10E-55CA68BAC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0">
                  <a:extLst>
                    <a:ext uri="{FF2B5EF4-FFF2-40B4-BE49-F238E27FC236}">
                      <a16:creationId xmlns:a16="http://schemas.microsoft.com/office/drawing/2014/main" id="{AE863B49-D688-4837-9F4B-DA37B1B9C7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F2908F11-42DB-40A9-83DC-8361063BAB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2">
                  <a:extLst>
                    <a:ext uri="{FF2B5EF4-FFF2-40B4-BE49-F238E27FC236}">
                      <a16:creationId xmlns:a16="http://schemas.microsoft.com/office/drawing/2014/main" id="{9961C77C-939E-482A-AFD6-A26C20BE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3">
                  <a:extLst>
                    <a:ext uri="{FF2B5EF4-FFF2-40B4-BE49-F238E27FC236}">
                      <a16:creationId xmlns:a16="http://schemas.microsoft.com/office/drawing/2014/main" id="{3A4F9E46-E0EF-45DA-829C-3015123C8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Rectangle 54">
                  <a:extLst>
                    <a:ext uri="{FF2B5EF4-FFF2-40B4-BE49-F238E27FC236}">
                      <a16:creationId xmlns:a16="http://schemas.microsoft.com/office/drawing/2014/main" id="{43C6F8B1-F096-4A6B-A9C9-04E30DA30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5">
                  <a:extLst>
                    <a:ext uri="{FF2B5EF4-FFF2-40B4-BE49-F238E27FC236}">
                      <a16:creationId xmlns:a16="http://schemas.microsoft.com/office/drawing/2014/main" id="{8386C683-7D3B-4D8E-900A-80A821579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6">
                  <a:extLst>
                    <a:ext uri="{FF2B5EF4-FFF2-40B4-BE49-F238E27FC236}">
                      <a16:creationId xmlns:a16="http://schemas.microsoft.com/office/drawing/2014/main" id="{12DF0E86-1AEC-4F29-B159-18812BA414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813B6F-1709-4AC7-9879-22D6E7BE048F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/>
              <p:nvPr/>
            </p:nvSpPr>
            <p:spPr>
              <a:xfrm>
                <a:off x="1521013" y="4891468"/>
                <a:ext cx="12423587" cy="315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13" y="4891468"/>
                <a:ext cx="12423587" cy="3154390"/>
              </a:xfrm>
              <a:prstGeom prst="rect">
                <a:avLst/>
              </a:prstGeom>
              <a:blipFill>
                <a:blip r:embed="rId3"/>
                <a:stretch>
                  <a:fillRect l="-1276" t="-3089" r="-1963" b="-73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1CF4685-2F38-4FC1-8453-2435A901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192" y="4365129"/>
            <a:ext cx="6154998" cy="3680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167">
            <a:extLst>
              <a:ext uri="{FF2B5EF4-FFF2-40B4-BE49-F238E27FC236}">
                <a16:creationId xmlns:a16="http://schemas.microsoft.com/office/drawing/2014/main" id="{9A6DE4F8-6E88-413E-AE94-892E0B0A1202}"/>
              </a:ext>
            </a:extLst>
          </p:cNvPr>
          <p:cNvGrpSpPr/>
          <p:nvPr/>
        </p:nvGrpSpPr>
        <p:grpSpPr>
          <a:xfrm>
            <a:off x="871541" y="9200355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249B8227-D746-41C7-B89B-9F4CD298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60DCB757-120D-4CAA-9BCB-A0675ED5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05924F45-0CC2-4335-B596-F1A10D4B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25096650-637A-4ABE-A395-CB43BE43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F6838B36-98E4-4647-AF0C-CC46CE0B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52B137D2-4371-4847-A5D7-A0430424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874A1097-8C3A-4C91-91C0-ABA2F1A6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0327A9CA-5AAB-4FBE-9982-56D83E2CB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212F7D7B-6E5B-4A14-B3A3-526821D9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2E78DCD-8DC7-4FCE-8AAE-4D08B96F5176}"/>
              </a:ext>
            </a:extLst>
          </p:cNvPr>
          <p:cNvSpPr/>
          <p:nvPr/>
        </p:nvSpPr>
        <p:spPr>
          <a:xfrm>
            <a:off x="1421281" y="10442560"/>
            <a:ext cx="21972119" cy="1597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1D96039-7E87-4054-ADE2-FEB48B2740F5}"/>
              </a:ext>
            </a:extLst>
          </p:cNvPr>
          <p:cNvGrpSpPr/>
          <p:nvPr/>
        </p:nvGrpSpPr>
        <p:grpSpPr>
          <a:xfrm>
            <a:off x="642940" y="3625059"/>
            <a:ext cx="22325581" cy="4103383"/>
            <a:chOff x="1076414" y="4334859"/>
            <a:chExt cx="22325581" cy="3972041"/>
          </a:xfrm>
        </p:grpSpPr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95AE73EE-020C-4114-85E5-0078D3D2D389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635809"/>
              <a:chOff x="637542" y="1083939"/>
              <a:chExt cx="8611674" cy="1431434"/>
            </a:xfrm>
          </p:grpSpPr>
          <p:sp>
            <p:nvSpPr>
              <p:cNvPr id="76" name="Rounded Rectangle 38">
                <a:extLst>
                  <a:ext uri="{FF2B5EF4-FFF2-40B4-BE49-F238E27FC236}">
                    <a16:creationId xmlns:a16="http://schemas.microsoft.com/office/drawing/2014/main" id="{37B5F5CA-C1D4-4B97-8B5E-A06D0A33B1B2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4314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EA7BC3-A20C-4574-9C79-B424FAB5AC25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0" name="Group 65">
              <a:extLst>
                <a:ext uri="{FF2B5EF4-FFF2-40B4-BE49-F238E27FC236}">
                  <a16:creationId xmlns:a16="http://schemas.microsoft.com/office/drawing/2014/main" id="{9276B2FF-6EE5-4858-B307-A532DE5FC27D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84BDC421-39F4-416C-92CE-6B1EC011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">
                <a:extLst>
                  <a:ext uri="{FF2B5EF4-FFF2-40B4-BE49-F238E27FC236}">
                    <a16:creationId xmlns:a16="http://schemas.microsoft.com/office/drawing/2014/main" id="{E8D1409B-1396-4FA3-B479-B85ECBA4B696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E7A82E5A-A074-40B3-BA29-F1AA184A8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244B05B1-D96E-4F44-BA49-09BDE7E02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536FF0C0-562D-4D9D-A41C-1F46FC486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7CD72224-E9A2-4FA7-AB96-309D4C9DB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61D1971E-45FD-46B4-A285-A87A8AC4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8B3EFCC0-B1B5-498A-A100-DC07B179A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3FCA3AE2-1414-4CA6-B800-544EDBBA3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E0332BC9-3E01-4107-A435-55CFBAF8CF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3">
                  <a:extLst>
                    <a:ext uri="{FF2B5EF4-FFF2-40B4-BE49-F238E27FC236}">
                      <a16:creationId xmlns:a16="http://schemas.microsoft.com/office/drawing/2014/main" id="{FF5F1C57-7F62-4E03-AD4D-8D5ADBC40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Rectangle 54">
                  <a:extLst>
                    <a:ext uri="{FF2B5EF4-FFF2-40B4-BE49-F238E27FC236}">
                      <a16:creationId xmlns:a16="http://schemas.microsoft.com/office/drawing/2014/main" id="{095D806C-554D-47DE-B1A3-43B9FD4D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AE4A0A5C-967F-450B-9BFE-8B6C7C81D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9A061566-643E-4637-BE6B-981DDF2836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DA4753-FB0F-483D-A3A0-5F93F9178F2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2278188" cy="77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/>
              <p:nvPr/>
            </p:nvSpPr>
            <p:spPr>
              <a:xfrm>
                <a:off x="1371600" y="4620062"/>
                <a:ext cx="2133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20062"/>
                <a:ext cx="21336000" cy="1446550"/>
              </a:xfrm>
              <a:prstGeom prst="rect">
                <a:avLst/>
              </a:prstGeom>
              <a:blipFill>
                <a:blip r:embed="rId3"/>
                <a:stretch>
                  <a:fillRect l="-1143" t="-9283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/>
              <p:nvPr/>
            </p:nvSpPr>
            <p:spPr>
              <a:xfrm>
                <a:off x="1352687" y="6080874"/>
                <a:ext cx="142493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87" y="6080874"/>
                <a:ext cx="14249399" cy="769441"/>
              </a:xfrm>
              <a:prstGeom prst="rect">
                <a:avLst/>
              </a:prstGeom>
              <a:blipFill>
                <a:blip r:embed="rId4"/>
                <a:stretch>
                  <a:fillRect l="-1754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/>
              <p:nvPr/>
            </p:nvSpPr>
            <p:spPr>
              <a:xfrm>
                <a:off x="1305819" y="6959001"/>
                <a:ext cx="169313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819" y="6959001"/>
                <a:ext cx="16931337" cy="769441"/>
              </a:xfrm>
              <a:prstGeom prst="rect">
                <a:avLst/>
              </a:prstGeom>
              <a:blipFill>
                <a:blip r:embed="rId5"/>
                <a:stretch>
                  <a:fillRect l="-1440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02BD50B-215F-48F6-9BD6-D99EEEBBAA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391400" y="8348606"/>
            <a:ext cx="8501064" cy="4386151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2029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869399" cy="830997"/>
            <a:chOff x="-288924" y="1892299"/>
            <a:chExt cx="21869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4929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642940" y="2504836"/>
            <a:ext cx="12920660" cy="861774"/>
            <a:chOff x="644526" y="2766774"/>
            <a:chExt cx="12920660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7" y="2766774"/>
              <a:ext cx="11658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1074828" y="3747031"/>
            <a:ext cx="22325581" cy="5905537"/>
            <a:chOff x="1076414" y="4334859"/>
            <a:chExt cx="22325581" cy="5905537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5569305"/>
              <a:chOff x="637542" y="1083939"/>
              <a:chExt cx="8611674" cy="2192660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219266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6" name="Group 65">
              <a:extLst>
                <a:ext uri="{FF2B5EF4-FFF2-40B4-BE49-F238E27FC236}">
                  <a16:creationId xmlns:a16="http://schemas.microsoft.com/office/drawing/2014/main" id="{D1DD9FF2-7D0B-47BB-8268-D4C2868A8EFC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97C36C9-E865-4695-A527-E72825FD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1D425D99-73D9-45D0-9774-B6A05659F2B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0" name="Freeform 45">
                  <a:extLst>
                    <a:ext uri="{FF2B5EF4-FFF2-40B4-BE49-F238E27FC236}">
                      <a16:creationId xmlns:a16="http://schemas.microsoft.com/office/drawing/2014/main" id="{D634CF45-301A-45EA-972E-CCC42D33F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6">
                  <a:extLst>
                    <a:ext uri="{FF2B5EF4-FFF2-40B4-BE49-F238E27FC236}">
                      <a16:creationId xmlns:a16="http://schemas.microsoft.com/office/drawing/2014/main" id="{087F4493-4DC6-4A2D-B31E-2C4F7013F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7">
                  <a:extLst>
                    <a:ext uri="{FF2B5EF4-FFF2-40B4-BE49-F238E27FC236}">
                      <a16:creationId xmlns:a16="http://schemas.microsoft.com/office/drawing/2014/main" id="{6F19D76E-59BB-4122-873C-27637E7ED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>
                  <a:extLst>
                    <a:ext uri="{FF2B5EF4-FFF2-40B4-BE49-F238E27FC236}">
                      <a16:creationId xmlns:a16="http://schemas.microsoft.com/office/drawing/2014/main" id="{32A55293-9C10-413B-8C90-E784C970A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>
                  <a:extLst>
                    <a:ext uri="{FF2B5EF4-FFF2-40B4-BE49-F238E27FC236}">
                      <a16:creationId xmlns:a16="http://schemas.microsoft.com/office/drawing/2014/main" id="{48BDF2B7-7383-42D6-924A-D139DE04C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>
                  <a:extLst>
                    <a:ext uri="{FF2B5EF4-FFF2-40B4-BE49-F238E27FC236}">
                      <a16:creationId xmlns:a16="http://schemas.microsoft.com/office/drawing/2014/main" id="{AFAC30F1-1E79-4820-BA16-AFE3CFD332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>
                  <a:extLst>
                    <a:ext uri="{FF2B5EF4-FFF2-40B4-BE49-F238E27FC236}">
                      <a16:creationId xmlns:a16="http://schemas.microsoft.com/office/drawing/2014/main" id="{F2622ACC-2063-4A45-9849-54A9C5FC0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DFAFFC88-E55E-41E3-8F7D-BCBCC71EA1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>
                  <a:extLst>
                    <a:ext uri="{FF2B5EF4-FFF2-40B4-BE49-F238E27FC236}">
                      <a16:creationId xmlns:a16="http://schemas.microsoft.com/office/drawing/2014/main" id="{F7B21AA9-E147-4B53-888A-7C54013ED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>
                  <a:extLst>
                    <a:ext uri="{FF2B5EF4-FFF2-40B4-BE49-F238E27FC236}">
                      <a16:creationId xmlns:a16="http://schemas.microsoft.com/office/drawing/2014/main" id="{801D9686-E4FC-40A7-98F8-D47304BA5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>
                  <a:extLst>
                    <a:ext uri="{FF2B5EF4-FFF2-40B4-BE49-F238E27FC236}">
                      <a16:creationId xmlns:a16="http://schemas.microsoft.com/office/drawing/2014/main" id="{ACE14166-05B2-46AE-AC0D-5B61DE125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83E88F54-FDE6-4BB5-9970-1F008DD17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0E22C-C997-4A52-B9B7-4211BFEA990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/>
              <p:nvPr/>
            </p:nvSpPr>
            <p:spPr>
              <a:xfrm>
                <a:off x="1840550" y="5026242"/>
                <a:ext cx="108128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50" y="5026242"/>
                <a:ext cx="10812832" cy="769441"/>
              </a:xfrm>
              <a:prstGeom prst="rect">
                <a:avLst/>
              </a:prstGeom>
              <a:blipFill>
                <a:blip r:embed="rId3"/>
                <a:stretch>
                  <a:fillRect l="-2311" t="-17460" r="-129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/>
              <p:nvPr/>
            </p:nvSpPr>
            <p:spPr>
              <a:xfrm>
                <a:off x="1905001" y="5867400"/>
                <a:ext cx="20947316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  <a:r>
                  <a:rPr lang="en-US" sz="4400" b="1" baseline="300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5867400"/>
                <a:ext cx="20947316" cy="1597040"/>
              </a:xfrm>
              <a:prstGeom prst="rect">
                <a:avLst/>
              </a:prstGeom>
              <a:blipFill>
                <a:blip r:embed="rId4"/>
                <a:stretch>
                  <a:fillRect l="-757" t="-6513" b="-157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/>
              <p:nvPr/>
            </p:nvSpPr>
            <p:spPr>
              <a:xfrm>
                <a:off x="1919285" y="7651406"/>
                <a:ext cx="20933031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5" y="7651406"/>
                <a:ext cx="20933031" cy="1597040"/>
              </a:xfrm>
              <a:prstGeom prst="rect">
                <a:avLst/>
              </a:prstGeom>
              <a:blipFill>
                <a:blip r:embed="rId5"/>
                <a:stretch>
                  <a:fillRect l="-757" t="-6107" r="-1165" b="-156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F473AE39-A769-44FC-8FAF-50229A1360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987759" y="9839534"/>
            <a:ext cx="6781800" cy="3530032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18967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38382" y="2298386"/>
            <a:ext cx="16300775" cy="3429489"/>
            <a:chOff x="1272210" y="5956240"/>
            <a:chExt cx="14064768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114491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433750" y="1561986"/>
            <a:ext cx="3516663" cy="1304554"/>
            <a:chOff x="1311958" y="3405486"/>
            <a:chExt cx="3516663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577950" cy="57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42971" y="2583456"/>
                <a:ext cx="13257946" cy="3678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71" y="2583456"/>
                <a:ext cx="13257946" cy="3678379"/>
              </a:xfrm>
              <a:prstGeom prst="rect">
                <a:avLst/>
              </a:prstGeom>
              <a:blipFill>
                <a:blip r:embed="rId3"/>
                <a:stretch>
                  <a:fillRect l="-1839" t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D097DFAC-C6CF-4C4F-A72F-9AF7CE82D9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182260" y="2680311"/>
            <a:ext cx="7015109" cy="4875434"/>
          </a:xfrm>
          <a:prstGeom prst="rect">
            <a:avLst/>
          </a:prstGeom>
        </p:spPr>
      </p:pic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808457" y="6620869"/>
            <a:ext cx="17678400" cy="6511825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/>
              <p:nvPr/>
            </p:nvSpPr>
            <p:spPr>
              <a:xfrm>
                <a:off x="808457" y="7382188"/>
                <a:ext cx="8231188" cy="377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 </a:t>
                </a:r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</m:e>
                                <m:e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</m:t>
                                  </m:r>
                                  <m:r>
                                    <a:rPr lang="en-US" sz="4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4200" b="1" i="1" dirty="0"/>
              </a:p>
              <a:p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7" y="7382188"/>
                <a:ext cx="8231188" cy="3778214"/>
              </a:xfrm>
              <a:prstGeom prst="rect">
                <a:avLst/>
              </a:prstGeom>
              <a:blipFill>
                <a:blip r:embed="rId5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773558" y="6408699"/>
            <a:ext cx="958111" cy="890994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819110" y="6608704"/>
            <a:ext cx="532229" cy="58674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98076" y="5530611"/>
            <a:ext cx="890993" cy="2647168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1845598" y="6470680"/>
            <a:ext cx="2647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759039" y="11001793"/>
                <a:ext cx="7851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của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:r>
                  <a:rPr lang="en-US" sz="4400" b="1" i="0" dirty="0">
                    <a:latin typeface="+mj-lt"/>
                  </a:rPr>
                  <a:t>(ABC)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9" y="11001793"/>
                <a:ext cx="7851561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3183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808457" y="10158062"/>
                <a:ext cx="4572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7" y="10158062"/>
                <a:ext cx="4572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8911739" y="6817989"/>
                <a:ext cx="65986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𝑻𝒂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ó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739" y="6817989"/>
                <a:ext cx="659865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8712200" y="7637816"/>
                <a:ext cx="785156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𝐧𝐡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𝐜𝐡𝐢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0" y="7637816"/>
                <a:ext cx="7851561" cy="754053"/>
              </a:xfrm>
              <a:prstGeom prst="rect">
                <a:avLst/>
              </a:prstGeom>
              <a:blipFill rotWithShape="0">
                <a:blip r:embed="rId9"/>
                <a:stretch>
                  <a:fillRect r="-1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8784318" y="8384551"/>
                <a:ext cx="58460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à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18" y="8384551"/>
                <a:ext cx="584608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7848600" y="9305571"/>
                <a:ext cx="8190577" cy="2062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3 đườ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𝑺𝑩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305571"/>
                <a:ext cx="8190577" cy="20622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4" grpId="0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62350" y="2297210"/>
            <a:ext cx="14267953" cy="3738569"/>
            <a:chOff x="1272210" y="5956240"/>
            <a:chExt cx="13628071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3628071" cy="114491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662350" y="1561165"/>
            <a:ext cx="3516663" cy="1304554"/>
            <a:chOff x="1311958" y="3405486"/>
            <a:chExt cx="3516663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577950" cy="57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 2 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394" y="2341332"/>
                <a:ext cx="13257946" cy="4186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(ABCD),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94" y="2341332"/>
                <a:ext cx="13257946" cy="4186467"/>
              </a:xfrm>
              <a:prstGeom prst="rect">
                <a:avLst/>
              </a:prstGeom>
              <a:blipFill rotWithShape="0">
                <a:blip r:embed="rId3"/>
                <a:stretch>
                  <a:fillRect l="-1839" t="-3057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601955" y="6494703"/>
            <a:ext cx="23254281" cy="7121425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697776" y="6265281"/>
            <a:ext cx="958111" cy="997798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863945" y="6508814"/>
            <a:ext cx="532229" cy="58674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725730" y="5171580"/>
            <a:ext cx="928127" cy="3177461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1774004" y="6305202"/>
            <a:ext cx="3044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giải</a:t>
            </a:r>
            <a:endParaRPr lang="en-US" sz="4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600728" y="8226608"/>
                <a:ext cx="78515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8226608"/>
                <a:ext cx="7851561" cy="769441"/>
              </a:xfrm>
              <a:prstGeom prst="rect">
                <a:avLst/>
              </a:prstGeom>
              <a:blipFill>
                <a:blip r:embed="rId4"/>
                <a:stretch>
                  <a:fillRect l="-108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600728" y="7293589"/>
                <a:ext cx="58460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8" y="7293589"/>
                <a:ext cx="584608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773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12600473" y="6652806"/>
                <a:ext cx="85289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473" y="6652806"/>
                <a:ext cx="8528915" cy="769441"/>
              </a:xfrm>
              <a:prstGeom prst="rect">
                <a:avLst/>
              </a:prstGeom>
              <a:blipFill>
                <a:blip r:embed="rId6"/>
                <a:stretch>
                  <a:fillRect l="-285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11963400" y="7488641"/>
                <a:ext cx="11986850" cy="75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vi-V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vi-VN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7488641"/>
                <a:ext cx="11986850" cy="757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11993855" y="8349601"/>
                <a:ext cx="9689139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855" y="8349601"/>
                <a:ext cx="9689139" cy="8392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12600473" y="9143362"/>
                <a:ext cx="10967281" cy="1847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a:rPr lang="vi-VN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𝑺𝑪𝑨</m:t>
                            </m:r>
                          </m:e>
                        </m:acc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473" y="9143362"/>
                <a:ext cx="10967281" cy="1847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248445A2-1AD6-4485-AD86-337758A4D2E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5554377" y="1943838"/>
            <a:ext cx="8362254" cy="4517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/>
              <p:nvPr/>
            </p:nvSpPr>
            <p:spPr>
              <a:xfrm>
                <a:off x="6096217" y="7312726"/>
                <a:ext cx="634301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17" y="7312726"/>
                <a:ext cx="6343011" cy="784767"/>
              </a:xfrm>
              <a:prstGeom prst="rect">
                <a:avLst/>
              </a:prstGeom>
              <a:blipFill>
                <a:blip r:embed="rId11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/>
              <p:nvPr/>
            </p:nvSpPr>
            <p:spPr>
              <a:xfrm>
                <a:off x="618980" y="9946391"/>
                <a:ext cx="9301839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𝑺𝑩𝑨</m:t>
                        </m:r>
                      </m:e>
                    </m:acc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9946391"/>
                <a:ext cx="9301839" cy="8392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/>
              <p:nvPr/>
            </p:nvSpPr>
            <p:spPr>
              <a:xfrm>
                <a:off x="618980" y="9197136"/>
                <a:ext cx="120829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vi-VN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chiếu của </a:t>
                </a:r>
                <a14:m>
                  <m:oMath xmlns:m="http://schemas.openxmlformats.org/officeDocument/2006/math">
                    <m:r>
                      <a:rPr lang="en-US" sz="4200" b="1" i="0">
                        <a:latin typeface="Cambria Math" panose="02040503050406030204" pitchFamily="18" charset="0"/>
                      </a:rPr>
                      <m:t>𝐒𝐁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mp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9197136"/>
                <a:ext cx="12082969" cy="754053"/>
              </a:xfrm>
              <a:prstGeom prst="rect">
                <a:avLst/>
              </a:prstGeom>
              <a:blipFill>
                <a:blip r:embed="rId13"/>
                <a:stretch>
                  <a:fillRect t="-1788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/>
              <p:nvPr/>
            </p:nvSpPr>
            <p:spPr>
              <a:xfrm>
                <a:off x="662350" y="10644103"/>
                <a:ext cx="13111840" cy="2098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</a:t>
                </a:r>
                <a14:m>
                  <m:oMath xmlns:m="http://schemas.openxmlformats.org/officeDocument/2006/math">
                    <m:r>
                      <a:rPr lang="vi-VN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4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vi-VN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𝑺𝑩𝑨</m:t>
                              </m:r>
                            </m:e>
                          </m:acc>
                        </m:e>
                      </m:fun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0" y="10644103"/>
                <a:ext cx="13111840" cy="2098331"/>
              </a:xfrm>
              <a:prstGeom prst="rect">
                <a:avLst/>
              </a:prstGeom>
              <a:blipFill>
                <a:blip r:embed="rId14"/>
                <a:stretch>
                  <a:fillRect l="-1813" t="-6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/>
              <p:nvPr/>
            </p:nvSpPr>
            <p:spPr>
              <a:xfrm>
                <a:off x="-443757" y="12786636"/>
                <a:ext cx="13111840" cy="8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𝑺𝑩𝑨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𝒂𝒓𝒄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757" y="12786636"/>
                <a:ext cx="13111840" cy="8849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/>
              <p:nvPr/>
            </p:nvSpPr>
            <p:spPr>
              <a:xfrm>
                <a:off x="12571711" y="11178720"/>
                <a:ext cx="10967281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𝑺𝑪𝑨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711" y="11178720"/>
                <a:ext cx="10967281" cy="839269"/>
              </a:xfrm>
              <a:prstGeom prst="rect">
                <a:avLst/>
              </a:prstGeom>
              <a:blipFill>
                <a:blip r:embed="rId16"/>
                <a:stretch>
                  <a:fillRect l="-2168" t="-10219" b="-2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441543-E89C-4C0B-AB83-91BBF5A641D9}"/>
              </a:ext>
            </a:extLst>
          </p:cNvPr>
          <p:cNvCxnSpPr>
            <a:stCxn id="62" idx="0"/>
            <a:endCxn id="62" idx="2"/>
          </p:cNvCxnSpPr>
          <p:nvPr/>
        </p:nvCxnSpPr>
        <p:spPr>
          <a:xfrm>
            <a:off x="12229096" y="6494703"/>
            <a:ext cx="0" cy="712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  <p:bldP spid="58" grpId="0"/>
      <p:bldP spid="59" grpId="0"/>
      <p:bldP spid="65" grpId="0"/>
      <p:bldP spid="66" grpId="0"/>
      <p:bldP spid="69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93286"/>
            <a:ext cx="5565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637240" y="2606101"/>
            <a:ext cx="23746759" cy="11109900"/>
            <a:chOff x="638827" y="4392138"/>
            <a:chExt cx="21868726" cy="657428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638827" y="4392138"/>
              <a:ext cx="21868726" cy="6574280"/>
              <a:chOff x="285320" y="974114"/>
              <a:chExt cx="8611674" cy="2588323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285320" y="974114"/>
                <a:ext cx="8611674" cy="258832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1D425D99-73D9-45D0-9774-B6A05659F2B2}"/>
                </a:ext>
              </a:extLst>
            </p:cNvPr>
            <p:cNvGrpSpPr/>
            <p:nvPr/>
          </p:nvGrpSpPr>
          <p:grpSpPr>
            <a:xfrm>
              <a:off x="1378109" y="4403388"/>
              <a:ext cx="400843" cy="482995"/>
              <a:chOff x="192143" y="8633545"/>
              <a:chExt cx="449263" cy="541339"/>
            </a:xfrm>
          </p:grpSpPr>
          <p:sp>
            <p:nvSpPr>
              <p:cNvPr id="20" name="Freeform 45">
                <a:extLst>
                  <a:ext uri="{FF2B5EF4-FFF2-40B4-BE49-F238E27FC236}">
                    <a16:creationId xmlns:a16="http://schemas.microsoft.com/office/drawing/2014/main" id="{D634CF45-301A-45EA-972E-CCC42D33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46">
                <a:extLst>
                  <a:ext uri="{FF2B5EF4-FFF2-40B4-BE49-F238E27FC236}">
                    <a16:creationId xmlns:a16="http://schemas.microsoft.com/office/drawing/2014/main" id="{087F4493-4DC6-4A2D-B31E-2C4F7013F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48BDF2B7-7383-42D6-924A-D139DE04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AFAC30F1-1E79-4820-BA16-AFE3CFD33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BFC460-7925-463E-87D1-7AC3DCD528B2}"/>
              </a:ext>
            </a:extLst>
          </p:cNvPr>
          <p:cNvGrpSpPr/>
          <p:nvPr/>
        </p:nvGrpSpPr>
        <p:grpSpPr>
          <a:xfrm>
            <a:off x="149878" y="1478962"/>
            <a:ext cx="6962774" cy="960438"/>
            <a:chOff x="13477876" y="4114800"/>
            <a:chExt cx="6962774" cy="960438"/>
          </a:xfrm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408EACA1-94CE-4FF3-88F0-76DA06A7A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FA01454E-4228-46E3-B672-BE271A5E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FD261A6B-A963-49BA-8D9E-66801BBA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49B451D-DE96-4DF7-AFC2-2FBC392A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0317A3E-5015-4B6D-B0ED-636169A02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B4C58BA2-D7D1-4C12-8F3C-6D56975B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5C9024-6AD5-49A0-B9FE-224F15C5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562BDAF9-1675-4258-9C60-4FAE4D90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4DA677AD-5CD1-4295-8610-CDFCD2BE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7B5DBC84-82FE-4F99-81BF-57BB85A9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625AF812-742F-4409-9E3C-74747CC6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A60157A2-479B-4070-A1C1-74B886B69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90B7531F-5B92-4B38-80EB-F692DDE9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4">
              <a:extLst>
                <a:ext uri="{FF2B5EF4-FFF2-40B4-BE49-F238E27FC236}">
                  <a16:creationId xmlns:a16="http://schemas.microsoft.com/office/drawing/2014/main" id="{4274AC38-A34A-4155-B4DB-F145FD7A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5DF28FDB-18CA-49D8-B564-33A39F2F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FF023889-0401-4362-A088-9678A9AF9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5FBE4419-92B2-4AE6-BB77-E2579885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1057F924-BBA3-4E74-8500-262F9FA1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8355850C-A639-4C73-9D86-B51C770D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8B6CBA02-104E-42E3-9826-2DA6CE7D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8F226E37-AAF2-462B-B438-CA81194BF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8CD0D514-29C2-4C28-9CAE-0AE166B3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F90DE53A-6A1E-46E7-868B-70414BFFB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9A06903F-DC53-429B-837D-5382609E4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3B0AA597-BF78-4756-BC44-BD9C3776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0884F7FD-3A4E-4331-AFE1-B45E525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D12F6775-D72A-44E5-B7B2-DD5774769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9CD39F1B-73BF-47B1-8056-355CCBD3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CF9E03-A8F7-480F-9DB2-48A0789E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3" y="2661017"/>
            <a:ext cx="11988860" cy="10991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4E8B4-A2AB-4C0B-B43B-972B9751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2896" y="2661017"/>
            <a:ext cx="12421103" cy="110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14208"/>
            <a:chOff x="1175570" y="3048677"/>
            <a:chExt cx="22124988" cy="361462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312987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5723D-192C-4C62-93BD-60F767AAC55A}"/>
                  </a:ext>
                </a:extLst>
              </p:cNvPr>
              <p:cNvSpPr/>
              <p:nvPr/>
            </p:nvSpPr>
            <p:spPr>
              <a:xfrm>
                <a:off x="1252766" y="6096000"/>
                <a:ext cx="1970223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45723D-192C-4C62-93BD-60F767AAC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66" y="6096000"/>
                <a:ext cx="19702233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269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14400" y="7526772"/>
            <a:ext cx="22059472" cy="5884428"/>
            <a:chOff x="1270511" y="5867400"/>
            <a:chExt cx="22062025" cy="625007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1"/>
              <a:ext cx="22060326" cy="5978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383000" y="7897172"/>
            <a:ext cx="6219190" cy="5399728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33A4E2-780E-4961-9085-27ADDD3670EC}"/>
                  </a:ext>
                </a:extLst>
              </p:cNvPr>
              <p:cNvSpPr/>
              <p:nvPr/>
            </p:nvSpPr>
            <p:spPr>
              <a:xfrm>
                <a:off x="1455219" y="8486997"/>
                <a:ext cx="898194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2333A4E2-780E-4961-9085-27ADDD367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19" y="8486997"/>
                <a:ext cx="8981946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2783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61A60-0BF8-4563-BAE5-3227177D205C}"/>
                  </a:ext>
                </a:extLst>
              </p:cNvPr>
              <p:cNvSpPr/>
              <p:nvPr/>
            </p:nvSpPr>
            <p:spPr>
              <a:xfrm>
                <a:off x="1086485" y="9665275"/>
                <a:ext cx="331533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𝑨𝑰</m:t>
                              </m:r>
                            </m:e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𝑫𝑰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B61A60-0BF8-4563-BAE5-3227177D2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85" y="9665275"/>
                <a:ext cx="3315330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/>
              <p:nvPr/>
            </p:nvSpPr>
            <p:spPr>
              <a:xfrm>
                <a:off x="4573221" y="10069989"/>
                <a:ext cx="51550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21" y="10069989"/>
                <a:ext cx="5155066" cy="769441"/>
              </a:xfrm>
              <a:prstGeom prst="rect">
                <a:avLst/>
              </a:prstGeom>
              <a:blipFill>
                <a:blip r:embed="rId7"/>
                <a:stretch>
                  <a:fillRect l="-4728" t="-17460" r="-3901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/>
              <p:nvPr/>
            </p:nvSpPr>
            <p:spPr>
              <a:xfrm>
                <a:off x="1175472" y="11150325"/>
                <a:ext cx="8170570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72" y="11150325"/>
                <a:ext cx="8170570" cy="996107"/>
              </a:xfrm>
              <a:prstGeom prst="rect">
                <a:avLst/>
              </a:prstGeom>
              <a:blipFill>
                <a:blip r:embed="rId8"/>
                <a:stretch>
                  <a:fillRect l="-1940" b="-25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/>
              <p:nvPr/>
            </p:nvSpPr>
            <p:spPr>
              <a:xfrm>
                <a:off x="1236938" y="12457327"/>
                <a:ext cx="4622547" cy="818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38" y="12457327"/>
                <a:ext cx="4622547" cy="818366"/>
              </a:xfrm>
              <a:prstGeom prst="rect">
                <a:avLst/>
              </a:prstGeom>
              <a:blipFill>
                <a:blip r:embed="rId9"/>
                <a:stretch>
                  <a:fillRect l="-3430" t="-12687" r="-4485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1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4311736"/>
            <a:chOff x="1175570" y="3048677"/>
            <a:chExt cx="22124988" cy="431223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82748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30" y="4881959"/>
                <a:ext cx="21845797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1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14400" y="8001000"/>
            <a:ext cx="22059472" cy="5715000"/>
            <a:chOff x="1270511" y="5867400"/>
            <a:chExt cx="22062025" cy="6070114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57985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35400" y="8472968"/>
            <a:ext cx="6066790" cy="5014432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346652-DA40-4143-A343-362AC5D834C5}"/>
                  </a:ext>
                </a:extLst>
              </p:cNvPr>
              <p:cNvSpPr/>
              <p:nvPr/>
            </p:nvSpPr>
            <p:spPr>
              <a:xfrm>
                <a:off x="1191029" y="6482456"/>
                <a:ext cx="214111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346652-DA40-4143-A343-362AC5D83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29" y="6482456"/>
                <a:ext cx="21411161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139" t="-8824" r="-1139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/>
              <p:nvPr/>
            </p:nvSpPr>
            <p:spPr>
              <a:xfrm>
                <a:off x="1185889" y="9222466"/>
                <a:ext cx="5105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𝒈𝒕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89" y="9222466"/>
                <a:ext cx="5105372" cy="769441"/>
              </a:xfrm>
              <a:prstGeom prst="rect">
                <a:avLst/>
              </a:prstGeom>
              <a:blipFill>
                <a:blip r:embed="rId5"/>
                <a:stretch>
                  <a:fillRect l="-489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/>
              <p:nvPr/>
            </p:nvSpPr>
            <p:spPr>
              <a:xfrm>
                <a:off x="2543856" y="10257851"/>
                <a:ext cx="74260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𝑨𝑫𝑰</m:t>
                              </m:r>
                            </m:e>
                          </m:d>
                          <m:r>
                            <a:rPr lang="vi-VN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56" y="10257851"/>
                <a:ext cx="742607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/>
              <p:nvPr/>
            </p:nvSpPr>
            <p:spPr>
              <a:xfrm>
                <a:off x="2543856" y="11323283"/>
                <a:ext cx="749480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𝑩𝑪𝑫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56" y="11323283"/>
                <a:ext cx="749480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/>
              <p:nvPr/>
            </p:nvSpPr>
            <p:spPr>
              <a:xfrm>
                <a:off x="2623544" y="12197275"/>
                <a:ext cx="4644990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44" y="12197275"/>
                <a:ext cx="4644990" cy="996107"/>
              </a:xfrm>
              <a:prstGeom prst="rect">
                <a:avLst/>
              </a:prstGeom>
              <a:blipFill>
                <a:blip r:embed="rId8"/>
                <a:stretch>
                  <a:fillRect l="-3281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2245" y="2765728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3177246" y="6684737"/>
            <a:ext cx="10261426" cy="6578322"/>
            <a:chOff x="7082273" y="929934"/>
            <a:chExt cx="4497951" cy="3384138"/>
          </a:xfrm>
        </p:grpSpPr>
        <p:grpSp>
          <p:nvGrpSpPr>
            <p:cNvPr id="44" name="Group 43"/>
            <p:cNvGrpSpPr/>
            <p:nvPr/>
          </p:nvGrpSpPr>
          <p:grpSpPr>
            <a:xfrm>
              <a:off x="7580438" y="929934"/>
              <a:ext cx="3999786" cy="2955127"/>
              <a:chOff x="7602306" y="1087002"/>
              <a:chExt cx="3999786" cy="2955127"/>
            </a:xfrm>
          </p:grpSpPr>
          <p:sp>
            <p:nvSpPr>
              <p:cNvPr id="51" name="Flowchart: Data 50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10000640" y="3378070"/>
                <a:ext cx="1028751" cy="3094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21436038">
                    <a:off x="7708707" y="3845102"/>
                    <a:ext cx="427016" cy="147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765018"/>
                    <a:ext cx="427016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639250" y="1087002"/>
                    <a:ext cx="25505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083158"/>
                    <a:ext cx="37792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9057380" y="2924364"/>
                    <a:ext cx="25074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20520"/>
                    <a:ext cx="3714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791731" y="3109030"/>
                    <a:ext cx="226112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1731" y="3105186"/>
                    <a:ext cx="35067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341067" y="3513230"/>
                    <a:ext cx="247664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09386"/>
                    <a:ext cx="36766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Pie 49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1109" y="6690281"/>
                <a:ext cx="9467528" cy="977704"/>
              </a:xfrm>
              <a:prstGeom prst="rect">
                <a:avLst/>
              </a:prstGeom>
              <a:solidFill>
                <a:srgbClr val="FFE26D"/>
              </a:solidFill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09" y="6690281"/>
                <a:ext cx="9467528" cy="977704"/>
              </a:xfrm>
              <a:prstGeom prst="rect">
                <a:avLst/>
              </a:prstGeom>
              <a:blipFill>
                <a:blip r:embed="rId9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54"/>
          <p:cNvGrpSpPr/>
          <p:nvPr/>
        </p:nvGrpSpPr>
        <p:grpSpPr>
          <a:xfrm>
            <a:off x="1525999" y="8300068"/>
            <a:ext cx="12013633" cy="4962991"/>
            <a:chOff x="1268078" y="3405486"/>
            <a:chExt cx="12013633" cy="4962991"/>
          </a:xfrm>
        </p:grpSpPr>
        <p:sp>
          <p:nvSpPr>
            <p:cNvPr id="63" name="Rounded Rectangle 62"/>
            <p:cNvSpPr/>
            <p:nvPr/>
          </p:nvSpPr>
          <p:spPr>
            <a:xfrm>
              <a:off x="1268078" y="3790951"/>
              <a:ext cx="12013633" cy="45775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5914" y="3969865"/>
                <a:ext cx="196316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vuông góc với mặt phẳng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với mọi đường thẳng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mặt phẳng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14" y="3969865"/>
                <a:ext cx="19631655" cy="1569660"/>
              </a:xfrm>
              <a:prstGeom prst="rect">
                <a:avLst/>
              </a:prstGeom>
              <a:blipFill>
                <a:blip r:embed="rId10"/>
                <a:stretch>
                  <a:fillRect t="-9302" r="-124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16034" y="9624451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kể tên những đường thẳng vuông góc với đường thẳng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hình vẽ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34" y="9624451"/>
                <a:ext cx="12192000" cy="1446550"/>
              </a:xfrm>
              <a:prstGeom prst="rect">
                <a:avLst/>
              </a:prstGeom>
              <a:blipFill>
                <a:blip r:embed="rId11"/>
                <a:stretch>
                  <a:fillRect l="-2050" t="-8861" r="-170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52317" y="11593920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17" y="11593920"/>
                <a:ext cx="12192000" cy="1446550"/>
              </a:xfrm>
              <a:prstGeom prst="rect">
                <a:avLst/>
              </a:prstGeom>
              <a:blipFill>
                <a:blip r:embed="rId12"/>
                <a:stretch>
                  <a:fillRect l="-20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91318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1029128" y="7429790"/>
            <a:ext cx="22059472" cy="6057610"/>
            <a:chOff x="1270511" y="5867400"/>
            <a:chExt cx="22062025" cy="643401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61624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  <a:blipFill rotWithShape="0">
                <a:blip r:embed="rId2"/>
                <a:stretch>
                  <a:fillRect l="-723"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76F8C8-DE6A-4723-B47C-7D7E56C80F26}"/>
                  </a:ext>
                </a:extLst>
              </p:cNvPr>
              <p:cNvSpPr/>
              <p:nvPr/>
            </p:nvSpPr>
            <p:spPr>
              <a:xfrm>
                <a:off x="1906871" y="6068488"/>
                <a:ext cx="1694082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i="0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i="0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76F8C8-DE6A-4723-B47C-7D7E56C80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6068488"/>
                <a:ext cx="1694082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36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C49758AB-3AEC-4B38-A481-1A8FF2581E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73400" y="7905716"/>
            <a:ext cx="7124552" cy="5353083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/>
              <p:nvPr/>
            </p:nvSpPr>
            <p:spPr>
              <a:xfrm>
                <a:off x="4970893" y="7732069"/>
                <a:ext cx="5189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93" y="7732069"/>
                <a:ext cx="5189241" cy="769441"/>
              </a:xfrm>
              <a:prstGeom prst="rect">
                <a:avLst/>
              </a:prstGeom>
              <a:blipFill>
                <a:blip r:embed="rId5"/>
                <a:stretch>
                  <a:fillRect l="-469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/>
              <p:nvPr/>
            </p:nvSpPr>
            <p:spPr>
              <a:xfrm>
                <a:off x="1169812" y="8566843"/>
                <a:ext cx="149083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12" y="8566843"/>
                <a:ext cx="14908388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002B8-B712-4300-9D1A-F695D65E4E15}"/>
                  </a:ext>
                </a:extLst>
              </p:cNvPr>
              <p:cNvSpPr/>
              <p:nvPr/>
            </p:nvSpPr>
            <p:spPr>
              <a:xfrm>
                <a:off x="1063135" y="9113534"/>
                <a:ext cx="344517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3002B8-B712-4300-9D1A-F695D65E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35" y="9113534"/>
                <a:ext cx="344517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/>
              <p:nvPr/>
            </p:nvSpPr>
            <p:spPr>
              <a:xfrm>
                <a:off x="4543845" y="9324660"/>
                <a:ext cx="6554167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S)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45" y="9324660"/>
                <a:ext cx="6554167" cy="996107"/>
              </a:xfrm>
              <a:prstGeom prst="rect">
                <a:avLst/>
              </a:prstGeom>
              <a:blipFill>
                <a:blip r:embed="rId8"/>
                <a:stretch>
                  <a:fillRect l="-2323" r="-2881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/>
              <p:nvPr/>
            </p:nvSpPr>
            <p:spPr>
              <a:xfrm>
                <a:off x="1171980" y="10450652"/>
                <a:ext cx="5814669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80" y="10450652"/>
                <a:ext cx="5814669" cy="996107"/>
              </a:xfrm>
              <a:prstGeom prst="rect">
                <a:avLst/>
              </a:prstGeom>
              <a:blipFill>
                <a:blip r:embed="rId9"/>
                <a:stretch>
                  <a:fillRect l="-2621" b="-25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/>
              <p:nvPr/>
            </p:nvSpPr>
            <p:spPr>
              <a:xfrm>
                <a:off x="1207912" y="11582406"/>
                <a:ext cx="5111464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12" y="11582406"/>
                <a:ext cx="5111464" cy="996107"/>
              </a:xfrm>
              <a:prstGeom prst="rect">
                <a:avLst/>
              </a:prstGeom>
              <a:blipFill>
                <a:blip r:embed="rId10"/>
                <a:stretch>
                  <a:fillRect l="-2980" r="-3933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14400" y="3581400"/>
            <a:ext cx="22122428" cy="3691318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969507"/>
              <a:chOff x="1175570" y="1834705"/>
              <a:chExt cx="5868079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427602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533400" y="2543652"/>
            <a:ext cx="1269206" cy="832722"/>
            <a:chOff x="644526" y="2795826"/>
            <a:chExt cx="1269206" cy="832722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993273" y="7429789"/>
            <a:ext cx="22059472" cy="6050237"/>
            <a:chOff x="1270511" y="5867400"/>
            <a:chExt cx="22062025" cy="642618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3"/>
              <a:ext cx="22060326" cy="61545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0" y="4637139"/>
                <a:ext cx="21920212" cy="1649682"/>
              </a:xfrm>
              <a:prstGeom prst="rect">
                <a:avLst/>
              </a:prstGeom>
              <a:blipFill rotWithShape="0">
                <a:blip r:embed="rId2"/>
                <a:stretch>
                  <a:fillRect l="-723"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533856-CBB3-4432-82DF-FDCBDEB49571}"/>
                  </a:ext>
                </a:extLst>
              </p:cNvPr>
              <p:cNvSpPr/>
              <p:nvPr/>
            </p:nvSpPr>
            <p:spPr>
              <a:xfrm>
                <a:off x="1699594" y="6148919"/>
                <a:ext cx="1723434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i="0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4400" b="1" i="0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533856-CBB3-4432-82DF-FDCBDEB49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94" y="6148919"/>
                <a:ext cx="17234340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920"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955DB6-C4A9-4419-A122-6D7CB471372D}"/>
                  </a:ext>
                </a:extLst>
              </p:cNvPr>
              <p:cNvSpPr/>
              <p:nvPr/>
            </p:nvSpPr>
            <p:spPr>
              <a:xfrm>
                <a:off x="1409848" y="8504054"/>
                <a:ext cx="9715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955DB6-C4A9-4419-A122-6D7CB4713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48" y="8504054"/>
                <a:ext cx="971535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509" t="-16667" r="-150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/>
              <p:nvPr/>
            </p:nvSpPr>
            <p:spPr>
              <a:xfrm>
                <a:off x="1343208" y="9445574"/>
                <a:ext cx="76969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𝑺𝑶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  <m:r>
                            <a:rPr lang="vi-VN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8" y="9445574"/>
                <a:ext cx="769697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/>
              <p:nvPr/>
            </p:nvSpPr>
            <p:spPr>
              <a:xfrm>
                <a:off x="1309323" y="10493279"/>
                <a:ext cx="788433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𝑺𝑩𝑫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23" y="10493279"/>
                <a:ext cx="7884338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/>
              <p:nvPr/>
            </p:nvSpPr>
            <p:spPr>
              <a:xfrm>
                <a:off x="1457551" y="11464165"/>
                <a:ext cx="4521559" cy="99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" y="11464165"/>
                <a:ext cx="4521559" cy="996107"/>
              </a:xfrm>
              <a:prstGeom prst="rect">
                <a:avLst/>
              </a:prstGeom>
              <a:blipFill>
                <a:blip r:embed="rId7"/>
                <a:stretch>
                  <a:fillRect l="-3369" b="-26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3AF19814-DB7A-413C-936F-A412A38733F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773400" y="7905716"/>
            <a:ext cx="7124552" cy="5353083"/>
          </a:xfrm>
          <a:prstGeom prst="rect">
            <a:avLst/>
          </a:prstGeom>
          <a:ln>
            <a:solidFill>
              <a:srgbClr val="003399"/>
            </a:solidFill>
          </a:ln>
        </p:spPr>
      </p:pic>
      <p:grpSp>
        <p:nvGrpSpPr>
          <p:cNvPr id="39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156678" y="235432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0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7308567" y="4614107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F184A3-277D-44EE-8660-04661AA66DA2}"/>
              </a:ext>
            </a:extLst>
          </p:cNvPr>
          <p:cNvGrpSpPr/>
          <p:nvPr/>
        </p:nvGrpSpPr>
        <p:grpSpPr>
          <a:xfrm>
            <a:off x="13453356" y="4614107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BDEE8CB-3DB0-4BA7-A4C3-5053981D97DB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8DBD19-6840-4929-A606-09D69F7C9C5E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19598148" y="4614107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2CAE45-9E43-4A07-9850-00F19F3501AA}"/>
              </a:ext>
            </a:extLst>
          </p:cNvPr>
          <p:cNvGrpSpPr/>
          <p:nvPr/>
        </p:nvGrpSpPr>
        <p:grpSpPr>
          <a:xfrm>
            <a:off x="1163777" y="4614107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F9677B-DE02-4ACF-B1F6-418C9062544A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841A86E-94A8-4DEA-971A-F73AB003CF3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/>
              <p:nvPr/>
            </p:nvSpPr>
            <p:spPr>
              <a:xfrm>
                <a:off x="2221392" y="4864163"/>
                <a:ext cx="2565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392" y="4864163"/>
                <a:ext cx="256595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/>
              <p:nvPr/>
            </p:nvSpPr>
            <p:spPr>
              <a:xfrm>
                <a:off x="8330587" y="4813289"/>
                <a:ext cx="26204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87" y="4813289"/>
                <a:ext cx="262046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/>
              <p:nvPr/>
            </p:nvSpPr>
            <p:spPr>
              <a:xfrm>
                <a:off x="14740909" y="4777889"/>
                <a:ext cx="26701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909" y="4777889"/>
                <a:ext cx="267015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/>
              <p:nvPr/>
            </p:nvSpPr>
            <p:spPr>
              <a:xfrm>
                <a:off x="20581496" y="4779256"/>
                <a:ext cx="25130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496" y="4779256"/>
                <a:ext cx="251306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/>
              <p:nvPr/>
            </p:nvSpPr>
            <p:spPr>
              <a:xfrm>
                <a:off x="4466432" y="3095806"/>
                <a:ext cx="184383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Sai?</a:t>
                </a:r>
                <a:endParaRPr lang="vi-VN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32" y="3095806"/>
                <a:ext cx="18438393" cy="769441"/>
              </a:xfrm>
              <a:prstGeom prst="rect">
                <a:avLst/>
              </a:prstGeom>
              <a:blipFill>
                <a:blip r:embed="rId6"/>
                <a:stretch>
                  <a:fillRect l="-1356" t="-17460" r="-135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19691388" y="468002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60439" y="6158448"/>
            <a:ext cx="12792917" cy="4361322"/>
            <a:chOff x="1270510" y="5267367"/>
            <a:chExt cx="13898632" cy="3032845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13884232" cy="26614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2" cy="794483"/>
              <a:chOff x="1224541" y="6322796"/>
              <a:chExt cx="4643602" cy="79448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87581" y="4631467"/>
                <a:ext cx="68923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68923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/>
              <p:nvPr/>
            </p:nvSpPr>
            <p:spPr>
              <a:xfrm>
                <a:off x="725984" y="7674751"/>
                <a:ext cx="83418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4" y="7674751"/>
                <a:ext cx="8341899" cy="769441"/>
              </a:xfrm>
              <a:prstGeom prst="rect">
                <a:avLst/>
              </a:prstGeom>
              <a:blipFill>
                <a:blip r:embed="rId7"/>
                <a:stretch>
                  <a:fillRect l="-2922" t="-17460" r="-204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/>
              <p:nvPr/>
            </p:nvSpPr>
            <p:spPr>
              <a:xfrm>
                <a:off x="600525" y="8647020"/>
                <a:ext cx="11960584" cy="177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lnSpc>
                    <a:spcPct val="13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5" y="8647020"/>
                <a:ext cx="11960584" cy="1774781"/>
              </a:xfrm>
              <a:prstGeom prst="rect">
                <a:avLst/>
              </a:prstGeom>
              <a:blipFill>
                <a:blip r:embed="rId8"/>
                <a:stretch>
                  <a:fillRect l="-2090" t="-137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734B5C70-BE77-4DB4-B55D-C20C9822137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940" y="6386381"/>
            <a:ext cx="7740460" cy="60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52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37795" y="10560474"/>
            <a:ext cx="23240708" cy="2864090"/>
            <a:chOff x="1270510" y="5267367"/>
            <a:chExt cx="22712137" cy="2625948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6102" y="5592935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/>
              <p:nvPr/>
            </p:nvSpPr>
            <p:spPr>
              <a:xfrm>
                <a:off x="4105543" y="3155526"/>
                <a:ext cx="1577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là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3" y="3155526"/>
                <a:ext cx="15773400" cy="769441"/>
              </a:xfrm>
              <a:prstGeom prst="rect">
                <a:avLst/>
              </a:prstGeom>
              <a:blipFill>
                <a:blip r:embed="rId2"/>
                <a:stretch>
                  <a:fillRect l="-154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379624"/>
            <a:ext cx="23309844" cy="56754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/>
              <p:nvPr/>
            </p:nvSpPr>
            <p:spPr>
              <a:xfrm>
                <a:off x="1679597" y="4586636"/>
                <a:ext cx="186358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97" y="4586636"/>
                <a:ext cx="18635888" cy="769441"/>
              </a:xfrm>
              <a:prstGeom prst="rect">
                <a:avLst/>
              </a:prstGeom>
              <a:blipFill>
                <a:blip r:embed="rId3"/>
                <a:stretch>
                  <a:fillRect l="-1341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/>
              <p:nvPr/>
            </p:nvSpPr>
            <p:spPr>
              <a:xfrm>
                <a:off x="1477107" y="6059480"/>
                <a:ext cx="16810893" cy="81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07" y="6059480"/>
                <a:ext cx="16810893" cy="818366"/>
              </a:xfrm>
              <a:prstGeom prst="rect">
                <a:avLst/>
              </a:prstGeom>
              <a:blipFill>
                <a:blip r:embed="rId4"/>
                <a:stretch>
                  <a:fillRect l="-363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/>
              <p:nvPr/>
            </p:nvSpPr>
            <p:spPr>
              <a:xfrm>
                <a:off x="1679597" y="7405767"/>
                <a:ext cx="166546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97" y="7405767"/>
                <a:ext cx="16654688" cy="769441"/>
              </a:xfrm>
              <a:prstGeom prst="rect">
                <a:avLst/>
              </a:prstGeom>
              <a:blipFill>
                <a:blip r:embed="rId5"/>
                <a:stretch>
                  <a:fillRect l="-1501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/>
              <p:nvPr/>
            </p:nvSpPr>
            <p:spPr>
              <a:xfrm>
                <a:off x="1696162" y="8961524"/>
                <a:ext cx="15392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62" y="8961524"/>
                <a:ext cx="15392400" cy="769441"/>
              </a:xfrm>
              <a:prstGeom prst="rect">
                <a:avLst/>
              </a:prstGeom>
              <a:blipFill>
                <a:blip r:embed="rId6"/>
                <a:stretch>
                  <a:fillRect l="-158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454608" y="726600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/>
              <p:nvPr/>
            </p:nvSpPr>
            <p:spPr>
              <a:xfrm>
                <a:off x="1437850" y="11948034"/>
                <a:ext cx="204315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Dựa vào điều kiện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ta có đáp án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50" y="11948034"/>
                <a:ext cx="20431550" cy="769441"/>
              </a:xfrm>
              <a:prstGeom prst="rect">
                <a:avLst/>
              </a:prstGeom>
              <a:blipFill>
                <a:blip r:embed="rId7"/>
                <a:stretch>
                  <a:fillRect l="-12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4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637795" y="10560474"/>
            <a:ext cx="23239488" cy="2914114"/>
            <a:chOff x="1270510" y="5267367"/>
            <a:chExt cx="22710945" cy="2671813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379624"/>
            <a:ext cx="23309844" cy="56754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415757" y="8856110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3FBF7-F4DF-481B-A461-B62A952C81AA}"/>
              </a:ext>
            </a:extLst>
          </p:cNvPr>
          <p:cNvSpPr/>
          <p:nvPr/>
        </p:nvSpPr>
        <p:spPr>
          <a:xfrm>
            <a:off x="4502874" y="3150190"/>
            <a:ext cx="14171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CD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9119-107B-44C1-8F1A-B0C99518B394}"/>
              </a:ext>
            </a:extLst>
          </p:cNvPr>
          <p:cNvSpPr/>
          <p:nvPr/>
        </p:nvSpPr>
        <p:spPr>
          <a:xfrm>
            <a:off x="1737840" y="4524295"/>
            <a:ext cx="10043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B778-5B04-4CD0-B79C-44BD99BEBFAB}"/>
              </a:ext>
            </a:extLst>
          </p:cNvPr>
          <p:cNvSpPr/>
          <p:nvPr/>
        </p:nvSpPr>
        <p:spPr>
          <a:xfrm>
            <a:off x="1704710" y="6034306"/>
            <a:ext cx="879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cắt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A7C92-5918-4A35-B359-A9020BE238EE}"/>
              </a:ext>
            </a:extLst>
          </p:cNvPr>
          <p:cNvSpPr/>
          <p:nvPr/>
        </p:nvSpPr>
        <p:spPr>
          <a:xfrm>
            <a:off x="1562339" y="7327381"/>
            <a:ext cx="10109819" cy="818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653EB-71EE-4FF0-8D0C-CD79358B45D2}"/>
              </a:ext>
            </a:extLst>
          </p:cNvPr>
          <p:cNvSpPr/>
          <p:nvPr/>
        </p:nvSpPr>
        <p:spPr>
          <a:xfrm>
            <a:off x="1524000" y="8880879"/>
            <a:ext cx="19408894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CD6F83-7CC1-492E-A3ED-E4910CCF4C6F}"/>
              </a:ext>
            </a:extLst>
          </p:cNvPr>
          <p:cNvSpPr/>
          <p:nvPr/>
        </p:nvSpPr>
        <p:spPr>
          <a:xfrm>
            <a:off x="1379009" y="11952757"/>
            <a:ext cx="22498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là mp vuông với đoạn ấy tại trung điểm </a:t>
            </a:r>
            <a:endParaRPr lang="vi-VN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" grpId="0"/>
      <p:bldP spid="6" grpId="0"/>
      <p:bldP spid="7" grpId="0"/>
      <p:bldP spid="8" grpId="0"/>
      <p:bldP spid="9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4F4228-84CD-4D7C-BDBE-E71A40D8B121}"/>
              </a:ext>
            </a:extLst>
          </p:cNvPr>
          <p:cNvGrpSpPr/>
          <p:nvPr/>
        </p:nvGrpSpPr>
        <p:grpSpPr>
          <a:xfrm>
            <a:off x="884901" y="7475394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03F529-0FB2-412A-8ADB-C6AF43651259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BDF1AE-978C-44F7-B9E3-57C694C89AE8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72A9D-EA2F-4A85-899C-A506FECC4B3B}"/>
              </a:ext>
            </a:extLst>
          </p:cNvPr>
          <p:cNvGrpSpPr/>
          <p:nvPr/>
        </p:nvGrpSpPr>
        <p:grpSpPr>
          <a:xfrm>
            <a:off x="884901" y="5692650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D8B3865-FB9F-4A6F-ABE3-47CCDE08E4D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B5960D4-39DA-4B27-B705-9EF86507887F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11671544" y="569725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11732594" y="753259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11607115" y="7836991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/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448903" y="9726221"/>
            <a:ext cx="23239489" cy="2914114"/>
            <a:chOff x="1270510" y="5267367"/>
            <a:chExt cx="22710946" cy="2671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/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đ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chiếu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d’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lên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 l="-784"/>
                  </a:stretch>
                </a:blip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/>
              <p:nvPr/>
            </p:nvSpPr>
            <p:spPr>
              <a:xfrm>
                <a:off x="1196839" y="3773947"/>
                <a:ext cx="22169222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39" y="3773947"/>
                <a:ext cx="22169222" cy="1597040"/>
              </a:xfrm>
              <a:prstGeom prst="rect">
                <a:avLst/>
              </a:prstGeom>
              <a:blipFill>
                <a:blip r:embed="rId3"/>
                <a:stretch>
                  <a:fillRect l="-275" t="-6107" r="-1127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D17D893-59A9-4D23-A33C-12B1D511ACAA}"/>
              </a:ext>
            </a:extLst>
          </p:cNvPr>
          <p:cNvSpPr/>
          <p:nvPr/>
        </p:nvSpPr>
        <p:spPr>
          <a:xfrm>
            <a:off x="2010669" y="6088197"/>
            <a:ext cx="4747775" cy="818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/>
              <p:nvPr/>
            </p:nvSpPr>
            <p:spPr>
              <a:xfrm>
                <a:off x="12945583" y="6032708"/>
                <a:ext cx="33611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583" y="6032708"/>
                <a:ext cx="3361177" cy="784767"/>
              </a:xfrm>
              <a:prstGeom prst="rect">
                <a:avLst/>
              </a:prstGeom>
              <a:blipFill>
                <a:blip r:embed="rId4"/>
                <a:stretch>
                  <a:fillRect l="-7441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/>
              <p:nvPr/>
            </p:nvSpPr>
            <p:spPr>
              <a:xfrm>
                <a:off x="2853492" y="7679500"/>
                <a:ext cx="72026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d’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với 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d’</a:t>
                </a:r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 trong mp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92" y="7679500"/>
                <a:ext cx="7202613" cy="1446550"/>
              </a:xfrm>
              <a:prstGeom prst="rect">
                <a:avLst/>
              </a:prstGeom>
              <a:blipFill>
                <a:blip r:embed="rId5"/>
                <a:stretch>
                  <a:fillRect l="-3384" t="-8861" r="-16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/>
              <p:nvPr/>
            </p:nvSpPr>
            <p:spPr>
              <a:xfrm>
                <a:off x="13051116" y="7614340"/>
                <a:ext cx="875650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116" y="7614340"/>
                <a:ext cx="8756505" cy="1446550"/>
              </a:xfrm>
              <a:prstGeom prst="rect">
                <a:avLst/>
              </a:prstGeom>
              <a:blipFill>
                <a:blip r:embed="rId6"/>
                <a:stretch>
                  <a:fillRect l="-2855" t="-8439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522935"/>
            <a:ext cx="23415855" cy="1252513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9837" y="1700171"/>
                  <a:ext cx="1727171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438400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377079" y="4006958"/>
            <a:ext cx="23309844" cy="6839796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383631" y="9364556"/>
            <a:ext cx="1179342" cy="11745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81049-8573-4C26-A1BE-34EAE345D781}"/>
              </a:ext>
            </a:extLst>
          </p:cNvPr>
          <p:cNvSpPr/>
          <p:nvPr/>
        </p:nvSpPr>
        <p:spPr>
          <a:xfrm>
            <a:off x="4272765" y="2818642"/>
            <a:ext cx="1516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60F99-E3ED-438A-8E23-E59951D5DE3A}"/>
              </a:ext>
            </a:extLst>
          </p:cNvPr>
          <p:cNvSpPr/>
          <p:nvPr/>
        </p:nvSpPr>
        <p:spPr>
          <a:xfrm>
            <a:off x="1633311" y="3986657"/>
            <a:ext cx="216248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trong hai đường thẳng song song thì vuông góc với đường thẳng kia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7187C-3620-41A3-AD09-BA2DF8C0F8CE}"/>
              </a:ext>
            </a:extLst>
          </p:cNvPr>
          <p:cNvSpPr/>
          <p:nvPr/>
        </p:nvSpPr>
        <p:spPr>
          <a:xfrm>
            <a:off x="1597333" y="5963290"/>
            <a:ext cx="22089590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" algn="l"/>
              </a:tabLst>
            </a:pP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/>
              <p:nvPr/>
            </p:nvSpPr>
            <p:spPr>
              <a:xfrm>
                <a:off x="1794584" y="7416206"/>
                <a:ext cx="2181204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84" y="7416206"/>
                <a:ext cx="21812043" cy="1446550"/>
              </a:xfrm>
              <a:prstGeom prst="rect">
                <a:avLst/>
              </a:prstGeom>
              <a:blipFill>
                <a:blip r:embed="rId2"/>
                <a:stretch>
                  <a:fillRect l="-1118" t="-9283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4F87150-6C98-448C-B1C8-CE6B8D738A9E}"/>
              </a:ext>
            </a:extLst>
          </p:cNvPr>
          <p:cNvSpPr/>
          <p:nvPr/>
        </p:nvSpPr>
        <p:spPr>
          <a:xfrm>
            <a:off x="1633311" y="9251952"/>
            <a:ext cx="21553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148BEA-AA03-485E-AEF2-36415117F059}"/>
              </a:ext>
            </a:extLst>
          </p:cNvPr>
          <p:cNvGrpSpPr/>
          <p:nvPr/>
        </p:nvGrpSpPr>
        <p:grpSpPr>
          <a:xfrm>
            <a:off x="429885" y="11061814"/>
            <a:ext cx="23224753" cy="2314093"/>
            <a:chOff x="1270510" y="5267367"/>
            <a:chExt cx="22696545" cy="2121682"/>
          </a:xfrm>
        </p:grpSpPr>
        <p:sp>
          <p:nvSpPr>
            <p:cNvPr id="40" name="Rounded Rectangle 114">
              <a:extLst>
                <a:ext uri="{FF2B5EF4-FFF2-40B4-BE49-F238E27FC236}">
                  <a16:creationId xmlns:a16="http://schemas.microsoft.com/office/drawing/2014/main" id="{5C829FB8-EDAC-4CEF-A17A-6F5C42A2BDC7}"/>
                </a:ext>
              </a:extLst>
            </p:cNvPr>
            <p:cNvSpPr/>
            <p:nvPr/>
          </p:nvSpPr>
          <p:spPr>
            <a:xfrm>
              <a:off x="1270510" y="5681682"/>
              <a:ext cx="22696545" cy="1707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đ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</a:t>
              </a:r>
              <a:r>
                <a: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chéo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cắt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BB8B8D-9AE7-4C0B-AF7B-1262A74DFE14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F8254FB5-E811-40FD-A453-E97CFC7D19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B1BEB0-2D21-47C4-84A7-08DC05A46AF6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118">
                <a:extLst>
                  <a:ext uri="{FF2B5EF4-FFF2-40B4-BE49-F238E27FC236}">
                    <a16:creationId xmlns:a16="http://schemas.microsoft.com/office/drawing/2014/main" id="{3BB6E281-A2B2-47E9-AF02-AC312755EA7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0BC91652-96F9-4E97-BD1E-D67A2C5DE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1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660439" y="7261245"/>
            <a:ext cx="23239488" cy="6149956"/>
            <a:chOff x="1270510" y="5267367"/>
            <a:chExt cx="22710945" cy="563860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21698"/>
              <a:ext cx="22696545" cy="5284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/>
              <p:nvPr/>
            </p:nvSpPr>
            <p:spPr>
              <a:xfrm>
                <a:off x="1009057" y="3967813"/>
                <a:ext cx="221781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</a:t>
                </a:r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7" y="3967813"/>
                <a:ext cx="22178104" cy="1446550"/>
              </a:xfrm>
              <a:prstGeom prst="rect">
                <a:avLst/>
              </a:prstGeom>
              <a:blipFill>
                <a:blip r:embed="rId3"/>
                <a:stretch>
                  <a:fillRect l="-1127" t="-9283" r="-104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115037" y="5811660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259826" y="5811660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404618" y="5811660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970247" y="5811660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1924654" y="5982070"/>
                <a:ext cx="337733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54" y="5982070"/>
                <a:ext cx="3377335" cy="769441"/>
              </a:xfrm>
              <a:prstGeom prst="rect">
                <a:avLst/>
              </a:prstGeom>
              <a:blipFill>
                <a:blip r:embed="rId4"/>
                <a:stretch>
                  <a:fillRect t="-16535" r="-6679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8265777" y="5969970"/>
                <a:ext cx="266534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777" y="5969970"/>
                <a:ext cx="266534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14378021" y="5969971"/>
                <a:ext cx="349275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21" y="5969971"/>
                <a:ext cx="349275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20451036" y="6012847"/>
                <a:ext cx="256595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036" y="6012847"/>
                <a:ext cx="256595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961192" y="5858986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vi-VN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A46A2-7A49-4373-989C-F535A7975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10496" y="7478903"/>
            <a:ext cx="6300148" cy="6100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/>
              <p:nvPr/>
            </p:nvSpPr>
            <p:spPr>
              <a:xfrm>
                <a:off x="654394" y="8272537"/>
                <a:ext cx="6823150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4" y="8272537"/>
                <a:ext cx="6823150" cy="777777"/>
              </a:xfrm>
              <a:prstGeom prst="rect">
                <a:avLst/>
              </a:prstGeom>
              <a:blipFill>
                <a:blip r:embed="rId9"/>
                <a:stretch>
                  <a:fillRect l="-893" t="-17969" r="-446" b="-32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/>
              <p:nvPr/>
            </p:nvSpPr>
            <p:spPr>
              <a:xfrm>
                <a:off x="1258310" y="9350034"/>
                <a:ext cx="3176062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10" y="9350034"/>
                <a:ext cx="3176062" cy="777777"/>
              </a:xfrm>
              <a:prstGeom prst="rect">
                <a:avLst/>
              </a:prstGeom>
              <a:blipFill>
                <a:blip r:embed="rId10"/>
                <a:stretch>
                  <a:fillRect l="-1919" t="-18898" r="-7102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/>
              <p:nvPr/>
            </p:nvSpPr>
            <p:spPr>
              <a:xfrm>
                <a:off x="1459907" y="10472539"/>
                <a:ext cx="32087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07" y="10472539"/>
                <a:ext cx="3208764" cy="769441"/>
              </a:xfrm>
              <a:prstGeom prst="rect">
                <a:avLst/>
              </a:prstGeom>
              <a:blipFill>
                <a:blip r:embed="rId11"/>
                <a:stretch>
                  <a:fillRect l="-7590" t="-17460" r="-6831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/>
              <p:nvPr/>
            </p:nvSpPr>
            <p:spPr>
              <a:xfrm>
                <a:off x="1497203" y="11734800"/>
                <a:ext cx="3263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03" y="11734800"/>
                <a:ext cx="3263266" cy="769441"/>
              </a:xfrm>
              <a:prstGeom prst="rect">
                <a:avLst/>
              </a:prstGeom>
              <a:blipFill>
                <a:blip r:embed="rId12"/>
                <a:stretch>
                  <a:fillRect l="-7664" t="-16667" r="-672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/>
              <p:nvPr/>
            </p:nvSpPr>
            <p:spPr>
              <a:xfrm>
                <a:off x="4527846" y="10425368"/>
                <a:ext cx="42523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46" y="10425368"/>
                <a:ext cx="4252318" cy="769441"/>
              </a:xfrm>
              <a:prstGeom prst="rect">
                <a:avLst/>
              </a:prstGeom>
              <a:blipFill>
                <a:blip r:embed="rId13"/>
                <a:stretch>
                  <a:fillRect l="-5882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/>
              <p:nvPr/>
            </p:nvSpPr>
            <p:spPr>
              <a:xfrm>
                <a:off x="8676717" y="10478234"/>
                <a:ext cx="395044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𝑺𝑨𝑫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17" y="10478234"/>
                <a:ext cx="3950440" cy="754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/>
              <p:nvPr/>
            </p:nvSpPr>
            <p:spPr>
              <a:xfrm>
                <a:off x="12573557" y="10421199"/>
                <a:ext cx="3396892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557" y="10421199"/>
                <a:ext cx="3396892" cy="777777"/>
              </a:xfrm>
              <a:prstGeom prst="rect">
                <a:avLst/>
              </a:prstGeom>
              <a:blipFill>
                <a:blip r:embed="rId15"/>
                <a:stretch>
                  <a:fillRect t="-18898" r="-6463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/>
              <p:nvPr/>
            </p:nvSpPr>
            <p:spPr>
              <a:xfrm>
                <a:off x="4570421" y="11751547"/>
                <a:ext cx="40727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21" y="11751547"/>
                <a:ext cx="4072782" cy="769441"/>
              </a:xfrm>
              <a:prstGeom prst="rect">
                <a:avLst/>
              </a:prstGeom>
              <a:blipFill>
                <a:blip r:embed="rId16"/>
                <a:stretch>
                  <a:fillRect l="-613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/>
              <p:nvPr/>
            </p:nvSpPr>
            <p:spPr>
              <a:xfrm>
                <a:off x="8353904" y="11751547"/>
                <a:ext cx="4224298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904" y="11751547"/>
                <a:ext cx="4224298" cy="777777"/>
              </a:xfrm>
              <a:prstGeom prst="rect">
                <a:avLst/>
              </a:prstGeom>
              <a:blipFill>
                <a:blip r:embed="rId17"/>
                <a:stretch>
                  <a:fillRect t="-18898" r="-5051" b="-33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7" grpId="0"/>
      <p:bldP spid="98" grpId="0"/>
      <p:bldP spid="99" grpId="0"/>
      <p:bldP spid="100" grpId="0"/>
      <p:bldP spid="107" grpId="0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62717" y="2948843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733359" y="2865680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586231" y="7247652"/>
            <a:ext cx="23187872" cy="5608562"/>
            <a:chOff x="1270510" y="5267367"/>
            <a:chExt cx="22653258" cy="4797595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70510" y="5358273"/>
              <a:ext cx="22653258" cy="47066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324565" y="649821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574301" y="5866274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719090" y="5866274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863882" y="5866274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1429511" y="5866274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2383918" y="6036684"/>
                <a:ext cx="251466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𝑺𝑫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18" y="6036684"/>
                <a:ext cx="2514663" cy="769441"/>
              </a:xfrm>
              <a:prstGeom prst="rect">
                <a:avLst/>
              </a:prstGeom>
              <a:blipFill>
                <a:blip r:embed="rId3"/>
                <a:stretch>
                  <a:fillRect t="-16667" r="-895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8725041" y="6024584"/>
                <a:ext cx="2585195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041" y="6024584"/>
                <a:ext cx="258519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14632464" y="6024585"/>
                <a:ext cx="268939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464" y="6024585"/>
                <a:ext cx="26893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20910300" y="6067461"/>
                <a:ext cx="272305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300" y="6067461"/>
                <a:ext cx="272305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7559084" y="5862007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B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2153781" y="3960436"/>
                <a:ext cx="2197742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thoi tâm O 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Trong các mệnh đề sau, mệnh đề nào </a:t>
                </a:r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81" y="3960436"/>
                <a:ext cx="21977428" cy="1446550"/>
              </a:xfrm>
              <a:prstGeom prst="rect">
                <a:avLst/>
              </a:prstGeom>
              <a:blipFill>
                <a:blip r:embed="rId7"/>
                <a:stretch>
                  <a:fillRect l="-1109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/>
              <p:nvPr/>
            </p:nvSpPr>
            <p:spPr>
              <a:xfrm>
                <a:off x="1086458" y="9319438"/>
                <a:ext cx="666060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58" y="9319438"/>
                <a:ext cx="6660606" cy="759375"/>
              </a:xfrm>
              <a:prstGeom prst="rect">
                <a:avLst/>
              </a:prstGeom>
              <a:blipFill>
                <a:blip r:embed="rId8"/>
                <a:stretch>
                  <a:fillRect l="-915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/>
              <p:nvPr/>
            </p:nvSpPr>
            <p:spPr>
              <a:xfrm>
                <a:off x="5347517" y="7856995"/>
                <a:ext cx="11649599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𝒍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𝒕𝒉𝒐𝒊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17" y="7856995"/>
                <a:ext cx="116495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/>
              <p:nvPr/>
            </p:nvSpPr>
            <p:spPr>
              <a:xfrm>
                <a:off x="3686239" y="10039821"/>
                <a:ext cx="3993594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39" y="10039821"/>
                <a:ext cx="3993594" cy="759375"/>
              </a:xfrm>
              <a:prstGeom prst="rect">
                <a:avLst/>
              </a:prstGeom>
              <a:blipFill>
                <a:blip r:embed="rId10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/>
              <p:nvPr/>
            </p:nvSpPr>
            <p:spPr>
              <a:xfrm>
                <a:off x="740979" y="10760204"/>
                <a:ext cx="7006085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9" y="10760204"/>
                <a:ext cx="7006085" cy="77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/>
              <p:nvPr/>
            </p:nvSpPr>
            <p:spPr>
              <a:xfrm>
                <a:off x="766316" y="11537981"/>
                <a:ext cx="302736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16" y="11537981"/>
                <a:ext cx="3027367" cy="816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/>
              <p:nvPr/>
            </p:nvSpPr>
            <p:spPr>
              <a:xfrm>
                <a:off x="8814618" y="9283808"/>
                <a:ext cx="6556410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618" y="9283808"/>
                <a:ext cx="6556410" cy="759375"/>
              </a:xfrm>
              <a:prstGeom prst="rect">
                <a:avLst/>
              </a:prstGeom>
              <a:blipFill>
                <a:blip r:embed="rId13"/>
                <a:stretch>
                  <a:fillRect l="-1023"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/>
              <p:nvPr/>
            </p:nvSpPr>
            <p:spPr>
              <a:xfrm>
                <a:off x="11963066" y="9937098"/>
                <a:ext cx="332514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1" i="1" dirty="0">
                        <a:latin typeface="Cambria Math" panose="02040503050406030204" pitchFamily="18" charset="0"/>
                      </a:rPr>
                      <m:t>BD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066" y="9937098"/>
                <a:ext cx="3325141" cy="759375"/>
              </a:xfrm>
              <a:prstGeom prst="rect">
                <a:avLst/>
              </a:prstGeom>
              <a:blipFill>
                <a:blip r:embed="rId14"/>
                <a:stretch>
                  <a:fillRect l="-1832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/>
              <p:nvPr/>
            </p:nvSpPr>
            <p:spPr>
              <a:xfrm>
                <a:off x="8807223" y="10820217"/>
                <a:ext cx="6951583" cy="77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23" y="10820217"/>
                <a:ext cx="6951583" cy="77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/>
              <p:nvPr/>
            </p:nvSpPr>
            <p:spPr>
              <a:xfrm>
                <a:off x="8807223" y="11652005"/>
                <a:ext cx="304660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23" y="11652005"/>
                <a:ext cx="3046603" cy="8168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517690CA-0734-48ED-ADD6-D0F77DC1C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40598" y="6767900"/>
            <a:ext cx="6037974" cy="6242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28D24-5DED-4192-9EB5-91280DDA5502}"/>
              </a:ext>
            </a:extLst>
          </p:cNvPr>
          <p:cNvCxnSpPr/>
          <p:nvPr/>
        </p:nvCxnSpPr>
        <p:spPr>
          <a:xfrm>
            <a:off x="7747064" y="9054724"/>
            <a:ext cx="0" cy="3715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7" grpId="0" animBg="1"/>
      <p:bldP spid="6" grpId="0"/>
      <p:bldP spid="52" grpId="0"/>
      <p:bldP spid="72" grpId="0"/>
      <p:bldP spid="73" grpId="0"/>
      <p:bldP spid="74" grpId="0"/>
      <p:bldP spid="78" grpId="0"/>
      <p:bldP spid="79" grpId="0"/>
      <p:bldP spid="80" grpId="0"/>
      <p:bldP spid="94" grpId="0"/>
      <p:bldP spid="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783550" y="9702721"/>
            <a:ext cx="15370850" cy="3169598"/>
            <a:chOff x="1270510" y="5267367"/>
            <a:chExt cx="1562964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38800"/>
              <a:ext cx="15615246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/>
              <p:nvPr/>
            </p:nvSpPr>
            <p:spPr>
              <a:xfrm>
                <a:off x="845552" y="3923255"/>
                <a:ext cx="2288529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chữ </a:t>
                </a: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nhật</a:t>
                </a:r>
                <a:r>
                  <a:rPr lang="en-US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sau đây Sai ?</a:t>
                </a:r>
                <a:endParaRPr lang="vi-V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3923255"/>
                <a:ext cx="22885290" cy="1446550"/>
              </a:xfrm>
              <a:prstGeom prst="rect">
                <a:avLst/>
              </a:prstGeom>
              <a:blipFill>
                <a:blip r:embed="rId2"/>
                <a:stretch>
                  <a:fillRect l="-1092" t="-10549" r="-151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884901" y="7475394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884901" y="5692650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11671544" y="569725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11732594" y="753259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11732594" y="7863067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D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2081311" y="6164649"/>
                <a:ext cx="567911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11" y="6164649"/>
                <a:ext cx="5679119" cy="856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/>
              <p:nvPr/>
            </p:nvSpPr>
            <p:spPr>
              <a:xfrm>
                <a:off x="12874344" y="6135629"/>
                <a:ext cx="578812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344" y="6135629"/>
                <a:ext cx="5788123" cy="856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/>
              <p:nvPr/>
            </p:nvSpPr>
            <p:spPr>
              <a:xfrm>
                <a:off x="2081310" y="7818670"/>
                <a:ext cx="5816977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10" y="7818670"/>
                <a:ext cx="5816977" cy="856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/>
              <p:nvPr/>
            </p:nvSpPr>
            <p:spPr>
              <a:xfrm>
                <a:off x="12874344" y="7818670"/>
                <a:ext cx="5364289" cy="881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p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344" y="7818670"/>
                <a:ext cx="5364289" cy="881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/>
              <p:nvPr/>
            </p:nvSpPr>
            <p:spPr>
              <a:xfrm>
                <a:off x="2667697" y="11051362"/>
                <a:ext cx="11323741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697" y="11051362"/>
                <a:ext cx="11323741" cy="856581"/>
              </a:xfrm>
              <a:prstGeom prst="rect">
                <a:avLst/>
              </a:prstGeom>
              <a:blipFill>
                <a:blip r:embed="rId7"/>
                <a:stretch>
                  <a:fillRect l="-2208" t="-12143" r="-1239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C002054B-6909-44D1-B18E-19FEF7900CA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542" y="9619513"/>
            <a:ext cx="5638800" cy="3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4" grpId="0" animBg="1"/>
      <p:bldP spid="8" grpId="0"/>
      <p:bldP spid="110" grpId="0"/>
      <p:bldP spid="111" grpId="0"/>
      <p:bldP spid="11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7010398" cy="830997"/>
            <a:chOff x="-288924" y="1892299"/>
            <a:chExt cx="7010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4633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76196" y="5976417"/>
            <a:ext cx="12966228" cy="6167521"/>
            <a:chOff x="1240889" y="5830138"/>
            <a:chExt cx="21817976" cy="675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/>
                <p:cNvSpPr/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nên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vuông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góc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với</a:t>
                  </a:r>
                  <a:b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tất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cả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các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nằm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trong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bao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gồm</a:t>
                  </a:r>
                  <a:r>
                    <a: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ounded 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"/>
                  <a:stretch>
                    <a:fillRect l="-1217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60"/>
            <p:cNvGrpSpPr/>
            <p:nvPr/>
          </p:nvGrpSpPr>
          <p:grpSpPr>
            <a:xfrm>
              <a:off x="1270511" y="5830138"/>
              <a:ext cx="6732388" cy="932624"/>
              <a:chOff x="1224541" y="6268705"/>
              <a:chExt cx="6732388" cy="93262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822404" y="4296646"/>
                <a:ext cx="828630" cy="4880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34689" y="6268705"/>
                <a:ext cx="5722240" cy="93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3800" y="2507715"/>
            <a:ext cx="21841827" cy="3083633"/>
            <a:chOff x="1268078" y="3405486"/>
            <a:chExt cx="21841827" cy="3083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b="1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đáy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chữ nhật,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mặt phẳng đáy. Đường thẳng </a:t>
                  </a:r>
                  <a14:m>
                    <m:oMath xmlns:m="http://schemas.openxmlformats.org/officeDocument/2006/math">
                      <m:r>
                        <a:rPr lang="vi-V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những đường thẳng nào?</a:t>
                  </a:r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4"/>
                  <a:stretch>
                    <a:fillRect l="-86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0" name="Picture 4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962" y="6400038"/>
            <a:ext cx="8605838" cy="701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95782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531590" y="2420843"/>
            <a:ext cx="23114134" cy="2576735"/>
            <a:chOff x="534987" y="1869705"/>
            <a:chExt cx="22372023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372023" cy="2777811"/>
              <a:chOff x="534987" y="1647866"/>
              <a:chExt cx="22372023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151360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932" y="1700171"/>
                  <a:ext cx="1886979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421996" y="8857920"/>
            <a:ext cx="23239488" cy="4647501"/>
            <a:chOff x="1270510" y="5132050"/>
            <a:chExt cx="22710945" cy="2807130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246339"/>
              <a:ext cx="22696545" cy="26928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132050"/>
              <a:ext cx="4643603" cy="929800"/>
              <a:chOff x="1224541" y="6187479"/>
              <a:chExt cx="4643603" cy="929800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78611" y="4640438"/>
                <a:ext cx="70717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187479"/>
                <a:ext cx="903517" cy="84249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1105375" y="721182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1105375" y="5425468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11668130" y="5392426"/>
            <a:ext cx="10502656" cy="1611146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11795942" y="7246517"/>
            <a:ext cx="10441606" cy="1611403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964795" y="5707864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2790777" y="5403577"/>
                <a:ext cx="7240892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77" y="5403577"/>
                <a:ext cx="7240892" cy="16137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/>
              <p:nvPr/>
            </p:nvSpPr>
            <p:spPr>
              <a:xfrm>
                <a:off x="1766173" y="3371108"/>
                <a:ext cx="23187872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, SA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 (ABCD),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 Trong các mệnh đề sau, mệnh đề nào sau đây đúng ?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73" y="3371108"/>
                <a:ext cx="23187872" cy="1510222"/>
              </a:xfrm>
              <a:prstGeom prst="rect">
                <a:avLst/>
              </a:prstGeom>
              <a:blipFill>
                <a:blip r:embed="rId3"/>
                <a:stretch>
                  <a:fillRect l="-1078" t="-4435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/>
              <p:nvPr/>
            </p:nvSpPr>
            <p:spPr>
              <a:xfrm>
                <a:off x="13685403" y="5545355"/>
                <a:ext cx="4785734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403" y="5545355"/>
                <a:ext cx="4785734" cy="1252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/>
              <p:nvPr/>
            </p:nvSpPr>
            <p:spPr>
              <a:xfrm>
                <a:off x="2749552" y="7286428"/>
                <a:ext cx="4785734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552" y="7286428"/>
                <a:ext cx="4785734" cy="1252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/>
              <p:nvPr/>
            </p:nvSpPr>
            <p:spPr>
              <a:xfrm>
                <a:off x="13211024" y="7017288"/>
                <a:ext cx="7611443" cy="16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44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024" y="7017288"/>
                <a:ext cx="7611443" cy="1692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480F27F8-F92C-4B59-9EEB-AACA9B223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1136" y="8851537"/>
            <a:ext cx="5190347" cy="5025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/>
              <p:nvPr/>
            </p:nvSpPr>
            <p:spPr>
              <a:xfrm>
                <a:off x="523123" y="10252755"/>
                <a:ext cx="6879960" cy="382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3" y="10252755"/>
                <a:ext cx="6879960" cy="3821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/>
              <p:nvPr/>
            </p:nvSpPr>
            <p:spPr>
              <a:xfrm>
                <a:off x="7990905" y="10102610"/>
                <a:ext cx="838235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𝐒𝐂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𝐒𝐁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vi-VN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905" y="10102610"/>
                <a:ext cx="8382359" cy="856581"/>
              </a:xfrm>
              <a:prstGeom prst="rect">
                <a:avLst/>
              </a:prstGeom>
              <a:blipFill>
                <a:blip r:embed="rId9"/>
                <a:stretch>
                  <a:fillRect l="-2982" t="-9929" b="-2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/>
              <p:nvPr/>
            </p:nvSpPr>
            <p:spPr>
              <a:xfrm>
                <a:off x="7935252" y="9027812"/>
                <a:ext cx="38663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BC</a:t>
                </a:r>
                <a:r>
                  <a:rPr lang="en-US" sz="44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252" y="9027812"/>
                <a:ext cx="3866379" cy="769441"/>
              </a:xfrm>
              <a:prstGeom prst="rect">
                <a:avLst/>
              </a:prstGeom>
              <a:blipFill>
                <a:blip r:embed="rId10"/>
                <a:stretch>
                  <a:fillRect l="-6467"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/>
              <p:nvPr/>
            </p:nvSpPr>
            <p:spPr>
              <a:xfrm>
                <a:off x="8064168" y="11452635"/>
                <a:ext cx="9041785" cy="121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𝑺𝑩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68" y="11452635"/>
                <a:ext cx="9041785" cy="1215333"/>
              </a:xfrm>
              <a:prstGeom prst="rect">
                <a:avLst/>
              </a:prstGeom>
              <a:blipFill>
                <a:blip r:embed="rId11"/>
                <a:stretch>
                  <a:fillRect l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" grpId="0"/>
      <p:bldP spid="6" grpId="0"/>
      <p:bldP spid="75" grpId="0"/>
      <p:bldP spid="76" grpId="0"/>
      <p:bldP spid="77" grpId="0"/>
      <p:bldP spid="70" grpId="0"/>
      <p:bldP spid="81" grpId="0"/>
      <p:bldP spid="82" grpId="0"/>
      <p:bldP spid="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71699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484072" y="2895601"/>
            <a:ext cx="23415855" cy="2576735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060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56160" y="1700171"/>
                  <a:ext cx="2234523" cy="829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65" tIns="91433" rIns="182865" bIns="91433">
              <a:spAutoFit/>
            </a:bodyPr>
            <a:lstStyle/>
            <a:p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4274095" y="2811066"/>
            <a:ext cx="18788874" cy="83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591219" y="7299814"/>
            <a:ext cx="16354788" cy="5044586"/>
            <a:chOff x="1270510" y="5267367"/>
            <a:chExt cx="1598282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311508"/>
              <a:ext cx="15968426" cy="26276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2" cy="484236"/>
              <a:chOff x="1224541" y="6322796"/>
              <a:chExt cx="4643602" cy="484236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90080" y="4528968"/>
                <a:ext cx="48423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308919" cy="45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48423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392550" cy="42886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7115037" y="5811660"/>
            <a:ext cx="4329174" cy="1042055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13259826" y="5811660"/>
            <a:ext cx="4423546" cy="1042055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19404618" y="5811660"/>
            <a:ext cx="4304927" cy="1042055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970247" y="5811660"/>
            <a:ext cx="4245964" cy="1042055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1924654" y="5982070"/>
                <a:ext cx="3415807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54" y="5982070"/>
                <a:ext cx="3415807" cy="769441"/>
              </a:xfrm>
              <a:prstGeom prst="rect">
                <a:avLst/>
              </a:prstGeom>
              <a:blipFill>
                <a:blip r:embed="rId2"/>
                <a:stretch>
                  <a:fillRect t="-16535" r="-6250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19417106" y="5836993"/>
            <a:ext cx="983242" cy="9802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D</a:t>
            </a:r>
            <a:endParaRPr lang="vi-VN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1070201" y="3231330"/>
                <a:ext cx="2276050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nl-NL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?       </a:t>
                </a:r>
                <a:endParaRPr lang="vi-V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01" y="3231330"/>
                <a:ext cx="22760506" cy="2123658"/>
              </a:xfrm>
              <a:prstGeom prst="rect">
                <a:avLst/>
              </a:prstGeom>
              <a:blipFill>
                <a:blip r:embed="rId3"/>
                <a:stretch>
                  <a:fillRect l="-1098" t="-6034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/>
              <p:nvPr/>
            </p:nvSpPr>
            <p:spPr>
              <a:xfrm>
                <a:off x="8202130" y="6018430"/>
                <a:ext cx="332283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30" y="6018430"/>
                <a:ext cx="3322833" cy="769441"/>
              </a:xfrm>
              <a:prstGeom prst="rect">
                <a:avLst/>
              </a:prstGeom>
              <a:blipFill>
                <a:blip r:embed="rId4"/>
                <a:stretch>
                  <a:fillRect t="-16667" r="-641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/>
              <p:nvPr/>
            </p:nvSpPr>
            <p:spPr>
              <a:xfrm>
                <a:off x="14259079" y="5981309"/>
                <a:ext cx="3427028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079" y="5981309"/>
                <a:ext cx="3427028" cy="769441"/>
              </a:xfrm>
              <a:prstGeom prst="rect">
                <a:avLst/>
              </a:prstGeom>
              <a:blipFill>
                <a:blip r:embed="rId5"/>
                <a:stretch>
                  <a:fillRect t="-16667" r="-640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/>
              <p:nvPr/>
            </p:nvSpPr>
            <p:spPr>
              <a:xfrm>
                <a:off x="20577094" y="6015923"/>
                <a:ext cx="3391762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7094" y="6015923"/>
                <a:ext cx="3391762" cy="769441"/>
              </a:xfrm>
              <a:prstGeom prst="rect">
                <a:avLst/>
              </a:prstGeom>
              <a:blipFill>
                <a:blip r:embed="rId6"/>
                <a:stretch>
                  <a:fillRect t="-17460" r="-629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6D5F6E54-1E0F-4CE4-A4DD-6FBDB8FE2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7693" y="7356136"/>
            <a:ext cx="6361852" cy="582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/>
              <p:nvPr/>
            </p:nvSpPr>
            <p:spPr>
              <a:xfrm>
                <a:off x="8582472" y="9883230"/>
                <a:ext cx="38679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BD</a:t>
                </a:r>
                <a:r>
                  <a:rPr lang="en-US" sz="44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72" y="9883230"/>
                <a:ext cx="3867982" cy="769441"/>
              </a:xfrm>
              <a:prstGeom prst="rect">
                <a:avLst/>
              </a:prstGeom>
              <a:blipFill>
                <a:blip r:embed="rId8"/>
                <a:stretch>
                  <a:fillRect l="-6467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/>
              <p:nvPr/>
            </p:nvSpPr>
            <p:spPr>
              <a:xfrm>
                <a:off x="774549" y="8995363"/>
                <a:ext cx="6822252" cy="382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9" y="8995363"/>
                <a:ext cx="6822252" cy="3821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7" grpId="0" animBg="1"/>
      <p:bldP spid="6" grpId="0"/>
      <p:bldP spid="52" grpId="0"/>
      <p:bldP spid="72" grpId="0"/>
      <p:bldP spid="73" grpId="0"/>
      <p:bldP spid="78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54"/>
          <p:cNvGrpSpPr/>
          <p:nvPr/>
        </p:nvGrpSpPr>
        <p:grpSpPr>
          <a:xfrm>
            <a:off x="1350779" y="6290744"/>
            <a:ext cx="9926821" cy="7065125"/>
            <a:chOff x="1268078" y="3405486"/>
            <a:chExt cx="12892632" cy="5890135"/>
          </a:xfrm>
        </p:grpSpPr>
        <p:sp>
          <p:nvSpPr>
            <p:cNvPr id="109" name="Rounded Rectangle 108"/>
            <p:cNvSpPr/>
            <p:nvPr/>
          </p:nvSpPr>
          <p:spPr>
            <a:xfrm>
              <a:off x="1268079" y="3790950"/>
              <a:ext cx="12892631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21430873" cy="830997"/>
            <a:chOff x="-288924" y="1892299"/>
            <a:chExt cx="21434750" cy="8309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560BCF-D45E-40D0-A42F-4DA3732AF852}"/>
              </a:ext>
            </a:extLst>
          </p:cNvPr>
          <p:cNvGrpSpPr/>
          <p:nvPr/>
        </p:nvGrpSpPr>
        <p:grpSpPr>
          <a:xfrm>
            <a:off x="1147234" y="3200401"/>
            <a:ext cx="21727140" cy="2895598"/>
            <a:chOff x="1120323" y="10988403"/>
            <a:chExt cx="21729655" cy="2895934"/>
          </a:xfrm>
        </p:grpSpPr>
        <p:sp>
          <p:nvSpPr>
            <p:cNvPr id="103" name="Rounded Rectangle 6">
              <a:extLst>
                <a:ext uri="{FF2B5EF4-FFF2-40B4-BE49-F238E27FC236}">
                  <a16:creationId xmlns:a16="http://schemas.microsoft.com/office/drawing/2014/main" id="{2812AE27-D489-4312-B73D-AA2F1FFAB569}"/>
                </a:ext>
              </a:extLst>
            </p:cNvPr>
            <p:cNvSpPr/>
            <p:nvPr/>
          </p:nvSpPr>
          <p:spPr>
            <a:xfrm>
              <a:off x="1323892" y="11370896"/>
              <a:ext cx="21526086" cy="25134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">
              <a:extLst>
                <a:ext uri="{FF2B5EF4-FFF2-40B4-BE49-F238E27FC236}">
                  <a16:creationId xmlns:a16="http://schemas.microsoft.com/office/drawing/2014/main" id="{052384B0-1646-4F20-8959-17337B5F60D4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105" name="Right Triangle 104">
                <a:extLst>
                  <a:ext uri="{FF2B5EF4-FFF2-40B4-BE49-F238E27FC236}">
                    <a16:creationId xmlns:a16="http://schemas.microsoft.com/office/drawing/2014/main" id="{630AA13A-CD27-424A-981D-2B3C7D9522B8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30045E8-307F-4B88-AFD9-6E8B9A6EB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5A0C044-3AC1-4FDC-8841-DB8961AD036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267228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352800" y="3777595"/>
            <a:ext cx="1828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</a:t>
            </a:r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thẳng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đường thẳng cắt nhau cùng thuộc một mặt phẳng thì nó vuông góc với mặt phẳng ấy.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06789" y="6823902"/>
            <a:ext cx="1219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 định lý bằng kí hiệu:</a:t>
            </a:r>
            <a:b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2698636" y="6120632"/>
            <a:ext cx="10261426" cy="6578322"/>
            <a:chOff x="7082273" y="929934"/>
            <a:chExt cx="4497951" cy="3384138"/>
          </a:xfrm>
        </p:grpSpPr>
        <p:grpSp>
          <p:nvGrpSpPr>
            <p:cNvPr id="140" name="Group 139"/>
            <p:cNvGrpSpPr/>
            <p:nvPr/>
          </p:nvGrpSpPr>
          <p:grpSpPr>
            <a:xfrm>
              <a:off x="7580438" y="929934"/>
              <a:ext cx="3999786" cy="2955127"/>
              <a:chOff x="7602306" y="1087002"/>
              <a:chExt cx="3999786" cy="2955127"/>
            </a:xfrm>
          </p:grpSpPr>
          <p:sp>
            <p:nvSpPr>
              <p:cNvPr id="142" name="Flowchart: Data 141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 rot="21436038">
                    <a:off x="7708707" y="3845102"/>
                    <a:ext cx="427016" cy="147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765018"/>
                    <a:ext cx="427016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9639250" y="1087002"/>
                    <a:ext cx="25505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083158"/>
                    <a:ext cx="37792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9057380" y="2924364"/>
                    <a:ext cx="250743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20520"/>
                    <a:ext cx="3714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9341067" y="3513230"/>
                    <a:ext cx="247664" cy="3616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09386"/>
                    <a:ext cx="36766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1" name="Pie 140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16459200" y="10896600"/>
            <a:ext cx="228600" cy="2265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621000" y="10210800"/>
            <a:ext cx="609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/>
              <p:nvPr/>
            </p:nvSpPr>
            <p:spPr>
              <a:xfrm>
                <a:off x="2621270" y="8618615"/>
                <a:ext cx="5816862" cy="3261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vi-VN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000" b="1" i="0" smtClean="0"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000" b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70" y="8618615"/>
                <a:ext cx="5816862" cy="3261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41" grpId="0" animBg="1"/>
      <p:bldP spid="5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725974" y="2370593"/>
            <a:ext cx="13980626" cy="8170011"/>
            <a:chOff x="1268078" y="3405486"/>
            <a:chExt cx="13980626" cy="589013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13980625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-454912" y="1572056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3135679"/>
            <a:ext cx="9448800" cy="840954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7069" y="3395920"/>
                <a:ext cx="12863731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i="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vi-VN" sz="4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cao vẽ từ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69" y="3395920"/>
                <a:ext cx="12863731" cy="6186309"/>
              </a:xfrm>
              <a:prstGeom prst="rect">
                <a:avLst/>
              </a:prstGeom>
              <a:blipFill>
                <a:blip r:embed="rId4"/>
                <a:stretch>
                  <a:fillRect l="-1943" r="-1896" b="-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5952" y="3149485"/>
            <a:ext cx="14916424" cy="9880715"/>
            <a:chOff x="1270511" y="5867401"/>
            <a:chExt cx="14066467" cy="924377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8972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24" y="2386062"/>
            <a:ext cx="8367719" cy="7198147"/>
          </a:xfrm>
          <a:prstGeom prst="rect">
            <a:avLst/>
          </a:prstGeom>
          <a:noFill/>
        </p:spPr>
      </p:pic>
      <p:grpSp>
        <p:nvGrpSpPr>
          <p:cNvPr id="50" name="Group 67"/>
          <p:cNvGrpSpPr/>
          <p:nvPr/>
        </p:nvGrpSpPr>
        <p:grpSpPr>
          <a:xfrm>
            <a:off x="318452" y="1561165"/>
            <a:ext cx="3343539" cy="1304554"/>
            <a:chOff x="1311958" y="3405486"/>
            <a:chExt cx="3343539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4048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969" y="4101168"/>
                <a:ext cx="779976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69" y="4101168"/>
                <a:ext cx="7799764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3281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2412" y="4446331"/>
                <a:ext cx="12192000" cy="3334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𝐀𝐁𝐂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12" y="4446331"/>
                <a:ext cx="12192000" cy="3334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1271114" y="8323877"/>
                <a:ext cx="616950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b. </a:t>
                </a:r>
                <a:r>
                  <a:rPr lang="en-US" sz="44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14" y="8323877"/>
                <a:ext cx="6169509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4051" r="-3063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9536" y="9391416"/>
                <a:ext cx="13488489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(chứng minh trên),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36" y="9391416"/>
                <a:ext cx="13488489" cy="3009029"/>
              </a:xfrm>
              <a:prstGeom prst="rect">
                <a:avLst/>
              </a:prstGeom>
              <a:blipFill>
                <a:blip r:embed="rId7"/>
                <a:stretch>
                  <a:fillRect l="-1808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3400" y="3075567"/>
            <a:ext cx="14916424" cy="10030833"/>
            <a:chOff x="1270511" y="5867401"/>
            <a:chExt cx="14066467" cy="923105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4064768" cy="89594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24" y="2386062"/>
            <a:ext cx="8367719" cy="719814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6396" y="4286849"/>
                <a:ext cx="693452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minh: </a:t>
                </a:r>
                <a14:m>
                  <m:oMath xmlns:m="http://schemas.openxmlformats.org/officeDocument/2006/math"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96" y="4286849"/>
                <a:ext cx="693452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3076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8718" y="4701503"/>
                <a:ext cx="12192000" cy="73020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794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𝐒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𝐒𝐀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𝐒𝐀𝐁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  <m:r>
                              <a:rPr lang="en-US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𝐒𝐁𝐂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</m:t>
                            </m:r>
                          </m:e>
                        </m:eqAr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18" y="4701503"/>
                <a:ext cx="12192000" cy="7302064"/>
              </a:xfrm>
              <a:prstGeom prst="rect">
                <a:avLst/>
              </a:prstGeom>
              <a:blipFill>
                <a:blip r:embed="rId5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67"/>
          <p:cNvGrpSpPr/>
          <p:nvPr/>
        </p:nvGrpSpPr>
        <p:grpSpPr>
          <a:xfrm>
            <a:off x="318452" y="1561165"/>
            <a:ext cx="3343539" cy="1304554"/>
            <a:chOff x="1311958" y="3405486"/>
            <a:chExt cx="3343539" cy="940513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0671" y="3527166"/>
              <a:ext cx="24048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22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9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AB044D18-C997-4E73-8334-8418211F19A5}"/>
              </a:ext>
            </a:extLst>
          </p:cNvPr>
          <p:cNvSpPr/>
          <p:nvPr/>
        </p:nvSpPr>
        <p:spPr>
          <a:xfrm>
            <a:off x="641111" y="7440190"/>
            <a:ext cx="13760689" cy="3508647"/>
          </a:xfrm>
          <a:prstGeom prst="roundRect">
            <a:avLst>
              <a:gd name="adj" fmla="val 95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-94873" y="1572056"/>
            <a:ext cx="21430873" cy="830997"/>
            <a:chOff x="-288924" y="1892299"/>
            <a:chExt cx="21434750" cy="830996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110" y="2515966"/>
            <a:ext cx="23057089" cy="3580035"/>
            <a:chOff x="835804" y="5964438"/>
            <a:chExt cx="22026223" cy="3580449"/>
          </a:xfrm>
        </p:grpSpPr>
        <p:sp>
          <p:nvSpPr>
            <p:cNvPr id="21" name="Rounded Rectangle 20"/>
            <p:cNvSpPr/>
            <p:nvPr/>
          </p:nvSpPr>
          <p:spPr>
            <a:xfrm>
              <a:off x="920678" y="5978063"/>
              <a:ext cx="21941349" cy="3566824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835804" y="5964438"/>
              <a:ext cx="4764454" cy="12314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90717" y="623264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0" y="3729392"/>
            <a:ext cx="1771178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đường thẳng vuông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với hai cạnh của một tam giác thì nó cũng vuông góc với cạnh thứ ba của tam giác đó.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85A74-F8C9-4536-BF81-F695919D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489" y="6293923"/>
            <a:ext cx="7924800" cy="7338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/>
              <p:nvPr/>
            </p:nvSpPr>
            <p:spPr>
              <a:xfrm>
                <a:off x="457200" y="11288395"/>
                <a:ext cx="12523730" cy="165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eqAr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d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6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88395"/>
                <a:ext cx="12523730" cy="1651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09D99C5-71B3-4EEF-83D4-A376C8AD5EF5}"/>
              </a:ext>
            </a:extLst>
          </p:cNvPr>
          <p:cNvSpPr/>
          <p:nvPr/>
        </p:nvSpPr>
        <p:spPr>
          <a:xfrm>
            <a:off x="457200" y="7812422"/>
            <a:ext cx="13258800" cy="300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cạnh của một tam giác thì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cạnh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tam giác 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DA41514-C697-4B56-8075-C1995C09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0" y="631690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61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7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3463</TotalTime>
  <Words>3803</Words>
  <Application>Microsoft Office PowerPoint</Application>
  <PresentationFormat>Custom</PresentationFormat>
  <Paragraphs>565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KimLong</cp:lastModifiedBy>
  <cp:revision>533</cp:revision>
  <dcterms:created xsi:type="dcterms:W3CDTF">2013-08-31T11:42:51Z</dcterms:created>
  <dcterms:modified xsi:type="dcterms:W3CDTF">2023-05-09T07:56:48Z</dcterms:modified>
</cp:coreProperties>
</file>