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0"/>
  </p:notesMasterIdLst>
  <p:sldIdLst>
    <p:sldId id="338" r:id="rId2"/>
    <p:sldId id="327" r:id="rId3"/>
    <p:sldId id="256" r:id="rId4"/>
    <p:sldId id="292" r:id="rId5"/>
    <p:sldId id="293" r:id="rId6"/>
    <p:sldId id="295" r:id="rId7"/>
    <p:sldId id="335" r:id="rId8"/>
    <p:sldId id="296"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i" initials="h"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33" d="100"/>
          <a:sy n="33" d="100"/>
        </p:scale>
        <p:origin x="84" y="29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7D0525-05CB-4EE3-8F1C-C9645E8B7E98}" type="datetimeFigureOut">
              <a:rPr lang="en-US" smtClean="0"/>
              <a:t>5/13/2023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005EF2-2916-4C74-ACBF-0572819DCECF}"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53B6ADF-2976-44B6-AC74-72D956CA59B1}" type="slidenum">
              <a:rPr lang="en-US" smtClean="0"/>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a:t>Click to edit Master title style</a:t>
            </a:r>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a:t>Click to edit Master subtitle style</a:t>
            </a:r>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47B8B60A-9390-4161-8922-84F90B042321}" type="datetimeFigureOut">
              <a:rPr lang="en-US" smtClean="0"/>
              <a:t>5/13/2023</a:t>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85E98475-9B77-4969-A180-4CCEAF636FB9}" type="slidenum">
              <a:rPr lang="en-US" smtClean="0"/>
              <a:t>‹#›</a:t>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B8B60A-9390-4161-8922-84F90B042321}" type="datetimeFigureOut">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98475-9B77-4969-A180-4CCEAF636FB9}" type="slidenum">
              <a:rPr lang="en-US" smtClean="0"/>
              <a:t>‹#›</a:t>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B8B60A-9390-4161-8922-84F90B042321}" type="datetimeFigureOut">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98475-9B77-4969-A180-4CCEAF636FB9}" type="slidenum">
              <a:rPr lang="en-US" smtClean="0"/>
              <a:t>‹#›</a:t>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B8B60A-9390-4161-8922-84F90B042321}" type="datetimeFigureOut">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98475-9B77-4969-A180-4CCEAF636FB9}" type="slidenum">
              <a:rPr lang="en-US" smtClean="0"/>
              <a:t>‹#›</a:t>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p:cNvSpPr>
            <a:spLocks noGrp="1"/>
          </p:cNvSpPr>
          <p:nvPr>
            <p:ph type="dt" sz="half" idx="10"/>
          </p:nvPr>
        </p:nvSpPr>
        <p:spPr/>
        <p:txBody>
          <a:bodyPr/>
          <a:lstStyle/>
          <a:p>
            <a:fld id="{47B8B60A-9390-4161-8922-84F90B042321}" type="datetimeFigureOut">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98475-9B77-4969-A180-4CCEAF636FB9}" type="slidenum">
              <a:rPr lang="en-US" smtClean="0"/>
              <a:t>‹#›</a:t>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174750"/>
            <a:ext cx="5384800" cy="4953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174750"/>
            <a:ext cx="5384800" cy="4953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7B8B60A-9390-4161-8922-84F90B042321}" type="datetimeFigureOut">
              <a:rPr lang="en-US" smtClean="0"/>
              <a:t>5/13/2023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E98475-9B77-4969-A180-4CCEAF636FB9}" type="slidenum">
              <a:rPr lang="en-US" smtClean="0"/>
              <a:t>‹#›</a:t>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7"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7B8B60A-9390-4161-8922-84F90B042321}" type="datetimeFigureOut">
              <a:rPr lang="en-US" smtClean="0"/>
              <a:t>5/13/2023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E98475-9B77-4969-A180-4CCEAF636FB9}" type="slidenum">
              <a:rPr lang="en-US" smtClean="0"/>
              <a:t>‹#›</a:t>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7B8B60A-9390-4161-8922-84F90B042321}" type="datetimeFigureOut">
              <a:rPr lang="en-US" smtClean="0"/>
              <a:t>5/13/2023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E98475-9B77-4969-A180-4CCEAF636FB9}" type="slidenum">
              <a:rPr lang="en-US" smtClean="0"/>
              <a:t>‹#›</a:t>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B8B60A-9390-4161-8922-84F90B042321}" type="datetimeFigureOut">
              <a:rPr lang="en-US" smtClean="0"/>
              <a:t>5/13/2023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E98475-9B77-4969-A180-4CCEAF636FB9}" type="slidenum">
              <a:rPr lang="en-US" smtClean="0"/>
              <a:t>‹#›</a:t>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7B8B60A-9390-4161-8922-84F90B042321}" type="datetimeFigureOut">
              <a:rPr lang="en-US" smtClean="0"/>
              <a:t>5/13/2023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E98475-9B77-4969-A180-4CCEAF636FB9}" type="slidenum">
              <a:rPr lang="en-US" smtClean="0"/>
              <a:t>‹#›</a:t>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7B8B60A-9390-4161-8922-84F90B042321}" type="datetimeFigureOut">
              <a:rPr lang="en-US" smtClean="0"/>
              <a:t>5/13/2023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E98475-9B77-4969-A180-4CCEAF636FB9}" type="slidenum">
              <a:rPr lang="en-US" smtClean="0"/>
              <a:t>‹#›</a:t>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9"/>
          <p:cNvPicPr>
            <a:picLocks noChangeAspect="1"/>
          </p:cNvPicPr>
          <p:nvPr/>
        </p:nvPicPr>
        <p:blipFill>
          <a:blip r:embed="rId13"/>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nchorCtr="0"/>
          <a:lstStyle/>
          <a:p>
            <a:pPr lvl="0"/>
            <a:r>
              <a:rPr lang="en-US" altLang="zh-CN" dirty="0"/>
              <a:t>Click to edit Master title style</a:t>
            </a:r>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lstStyle/>
          <a:p>
            <a:pPr lvl="0"/>
            <a:r>
              <a:rPr lang="en-US" altLang="zh-CN" dirty="0"/>
              <a:t>Click to edit Master text styles</a:t>
            </a:r>
          </a:p>
          <a:p>
            <a:pPr lvl="1"/>
            <a:r>
              <a:rPr lang="en-US" altLang="zh-CN" dirty="0"/>
              <a:t>Second level</a:t>
            </a:r>
          </a:p>
          <a:p>
            <a:pPr lvl="2"/>
            <a:r>
              <a:rPr lang="en-US" altLang="zh-CN" dirty="0"/>
              <a:t>Third level</a:t>
            </a:r>
          </a:p>
          <a:p>
            <a:pPr lvl="3"/>
            <a:r>
              <a:rPr lang="en-US" altLang="zh-CN" dirty="0"/>
              <a:t>Fourth level</a:t>
            </a:r>
          </a:p>
          <a:p>
            <a:pPr lvl="4"/>
            <a:r>
              <a:rPr lang="en-US" altLang="zh-CN" dirty="0"/>
              <a:t>Fifth level</a:t>
            </a:r>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47B8B60A-9390-4161-8922-84F90B042321}" type="datetimeFigureOut">
              <a:rPr lang="en-US" smtClean="0"/>
              <a:t>5/13/2023</a:t>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85E98475-9B77-4969-A180-4CCEAF636FB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4.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Ngày Thể Dục Bằng Phẳng Thể Thao Con Người, Nền, Dục, Bằng Phẳng Hình nền  Vector để tải xuống miễn phí"/>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3715473" y="3553428"/>
            <a:ext cx="3819645" cy="446276"/>
          </a:xfrm>
          <a:prstGeom prst="rect">
            <a:avLst/>
          </a:prstGeom>
          <a:noFill/>
        </p:spPr>
        <p:txBody>
          <a:bodyPr wrap="square" rtlCol="0">
            <a:spAutoFit/>
          </a:bodyPr>
          <a:lstStyle/>
          <a:p>
            <a:r>
              <a:rPr lang="en-US" sz="2300" b="1" dirty="0">
                <a:solidFill>
                  <a:srgbClr val="FFFF00"/>
                </a:solidFill>
                <a:latin typeface="Times New Roman" panose="02020603050405020304" pitchFamily="18" charset="0"/>
                <a:ea typeface="Brush Script MT" panose="03060802040406070304" pitchFamily="66" charset="-122"/>
                <a:cs typeface="Times New Roman" panose="02020603050405020304" pitchFamily="18" charset="0"/>
              </a:rPr>
              <a:t>GV: THẠCH THỊ NGUYỆT</a:t>
            </a:r>
          </a:p>
        </p:txBody>
      </p:sp>
      <p:pic>
        <p:nvPicPr>
          <p:cNvPr id="6148" name="Picture 4" descr="Free download Olympics Wallpapers 4K 1024x723 px WallpapersExpertcom  [1024x723] for your Desktop, Mobile &amp;amp; Tablet | Explore 55+ Olympics  Wallpaper | Olympics Wallpaper, Winter Olympics Wallpapers, 2020 Summer  Olympics Wallpaper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947451" y="699496"/>
            <a:ext cx="9544544" cy="1077218"/>
          </a:xfrm>
          <a:prstGeom prst="rect">
            <a:avLst/>
          </a:prstGeom>
          <a:noFill/>
        </p:spPr>
        <p:txBody>
          <a:bodyPr wrap="square" rtlCol="0">
            <a:spAutoFit/>
          </a:bodyPr>
          <a:lstStyle/>
          <a:p>
            <a:pPr algn="ctr"/>
            <a:r>
              <a:rPr lang="en-US" sz="3200" b="1" dirty="0">
                <a:latin typeface="Times New Roman" panose="02020603050405020304" pitchFamily="18" charset="0"/>
                <a:ea typeface="Brush Script MT" panose="03060802040406070304" pitchFamily="66" charset="-122"/>
                <a:cs typeface="Times New Roman" panose="02020603050405020304" pitchFamily="18" charset="0"/>
              </a:rPr>
              <a:t>CHÀO MỪNG TẤT CẢ CÁC EM ĐẾN VỚI MÔN THỂ DỤC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strVal val="#ppt_w*0.70"/>
                                          </p:val>
                                        </p:tav>
                                        <p:tav tm="100000">
                                          <p:val>
                                            <p:strVal val="#ppt_w"/>
                                          </p:val>
                                        </p:tav>
                                      </p:tavLst>
                                    </p:anim>
                                    <p:anim calcmode="lin" valueType="num">
                                      <p:cBhvr>
                                        <p:cTn id="8" dur="1000" fill="hold"/>
                                        <p:tgtEl>
                                          <p:spTgt spid="8"/>
                                        </p:tgtEl>
                                        <p:attrNameLst>
                                          <p:attrName>ppt_h</p:attrName>
                                        </p:attrNameLst>
                                      </p:cBhvr>
                                      <p:tavLst>
                                        <p:tav tm="0">
                                          <p:val>
                                            <p:strVal val="#ppt_h"/>
                                          </p:val>
                                        </p:tav>
                                        <p:tav tm="100000">
                                          <p:val>
                                            <p:strVal val="#ppt_h"/>
                                          </p:val>
                                        </p:tav>
                                      </p:tavLst>
                                    </p:anim>
                                    <p:animEffect transition="in" filter="fade">
                                      <p:cBhvr>
                                        <p:cTn id="9"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2" name="Picture 4" descr="Olympic Games wallpapers, Sports, HQ Olympic Games pictures | 4K Wallpapers  201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826" y="-251"/>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2197864" y="265902"/>
            <a:ext cx="7590621" cy="1077218"/>
          </a:xfrm>
          <a:prstGeom prst="rect">
            <a:avLst/>
          </a:prstGeom>
          <a:noFill/>
        </p:spPr>
        <p:txBody>
          <a:bodyPr wrap="square" rtlCol="0">
            <a:spAutoFit/>
          </a:bodyPr>
          <a:lstStyle/>
          <a:p>
            <a:pPr algn="ctr"/>
            <a:r>
              <a:rPr lang="en-US" sz="3200" dirty="0">
                <a:solidFill>
                  <a:srgbClr val="FF0000"/>
                </a:solidFill>
                <a:latin typeface="Times New Roman" panose="02020603050405020304" pitchFamily="18" charset="0"/>
                <a:cs typeface="Times New Roman" panose="02020603050405020304" pitchFamily="18" charset="0"/>
              </a:rPr>
              <a:t>CHƯƠNG TRÌNH THỂ DỤC KHỐI11- HKI</a:t>
            </a:r>
          </a:p>
        </p:txBody>
      </p:sp>
      <p:sp>
        <p:nvSpPr>
          <p:cNvPr id="5" name="TextBox 4"/>
          <p:cNvSpPr txBox="1"/>
          <p:nvPr/>
        </p:nvSpPr>
        <p:spPr>
          <a:xfrm>
            <a:off x="4801518" y="1889676"/>
            <a:ext cx="2588963" cy="1631216"/>
          </a:xfrm>
          <a:prstGeom prst="rect">
            <a:avLst/>
          </a:prstGeom>
          <a:noFill/>
        </p:spPr>
        <p:txBody>
          <a:bodyPr wrap="square" rtlCol="0">
            <a:spAutoFit/>
          </a:bodyPr>
          <a:lstStyle/>
          <a:p>
            <a:pPr algn="ctr"/>
            <a:r>
              <a:rPr lang="en-US" sz="2000" dirty="0">
                <a:latin typeface="Times New Roman" panose="02020603050405020304" pitchFamily="18" charset="0"/>
                <a:cs typeface="Times New Roman" panose="02020603050405020304" pitchFamily="18" charset="0"/>
              </a:rPr>
              <a:t>- Thể dục nhịp điệu </a:t>
            </a:r>
            <a:r>
              <a:rPr lang="en-US" sz="2000" dirty="0" err="1">
                <a:latin typeface="Times New Roman" panose="02020603050405020304" pitchFamily="18" charset="0"/>
                <a:cs typeface="Times New Roman" panose="02020603050405020304" pitchFamily="18" charset="0"/>
              </a:rPr>
              <a:t>nữ</a:t>
            </a:r>
            <a:r>
              <a:rPr lang="en-US" sz="2000" dirty="0">
                <a:latin typeface="Times New Roman" panose="02020603050405020304" pitchFamily="18" charset="0"/>
                <a:cs typeface="Times New Roman" panose="02020603050405020304" pitchFamily="18" charset="0"/>
              </a:rPr>
              <a:t> (9 ĐT)</a:t>
            </a:r>
          </a:p>
          <a:p>
            <a:pPr algn="ctr"/>
            <a:r>
              <a:rPr lang="en-US" sz="2000" dirty="0">
                <a:latin typeface="Times New Roman" panose="02020603050405020304" pitchFamily="18" charset="0"/>
                <a:cs typeface="Times New Roman" panose="02020603050405020304" pitchFamily="18" charset="0"/>
              </a:rPr>
              <a:t>- Thể dục phát triển chung nam (50 ĐT)</a:t>
            </a:r>
          </a:p>
          <a:p>
            <a:endParaRPr lang="en-US" sz="2000" dirty="0">
              <a:latin typeface="Times New Roman" panose="02020603050405020304" pitchFamily="18" charset="0"/>
              <a:cs typeface="Times New Roman" panose="02020603050405020304" pitchFamily="18" charset="0"/>
            </a:endParaRPr>
          </a:p>
        </p:txBody>
      </p:sp>
      <p:sp>
        <p:nvSpPr>
          <p:cNvPr id="6" name="TextBox 5"/>
          <p:cNvSpPr txBox="1"/>
          <p:nvPr/>
        </p:nvSpPr>
        <p:spPr>
          <a:xfrm>
            <a:off x="993354" y="1478628"/>
            <a:ext cx="2058318" cy="1968500"/>
          </a:xfrm>
          <a:prstGeom prst="rect">
            <a:avLst/>
          </a:prstGeom>
          <a:noFill/>
        </p:spPr>
        <p:txBody>
          <a:bodyPr wrap="square" rtlCol="0">
            <a:spAutoFit/>
          </a:bodyPr>
          <a:lstStyle/>
          <a:p>
            <a:pPr algn="ctr"/>
            <a:r>
              <a:rPr lang="en-US" sz="28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Lý</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thuyết</a:t>
            </a:r>
            <a:r>
              <a:rPr lang="en-US" sz="2400" b="1" dirty="0">
                <a:latin typeface="Times New Roman" panose="02020603050405020304" pitchFamily="18" charset="0"/>
                <a:cs typeface="Times New Roman" panose="02020603050405020304" pitchFamily="18" charset="0"/>
              </a:rPr>
              <a:t>:</a:t>
            </a:r>
            <a:r>
              <a:rPr lang="en-US" sz="3200"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Nguyên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Tắc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Vừa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Sức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Và</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Nguyên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Tắc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Hệ</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Thống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Trong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Tập</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Luyện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Thể</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Dục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Thể</a:t>
            </a:r>
            <a:r>
              <a:rPr lang="en-US" b="1" dirty="0">
                <a:latin typeface="Times New Roman" panose="02020603050405020304" pitchFamily="18" charset="0"/>
                <a:cs typeface="Times New Roman" panose="02020603050405020304" pitchFamily="18" charset="0"/>
              </a:rPr>
              <a:t> Thao</a:t>
            </a:r>
            <a:endParaRPr lang="en-US" sz="2800" b="1" dirty="0">
              <a:latin typeface="Times New Roman" panose="02020603050405020304" pitchFamily="18" charset="0"/>
              <a:cs typeface="Times New Roman" panose="02020603050405020304" pitchFamily="18" charset="0"/>
            </a:endParaRPr>
          </a:p>
        </p:txBody>
      </p:sp>
      <p:sp>
        <p:nvSpPr>
          <p:cNvPr id="7" name="TextBox 6"/>
          <p:cNvSpPr txBox="1"/>
          <p:nvPr/>
        </p:nvSpPr>
        <p:spPr>
          <a:xfrm>
            <a:off x="8889005" y="2431144"/>
            <a:ext cx="2093205" cy="461665"/>
          </a:xfrm>
          <a:prstGeom prst="rect">
            <a:avLst/>
          </a:prstGeom>
          <a:noFill/>
        </p:spPr>
        <p:txBody>
          <a:bodyPr wrap="square" rtlCol="0">
            <a:spAutoFit/>
          </a:bodyPr>
          <a:lstStyle/>
          <a:p>
            <a:pPr algn="ctr"/>
            <a:r>
              <a:rPr lang="en-US" sz="2400" dirty="0">
                <a:latin typeface="Times New Roman" panose="02020603050405020304" pitchFamily="18" charset="0"/>
                <a:cs typeface="Times New Roman" panose="02020603050405020304" pitchFamily="18" charset="0"/>
              </a:rPr>
              <a:t>Chạy tiếp sức</a:t>
            </a:r>
          </a:p>
        </p:txBody>
      </p:sp>
      <p:sp>
        <p:nvSpPr>
          <p:cNvPr id="9" name="TextBox 8"/>
          <p:cNvSpPr txBox="1"/>
          <p:nvPr/>
        </p:nvSpPr>
        <p:spPr>
          <a:xfrm>
            <a:off x="6962431" y="4076349"/>
            <a:ext cx="1659874" cy="461665"/>
          </a:xfrm>
          <a:prstGeom prst="rect">
            <a:avLst/>
          </a:prstGeom>
          <a:noFill/>
        </p:spPr>
        <p:txBody>
          <a:bodyPr wrap="square" rtlCol="0">
            <a:spAutoFit/>
          </a:bodyPr>
          <a:lstStyle/>
          <a:p>
            <a:pPr algn="ctr"/>
            <a:r>
              <a:rPr lang="en-US" sz="2400" dirty="0" err="1">
                <a:latin typeface="Times New Roman" panose="02020603050405020304" pitchFamily="18" charset="0"/>
                <a:cs typeface="Times New Roman" panose="02020603050405020304" pitchFamily="18" charset="0"/>
              </a:rPr>
              <a:t>Nhảy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cao</a:t>
            </a:r>
            <a:endParaRPr lang="en-US" sz="2400" dirty="0">
              <a:latin typeface="Times New Roman" panose="02020603050405020304" pitchFamily="18" charset="0"/>
              <a:cs typeface="Times New Roman" panose="02020603050405020304" pitchFamily="18" charset="0"/>
            </a:endParaRPr>
          </a:p>
        </p:txBody>
      </p:sp>
      <p:sp>
        <p:nvSpPr>
          <p:cNvPr id="12" name="TextBox 11"/>
          <p:cNvSpPr txBox="1"/>
          <p:nvPr/>
        </p:nvSpPr>
        <p:spPr>
          <a:xfrm>
            <a:off x="3093903" y="4076349"/>
            <a:ext cx="1707615" cy="830997"/>
          </a:xfrm>
          <a:prstGeom prst="rect">
            <a:avLst/>
          </a:prstGeom>
          <a:noFill/>
        </p:spPr>
        <p:txBody>
          <a:bodyPr wrap="square" rtlCol="0">
            <a:spAutoFit/>
          </a:bodyPr>
          <a:lstStyle/>
          <a:p>
            <a:pPr algn="ctr"/>
            <a:r>
              <a:rPr lang="en-US" sz="2400" dirty="0" err="1">
                <a:latin typeface="Times New Roman" panose="02020603050405020304" pitchFamily="18" charset="0"/>
                <a:cs typeface="Times New Roman" panose="02020603050405020304" pitchFamily="18" charset="0"/>
              </a:rPr>
              <a:t>Thể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thao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tự</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chọn</a:t>
            </a:r>
            <a:endParaRPr lang="en-US"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7172"/>
                                        </p:tgtEl>
                                        <p:attrNameLst>
                                          <p:attrName>style.visibility</p:attrName>
                                        </p:attrNameLst>
                                      </p:cBhvr>
                                      <p:to>
                                        <p:strVal val="visible"/>
                                      </p:to>
                                    </p:set>
                                    <p:anim calcmode="lin" valueType="num">
                                      <p:cBhvr additive="base">
                                        <p:cTn id="24" dur="500" fill="hold"/>
                                        <p:tgtEl>
                                          <p:spTgt spid="7172"/>
                                        </p:tgtEl>
                                        <p:attrNameLst>
                                          <p:attrName>ppt_x</p:attrName>
                                        </p:attrNameLst>
                                      </p:cBhvr>
                                      <p:tavLst>
                                        <p:tav tm="0">
                                          <p:val>
                                            <p:strVal val="#ppt_x"/>
                                          </p:val>
                                        </p:tav>
                                        <p:tav tm="100000">
                                          <p:val>
                                            <p:strVal val="#ppt_x"/>
                                          </p:val>
                                        </p:tav>
                                      </p:tavLst>
                                    </p:anim>
                                    <p:anim calcmode="lin" valueType="num">
                                      <p:cBhvr additive="base">
                                        <p:cTn id="25" dur="500" fill="hold"/>
                                        <p:tgtEl>
                                          <p:spTgt spid="7172"/>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7"/>
                                        </p:tgtEl>
                                        <p:attrNameLst>
                                          <p:attrName>style.visibility</p:attrName>
                                        </p:attrNameLst>
                                      </p:cBhvr>
                                      <p:to>
                                        <p:strVal val="visible"/>
                                      </p:to>
                                    </p:set>
                                    <p:anim calcmode="lin" valueType="num">
                                      <p:cBhvr additive="base">
                                        <p:cTn id="30" dur="500" fill="hold"/>
                                        <p:tgtEl>
                                          <p:spTgt spid="7"/>
                                        </p:tgtEl>
                                        <p:attrNameLst>
                                          <p:attrName>ppt_x</p:attrName>
                                        </p:attrNameLst>
                                      </p:cBhvr>
                                      <p:tavLst>
                                        <p:tav tm="0">
                                          <p:val>
                                            <p:strVal val="#ppt_x"/>
                                          </p:val>
                                        </p:tav>
                                        <p:tav tm="100000">
                                          <p:val>
                                            <p:strVal val="#ppt_x"/>
                                          </p:val>
                                        </p:tav>
                                      </p:tavLst>
                                    </p:anim>
                                    <p:anim calcmode="lin" valueType="num">
                                      <p:cBhvr additive="base">
                                        <p:cTn id="31"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9"/>
                                        </p:tgtEl>
                                        <p:attrNameLst>
                                          <p:attrName>style.visibility</p:attrName>
                                        </p:attrNameLst>
                                      </p:cBhvr>
                                      <p:to>
                                        <p:strVal val="visible"/>
                                      </p:to>
                                    </p:set>
                                    <p:anim calcmode="lin" valueType="num">
                                      <p:cBhvr additive="base">
                                        <p:cTn id="36" dur="500" fill="hold"/>
                                        <p:tgtEl>
                                          <p:spTgt spid="9"/>
                                        </p:tgtEl>
                                        <p:attrNameLst>
                                          <p:attrName>ppt_x</p:attrName>
                                        </p:attrNameLst>
                                      </p:cBhvr>
                                      <p:tavLst>
                                        <p:tav tm="0">
                                          <p:val>
                                            <p:strVal val="#ppt_x"/>
                                          </p:val>
                                        </p:tav>
                                        <p:tav tm="100000">
                                          <p:val>
                                            <p:strVal val="#ppt_x"/>
                                          </p:val>
                                        </p:tav>
                                      </p:tavLst>
                                    </p:anim>
                                    <p:anim calcmode="lin" valueType="num">
                                      <p:cBhvr additive="base">
                                        <p:cTn id="37"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 calcmode="lin" valueType="num">
                                      <p:cBhvr additive="base">
                                        <p:cTn id="42" dur="500" fill="hold"/>
                                        <p:tgtEl>
                                          <p:spTgt spid="12"/>
                                        </p:tgtEl>
                                        <p:attrNameLst>
                                          <p:attrName>ppt_x</p:attrName>
                                        </p:attrNameLst>
                                      </p:cBhvr>
                                      <p:tavLst>
                                        <p:tav tm="0">
                                          <p:val>
                                            <p:strVal val="#ppt_x"/>
                                          </p:val>
                                        </p:tav>
                                        <p:tav tm="100000">
                                          <p:val>
                                            <p:strVal val="#ppt_x"/>
                                          </p:val>
                                        </p:tav>
                                      </p:tavLst>
                                    </p:anim>
                                    <p:anim calcmode="lin" valueType="num">
                                      <p:cBhvr additive="base">
                                        <p:cTn id="43"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9"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32560" y="295910"/>
            <a:ext cx="9327515" cy="953135"/>
          </a:xfrm>
          <a:prstGeom prst="rect">
            <a:avLst/>
          </a:prstGeom>
          <a:noFill/>
        </p:spPr>
        <p:txBody>
          <a:bodyPr wrap="square" rtlCol="0">
            <a:spAutoFit/>
          </a:bodyPr>
          <a:lstStyle/>
          <a:p>
            <a:r>
              <a:rPr lang="en-US" sz="2800">
                <a:solidFill>
                  <a:srgbClr val="FF0000"/>
                </a:solidFill>
                <a:latin typeface="Times New Roman" panose="02020603050405020304" pitchFamily="18" charset="0"/>
                <a:cs typeface="Times New Roman" panose="02020603050405020304" pitchFamily="18" charset="0"/>
              </a:rPr>
              <a:t>LÝ THUYẾT: NGUYÊN TẮC VỪA SỨC VÀ NGUYÊN TẮC HỆ THỐNG TRONG TẬP LUYỆN THỂ DỤC THỂ THAO</a:t>
            </a:r>
          </a:p>
        </p:txBody>
      </p:sp>
      <p:sp>
        <p:nvSpPr>
          <p:cNvPr id="5" name="TextBox 4"/>
          <p:cNvSpPr txBox="1"/>
          <p:nvPr/>
        </p:nvSpPr>
        <p:spPr>
          <a:xfrm>
            <a:off x="2884170" y="1577975"/>
            <a:ext cx="5985510" cy="737235"/>
          </a:xfrm>
          <a:prstGeom prst="rect">
            <a:avLst/>
          </a:prstGeom>
          <a:noFill/>
        </p:spPr>
        <p:txBody>
          <a:bodyPr wrap="square" rtlCol="0">
            <a:spAutoFit/>
          </a:bodyPr>
          <a:lstStyle/>
          <a:p>
            <a:r>
              <a:rPr lang="en-US" sz="2400">
                <a:latin typeface="Times New Roman" panose="02020603050405020304" pitchFamily="18" charset="0"/>
                <a:cs typeface="Times New Roman" panose="02020603050405020304" pitchFamily="18" charset="0"/>
              </a:rPr>
              <a:t> </a:t>
            </a:r>
            <a:r>
              <a:rPr lang="en-US" sz="2400">
                <a:solidFill>
                  <a:srgbClr val="C00000"/>
                </a:solidFill>
                <a:latin typeface="Times New Roman" panose="02020603050405020304" pitchFamily="18" charset="0"/>
                <a:cs typeface="Times New Roman" panose="02020603050405020304" pitchFamily="18" charset="0"/>
              </a:rPr>
              <a:t>BÀI : NGUYÊN TẮC VỪA SỨC</a:t>
            </a:r>
            <a:r>
              <a:rPr lang="en-US" sz="2400">
                <a:latin typeface="Times New Roman" panose="02020603050405020304" pitchFamily="18" charset="0"/>
                <a:cs typeface="Times New Roman" panose="02020603050405020304" pitchFamily="18" charset="0"/>
              </a:rPr>
              <a:t> </a:t>
            </a:r>
          </a:p>
          <a:p>
            <a:r>
              <a:rPr lang="en-US">
                <a:latin typeface="Times New Roman" panose="02020603050405020304" pitchFamily="18" charset="0"/>
                <a:cs typeface="Times New Roman" panose="02020603050405020304" pitchFamily="18" charset="0"/>
              </a:rPr>
              <a:t>   Thời gian thực hiện : 1 tiết (35 phút)</a:t>
            </a:r>
          </a:p>
        </p:txBody>
      </p:sp>
      <p:sp>
        <p:nvSpPr>
          <p:cNvPr id="7" name="TextBox 6"/>
          <p:cNvSpPr txBox="1"/>
          <p:nvPr/>
        </p:nvSpPr>
        <p:spPr>
          <a:xfrm>
            <a:off x="2130425" y="2641085"/>
            <a:ext cx="1634836" cy="430887"/>
          </a:xfrm>
          <a:prstGeom prst="rect">
            <a:avLst/>
          </a:prstGeom>
          <a:noFill/>
        </p:spPr>
        <p:txBody>
          <a:bodyPr wrap="square" rtlCol="0">
            <a:spAutoFit/>
          </a:bodyPr>
          <a:lstStyle/>
          <a:p>
            <a:r>
              <a:rPr lang="en-US" sz="2200" b="1">
                <a:latin typeface="Times New Roman" panose="02020603050405020304" pitchFamily="18" charset="0"/>
                <a:cs typeface="Times New Roman" panose="02020603050405020304" pitchFamily="18" charset="0"/>
              </a:rPr>
              <a:t>I. Mục tiêu</a:t>
            </a:r>
          </a:p>
        </p:txBody>
      </p:sp>
      <p:sp>
        <p:nvSpPr>
          <p:cNvPr id="8" name="TextBox 7"/>
          <p:cNvSpPr txBox="1"/>
          <p:nvPr/>
        </p:nvSpPr>
        <p:spPr>
          <a:xfrm>
            <a:off x="2713932" y="3230918"/>
            <a:ext cx="8756073" cy="706755"/>
          </a:xfrm>
          <a:prstGeom prst="rect">
            <a:avLst/>
          </a:prstGeom>
          <a:noFill/>
        </p:spPr>
        <p:txBody>
          <a:bodyPr wrap="square" rtlCol="0">
            <a:spAutoFit/>
          </a:bodyPr>
          <a:lstStyle/>
          <a:p>
            <a:r>
              <a:rPr lang="en-US" sz="2000" b="1" dirty="0">
                <a:latin typeface="Times New Roman" panose="02020603050405020304" pitchFamily="18" charset="0"/>
                <a:cs typeface="Times New Roman" panose="02020603050405020304" pitchFamily="18" charset="0"/>
              </a:rPr>
              <a:t>1. </a:t>
            </a:r>
            <a:r>
              <a:rPr lang="en-US" sz="2000" b="1" dirty="0" err="1">
                <a:latin typeface="Times New Roman" panose="02020603050405020304" pitchFamily="18" charset="0"/>
                <a:cs typeface="Times New Roman" panose="02020603050405020304" pitchFamily="18" charset="0"/>
              </a:rPr>
              <a:t>Về</a:t>
            </a:r>
            <a:r>
              <a:rPr lang="en-US" sz="2000" b="1" dirty="0">
                <a:latin typeface="Times New Roman" panose="02020603050405020304" pitchFamily="18" charset="0"/>
                <a:cs typeface="Times New Roman" panose="02020603050405020304" pitchFamily="18" charset="0"/>
              </a:rPr>
              <a:t> kiến thức</a:t>
            </a:r>
            <a:r>
              <a:rPr lang="en-US" sz="2000" dirty="0">
                <a:latin typeface="Times New Roman" panose="02020603050405020304" pitchFamily="18" charset="0"/>
                <a:cs typeface="Times New Roman" panose="02020603050405020304" pitchFamily="18" charset="0"/>
              </a:rPr>
              <a:t>:</a:t>
            </a:r>
          </a:p>
          <a:p>
            <a:r>
              <a:rPr lang="en-US" sz="2000" dirty="0">
                <a:latin typeface="Times New Roman" panose="02020603050405020304" pitchFamily="18" charset="0"/>
                <a:cs typeface="Times New Roman" panose="02020603050405020304" pitchFamily="18" charset="0"/>
              </a:rPr>
              <a:t>  - </a:t>
            </a:r>
            <a:r>
              <a:rPr lang="en-US" sz="2000" dirty="0" err="1">
                <a:latin typeface="Times New Roman" panose="02020603050405020304" pitchFamily="18" charset="0"/>
                <a:cs typeface="Times New Roman" panose="02020603050405020304" pitchFamily="18" charset="0"/>
              </a:rPr>
              <a:t>Biết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những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điểm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bản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nguyên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tắc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vừa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sức</a:t>
            </a:r>
            <a:r>
              <a:rPr lang="en-US" sz="2000" dirty="0">
                <a:latin typeface="Times New Roman" panose="02020603050405020304" pitchFamily="18" charset="0"/>
                <a:cs typeface="Times New Roman" panose="02020603050405020304" pitchFamily="18" charset="0"/>
              </a:rPr>
              <a:t> </a:t>
            </a:r>
          </a:p>
        </p:txBody>
      </p:sp>
      <p:sp>
        <p:nvSpPr>
          <p:cNvPr id="10" name="TextBox 9"/>
          <p:cNvSpPr txBox="1"/>
          <p:nvPr/>
        </p:nvSpPr>
        <p:spPr>
          <a:xfrm>
            <a:off x="2884170" y="4363531"/>
            <a:ext cx="7848600" cy="1322070"/>
          </a:xfrm>
          <a:prstGeom prst="rect">
            <a:avLst/>
          </a:prstGeom>
          <a:noFill/>
        </p:spPr>
        <p:txBody>
          <a:bodyPr wrap="square" rtlCol="0">
            <a:spAutoFit/>
          </a:bodyPr>
          <a:lstStyle/>
          <a:p>
            <a:r>
              <a:rPr lang="en-US" sz="2000" b="1">
                <a:latin typeface="Times New Roman" panose="02020603050405020304" pitchFamily="18" charset="0"/>
                <a:cs typeface="Times New Roman" panose="02020603050405020304" pitchFamily="18" charset="0"/>
              </a:rPr>
              <a:t>2.Về </a:t>
            </a:r>
            <a:r>
              <a:rPr lang="en-US" sz="2000" b="1" dirty="0">
                <a:latin typeface="Times New Roman" panose="02020603050405020304" pitchFamily="18" charset="0"/>
                <a:cs typeface="Times New Roman" panose="02020603050405020304" pitchFamily="18" charset="0"/>
                <a:sym typeface="+mn-ea"/>
              </a:rPr>
              <a:t>kỹ năng</a:t>
            </a:r>
            <a:r>
              <a:rPr lang="en-US" sz="2000" b="1">
                <a:latin typeface="Times New Roman" panose="02020603050405020304" pitchFamily="18" charset="0"/>
                <a:cs typeface="Times New Roman" panose="02020603050405020304" pitchFamily="18" charset="0"/>
              </a:rPr>
              <a:t>:</a:t>
            </a:r>
          </a:p>
          <a:p>
            <a:r>
              <a:rPr lang="en-US" sz="2000">
                <a:latin typeface="Times New Roman" panose="02020603050405020304" pitchFamily="18" charset="0"/>
                <a:cs typeface="Times New Roman" panose="02020603050405020304" pitchFamily="18" charset="0"/>
              </a:rPr>
              <a:t>  - Biết vận dụng những hiểu biết về lí thuyết khi tập luyện, thi đấu.</a:t>
            </a:r>
          </a:p>
          <a:p>
            <a:r>
              <a:rPr lang="en-US" sz="2000"/>
              <a:t>  </a:t>
            </a:r>
            <a:r>
              <a:rPr lang="en-US" sz="2000">
                <a:latin typeface="Times New Roman" panose="02020603050405020304" pitchFamily="18" charset="0"/>
                <a:cs typeface="Times New Roman" panose="02020603050405020304" pitchFamily="18" charset="0"/>
              </a:rPr>
              <a:t>- Học sinh có thể vận dụng tập luyện trên lớp cũng như tập ngoại khóa, sử dụng đúng thuật ngữ chuyên môn.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fade">
                                      <p:cBhvr>
                                        <p:cTn id="26" dur="1000"/>
                                        <p:tgtEl>
                                          <p:spTgt spid="8"/>
                                        </p:tgtEl>
                                      </p:cBhvr>
                                    </p:animEffect>
                                    <p:anim calcmode="lin" valueType="num">
                                      <p:cBhvr>
                                        <p:cTn id="27" dur="1000" fill="hold"/>
                                        <p:tgtEl>
                                          <p:spTgt spid="8"/>
                                        </p:tgtEl>
                                        <p:attrNameLst>
                                          <p:attrName>ppt_x</p:attrName>
                                        </p:attrNameLst>
                                      </p:cBhvr>
                                      <p:tavLst>
                                        <p:tav tm="0">
                                          <p:val>
                                            <p:strVal val="#ppt_x"/>
                                          </p:val>
                                        </p:tav>
                                        <p:tav tm="100000">
                                          <p:val>
                                            <p:strVal val="#ppt_x"/>
                                          </p:val>
                                        </p:tav>
                                      </p:tavLst>
                                    </p:anim>
                                    <p:anim calcmode="lin" valueType="num">
                                      <p:cBhvr>
                                        <p:cTn id="2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fade">
                                      <p:cBhvr>
                                        <p:cTn id="33" dur="1000"/>
                                        <p:tgtEl>
                                          <p:spTgt spid="10"/>
                                        </p:tgtEl>
                                      </p:cBhvr>
                                    </p:animEffect>
                                    <p:anim calcmode="lin" valueType="num">
                                      <p:cBhvr>
                                        <p:cTn id="34" dur="1000" fill="hold"/>
                                        <p:tgtEl>
                                          <p:spTgt spid="10"/>
                                        </p:tgtEl>
                                        <p:attrNameLst>
                                          <p:attrName>ppt_x</p:attrName>
                                        </p:attrNameLst>
                                      </p:cBhvr>
                                      <p:tavLst>
                                        <p:tav tm="0">
                                          <p:val>
                                            <p:strVal val="#ppt_x"/>
                                          </p:val>
                                        </p:tav>
                                        <p:tav tm="100000">
                                          <p:val>
                                            <p:strVal val="#ppt_x"/>
                                          </p:val>
                                        </p:tav>
                                      </p:tavLst>
                                    </p:anim>
                                    <p:anim calcmode="lin" valueType="num">
                                      <p:cBhvr>
                                        <p:cTn id="35"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8"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1920" y="639230"/>
            <a:ext cx="1990730" cy="52322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2400" i="1" dirty="0">
                <a:latin typeface="Times New Roman" panose="02020603050405020304" pitchFamily="18" charset="0"/>
                <a:cs typeface="Times New Roman" panose="02020603050405020304" pitchFamily="18" charset="0"/>
              </a:rPr>
              <a:t>a</a:t>
            </a:r>
            <a:r>
              <a:rPr lang="en-US" sz="2800" i="1"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niệm</a:t>
            </a:r>
            <a:r>
              <a:rPr lang="en-US" sz="2000" dirty="0">
                <a:latin typeface="Times New Roman" panose="02020603050405020304" pitchFamily="18" charset="0"/>
                <a:cs typeface="Times New Roman" panose="02020603050405020304" pitchFamily="18" charset="0"/>
              </a:rPr>
              <a:t>:</a:t>
            </a:r>
          </a:p>
        </p:txBody>
      </p:sp>
      <p:sp>
        <p:nvSpPr>
          <p:cNvPr id="5" name="TextBox 4"/>
          <p:cNvSpPr txBox="1"/>
          <p:nvPr/>
        </p:nvSpPr>
        <p:spPr>
          <a:xfrm>
            <a:off x="176204" y="1215658"/>
            <a:ext cx="11944360" cy="461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Nguyên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tắc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vừa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sức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một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những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nguyên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tắc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sư</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phạm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dạy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tập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luyện</a:t>
            </a:r>
            <a:r>
              <a:rPr lang="en-US" sz="24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TDTT.</a:t>
            </a:r>
          </a:p>
        </p:txBody>
      </p:sp>
      <p:sp>
        <p:nvSpPr>
          <p:cNvPr id="7" name="TextBox 6"/>
          <p:cNvSpPr txBox="1"/>
          <p:nvPr/>
        </p:nvSpPr>
        <p:spPr>
          <a:xfrm>
            <a:off x="276218" y="1808987"/>
            <a:ext cx="11844346" cy="769441"/>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Bài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tập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phải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phù</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tuệ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sức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khỏe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tính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tâm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vận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a:t>
            </a:r>
          </a:p>
          <a:p>
            <a:endParaRPr lang="en-US" sz="2000" dirty="0">
              <a:latin typeface="Times New Roman" panose="02020603050405020304" pitchFamily="18" charset="0"/>
              <a:cs typeface="Times New Roman" panose="02020603050405020304" pitchFamily="18" charset="0"/>
            </a:endParaRPr>
          </a:p>
        </p:txBody>
      </p:sp>
      <p:sp>
        <p:nvSpPr>
          <p:cNvPr id="9" name="TextBox 8"/>
          <p:cNvSpPr txBox="1"/>
          <p:nvPr/>
        </p:nvSpPr>
        <p:spPr>
          <a:xfrm>
            <a:off x="176203" y="2658966"/>
            <a:ext cx="1976447" cy="46166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2400" i="1" dirty="0">
                <a:latin typeface="Times New Roman" panose="02020603050405020304" pitchFamily="18" charset="0"/>
                <a:cs typeface="Times New Roman" panose="02020603050405020304" pitchFamily="18" charset="0"/>
              </a:rPr>
              <a:t>b. </a:t>
            </a:r>
            <a:r>
              <a:rPr lang="en-US" sz="2400" dirty="0" err="1">
                <a:latin typeface="Times New Roman" panose="02020603050405020304" pitchFamily="18" charset="0"/>
                <a:cs typeface="Times New Roman" panose="02020603050405020304" pitchFamily="18" charset="0"/>
              </a:rPr>
              <a:t>Nội</a:t>
            </a:r>
            <a:r>
              <a:rPr lang="en-US" sz="2400" dirty="0">
                <a:latin typeface="Times New Roman" panose="02020603050405020304" pitchFamily="18" charset="0"/>
                <a:cs typeface="Times New Roman" panose="02020603050405020304" pitchFamily="18" charset="0"/>
              </a:rPr>
              <a:t> dung</a:t>
            </a:r>
          </a:p>
        </p:txBody>
      </p:sp>
      <p:sp>
        <p:nvSpPr>
          <p:cNvPr id="10" name="TextBox 9"/>
          <p:cNvSpPr txBox="1"/>
          <p:nvPr/>
        </p:nvSpPr>
        <p:spPr>
          <a:xfrm>
            <a:off x="447672" y="3120631"/>
            <a:ext cx="11401425" cy="830997"/>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20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t>
            </a:r>
            <a:r>
              <a:rPr lang="en-US" sz="2400" dirty="0" err="1">
                <a:latin typeface="Times New Roman" panose="02020603050405020304" pitchFamily="18" charset="0"/>
                <a:cs typeface="Times New Roman" panose="02020603050405020304" pitchFamily="18" charset="0"/>
              </a:rPr>
              <a:t>Lựa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chọn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bài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tập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phải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phù</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đặc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điểm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cần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người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tập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phải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nỗ</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lớn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thần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Tuy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cũng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dễ</a:t>
            </a:r>
            <a:r>
              <a:rPr lang="en-US" sz="2000" dirty="0">
                <a:latin typeface="Times New Roman" panose="02020603050405020304" pitchFamily="18" charset="0"/>
                <a:cs typeface="Times New Roman" panose="02020603050405020304" pitchFamily="18" charset="0"/>
              </a:rPr>
              <a:t>.</a:t>
            </a:r>
          </a:p>
        </p:txBody>
      </p:sp>
      <p:sp>
        <p:nvSpPr>
          <p:cNvPr id="11" name="TextBox 10"/>
          <p:cNvSpPr txBox="1"/>
          <p:nvPr/>
        </p:nvSpPr>
        <p:spPr>
          <a:xfrm>
            <a:off x="161921" y="3919829"/>
            <a:ext cx="1976446" cy="52322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2800" i="1" dirty="0">
                <a:latin typeface="Times New Roman" panose="02020603050405020304" pitchFamily="18" charset="0"/>
                <a:cs typeface="Times New Roman" panose="02020603050405020304" pitchFamily="18" charset="0"/>
              </a:rPr>
              <a:t>c. </a:t>
            </a:r>
            <a:r>
              <a:rPr lang="en-US" sz="2400" dirty="0" err="1">
                <a:latin typeface="Times New Roman" panose="02020603050405020304" pitchFamily="18" charset="0"/>
                <a:cs typeface="Times New Roman" panose="02020603050405020304" pitchFamily="18" charset="0"/>
              </a:rPr>
              <a:t>Yêu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cầu</a:t>
            </a:r>
            <a:endParaRPr lang="en-US" sz="2400" dirty="0">
              <a:latin typeface="Times New Roman" panose="02020603050405020304" pitchFamily="18" charset="0"/>
              <a:cs typeface="Times New Roman" panose="02020603050405020304" pitchFamily="18" charset="0"/>
            </a:endParaRPr>
          </a:p>
        </p:txBody>
      </p:sp>
      <p:sp>
        <p:nvSpPr>
          <p:cNvPr id="12" name="TextBox 11"/>
          <p:cNvSpPr txBox="1"/>
          <p:nvPr/>
        </p:nvSpPr>
        <p:spPr>
          <a:xfrm>
            <a:off x="390520" y="4491389"/>
            <a:ext cx="11515730" cy="830997"/>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Tập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luyện</a:t>
            </a:r>
            <a:r>
              <a:rPr lang="en-US" sz="2400" dirty="0">
                <a:latin typeface="Times New Roman" panose="02020603050405020304" pitchFamily="18" charset="0"/>
                <a:cs typeface="Times New Roman" panose="02020603050405020304" pitchFamily="18" charset="0"/>
              </a:rPr>
              <a:t> TDTT </a:t>
            </a:r>
            <a:r>
              <a:rPr lang="en-US" sz="2400" dirty="0" err="1">
                <a:latin typeface="Times New Roman" panose="02020603050405020304" pitchFamily="18" charset="0"/>
                <a:cs typeface="Times New Roman" panose="02020603050405020304" pitchFamily="18" charset="0"/>
              </a:rPr>
              <a:t>dẫn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mệt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mỏi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giảm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sút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tạm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thời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năng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việc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Nhờ</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nghỉ</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uống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phù</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phục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hồi</a:t>
            </a:r>
            <a:r>
              <a:rPr lang="en-US" sz="2400" dirty="0">
                <a:latin typeface="Times New Roman" panose="02020603050405020304" pitchFamily="18" charset="0"/>
                <a:cs typeface="Times New Roman" panose="02020603050405020304" pitchFamily="18" charset="0"/>
              </a:rPr>
              <a:t>.</a:t>
            </a:r>
          </a:p>
        </p:txBody>
      </p:sp>
      <p:sp>
        <p:nvSpPr>
          <p:cNvPr id="13" name="TextBox 12"/>
          <p:cNvSpPr txBox="1"/>
          <p:nvPr/>
        </p:nvSpPr>
        <p:spPr>
          <a:xfrm>
            <a:off x="390520" y="5285354"/>
            <a:ext cx="11630030" cy="830997"/>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2000"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Khi </a:t>
            </a:r>
            <a:r>
              <a:rPr lang="en-US" sz="2400" dirty="0" err="1">
                <a:latin typeface="Times New Roman" panose="02020603050405020304" pitchFamily="18" charset="0"/>
                <a:cs typeface="Times New Roman" panose="02020603050405020304" pitchFamily="18" charset="0"/>
              </a:rPr>
              <a:t>tiến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tập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luyện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phải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hoạch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tự</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kiểm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theo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dõi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sức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khỏe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vận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định</a:t>
            </a:r>
            <a:r>
              <a:rPr lang="en-US" sz="2400" dirty="0">
                <a:latin typeface="Times New Roman" panose="02020603050405020304" pitchFamily="18" charset="0"/>
                <a:cs typeface="Times New Roman" panose="02020603050405020304" pitchFamily="18" charset="0"/>
              </a:rPr>
              <a:t> LVĐ </a:t>
            </a:r>
            <a:r>
              <a:rPr lang="en-US" sz="2400" dirty="0" err="1">
                <a:latin typeface="Times New Roman" panose="02020603050405020304" pitchFamily="18" charset="0"/>
                <a:cs typeface="Times New Roman" panose="02020603050405020304" pitchFamily="18" charset="0"/>
              </a:rPr>
              <a:t>phù</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hợp</a:t>
            </a:r>
            <a:r>
              <a:rPr lang="en-US" sz="24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
        <p:nvSpPr>
          <p:cNvPr id="14" name="TextBox 13"/>
          <p:cNvSpPr txBox="1"/>
          <p:nvPr/>
        </p:nvSpPr>
        <p:spPr>
          <a:xfrm>
            <a:off x="447673" y="6213032"/>
            <a:ext cx="9815974" cy="46166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Tự</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theo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dõi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những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dấu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sau</a:t>
            </a:r>
            <a:r>
              <a:rPr lang="en-US" sz="2400" dirty="0">
                <a:latin typeface="Times New Roman" panose="02020603050405020304" pitchFamily="18" charset="0"/>
                <a:cs typeface="Times New Roman" panose="02020603050405020304"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ppt_x"/>
                                          </p:val>
                                        </p:tav>
                                        <p:tav tm="100000">
                                          <p:val>
                                            <p:strVal val="#ppt_x"/>
                                          </p:val>
                                        </p:tav>
                                      </p:tavLst>
                                    </p:anim>
                                    <p:anim calcmode="lin" valueType="num">
                                      <p:cBhvr additive="base">
                                        <p:cTn id="5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additive="base">
                                        <p:cTn id="55" dur="500" fill="hold"/>
                                        <p:tgtEl>
                                          <p:spTgt spid="14"/>
                                        </p:tgtEl>
                                        <p:attrNameLst>
                                          <p:attrName>ppt_x</p:attrName>
                                        </p:attrNameLst>
                                      </p:cBhvr>
                                      <p:tavLst>
                                        <p:tav tm="0">
                                          <p:val>
                                            <p:strVal val="#ppt_x"/>
                                          </p:val>
                                        </p:tav>
                                        <p:tav tm="100000">
                                          <p:val>
                                            <p:strVal val="#ppt_x"/>
                                          </p:val>
                                        </p:tav>
                                      </p:tavLst>
                                    </p:anim>
                                    <p:anim calcmode="lin" valueType="num">
                                      <p:cBhvr additive="base">
                                        <p:cTn id="5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9" grpId="0" animBg="1"/>
      <p:bldP spid="10" grpId="0" animBg="1"/>
      <p:bldP spid="11" grpId="0" animBg="1"/>
      <p:bldP spid="12" grpId="0" animBg="1"/>
      <p:bldP spid="13" grpId="0" animBg="1"/>
      <p:bldP spid="1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33401" y="425440"/>
            <a:ext cx="11068050" cy="707886"/>
          </a:xfrm>
          <a:prstGeom prst="rect">
            <a:avLst/>
          </a:prstGeom>
          <a:noFill/>
        </p:spPr>
        <p:txBody>
          <a:bodyPr wrap="square" rtlCol="0">
            <a:spAutoFit/>
          </a:bodyPr>
          <a:lstStyle/>
          <a:p>
            <a:r>
              <a:rPr lang="en-US" sz="2000" dirty="0" err="1">
                <a:latin typeface="Times New Roman" panose="02020603050405020304" pitchFamily="18" charset="0"/>
                <a:cs typeface="Times New Roman" panose="02020603050405020304" pitchFamily="18" charset="0"/>
              </a:rPr>
              <a:t>Đo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trước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sau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tập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đặc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biệt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sau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chạy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bền</a:t>
            </a:r>
            <a:r>
              <a:rPr lang="en-US" sz="2000" dirty="0">
                <a:latin typeface="Times New Roman" panose="02020603050405020304" pitchFamily="18" charset="0"/>
                <a:cs typeface="Times New Roman" panose="02020603050405020304" pitchFamily="18" charset="0"/>
              </a:rPr>
              <a:t>. Sau </a:t>
            </a:r>
            <a:r>
              <a:rPr lang="en-US" sz="2000" dirty="0" err="1">
                <a:latin typeface="Times New Roman" panose="02020603050405020304" pitchFamily="18" charset="0"/>
                <a:cs typeface="Times New Roman" panose="02020603050405020304" pitchFamily="18" charset="0"/>
              </a:rPr>
              <a:t>tập</a:t>
            </a:r>
            <a:r>
              <a:rPr lang="en-US" sz="2000" dirty="0">
                <a:latin typeface="Times New Roman" panose="02020603050405020304" pitchFamily="18" charset="0"/>
                <a:cs typeface="Times New Roman" panose="02020603050405020304" pitchFamily="18" charset="0"/>
              </a:rPr>
              <a:t> 10- 15 </a:t>
            </a:r>
            <a:r>
              <a:rPr lang="en-US" sz="2000" dirty="0" err="1">
                <a:latin typeface="Times New Roman" panose="02020603050405020304" pitchFamily="18" charset="0"/>
                <a:cs typeface="Times New Roman" panose="02020603050405020304" pitchFamily="18" charset="0"/>
              </a:rPr>
              <a:t>phút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mạch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cao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thường</a:t>
            </a:r>
            <a:r>
              <a:rPr lang="en-US" sz="2000" dirty="0">
                <a:latin typeface="Times New Roman" panose="02020603050405020304" pitchFamily="18" charset="0"/>
                <a:cs typeface="Times New Roman" panose="02020603050405020304" pitchFamily="18" charset="0"/>
              </a:rPr>
              <a:t> 10- 15 </a:t>
            </a:r>
            <a:r>
              <a:rPr lang="en-US" sz="2000" dirty="0" err="1">
                <a:latin typeface="Times New Roman" panose="02020603050405020304" pitchFamily="18" charset="0"/>
                <a:cs typeface="Times New Roman" panose="02020603050405020304" pitchFamily="18" charset="0"/>
              </a:rPr>
              <a:t>lần</a:t>
            </a:r>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phút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thì</a:t>
            </a:r>
            <a:r>
              <a:rPr lang="en-US" sz="2000" dirty="0">
                <a:latin typeface="Times New Roman" panose="02020603050405020304" pitchFamily="18" charset="0"/>
                <a:cs typeface="Times New Roman" panose="02020603050405020304" pitchFamily="18" charset="0"/>
              </a:rPr>
              <a:t> LVĐ </a:t>
            </a:r>
            <a:r>
              <a:rPr lang="en-US" sz="2000" dirty="0" err="1">
                <a:latin typeface="Times New Roman" panose="02020603050405020304" pitchFamily="18" charset="0"/>
                <a:cs typeface="Times New Roman" panose="02020603050405020304" pitchFamily="18" charset="0"/>
              </a:rPr>
              <a:t>quá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sức</a:t>
            </a:r>
            <a:r>
              <a:rPr lang="en-US" sz="2000" dirty="0">
                <a:latin typeface="Times New Roman" panose="02020603050405020304" pitchFamily="18" charset="0"/>
                <a:cs typeface="Times New Roman" panose="02020603050405020304" pitchFamily="18" charset="0"/>
              </a:rPr>
              <a:t> so </a:t>
            </a:r>
            <a:r>
              <a:rPr lang="en-US" sz="2000" dirty="0" err="1">
                <a:latin typeface="Times New Roman" panose="02020603050405020304" pitchFamily="18" charset="0"/>
                <a:cs typeface="Times New Roman" panose="02020603050405020304" pitchFamily="18" charset="0"/>
              </a:rPr>
              <a:t>với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độ</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thể</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khỏe</a:t>
            </a:r>
            <a:r>
              <a:rPr lang="en-US" sz="2000" dirty="0">
                <a:latin typeface="Times New Roman" panose="02020603050405020304" pitchFamily="18" charset="0"/>
                <a:cs typeface="Times New Roman" panose="02020603050405020304" pitchFamily="18" charset="0"/>
              </a:rPr>
              <a:t>.</a:t>
            </a:r>
          </a:p>
        </p:txBody>
      </p:sp>
      <p:sp>
        <p:nvSpPr>
          <p:cNvPr id="6" name="TextBox 5"/>
          <p:cNvSpPr txBox="1"/>
          <p:nvPr/>
        </p:nvSpPr>
        <p:spPr>
          <a:xfrm>
            <a:off x="114300" y="24067"/>
            <a:ext cx="2343150" cy="4001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sz="2000"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Mạch</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đập</a:t>
            </a:r>
            <a:r>
              <a:rPr lang="en-US" sz="2000" b="1" dirty="0">
                <a:latin typeface="Times New Roman" panose="02020603050405020304" pitchFamily="18" charset="0"/>
                <a:cs typeface="Times New Roman" panose="02020603050405020304" pitchFamily="18" charset="0"/>
              </a:rPr>
              <a:t>:</a:t>
            </a:r>
            <a:endParaRPr lang="en-US" sz="2000" dirty="0"/>
          </a:p>
        </p:txBody>
      </p:sp>
      <p:sp>
        <p:nvSpPr>
          <p:cNvPr id="7" name="TextBox 6"/>
          <p:cNvSpPr txBox="1"/>
          <p:nvPr/>
        </p:nvSpPr>
        <p:spPr>
          <a:xfrm>
            <a:off x="257175" y="1814060"/>
            <a:ext cx="1466850" cy="4001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sz="2000"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Màu</a:t>
            </a:r>
            <a:r>
              <a:rPr lang="en-US" sz="2000" b="1" dirty="0">
                <a:latin typeface="Times New Roman" panose="02020603050405020304" pitchFamily="18" charset="0"/>
                <a:cs typeface="Times New Roman" panose="02020603050405020304" pitchFamily="18" charset="0"/>
              </a:rPr>
              <a:t> da:</a:t>
            </a:r>
            <a:endParaRPr lang="en-US" sz="2000" dirty="0"/>
          </a:p>
        </p:txBody>
      </p:sp>
      <p:sp>
        <p:nvSpPr>
          <p:cNvPr id="8" name="TextBox 7"/>
          <p:cNvSpPr txBox="1"/>
          <p:nvPr/>
        </p:nvSpPr>
        <p:spPr>
          <a:xfrm>
            <a:off x="133350" y="1063094"/>
            <a:ext cx="2219325" cy="4001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sz="18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Lượng</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mồ</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hôi</a:t>
            </a:r>
            <a:r>
              <a:rPr lang="en-US" sz="2000" dirty="0">
                <a:latin typeface="Times New Roman" panose="02020603050405020304" pitchFamily="18" charset="0"/>
                <a:cs typeface="Times New Roman" panose="02020603050405020304" pitchFamily="18" charset="0"/>
              </a:rPr>
              <a:t>:</a:t>
            </a:r>
            <a:endParaRPr lang="en-US" dirty="0"/>
          </a:p>
        </p:txBody>
      </p:sp>
      <p:sp>
        <p:nvSpPr>
          <p:cNvPr id="9" name="TextBox 8"/>
          <p:cNvSpPr txBox="1"/>
          <p:nvPr/>
        </p:nvSpPr>
        <p:spPr>
          <a:xfrm>
            <a:off x="152400" y="2842207"/>
            <a:ext cx="2533650" cy="4001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sz="2000"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Cảm</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giác</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chủ</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quan</a:t>
            </a:r>
            <a:endParaRPr lang="en-US" sz="2000" dirty="0"/>
          </a:p>
        </p:txBody>
      </p:sp>
      <p:sp>
        <p:nvSpPr>
          <p:cNvPr id="10" name="TextBox 9"/>
          <p:cNvSpPr txBox="1"/>
          <p:nvPr/>
        </p:nvSpPr>
        <p:spPr>
          <a:xfrm>
            <a:off x="695326" y="1432426"/>
            <a:ext cx="10906125" cy="369332"/>
          </a:xfrm>
          <a:prstGeom prst="rect">
            <a:avLst/>
          </a:prstGeom>
          <a:noFill/>
        </p:spPr>
        <p:txBody>
          <a:bodyPr wrap="square" rtlCol="0">
            <a:spAutoFit/>
          </a:bodyPr>
          <a:lstStyle/>
          <a:p>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Nếu</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tập</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luyện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nghỉ</a:t>
            </a:r>
            <a:r>
              <a:rPr lang="en-US" sz="1800" dirty="0">
                <a:latin typeface="Times New Roman" panose="02020603050405020304" pitchFamily="18" charset="0"/>
                <a:cs typeface="Times New Roman" panose="02020603050405020304" pitchFamily="18" charset="0"/>
              </a:rPr>
              <a:t> 1- 2 </a:t>
            </a:r>
            <a:r>
              <a:rPr lang="en-US" sz="1800" dirty="0" err="1">
                <a:latin typeface="Times New Roman" panose="02020603050405020304" pitchFamily="18" charset="0"/>
                <a:cs typeface="Times New Roman" panose="02020603050405020304" pitchFamily="18" charset="0"/>
              </a:rPr>
              <a:t>giờ</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mà</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mồ</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hôi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vẫn</a:t>
            </a:r>
            <a:r>
              <a:rPr lang="en-US" sz="1800" dirty="0">
                <a:latin typeface="Times New Roman" panose="02020603050405020304" pitchFamily="18" charset="0"/>
                <a:cs typeface="Times New Roman" panose="02020603050405020304" pitchFamily="18" charset="0"/>
              </a:rPr>
              <a:t> ra </a:t>
            </a:r>
            <a:r>
              <a:rPr lang="en-US" sz="1800" dirty="0" err="1">
                <a:latin typeface="Times New Roman" panose="02020603050405020304" pitchFamily="18" charset="0"/>
                <a:cs typeface="Times New Roman" panose="02020603050405020304" pitchFamily="18" charset="0"/>
              </a:rPr>
              <a:t>nhiều</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đặc</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biệt</a:t>
            </a:r>
            <a:r>
              <a:rPr lang="en-US" sz="1800" dirty="0">
                <a:latin typeface="Times New Roman" panose="02020603050405020304" pitchFamily="18" charset="0"/>
                <a:cs typeface="Times New Roman" panose="02020603050405020304" pitchFamily="18" charset="0"/>
              </a:rPr>
              <a:t> ở </a:t>
            </a:r>
            <a:r>
              <a:rPr lang="en-US" sz="1800" dirty="0" err="1">
                <a:latin typeface="Times New Roman" panose="02020603050405020304" pitchFamily="18" charset="0"/>
                <a:cs typeface="Times New Roman" panose="02020603050405020304" pitchFamily="18" charset="0"/>
              </a:rPr>
              <a:t>thắt</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lưng</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thì</a:t>
            </a:r>
            <a:r>
              <a:rPr lang="en-US" sz="1800" dirty="0">
                <a:latin typeface="Times New Roman" panose="02020603050405020304" pitchFamily="18" charset="0"/>
                <a:cs typeface="Times New Roman" panose="02020603050405020304" pitchFamily="18" charset="0"/>
              </a:rPr>
              <a:t> LVĐ </a:t>
            </a:r>
            <a:r>
              <a:rPr lang="en-US" sz="1800" dirty="0" err="1">
                <a:latin typeface="Times New Roman" panose="02020603050405020304" pitchFamily="18" charset="0"/>
                <a:cs typeface="Times New Roman" panose="02020603050405020304" pitchFamily="18" charset="0"/>
              </a:rPr>
              <a:t>quá</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mức</a:t>
            </a:r>
            <a:r>
              <a:rPr lang="en-US" sz="1800" dirty="0">
                <a:latin typeface="Times New Roman" panose="02020603050405020304" pitchFamily="18" charset="0"/>
                <a:cs typeface="Times New Roman" panose="02020603050405020304" pitchFamily="18" charset="0"/>
              </a:rPr>
              <a:t> </a:t>
            </a:r>
            <a:endParaRPr lang="en-US" dirty="0"/>
          </a:p>
        </p:txBody>
      </p:sp>
      <p:sp>
        <p:nvSpPr>
          <p:cNvPr id="11" name="TextBox 10"/>
          <p:cNvSpPr txBox="1"/>
          <p:nvPr/>
        </p:nvSpPr>
        <p:spPr>
          <a:xfrm>
            <a:off x="552449" y="2262218"/>
            <a:ext cx="11172825" cy="400110"/>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Sau </a:t>
            </a:r>
            <a:r>
              <a:rPr lang="en-US" sz="2000" dirty="0" err="1">
                <a:latin typeface="Times New Roman" panose="02020603050405020304" pitchFamily="18" charset="0"/>
                <a:cs typeface="Times New Roman" panose="02020603050405020304" pitchFamily="18" charset="0"/>
              </a:rPr>
              <a:t>khi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tập</a:t>
            </a:r>
            <a:r>
              <a:rPr lang="en-US" sz="2000" dirty="0">
                <a:latin typeface="Times New Roman" panose="02020603050405020304" pitchFamily="18" charset="0"/>
                <a:cs typeface="Times New Roman" panose="02020603050405020304" pitchFamily="18" charset="0"/>
              </a:rPr>
              <a:t> da </a:t>
            </a:r>
            <a:r>
              <a:rPr lang="en-US" sz="2000" dirty="0" err="1">
                <a:latin typeface="Times New Roman" panose="02020603050405020304" pitchFamily="18" charset="0"/>
                <a:cs typeface="Times New Roman" panose="02020603050405020304" pitchFamily="18" charset="0"/>
              </a:rPr>
              <a:t>đỏ</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người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tập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mệt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mỏi</a:t>
            </a:r>
            <a:r>
              <a:rPr lang="en-US" sz="2000" dirty="0">
                <a:latin typeface="Times New Roman" panose="02020603050405020304" pitchFamily="18" charset="0"/>
                <a:cs typeface="Times New Roman" panose="02020603050405020304" pitchFamily="18" charset="0"/>
              </a:rPr>
              <a:t> do LVĐ </a:t>
            </a:r>
            <a:r>
              <a:rPr lang="en-US" sz="2000" dirty="0" err="1">
                <a:latin typeface="Times New Roman" panose="02020603050405020304" pitchFamily="18" charset="0"/>
                <a:cs typeface="Times New Roman" panose="02020603050405020304" pitchFamily="18" charset="0"/>
              </a:rPr>
              <a:t>quá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cao</a:t>
            </a:r>
            <a:r>
              <a:rPr lang="en-US" sz="2000" dirty="0">
                <a:latin typeface="Times New Roman" panose="02020603050405020304" pitchFamily="18" charset="0"/>
                <a:cs typeface="Times New Roman" panose="02020603050405020304" pitchFamily="18" charset="0"/>
              </a:rPr>
              <a:t>. Da </a:t>
            </a:r>
            <a:r>
              <a:rPr lang="en-US" sz="2000" dirty="0" err="1">
                <a:latin typeface="Times New Roman" panose="02020603050405020304" pitchFamily="18" charset="0"/>
                <a:cs typeface="Times New Roman" panose="02020603050405020304" pitchFamily="18" charset="0"/>
              </a:rPr>
              <a:t>tái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người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tập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mệt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mỏi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mức</a:t>
            </a:r>
            <a:r>
              <a:rPr lang="en-US" sz="2000" dirty="0">
                <a:latin typeface="Times New Roman" panose="02020603050405020304" pitchFamily="18" charset="0"/>
                <a:cs typeface="Times New Roman" panose="02020603050405020304" pitchFamily="18" charset="0"/>
              </a:rPr>
              <a:t> do LVĐ </a:t>
            </a:r>
            <a:r>
              <a:rPr lang="en-US" sz="2000" dirty="0" err="1">
                <a:latin typeface="Times New Roman" panose="02020603050405020304" pitchFamily="18" charset="0"/>
                <a:cs typeface="Times New Roman" panose="02020603050405020304" pitchFamily="18" charset="0"/>
              </a:rPr>
              <a:t>quá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sức</a:t>
            </a:r>
            <a:r>
              <a:rPr lang="en-US" sz="2000" dirty="0">
                <a:latin typeface="Times New Roman" panose="02020603050405020304" pitchFamily="18" charset="0"/>
                <a:cs typeface="Times New Roman" panose="02020603050405020304" pitchFamily="18" charset="0"/>
              </a:rPr>
              <a:t>.</a:t>
            </a:r>
          </a:p>
        </p:txBody>
      </p:sp>
      <p:sp>
        <p:nvSpPr>
          <p:cNvPr id="12" name="TextBox 11"/>
          <p:cNvSpPr txBox="1"/>
          <p:nvPr/>
        </p:nvSpPr>
        <p:spPr>
          <a:xfrm>
            <a:off x="266700" y="3695452"/>
            <a:ext cx="1504950" cy="4001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sz="2000"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Ăn</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uống</a:t>
            </a:r>
            <a:r>
              <a:rPr lang="en-US" sz="1800" dirty="0">
                <a:latin typeface="Times New Roman" panose="02020603050405020304" pitchFamily="18" charset="0"/>
                <a:cs typeface="Times New Roman" panose="02020603050405020304" pitchFamily="18" charset="0"/>
              </a:rPr>
              <a:t>:</a:t>
            </a:r>
            <a:endParaRPr lang="en-US" dirty="0"/>
          </a:p>
        </p:txBody>
      </p:sp>
      <p:sp>
        <p:nvSpPr>
          <p:cNvPr id="13" name="TextBox 12"/>
          <p:cNvSpPr txBox="1"/>
          <p:nvPr/>
        </p:nvSpPr>
        <p:spPr>
          <a:xfrm>
            <a:off x="552450" y="3228234"/>
            <a:ext cx="10172700" cy="400110"/>
          </a:xfrm>
          <a:prstGeom prst="rect">
            <a:avLst/>
          </a:prstGeom>
          <a:noFill/>
        </p:spPr>
        <p:txBody>
          <a:bodyPr wrap="square" rtlCol="0">
            <a:spAutoFit/>
          </a:bodyPr>
          <a:lstStyle/>
          <a:p>
            <a:r>
              <a:rPr lang="en-US" sz="2000" dirty="0" err="1">
                <a:latin typeface="Times New Roman" panose="02020603050405020304" pitchFamily="18" charset="0"/>
                <a:cs typeface="Times New Roman" panose="02020603050405020304" pitchFamily="18" charset="0"/>
              </a:rPr>
              <a:t>Rất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mệt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đau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rát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khớp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chóng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mặt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buồn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nôn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tín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hiệu</a:t>
            </a:r>
            <a:r>
              <a:rPr lang="en-US" sz="2000" dirty="0">
                <a:latin typeface="Times New Roman" panose="02020603050405020304" pitchFamily="18" charset="0"/>
                <a:cs typeface="Times New Roman" panose="02020603050405020304" pitchFamily="18" charset="0"/>
              </a:rPr>
              <a:t> LVĐ </a:t>
            </a:r>
            <a:r>
              <a:rPr lang="en-US" sz="2000" dirty="0" err="1">
                <a:latin typeface="Times New Roman" panose="02020603050405020304" pitchFamily="18" charset="0"/>
                <a:cs typeface="Times New Roman" panose="02020603050405020304" pitchFamily="18" charset="0"/>
              </a:rPr>
              <a:t>quá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mức</a:t>
            </a:r>
            <a:endParaRPr lang="en-US" sz="2000" dirty="0"/>
          </a:p>
        </p:txBody>
      </p:sp>
      <p:sp>
        <p:nvSpPr>
          <p:cNvPr id="15" name="TextBox 14"/>
          <p:cNvSpPr txBox="1"/>
          <p:nvPr/>
        </p:nvSpPr>
        <p:spPr>
          <a:xfrm>
            <a:off x="652462" y="4030980"/>
            <a:ext cx="11487150" cy="707886"/>
          </a:xfrm>
          <a:prstGeom prst="rect">
            <a:avLst/>
          </a:prstGeom>
          <a:noFill/>
        </p:spPr>
        <p:txBody>
          <a:bodyPr wrap="square" rtlCol="0">
            <a:spAutoFit/>
          </a:bodyPr>
          <a:lstStyle/>
          <a:p>
            <a:r>
              <a:rPr lang="en-US" sz="2000" dirty="0" err="1">
                <a:latin typeface="Times New Roman" panose="02020603050405020304" pitchFamily="18" charset="0"/>
                <a:cs typeface="Times New Roman" panose="02020603050405020304" pitchFamily="18" charset="0"/>
              </a:rPr>
              <a:t>Mệt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nhưng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uống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ngon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là</a:t>
            </a:r>
            <a:r>
              <a:rPr lang="en-US" sz="2000" dirty="0">
                <a:latin typeface="Times New Roman" panose="02020603050405020304" pitchFamily="18" charset="0"/>
                <a:cs typeface="Times New Roman" panose="02020603050405020304" pitchFamily="18" charset="0"/>
              </a:rPr>
              <a:t> LVĐ </a:t>
            </a:r>
            <a:r>
              <a:rPr lang="en-US" sz="2000" dirty="0" err="1">
                <a:latin typeface="Times New Roman" panose="02020603050405020304" pitchFamily="18" charset="0"/>
                <a:cs typeface="Times New Roman" panose="02020603050405020304" pitchFamily="18" charset="0"/>
              </a:rPr>
              <a:t>phù</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hợp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ngon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hết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hằng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ngày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biểu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LVĐ </a:t>
            </a:r>
            <a:r>
              <a:rPr lang="en-US" sz="2000" dirty="0" err="1">
                <a:latin typeface="Times New Roman" panose="02020603050405020304" pitchFamily="18" charset="0"/>
                <a:cs typeface="Times New Roman" panose="02020603050405020304" pitchFamily="18" charset="0"/>
              </a:rPr>
              <a:t>đến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chịu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đựng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muốn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biểu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LVĐ </a:t>
            </a:r>
            <a:r>
              <a:rPr lang="en-US" sz="2000" dirty="0" err="1">
                <a:latin typeface="Times New Roman" panose="02020603050405020304" pitchFamily="18" charset="0"/>
                <a:cs typeface="Times New Roman" panose="02020603050405020304" pitchFamily="18" charset="0"/>
              </a:rPr>
              <a:t>quá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chịu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đựng</a:t>
            </a:r>
            <a:r>
              <a:rPr lang="en-US" sz="2000" dirty="0">
                <a:latin typeface="Times New Roman" panose="02020603050405020304" pitchFamily="18" charset="0"/>
                <a:cs typeface="Times New Roman" panose="02020603050405020304" pitchFamily="18" charset="0"/>
              </a:rPr>
              <a:t>.</a:t>
            </a:r>
          </a:p>
        </p:txBody>
      </p:sp>
      <p:sp>
        <p:nvSpPr>
          <p:cNvPr id="16" name="TextBox 15"/>
          <p:cNvSpPr txBox="1"/>
          <p:nvPr/>
        </p:nvSpPr>
        <p:spPr>
          <a:xfrm>
            <a:off x="314325" y="4762953"/>
            <a:ext cx="1495425" cy="400110"/>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en-US" sz="2000" dirty="0">
                <a:latin typeface="Times New Roman" panose="02020603050405020304" pitchFamily="18" charset="0"/>
                <a:cs typeface="Times New Roman" panose="02020603050405020304" pitchFamily="18" charset="0"/>
              </a:rPr>
              <a:t>+</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Giấc</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ngủ</a:t>
            </a:r>
            <a:r>
              <a:rPr lang="en-US" sz="1800" dirty="0">
                <a:latin typeface="Times New Roman" panose="02020603050405020304" pitchFamily="18" charset="0"/>
                <a:cs typeface="Times New Roman" panose="02020603050405020304" pitchFamily="18" charset="0"/>
              </a:rPr>
              <a:t>:</a:t>
            </a:r>
            <a:endParaRPr lang="en-US" dirty="0"/>
          </a:p>
        </p:txBody>
      </p:sp>
      <p:sp>
        <p:nvSpPr>
          <p:cNvPr id="17" name="TextBox 16"/>
          <p:cNvSpPr txBox="1"/>
          <p:nvPr/>
        </p:nvSpPr>
        <p:spPr>
          <a:xfrm>
            <a:off x="152401" y="5217927"/>
            <a:ext cx="12039600" cy="707886"/>
          </a:xfrm>
          <a:prstGeom prst="rect">
            <a:avLst/>
          </a:prstGeom>
          <a:noFill/>
        </p:spPr>
        <p:txBody>
          <a:bodyPr wrap="square" rtlCol="0">
            <a:spAutoFit/>
          </a:bodyPr>
          <a:lstStyle/>
          <a:p>
            <a:r>
              <a:rPr lang="en-US" sz="18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Mệt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ngủ</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ngon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là</a:t>
            </a:r>
            <a:r>
              <a:rPr lang="en-US" sz="2000" dirty="0">
                <a:latin typeface="Times New Roman" panose="02020603050405020304" pitchFamily="18" charset="0"/>
                <a:cs typeface="Times New Roman" panose="02020603050405020304" pitchFamily="18" charset="0"/>
              </a:rPr>
              <a:t> LVĐ </a:t>
            </a:r>
            <a:r>
              <a:rPr lang="en-US" sz="2000" dirty="0" err="1">
                <a:latin typeface="Times New Roman" panose="02020603050405020304" pitchFamily="18" charset="0"/>
                <a:cs typeface="Times New Roman" panose="02020603050405020304" pitchFamily="18" charset="0"/>
              </a:rPr>
              <a:t>phù</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hợp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Ngủ</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mê</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sảng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cảm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bị</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đè</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nặng</a:t>
            </a:r>
            <a:r>
              <a:rPr lang="en-US" sz="2000" dirty="0">
                <a:latin typeface="Times New Roman" panose="02020603050405020304" pitchFamily="18" charset="0"/>
                <a:cs typeface="Times New Roman" panose="02020603050405020304" pitchFamily="18" charset="0"/>
              </a:rPr>
              <a:t> ở </a:t>
            </a:r>
            <a:r>
              <a:rPr lang="en-US" sz="2000" dirty="0" err="1">
                <a:latin typeface="Times New Roman" panose="02020603050405020304" pitchFamily="18" charset="0"/>
                <a:cs typeface="Times New Roman" panose="02020603050405020304" pitchFamily="18" charset="0"/>
              </a:rPr>
              <a:t>ngực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là</a:t>
            </a:r>
            <a:r>
              <a:rPr lang="en-US" sz="2000" dirty="0">
                <a:latin typeface="Times New Roman" panose="02020603050405020304" pitchFamily="18" charset="0"/>
                <a:cs typeface="Times New Roman" panose="02020603050405020304" pitchFamily="18" charset="0"/>
              </a:rPr>
              <a:t> LVĐ </a:t>
            </a:r>
            <a:r>
              <a:rPr lang="en-US" sz="2000" dirty="0" err="1">
                <a:latin typeface="Times New Roman" panose="02020603050405020304" pitchFamily="18" charset="0"/>
                <a:cs typeface="Times New Roman" panose="02020603050405020304" pitchFamily="18" charset="0"/>
              </a:rPr>
              <a:t>giới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ngủ</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mất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ngủ</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là</a:t>
            </a:r>
            <a:r>
              <a:rPr lang="en-US" sz="2000" dirty="0">
                <a:latin typeface="Times New Roman" panose="02020603050405020304" pitchFamily="18" charset="0"/>
                <a:cs typeface="Times New Roman" panose="02020603050405020304" pitchFamily="18" charset="0"/>
              </a:rPr>
              <a:t> LVĐ </a:t>
            </a:r>
            <a:r>
              <a:rPr lang="en-US" sz="2000" dirty="0" err="1">
                <a:latin typeface="Times New Roman" panose="02020603050405020304" pitchFamily="18" charset="0"/>
                <a:cs typeface="Times New Roman" panose="02020603050405020304" pitchFamily="18" charset="0"/>
              </a:rPr>
              <a:t>quá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chịu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đựng</a:t>
            </a:r>
            <a:r>
              <a:rPr lang="en-US" sz="2000" dirty="0">
                <a:latin typeface="Times New Roman" panose="02020603050405020304" pitchFamily="18" charset="0"/>
                <a:cs typeface="Times New Roman" panose="02020603050405020304" pitchFamily="18" charset="0"/>
              </a:rPr>
              <a:t>.  </a:t>
            </a:r>
            <a:endParaRPr lang="en-US" sz="1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ppt_x"/>
                                          </p:val>
                                        </p:tav>
                                        <p:tav tm="100000">
                                          <p:val>
                                            <p:strVal val="#ppt_x"/>
                                          </p:val>
                                        </p:tav>
                                      </p:tavLst>
                                    </p:anim>
                                    <p:anim calcmode="lin" valueType="num">
                                      <p:cBhvr additive="base">
                                        <p:cTn id="5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500" fill="hold"/>
                                        <p:tgtEl>
                                          <p:spTgt spid="12"/>
                                        </p:tgtEl>
                                        <p:attrNameLst>
                                          <p:attrName>ppt_x</p:attrName>
                                        </p:attrNameLst>
                                      </p:cBhvr>
                                      <p:tavLst>
                                        <p:tav tm="0">
                                          <p:val>
                                            <p:strVal val="#ppt_x"/>
                                          </p:val>
                                        </p:tav>
                                        <p:tav tm="100000">
                                          <p:val>
                                            <p:strVal val="#ppt_x"/>
                                          </p:val>
                                        </p:tav>
                                      </p:tavLst>
                                    </p:anim>
                                    <p:anim calcmode="lin" valueType="num">
                                      <p:cBhvr additive="base">
                                        <p:cTn id="5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ppt_x"/>
                                          </p:val>
                                        </p:tav>
                                        <p:tav tm="100000">
                                          <p:val>
                                            <p:strVal val="#ppt_x"/>
                                          </p:val>
                                        </p:tav>
                                      </p:tavLst>
                                    </p:anim>
                                    <p:anim calcmode="lin" valueType="num">
                                      <p:cBhvr additive="base">
                                        <p:cTn id="6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6"/>
                                        </p:tgtEl>
                                        <p:attrNameLst>
                                          <p:attrName>style.visibility</p:attrName>
                                        </p:attrNameLst>
                                      </p:cBhvr>
                                      <p:to>
                                        <p:strVal val="visible"/>
                                      </p:to>
                                    </p:set>
                                    <p:anim calcmode="lin" valueType="num">
                                      <p:cBhvr additive="base">
                                        <p:cTn id="67" dur="500" fill="hold"/>
                                        <p:tgtEl>
                                          <p:spTgt spid="16"/>
                                        </p:tgtEl>
                                        <p:attrNameLst>
                                          <p:attrName>ppt_x</p:attrName>
                                        </p:attrNameLst>
                                      </p:cBhvr>
                                      <p:tavLst>
                                        <p:tav tm="0">
                                          <p:val>
                                            <p:strVal val="#ppt_x"/>
                                          </p:val>
                                        </p:tav>
                                        <p:tav tm="100000">
                                          <p:val>
                                            <p:strVal val="#ppt_x"/>
                                          </p:val>
                                        </p:tav>
                                      </p:tavLst>
                                    </p:anim>
                                    <p:anim calcmode="lin" valueType="num">
                                      <p:cBhvr additive="base">
                                        <p:cTn id="6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7"/>
                                        </p:tgtEl>
                                        <p:attrNameLst>
                                          <p:attrName>style.visibility</p:attrName>
                                        </p:attrNameLst>
                                      </p:cBhvr>
                                      <p:to>
                                        <p:strVal val="visible"/>
                                      </p:to>
                                    </p:set>
                                    <p:anim calcmode="lin" valueType="num">
                                      <p:cBhvr additive="base">
                                        <p:cTn id="73" dur="500" fill="hold"/>
                                        <p:tgtEl>
                                          <p:spTgt spid="17"/>
                                        </p:tgtEl>
                                        <p:attrNameLst>
                                          <p:attrName>ppt_x</p:attrName>
                                        </p:attrNameLst>
                                      </p:cBhvr>
                                      <p:tavLst>
                                        <p:tav tm="0">
                                          <p:val>
                                            <p:strVal val="#ppt_x"/>
                                          </p:val>
                                        </p:tav>
                                        <p:tav tm="100000">
                                          <p:val>
                                            <p:strVal val="#ppt_x"/>
                                          </p:val>
                                        </p:tav>
                                      </p:tavLst>
                                    </p:anim>
                                    <p:anim calcmode="lin" valueType="num">
                                      <p:cBhvr additive="base">
                                        <p:cTn id="7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animBg="1"/>
      <p:bldP spid="8" grpId="0" animBg="1"/>
      <p:bldP spid="9" grpId="0" animBg="1"/>
      <p:bldP spid="10" grpId="0"/>
      <p:bldP spid="11" grpId="0"/>
      <p:bldP spid="12" grpId="0" animBg="1"/>
      <p:bldP spid="13" grpId="0"/>
      <p:bldP spid="15" grpId="0"/>
      <p:bldP spid="16" grpId="0" animBg="1"/>
      <p:bldP spid="1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9375" y="59690"/>
            <a:ext cx="1518285" cy="82994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sz="2800" dirty="0">
                <a:latin typeface="Times New Roman" panose="02020603050405020304" pitchFamily="18" charset="0"/>
                <a:cs typeface="Times New Roman" panose="02020603050405020304" pitchFamily="18" charset="0"/>
              </a:rPr>
              <a:t>* </a:t>
            </a:r>
            <a:r>
              <a:rPr lang="en-US" sz="2800" b="1" i="1" u="sng" dirty="0" err="1">
                <a:latin typeface="Times New Roman" panose="02020603050405020304" pitchFamily="18" charset="0"/>
                <a:cs typeface="Times New Roman" panose="02020603050405020304" pitchFamily="18" charset="0"/>
              </a:rPr>
              <a:t>Chú</a:t>
            </a:r>
            <a:r>
              <a:rPr lang="en-US" sz="2800" b="1" i="1" u="sng" dirty="0">
                <a:latin typeface="Times New Roman" panose="02020603050405020304" pitchFamily="18" charset="0"/>
                <a:cs typeface="Times New Roman" panose="02020603050405020304" pitchFamily="18" charset="0"/>
              </a:rPr>
              <a:t> ý</a:t>
            </a:r>
            <a:r>
              <a:rPr lang="en-US" sz="2800" b="1" i="1"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 </a:t>
            </a:r>
          </a:p>
        </p:txBody>
      </p:sp>
      <p:sp>
        <p:nvSpPr>
          <p:cNvPr id="8" name="Oval 7"/>
          <p:cNvSpPr/>
          <p:nvPr/>
        </p:nvSpPr>
        <p:spPr>
          <a:xfrm>
            <a:off x="10916285" y="6369685"/>
            <a:ext cx="3098165" cy="488315"/>
          </a:xfrm>
          <a:prstGeom prst="ellipse">
            <a:avLst/>
          </a:prstGeom>
          <a:solidFill>
            <a:schemeClr val="accent1"/>
          </a:solidFill>
          <a:ln w="9525" cap="flat" cmpd="sng">
            <a:solidFill>
              <a:schemeClr val="tx1"/>
            </a:solidFill>
            <a:prstDash val="solid"/>
            <a:round/>
            <a:headEnd type="none" w="med" len="med"/>
            <a:tailEnd type="none" w="med" len="med"/>
          </a:ln>
        </p:spPr>
        <p:txBody>
          <a:bodyPr anchor="t" anchorCtr="0"/>
          <a:lstStyle/>
          <a:p>
            <a:pPr algn="ctr"/>
            <a:r>
              <a:rPr lang="en-US" b="1" u="sng" dirty="0">
                <a:solidFill>
                  <a:srgbClr val="C00000"/>
                </a:solidFill>
                <a:latin typeface="Constantia" panose="02030602050306030303" pitchFamily="18" charset="0"/>
              </a:rPr>
              <a:t>A. </a:t>
            </a:r>
            <a:r>
              <a:rPr lang="vi-VN" altLang="x-none" b="1" dirty="0">
                <a:solidFill>
                  <a:srgbClr val="C00000"/>
                </a:solidFill>
                <a:latin typeface="Times New Roman" panose="02020603050405020304" pitchFamily="18" charset="0"/>
              </a:rPr>
              <a:t>NGUYÊN TẮC VỪA SỨC </a:t>
            </a:r>
            <a:br>
              <a:rPr lang="en-US" sz="2800" dirty="0">
                <a:latin typeface="Constantia" panose="02030602050306030303" pitchFamily="18" charset="0"/>
              </a:rPr>
            </a:br>
            <a:endParaRPr lang="en-US" sz="2800" b="1" dirty="0">
              <a:latin typeface="VNtimes New Roman" pitchFamily="34" charset="0"/>
            </a:endParaRPr>
          </a:p>
        </p:txBody>
      </p:sp>
      <p:sp>
        <p:nvSpPr>
          <p:cNvPr id="14" name="TextBox 3"/>
          <p:cNvSpPr txBox="1"/>
          <p:nvPr/>
        </p:nvSpPr>
        <p:spPr>
          <a:xfrm>
            <a:off x="499110" y="909320"/>
            <a:ext cx="8326755" cy="7683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Quá</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trình</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tập</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luyện</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cần</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quan</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sát</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theo</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dõi</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những</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biểu</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hiện</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cảm</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giác</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của</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mình</a:t>
            </a:r>
            <a:r>
              <a:rPr lang="en-US" sz="1200" dirty="0">
                <a:latin typeface="Times New Roman" panose="02020603050405020304" pitchFamily="18" charset="0"/>
                <a:cs typeface="Times New Roman" panose="02020603050405020304" pitchFamily="18" charset="0"/>
                <a:sym typeface="+mn-ea"/>
              </a:rPr>
              <a:t>.</a:t>
            </a:r>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r>
              <a:rPr lang="en-US" sz="1200" dirty="0">
                <a:latin typeface="Times New Roman" panose="02020603050405020304" pitchFamily="18" charset="0"/>
                <a:cs typeface="Times New Roman" panose="02020603050405020304" pitchFamily="18" charset="0"/>
              </a:rPr>
              <a:t> </a:t>
            </a:r>
          </a:p>
        </p:txBody>
      </p:sp>
      <p:sp>
        <p:nvSpPr>
          <p:cNvPr id="15" name="TextBox 3"/>
          <p:cNvSpPr txBox="1"/>
          <p:nvPr/>
        </p:nvSpPr>
        <p:spPr>
          <a:xfrm>
            <a:off x="500380" y="1716405"/>
            <a:ext cx="8325485" cy="583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sz="1000" dirty="0">
                <a:latin typeface="Times New Roman" panose="02020603050405020304" pitchFamily="18" charset="0"/>
                <a:cs typeface="Times New Roman" panose="02020603050405020304" pitchFamily="18" charset="0"/>
                <a:sym typeface="+mn-ea"/>
              </a:rPr>
              <a:t> </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Nếu</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thấy</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biểu</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hiện</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vượt</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quá</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giới</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hạn</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tạm</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ngưng</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tập</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luyện</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theo</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dõi</a:t>
            </a:r>
            <a:r>
              <a:rPr lang="en-US" sz="2000" dirty="0">
                <a:latin typeface="Times New Roman" panose="02020603050405020304" pitchFamily="18" charset="0"/>
                <a:cs typeface="Times New Roman" panose="02020603050405020304" pitchFamily="18" charset="0"/>
                <a:sym typeface="+mn-ea"/>
              </a:rPr>
              <a:t>.</a:t>
            </a:r>
            <a:endParaRPr lang="en-US" sz="2000" dirty="0">
              <a:latin typeface="Times New Roman" panose="02020603050405020304" pitchFamily="18" charset="0"/>
              <a:cs typeface="Times New Roman" panose="02020603050405020304" pitchFamily="18" charset="0"/>
            </a:endParaRPr>
          </a:p>
          <a:p>
            <a:r>
              <a:rPr lang="en-US" sz="1200" dirty="0">
                <a:latin typeface="Times New Roman" panose="02020603050405020304" pitchFamily="18" charset="0"/>
                <a:cs typeface="Times New Roman" panose="02020603050405020304" pitchFamily="18" charset="0"/>
              </a:rPr>
              <a:t> </a:t>
            </a:r>
          </a:p>
        </p:txBody>
      </p:sp>
      <p:sp>
        <p:nvSpPr>
          <p:cNvPr id="16" name="TextBox 3"/>
          <p:cNvSpPr txBox="1"/>
          <p:nvPr/>
        </p:nvSpPr>
        <p:spPr>
          <a:xfrm>
            <a:off x="500380" y="2299970"/>
            <a:ext cx="7160895" cy="8915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Nếu</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có</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biểu</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hiện</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đến</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giới</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hạn</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giảm</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nhẹ</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yêu</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cầu</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tập</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luyện</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hoặc</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thay</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đổi</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hình</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thức</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tập</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luyện</a:t>
            </a:r>
            <a:r>
              <a:rPr lang="en-US" sz="2000" dirty="0">
                <a:latin typeface="Times New Roman" panose="02020603050405020304" pitchFamily="18" charset="0"/>
                <a:cs typeface="Times New Roman" panose="02020603050405020304" pitchFamily="18" charset="0"/>
                <a:sym typeface="+mn-ea"/>
              </a:rPr>
              <a:t>.</a:t>
            </a:r>
            <a:endParaRPr lang="en-US" sz="2000" dirty="0">
              <a:latin typeface="Times New Roman" panose="02020603050405020304" pitchFamily="18" charset="0"/>
              <a:cs typeface="Times New Roman" panose="02020603050405020304" pitchFamily="18" charset="0"/>
            </a:endParaRPr>
          </a:p>
          <a:p>
            <a:r>
              <a:rPr lang="en-US" sz="1200" dirty="0">
                <a:latin typeface="Times New Roman" panose="02020603050405020304" pitchFamily="18" charset="0"/>
                <a:cs typeface="Times New Roman" panose="02020603050405020304" pitchFamily="18" charset="0"/>
              </a:rPr>
              <a:t> </a:t>
            </a:r>
          </a:p>
        </p:txBody>
      </p:sp>
      <p:sp>
        <p:nvSpPr>
          <p:cNvPr id="17" name="TextBox 3"/>
          <p:cNvSpPr txBox="1"/>
          <p:nvPr/>
        </p:nvSpPr>
        <p:spPr>
          <a:xfrm>
            <a:off x="551180" y="3210560"/>
            <a:ext cx="7221855" cy="583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sz="1000" dirty="0">
                <a:latin typeface="Times New Roman" panose="02020603050405020304" pitchFamily="18" charset="0"/>
                <a:cs typeface="Times New Roman" panose="02020603050405020304" pitchFamily="18" charset="0"/>
                <a:sym typeface="+mn-ea"/>
              </a:rPr>
              <a:t> </a:t>
            </a:r>
            <a:r>
              <a:rPr lang="en-US" sz="2000" dirty="0">
                <a:latin typeface="Times New Roman" panose="02020603050405020304" pitchFamily="18" charset="0"/>
                <a:cs typeface="Times New Roman" panose="02020603050405020304" pitchFamily="18" charset="0"/>
                <a:sym typeface="+mn-ea"/>
              </a:rPr>
              <a:t>- Khi </a:t>
            </a:r>
            <a:r>
              <a:rPr lang="en-US" sz="2000" dirty="0" err="1">
                <a:latin typeface="Times New Roman" panose="02020603050405020304" pitchFamily="18" charset="0"/>
                <a:cs typeface="Times New Roman" panose="02020603050405020304" pitchFamily="18" charset="0"/>
                <a:sym typeface="+mn-ea"/>
              </a:rPr>
              <a:t>thấy</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cơ</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thể</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về</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bình</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thường</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thì</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từ</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từ</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nâng</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cao</a:t>
            </a:r>
            <a:r>
              <a:rPr lang="en-US" sz="2000" dirty="0">
                <a:latin typeface="Times New Roman" panose="02020603050405020304" pitchFamily="18" charset="0"/>
                <a:cs typeface="Times New Roman" panose="02020603050405020304" pitchFamily="18" charset="0"/>
                <a:sym typeface="+mn-ea"/>
              </a:rPr>
              <a:t> LVĐ.</a:t>
            </a:r>
            <a:endParaRPr lang="en-US" sz="2000" dirty="0">
              <a:latin typeface="Times New Roman" panose="02020603050405020304" pitchFamily="18" charset="0"/>
              <a:cs typeface="Times New Roman" panose="02020603050405020304" pitchFamily="18" charset="0"/>
            </a:endParaRPr>
          </a:p>
          <a:p>
            <a:r>
              <a:rPr lang="en-US" sz="1200" dirty="0">
                <a:latin typeface="Times New Roman" panose="02020603050405020304" pitchFamily="18" charset="0"/>
                <a:cs typeface="Times New Roman" panose="02020603050405020304" pitchFamily="18" charset="0"/>
              </a:rPr>
              <a:t> </a:t>
            </a:r>
          </a:p>
        </p:txBody>
      </p:sp>
      <p:sp>
        <p:nvSpPr>
          <p:cNvPr id="18" name="TextBox 3"/>
          <p:cNvSpPr txBox="1"/>
          <p:nvPr/>
        </p:nvSpPr>
        <p:spPr>
          <a:xfrm>
            <a:off x="499110" y="3813810"/>
            <a:ext cx="7057390" cy="583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sz="1000" dirty="0">
                <a:latin typeface="Times New Roman" panose="02020603050405020304" pitchFamily="18" charset="0"/>
                <a:cs typeface="Times New Roman" panose="02020603050405020304" pitchFamily="18" charset="0"/>
                <a:sym typeface="+mn-ea"/>
              </a:rPr>
              <a:t>-</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Biểu</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hiện</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mệt</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mỏi</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kéo</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dài</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đến</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cơ</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sở</a:t>
            </a:r>
            <a:r>
              <a:rPr lang="en-US" sz="2000" dirty="0">
                <a:latin typeface="Times New Roman" panose="02020603050405020304" pitchFamily="18" charset="0"/>
                <a:cs typeface="Times New Roman" panose="02020603050405020304" pitchFamily="18" charset="0"/>
                <a:sym typeface="+mn-ea"/>
              </a:rPr>
              <a:t> y </a:t>
            </a:r>
            <a:r>
              <a:rPr lang="en-US" sz="2000" dirty="0" err="1">
                <a:latin typeface="Times New Roman" panose="02020603050405020304" pitchFamily="18" charset="0"/>
                <a:cs typeface="Times New Roman" panose="02020603050405020304" pitchFamily="18" charset="0"/>
                <a:sym typeface="+mn-ea"/>
              </a:rPr>
              <a:t>tế</a:t>
            </a:r>
            <a:r>
              <a:rPr lang="en-US" sz="2000" dirty="0">
                <a:latin typeface="Times New Roman" panose="02020603050405020304" pitchFamily="18" charset="0"/>
                <a:cs typeface="Times New Roman" panose="02020603050405020304" pitchFamily="18" charset="0"/>
                <a:sym typeface="+mn-ea"/>
              </a:rPr>
              <a:t>.</a:t>
            </a:r>
            <a:endParaRPr lang="en-US" sz="2000" dirty="0">
              <a:latin typeface="Times New Roman" panose="02020603050405020304" pitchFamily="18" charset="0"/>
              <a:cs typeface="Times New Roman" panose="02020603050405020304" pitchFamily="18" charset="0"/>
            </a:endParaRPr>
          </a:p>
          <a:p>
            <a:r>
              <a:rPr lang="en-US" sz="1200" dirty="0">
                <a:latin typeface="Times New Roman" panose="02020603050405020304" pitchFamily="18" charset="0"/>
                <a:cs typeface="Times New Roman" panose="02020603050405020304" pitchFamily="18" charset="0"/>
              </a:rPr>
              <a:t> </a:t>
            </a:r>
          </a:p>
        </p:txBody>
      </p:sp>
      <p:sp>
        <p:nvSpPr>
          <p:cNvPr id="19" name="TextBox 3"/>
          <p:cNvSpPr txBox="1"/>
          <p:nvPr/>
        </p:nvSpPr>
        <p:spPr>
          <a:xfrm>
            <a:off x="497205" y="4919980"/>
            <a:ext cx="7059295" cy="3987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sz="2000"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sym typeface="+mn-ea"/>
              </a:rPr>
              <a:t>Bước</a:t>
            </a:r>
            <a:r>
              <a:rPr lang="en-US" sz="2000" b="1" dirty="0">
                <a:latin typeface="Times New Roman" panose="02020603050405020304" pitchFamily="18" charset="0"/>
                <a:cs typeface="Times New Roman" panose="02020603050405020304" pitchFamily="18" charset="0"/>
                <a:sym typeface="+mn-ea"/>
              </a:rPr>
              <a:t> 1</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Học</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sinh</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tiếp</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nhận</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những</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gì</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mà</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giáo</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viên</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truyền</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đạt</a:t>
            </a:r>
            <a:r>
              <a:rPr lang="en-US" sz="2000" dirty="0">
                <a:latin typeface="Times New Roman" panose="02020603050405020304" pitchFamily="18" charset="0"/>
                <a:cs typeface="Times New Roman" panose="02020603050405020304" pitchFamily="18" charset="0"/>
                <a:sym typeface="+mn-ea"/>
              </a:rPr>
              <a:t>.</a:t>
            </a:r>
            <a:endParaRPr lang="en-US" sz="2000" dirty="0">
              <a:latin typeface="Times New Roman" panose="02020603050405020304" pitchFamily="18" charset="0"/>
              <a:cs typeface="Times New Roman" panose="02020603050405020304" pitchFamily="18" charset="0"/>
            </a:endParaRPr>
          </a:p>
        </p:txBody>
      </p:sp>
      <p:sp>
        <p:nvSpPr>
          <p:cNvPr id="20" name="TextBox 3"/>
          <p:cNvSpPr txBox="1"/>
          <p:nvPr/>
        </p:nvSpPr>
        <p:spPr>
          <a:xfrm>
            <a:off x="497205" y="5510530"/>
            <a:ext cx="7057390" cy="3987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sz="2000" b="1" dirty="0" err="1">
                <a:latin typeface="Times New Roman" panose="02020603050405020304" pitchFamily="18" charset="0"/>
                <a:cs typeface="Times New Roman" panose="02020603050405020304" pitchFamily="18" charset="0"/>
                <a:sym typeface="+mn-ea"/>
              </a:rPr>
              <a:t>Bước</a:t>
            </a:r>
            <a:r>
              <a:rPr lang="en-US" sz="2000" b="1" dirty="0">
                <a:latin typeface="Times New Roman" panose="02020603050405020304" pitchFamily="18" charset="0"/>
                <a:cs typeface="Times New Roman" panose="02020603050405020304" pitchFamily="18" charset="0"/>
                <a:sym typeface="+mn-ea"/>
              </a:rPr>
              <a:t> 2</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Học</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sinh</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trao</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đổi</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thảo</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luận</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nhóm</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về</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các</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bước</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thực</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hiện</a:t>
            </a:r>
            <a:r>
              <a:rPr lang="en-US" sz="2000" dirty="0">
                <a:latin typeface="Times New Roman" panose="02020603050405020304" pitchFamily="18" charset="0"/>
                <a:cs typeface="Times New Roman" panose="02020603050405020304" pitchFamily="18" charset="0"/>
                <a:sym typeface="+mn-ea"/>
              </a:rPr>
              <a:t>.</a:t>
            </a:r>
            <a:endParaRPr lang="en-US" sz="2000" dirty="0">
              <a:latin typeface="Times New Roman" panose="02020603050405020304" pitchFamily="18" charset="0"/>
              <a:cs typeface="Times New Roman" panose="02020603050405020304" pitchFamily="18" charset="0"/>
            </a:endParaRPr>
          </a:p>
        </p:txBody>
      </p:sp>
      <p:sp>
        <p:nvSpPr>
          <p:cNvPr id="21" name="TextBox 3"/>
          <p:cNvSpPr txBox="1"/>
          <p:nvPr/>
        </p:nvSpPr>
        <p:spPr>
          <a:xfrm>
            <a:off x="551180" y="6101080"/>
            <a:ext cx="7059295" cy="583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US" sz="2000" dirty="0">
                <a:latin typeface="Times New Roman" panose="02020603050405020304" pitchFamily="18" charset="0"/>
                <a:cs typeface="Times New Roman" panose="02020603050405020304" pitchFamily="18" charset="0"/>
              </a:rPr>
              <a:t>*</a:t>
            </a:r>
            <a:r>
              <a:rPr lang="en-US" sz="2000" b="1" dirty="0" err="1">
                <a:latin typeface="Times New Roman" panose="02020603050405020304" pitchFamily="18" charset="0"/>
                <a:cs typeface="Times New Roman" panose="02020603050405020304" pitchFamily="18" charset="0"/>
                <a:sym typeface="+mn-ea"/>
              </a:rPr>
              <a:t>Bước</a:t>
            </a:r>
            <a:r>
              <a:rPr lang="en-US" sz="2000" b="1" dirty="0">
                <a:latin typeface="Times New Roman" panose="02020603050405020304" pitchFamily="18" charset="0"/>
                <a:cs typeface="Times New Roman" panose="02020603050405020304" pitchFamily="18" charset="0"/>
                <a:sym typeface="+mn-ea"/>
              </a:rPr>
              <a:t> 3</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Học</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sinh</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tiến</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hành</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thực</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hiện</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nội</a:t>
            </a:r>
            <a:r>
              <a:rPr lang="en-US" sz="2000" dirty="0">
                <a:latin typeface="Times New Roman" panose="02020603050405020304" pitchFamily="18" charset="0"/>
                <a:cs typeface="Times New Roman" panose="02020603050405020304" pitchFamily="18" charset="0"/>
                <a:sym typeface="+mn-ea"/>
              </a:rPr>
              <a:t> dung </a:t>
            </a:r>
            <a:r>
              <a:rPr lang="en-US" sz="2000" dirty="0" err="1">
                <a:latin typeface="Times New Roman" panose="02020603050405020304" pitchFamily="18" charset="0"/>
                <a:cs typeface="Times New Roman" panose="02020603050405020304" pitchFamily="18" charset="0"/>
                <a:sym typeface="+mn-ea"/>
              </a:rPr>
              <a:t>thảo</a:t>
            </a:r>
            <a:r>
              <a:rPr lang="en-US" sz="2000" dirty="0">
                <a:latin typeface="Times New Roman" panose="02020603050405020304" pitchFamily="18" charset="0"/>
                <a:cs typeface="Times New Roman" panose="02020603050405020304" pitchFamily="18" charset="0"/>
                <a:sym typeface="+mn-ea"/>
              </a:rPr>
              <a:t> </a:t>
            </a:r>
            <a:r>
              <a:rPr lang="en-US" sz="2000" dirty="0" err="1">
                <a:latin typeface="Times New Roman" panose="02020603050405020304" pitchFamily="18" charset="0"/>
                <a:cs typeface="Times New Roman" panose="02020603050405020304" pitchFamily="18" charset="0"/>
                <a:sym typeface="+mn-ea"/>
              </a:rPr>
              <a:t>luận</a:t>
            </a:r>
            <a:r>
              <a:rPr lang="en-US" sz="2000" dirty="0">
                <a:latin typeface="Times New Roman" panose="02020603050405020304" pitchFamily="18" charset="0"/>
                <a:cs typeface="Times New Roman" panose="02020603050405020304" pitchFamily="18" charset="0"/>
                <a:sym typeface="+mn-ea"/>
              </a:rPr>
              <a:t>.</a:t>
            </a:r>
            <a:endParaRPr lang="en-US" sz="2000" dirty="0">
              <a:latin typeface="Times New Roman" panose="02020603050405020304" pitchFamily="18" charset="0"/>
              <a:cs typeface="Times New Roman" panose="02020603050405020304" pitchFamily="18" charset="0"/>
            </a:endParaRPr>
          </a:p>
          <a:p>
            <a:r>
              <a:rPr lang="en-US" sz="1200" dirty="0">
                <a:latin typeface="Times New Roman" panose="02020603050405020304" pitchFamily="18" charset="0"/>
                <a:cs typeface="Times New Roman" panose="02020603050405020304"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4"/>
                                        </p:tgtEl>
                                        <p:attrNameLst>
                                          <p:attrName>style.visibility</p:attrName>
                                        </p:attrNameLst>
                                      </p:cBhvr>
                                      <p:to>
                                        <p:strVal val="visible"/>
                                      </p:to>
                                    </p:set>
                                    <p:anim calcmode="lin" valueType="num">
                                      <p:cBhvr additive="base">
                                        <p:cTn id="18" dur="500" fill="hold"/>
                                        <p:tgtEl>
                                          <p:spTgt spid="14"/>
                                        </p:tgtEl>
                                        <p:attrNameLst>
                                          <p:attrName>ppt_x</p:attrName>
                                        </p:attrNameLst>
                                      </p:cBhvr>
                                      <p:tavLst>
                                        <p:tav tm="0">
                                          <p:val>
                                            <p:strVal val="#ppt_x"/>
                                          </p:val>
                                        </p:tav>
                                        <p:tav tm="100000">
                                          <p:val>
                                            <p:strVal val="#ppt_x"/>
                                          </p:val>
                                        </p:tav>
                                      </p:tavLst>
                                    </p:anim>
                                    <p:anim calcmode="lin" valueType="num">
                                      <p:cBhvr additive="base">
                                        <p:cTn id="19"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5"/>
                                        </p:tgtEl>
                                        <p:attrNameLst>
                                          <p:attrName>style.visibility</p:attrName>
                                        </p:attrNameLst>
                                      </p:cBhvr>
                                      <p:to>
                                        <p:strVal val="visible"/>
                                      </p:to>
                                    </p:set>
                                    <p:anim calcmode="lin" valueType="num">
                                      <p:cBhvr additive="base">
                                        <p:cTn id="24" dur="500" fill="hold"/>
                                        <p:tgtEl>
                                          <p:spTgt spid="15"/>
                                        </p:tgtEl>
                                        <p:attrNameLst>
                                          <p:attrName>ppt_x</p:attrName>
                                        </p:attrNameLst>
                                      </p:cBhvr>
                                      <p:tavLst>
                                        <p:tav tm="0">
                                          <p:val>
                                            <p:strVal val="#ppt_x"/>
                                          </p:val>
                                        </p:tav>
                                        <p:tav tm="100000">
                                          <p:val>
                                            <p:strVal val="#ppt_x"/>
                                          </p:val>
                                        </p:tav>
                                      </p:tavLst>
                                    </p:anim>
                                    <p:anim calcmode="lin" valueType="num">
                                      <p:cBhvr additive="base">
                                        <p:cTn id="25"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6"/>
                                        </p:tgtEl>
                                        <p:attrNameLst>
                                          <p:attrName>style.visibility</p:attrName>
                                        </p:attrNameLst>
                                      </p:cBhvr>
                                      <p:to>
                                        <p:strVal val="visible"/>
                                      </p:to>
                                    </p:set>
                                    <p:anim calcmode="lin" valueType="num">
                                      <p:cBhvr additive="base">
                                        <p:cTn id="30" dur="500" fill="hold"/>
                                        <p:tgtEl>
                                          <p:spTgt spid="16"/>
                                        </p:tgtEl>
                                        <p:attrNameLst>
                                          <p:attrName>ppt_x</p:attrName>
                                        </p:attrNameLst>
                                      </p:cBhvr>
                                      <p:tavLst>
                                        <p:tav tm="0">
                                          <p:val>
                                            <p:strVal val="#ppt_x"/>
                                          </p:val>
                                        </p:tav>
                                        <p:tav tm="100000">
                                          <p:val>
                                            <p:strVal val="#ppt_x"/>
                                          </p:val>
                                        </p:tav>
                                      </p:tavLst>
                                    </p:anim>
                                    <p:anim calcmode="lin" valueType="num">
                                      <p:cBhvr additive="base">
                                        <p:cTn id="31"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7"/>
                                        </p:tgtEl>
                                        <p:attrNameLst>
                                          <p:attrName>style.visibility</p:attrName>
                                        </p:attrNameLst>
                                      </p:cBhvr>
                                      <p:to>
                                        <p:strVal val="visible"/>
                                      </p:to>
                                    </p:set>
                                    <p:anim calcmode="lin" valueType="num">
                                      <p:cBhvr additive="base">
                                        <p:cTn id="36" dur="500" fill="hold"/>
                                        <p:tgtEl>
                                          <p:spTgt spid="17"/>
                                        </p:tgtEl>
                                        <p:attrNameLst>
                                          <p:attrName>ppt_x</p:attrName>
                                        </p:attrNameLst>
                                      </p:cBhvr>
                                      <p:tavLst>
                                        <p:tav tm="0">
                                          <p:val>
                                            <p:strVal val="#ppt_x"/>
                                          </p:val>
                                        </p:tav>
                                        <p:tav tm="100000">
                                          <p:val>
                                            <p:strVal val="#ppt_x"/>
                                          </p:val>
                                        </p:tav>
                                      </p:tavLst>
                                    </p:anim>
                                    <p:anim calcmode="lin" valueType="num">
                                      <p:cBhvr additive="base">
                                        <p:cTn id="37"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8"/>
                                        </p:tgtEl>
                                        <p:attrNameLst>
                                          <p:attrName>style.visibility</p:attrName>
                                        </p:attrNameLst>
                                      </p:cBhvr>
                                      <p:to>
                                        <p:strVal val="visible"/>
                                      </p:to>
                                    </p:set>
                                    <p:anim calcmode="lin" valueType="num">
                                      <p:cBhvr additive="base">
                                        <p:cTn id="42" dur="500" fill="hold"/>
                                        <p:tgtEl>
                                          <p:spTgt spid="18"/>
                                        </p:tgtEl>
                                        <p:attrNameLst>
                                          <p:attrName>ppt_x</p:attrName>
                                        </p:attrNameLst>
                                      </p:cBhvr>
                                      <p:tavLst>
                                        <p:tav tm="0">
                                          <p:val>
                                            <p:strVal val="#ppt_x"/>
                                          </p:val>
                                        </p:tav>
                                        <p:tav tm="100000">
                                          <p:val>
                                            <p:strVal val="#ppt_x"/>
                                          </p:val>
                                        </p:tav>
                                      </p:tavLst>
                                    </p:anim>
                                    <p:anim calcmode="lin" valueType="num">
                                      <p:cBhvr additive="base">
                                        <p:cTn id="43"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19"/>
                                        </p:tgtEl>
                                        <p:attrNameLst>
                                          <p:attrName>style.visibility</p:attrName>
                                        </p:attrNameLst>
                                      </p:cBhvr>
                                      <p:to>
                                        <p:strVal val="visible"/>
                                      </p:to>
                                    </p:set>
                                    <p:anim calcmode="lin" valueType="num">
                                      <p:cBhvr additive="base">
                                        <p:cTn id="48" dur="500" fill="hold"/>
                                        <p:tgtEl>
                                          <p:spTgt spid="19"/>
                                        </p:tgtEl>
                                        <p:attrNameLst>
                                          <p:attrName>ppt_x</p:attrName>
                                        </p:attrNameLst>
                                      </p:cBhvr>
                                      <p:tavLst>
                                        <p:tav tm="0">
                                          <p:val>
                                            <p:strVal val="#ppt_x"/>
                                          </p:val>
                                        </p:tav>
                                        <p:tav tm="100000">
                                          <p:val>
                                            <p:strVal val="#ppt_x"/>
                                          </p:val>
                                        </p:tav>
                                      </p:tavLst>
                                    </p:anim>
                                    <p:anim calcmode="lin" valueType="num">
                                      <p:cBhvr additive="base">
                                        <p:cTn id="49"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20"/>
                                        </p:tgtEl>
                                        <p:attrNameLst>
                                          <p:attrName>style.visibility</p:attrName>
                                        </p:attrNameLst>
                                      </p:cBhvr>
                                      <p:to>
                                        <p:strVal val="visible"/>
                                      </p:to>
                                    </p:set>
                                    <p:anim calcmode="lin" valueType="num">
                                      <p:cBhvr additive="base">
                                        <p:cTn id="54" dur="500" fill="hold"/>
                                        <p:tgtEl>
                                          <p:spTgt spid="20"/>
                                        </p:tgtEl>
                                        <p:attrNameLst>
                                          <p:attrName>ppt_x</p:attrName>
                                        </p:attrNameLst>
                                      </p:cBhvr>
                                      <p:tavLst>
                                        <p:tav tm="0">
                                          <p:val>
                                            <p:strVal val="#ppt_x"/>
                                          </p:val>
                                        </p:tav>
                                        <p:tav tm="100000">
                                          <p:val>
                                            <p:strVal val="#ppt_x"/>
                                          </p:val>
                                        </p:tav>
                                      </p:tavLst>
                                    </p:anim>
                                    <p:anim calcmode="lin" valueType="num">
                                      <p:cBhvr additive="base">
                                        <p:cTn id="55"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21"/>
                                        </p:tgtEl>
                                        <p:attrNameLst>
                                          <p:attrName>style.visibility</p:attrName>
                                        </p:attrNameLst>
                                      </p:cBhvr>
                                      <p:to>
                                        <p:strVal val="visible"/>
                                      </p:to>
                                    </p:set>
                                    <p:anim calcmode="lin" valueType="num">
                                      <p:cBhvr additive="base">
                                        <p:cTn id="60" dur="500" fill="hold"/>
                                        <p:tgtEl>
                                          <p:spTgt spid="21"/>
                                        </p:tgtEl>
                                        <p:attrNameLst>
                                          <p:attrName>ppt_x</p:attrName>
                                        </p:attrNameLst>
                                      </p:cBhvr>
                                      <p:tavLst>
                                        <p:tav tm="0">
                                          <p:val>
                                            <p:strVal val="#ppt_x"/>
                                          </p:val>
                                        </p:tav>
                                        <p:tav tm="100000">
                                          <p:val>
                                            <p:strVal val="#ppt_x"/>
                                          </p:val>
                                        </p:tav>
                                      </p:tavLst>
                                    </p:anim>
                                    <p:anim calcmode="lin" valueType="num">
                                      <p:cBhvr additive="base">
                                        <p:cTn id="61"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8" grpId="0" bldLvl="0" animBg="1"/>
      <p:bldP spid="14" grpId="0" animBg="1"/>
      <p:bldP spid="14" grpId="1" animBg="1"/>
      <p:bldP spid="15" grpId="0" animBg="1"/>
      <p:bldP spid="15" grpId="1" animBg="1"/>
      <p:bldP spid="16" grpId="0" animBg="1"/>
      <p:bldP spid="16" grpId="1" animBg="1"/>
      <p:bldP spid="17" grpId="0" bldLvl="0" animBg="1"/>
      <p:bldP spid="17" grpId="1" animBg="1"/>
      <p:bldP spid="18" grpId="0" animBg="1"/>
      <p:bldP spid="18" grpId="1" animBg="1"/>
      <p:bldP spid="19" grpId="0" animBg="1"/>
      <p:bldP spid="19" grpId="1" animBg="1"/>
      <p:bldP spid="20" grpId="0" animBg="1"/>
      <p:bldP spid="20" grpId="1" animBg="1"/>
      <p:bldP spid="21" grpId="0" animBg="1"/>
      <p:bldP spid="21"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0" name="Content Placeholder 99"/>
          <p:cNvPicPr>
            <a:picLocks noGrp="1" noChangeAspect="1"/>
          </p:cNvPicPr>
          <p:nvPr>
            <p:ph sz="half" idx="1"/>
          </p:nvPr>
        </p:nvPicPr>
        <p:blipFill>
          <a:blip r:embed="rId2"/>
          <a:stretch>
            <a:fillRect/>
          </a:stretch>
        </p:blipFill>
        <p:spPr>
          <a:xfrm>
            <a:off x="4020820" y="424180"/>
            <a:ext cx="2600960" cy="1755140"/>
          </a:xfrm>
          <a:prstGeom prst="rect">
            <a:avLst/>
          </a:prstGeom>
          <a:noFill/>
          <a:ln w="9525">
            <a:noFill/>
          </a:ln>
        </p:spPr>
      </p:pic>
      <p:pic>
        <p:nvPicPr>
          <p:cNvPr id="101" name="Content Placeholder 100"/>
          <p:cNvPicPr>
            <a:picLocks noGrp="1"/>
          </p:cNvPicPr>
          <p:nvPr>
            <p:ph sz="half" idx="2"/>
          </p:nvPr>
        </p:nvPicPr>
        <p:blipFill>
          <a:blip r:embed="rId3"/>
          <a:stretch>
            <a:fillRect/>
          </a:stretch>
        </p:blipFill>
        <p:spPr>
          <a:xfrm>
            <a:off x="7763510" y="554355"/>
            <a:ext cx="2823210" cy="1494790"/>
          </a:xfrm>
          <a:prstGeom prst="rect">
            <a:avLst/>
          </a:prstGeom>
          <a:noFill/>
          <a:ln w="9525">
            <a:noFill/>
          </a:ln>
        </p:spPr>
      </p:pic>
      <p:pic>
        <p:nvPicPr>
          <p:cNvPr id="102" name="Picture 101"/>
          <p:cNvPicPr/>
          <p:nvPr/>
        </p:nvPicPr>
        <p:blipFill>
          <a:blip r:embed="rId4"/>
          <a:stretch>
            <a:fillRect/>
          </a:stretch>
        </p:blipFill>
        <p:spPr>
          <a:xfrm>
            <a:off x="313055" y="2179320"/>
            <a:ext cx="3150235" cy="2304415"/>
          </a:xfrm>
          <a:prstGeom prst="rect">
            <a:avLst/>
          </a:prstGeom>
          <a:noFill/>
          <a:ln w="9525">
            <a:noFill/>
          </a:ln>
        </p:spPr>
      </p:pic>
      <p:pic>
        <p:nvPicPr>
          <p:cNvPr id="103" name="Picture 102"/>
          <p:cNvPicPr/>
          <p:nvPr/>
        </p:nvPicPr>
        <p:blipFill>
          <a:blip r:embed="rId5"/>
          <a:stretch>
            <a:fillRect/>
          </a:stretch>
        </p:blipFill>
        <p:spPr>
          <a:xfrm>
            <a:off x="402590" y="283210"/>
            <a:ext cx="2576195" cy="1617345"/>
          </a:xfrm>
          <a:prstGeom prst="rect">
            <a:avLst/>
          </a:prstGeom>
          <a:noFill/>
          <a:ln w="9525">
            <a:noFill/>
          </a:ln>
        </p:spPr>
      </p:pic>
      <p:pic>
        <p:nvPicPr>
          <p:cNvPr id="104" name="Picture 103"/>
          <p:cNvPicPr/>
          <p:nvPr/>
        </p:nvPicPr>
        <p:blipFill>
          <a:blip r:embed="rId6"/>
          <a:stretch>
            <a:fillRect/>
          </a:stretch>
        </p:blipFill>
        <p:spPr>
          <a:xfrm>
            <a:off x="498475" y="4601845"/>
            <a:ext cx="3211195" cy="1747520"/>
          </a:xfrm>
          <a:prstGeom prst="rect">
            <a:avLst/>
          </a:prstGeom>
          <a:noFill/>
          <a:ln w="9525">
            <a:noFill/>
          </a:ln>
        </p:spPr>
      </p:pic>
      <p:sp>
        <p:nvSpPr>
          <p:cNvPr id="6" name="Text Box 5"/>
          <p:cNvSpPr txBox="1"/>
          <p:nvPr/>
        </p:nvSpPr>
        <p:spPr>
          <a:xfrm>
            <a:off x="4186555" y="3058795"/>
            <a:ext cx="6858000" cy="3046095"/>
          </a:xfrm>
          <a:prstGeom prst="rect">
            <a:avLst/>
          </a:prstGeom>
          <a:noFill/>
        </p:spPr>
        <p:txBody>
          <a:bodyPr wrap="square" rtlCol="0" anchor="t">
            <a:spAutoFit/>
          </a:bodyPr>
          <a:lstStyle/>
          <a:p>
            <a:r>
              <a:rPr lang="en-US" sz="1200"/>
              <a:t>Các triệu chứng của bệnh tim khi luyện tập thể dục thể thao: Khi nào cần chú ý?</a:t>
            </a:r>
          </a:p>
          <a:p>
            <a:endParaRPr lang="en-US" sz="1200"/>
          </a:p>
          <a:p>
            <a:r>
              <a:rPr lang="en-US" sz="1200"/>
              <a:t>Các rủi ro khi luyện tập thể dục thể thao là rất ít. Nhưng những người trước đây đã từng bị đau tim cấp hoặc có nguy cơ mắc bệnh tim nên có các biện pháp đề phòng. Nếu xuất hiện những dấu hiệu cảnh báo các vấn đề về tim, người bệnh cần được chăm sóc y tế ngay lập tức. Việc bỏ qua những triệu chứng này sẽ gây ra những hậu quả khó lường.</a:t>
            </a:r>
          </a:p>
          <a:p>
            <a:endParaRPr lang="en-US" sz="1200"/>
          </a:p>
          <a:p>
            <a:r>
              <a:rPr lang="en-US" sz="1200"/>
              <a:t>Các dấu hiệu cảnh báo bao gồm:</a:t>
            </a:r>
          </a:p>
          <a:p>
            <a:endParaRPr lang="en-US" sz="1200"/>
          </a:p>
          <a:p>
            <a:r>
              <a:rPr lang="en-US" sz="1200"/>
              <a:t>Cảm giác tức ngực</a:t>
            </a:r>
          </a:p>
          <a:p>
            <a:r>
              <a:rPr lang="en-US" sz="1200"/>
              <a:t>Khó thở - cảm giác khó thở bất thường đi kèm hoặc không đi kèm cảm giác tức ngực có thể là tiền căn của nhồi máu cơ tim</a:t>
            </a:r>
          </a:p>
          <a:p>
            <a:r>
              <a:rPr lang="en-US" sz="1200"/>
              <a:t>Cảm giác lơ mơ, chóng mặt</a:t>
            </a:r>
          </a:p>
          <a:p>
            <a:r>
              <a:rPr lang="en-US" sz="1200"/>
              <a:t>Nhịp tim có dấu hiệu bất thường – ví dụ: đánh trống ngực, loạn nhịp</a:t>
            </a:r>
          </a:p>
          <a:p>
            <a:r>
              <a:rPr lang="en-US" sz="1200"/>
              <a:t>Cảm giác khó chịu ở những nơi khác trên cơ thể – ví dụ: cảm thấy đau hoặc nặng ở cánh tay, lưng, cổ, hàm hoặc bụng có thể là dấu hiệu của bệnh tim</a:t>
            </a:r>
          </a:p>
        </p:txBody>
      </p:sp>
      <p:sp>
        <p:nvSpPr>
          <p:cNvPr id="3" name="Text Box 2"/>
          <p:cNvSpPr txBox="1"/>
          <p:nvPr/>
        </p:nvSpPr>
        <p:spPr>
          <a:xfrm>
            <a:off x="498475" y="-1860550"/>
            <a:ext cx="9841865" cy="9531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r>
              <a:rPr lang="en-US" sz="1200"/>
              <a:t>                                      </a:t>
            </a:r>
            <a:r>
              <a:rPr lang="en-US" sz="2800">
                <a:latin typeface="Times New Roman" panose="02020603050405020304" pitchFamily="18" charset="0"/>
                <a:cs typeface="Times New Roman" panose="02020603050405020304" pitchFamily="18" charset="0"/>
              </a:rPr>
              <a:t>HÌNH ẢNH  BIỂU HIỆN LVĐ QUÁ SỨC</a:t>
            </a:r>
          </a:p>
          <a:p>
            <a:endParaRPr lang="en-US" sz="28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3"/>
                                        </p:tgtEl>
                                        <p:attrNameLst>
                                          <p:attrName>style.visibility</p:attrName>
                                        </p:attrNameLst>
                                      </p:cBhvr>
                                      <p:to>
                                        <p:strVal val="visible"/>
                                      </p:to>
                                    </p:set>
                                    <p:anim calcmode="lin" valueType="num">
                                      <p:cBhvr additive="base">
                                        <p:cTn id="7" dur="500" fill="hold"/>
                                        <p:tgtEl>
                                          <p:spTgt spid="103"/>
                                        </p:tgtEl>
                                        <p:attrNameLst>
                                          <p:attrName>ppt_x</p:attrName>
                                        </p:attrNameLst>
                                      </p:cBhvr>
                                      <p:tavLst>
                                        <p:tav tm="0">
                                          <p:val>
                                            <p:strVal val="#ppt_x"/>
                                          </p:val>
                                        </p:tav>
                                        <p:tav tm="100000">
                                          <p:val>
                                            <p:strVal val="#ppt_x"/>
                                          </p:val>
                                        </p:tav>
                                      </p:tavLst>
                                    </p:anim>
                                    <p:anim calcmode="lin" valueType="num">
                                      <p:cBhvr additive="base">
                                        <p:cTn id="8" dur="500" fill="hold"/>
                                        <p:tgtEl>
                                          <p:spTgt spid="10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0"/>
                                        </p:tgtEl>
                                        <p:attrNameLst>
                                          <p:attrName>style.visibility</p:attrName>
                                        </p:attrNameLst>
                                      </p:cBhvr>
                                      <p:to>
                                        <p:strVal val="visible"/>
                                      </p:to>
                                    </p:set>
                                    <p:anim calcmode="lin" valueType="num">
                                      <p:cBhvr additive="base">
                                        <p:cTn id="13" dur="500" fill="hold"/>
                                        <p:tgtEl>
                                          <p:spTgt spid="100"/>
                                        </p:tgtEl>
                                        <p:attrNameLst>
                                          <p:attrName>ppt_x</p:attrName>
                                        </p:attrNameLst>
                                      </p:cBhvr>
                                      <p:tavLst>
                                        <p:tav tm="0">
                                          <p:val>
                                            <p:strVal val="#ppt_x"/>
                                          </p:val>
                                        </p:tav>
                                        <p:tav tm="100000">
                                          <p:val>
                                            <p:strVal val="#ppt_x"/>
                                          </p:val>
                                        </p:tav>
                                      </p:tavLst>
                                    </p:anim>
                                    <p:anim calcmode="lin" valueType="num">
                                      <p:cBhvr additive="base">
                                        <p:cTn id="14" dur="500" fill="hold"/>
                                        <p:tgtEl>
                                          <p:spTgt spid="10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1"/>
                                        </p:tgtEl>
                                        <p:attrNameLst>
                                          <p:attrName>style.visibility</p:attrName>
                                        </p:attrNameLst>
                                      </p:cBhvr>
                                      <p:to>
                                        <p:strVal val="visible"/>
                                      </p:to>
                                    </p:set>
                                    <p:anim calcmode="lin" valueType="num">
                                      <p:cBhvr additive="base">
                                        <p:cTn id="19" dur="500" fill="hold"/>
                                        <p:tgtEl>
                                          <p:spTgt spid="101"/>
                                        </p:tgtEl>
                                        <p:attrNameLst>
                                          <p:attrName>ppt_x</p:attrName>
                                        </p:attrNameLst>
                                      </p:cBhvr>
                                      <p:tavLst>
                                        <p:tav tm="0">
                                          <p:val>
                                            <p:strVal val="#ppt_x"/>
                                          </p:val>
                                        </p:tav>
                                        <p:tav tm="100000">
                                          <p:val>
                                            <p:strVal val="#ppt_x"/>
                                          </p:val>
                                        </p:tav>
                                      </p:tavLst>
                                    </p:anim>
                                    <p:anim calcmode="lin" valueType="num">
                                      <p:cBhvr additive="base">
                                        <p:cTn id="20" dur="500" fill="hold"/>
                                        <p:tgtEl>
                                          <p:spTgt spid="10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02"/>
                                        </p:tgtEl>
                                        <p:attrNameLst>
                                          <p:attrName>style.visibility</p:attrName>
                                        </p:attrNameLst>
                                      </p:cBhvr>
                                      <p:to>
                                        <p:strVal val="visible"/>
                                      </p:to>
                                    </p:set>
                                    <p:anim calcmode="lin" valueType="num">
                                      <p:cBhvr additive="base">
                                        <p:cTn id="25" dur="500" fill="hold"/>
                                        <p:tgtEl>
                                          <p:spTgt spid="102"/>
                                        </p:tgtEl>
                                        <p:attrNameLst>
                                          <p:attrName>ppt_x</p:attrName>
                                        </p:attrNameLst>
                                      </p:cBhvr>
                                      <p:tavLst>
                                        <p:tav tm="0">
                                          <p:val>
                                            <p:strVal val="#ppt_x"/>
                                          </p:val>
                                        </p:tav>
                                        <p:tav tm="100000">
                                          <p:val>
                                            <p:strVal val="#ppt_x"/>
                                          </p:val>
                                        </p:tav>
                                      </p:tavLst>
                                    </p:anim>
                                    <p:anim calcmode="lin" valueType="num">
                                      <p:cBhvr additive="base">
                                        <p:cTn id="26" dur="500" fill="hold"/>
                                        <p:tgtEl>
                                          <p:spTgt spid="10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04"/>
                                        </p:tgtEl>
                                        <p:attrNameLst>
                                          <p:attrName>style.visibility</p:attrName>
                                        </p:attrNameLst>
                                      </p:cBhvr>
                                      <p:to>
                                        <p:strVal val="visible"/>
                                      </p:to>
                                    </p:set>
                                    <p:anim calcmode="lin" valueType="num">
                                      <p:cBhvr additive="base">
                                        <p:cTn id="31" dur="500" fill="hold"/>
                                        <p:tgtEl>
                                          <p:spTgt spid="104"/>
                                        </p:tgtEl>
                                        <p:attrNameLst>
                                          <p:attrName>ppt_x</p:attrName>
                                        </p:attrNameLst>
                                      </p:cBhvr>
                                      <p:tavLst>
                                        <p:tav tm="0">
                                          <p:val>
                                            <p:strVal val="#ppt_x"/>
                                          </p:val>
                                        </p:tav>
                                        <p:tav tm="100000">
                                          <p:val>
                                            <p:strVal val="#ppt_x"/>
                                          </p:val>
                                        </p:tav>
                                      </p:tavLst>
                                    </p:anim>
                                    <p:anim calcmode="lin" valueType="num">
                                      <p:cBhvr additive="base">
                                        <p:cTn id="32" dur="500" fill="hold"/>
                                        <p:tgtEl>
                                          <p:spTgt spid="10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p:nvPr/>
        </p:nvSpPr>
        <p:spPr>
          <a:xfrm>
            <a:off x="1173480" y="192405"/>
            <a:ext cx="10163810" cy="860425"/>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fontAlgn="b"/>
            <a:r>
              <a:rPr lang="en-US" sz="320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TIẾT HỌC ĐẾN ĐÂY  KẾT THÚC </a:t>
            </a:r>
            <a:r>
              <a:rPr lang="en-US">
                <a:latin typeface="Times New Roman" panose="02020603050405020304" pitchFamily="18" charset="0"/>
                <a:cs typeface="Times New Roman" panose="02020603050405020304" pitchFamily="18" charset="0"/>
              </a:rPr>
              <a:t>   </a:t>
            </a:r>
          </a:p>
          <a:p>
            <a:pPr fontAlgn="b"/>
            <a:r>
              <a:rPr lang="en-US">
                <a:latin typeface="Times New Roman" panose="02020603050405020304" pitchFamily="18" charset="0"/>
                <a:cs typeface="Times New Roman" panose="02020603050405020304" pitchFamily="18" charset="0"/>
              </a:rPr>
              <a:t>                                                                           </a:t>
            </a:r>
            <a:endParaRPr lang="en-US" sz="4400">
              <a:latin typeface="Times New Roman" panose="02020603050405020304" pitchFamily="18" charset="0"/>
              <a:cs typeface="Times New Roman" panose="02020603050405020304" pitchFamily="18" charset="0"/>
              <a:sym typeface="+mn-ea"/>
            </a:endParaRPr>
          </a:p>
        </p:txBody>
      </p:sp>
      <p:sp>
        <p:nvSpPr>
          <p:cNvPr id="7" name="Text Box 6"/>
          <p:cNvSpPr txBox="1"/>
          <p:nvPr/>
        </p:nvSpPr>
        <p:spPr>
          <a:xfrm rot="10800000" flipV="1">
            <a:off x="2421890" y="3919220"/>
            <a:ext cx="7436485" cy="36309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fontAlgn="b"/>
            <a:r>
              <a:rPr lang="en-US" sz="5400">
                <a:latin typeface="Times New Roman" panose="02020603050405020304" pitchFamily="18" charset="0"/>
                <a:cs typeface="Times New Roman" panose="02020603050405020304" pitchFamily="18" charset="0"/>
              </a:rPr>
              <a:t>   </a:t>
            </a:r>
            <a:r>
              <a:rPr lang="en-US" sz="5400">
                <a:solidFill>
                  <a:schemeClr val="tx2"/>
                </a:solidFill>
                <a:latin typeface="Times New Roman" panose="02020603050405020304" pitchFamily="18" charset="0"/>
                <a:cs typeface="Times New Roman" panose="02020603050405020304" pitchFamily="18" charset="0"/>
              </a:rPr>
              <a:t>THE END</a:t>
            </a:r>
            <a:r>
              <a:rPr lang="en-US" sz="5400">
                <a:latin typeface="Times New Roman" panose="02020603050405020304" pitchFamily="18" charset="0"/>
                <a:cs typeface="Times New Roman" panose="02020603050405020304" pitchFamily="18" charset="0"/>
              </a:rPr>
              <a:t>.</a:t>
            </a:r>
            <a:r>
              <a:rPr lang="en-US" sz="11500">
                <a:latin typeface="Times New Roman" panose="02020603050405020304" pitchFamily="18" charset="0"/>
                <a:cs typeface="Times New Roman" panose="02020603050405020304" pitchFamily="18" charset="0"/>
                <a:sym typeface="+mn-ea"/>
              </a:rPr>
              <a:t> </a:t>
            </a:r>
          </a:p>
          <a:p>
            <a:pPr fontAlgn="b"/>
            <a:endParaRPr lang="en-US" sz="11500">
              <a:latin typeface="Times New Roman" panose="02020603050405020304" pitchFamily="18" charset="0"/>
              <a:cs typeface="Times New Roman" panose="02020603050405020304" pitchFamily="18" charset="0"/>
              <a:sym typeface="+mn-ea"/>
            </a:endParaRPr>
          </a:p>
        </p:txBody>
      </p:sp>
      <p:sp>
        <p:nvSpPr>
          <p:cNvPr id="8" name="Text Box 7"/>
          <p:cNvSpPr txBox="1"/>
          <p:nvPr/>
        </p:nvSpPr>
        <p:spPr>
          <a:xfrm>
            <a:off x="1173480" y="2347595"/>
            <a:ext cx="9933305" cy="12604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r" fontAlgn="b"/>
            <a:r>
              <a:rPr lang="en-US">
                <a:latin typeface="Times New Roman" panose="02020603050405020304" pitchFamily="18" charset="0"/>
                <a:cs typeface="Times New Roman" panose="02020603050405020304" pitchFamily="18" charset="0"/>
              </a:rPr>
              <a:t>          </a:t>
            </a:r>
            <a:r>
              <a:rPr lang="en-US" sz="3600">
                <a:latin typeface="Times New Roman" panose="02020603050405020304" pitchFamily="18" charset="0"/>
                <a:cs typeface="Times New Roman" panose="02020603050405020304" pitchFamily="18" charset="0"/>
              </a:rPr>
              <a:t> </a:t>
            </a:r>
            <a:r>
              <a:rPr lang="en-US" sz="3600">
                <a:solidFill>
                  <a:srgbClr val="FF0000"/>
                </a:solidFill>
                <a:latin typeface="Times New Roman" panose="02020603050405020304" pitchFamily="18" charset="0"/>
                <a:cs typeface="Times New Roman" panose="02020603050405020304" pitchFamily="18" charset="0"/>
              </a:rPr>
              <a:t>CHÚC CÁC EM VUI KHỎE  , HỌC GIỎI</a:t>
            </a:r>
            <a:r>
              <a:rPr lang="en-US" sz="3600">
                <a:latin typeface="Times New Roman" panose="02020603050405020304" pitchFamily="18" charset="0"/>
                <a:cs typeface="Times New Roman" panose="02020603050405020304" pitchFamily="18" charset="0"/>
              </a:rPr>
              <a:t>.</a:t>
            </a:r>
            <a:r>
              <a:rPr lang="en-US" sz="2000">
                <a:latin typeface="Times New Roman" panose="02020603050405020304" pitchFamily="18" charset="0"/>
                <a:cs typeface="Times New Roman" panose="02020603050405020304" pitchFamily="18" charset="0"/>
              </a:rPr>
              <a:t>  </a:t>
            </a:r>
          </a:p>
          <a:p>
            <a:pPr fontAlgn="b"/>
            <a:endParaRPr lang="en-US" sz="2000">
              <a:latin typeface="Times New Roman" panose="02020603050405020304" pitchFamily="18" charset="0"/>
              <a:cs typeface="Times New Roman" panose="02020603050405020304" pitchFamily="18" charset="0"/>
            </a:endParaRPr>
          </a:p>
          <a:p>
            <a:pPr fontAlgn="b"/>
            <a:r>
              <a:rPr lang="en-US" sz="2000">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                                                                      </a:t>
            </a:r>
            <a:endParaRPr lang="en-US" sz="4400">
              <a:latin typeface="Times New Roman" panose="02020603050405020304" pitchFamily="18" charset="0"/>
              <a:cs typeface="Times New Roman" panose="02020603050405020304" pitchFamily="18" charset="0"/>
              <a:sym typeface="+mn-ea"/>
            </a:endParaRPr>
          </a:p>
        </p:txBody>
      </p:sp>
      <p:sp>
        <p:nvSpPr>
          <p:cNvPr id="2" name="Text Box 1"/>
          <p:cNvSpPr txBox="1"/>
          <p:nvPr/>
        </p:nvSpPr>
        <p:spPr>
          <a:xfrm>
            <a:off x="1172210" y="1332865"/>
            <a:ext cx="10165080" cy="860425"/>
          </a:xfrm>
          <a:prstGeom prst="rect">
            <a:avLst/>
          </a:prstGeom>
        </p:spPr>
        <p:style>
          <a:lnRef idx="0">
            <a:schemeClr val="accent1"/>
          </a:lnRef>
          <a:fillRef idx="3">
            <a:schemeClr val="accent1"/>
          </a:fillRef>
          <a:effectRef idx="3">
            <a:schemeClr val="accent1"/>
          </a:effectRef>
          <a:fontRef idx="minor">
            <a:schemeClr val="lt1"/>
          </a:fontRef>
        </p:style>
        <p:txBody>
          <a:bodyPr vert="horz" wrap="square" rtlCol="0">
            <a:spAutoFit/>
          </a:bodyPr>
          <a:lstStyle/>
          <a:p>
            <a:pPr fontAlgn="b"/>
            <a:r>
              <a:rPr lang="en-US" sz="3200">
                <a:latin typeface="Times New Roman" panose="02020603050405020304" pitchFamily="18" charset="0"/>
                <a:cs typeface="Times New Roman" panose="02020603050405020304" pitchFamily="18" charset="0"/>
                <a:sym typeface="+mn-ea"/>
              </a:rPr>
              <a:t> </a:t>
            </a:r>
            <a:r>
              <a:rPr lang="en-US" sz="3200">
                <a:solidFill>
                  <a:schemeClr val="bg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sym typeface="+mn-ea"/>
              </a:rPr>
              <a:t> Tiết học sau các em  xem trước bài nguyên tắc hệ thống.</a:t>
            </a:r>
            <a:endParaRPr lang="en-US" sz="3200">
              <a:solidFill>
                <a:schemeClr val="bg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a:p>
            <a:pPr fontAlgn="b"/>
            <a:r>
              <a:rPr lang="en-US">
                <a:latin typeface="Times New Roman" panose="02020603050405020304" pitchFamily="18" charset="0"/>
                <a:cs typeface="Times New Roman" panose="02020603050405020304" pitchFamily="18" charset="0"/>
              </a:rPr>
              <a:t>                                                                           </a:t>
            </a:r>
            <a:endParaRPr lang="en-US" sz="4400">
              <a:latin typeface="Times New Roman" panose="02020603050405020304" pitchFamily="18" charset="0"/>
              <a:cs typeface="Times New Roman" panose="02020603050405020304" pitchFamily="18" charset="0"/>
              <a:sym typeface="+mn-ea"/>
            </a:endParaRPr>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5" grpId="1" animBg="1"/>
      <p:bldP spid="7" grpId="0" bldLvl="0" animBg="1"/>
      <p:bldP spid="7" grpId="1" animBg="1"/>
      <p:bldP spid="8" grpId="0" bldLvl="0" animBg="1"/>
      <p:bldP spid="8" grpId="1" animBg="1"/>
      <p:bldP spid="2" grpId="0" bldLvl="0" animBg="1"/>
      <p:bldP spid="2" grpId="1" animBg="1"/>
    </p:bldLst>
  </p:timing>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TotalTime>
  <Words>1000</Words>
  <Application>Microsoft Office PowerPoint</Application>
  <PresentationFormat>Widescreen</PresentationFormat>
  <Paragraphs>78</Paragraphs>
  <Slides>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Constantia</vt:lpstr>
      <vt:lpstr>Times New Roman</vt:lpstr>
      <vt:lpstr>VNtimes New Roman</vt:lpstr>
      <vt:lpstr>Blue Waves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hi</dc:creator>
  <cp:lastModifiedBy>THINK</cp:lastModifiedBy>
  <cp:revision>33</cp:revision>
  <dcterms:created xsi:type="dcterms:W3CDTF">2021-10-19T12:31:00Z</dcterms:created>
  <dcterms:modified xsi:type="dcterms:W3CDTF">2023-05-13T14:15:01Z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6CD66FD59F4D43C39F0B2C2B4C564886</vt:lpwstr>
  </property>
  <property fmtid="{D5CDD505-2E9C-101B-9397-08002B2CF9AE}" pid="3" name="KSOProductBuildVer">
    <vt:lpwstr>1033-11.2.0.10323</vt:lpwstr>
  </property>
</Properties>
</file>