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2" r:id="rId1"/>
  </p:sldMasterIdLst>
  <p:notesMasterIdLst>
    <p:notesMasterId r:id="rId25"/>
  </p:notesMasterIdLst>
  <p:sldIdLst>
    <p:sldId id="320" r:id="rId2"/>
    <p:sldId id="311" r:id="rId3"/>
    <p:sldId id="322" r:id="rId4"/>
    <p:sldId id="256" r:id="rId5"/>
    <p:sldId id="344" r:id="rId6"/>
    <p:sldId id="345" r:id="rId7"/>
    <p:sldId id="325" r:id="rId8"/>
    <p:sldId id="326" r:id="rId9"/>
    <p:sldId id="279" r:id="rId10"/>
    <p:sldId id="283" r:id="rId11"/>
    <p:sldId id="327" r:id="rId12"/>
    <p:sldId id="328" r:id="rId13"/>
    <p:sldId id="343" r:id="rId14"/>
    <p:sldId id="329" r:id="rId15"/>
    <p:sldId id="316" r:id="rId16"/>
    <p:sldId id="341" r:id="rId17"/>
    <p:sldId id="332" r:id="rId18"/>
    <p:sldId id="333" r:id="rId19"/>
    <p:sldId id="317" r:id="rId20"/>
    <p:sldId id="303" r:id="rId21"/>
    <p:sldId id="308" r:id="rId22"/>
    <p:sldId id="319" r:id="rId23"/>
    <p:sldId id="33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61" d="100"/>
          <a:sy n="61" d="100"/>
        </p:scale>
        <p:origin x="146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8BB73-F1BE-47C2-836D-4F49A48AB29F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4EC82-CB68-4481-8E0D-86F5B4057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41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77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37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09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5E70287-38D1-47C3-8427-C1FA9A7D5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72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8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81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3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8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1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2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1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1DC70-B08B-4045-98FD-8B5465437B1A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A7EDB-75E8-4303-9DD6-38B969C2F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8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2" name="Picture 2" descr="asean-dec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36638"/>
            <a:ext cx="8686800" cy="4983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243" name="Picture 3" descr="co dong ti m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965" y="4981302"/>
            <a:ext cx="1019175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ular Callout 3"/>
          <p:cNvSpPr/>
          <p:nvPr/>
        </p:nvSpPr>
        <p:spPr>
          <a:xfrm>
            <a:off x="7096397" y="3970020"/>
            <a:ext cx="838200" cy="533400"/>
          </a:xfrm>
          <a:prstGeom prst="wedgeRectCallout">
            <a:avLst>
              <a:gd name="adj1" fmla="val -15323"/>
              <a:gd name="adj2" fmla="val 15793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5/2002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0261" y="6200856"/>
            <a:ext cx="5944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 Á 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33400" y="0"/>
            <a:ext cx="8229600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400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BÀI 4 :  CÁC NƯỚC ĐÔNG NAM Á             </a:t>
            </a:r>
            <a:r>
              <a:rPr lang="en-US" sz="2800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XIX – </a:t>
            </a:r>
            <a:r>
              <a:rPr lang="en-US" sz="2800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XX) </a:t>
            </a:r>
          </a:p>
        </p:txBody>
      </p:sp>
    </p:spTree>
    <p:extLst>
      <p:ext uri="{BB962C8B-B14F-4D97-AF65-F5344CB8AC3E}">
        <p14:creationId xmlns:p14="http://schemas.microsoft.com/office/powerpoint/2010/main" val="316026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152400"/>
            <a:ext cx="8458200" cy="4572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CÁC NƯỚC ĐÔNG NAM  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6858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XX</a:t>
            </a: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28600" y="1219200"/>
            <a:ext cx="472440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Bối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endParaRPr kumimoji="0" 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3962400" y="2244298"/>
            <a:ext cx="5029200" cy="3276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XIX?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495300" y="2864737"/>
            <a:ext cx="7848600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doạ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xâm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Tây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 ma IV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Mông-kút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1851-1868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cửa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buôn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bán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5300" y="4343400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1868 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Ra-ma V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kumimoji="0" lang="en-US" sz="24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1868 - 1910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cải cách trên nhiều lĩnh vực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828800"/>
            <a:ext cx="7505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XIX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2" grpId="0"/>
      <p:bldP spid="13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152400"/>
            <a:ext cx="8458200" cy="4572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CÁC NƯỚC ĐÔNG NAM  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6858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XX</a:t>
            </a: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28600" y="1219200"/>
            <a:ext cx="472440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Bối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endParaRPr kumimoji="0" lang="en-US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4" descr="rama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17876"/>
            <a:ext cx="4267200" cy="4267200"/>
          </a:xfrm>
          <a:prstGeom prst="rect">
            <a:avLst/>
          </a:prstGeom>
          <a:noFill/>
        </p:spPr>
      </p:pic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09600" y="6017280"/>
            <a:ext cx="3962400" cy="82994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Chulalongcon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Rama V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05400" y="1219986"/>
            <a:ext cx="3657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 ma V ( 1853- 1910),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574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3505200" y="1828800"/>
            <a:ext cx="5029200" cy="3276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1406" y="1209020"/>
            <a:ext cx="4953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52400"/>
            <a:ext cx="8458200" cy="4572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CÁC NƯỚC ĐÔNG NAM  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858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XX</a:t>
            </a:r>
          </a:p>
        </p:txBody>
      </p:sp>
    </p:spTree>
    <p:extLst>
      <p:ext uri="{BB962C8B-B14F-4D97-AF65-F5344CB8AC3E}">
        <p14:creationId xmlns:p14="http://schemas.microsoft.com/office/powerpoint/2010/main" val="71228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ame Side Corner Rectangle 4"/>
          <p:cNvSpPr/>
          <p:nvPr/>
        </p:nvSpPr>
        <p:spPr>
          <a:xfrm>
            <a:off x="1737002" y="1004523"/>
            <a:ext cx="7102197" cy="144835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12700" rIns="12700" bIns="12700" numCol="1" spcCol="1270" anchor="ctr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vi-VN" sz="2000" b="0" i="0" kern="1200" dirty="0">
                <a:latin typeface="+mj-lt"/>
              </a:rPr>
              <a:t>Nông nghiệp: giảm nhẹ thuế ruộng, xóa bỏ chế độ lao dịch</a:t>
            </a:r>
            <a:r>
              <a:rPr lang="en-US" sz="2000" b="0" i="0" kern="1200" dirty="0">
                <a:latin typeface="+mj-lt"/>
              </a:rPr>
              <a:t>=&gt;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khẩu</a:t>
            </a:r>
            <a:endParaRPr lang="en-US" sz="2000" kern="1200" dirty="0">
              <a:latin typeface="Times New Roman" pitchFamily="18" charset="0"/>
              <a:cs typeface="Times New Roman" pitchFamily="18" charset="0"/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vi-VN" sz="2000" b="0" i="0" kern="1200" dirty="0">
                <a:latin typeface="+mj-lt"/>
              </a:rPr>
              <a:t>Công thương nghiệp: khuyến khích tư nhân bỏ vốn kinh doanh, xây dựng nhà máy, mở hiệu buôn, ngân hàng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33400" y="990600"/>
            <a:ext cx="1188362" cy="1462273"/>
            <a:chOff x="0" y="27389"/>
            <a:chExt cx="1188362" cy="1697660"/>
          </a:xfrm>
        </p:grpSpPr>
        <p:sp>
          <p:nvSpPr>
            <p:cNvPr id="5" name="Chevron 4"/>
            <p:cNvSpPr/>
            <p:nvPr/>
          </p:nvSpPr>
          <p:spPr>
            <a:xfrm rot="5400000">
              <a:off x="-254649" y="282038"/>
              <a:ext cx="1697660" cy="1188362"/>
            </a:xfrm>
            <a:prstGeom prst="chevron">
              <a:avLst/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Chevron 4"/>
            <p:cNvSpPr/>
            <p:nvPr/>
          </p:nvSpPr>
          <p:spPr>
            <a:xfrm>
              <a:off x="0" y="621570"/>
              <a:ext cx="1188362" cy="509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2200" b="1" kern="1200" dirty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Kinh tế</a:t>
              </a:r>
              <a:endParaRPr lang="en-US" sz="2200" b="1" kern="1200" dirty="0">
                <a:solidFill>
                  <a:schemeClr val="tx2">
                    <a:lumMod val="75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57200" y="2325521"/>
            <a:ext cx="1188362" cy="1697660"/>
            <a:chOff x="0" y="1806132"/>
            <a:chExt cx="1188362" cy="1697660"/>
          </a:xfrm>
        </p:grpSpPr>
        <p:sp>
          <p:nvSpPr>
            <p:cNvPr id="12" name="Chevron 11"/>
            <p:cNvSpPr/>
            <p:nvPr/>
          </p:nvSpPr>
          <p:spPr>
            <a:xfrm rot="5400000">
              <a:off x="-254649" y="2060781"/>
              <a:ext cx="1697660" cy="1188362"/>
            </a:xfrm>
            <a:prstGeom prst="chevron">
              <a:avLst/>
            </a:prstGeom>
          </p:spPr>
          <p:style>
            <a:lnRef idx="2">
              <a:schemeClr val="accent5">
                <a:hueOff val="-3311292"/>
                <a:satOff val="13270"/>
                <a:lumOff val="2876"/>
                <a:alphaOff val="0"/>
              </a:schemeClr>
            </a:lnRef>
            <a:fillRef idx="1">
              <a:schemeClr val="accent5">
                <a:hueOff val="-3311292"/>
                <a:satOff val="13270"/>
                <a:lumOff val="2876"/>
                <a:alphaOff val="0"/>
              </a:schemeClr>
            </a:fillRef>
            <a:effectRef idx="0">
              <a:schemeClr val="accent5">
                <a:hueOff val="-3311292"/>
                <a:satOff val="13270"/>
                <a:lumOff val="287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Chevron 4"/>
            <p:cNvSpPr/>
            <p:nvPr/>
          </p:nvSpPr>
          <p:spPr>
            <a:xfrm>
              <a:off x="0" y="2400313"/>
              <a:ext cx="1188362" cy="509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2200" b="1" kern="1200" dirty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Chính trị</a:t>
              </a:r>
              <a:endParaRPr lang="en-US" sz="2200" b="1" kern="1200" dirty="0">
                <a:solidFill>
                  <a:schemeClr val="tx2">
                    <a:lumMod val="75000"/>
                  </a:schemeClr>
                </a:solidFill>
                <a:latin typeface="+mj-lt"/>
              </a:endParaRPr>
            </a:p>
          </p:txBody>
        </p:sp>
      </p:grpSp>
      <p:sp>
        <p:nvSpPr>
          <p:cNvPr id="16" name="Round Same Side Corner Rectangle 4"/>
          <p:cNvSpPr/>
          <p:nvPr/>
        </p:nvSpPr>
        <p:spPr>
          <a:xfrm>
            <a:off x="1737003" y="2431841"/>
            <a:ext cx="6963304" cy="144060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12700" rIns="12700" bIns="12700" numCol="1" spcCol="1270" anchor="ctr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vi-VN" sz="2000" b="0" i="0" kern="1200" dirty="0">
                <a:latin typeface="+mj-lt"/>
              </a:rPr>
              <a:t> Cải cách theo khuôn mẫu Phương Tây</a:t>
            </a:r>
            <a:r>
              <a:rPr lang="en-US" sz="2000" b="0" i="0" kern="1200" dirty="0">
                <a:latin typeface="+mj-lt"/>
              </a:rPr>
              <a:t>.</a:t>
            </a:r>
            <a:endParaRPr lang="en-US" sz="2000" kern="1200" dirty="0">
              <a:latin typeface="Times New Roman" pitchFamily="18" charset="0"/>
              <a:cs typeface="Times New Roman" pitchFamily="18" charset="0"/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vi-VN" sz="2000" b="0" i="0" kern="1200" dirty="0">
                <a:latin typeface="+mj-lt"/>
              </a:rPr>
              <a:t>Đứng đầu nhà nước vẫn là vua</a:t>
            </a:r>
            <a:endParaRPr lang="en-US" sz="2000" kern="1200" dirty="0">
              <a:latin typeface="Times New Roman" pitchFamily="18" charset="0"/>
              <a:cs typeface="Times New Roman" pitchFamily="18" charset="0"/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vi-VN" sz="2000" b="0" i="0" kern="1200" dirty="0">
                <a:latin typeface="+mj-lt"/>
              </a:rPr>
              <a:t> Giúp việc có Hội đồng nhà nước (nghị viện)</a:t>
            </a: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vi-VN" sz="2000" b="0" i="0" kern="1200" dirty="0">
                <a:latin typeface="+mj-lt"/>
              </a:rPr>
              <a:t> Hội đồng Chính phủ có 12 bộ trưởng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57200" y="3964552"/>
            <a:ext cx="1188362" cy="1369448"/>
            <a:chOff x="0" y="3397967"/>
            <a:chExt cx="1188362" cy="1697660"/>
          </a:xfrm>
        </p:grpSpPr>
        <p:sp>
          <p:nvSpPr>
            <p:cNvPr id="18" name="Chevron 17"/>
            <p:cNvSpPr/>
            <p:nvPr/>
          </p:nvSpPr>
          <p:spPr>
            <a:xfrm rot="5400000">
              <a:off x="-254649" y="3652616"/>
              <a:ext cx="1697660" cy="1188362"/>
            </a:xfrm>
            <a:prstGeom prst="chevron">
              <a:avLst/>
            </a:prstGeom>
          </p:spPr>
          <p:style>
            <a:lnRef idx="2">
              <a:schemeClr val="accent5">
                <a:hueOff val="-6622584"/>
                <a:satOff val="26541"/>
                <a:lumOff val="5752"/>
                <a:alphaOff val="0"/>
              </a:schemeClr>
            </a:lnRef>
            <a:fillRef idx="1">
              <a:schemeClr val="accent5">
                <a:hueOff val="-6622584"/>
                <a:satOff val="26541"/>
                <a:lumOff val="5752"/>
                <a:alphaOff val="0"/>
              </a:schemeClr>
            </a:fillRef>
            <a:effectRef idx="0">
              <a:schemeClr val="accent5">
                <a:hueOff val="-6622584"/>
                <a:satOff val="26541"/>
                <a:lumOff val="575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Chevron 4"/>
            <p:cNvSpPr/>
            <p:nvPr/>
          </p:nvSpPr>
          <p:spPr>
            <a:xfrm>
              <a:off x="0" y="3992148"/>
              <a:ext cx="1188362" cy="509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2200" b="1" kern="1200" dirty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Xã hội</a:t>
              </a:r>
              <a:endParaRPr lang="en-US" sz="2200" b="1" kern="1200" dirty="0">
                <a:solidFill>
                  <a:schemeClr val="tx2">
                    <a:lumMod val="75000"/>
                  </a:schemeClr>
                </a:solidFill>
                <a:latin typeface="+mj-lt"/>
              </a:endParaRPr>
            </a:p>
          </p:txBody>
        </p:sp>
      </p:grpSp>
      <p:sp>
        <p:nvSpPr>
          <p:cNvPr id="22" name="Round Same Side Corner Rectangle 4"/>
          <p:cNvSpPr/>
          <p:nvPr/>
        </p:nvSpPr>
        <p:spPr>
          <a:xfrm>
            <a:off x="1645563" y="4114059"/>
            <a:ext cx="6431637" cy="99574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12700" rIns="12700" bIns="12700" numCol="1" spcCol="1270" anchor="ctr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vi-VN" sz="2000" b="0" i="0" kern="1200" dirty="0">
                <a:latin typeface="+mj-lt"/>
              </a:rPr>
              <a:t>Xóa bỏ chế độ nô lệ, giải phóng người lao động</a:t>
            </a:r>
            <a:endParaRPr lang="en-US" sz="2000" kern="1200" dirty="0">
              <a:latin typeface="+mj-lt"/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vi-VN" sz="2000" b="0" i="0" kern="1200" dirty="0">
                <a:latin typeface="+mj-lt"/>
              </a:rPr>
              <a:t>Quân đội, tòa án, trường học được cải cách theo khuôn mẫu phương Tây</a:t>
            </a:r>
            <a:r>
              <a:rPr lang="en-US" sz="2000" b="0" i="0" kern="1200" dirty="0">
                <a:latin typeface="+mj-lt"/>
              </a:rPr>
              <a:t>=&gt;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Xiêm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kern="12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b="0" i="0" kern="1200" dirty="0">
                <a:latin typeface="Times New Roman" pitchFamily="18" charset="0"/>
                <a:cs typeface="Times New Roman" pitchFamily="18" charset="0"/>
              </a:rPr>
              <a:t> TBCN.</a:t>
            </a:r>
            <a:endParaRPr lang="en-US" sz="2000" kern="1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94211" y="5334000"/>
            <a:ext cx="1188362" cy="1371600"/>
            <a:chOff x="0" y="4980550"/>
            <a:chExt cx="1188362" cy="1697660"/>
          </a:xfrm>
        </p:grpSpPr>
        <p:sp>
          <p:nvSpPr>
            <p:cNvPr id="24" name="Chevron 23"/>
            <p:cNvSpPr/>
            <p:nvPr/>
          </p:nvSpPr>
          <p:spPr>
            <a:xfrm rot="5400000">
              <a:off x="-254649" y="5235199"/>
              <a:ext cx="1697660" cy="1188362"/>
            </a:xfrm>
            <a:prstGeom prst="chevron">
              <a:avLst/>
            </a:prstGeom>
          </p:spPr>
          <p:style>
            <a:lnRef idx="2">
              <a:schemeClr val="accent5">
                <a:hueOff val="-9933876"/>
                <a:satOff val="39811"/>
                <a:lumOff val="8628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Chevron 4"/>
            <p:cNvSpPr/>
            <p:nvPr/>
          </p:nvSpPr>
          <p:spPr>
            <a:xfrm>
              <a:off x="0" y="5574731"/>
              <a:ext cx="1188362" cy="509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2200" b="1" kern="1200" dirty="0">
                  <a:solidFill>
                    <a:schemeClr val="tx2">
                      <a:lumMod val="75000"/>
                    </a:schemeClr>
                  </a:solidFill>
                  <a:latin typeface="+mj-lt"/>
                </a:rPr>
                <a:t>Đối ngoại</a:t>
              </a:r>
              <a:endParaRPr lang="en-US" sz="2200" b="1" kern="1200" dirty="0">
                <a:solidFill>
                  <a:schemeClr val="tx2">
                    <a:lumMod val="75000"/>
                  </a:schemeClr>
                </a:solidFill>
                <a:latin typeface="+mj-lt"/>
              </a:endParaRPr>
            </a:p>
          </p:txBody>
        </p:sp>
      </p:grpSp>
      <p:sp>
        <p:nvSpPr>
          <p:cNvPr id="28" name="Round Same Side Corner Rectangle 4"/>
          <p:cNvSpPr/>
          <p:nvPr/>
        </p:nvSpPr>
        <p:spPr>
          <a:xfrm>
            <a:off x="1797963" y="5297652"/>
            <a:ext cx="6985364" cy="103281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12700" rIns="12700" bIns="12700" numCol="1" spcCol="1270" anchor="ctr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000" b="0" i="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b="0" i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b="0" i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b="0" i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000" b="0" i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000" b="0" i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000" b="0" i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000" b="0" i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dẻo</a:t>
            </a:r>
            <a:endPara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vi-VN" sz="2000" b="0" i="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Lợi dụng vị trí nước đệm, cắt nhượng một số vùng đất để giữ gìn chủ quyền </a:t>
            </a:r>
            <a:endPara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51381" y="152400"/>
            <a:ext cx="6797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39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22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3505200" y="1828800"/>
            <a:ext cx="5029200" cy="3276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Xiêm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61406" y="1209020"/>
            <a:ext cx="4953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Ý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152400"/>
            <a:ext cx="8458200" cy="4572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CÁC NƯỚC ĐÔNG NAM  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858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XX</a:t>
            </a:r>
          </a:p>
        </p:txBody>
      </p:sp>
    </p:spTree>
    <p:extLst>
      <p:ext uri="{BB962C8B-B14F-4D97-AF65-F5344CB8AC3E}">
        <p14:creationId xmlns:p14="http://schemas.microsoft.com/office/powerpoint/2010/main" val="109341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3572"/>
          </a:xfrm>
        </p:spPr>
        <p:txBody>
          <a:bodyPr>
            <a:normAutofit/>
          </a:bodyPr>
          <a:lstStyle/>
          <a:p>
            <a:pPr algn="l"/>
            <a:r>
              <a:rPr lang="vi-VN" sz="3200" b="1" dirty="0">
                <a:solidFill>
                  <a:srgbClr val="0070C0"/>
                </a:solidFill>
              </a:rPr>
              <a:t>* Ý nghĩa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566" y="1034163"/>
            <a:ext cx="8458200" cy="2514599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vi-VN" dirty="0">
                <a:latin typeface="+mj-lt"/>
              </a:rPr>
              <a:t>Đưa nền kinh tế của Xiêm phát triển theo con đường tư bản chủ nghĩa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vi-VN" dirty="0">
                <a:latin typeface="+mj-lt"/>
              </a:rPr>
              <a:t>- Giúp Xiêm giữ vững chủ quyền đất nước, thoát khỏi số phận trở thành thuộc địa như các nước khác. </a:t>
            </a:r>
            <a:br>
              <a:rPr lang="vi-VN" dirty="0">
                <a:latin typeface="+mj-lt"/>
              </a:rPr>
            </a:br>
            <a:r>
              <a:rPr lang="vi-VN" dirty="0">
                <a:latin typeface="+mj-lt"/>
              </a:rPr>
              <a:t/>
            </a:r>
            <a:br>
              <a:rPr lang="vi-VN" dirty="0">
                <a:latin typeface="+mj-lt"/>
              </a:rPr>
            </a:b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4109591"/>
            <a:ext cx="73196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CMTS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4917757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838200" y="801756"/>
            <a:ext cx="7848600" cy="3048000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trương</a:t>
            </a:r>
            <a:r>
              <a:rPr lang="vi-VN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buôn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</a:t>
            </a:r>
            <a:r>
              <a:rPr lang="vi-VN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ù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kiềm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vi-VN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thực hiện</a:t>
            </a:r>
            <a:r>
              <a:rPr lang="en-US" altLang="en-US" sz="3200" b="1" i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Ma V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32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b="1" dirty="0">
              <a:solidFill>
                <a:srgbClr val="1F497D">
                  <a:lumMod val="75000"/>
                </a:srgbClr>
              </a:solidFill>
              <a:latin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Notched Right Arrow 4"/>
          <p:cNvSpPr/>
          <p:nvPr/>
        </p:nvSpPr>
        <p:spPr>
          <a:xfrm>
            <a:off x="1066800" y="4018722"/>
            <a:ext cx="6019800" cy="1752600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30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676400"/>
            <a:ext cx="8458200" cy="1219200"/>
          </a:xfrm>
        </p:spPr>
        <p:txBody>
          <a:bodyPr>
            <a:no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XIX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ĐNA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549" y="3114020"/>
            <a:ext cx="3505200" cy="76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       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311402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kiến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407161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39624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Flowchart: Connector 7"/>
          <p:cNvSpPr/>
          <p:nvPr/>
        </p:nvSpPr>
        <p:spPr>
          <a:xfrm>
            <a:off x="4876800" y="3200400"/>
            <a:ext cx="228600" cy="4368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7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61871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ĐNA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XIX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   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ĐNA.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ĐNA.      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301534" y="3810000"/>
            <a:ext cx="533400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8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85800" y="274320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7924800" cy="4525963"/>
          </a:xfrm>
        </p:spPr>
        <p:txBody>
          <a:bodyPr/>
          <a:lstStyle/>
          <a:p>
            <a:pPr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XIX,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     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</a:p>
          <a:p>
            <a:pPr marL="514350" indent="-514350"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     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2" name="Picture 14" descr="Ban_do_Dong_Nam_A cat r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0"/>
            <a:ext cx="6019800" cy="640207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71994" y="152400"/>
            <a:ext cx="2667000" cy="584775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</a:ln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ĐNA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altLang="en-US" sz="2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DT: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4,5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km2.</a:t>
            </a:r>
          </a:p>
          <a:p>
            <a:pPr marL="342900" indent="-342900"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569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( 2021).</a:t>
            </a:r>
          </a:p>
          <a:p>
            <a:pPr marL="342900" indent="-342900"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TNTN</a:t>
            </a:r>
          </a:p>
          <a:p>
            <a:pPr marL="342900" indent="-342900"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alt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n 4"/>
          <p:cNvSpPr/>
          <p:nvPr/>
        </p:nvSpPr>
        <p:spPr>
          <a:xfrm>
            <a:off x="466298" y="1752600"/>
            <a:ext cx="524301" cy="8382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ĐNA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XIX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XX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ĐNA.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rt 5"/>
          <p:cNvSpPr/>
          <p:nvPr/>
        </p:nvSpPr>
        <p:spPr>
          <a:xfrm>
            <a:off x="457200" y="3657600"/>
            <a:ext cx="533400" cy="6096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495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ĐNA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do:</a:t>
            </a:r>
          </a:p>
          <a:p>
            <a:pPr marL="514350" indent="-514350">
              <a:buAutoNum type="alphaU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Ra-ma V.      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57200" y="4648200"/>
            <a:ext cx="457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dọa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dẻo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khéo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/>
          <p:cNvSpPr/>
          <p:nvPr/>
        </p:nvSpPr>
        <p:spPr>
          <a:xfrm>
            <a:off x="609600" y="3962400"/>
            <a:ext cx="457200" cy="533400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07721"/>
            <a:ext cx="8153400" cy="51358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Ra-ma V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896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/>
          <p:nvPr/>
        </p:nvSpPr>
        <p:spPr>
          <a:xfrm>
            <a:off x="304800" y="1143000"/>
            <a:ext cx="8839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>
              <a:spcBef>
                <a:spcPct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Á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76200"/>
            <a:ext cx="8458200" cy="1143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CÁC NƯỚC ĐÔNG NAM  Á</a:t>
            </a:r>
          </a:p>
          <a:p>
            <a:pPr algn="ctr"/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XIX-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XX)</a:t>
            </a:r>
          </a:p>
          <a:p>
            <a:pPr algn="ctr"/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81000" y="3604736"/>
            <a:ext cx="8382000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457200" y="2057400"/>
            <a:ext cx="8534400" cy="4648200"/>
          </a:xfrm>
          <a:prstGeom prst="irregularSeal1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pt-BR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biết vì sao </a:t>
            </a:r>
          </a:p>
          <a:p>
            <a:pPr algn="ctr">
              <a:spcBef>
                <a:spcPct val="0"/>
              </a:spcBef>
              <a:buNone/>
            </a:pPr>
            <a:r>
              <a:rPr lang="pt-BR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nghĩa thực dân xâm lược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nước Đông Nam Á ?</a:t>
            </a:r>
            <a:endParaRPr lang="en-US" altLang="en-US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16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838200" y="457200"/>
            <a:ext cx="7772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vi-V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Khách quan: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Từ nửa sau thế kỉ XIX, tư bản phương Tây hoàn thành CMTS, đua nhau, xâm lược thuộc địa.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Chủ quan: ĐNA là vùng chiến lược quan trọng, giàu tài nguyên, chế độ phong kiến suy yếu.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472440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xâm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ĐNA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icture 3" descr="Luoc do cac nuoc Dong Nam 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0" y="1"/>
            <a:ext cx="6019800" cy="6389394"/>
          </a:xfrm>
          <a:prstGeom prst="rect">
            <a:avLst/>
          </a:prstGeom>
          <a:noFill/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857500" y="5834947"/>
            <a:ext cx="6327866" cy="9233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LƯỢC ĐỒ ĐÔNG NAM Á CUỐI THẾ KỈ XIX – ĐẦU THẾ KỈ XX</a:t>
            </a:r>
          </a:p>
        </p:txBody>
      </p:sp>
      <p:grpSp>
        <p:nvGrpSpPr>
          <p:cNvPr id="2" name="Group 5"/>
          <p:cNvGrpSpPr/>
          <p:nvPr/>
        </p:nvGrpSpPr>
        <p:grpSpPr bwMode="auto">
          <a:xfrm>
            <a:off x="74510" y="2321494"/>
            <a:ext cx="2743200" cy="2645495"/>
            <a:chOff x="0" y="2789"/>
            <a:chExt cx="1982" cy="1380"/>
          </a:xfrm>
        </p:grpSpPr>
        <p:sp>
          <p:nvSpPr>
            <p:cNvPr id="36870" name="Text Box 6"/>
            <p:cNvSpPr txBox="1">
              <a:spLocks noChangeArrowheads="1"/>
            </p:cNvSpPr>
            <p:nvPr/>
          </p:nvSpPr>
          <p:spPr bwMode="auto">
            <a:xfrm>
              <a:off x="0" y="2789"/>
              <a:ext cx="1824" cy="1276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u="sng" dirty="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CHÚ THÍCH</a:t>
              </a:r>
            </a:p>
            <a:p>
              <a:pPr algn="ctr">
                <a:spcBef>
                  <a:spcPct val="50000"/>
                </a:spcBef>
              </a:pPr>
              <a:endParaRPr lang="en-US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50000"/>
                </a:spcBef>
              </a:pPr>
              <a:endPara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50000"/>
                </a:spcBef>
              </a:pPr>
              <a:endPara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50000"/>
                </a:spcBef>
              </a:pPr>
              <a:endPara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50000"/>
                </a:spcBef>
              </a:pPr>
              <a:endPara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0" y="3024"/>
              <a:ext cx="1440" cy="18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-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Thuộc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địa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Anh</a:t>
              </a:r>
              <a:endParaRPr lang="en-US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872" name="Text Box 8"/>
            <p:cNvSpPr txBox="1">
              <a:spLocks noChangeArrowheads="1"/>
            </p:cNvSpPr>
            <p:nvPr/>
          </p:nvSpPr>
          <p:spPr bwMode="auto">
            <a:xfrm>
              <a:off x="0" y="3283"/>
              <a:ext cx="1536" cy="18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P-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Thuộc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địa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Pháp</a:t>
              </a:r>
              <a:endParaRPr lang="en-US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873" name="Text Box 9"/>
            <p:cNvSpPr txBox="1">
              <a:spLocks noChangeArrowheads="1"/>
            </p:cNvSpPr>
            <p:nvPr/>
          </p:nvSpPr>
          <p:spPr bwMode="auto">
            <a:xfrm>
              <a:off x="0" y="3523"/>
              <a:ext cx="1584" cy="18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H-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Thuộc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địa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Hà Lan</a:t>
              </a:r>
            </a:p>
          </p:txBody>
        </p:sp>
        <p:sp>
          <p:nvSpPr>
            <p:cNvPr id="36874" name="Text Box 10"/>
            <p:cNvSpPr txBox="1">
              <a:spLocks noChangeArrowheads="1"/>
            </p:cNvSpPr>
            <p:nvPr/>
          </p:nvSpPr>
          <p:spPr bwMode="auto">
            <a:xfrm>
              <a:off x="0" y="3763"/>
              <a:ext cx="1982" cy="18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T-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Thuộc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địa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Tây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Ban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Nha</a:t>
              </a:r>
              <a:endParaRPr lang="en-US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875" name="Text Box 11"/>
            <p:cNvSpPr txBox="1">
              <a:spLocks noChangeArrowheads="1"/>
            </p:cNvSpPr>
            <p:nvPr/>
          </p:nvSpPr>
          <p:spPr bwMode="auto">
            <a:xfrm>
              <a:off x="0" y="3984"/>
              <a:ext cx="1872" cy="18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B-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Thuộc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địa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Bô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̀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Đào</a:t>
              </a:r>
              <a:r>
                <a:rPr lang="en-US" sz="17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Nha</a:t>
              </a:r>
              <a:endParaRPr lang="en-US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12"/>
          <p:cNvGrpSpPr/>
          <p:nvPr/>
        </p:nvGrpSpPr>
        <p:grpSpPr bwMode="auto">
          <a:xfrm>
            <a:off x="3886200" y="514668"/>
            <a:ext cx="3581400" cy="1752601"/>
            <a:chOff x="2304" y="528"/>
            <a:chExt cx="2256" cy="1104"/>
          </a:xfrm>
        </p:grpSpPr>
        <p:sp>
          <p:nvSpPr>
            <p:cNvPr id="36877" name="Text Box 13"/>
            <p:cNvSpPr txBox="1">
              <a:spLocks noChangeArrowheads="1"/>
            </p:cNvSpPr>
            <p:nvPr/>
          </p:nvSpPr>
          <p:spPr bwMode="auto">
            <a:xfrm>
              <a:off x="3120" y="1152"/>
              <a:ext cx="1440" cy="20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VIỆT NAM</a:t>
              </a:r>
              <a:r>
                <a:rPr lang="en-US" sz="1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(P)</a:t>
              </a:r>
            </a:p>
          </p:txBody>
        </p:sp>
        <p:sp>
          <p:nvSpPr>
            <p:cNvPr id="36878" name="Text Box 14"/>
            <p:cNvSpPr txBox="1">
              <a:spLocks noChangeArrowheads="1"/>
            </p:cNvSpPr>
            <p:nvPr/>
          </p:nvSpPr>
          <p:spPr bwMode="auto">
            <a:xfrm>
              <a:off x="2304" y="528"/>
              <a:ext cx="768" cy="29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500" b="1" dirty="0" err="1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Lào</a:t>
              </a:r>
              <a:r>
                <a:rPr lang="en-US" sz="15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>
                <a:lnSpc>
                  <a:spcPct val="80000"/>
                </a:lnSpc>
              </a:pPr>
              <a:r>
                <a:rPr lang="en-US" sz="1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(P)</a:t>
              </a:r>
            </a:p>
          </p:txBody>
        </p:sp>
        <p:sp>
          <p:nvSpPr>
            <p:cNvPr id="36879" name="Text Box 15"/>
            <p:cNvSpPr txBox="1">
              <a:spLocks noChangeArrowheads="1"/>
            </p:cNvSpPr>
            <p:nvPr/>
          </p:nvSpPr>
          <p:spPr bwMode="auto">
            <a:xfrm>
              <a:off x="2496" y="1344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500" b="1" dirty="0" err="1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Campuchia</a:t>
              </a:r>
              <a:r>
                <a:rPr lang="en-US" sz="15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>
                <a:lnSpc>
                  <a:spcPct val="80000"/>
                </a:lnSpc>
              </a:pPr>
              <a:r>
                <a:rPr lang="en-US" sz="1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(P)</a:t>
              </a:r>
            </a:p>
          </p:txBody>
        </p:sp>
      </p:grpSp>
      <p:grpSp>
        <p:nvGrpSpPr>
          <p:cNvPr id="4" name="Group 16"/>
          <p:cNvGrpSpPr/>
          <p:nvPr/>
        </p:nvGrpSpPr>
        <p:grpSpPr bwMode="auto">
          <a:xfrm>
            <a:off x="2971800" y="277813"/>
            <a:ext cx="4899025" cy="3532188"/>
            <a:chOff x="1872" y="175"/>
            <a:chExt cx="3086" cy="2225"/>
          </a:xfrm>
        </p:grpSpPr>
        <p:sp>
          <p:nvSpPr>
            <p:cNvPr id="36881" name="Text Box 17"/>
            <p:cNvSpPr txBox="1">
              <a:spLocks noChangeArrowheads="1"/>
            </p:cNvSpPr>
            <p:nvPr/>
          </p:nvSpPr>
          <p:spPr bwMode="auto">
            <a:xfrm>
              <a:off x="1872" y="544"/>
              <a:ext cx="432" cy="4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b="1" dirty="0" err="1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Miến</a:t>
              </a:r>
              <a:r>
                <a:rPr lang="en-US" sz="16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 err="1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Điện</a:t>
              </a:r>
              <a:endParaRPr lang="en-US" sz="1600" b="1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(A)</a:t>
              </a:r>
            </a:p>
          </p:txBody>
        </p:sp>
        <p:grpSp>
          <p:nvGrpSpPr>
            <p:cNvPr id="5" name="Group 18"/>
            <p:cNvGrpSpPr/>
            <p:nvPr/>
          </p:nvGrpSpPr>
          <p:grpSpPr bwMode="auto">
            <a:xfrm>
              <a:off x="2520" y="175"/>
              <a:ext cx="2438" cy="2225"/>
              <a:chOff x="2520" y="175"/>
              <a:chExt cx="2438" cy="2225"/>
            </a:xfrm>
          </p:grpSpPr>
          <p:sp>
            <p:nvSpPr>
              <p:cNvPr id="36883" name="Text Box 19"/>
              <p:cNvSpPr txBox="1">
                <a:spLocks noChangeArrowheads="1"/>
              </p:cNvSpPr>
              <p:nvPr/>
            </p:nvSpPr>
            <p:spPr bwMode="auto">
              <a:xfrm>
                <a:off x="3518" y="175"/>
                <a:ext cx="1440" cy="17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500" b="1" dirty="0" err="1">
                    <a:solidFill>
                      <a:srgbClr val="33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Hương</a:t>
                </a:r>
                <a:r>
                  <a:rPr lang="en-US" sz="1500" b="1" dirty="0">
                    <a:solidFill>
                      <a:srgbClr val="33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="1" dirty="0" err="1">
                    <a:solidFill>
                      <a:srgbClr val="33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Cảng</a:t>
                </a:r>
                <a:r>
                  <a:rPr lang="en-US" sz="1500" b="1" dirty="0">
                    <a:solidFill>
                      <a:srgbClr val="33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(A)</a:t>
                </a:r>
              </a:p>
            </p:txBody>
          </p:sp>
          <p:grpSp>
            <p:nvGrpSpPr>
              <p:cNvPr id="6" name="Group 20"/>
              <p:cNvGrpSpPr/>
              <p:nvPr/>
            </p:nvGrpSpPr>
            <p:grpSpPr bwMode="auto">
              <a:xfrm>
                <a:off x="2520" y="2087"/>
                <a:ext cx="1656" cy="313"/>
                <a:chOff x="2520" y="2087"/>
                <a:chExt cx="1656" cy="313"/>
              </a:xfrm>
            </p:grpSpPr>
            <p:sp>
              <p:nvSpPr>
                <p:cNvPr id="3688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520" y="2087"/>
                  <a:ext cx="768" cy="2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lnSpc>
                      <a:spcPct val="80000"/>
                    </a:lnSpc>
                  </a:pPr>
                  <a:r>
                    <a:rPr lang="en-US" sz="1400" b="1" dirty="0">
                      <a:solidFill>
                        <a:srgbClr val="3333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MÃ LAI </a:t>
                  </a:r>
                </a:p>
                <a:p>
                  <a:pPr algn="ctr">
                    <a:lnSpc>
                      <a:spcPct val="80000"/>
                    </a:lnSpc>
                  </a:pPr>
                  <a:r>
                    <a:rPr lang="en-US" sz="14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(A)</a:t>
                  </a:r>
                </a:p>
              </p:txBody>
            </p:sp>
            <p:sp>
              <p:nvSpPr>
                <p:cNvPr id="36886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408" y="2109"/>
                  <a:ext cx="768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lnSpc>
                      <a:spcPct val="80000"/>
                    </a:lnSpc>
                  </a:pPr>
                  <a:r>
                    <a:rPr lang="en-US" sz="1400" b="1" dirty="0">
                      <a:solidFill>
                        <a:srgbClr val="3333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MÃ LAI </a:t>
                  </a:r>
                </a:p>
                <a:p>
                  <a:pPr algn="ctr">
                    <a:lnSpc>
                      <a:spcPct val="80000"/>
                    </a:lnSpc>
                  </a:pPr>
                  <a:r>
                    <a:rPr lang="en-US" sz="16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(A)</a:t>
                  </a:r>
                </a:p>
              </p:txBody>
            </p:sp>
          </p:grpSp>
        </p:grpSp>
      </p:grpSp>
      <p:grpSp>
        <p:nvGrpSpPr>
          <p:cNvPr id="7" name="Group 23"/>
          <p:cNvGrpSpPr/>
          <p:nvPr/>
        </p:nvGrpSpPr>
        <p:grpSpPr bwMode="auto">
          <a:xfrm>
            <a:off x="4229100" y="4206081"/>
            <a:ext cx="2667000" cy="1341438"/>
            <a:chOff x="2448" y="2880"/>
            <a:chExt cx="1680" cy="845"/>
          </a:xfrm>
        </p:grpSpPr>
        <p:sp>
          <p:nvSpPr>
            <p:cNvPr id="36888" name="Text Box 24"/>
            <p:cNvSpPr txBox="1">
              <a:spLocks noChangeArrowheads="1"/>
            </p:cNvSpPr>
            <p:nvPr/>
          </p:nvSpPr>
          <p:spPr bwMode="auto">
            <a:xfrm rot="1233324">
              <a:off x="2448" y="3264"/>
              <a:ext cx="1330" cy="46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In-</a:t>
              </a:r>
              <a:r>
                <a:rPr lang="en-US" sz="2200" b="1" dirty="0" err="1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đô</a:t>
              </a:r>
              <a:r>
                <a:rPr lang="en-US" sz="22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2200" b="1" dirty="0" err="1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nê</a:t>
              </a:r>
              <a:r>
                <a:rPr lang="en-US" sz="22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-xi-a</a:t>
              </a:r>
              <a:r>
                <a:rPr lang="en-US" sz="20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(H)</a:t>
              </a:r>
            </a:p>
          </p:txBody>
        </p:sp>
        <p:sp>
          <p:nvSpPr>
            <p:cNvPr id="36889" name="Text Box 25"/>
            <p:cNvSpPr txBox="1">
              <a:spLocks noChangeArrowheads="1"/>
            </p:cNvSpPr>
            <p:nvPr/>
          </p:nvSpPr>
          <p:spPr bwMode="auto">
            <a:xfrm>
              <a:off x="3360" y="2880"/>
              <a:ext cx="768" cy="30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err="1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Bóoc-nê-ô</a:t>
              </a:r>
              <a:r>
                <a:rPr lang="en-US" sz="16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(H)</a:t>
              </a:r>
            </a:p>
          </p:txBody>
        </p:sp>
      </p:grp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934200" y="1524000"/>
            <a:ext cx="1219200" cy="4911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Phi-lip-pin</a:t>
            </a:r>
          </a:p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(T)</a:t>
            </a:r>
          </a:p>
        </p:txBody>
      </p:sp>
      <p:grpSp>
        <p:nvGrpSpPr>
          <p:cNvPr id="8" name="Group 27"/>
          <p:cNvGrpSpPr/>
          <p:nvPr/>
        </p:nvGrpSpPr>
        <p:grpSpPr bwMode="auto">
          <a:xfrm>
            <a:off x="5184866" y="685800"/>
            <a:ext cx="3005138" cy="5338763"/>
            <a:chOff x="3312" y="432"/>
            <a:chExt cx="1893" cy="3363"/>
          </a:xfrm>
        </p:grpSpPr>
        <p:sp>
          <p:nvSpPr>
            <p:cNvPr id="36892" name="Text Box 28"/>
            <p:cNvSpPr txBox="1">
              <a:spLocks noChangeArrowheads="1"/>
            </p:cNvSpPr>
            <p:nvPr/>
          </p:nvSpPr>
          <p:spPr bwMode="auto">
            <a:xfrm>
              <a:off x="3312" y="432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500" b="1" dirty="0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 Cao </a:t>
              </a:r>
            </a:p>
            <a:p>
              <a:pPr algn="ctr">
                <a:lnSpc>
                  <a:spcPct val="80000"/>
                </a:lnSpc>
              </a:pPr>
              <a:r>
                <a:rPr lang="en-US" sz="1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(B)</a:t>
              </a:r>
            </a:p>
          </p:txBody>
        </p:sp>
        <p:sp>
          <p:nvSpPr>
            <p:cNvPr id="36893" name="Text Box 29"/>
            <p:cNvSpPr txBox="1">
              <a:spLocks noChangeArrowheads="1"/>
            </p:cNvSpPr>
            <p:nvPr/>
          </p:nvSpPr>
          <p:spPr bwMode="auto">
            <a:xfrm>
              <a:off x="4437" y="3504"/>
              <a:ext cx="768" cy="29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 dirty="0" err="1">
                  <a:solidFill>
                    <a:srgbClr val="33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Ti-mo</a:t>
              </a:r>
              <a:endParaRPr lang="en-US" sz="1400" b="1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(B)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4023" y="224017"/>
            <a:ext cx="29739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58"/>
          <p:cNvSpPr txBox="1">
            <a:spLocks noChangeArrowheads="1"/>
          </p:cNvSpPr>
          <p:nvPr/>
        </p:nvSpPr>
        <p:spPr bwMode="auto">
          <a:xfrm>
            <a:off x="74023" y="5076975"/>
            <a:ext cx="2511424" cy="163121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Xiêm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endParaRPr lang="en-US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đệm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0469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917589"/>
              </p:ext>
            </p:extLst>
          </p:nvPr>
        </p:nvGraphicFramePr>
        <p:xfrm>
          <a:off x="0" y="580025"/>
          <a:ext cx="9144000" cy="6059097"/>
        </p:xfrm>
        <a:graphic>
          <a:graphicData uri="http://schemas.openxmlformats.org/drawingml/2006/table">
            <a:tbl>
              <a:tblPr/>
              <a:tblGrid>
                <a:gridCol w="1942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9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37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các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Đông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Nam Á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Thực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dân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xâm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lược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Thời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gian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hoàn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thành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xâm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lược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3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Indonesia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84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Philippines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Char char="-"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Miến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Điện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Malaysaia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30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Việt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Nam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Lào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Campuchia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289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Xiêm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Thái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0" name="Text Box 37"/>
          <p:cNvSpPr txBox="1">
            <a:spLocks noChangeArrowheads="1"/>
          </p:cNvSpPr>
          <p:nvPr/>
        </p:nvSpPr>
        <p:spPr bwMode="auto">
          <a:xfrm>
            <a:off x="1994479" y="1242261"/>
            <a:ext cx="1654175" cy="81560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38"/>
          <p:cNvSpPr txBox="1">
            <a:spLocks noChangeArrowheads="1"/>
          </p:cNvSpPr>
          <p:nvPr/>
        </p:nvSpPr>
        <p:spPr bwMode="auto">
          <a:xfrm>
            <a:off x="3886200" y="1373642"/>
            <a:ext cx="5026024" cy="1168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  <a:cs typeface="+mn-cs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TK XIX,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en-US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40"/>
          <p:cNvSpPr txBox="1">
            <a:spLocks noChangeArrowheads="1"/>
          </p:cNvSpPr>
          <p:nvPr/>
        </p:nvSpPr>
        <p:spPr bwMode="auto">
          <a:xfrm>
            <a:off x="1976438" y="2563813"/>
            <a:ext cx="190500" cy="4730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en-US" sz="2400">
              <a:latin typeface="+mj-lt"/>
              <a:cs typeface="+mn-cs"/>
            </a:endParaRPr>
          </a:p>
        </p:txBody>
      </p: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3886200" y="2314575"/>
            <a:ext cx="4945062" cy="10147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chemeClr val="tx1"/>
                </a:solidFill>
                <a:latin typeface="+mj-lt"/>
              </a:rPr>
              <a:t>- 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XVI,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TBN (1899 -1902)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Philipines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</a:p>
        </p:txBody>
      </p:sp>
      <p:sp>
        <p:nvSpPr>
          <p:cNvPr id="25" name="Text Box 47"/>
          <p:cNvSpPr txBox="1">
            <a:spLocks noChangeArrowheads="1"/>
          </p:cNvSpPr>
          <p:nvPr/>
        </p:nvSpPr>
        <p:spPr bwMode="auto">
          <a:xfrm>
            <a:off x="3983786" y="3491791"/>
            <a:ext cx="4114801" cy="3987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1885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48"/>
          <p:cNvSpPr txBox="1">
            <a:spLocks noChangeArrowheads="1"/>
          </p:cNvSpPr>
          <p:nvPr/>
        </p:nvSpPr>
        <p:spPr bwMode="auto">
          <a:xfrm>
            <a:off x="2223361" y="3890571"/>
            <a:ext cx="793372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7" name="Text Box 51"/>
          <p:cNvSpPr txBox="1">
            <a:spLocks noChangeArrowheads="1"/>
          </p:cNvSpPr>
          <p:nvPr/>
        </p:nvSpPr>
        <p:spPr bwMode="auto">
          <a:xfrm>
            <a:off x="3966369" y="3971236"/>
            <a:ext cx="4648200" cy="3987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TK XX</a:t>
            </a:r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2189763" y="4495800"/>
            <a:ext cx="697627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55"/>
          <p:cNvSpPr txBox="1">
            <a:spLocks noChangeArrowheads="1"/>
          </p:cNvSpPr>
          <p:nvPr/>
        </p:nvSpPr>
        <p:spPr bwMode="auto">
          <a:xfrm>
            <a:off x="3817938" y="4535488"/>
            <a:ext cx="5249862" cy="3987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 </a:t>
            </a:r>
          </a:p>
        </p:txBody>
      </p:sp>
      <p:sp>
        <p:nvSpPr>
          <p:cNvPr id="30" name="Text Box 57"/>
          <p:cNvSpPr txBox="1">
            <a:spLocks noChangeArrowheads="1"/>
          </p:cNvSpPr>
          <p:nvPr/>
        </p:nvSpPr>
        <p:spPr bwMode="auto">
          <a:xfrm>
            <a:off x="2057400" y="5771810"/>
            <a:ext cx="1497013" cy="98488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58"/>
          <p:cNvSpPr txBox="1">
            <a:spLocks noChangeArrowheads="1"/>
          </p:cNvSpPr>
          <p:nvPr/>
        </p:nvSpPr>
        <p:spPr bwMode="auto">
          <a:xfrm>
            <a:off x="3779045" y="5732621"/>
            <a:ext cx="5022848" cy="76944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vi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endParaRPr lang="en-US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đệm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110599" y="2542042"/>
            <a:ext cx="1339850" cy="708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+mn-cs"/>
              </a:rPr>
              <a:t>Tây</a:t>
            </a:r>
            <a:r>
              <a:rPr lang="en-US" sz="2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+mn-cs"/>
              </a:rPr>
              <a:t> Ban </a:t>
            </a:r>
            <a:r>
              <a:rPr lang="en-US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+mn-cs"/>
              </a:rPr>
              <a:t>Nha</a:t>
            </a:r>
            <a:r>
              <a:rPr lang="en-US" sz="2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+mn-cs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+mn-cs"/>
              </a:rPr>
              <a:t>Mỹ</a:t>
            </a:r>
            <a:endParaRPr lang="en-US" sz="2000" dirty="0">
              <a:latin typeface="+mn-lt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ĐNA</a:t>
            </a:r>
          </a:p>
        </p:txBody>
      </p:sp>
    </p:spTree>
    <p:extLst>
      <p:ext uri="{BB962C8B-B14F-4D97-AF65-F5344CB8AC3E}">
        <p14:creationId xmlns:p14="http://schemas.microsoft.com/office/powerpoint/2010/main" val="407211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bldLvl="0" animBg="1"/>
      <p:bldP spid="23" grpId="0" bldLvl="0" animBg="1"/>
      <p:bldP spid="25" grpId="0" bldLvl="0" animBg="1"/>
      <p:bldP spid="26" grpId="0"/>
      <p:bldP spid="27" grpId="0" bldLvl="0" animBg="1"/>
      <p:bldP spid="28" grpId="0"/>
      <p:bldP spid="29" grpId="0" bldLvl="0" animBg="1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30" name="Group 9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4020662"/>
              </p:ext>
            </p:extLst>
          </p:nvPr>
        </p:nvGraphicFramePr>
        <p:xfrm>
          <a:off x="168275" y="1377027"/>
          <a:ext cx="8137525" cy="5264565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8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79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Nội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dung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Campuchia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Lào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4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Thời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gian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Pháp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xâm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lược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89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cuộc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 KN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tiêu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biểu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55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Kết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quả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507" name="Text Box 75"/>
          <p:cNvSpPr txBox="1">
            <a:spLocks noChangeArrowheads="1"/>
          </p:cNvSpPr>
          <p:nvPr/>
        </p:nvSpPr>
        <p:spPr bwMode="auto">
          <a:xfrm>
            <a:off x="1676400" y="53340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sz="2400">
              <a:latin typeface="Arial" pitchFamily="34" charset="0"/>
            </a:endParaRPr>
          </a:p>
        </p:txBody>
      </p:sp>
      <p:sp>
        <p:nvSpPr>
          <p:cNvPr id="18527" name="Text Box 95"/>
          <p:cNvSpPr txBox="1">
            <a:spLocks noChangeArrowheads="1"/>
          </p:cNvSpPr>
          <p:nvPr/>
        </p:nvSpPr>
        <p:spPr bwMode="auto">
          <a:xfrm>
            <a:off x="1508125" y="58308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sz="2400">
              <a:latin typeface="Arial" pitchFamily="34" charset="0"/>
            </a:endParaRPr>
          </a:p>
        </p:txBody>
      </p:sp>
      <p:sp>
        <p:nvSpPr>
          <p:cNvPr id="18531" name="Text Box 99"/>
          <p:cNvSpPr txBox="1">
            <a:spLocks noChangeArrowheads="1"/>
          </p:cNvSpPr>
          <p:nvPr/>
        </p:nvSpPr>
        <p:spPr bwMode="auto">
          <a:xfrm>
            <a:off x="1355725" y="12588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sz="2400">
              <a:latin typeface="Arial" pitchFamily="34" charset="0"/>
            </a:endParaRPr>
          </a:p>
        </p:txBody>
      </p:sp>
      <p:sp>
        <p:nvSpPr>
          <p:cNvPr id="18533" name="Text Box 101"/>
          <p:cNvSpPr txBox="1">
            <a:spLocks noChangeArrowheads="1"/>
          </p:cNvSpPr>
          <p:nvPr/>
        </p:nvSpPr>
        <p:spPr bwMode="auto">
          <a:xfrm>
            <a:off x="631825" y="1744663"/>
            <a:ext cx="13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Arial" pitchFamily="34" charset="0"/>
            </a:endParaRPr>
          </a:p>
        </p:txBody>
      </p:sp>
      <p:sp>
        <p:nvSpPr>
          <p:cNvPr id="18559" name="Text Box 127"/>
          <p:cNvSpPr txBox="1">
            <a:spLocks noChangeArrowheads="1"/>
          </p:cNvSpPr>
          <p:nvPr/>
        </p:nvSpPr>
        <p:spPr bwMode="auto">
          <a:xfrm>
            <a:off x="2803525" y="21717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563" name="Text Box 131"/>
          <p:cNvSpPr txBox="1">
            <a:spLocks noChangeArrowheads="1"/>
          </p:cNvSpPr>
          <p:nvPr/>
        </p:nvSpPr>
        <p:spPr bwMode="auto">
          <a:xfrm>
            <a:off x="3146425" y="1820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0" y="181843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XX</a:t>
            </a:r>
          </a:p>
        </p:txBody>
      </p:sp>
    </p:spTree>
    <p:extLst>
      <p:ext uri="{BB962C8B-B14F-4D97-AF65-F5344CB8AC3E}">
        <p14:creationId xmlns:p14="http://schemas.microsoft.com/office/powerpoint/2010/main" val="52820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30" name="Group 9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62094709"/>
              </p:ext>
            </p:extLst>
          </p:nvPr>
        </p:nvGraphicFramePr>
        <p:xfrm>
          <a:off x="214093" y="1220471"/>
          <a:ext cx="8137525" cy="5504752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8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79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Nội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dung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Campuchia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Lào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4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Thời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gian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Pháp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xâm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lược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cuộc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 KN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tiêu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Times New Roman" pitchFamily="18" charset="0"/>
                        </a:rPr>
                        <a:t>biểu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55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</a:rPr>
                        <a:t>Kết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</a:rPr>
                        <a:t>quả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507" name="Text Box 75"/>
          <p:cNvSpPr txBox="1">
            <a:spLocks noChangeArrowheads="1"/>
          </p:cNvSpPr>
          <p:nvPr/>
        </p:nvSpPr>
        <p:spPr bwMode="auto">
          <a:xfrm>
            <a:off x="1676400" y="53340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sz="2400">
              <a:latin typeface="Arial" pitchFamily="34" charset="0"/>
            </a:endParaRPr>
          </a:p>
        </p:txBody>
      </p:sp>
      <p:sp>
        <p:nvSpPr>
          <p:cNvPr id="18527" name="Text Box 95"/>
          <p:cNvSpPr txBox="1">
            <a:spLocks noChangeArrowheads="1"/>
          </p:cNvSpPr>
          <p:nvPr/>
        </p:nvSpPr>
        <p:spPr bwMode="auto">
          <a:xfrm>
            <a:off x="1508125" y="58308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sz="2400">
              <a:latin typeface="Arial" pitchFamily="34" charset="0"/>
            </a:endParaRPr>
          </a:p>
        </p:txBody>
      </p:sp>
      <p:sp>
        <p:nvSpPr>
          <p:cNvPr id="18531" name="Text Box 99"/>
          <p:cNvSpPr txBox="1">
            <a:spLocks noChangeArrowheads="1"/>
          </p:cNvSpPr>
          <p:nvPr/>
        </p:nvSpPr>
        <p:spPr bwMode="auto">
          <a:xfrm>
            <a:off x="1355725" y="12588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sz="2400">
              <a:latin typeface="Arial" pitchFamily="34" charset="0"/>
            </a:endParaRPr>
          </a:p>
        </p:txBody>
      </p:sp>
      <p:sp>
        <p:nvSpPr>
          <p:cNvPr id="18533" name="Text Box 101"/>
          <p:cNvSpPr txBox="1">
            <a:spLocks noChangeArrowheads="1"/>
          </p:cNvSpPr>
          <p:nvPr/>
        </p:nvSpPr>
        <p:spPr bwMode="auto">
          <a:xfrm>
            <a:off x="631825" y="1744663"/>
            <a:ext cx="13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400">
              <a:latin typeface="Arial" pitchFamily="34" charset="0"/>
            </a:endParaRPr>
          </a:p>
        </p:txBody>
      </p:sp>
      <p:sp>
        <p:nvSpPr>
          <p:cNvPr id="18559" name="Text Box 127"/>
          <p:cNvSpPr txBox="1">
            <a:spLocks noChangeArrowheads="1"/>
          </p:cNvSpPr>
          <p:nvPr/>
        </p:nvSpPr>
        <p:spPr bwMode="auto">
          <a:xfrm>
            <a:off x="2803525" y="21717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8563" name="Text Box 131"/>
          <p:cNvSpPr txBox="1">
            <a:spLocks noChangeArrowheads="1"/>
          </p:cNvSpPr>
          <p:nvPr/>
        </p:nvSpPr>
        <p:spPr bwMode="auto">
          <a:xfrm>
            <a:off x="3146425" y="18208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0" y="181843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38400" y="203189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1884 CPC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Pháp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3623608"/>
            <a:ext cx="304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1861-1892 KN Si-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1863-1866 KN A-cha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Xoa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1866- 1867 KN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Pu-côm-bô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2004219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1893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Pháp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0" y="3746027"/>
            <a:ext cx="281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-1901-1903 KN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Pha-ca-đuốc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- 1901-1907 KN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Com-ma-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593956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bại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78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8382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*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2400" y="1295400"/>
            <a:ext cx="8991600" cy="489364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tục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sôi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nổi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rộng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u="sng" strike="noStrike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b="1" u="sng" strike="noStrike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u="sng" strike="noStrike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endParaRPr lang="en-US" sz="2400" b="1" u="sng" strike="noStrike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endParaRPr kumimoji="0" lang="en-US" sz="2400" b="1" i="0" u="sng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khởi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kumimoji="0" lang="vi-VN" sz="2400" b="1" i="0" u="sng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thu hút được đông đảo tầng lớp nhân dân tham gia </a:t>
            </a:r>
            <a:endParaRPr kumimoji="0" lang="en-US" sz="2400" b="1" i="0" u="sng" strike="noStrike" cap="none" normalizeH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phu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kumimoji="0" lang="en-US" sz="24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Lực</a:t>
            </a:r>
            <a:r>
              <a:rPr kumimoji="0" lang="en-US" sz="24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kumimoji="0" lang="en-US" sz="24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Nông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dân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đồng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bào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dân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tộc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thiểu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4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4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thất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lối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đắn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thiếu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vững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chênh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lệch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thần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đoàn</a:t>
            </a:r>
            <a:r>
              <a:rPr kumimoji="0" lang="en-US" sz="2400" b="1" i="0" u="sng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sng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Đông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Dương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3352800" y="1099810"/>
            <a:ext cx="5029200" cy="3276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puchia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</TotalTime>
  <Words>1608</Words>
  <Application>Microsoft Office PowerPoint</Application>
  <PresentationFormat>On-screen Show (4:3)</PresentationFormat>
  <Paragraphs>203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* Ý nghĩa</vt:lpstr>
      <vt:lpstr>PowerPoint Presentation</vt:lpstr>
      <vt:lpstr>Câu 1. Giữa thế kỉ XIX các nước ĐNA tồn tại chế độ xã hội nào?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</dc:creator>
  <cp:lastModifiedBy>Administrator</cp:lastModifiedBy>
  <cp:revision>151</cp:revision>
  <dcterms:created xsi:type="dcterms:W3CDTF">2015-07-30T06:52:00Z</dcterms:created>
  <dcterms:modified xsi:type="dcterms:W3CDTF">2023-05-09T13:45:10Z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