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40" r:id="rId2"/>
  </p:sldMasterIdLst>
  <p:notesMasterIdLst>
    <p:notesMasterId r:id="rId18"/>
  </p:notesMasterIdLst>
  <p:sldIdLst>
    <p:sldId id="258" r:id="rId3"/>
    <p:sldId id="279" r:id="rId4"/>
    <p:sldId id="274" r:id="rId5"/>
    <p:sldId id="259" r:id="rId6"/>
    <p:sldId id="261" r:id="rId7"/>
    <p:sldId id="280" r:id="rId8"/>
    <p:sldId id="263" r:id="rId9"/>
    <p:sldId id="281" r:id="rId10"/>
    <p:sldId id="264" r:id="rId11"/>
    <p:sldId id="265" r:id="rId12"/>
    <p:sldId id="266" r:id="rId13"/>
    <p:sldId id="270" r:id="rId14"/>
    <p:sldId id="271" r:id="rId15"/>
    <p:sldId id="278" r:id="rId16"/>
    <p:sldId id="27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8000"/>
    <a:srgbClr val="FFFFCC"/>
    <a:srgbClr val="FFFF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E23549-116B-4D9D-A2D7-42009814EC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2F108DE-BECD-46CE-A872-6743DFE6356F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26F1A2-219A-4859-9E1F-51DBE04612E5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2D54E7-2FD5-425E-BB64-343E3673C0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75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D7673-7A47-4FD0-A803-D695F799D3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741898-3FC1-4B36-B7BC-5ABCE5341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847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9E3E7-B436-448E-8C34-2219D88DEE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875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4B097-934C-4CF7-B0F1-11F35AFD1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959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EE6D4-DCB7-4574-90A7-6E41D32389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597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1C23F-ABF8-4E99-A23A-6ED67CB16D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341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3C117-2CA5-4302-B1D3-CE76B202A5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877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675AA-09B7-4AE7-B744-46D2D65DBC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320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1DE08-AA8A-484B-9979-7F6952300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4934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9E673-458D-43D9-AAFF-887BC9A9CB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7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61CC75-5994-4EAE-AA86-930F4E7D0C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90165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9C22E-B570-49F9-8817-BED4997643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6448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7633F-DD59-4546-BC78-E198958B10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648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F22A8-21F0-4B3B-A43A-239E6D3FD0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02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64606-F3B9-420F-814C-5997374435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672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808DE5-C172-4FC4-AC65-D3ED1C5EAD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974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0DB69-6346-4536-AD4E-C8FBC0D24D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09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70A955-3743-4C7B-8640-F0EB063C7C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07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E7726C-1C28-4DF7-A4FA-921FE30C86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99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CE534-23B8-4958-80D9-73A66ABFC8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48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82466C-1A22-499E-BED9-55F04F416F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753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D67D73-1FC8-4088-A7AE-A08FD73FB2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BÀI GIẢNG ESTE LỚP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6821798-AB54-46E8-BC27-6448E7FE9F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  <a:latin typeface="Arial" charset="0"/>
                <a:cs typeface="Arial" charset="0"/>
              </a:rPr>
              <a:t>KHỞI ĐỘNG</a:t>
            </a:r>
            <a:endParaRPr lang="en-US" sz="54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  <a:reflection blurRad="6350" stA="55000" endA="300" endPos="45500" dir="5400000" sy="-100000" algn="bl" rotWithShape="0"/>
              </a:effectLst>
              <a:latin typeface="Arial" charset="0"/>
              <a:cs typeface="Arial" charset="0"/>
            </a:endParaRPr>
          </a:p>
        </p:txBody>
      </p:sp>
      <p:sp>
        <p:nvSpPr>
          <p:cNvPr id="11279" name="TextBox 10"/>
          <p:cNvSpPr txBox="1">
            <a:spLocks noChangeArrowheads="1"/>
          </p:cNvSpPr>
          <p:nvPr/>
        </p:nvSpPr>
        <p:spPr bwMode="auto">
          <a:xfrm>
            <a:off x="548460" y="1748354"/>
            <a:ext cx="2138482" cy="522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Chất A là: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54132" y="724463"/>
            <a:ext cx="8989868" cy="1231106"/>
            <a:chOff x="154132" y="724463"/>
            <a:chExt cx="8989868" cy="1231106"/>
          </a:xfrm>
        </p:grpSpPr>
        <p:cxnSp>
          <p:nvCxnSpPr>
            <p:cNvPr id="9" name="Straight Arrow Connector 8"/>
            <p:cNvCxnSpPr/>
            <p:nvPr/>
          </p:nvCxnSpPr>
          <p:spPr bwMode="auto">
            <a:xfrm>
              <a:off x="5156199" y="1443125"/>
              <a:ext cx="592138" cy="158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82" name="TextBox 9"/>
            <p:cNvSpPr txBox="1">
              <a:spLocks noChangeArrowheads="1"/>
            </p:cNvSpPr>
            <p:nvPr/>
          </p:nvSpPr>
          <p:spPr bwMode="auto">
            <a:xfrm>
              <a:off x="5731529" y="1103961"/>
              <a:ext cx="3412471" cy="403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A    +    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1283" name="TextBox 17"/>
            <p:cNvSpPr txBox="1">
              <a:spLocks noChangeArrowheads="1"/>
            </p:cNvSpPr>
            <p:nvPr/>
          </p:nvSpPr>
          <p:spPr bwMode="auto">
            <a:xfrm>
              <a:off x="154132" y="724463"/>
              <a:ext cx="5065621" cy="1231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Cho phản ứng sau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OH + 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COOH </a:t>
              </a:r>
            </a:p>
            <a:p>
              <a:pPr eaLnBrk="1" hangingPunct="1"/>
              <a:endParaRPr lang="en-US" altLang="en-US" dirty="0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220663" y="2471879"/>
            <a:ext cx="8923337" cy="1192213"/>
            <a:chOff x="374073" y="3362325"/>
            <a:chExt cx="8769927" cy="1192568"/>
          </a:xfrm>
        </p:grpSpPr>
        <p:sp>
          <p:nvSpPr>
            <p:cNvPr id="11271" name="TextBox 11"/>
            <p:cNvSpPr txBox="1">
              <a:spLocks noChangeArrowheads="1"/>
            </p:cNvSpPr>
            <p:nvPr/>
          </p:nvSpPr>
          <p:spPr bwMode="auto">
            <a:xfrm>
              <a:off x="590550" y="3362325"/>
              <a:ext cx="3236913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 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COOCH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1272" name="TextBox 12"/>
            <p:cNvSpPr txBox="1">
              <a:spLocks noChangeArrowheads="1"/>
            </p:cNvSpPr>
            <p:nvPr/>
          </p:nvSpPr>
          <p:spPr bwMode="auto">
            <a:xfrm>
              <a:off x="5927725" y="3445452"/>
              <a:ext cx="32162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COOCH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1273" name="TextBox 13"/>
            <p:cNvSpPr txBox="1">
              <a:spLocks noChangeArrowheads="1"/>
            </p:cNvSpPr>
            <p:nvPr/>
          </p:nvSpPr>
          <p:spPr bwMode="auto">
            <a:xfrm>
              <a:off x="604838" y="4031673"/>
              <a:ext cx="371778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C. 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COOCH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1274" name="TextBox 14"/>
            <p:cNvSpPr txBox="1">
              <a:spLocks noChangeArrowheads="1"/>
            </p:cNvSpPr>
            <p:nvPr/>
          </p:nvSpPr>
          <p:spPr bwMode="auto">
            <a:xfrm>
              <a:off x="5991802" y="4028786"/>
              <a:ext cx="255905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D. CH</a:t>
              </a:r>
              <a:r>
                <a:rPr lang="en-US" altLang="en-US" sz="14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COOCH</a:t>
              </a:r>
              <a:r>
                <a:rPr lang="en-US" altLang="en-US" sz="14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6" name="Oval 15">
              <a:hlinkClick r:id="" action="ppaction://noaction"/>
            </p:cNvPr>
            <p:cNvSpPr/>
            <p:nvPr/>
          </p:nvSpPr>
          <p:spPr>
            <a:xfrm>
              <a:off x="374073" y="3560822"/>
              <a:ext cx="207507" cy="208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Oval 16">
              <a:hlinkClick r:id="" action="ppaction://noaction"/>
            </p:cNvPr>
            <p:cNvSpPr/>
            <p:nvPr/>
          </p:nvSpPr>
          <p:spPr>
            <a:xfrm>
              <a:off x="388114" y="4170604"/>
              <a:ext cx="207508" cy="208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Oval 17">
              <a:hlinkClick r:id="" action="ppaction://noaction"/>
            </p:cNvPr>
            <p:cNvSpPr/>
            <p:nvPr/>
          </p:nvSpPr>
          <p:spPr>
            <a:xfrm>
              <a:off x="5652255" y="3587817"/>
              <a:ext cx="207508" cy="20802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Oval 18">
              <a:hlinkClick r:id="" action="ppaction://noaction"/>
            </p:cNvPr>
            <p:cNvSpPr/>
            <p:nvPr/>
          </p:nvSpPr>
          <p:spPr>
            <a:xfrm>
              <a:off x="5652255" y="4183307"/>
              <a:ext cx="207508" cy="208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1269" name="Slide Number Placeholder 2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911153-DCF5-4430-93F3-D2EBC4E92A03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11270" name="Footer Placeholder 2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sp>
        <p:nvSpPr>
          <p:cNvPr id="3" name="Oval 2"/>
          <p:cNvSpPr/>
          <p:nvPr/>
        </p:nvSpPr>
        <p:spPr>
          <a:xfrm>
            <a:off x="5432844" y="2554981"/>
            <a:ext cx="942437" cy="5831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31800" y="1618945"/>
            <a:ext cx="7509163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82880" algn="l"/>
                <a:tab pos="1828800" algn="l"/>
                <a:tab pos="3200400" algn="l"/>
                <a:tab pos="4572000" algn="l"/>
              </a:tabLst>
            </a:pP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Hãy cho biết: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82880" algn="l"/>
                <a:tab pos="1828800" algn="l"/>
                <a:tab pos="3200400" algn="l"/>
                <a:tab pos="4572000" algn="l"/>
              </a:tabLst>
            </a:pP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Phân tử nước ở trên được tách ra từ nguyên tử và nhóm nguyên tử nào</a:t>
            </a: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nl-NL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82880" algn="l"/>
                <a:tab pos="1828800" algn="l"/>
                <a:tab pos="3200400" algn="l"/>
                <a:tab pos="4572000" algn="l"/>
              </a:tabLst>
            </a:pP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Phản ứng trên gọi là phản ứng gì? Nêu đặc điểm của phản ứng</a:t>
            </a: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82880" algn="l"/>
                <a:tab pos="1828800" algn="l"/>
                <a:tab pos="3200400" algn="l"/>
                <a:tab pos="4572000" algn="l"/>
              </a:tabLst>
            </a:pP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Sản phẩm hữu cơ của phản ứng trên thuộc loại hợp hợp chất hữu cơ gì? 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9" grpId="0"/>
      <p:bldP spid="11279" grpId="1"/>
      <p:bldP spid="3" grpId="0" animBg="1"/>
      <p:bldP spid="3" grpId="1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15937" y="-377371"/>
            <a:ext cx="4557713" cy="513748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rgbClr val="0066FF"/>
              </a:buClr>
              <a:buSzPct val="80000"/>
              <a:buFont typeface="Wingdings" pitchFamily="2" charset="2"/>
              <a:buNone/>
              <a:defRPr/>
            </a:pPr>
            <a:endParaRPr lang="en-US" sz="2800" dirty="0">
              <a:latin typeface="Times New Roman" pitchFamily="18" charset="0"/>
              <a:cs typeface="+mn-cs"/>
            </a:endParaRPr>
          </a:p>
          <a:p>
            <a:pPr>
              <a:buClr>
                <a:srgbClr val="0066FF"/>
              </a:buClr>
              <a:buFont typeface="Wingdings" pitchFamily="2" charset="2"/>
              <a:buChar char="Ø"/>
              <a:defRPr/>
            </a:pPr>
            <a:r>
              <a:rPr lang="en-US" sz="2800" dirty="0">
                <a:latin typeface="Times New Roman" pitchFamily="18" charset="0"/>
                <a:cs typeface="Arial" charset="0"/>
              </a:rPr>
              <a:t>Những este có khối lượng phân tử lớn có thể ở trạng thái rắn ( như mỡ động vật, sáp ong…)</a:t>
            </a:r>
          </a:p>
          <a:p>
            <a:pPr>
              <a:buClr>
                <a:srgbClr val="0066FF"/>
              </a:buClr>
              <a:defRPr/>
            </a:pPr>
            <a:endParaRPr lang="en-US" sz="2800" dirty="0">
              <a:latin typeface="Times New Roman" pitchFamily="18" charset="0"/>
              <a:cs typeface="Arial" charset="0"/>
            </a:endParaRPr>
          </a:p>
          <a:p>
            <a:pPr>
              <a:buClr>
                <a:srgbClr val="0066FF"/>
              </a:buClr>
              <a:buFont typeface="Wingdings" pitchFamily="2" charset="2"/>
              <a:buChar char="Ø"/>
              <a:defRPr/>
            </a:pPr>
            <a:r>
              <a:rPr lang="en-US" sz="2800" dirty="0">
                <a:latin typeface="Times New Roman" pitchFamily="18" charset="0"/>
                <a:cs typeface="Arial" charset="0"/>
              </a:rPr>
              <a:t>Các este thường có mùi thơm đặc trưng (Isoamyl axetat có mùi thơm của chuối…)</a:t>
            </a:r>
            <a:endParaRPr lang="en-US" sz="2800" dirty="0">
              <a:latin typeface="Arial" charset="0"/>
              <a:cs typeface="Arial" charset="0"/>
            </a:endParaRP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rgbClr val="0066FF"/>
              </a:buClr>
              <a:buSzPct val="80000"/>
              <a:buFont typeface="Wingdings" pitchFamily="2" charset="2"/>
              <a:buChar char="Ø"/>
              <a:defRPr/>
            </a:pPr>
            <a:endParaRPr lang="en-US" sz="2400" dirty="0">
              <a:latin typeface="Times New Roman" pitchFamily="18" charset="0"/>
              <a:cs typeface="+mn-cs"/>
            </a:endParaRP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rgbClr val="0066FF"/>
              </a:buClr>
              <a:buSzPct val="80000"/>
              <a:buFont typeface="Wingdings" pitchFamily="2" charset="2"/>
              <a:buChar char="Ø"/>
              <a:defRPr/>
            </a:pPr>
            <a:endParaRPr lang="en-US" sz="2400" dirty="0">
              <a:latin typeface="Times New Roman" pitchFamily="18" charset="0"/>
              <a:cs typeface="+mn-cs"/>
            </a:endParaRP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rgbClr val="0066FF"/>
              </a:buClr>
              <a:buSzPct val="80000"/>
              <a:buFont typeface="Wingdings" pitchFamily="2" charset="2"/>
              <a:buNone/>
              <a:defRPr/>
            </a:pPr>
            <a:endParaRPr lang="en-US" sz="2400" dirty="0">
              <a:latin typeface="Times New Roman" pitchFamily="18" charset="0"/>
              <a:cs typeface="+mn-cs"/>
            </a:endParaRP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rgbClr val="0066FF"/>
              </a:buClr>
              <a:buSzPct val="80000"/>
              <a:buFont typeface="Wingdings" pitchFamily="2" charset="2"/>
              <a:buNone/>
              <a:defRPr/>
            </a:pPr>
            <a:endParaRPr lang="en-US" sz="2400" dirty="0">
              <a:latin typeface="Times New Roman" pitchFamily="18" charset="0"/>
              <a:cs typeface="+mn-cs"/>
            </a:endParaRP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defRPr/>
            </a:pPr>
            <a:endParaRPr lang="en-US" sz="2400" dirty="0">
              <a:latin typeface="Times New Roman" pitchFamily="18" charset="0"/>
              <a:cs typeface="+mn-cs"/>
            </a:endParaRP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rgbClr val="0066FF"/>
              </a:buClr>
              <a:buSzPct val="80000"/>
              <a:buFont typeface="Wingdings" pitchFamily="2" charset="2"/>
              <a:buNone/>
              <a:defRPr/>
            </a:pPr>
            <a:endParaRPr lang="en-US" sz="2400" dirty="0">
              <a:latin typeface="Times New Roman" pitchFamily="18" charset="0"/>
              <a:cs typeface="+mn-cs"/>
            </a:endParaRPr>
          </a:p>
        </p:txBody>
      </p:sp>
      <p:sp>
        <p:nvSpPr>
          <p:cNvPr id="1638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E90F561-373F-4036-BA70-9EC671C7A859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16389" name="Footer Placeholder 9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pic>
        <p:nvPicPr>
          <p:cNvPr id="17414" name="Picture 52" descr="1826413988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014" y="3916362"/>
            <a:ext cx="307975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8" name="Picture 2" descr="http://tbn2.google.com/images?q=tbn:4SzCBlOR4f6QRM:http://www.tuoitrethanhhoa.vn/admin/upload/news/1223898549_Chuo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19750" y="3833813"/>
            <a:ext cx="3022600" cy="2390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14" name="Rounded Rectangular Callout 13"/>
          <p:cNvSpPr/>
          <p:nvPr/>
        </p:nvSpPr>
        <p:spPr>
          <a:xfrm>
            <a:off x="4926013" y="1259682"/>
            <a:ext cx="3716337" cy="1077912"/>
          </a:xfrm>
          <a:prstGeom prst="wedgeRoundRectCallout">
            <a:avLst>
              <a:gd name="adj1" fmla="val 14089"/>
              <a:gd name="adj2" fmla="val 311534"/>
              <a:gd name="adj3" fmla="val 16667"/>
            </a:avLst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COOCH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CH(CH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60363"/>
            <a:ext cx="9144000" cy="1143001"/>
          </a:xfrm>
        </p:spPr>
        <p:txBody>
          <a:bodyPr/>
          <a:lstStyle/>
          <a:p>
            <a:pPr algn="just" eaLnBrk="1" hangingPunct="1"/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Tính chất hóa học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half" idx="1"/>
          </p:nvPr>
        </p:nvSpPr>
        <p:spPr>
          <a:xfrm>
            <a:off x="263236" y="2197100"/>
            <a:ext cx="4572289" cy="3908425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Clr>
                <a:srgbClr val="0070C0"/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Phản ứng thủy phân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r>
              <a:rPr lang="en-US" sz="2600" i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(Xem mô phỏng thí nghiệm</a:t>
            </a:r>
            <a:r>
              <a:rPr lang="en-US" sz="2600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)</a:t>
            </a:r>
            <a:endParaRPr lang="en-U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rgbClr val="0070C0"/>
              </a:buClr>
              <a:buFont typeface="Courier New" pitchFamily="49" charset="0"/>
              <a:buChar char="o"/>
              <a:defRPr/>
            </a:pP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 môi trường axit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65760" indent="-283464" eaLnBrk="1" fontAlgn="auto" hangingPunct="1">
              <a:spcAft>
                <a:spcPts val="0"/>
              </a:spcAft>
              <a:buClr>
                <a:srgbClr val="0070C0"/>
              </a:buClr>
              <a:buFont typeface="Courier New" pitchFamily="49" charset="0"/>
              <a:buChar char="o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rgbClr val="0070C0"/>
              </a:buClr>
              <a:buFontTx/>
              <a:buNone/>
              <a:defRPr/>
            </a:pPr>
            <a:endParaRPr lang="en-US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rgbClr val="0070C0"/>
              </a:buClr>
              <a:buFont typeface="Courier New" pitchFamily="49" charset="0"/>
              <a:buChar char="o"/>
              <a:defRPr/>
            </a:pP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 môi trường kiềm: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R-COO-R’+ NaOH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R-COONa + R’OH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half" idx="2"/>
          </p:nvPr>
        </p:nvSpPr>
        <p:spPr>
          <a:xfrm>
            <a:off x="4999037" y="2182813"/>
            <a:ext cx="4006417" cy="3937000"/>
          </a:xfrm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Clr>
                <a:srgbClr val="0070C0"/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Phản ứng cộng: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COOCH=CH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+H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COOCH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3813175" y="6381750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sp>
        <p:nvSpPr>
          <p:cNvPr id="4103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94FF753-0594-4E53-A127-64ECCA96D90A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446890" y="3313114"/>
            <a:ext cx="1168400" cy="782637"/>
            <a:chOff x="1072740" y="5206180"/>
            <a:chExt cx="1169014" cy="782287"/>
          </a:xfrm>
        </p:grpSpPr>
        <p:graphicFrame>
          <p:nvGraphicFramePr>
            <p:cNvPr id="4098" name="Object 1"/>
            <p:cNvGraphicFramePr>
              <a:graphicFrameLocks noChangeAspect="1"/>
            </p:cNvGraphicFramePr>
            <p:nvPr/>
          </p:nvGraphicFramePr>
          <p:xfrm>
            <a:off x="1072740" y="5468630"/>
            <a:ext cx="933042" cy="2684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38" name="CS ChemDraw Drawing" r:id="rId4" imgW="774360" imgH="167760" progId="ChemDraw.Document.6.0">
                    <p:embed/>
                  </p:oleObj>
                </mc:Choice>
                <mc:Fallback>
                  <p:oleObj name="CS ChemDraw Drawing" r:id="rId4" imgW="774360" imgH="167760" progId="ChemDraw.Document.6.0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2740" y="5468630"/>
                          <a:ext cx="933042" cy="2684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17" name="TextBox 17"/>
            <p:cNvSpPr txBox="1">
              <a:spLocks noChangeArrowheads="1"/>
            </p:cNvSpPr>
            <p:nvPr/>
          </p:nvSpPr>
          <p:spPr bwMode="auto">
            <a:xfrm>
              <a:off x="1297858" y="5206180"/>
              <a:ext cx="9438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/>
                <a:t>H</a:t>
              </a:r>
              <a:r>
                <a:rPr lang="en-US" altLang="en-US" baseline="30000" dirty="0"/>
                <a:t>+ </a:t>
              </a:r>
              <a:endParaRPr lang="en-US" altLang="en-US" dirty="0"/>
            </a:p>
          </p:txBody>
        </p:sp>
        <p:sp>
          <p:nvSpPr>
            <p:cNvPr id="4118" name="TextBox 18"/>
            <p:cNvSpPr txBox="1">
              <a:spLocks noChangeArrowheads="1"/>
            </p:cNvSpPr>
            <p:nvPr/>
          </p:nvSpPr>
          <p:spPr bwMode="auto">
            <a:xfrm>
              <a:off x="1401097" y="5619135"/>
              <a:ext cx="42770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t</a:t>
              </a:r>
              <a:r>
                <a:rPr lang="en-US" altLang="en-US" baseline="30000"/>
                <a:t>0</a:t>
              </a:r>
              <a:endParaRPr lang="en-US" altLang="en-US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5220999" y="3853446"/>
            <a:ext cx="760412" cy="609600"/>
            <a:chOff x="5191433" y="5722374"/>
            <a:chExt cx="615874" cy="369332"/>
          </a:xfrm>
        </p:grpSpPr>
        <p:cxnSp>
          <p:nvCxnSpPr>
            <p:cNvPr id="23" name="Straight Arrow Connector 22"/>
            <p:cNvCxnSpPr/>
            <p:nvPr/>
          </p:nvCxnSpPr>
          <p:spPr>
            <a:xfrm flipV="1">
              <a:off x="5223576" y="5959939"/>
              <a:ext cx="500157" cy="7694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6" name="TextBox 23"/>
            <p:cNvSpPr txBox="1">
              <a:spLocks noChangeArrowheads="1"/>
            </p:cNvSpPr>
            <p:nvPr/>
          </p:nvSpPr>
          <p:spPr bwMode="auto">
            <a:xfrm>
              <a:off x="5191433" y="5722374"/>
              <a:ext cx="61587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Ni,t</a:t>
              </a:r>
              <a:r>
                <a:rPr lang="en-US" altLang="en-US" baseline="30000"/>
                <a:t>0</a:t>
              </a:r>
              <a:endParaRPr lang="en-US" altLang="en-US" baseline="-25000"/>
            </a:p>
          </p:txBody>
        </p:sp>
      </p:grpSp>
      <p:sp>
        <p:nvSpPr>
          <p:cNvPr id="26" name="Rounded Rectangle 25"/>
          <p:cNvSpPr/>
          <p:nvPr/>
        </p:nvSpPr>
        <p:spPr bwMode="auto">
          <a:xfrm>
            <a:off x="1209675" y="1090613"/>
            <a:ext cx="3452813" cy="693737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Phản ứng ở nhóm chức</a:t>
            </a:r>
            <a:endParaRPr lang="en-US" sz="2400" dirty="0"/>
          </a:p>
        </p:txBody>
      </p:sp>
      <p:sp>
        <p:nvSpPr>
          <p:cNvPr id="27" name="Rounded Rectangle 26"/>
          <p:cNvSpPr/>
          <p:nvPr/>
        </p:nvSpPr>
        <p:spPr bwMode="auto">
          <a:xfrm>
            <a:off x="5365750" y="1109663"/>
            <a:ext cx="3276600" cy="693737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Phản ứng ở gốc H.C </a:t>
            </a:r>
          </a:p>
        </p:txBody>
      </p:sp>
      <p:sp>
        <p:nvSpPr>
          <p:cNvPr id="28" name="Down Arrow 27"/>
          <p:cNvSpPr/>
          <p:nvPr/>
        </p:nvSpPr>
        <p:spPr bwMode="auto">
          <a:xfrm>
            <a:off x="2505075" y="1798638"/>
            <a:ext cx="357188" cy="384175"/>
          </a:xfrm>
          <a:prstGeom prst="downArrow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Down Arrow 28"/>
          <p:cNvSpPr/>
          <p:nvPr/>
        </p:nvSpPr>
        <p:spPr bwMode="auto">
          <a:xfrm>
            <a:off x="6970713" y="1789113"/>
            <a:ext cx="357187" cy="384175"/>
          </a:xfrm>
          <a:prstGeom prst="downArrow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101975" y="5024705"/>
            <a:ext cx="828675" cy="369887"/>
            <a:chOff x="3014525" y="5123293"/>
            <a:chExt cx="829073" cy="369332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3051848" y="5477358"/>
              <a:ext cx="754425" cy="15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4" name="TextBox 20"/>
            <p:cNvSpPr txBox="1">
              <a:spLocks noChangeArrowheads="1"/>
            </p:cNvSpPr>
            <p:nvPr/>
          </p:nvSpPr>
          <p:spPr bwMode="auto">
            <a:xfrm>
              <a:off x="3014525" y="5123293"/>
              <a:ext cx="82907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/>
                <a:t>H</a:t>
              </a:r>
              <a:r>
                <a:rPr lang="en-US" altLang="en-US" baseline="-25000" dirty="0"/>
                <a:t>2</a:t>
              </a:r>
              <a:r>
                <a:rPr lang="en-US" altLang="en-US" dirty="0"/>
                <a:t>O,t</a:t>
              </a:r>
              <a:r>
                <a:rPr lang="en-US" altLang="en-US" baseline="30000" dirty="0"/>
                <a:t>0</a:t>
              </a:r>
              <a:endParaRPr lang="en-US" altLang="en-US" dirty="0"/>
            </a:p>
          </p:txBody>
        </p:sp>
      </p:grp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50151" y="3444244"/>
            <a:ext cx="32448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R-COOR’  + H-OH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93427" y="4032862"/>
            <a:ext cx="3316288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R-COOH  + R’-OH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20"/>
                            </p:stCondLst>
                            <p:childTnLst>
                              <p:par>
                                <p:cTn id="7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9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560"/>
                            </p:stCondLst>
                            <p:childTnLst>
                              <p:par>
                                <p:cTn id="10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1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640"/>
                            </p:stCondLst>
                            <p:childTnLst>
                              <p:par>
                                <p:cTn id="1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 animBg="1"/>
      <p:bldP spid="16" grpId="0" build="p" animBg="1"/>
      <p:bldP spid="26" grpId="0" animBg="1"/>
      <p:bldP spid="27" grpId="0" animBg="1"/>
      <p:bldP spid="28" grpId="0" animBg="1"/>
      <p:bldP spid="29" grpId="0" animBg="1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313" y="928688"/>
            <a:ext cx="8548687" cy="5111750"/>
          </a:xfrm>
        </p:spPr>
        <p:txBody>
          <a:bodyPr/>
          <a:lstStyle/>
          <a:p>
            <a:pPr marL="514350" indent="-514350" eaLnBrk="1" hangingPunct="1">
              <a:buFontTx/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Điều chế:</a:t>
            </a:r>
          </a:p>
          <a:p>
            <a:pPr marL="514350" indent="-514350" eaLnBrk="1" hangingPunct="1">
              <a:buFontTx/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đc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đun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sôi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hh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cacboxylic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ancol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COOH  +  (CH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OH</a:t>
            </a:r>
          </a:p>
          <a:p>
            <a:pPr marL="514350" indent="-514350" eaLnBrk="1" hangingPunct="1">
              <a:buFontTx/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COOCH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CH(CH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+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marL="514350" indent="-514350" eaLnBrk="1" hangingPunct="1">
              <a:buFontTx/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       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(phản ứng este hóa)</a:t>
            </a:r>
          </a:p>
          <a:p>
            <a:pPr marL="514350" indent="-514350" eaLnBrk="1" hangingPunct="1">
              <a:buFontTx/>
              <a:buNone/>
              <a:defRPr/>
            </a:pPr>
            <a:r>
              <a:rPr lang="en-US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514350" indent="-514350" eaLnBrk="1" hangingPunct="1">
              <a:buFontTx/>
              <a:buNone/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endParaRPr lang="en-US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COOH +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5113"/>
            <a:ext cx="9144000" cy="1143001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Điều chế và ứng dụng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542393" y="5225369"/>
            <a:ext cx="527050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727993" y="2916238"/>
            <a:ext cx="1563688" cy="568325"/>
            <a:chOff x="1745673" y="2396837"/>
            <a:chExt cx="1563977" cy="568037"/>
          </a:xfrm>
        </p:grpSpPr>
        <p:graphicFrame>
          <p:nvGraphicFramePr>
            <p:cNvPr id="6146" name="Object 2"/>
            <p:cNvGraphicFramePr>
              <a:graphicFrameLocks noChangeAspect="1"/>
            </p:cNvGraphicFramePr>
            <p:nvPr/>
          </p:nvGraphicFramePr>
          <p:xfrm>
            <a:off x="1745673" y="2624428"/>
            <a:ext cx="1563977" cy="3404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6" name="CS ChemDraw Drawing" r:id="rId4" imgW="607680" imgH="168120" progId="ChemDraw.Document.6.0">
                    <p:embed/>
                  </p:oleObj>
                </mc:Choice>
                <mc:Fallback>
                  <p:oleObj name="CS ChemDraw Drawing" r:id="rId4" imgW="607680" imgH="168120" progId="ChemDraw.Document.6.0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45673" y="2624428"/>
                          <a:ext cx="1563977" cy="3404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6" name="TextBox 8"/>
            <p:cNvSpPr txBox="1">
              <a:spLocks noChangeArrowheads="1"/>
            </p:cNvSpPr>
            <p:nvPr/>
          </p:nvSpPr>
          <p:spPr bwMode="auto">
            <a:xfrm>
              <a:off x="1801093" y="2396837"/>
              <a:ext cx="113204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/>
                <a:t>H</a:t>
              </a:r>
              <a:r>
                <a:rPr lang="en-US" altLang="en-US" baseline="-25000" dirty="0"/>
                <a:t>2</a:t>
              </a:r>
              <a:r>
                <a:rPr lang="en-US" altLang="en-US" dirty="0"/>
                <a:t>SO</a:t>
              </a:r>
              <a:r>
                <a:rPr lang="en-US" altLang="en-US" baseline="-25000" dirty="0"/>
                <a:t>4</a:t>
              </a:r>
              <a:r>
                <a:rPr lang="en-US" altLang="en-US" dirty="0"/>
                <a:t>, t</a:t>
              </a:r>
              <a:r>
                <a:rPr lang="en-US" altLang="en-US" baseline="30000" dirty="0"/>
                <a:t>o</a:t>
              </a:r>
              <a:endParaRPr lang="en-US" altLang="en-US" dirty="0"/>
            </a:p>
          </p:txBody>
        </p:sp>
      </p:grpSp>
      <p:sp>
        <p:nvSpPr>
          <p:cNvPr id="6153" name="Slide Number Placeholder 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E73F481-2E34-4163-B2ED-22CE94029D5A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6154" name="Footer Placeholder 10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64025" y="4855256"/>
            <a:ext cx="44227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COOCH=CH</a:t>
            </a:r>
            <a:r>
              <a:rPr lang="en-US" alt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55325"/>
              </p:ext>
            </p:extLst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250"/>
                            </p:stCondLst>
                            <p:childTnLst>
                              <p:par>
                                <p:cTn id="3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id="3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40"/>
                            </p:stCondLst>
                            <p:childTnLst>
                              <p:par>
                                <p:cTn id="7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7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22250"/>
            <a:ext cx="9144000" cy="1096963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Điều chế và ứng dụng</a:t>
            </a:r>
            <a:endParaRPr lang="en-US" altLang="en-US" b="1" dirty="0" smtClean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996950" y="955675"/>
            <a:ext cx="1809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Ứng dụng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755775" y="1863725"/>
            <a:ext cx="6251575" cy="4725988"/>
            <a:chOff x="1755196" y="1864303"/>
            <a:chExt cx="6252731" cy="4725628"/>
          </a:xfrm>
        </p:grpSpPr>
        <p:cxnSp>
          <p:nvCxnSpPr>
            <p:cNvPr id="21" name="Straight Arrow Connector 20"/>
            <p:cNvCxnSpPr>
              <a:stCxn id="7" idx="0"/>
            </p:cNvCxnSpPr>
            <p:nvPr/>
          </p:nvCxnSpPr>
          <p:spPr>
            <a:xfrm rot="16200000" flipV="1">
              <a:off x="4818082" y="3550098"/>
              <a:ext cx="242869" cy="14290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416" name="Group 50"/>
            <p:cNvGrpSpPr>
              <a:grpSpLocks/>
            </p:cNvGrpSpPr>
            <p:nvPr/>
          </p:nvGrpSpPr>
          <p:grpSpPr bwMode="auto">
            <a:xfrm>
              <a:off x="1755196" y="1864303"/>
              <a:ext cx="6252731" cy="4725628"/>
              <a:chOff x="1755196" y="1864303"/>
              <a:chExt cx="6252731" cy="4725628"/>
            </a:xfrm>
          </p:grpSpPr>
          <p:grpSp>
            <p:nvGrpSpPr>
              <p:cNvPr id="17417" name="Group 37"/>
              <p:cNvGrpSpPr>
                <a:grpSpLocks/>
              </p:cNvGrpSpPr>
              <p:nvPr/>
            </p:nvGrpSpPr>
            <p:grpSpPr bwMode="auto">
              <a:xfrm>
                <a:off x="1755196" y="1864303"/>
                <a:ext cx="6252731" cy="3982314"/>
                <a:chOff x="910069" y="949904"/>
                <a:chExt cx="7458077" cy="5007550"/>
              </a:xfrm>
            </p:grpSpPr>
            <p:sp>
              <p:nvSpPr>
                <p:cNvPr id="7" name="Rectangle 6"/>
                <p:cNvSpPr/>
                <p:nvPr/>
              </p:nvSpPr>
              <p:spPr>
                <a:xfrm>
                  <a:off x="3671455" y="3230570"/>
                  <a:ext cx="2092036" cy="9675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400" b="1" dirty="0">
                      <a:ln w="17780" cmpd="sng">
                        <a:solidFill>
                          <a:srgbClr val="FFFFFF"/>
                        </a:solidFill>
                        <a:prstDash val="solid"/>
                        <a:miter lim="800000"/>
                      </a:ln>
                      <a:gradFill rotWithShape="1">
                        <a:gsLst>
                          <a:gs pos="0">
                            <a:srgbClr val="000000">
                              <a:tint val="92000"/>
                              <a:shade val="100000"/>
                              <a:satMod val="150000"/>
                            </a:srgbClr>
                          </a:gs>
                          <a:gs pos="49000">
                            <a:srgbClr val="000000">
                              <a:tint val="89000"/>
                              <a:shade val="90000"/>
                              <a:satMod val="150000"/>
                            </a:srgbClr>
                          </a:gs>
                          <a:gs pos="50000">
                            <a:srgbClr val="000000">
                              <a:tint val="100000"/>
                              <a:shade val="75000"/>
                              <a:satMod val="150000"/>
                            </a:srgbClr>
                          </a:gs>
                          <a:gs pos="95000">
                            <a:srgbClr val="000000">
                              <a:shade val="47000"/>
                              <a:satMod val="150000"/>
                            </a:srgbClr>
                          </a:gs>
                          <a:gs pos="100000">
                            <a:srgbClr val="000000">
                              <a:shade val="39000"/>
                              <a:satMod val="15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algn="tl" rotWithShape="0">
                          <a:srgbClr val="000000"/>
                        </a:outerShdw>
                      </a:effectLst>
                    </a:rPr>
                    <a:t>ESTE</a:t>
                  </a:r>
                </a:p>
              </p:txBody>
            </p:sp>
            <p:pic>
              <p:nvPicPr>
                <p:cNvPr id="17426" name="Picture 7" descr="F2C6GCAO46B0GCA6J4N2ICANY35K6CA67X1C8CAXUE611CA5V7GOYCAUNU7TJCAT95OGXCA0FLM95CAXS1H3QCASY1QQHCABAGSQ2CAX3J20JCAEJV4ZOCAVPW69YCAGKXETOCA62PN2ECA98SN73.jpg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41128" y="1036491"/>
                  <a:ext cx="1316182" cy="1505815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70C0"/>
                  </a:solidFill>
                  <a:miter lim="800000"/>
                  <a:headEnd/>
                  <a:tailEnd/>
                </a:ln>
              </p:spPr>
            </p:pic>
            <p:pic>
              <p:nvPicPr>
                <p:cNvPr id="17427" name="Picture 8" descr="KBGKJCA0134QACA27BU6JCAETVE2LCAPK71U4CATU7AJACAQ1CEQPCAAG995RCAUQ3C89CA5CUYYHCAJJ68WTCAEQ7N40CA0D4VNOCAI4QK1ECA1BPPX6CA9PA8NRCA1DYGNQCAJTGZ1LCA7VA0RK.jpg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11254" y="3085666"/>
                  <a:ext cx="1456892" cy="1236952"/>
                </a:xfrm>
                <a:prstGeom prst="rect">
                  <a:avLst/>
                </a:prstGeom>
                <a:noFill/>
                <a:ln w="9525">
                  <a:solidFill>
                    <a:srgbClr val="007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7428" name="Picture 9" descr="KYRL8CAG6JMG3CALIL3JKCAMS4HS6CA7QO1JQCA2RLUBLCAA41QN1CAMFQ22JCA1OQP0XCATP999LCAIYJJMICAGF8FOBCAKBB1ORCAQVXK0UCA9Q41FUCAMANBDWCA6S8X16CA0X3DH7CASZZKYC.jpg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32585" y="4927888"/>
                  <a:ext cx="1491961" cy="1029566"/>
                </a:xfrm>
                <a:prstGeom prst="rect">
                  <a:avLst/>
                </a:prstGeom>
                <a:noFill/>
                <a:ln w="9525">
                  <a:solidFill>
                    <a:srgbClr val="007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7429" name="Picture 10" descr="R1NBYCAZ7R9LECAAAUNKECANFP8W2CAPNMKNZCA5V93G8CAZ4BE2TCA1GX920CAR8L0X3CAGAVT96CAR7WMUHCAGIKK9WCASV3E48CA9EEO4ECAH7CN1MCA6VS6A1CA11JKPGCA09OQETCAMX5ORI.jpg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48545" y="949904"/>
                  <a:ext cx="1525731" cy="1613958"/>
                </a:xfrm>
                <a:prstGeom prst="rect">
                  <a:avLst/>
                </a:prstGeom>
                <a:noFill/>
                <a:ln w="9525">
                  <a:solidFill>
                    <a:srgbClr val="007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7430" name="Picture 11" descr="SIMNZCAKFWXRFCA06J9YCCABA8MJGCAO1V15RCA7OCJ8UCATZHX3LCAO2KZS4CAJVX3LZCARNR4MFCAFBRHW8CAM0RJTVCAJCTPOECAZ3F0PWCAA0XP0SCAQ1KF0ICAGAUZMPCAEQCWJWCA5QR7IG.jpg"/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08350" y="953798"/>
                  <a:ext cx="1388486" cy="1540020"/>
                </a:xfrm>
                <a:prstGeom prst="rect">
                  <a:avLst/>
                </a:prstGeom>
                <a:noFill/>
                <a:ln w="9525">
                  <a:solidFill>
                    <a:srgbClr val="007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7431" name="Picture 12" descr="untitled.bmp"/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71853" y="4835237"/>
                  <a:ext cx="1482437" cy="1066800"/>
                </a:xfrm>
                <a:prstGeom prst="rect">
                  <a:avLst/>
                </a:prstGeom>
                <a:noFill/>
                <a:ln w="9525">
                  <a:solidFill>
                    <a:srgbClr val="007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7432" name="Picture 13" descr="W12UOCA0PL687CABD3WA4CA7PLFPECAZVXXG7CA3H3C6OCA7JU00GCADPO8DLCAY0X8IHCA2JJS73CACUIV5FCA72TFM3CAFO6QXPCA8UKDJ5CAYO9FP0CANK4R0TCAUEPF5OCAL2BOQGCAODN658.jpg"/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0069" y="2988602"/>
                  <a:ext cx="1389786" cy="1413162"/>
                </a:xfrm>
                <a:prstGeom prst="rect">
                  <a:avLst/>
                </a:prstGeom>
                <a:noFill/>
                <a:ln w="9525">
                  <a:solidFill>
                    <a:srgbClr val="007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cxnSp>
              <p:nvCxnSpPr>
                <p:cNvPr id="25" name="Straight Arrow Connector 24"/>
                <p:cNvCxnSpPr/>
                <p:nvPr/>
              </p:nvCxnSpPr>
              <p:spPr>
                <a:xfrm rot="10800000">
                  <a:off x="2425168" y="2520793"/>
                  <a:ext cx="1259427" cy="720572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Arrow Connector 26"/>
                <p:cNvCxnSpPr>
                  <a:stCxn id="7" idx="1"/>
                </p:cNvCxnSpPr>
                <p:nvPr/>
              </p:nvCxnSpPr>
              <p:spPr>
                <a:xfrm rot="10800000">
                  <a:off x="2258508" y="3658539"/>
                  <a:ext cx="1412830" cy="55889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/>
                <p:cNvCxnSpPr/>
                <p:nvPr/>
              </p:nvCxnSpPr>
              <p:spPr>
                <a:xfrm rot="10800000" flipV="1">
                  <a:off x="2425168" y="4171522"/>
                  <a:ext cx="1217762" cy="774466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>
                  <a:off x="5764069" y="4143577"/>
                  <a:ext cx="1094659" cy="692628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Arrow Connector 34"/>
                <p:cNvCxnSpPr>
                  <a:stCxn id="7" idx="3"/>
                  <a:endCxn id="9" idx="1"/>
                </p:cNvCxnSpPr>
                <p:nvPr/>
              </p:nvCxnSpPr>
              <p:spPr>
                <a:xfrm flipV="1">
                  <a:off x="5764069" y="3704447"/>
                  <a:ext cx="1147688" cy="9981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Arrow Connector 36"/>
                <p:cNvCxnSpPr/>
                <p:nvPr/>
              </p:nvCxnSpPr>
              <p:spPr>
                <a:xfrm flipV="1">
                  <a:off x="5764069" y="2520793"/>
                  <a:ext cx="1149581" cy="694624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418" name="TextBox 43"/>
              <p:cNvSpPr txBox="1">
                <a:spLocks noChangeArrowheads="1"/>
              </p:cNvSpPr>
              <p:nvPr/>
            </p:nvSpPr>
            <p:spPr bwMode="auto">
              <a:xfrm>
                <a:off x="4544292" y="3144981"/>
                <a:ext cx="130232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Bánh</a:t>
                </a:r>
              </a:p>
            </p:txBody>
          </p:sp>
          <p:sp>
            <p:nvSpPr>
              <p:cNvPr id="17419" name="TextBox 44"/>
              <p:cNvSpPr txBox="1">
                <a:spLocks noChangeArrowheads="1"/>
              </p:cNvSpPr>
              <p:nvPr/>
            </p:nvSpPr>
            <p:spPr bwMode="auto">
              <a:xfrm>
                <a:off x="1801091" y="5943600"/>
                <a:ext cx="1260764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Nước hoa                                                         	                                        </a:t>
                </a:r>
              </a:p>
            </p:txBody>
          </p:sp>
          <p:sp>
            <p:nvSpPr>
              <p:cNvPr id="17420" name="TextBox 45"/>
              <p:cNvSpPr txBox="1">
                <a:spLocks noChangeArrowheads="1"/>
              </p:cNvSpPr>
              <p:nvPr/>
            </p:nvSpPr>
            <p:spPr bwMode="auto">
              <a:xfrm>
                <a:off x="6788727" y="5832764"/>
                <a:ext cx="117211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Xà phòng</a:t>
                </a:r>
              </a:p>
            </p:txBody>
          </p:sp>
          <p:sp>
            <p:nvSpPr>
              <p:cNvPr id="17421" name="TextBox 46"/>
              <p:cNvSpPr txBox="1">
                <a:spLocks noChangeArrowheads="1"/>
              </p:cNvSpPr>
              <p:nvPr/>
            </p:nvSpPr>
            <p:spPr bwMode="auto">
              <a:xfrm>
                <a:off x="1828801" y="3131127"/>
                <a:ext cx="103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Phụ gia </a:t>
                </a:r>
              </a:p>
            </p:txBody>
          </p:sp>
          <p:sp>
            <p:nvSpPr>
              <p:cNvPr id="17422" name="TextBox 47"/>
              <p:cNvSpPr txBox="1">
                <a:spLocks noChangeArrowheads="1"/>
              </p:cNvSpPr>
              <p:nvPr/>
            </p:nvSpPr>
            <p:spPr bwMode="auto">
              <a:xfrm>
                <a:off x="1828800" y="4668982"/>
                <a:ext cx="108234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Mĩ phẩm</a:t>
                </a:r>
              </a:p>
            </p:txBody>
          </p:sp>
          <p:sp>
            <p:nvSpPr>
              <p:cNvPr id="17423" name="TextBox 48"/>
              <p:cNvSpPr txBox="1">
                <a:spLocks noChangeArrowheads="1"/>
              </p:cNvSpPr>
              <p:nvPr/>
            </p:nvSpPr>
            <p:spPr bwMode="auto">
              <a:xfrm>
                <a:off x="6802582" y="3144982"/>
                <a:ext cx="104387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Keo dán</a:t>
                </a:r>
              </a:p>
            </p:txBody>
          </p:sp>
          <p:sp>
            <p:nvSpPr>
              <p:cNvPr id="17424" name="TextBox 49"/>
              <p:cNvSpPr txBox="1">
                <a:spLocks noChangeArrowheads="1"/>
              </p:cNvSpPr>
              <p:nvPr/>
            </p:nvSpPr>
            <p:spPr bwMode="auto">
              <a:xfrm>
                <a:off x="6788728" y="4530437"/>
                <a:ext cx="110799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Kính ô tô</a:t>
                </a:r>
              </a:p>
            </p:txBody>
          </p:sp>
        </p:grpSp>
      </p:grpSp>
      <p:sp>
        <p:nvSpPr>
          <p:cNvPr id="17413" name="Slide Number Placeholder 2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482A4D-00C8-4AFC-9E62-6976D8CC8AAA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17414" name="Footer Placeholder 2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08F77E-2666-4C70-8259-564B9A5EB967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0"/>
            <a:ext cx="9144000" cy="7016750"/>
            <a:chOff x="0" y="1"/>
            <a:chExt cx="9144000" cy="7017306"/>
          </a:xfrm>
        </p:grpSpPr>
        <p:sp>
          <p:nvSpPr>
            <p:cNvPr id="20485" name="TextBox 5"/>
            <p:cNvSpPr txBox="1">
              <a:spLocks noChangeArrowheads="1"/>
            </p:cNvSpPr>
            <p:nvPr/>
          </p:nvSpPr>
          <p:spPr bwMode="auto">
            <a:xfrm>
              <a:off x="0" y="1"/>
              <a:ext cx="9144000" cy="7017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5000">
                  <a:solidFill>
                    <a:srgbClr val="0070C0"/>
                  </a:solidFill>
                  <a:sym typeface="Wingdings" panose="05000000000000000000" pitchFamily="2" charset="2"/>
                </a:rPr>
                <a:t> </a:t>
              </a:r>
              <a:endParaRPr lang="en-US" altLang="en-US" sz="45000">
                <a:solidFill>
                  <a:srgbClr val="0070C0"/>
                </a:solidFill>
              </a:endParaRPr>
            </a:p>
          </p:txBody>
        </p:sp>
        <p:sp>
          <p:nvSpPr>
            <p:cNvPr id="20486" name="TextBox 6"/>
            <p:cNvSpPr txBox="1">
              <a:spLocks noChangeArrowheads="1"/>
            </p:cNvSpPr>
            <p:nvPr/>
          </p:nvSpPr>
          <p:spPr bwMode="auto">
            <a:xfrm>
              <a:off x="3091543" y="1652095"/>
              <a:ext cx="1894114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7200" b="1" i="1">
                  <a:solidFill>
                    <a:srgbClr val="008000"/>
                  </a:solidFill>
                </a:rPr>
                <a:t>Bài học</a:t>
              </a:r>
            </a:p>
          </p:txBody>
        </p:sp>
        <p:sp>
          <p:nvSpPr>
            <p:cNvPr id="20487" name="TextBox 8"/>
            <p:cNvSpPr txBox="1">
              <a:spLocks noChangeArrowheads="1"/>
            </p:cNvSpPr>
            <p:nvPr/>
          </p:nvSpPr>
          <p:spPr bwMode="auto">
            <a:xfrm>
              <a:off x="5268686" y="1698170"/>
              <a:ext cx="2133600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7200" b="1" i="1">
                  <a:solidFill>
                    <a:srgbClr val="008000"/>
                  </a:solidFill>
                </a:rPr>
                <a:t>Kết thúc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19200" y="152400"/>
            <a:ext cx="1200150" cy="4800600"/>
            <a:chOff x="3312" y="528"/>
            <a:chExt cx="816" cy="3408"/>
          </a:xfrm>
        </p:grpSpPr>
        <p:sp>
          <p:nvSpPr>
            <p:cNvPr id="23666" name="AutoShape 5"/>
            <p:cNvSpPr>
              <a:spLocks noChangeArrowheads="1"/>
            </p:cNvSpPr>
            <p:nvPr/>
          </p:nvSpPr>
          <p:spPr bwMode="auto">
            <a:xfrm>
              <a:off x="3312" y="528"/>
              <a:ext cx="816" cy="3408"/>
            </a:xfrm>
            <a:prstGeom prst="can">
              <a:avLst>
                <a:gd name="adj" fmla="val 49866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chemeClr val="tx2"/>
                </a:solidFill>
              </a:endParaRPr>
            </a:p>
          </p:txBody>
        </p:sp>
        <p:sp>
          <p:nvSpPr>
            <p:cNvPr id="23667" name="AutoShape 6"/>
            <p:cNvSpPr>
              <a:spLocks noChangeArrowheads="1"/>
            </p:cNvSpPr>
            <p:nvPr/>
          </p:nvSpPr>
          <p:spPr bwMode="auto">
            <a:xfrm>
              <a:off x="3312" y="2832"/>
              <a:ext cx="816" cy="1104"/>
            </a:xfrm>
            <a:prstGeom prst="can">
              <a:avLst>
                <a:gd name="adj" fmla="val 16154"/>
              </a:avLst>
            </a:prstGeom>
            <a:solidFill>
              <a:srgbClr val="FFFFCC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chemeClr val="tx2"/>
                </a:solidFill>
              </a:endParaRPr>
            </a:p>
          </p:txBody>
        </p:sp>
        <p:sp>
          <p:nvSpPr>
            <p:cNvPr id="23668" name="Line 7"/>
            <p:cNvSpPr>
              <a:spLocks noChangeShapeType="1"/>
            </p:cNvSpPr>
            <p:nvPr/>
          </p:nvSpPr>
          <p:spPr bwMode="auto">
            <a:xfrm>
              <a:off x="3312" y="2208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9" name="Line 8"/>
            <p:cNvSpPr>
              <a:spLocks noChangeShapeType="1"/>
            </p:cNvSpPr>
            <p:nvPr/>
          </p:nvSpPr>
          <p:spPr bwMode="auto">
            <a:xfrm>
              <a:off x="3312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0" name="Line 9"/>
            <p:cNvSpPr>
              <a:spLocks noChangeShapeType="1"/>
            </p:cNvSpPr>
            <p:nvPr/>
          </p:nvSpPr>
          <p:spPr bwMode="auto">
            <a:xfrm>
              <a:off x="3888" y="254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1" name="Line 10"/>
            <p:cNvSpPr>
              <a:spLocks noChangeShapeType="1"/>
            </p:cNvSpPr>
            <p:nvPr/>
          </p:nvSpPr>
          <p:spPr bwMode="auto">
            <a:xfrm>
              <a:off x="3504" y="273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2" name="Line 11"/>
            <p:cNvSpPr>
              <a:spLocks noChangeShapeType="1"/>
            </p:cNvSpPr>
            <p:nvPr/>
          </p:nvSpPr>
          <p:spPr bwMode="auto">
            <a:xfrm>
              <a:off x="3600" y="240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3" name="Line 12"/>
            <p:cNvSpPr>
              <a:spLocks noChangeShapeType="1"/>
            </p:cNvSpPr>
            <p:nvPr/>
          </p:nvSpPr>
          <p:spPr bwMode="auto">
            <a:xfrm>
              <a:off x="3360" y="244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4" name="Line 13"/>
            <p:cNvSpPr>
              <a:spLocks noChangeShapeType="1"/>
            </p:cNvSpPr>
            <p:nvPr/>
          </p:nvSpPr>
          <p:spPr bwMode="auto">
            <a:xfrm>
              <a:off x="3936" y="230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5" name="Line 14"/>
            <p:cNvSpPr>
              <a:spLocks noChangeShapeType="1"/>
            </p:cNvSpPr>
            <p:nvPr/>
          </p:nvSpPr>
          <p:spPr bwMode="auto">
            <a:xfrm>
              <a:off x="3456" y="225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6" name="Line 15"/>
            <p:cNvSpPr>
              <a:spLocks noChangeShapeType="1"/>
            </p:cNvSpPr>
            <p:nvPr/>
          </p:nvSpPr>
          <p:spPr bwMode="auto">
            <a:xfrm>
              <a:off x="3888" y="264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6"/>
          <p:cNvGrpSpPr>
            <a:grpSpLocks/>
          </p:cNvGrpSpPr>
          <p:nvPr/>
        </p:nvGrpSpPr>
        <p:grpSpPr bwMode="auto">
          <a:xfrm>
            <a:off x="1066800" y="4953000"/>
            <a:ext cx="1524000" cy="1905000"/>
            <a:chOff x="192" y="2625"/>
            <a:chExt cx="480" cy="831"/>
          </a:xfrm>
        </p:grpSpPr>
        <p:sp>
          <p:nvSpPr>
            <p:cNvPr id="23655" name="AutoShape 117"/>
            <p:cNvSpPr>
              <a:spLocks noChangeArrowheads="1"/>
            </p:cNvSpPr>
            <p:nvPr/>
          </p:nvSpPr>
          <p:spPr bwMode="auto">
            <a:xfrm rot="-5400000">
              <a:off x="240" y="3024"/>
              <a:ext cx="384" cy="480"/>
            </a:xfrm>
            <a:prstGeom prst="homePlat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56" name="AutoShape 118"/>
            <p:cNvSpPr>
              <a:spLocks noChangeArrowheads="1"/>
            </p:cNvSpPr>
            <p:nvPr/>
          </p:nvSpPr>
          <p:spPr bwMode="auto">
            <a:xfrm rot="-5543156">
              <a:off x="288" y="2928"/>
              <a:ext cx="239" cy="144"/>
            </a:xfrm>
            <a:prstGeom prst="homePlate">
              <a:avLst>
                <a:gd name="adj" fmla="val 4149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57" name="Line 119"/>
            <p:cNvSpPr>
              <a:spLocks noChangeShapeType="1"/>
            </p:cNvSpPr>
            <p:nvPr/>
          </p:nvSpPr>
          <p:spPr bwMode="auto">
            <a:xfrm>
              <a:off x="192" y="321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" name="Line 120"/>
            <p:cNvSpPr>
              <a:spLocks noChangeShapeType="1"/>
            </p:cNvSpPr>
            <p:nvPr/>
          </p:nvSpPr>
          <p:spPr bwMode="auto">
            <a:xfrm>
              <a:off x="192" y="3264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9" name="AutoShape 121"/>
            <p:cNvSpPr>
              <a:spLocks noChangeArrowheads="1"/>
            </p:cNvSpPr>
            <p:nvPr/>
          </p:nvSpPr>
          <p:spPr bwMode="auto">
            <a:xfrm rot="-5400000">
              <a:off x="240" y="3024"/>
              <a:ext cx="384" cy="480"/>
            </a:xfrm>
            <a:prstGeom prst="homePlate">
              <a:avLst>
                <a:gd name="adj" fmla="val 25000"/>
              </a:avLst>
            </a:prstGeom>
            <a:solidFill>
              <a:srgbClr val="83E0E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60" name="Line 122"/>
            <p:cNvSpPr>
              <a:spLocks noChangeShapeType="1"/>
            </p:cNvSpPr>
            <p:nvPr/>
          </p:nvSpPr>
          <p:spPr bwMode="auto">
            <a:xfrm>
              <a:off x="192" y="321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1" name="Line 123"/>
            <p:cNvSpPr>
              <a:spLocks noChangeShapeType="1"/>
            </p:cNvSpPr>
            <p:nvPr/>
          </p:nvSpPr>
          <p:spPr bwMode="auto">
            <a:xfrm>
              <a:off x="192" y="3264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2" name="Line 124"/>
            <p:cNvSpPr>
              <a:spLocks noChangeShapeType="1"/>
            </p:cNvSpPr>
            <p:nvPr/>
          </p:nvSpPr>
          <p:spPr bwMode="auto">
            <a:xfrm>
              <a:off x="192" y="331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3" name="Rectangle 125"/>
            <p:cNvSpPr>
              <a:spLocks noChangeArrowheads="1"/>
            </p:cNvSpPr>
            <p:nvPr/>
          </p:nvSpPr>
          <p:spPr bwMode="auto">
            <a:xfrm>
              <a:off x="288" y="3024"/>
              <a:ext cx="266" cy="8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64" name="Freeform 126"/>
            <p:cNvSpPr>
              <a:spLocks/>
            </p:cNvSpPr>
            <p:nvPr/>
          </p:nvSpPr>
          <p:spPr bwMode="auto">
            <a:xfrm>
              <a:off x="336" y="3120"/>
              <a:ext cx="231" cy="335"/>
            </a:xfrm>
            <a:custGeom>
              <a:avLst/>
              <a:gdLst>
                <a:gd name="T0" fmla="*/ 90 w 231"/>
                <a:gd name="T1" fmla="*/ 12 h 335"/>
                <a:gd name="T2" fmla="*/ 39 w 231"/>
                <a:gd name="T3" fmla="*/ 112 h 335"/>
                <a:gd name="T4" fmla="*/ 77 w 231"/>
                <a:gd name="T5" fmla="*/ 137 h 335"/>
                <a:gd name="T6" fmla="*/ 140 w 231"/>
                <a:gd name="T7" fmla="*/ 250 h 335"/>
                <a:gd name="T8" fmla="*/ 64 w 231"/>
                <a:gd name="T9" fmla="*/ 300 h 335"/>
                <a:gd name="T10" fmla="*/ 90 w 231"/>
                <a:gd name="T11" fmla="*/ 313 h 335"/>
                <a:gd name="T12" fmla="*/ 140 w 231"/>
                <a:gd name="T13" fmla="*/ 300 h 335"/>
                <a:gd name="T14" fmla="*/ 177 w 231"/>
                <a:gd name="T15" fmla="*/ 275 h 335"/>
                <a:gd name="T16" fmla="*/ 90 w 231"/>
                <a:gd name="T17" fmla="*/ 75 h 335"/>
                <a:gd name="T18" fmla="*/ 140 w 231"/>
                <a:gd name="T19" fmla="*/ 12 h 335"/>
                <a:gd name="T20" fmla="*/ 90 w 231"/>
                <a:gd name="T21" fmla="*/ 12 h 33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1"/>
                <a:gd name="T34" fmla="*/ 0 h 335"/>
                <a:gd name="T35" fmla="*/ 231 w 231"/>
                <a:gd name="T36" fmla="*/ 335 h 33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1" h="335">
                  <a:moveTo>
                    <a:pt x="90" y="12"/>
                  </a:moveTo>
                  <a:cubicBezTo>
                    <a:pt x="57" y="44"/>
                    <a:pt x="0" y="54"/>
                    <a:pt x="39" y="112"/>
                  </a:cubicBezTo>
                  <a:cubicBezTo>
                    <a:pt x="47" y="125"/>
                    <a:pt x="64" y="129"/>
                    <a:pt x="77" y="137"/>
                  </a:cubicBezTo>
                  <a:cubicBezTo>
                    <a:pt x="134" y="223"/>
                    <a:pt x="117" y="184"/>
                    <a:pt x="140" y="250"/>
                  </a:cubicBezTo>
                  <a:cubicBezTo>
                    <a:pt x="115" y="267"/>
                    <a:pt x="89" y="283"/>
                    <a:pt x="64" y="300"/>
                  </a:cubicBezTo>
                  <a:cubicBezTo>
                    <a:pt x="12" y="335"/>
                    <a:pt x="9" y="331"/>
                    <a:pt x="90" y="313"/>
                  </a:cubicBezTo>
                  <a:cubicBezTo>
                    <a:pt x="107" y="309"/>
                    <a:pt x="123" y="304"/>
                    <a:pt x="140" y="300"/>
                  </a:cubicBezTo>
                  <a:cubicBezTo>
                    <a:pt x="152" y="292"/>
                    <a:pt x="168" y="287"/>
                    <a:pt x="177" y="275"/>
                  </a:cubicBezTo>
                  <a:cubicBezTo>
                    <a:pt x="231" y="207"/>
                    <a:pt x="122" y="123"/>
                    <a:pt x="90" y="75"/>
                  </a:cubicBezTo>
                  <a:cubicBezTo>
                    <a:pt x="92" y="74"/>
                    <a:pt x="164" y="36"/>
                    <a:pt x="140" y="12"/>
                  </a:cubicBezTo>
                  <a:cubicBezTo>
                    <a:pt x="128" y="0"/>
                    <a:pt x="107" y="12"/>
                    <a:pt x="90" y="12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23665" name="Picture 127" descr="fale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625"/>
              <a:ext cx="240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84"/>
          <p:cNvGrpSpPr>
            <a:grpSpLocks/>
          </p:cNvGrpSpPr>
          <p:nvPr/>
        </p:nvGrpSpPr>
        <p:grpSpPr bwMode="auto">
          <a:xfrm>
            <a:off x="5257800" y="4953000"/>
            <a:ext cx="1524000" cy="1905000"/>
            <a:chOff x="192" y="2625"/>
            <a:chExt cx="480" cy="831"/>
          </a:xfrm>
        </p:grpSpPr>
        <p:sp>
          <p:nvSpPr>
            <p:cNvPr id="23644" name="AutoShape 185"/>
            <p:cNvSpPr>
              <a:spLocks noChangeArrowheads="1"/>
            </p:cNvSpPr>
            <p:nvPr/>
          </p:nvSpPr>
          <p:spPr bwMode="auto">
            <a:xfrm rot="-5400000">
              <a:off x="240" y="3024"/>
              <a:ext cx="384" cy="480"/>
            </a:xfrm>
            <a:prstGeom prst="homePlat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45" name="AutoShape 186"/>
            <p:cNvSpPr>
              <a:spLocks noChangeArrowheads="1"/>
            </p:cNvSpPr>
            <p:nvPr/>
          </p:nvSpPr>
          <p:spPr bwMode="auto">
            <a:xfrm rot="-5543156">
              <a:off x="288" y="2928"/>
              <a:ext cx="239" cy="144"/>
            </a:xfrm>
            <a:prstGeom prst="homePlate">
              <a:avLst>
                <a:gd name="adj" fmla="val 4149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46" name="Line 187"/>
            <p:cNvSpPr>
              <a:spLocks noChangeShapeType="1"/>
            </p:cNvSpPr>
            <p:nvPr/>
          </p:nvSpPr>
          <p:spPr bwMode="auto">
            <a:xfrm>
              <a:off x="192" y="321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7" name="Line 188"/>
            <p:cNvSpPr>
              <a:spLocks noChangeShapeType="1"/>
            </p:cNvSpPr>
            <p:nvPr/>
          </p:nvSpPr>
          <p:spPr bwMode="auto">
            <a:xfrm>
              <a:off x="192" y="3264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8" name="AutoShape 189"/>
            <p:cNvSpPr>
              <a:spLocks noChangeArrowheads="1"/>
            </p:cNvSpPr>
            <p:nvPr/>
          </p:nvSpPr>
          <p:spPr bwMode="auto">
            <a:xfrm rot="-5400000">
              <a:off x="240" y="3024"/>
              <a:ext cx="384" cy="480"/>
            </a:xfrm>
            <a:prstGeom prst="homePlate">
              <a:avLst>
                <a:gd name="adj" fmla="val 25000"/>
              </a:avLst>
            </a:prstGeom>
            <a:solidFill>
              <a:srgbClr val="83E0E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49" name="Line 190"/>
            <p:cNvSpPr>
              <a:spLocks noChangeShapeType="1"/>
            </p:cNvSpPr>
            <p:nvPr/>
          </p:nvSpPr>
          <p:spPr bwMode="auto">
            <a:xfrm>
              <a:off x="192" y="321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0" name="Line 191"/>
            <p:cNvSpPr>
              <a:spLocks noChangeShapeType="1"/>
            </p:cNvSpPr>
            <p:nvPr/>
          </p:nvSpPr>
          <p:spPr bwMode="auto">
            <a:xfrm>
              <a:off x="192" y="3264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1" name="Line 192"/>
            <p:cNvSpPr>
              <a:spLocks noChangeShapeType="1"/>
            </p:cNvSpPr>
            <p:nvPr/>
          </p:nvSpPr>
          <p:spPr bwMode="auto">
            <a:xfrm>
              <a:off x="192" y="331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2" name="Rectangle 193"/>
            <p:cNvSpPr>
              <a:spLocks noChangeArrowheads="1"/>
            </p:cNvSpPr>
            <p:nvPr/>
          </p:nvSpPr>
          <p:spPr bwMode="auto">
            <a:xfrm>
              <a:off x="288" y="3024"/>
              <a:ext cx="266" cy="8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53" name="Freeform 194"/>
            <p:cNvSpPr>
              <a:spLocks/>
            </p:cNvSpPr>
            <p:nvPr/>
          </p:nvSpPr>
          <p:spPr bwMode="auto">
            <a:xfrm>
              <a:off x="336" y="3120"/>
              <a:ext cx="231" cy="335"/>
            </a:xfrm>
            <a:custGeom>
              <a:avLst/>
              <a:gdLst>
                <a:gd name="T0" fmla="*/ 90 w 231"/>
                <a:gd name="T1" fmla="*/ 12 h 335"/>
                <a:gd name="T2" fmla="*/ 39 w 231"/>
                <a:gd name="T3" fmla="*/ 112 h 335"/>
                <a:gd name="T4" fmla="*/ 77 w 231"/>
                <a:gd name="T5" fmla="*/ 137 h 335"/>
                <a:gd name="T6" fmla="*/ 140 w 231"/>
                <a:gd name="T7" fmla="*/ 250 h 335"/>
                <a:gd name="T8" fmla="*/ 64 w 231"/>
                <a:gd name="T9" fmla="*/ 300 h 335"/>
                <a:gd name="T10" fmla="*/ 90 w 231"/>
                <a:gd name="T11" fmla="*/ 313 h 335"/>
                <a:gd name="T12" fmla="*/ 140 w 231"/>
                <a:gd name="T13" fmla="*/ 300 h 335"/>
                <a:gd name="T14" fmla="*/ 177 w 231"/>
                <a:gd name="T15" fmla="*/ 275 h 335"/>
                <a:gd name="T16" fmla="*/ 90 w 231"/>
                <a:gd name="T17" fmla="*/ 75 h 335"/>
                <a:gd name="T18" fmla="*/ 140 w 231"/>
                <a:gd name="T19" fmla="*/ 12 h 335"/>
                <a:gd name="T20" fmla="*/ 90 w 231"/>
                <a:gd name="T21" fmla="*/ 12 h 33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1"/>
                <a:gd name="T34" fmla="*/ 0 h 335"/>
                <a:gd name="T35" fmla="*/ 231 w 231"/>
                <a:gd name="T36" fmla="*/ 335 h 33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1" h="335">
                  <a:moveTo>
                    <a:pt x="90" y="12"/>
                  </a:moveTo>
                  <a:cubicBezTo>
                    <a:pt x="57" y="44"/>
                    <a:pt x="0" y="54"/>
                    <a:pt x="39" y="112"/>
                  </a:cubicBezTo>
                  <a:cubicBezTo>
                    <a:pt x="47" y="125"/>
                    <a:pt x="64" y="129"/>
                    <a:pt x="77" y="137"/>
                  </a:cubicBezTo>
                  <a:cubicBezTo>
                    <a:pt x="134" y="223"/>
                    <a:pt x="117" y="184"/>
                    <a:pt x="140" y="250"/>
                  </a:cubicBezTo>
                  <a:cubicBezTo>
                    <a:pt x="115" y="267"/>
                    <a:pt x="89" y="283"/>
                    <a:pt x="64" y="300"/>
                  </a:cubicBezTo>
                  <a:cubicBezTo>
                    <a:pt x="12" y="335"/>
                    <a:pt x="9" y="331"/>
                    <a:pt x="90" y="313"/>
                  </a:cubicBezTo>
                  <a:cubicBezTo>
                    <a:pt x="107" y="309"/>
                    <a:pt x="123" y="304"/>
                    <a:pt x="140" y="300"/>
                  </a:cubicBezTo>
                  <a:cubicBezTo>
                    <a:pt x="152" y="292"/>
                    <a:pt x="168" y="287"/>
                    <a:pt x="177" y="275"/>
                  </a:cubicBezTo>
                  <a:cubicBezTo>
                    <a:pt x="231" y="207"/>
                    <a:pt x="122" y="123"/>
                    <a:pt x="90" y="75"/>
                  </a:cubicBezTo>
                  <a:cubicBezTo>
                    <a:pt x="92" y="74"/>
                    <a:pt x="164" y="36"/>
                    <a:pt x="140" y="12"/>
                  </a:cubicBezTo>
                  <a:cubicBezTo>
                    <a:pt x="128" y="0"/>
                    <a:pt x="107" y="12"/>
                    <a:pt x="90" y="12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23654" name="Picture 195" descr="fale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625"/>
              <a:ext cx="240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219"/>
          <p:cNvGrpSpPr>
            <a:grpSpLocks/>
          </p:cNvGrpSpPr>
          <p:nvPr/>
        </p:nvGrpSpPr>
        <p:grpSpPr bwMode="auto">
          <a:xfrm>
            <a:off x="5334000" y="228600"/>
            <a:ext cx="1200150" cy="4789488"/>
            <a:chOff x="5181531" y="228600"/>
            <a:chExt cx="1200219" cy="4789487"/>
          </a:xfrm>
        </p:grpSpPr>
        <p:grpSp>
          <p:nvGrpSpPr>
            <p:cNvPr id="23622" name="Group 60"/>
            <p:cNvGrpSpPr>
              <a:grpSpLocks/>
            </p:cNvGrpSpPr>
            <p:nvPr/>
          </p:nvGrpSpPr>
          <p:grpSpPr bwMode="auto">
            <a:xfrm>
              <a:off x="5181600" y="228600"/>
              <a:ext cx="1200150" cy="4789487"/>
              <a:chOff x="3312" y="528"/>
              <a:chExt cx="816" cy="3408"/>
            </a:xfrm>
          </p:grpSpPr>
          <p:sp>
            <p:nvSpPr>
              <p:cNvPr id="23633" name="AutoShape 61"/>
              <p:cNvSpPr>
                <a:spLocks noChangeArrowheads="1"/>
              </p:cNvSpPr>
              <p:nvPr/>
            </p:nvSpPr>
            <p:spPr bwMode="auto">
              <a:xfrm>
                <a:off x="3312" y="528"/>
                <a:ext cx="816" cy="3408"/>
              </a:xfrm>
              <a:prstGeom prst="can">
                <a:avLst>
                  <a:gd name="adj" fmla="val 49866"/>
                </a:avLst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3634" name="AutoShape 62"/>
              <p:cNvSpPr>
                <a:spLocks noChangeArrowheads="1"/>
              </p:cNvSpPr>
              <p:nvPr/>
            </p:nvSpPr>
            <p:spPr bwMode="auto">
              <a:xfrm>
                <a:off x="3312" y="2832"/>
                <a:ext cx="816" cy="1104"/>
              </a:xfrm>
              <a:prstGeom prst="can">
                <a:avLst>
                  <a:gd name="adj" fmla="val 16154"/>
                </a:avLst>
              </a:prstGeom>
              <a:solidFill>
                <a:srgbClr val="FFFFCC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3635" name="Line 63"/>
              <p:cNvSpPr>
                <a:spLocks noChangeShapeType="1"/>
              </p:cNvSpPr>
              <p:nvPr/>
            </p:nvSpPr>
            <p:spPr bwMode="auto">
              <a:xfrm>
                <a:off x="3312" y="2208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6" name="Line 64"/>
              <p:cNvSpPr>
                <a:spLocks noChangeShapeType="1"/>
              </p:cNvSpPr>
              <p:nvPr/>
            </p:nvSpPr>
            <p:spPr bwMode="auto">
              <a:xfrm>
                <a:off x="3312" y="264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7" name="Line 65"/>
              <p:cNvSpPr>
                <a:spLocks noChangeShapeType="1"/>
              </p:cNvSpPr>
              <p:nvPr/>
            </p:nvSpPr>
            <p:spPr bwMode="auto">
              <a:xfrm>
                <a:off x="3888" y="254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8" name="Line 66"/>
              <p:cNvSpPr>
                <a:spLocks noChangeShapeType="1"/>
              </p:cNvSpPr>
              <p:nvPr/>
            </p:nvSpPr>
            <p:spPr bwMode="auto">
              <a:xfrm>
                <a:off x="3504" y="273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9" name="Line 67"/>
              <p:cNvSpPr>
                <a:spLocks noChangeShapeType="1"/>
              </p:cNvSpPr>
              <p:nvPr/>
            </p:nvSpPr>
            <p:spPr bwMode="auto">
              <a:xfrm>
                <a:off x="3600" y="240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0" name="Line 68"/>
              <p:cNvSpPr>
                <a:spLocks noChangeShapeType="1"/>
              </p:cNvSpPr>
              <p:nvPr/>
            </p:nvSpPr>
            <p:spPr bwMode="auto">
              <a:xfrm>
                <a:off x="3360" y="244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1" name="Line 69"/>
              <p:cNvSpPr>
                <a:spLocks noChangeShapeType="1"/>
              </p:cNvSpPr>
              <p:nvPr/>
            </p:nvSpPr>
            <p:spPr bwMode="auto">
              <a:xfrm>
                <a:off x="3936" y="230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2" name="Line 70"/>
              <p:cNvSpPr>
                <a:spLocks noChangeShapeType="1"/>
              </p:cNvSpPr>
              <p:nvPr/>
            </p:nvSpPr>
            <p:spPr bwMode="auto">
              <a:xfrm>
                <a:off x="3456" y="22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3" name="Line 71"/>
              <p:cNvSpPr>
                <a:spLocks noChangeShapeType="1"/>
              </p:cNvSpPr>
              <p:nvPr/>
            </p:nvSpPr>
            <p:spPr bwMode="auto">
              <a:xfrm>
                <a:off x="3888" y="264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623" name="Group 20"/>
            <p:cNvGrpSpPr>
              <a:grpSpLocks/>
            </p:cNvGrpSpPr>
            <p:nvPr/>
          </p:nvGrpSpPr>
          <p:grpSpPr bwMode="auto">
            <a:xfrm>
              <a:off x="5181522" y="90265"/>
              <a:ext cx="1033952" cy="639"/>
              <a:chOff x="4371" y="2518"/>
              <a:chExt cx="703" cy="639"/>
            </a:xfrm>
          </p:grpSpPr>
          <p:sp>
            <p:nvSpPr>
              <p:cNvPr id="23624" name="Line 22"/>
              <p:cNvSpPr>
                <a:spLocks noChangeShapeType="1"/>
              </p:cNvSpPr>
              <p:nvPr/>
            </p:nvSpPr>
            <p:spPr bwMode="auto">
              <a:xfrm>
                <a:off x="4786" y="2997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5" name="Line 23"/>
              <p:cNvSpPr>
                <a:spLocks noChangeShapeType="1"/>
              </p:cNvSpPr>
              <p:nvPr/>
            </p:nvSpPr>
            <p:spPr bwMode="auto">
              <a:xfrm>
                <a:off x="4475" y="294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6" name="Line 24"/>
              <p:cNvSpPr>
                <a:spLocks noChangeShapeType="1"/>
              </p:cNvSpPr>
              <p:nvPr/>
            </p:nvSpPr>
            <p:spPr bwMode="auto">
              <a:xfrm>
                <a:off x="4786" y="278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7" name="Line 26"/>
              <p:cNvSpPr>
                <a:spLocks noChangeShapeType="1"/>
              </p:cNvSpPr>
              <p:nvPr/>
            </p:nvSpPr>
            <p:spPr bwMode="auto">
              <a:xfrm>
                <a:off x="4371" y="278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8" name="Line 28"/>
              <p:cNvSpPr>
                <a:spLocks noChangeShapeType="1"/>
              </p:cNvSpPr>
              <p:nvPr/>
            </p:nvSpPr>
            <p:spPr bwMode="auto">
              <a:xfrm>
                <a:off x="4526" y="2625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9" name="Line 29"/>
              <p:cNvSpPr>
                <a:spLocks noChangeShapeType="1"/>
              </p:cNvSpPr>
              <p:nvPr/>
            </p:nvSpPr>
            <p:spPr bwMode="auto">
              <a:xfrm>
                <a:off x="4837" y="3157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0" name="Line 31"/>
              <p:cNvSpPr>
                <a:spLocks noChangeShapeType="1"/>
              </p:cNvSpPr>
              <p:nvPr/>
            </p:nvSpPr>
            <p:spPr bwMode="auto">
              <a:xfrm>
                <a:off x="4371" y="251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1" name="Line 32"/>
              <p:cNvSpPr>
                <a:spLocks noChangeShapeType="1"/>
              </p:cNvSpPr>
              <p:nvPr/>
            </p:nvSpPr>
            <p:spPr bwMode="auto">
              <a:xfrm>
                <a:off x="4475" y="3157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2" name="Line 33"/>
              <p:cNvSpPr>
                <a:spLocks noChangeShapeType="1"/>
              </p:cNvSpPr>
              <p:nvPr/>
            </p:nvSpPr>
            <p:spPr bwMode="auto">
              <a:xfrm>
                <a:off x="4734" y="251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0" name="Group 195"/>
          <p:cNvGrpSpPr>
            <a:grpSpLocks/>
          </p:cNvGrpSpPr>
          <p:nvPr/>
        </p:nvGrpSpPr>
        <p:grpSpPr bwMode="auto">
          <a:xfrm>
            <a:off x="5334000" y="228600"/>
            <a:ext cx="1200150" cy="4789488"/>
            <a:chOff x="5181531" y="228600"/>
            <a:chExt cx="1200219" cy="4789487"/>
          </a:xfrm>
        </p:grpSpPr>
        <p:grpSp>
          <p:nvGrpSpPr>
            <p:cNvPr id="23600" name="Group 60"/>
            <p:cNvGrpSpPr>
              <a:grpSpLocks/>
            </p:cNvGrpSpPr>
            <p:nvPr/>
          </p:nvGrpSpPr>
          <p:grpSpPr bwMode="auto">
            <a:xfrm>
              <a:off x="5181600" y="228600"/>
              <a:ext cx="1200150" cy="4789487"/>
              <a:chOff x="3312" y="528"/>
              <a:chExt cx="816" cy="3408"/>
            </a:xfrm>
          </p:grpSpPr>
          <p:sp>
            <p:nvSpPr>
              <p:cNvPr id="23611" name="AutoShape 61"/>
              <p:cNvSpPr>
                <a:spLocks noChangeArrowheads="1"/>
              </p:cNvSpPr>
              <p:nvPr/>
            </p:nvSpPr>
            <p:spPr bwMode="auto">
              <a:xfrm>
                <a:off x="3312" y="528"/>
                <a:ext cx="816" cy="3408"/>
              </a:xfrm>
              <a:prstGeom prst="can">
                <a:avLst>
                  <a:gd name="adj" fmla="val 49866"/>
                </a:avLst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3612" name="AutoShape 62"/>
              <p:cNvSpPr>
                <a:spLocks noChangeArrowheads="1"/>
              </p:cNvSpPr>
              <p:nvPr/>
            </p:nvSpPr>
            <p:spPr bwMode="auto">
              <a:xfrm>
                <a:off x="3312" y="2832"/>
                <a:ext cx="816" cy="1104"/>
              </a:xfrm>
              <a:prstGeom prst="can">
                <a:avLst>
                  <a:gd name="adj" fmla="val 16154"/>
                </a:avLst>
              </a:prstGeom>
              <a:solidFill>
                <a:srgbClr val="FFFFCC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3613" name="Line 63"/>
              <p:cNvSpPr>
                <a:spLocks noChangeShapeType="1"/>
              </p:cNvSpPr>
              <p:nvPr/>
            </p:nvSpPr>
            <p:spPr bwMode="auto">
              <a:xfrm>
                <a:off x="3312" y="2208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4" name="Line 64"/>
              <p:cNvSpPr>
                <a:spLocks noChangeShapeType="1"/>
              </p:cNvSpPr>
              <p:nvPr/>
            </p:nvSpPr>
            <p:spPr bwMode="auto">
              <a:xfrm>
                <a:off x="3312" y="264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5" name="Line 65"/>
              <p:cNvSpPr>
                <a:spLocks noChangeShapeType="1"/>
              </p:cNvSpPr>
              <p:nvPr/>
            </p:nvSpPr>
            <p:spPr bwMode="auto">
              <a:xfrm>
                <a:off x="3888" y="254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6" name="Line 66"/>
              <p:cNvSpPr>
                <a:spLocks noChangeShapeType="1"/>
              </p:cNvSpPr>
              <p:nvPr/>
            </p:nvSpPr>
            <p:spPr bwMode="auto">
              <a:xfrm>
                <a:off x="3504" y="273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7" name="Line 67"/>
              <p:cNvSpPr>
                <a:spLocks noChangeShapeType="1"/>
              </p:cNvSpPr>
              <p:nvPr/>
            </p:nvSpPr>
            <p:spPr bwMode="auto">
              <a:xfrm>
                <a:off x="3600" y="240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8" name="Line 68"/>
              <p:cNvSpPr>
                <a:spLocks noChangeShapeType="1"/>
              </p:cNvSpPr>
              <p:nvPr/>
            </p:nvSpPr>
            <p:spPr bwMode="auto">
              <a:xfrm>
                <a:off x="3360" y="244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9" name="Line 69"/>
              <p:cNvSpPr>
                <a:spLocks noChangeShapeType="1"/>
              </p:cNvSpPr>
              <p:nvPr/>
            </p:nvSpPr>
            <p:spPr bwMode="auto">
              <a:xfrm>
                <a:off x="3936" y="230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0" name="Line 70"/>
              <p:cNvSpPr>
                <a:spLocks noChangeShapeType="1"/>
              </p:cNvSpPr>
              <p:nvPr/>
            </p:nvSpPr>
            <p:spPr bwMode="auto">
              <a:xfrm>
                <a:off x="3456" y="22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1" name="Line 71"/>
              <p:cNvSpPr>
                <a:spLocks noChangeShapeType="1"/>
              </p:cNvSpPr>
              <p:nvPr/>
            </p:nvSpPr>
            <p:spPr bwMode="auto">
              <a:xfrm>
                <a:off x="3888" y="264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601" name="Group 20"/>
            <p:cNvGrpSpPr>
              <a:grpSpLocks/>
            </p:cNvGrpSpPr>
            <p:nvPr/>
          </p:nvGrpSpPr>
          <p:grpSpPr bwMode="auto">
            <a:xfrm>
              <a:off x="5181523" y="90265"/>
              <a:ext cx="1033952" cy="639"/>
              <a:chOff x="4371" y="2518"/>
              <a:chExt cx="703" cy="639"/>
            </a:xfrm>
          </p:grpSpPr>
          <p:sp>
            <p:nvSpPr>
              <p:cNvPr id="23602" name="Line 22"/>
              <p:cNvSpPr>
                <a:spLocks noChangeShapeType="1"/>
              </p:cNvSpPr>
              <p:nvPr/>
            </p:nvSpPr>
            <p:spPr bwMode="auto">
              <a:xfrm>
                <a:off x="4786" y="2997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3" name="Line 23"/>
              <p:cNvSpPr>
                <a:spLocks noChangeShapeType="1"/>
              </p:cNvSpPr>
              <p:nvPr/>
            </p:nvSpPr>
            <p:spPr bwMode="auto">
              <a:xfrm>
                <a:off x="4475" y="294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4" name="Line 24"/>
              <p:cNvSpPr>
                <a:spLocks noChangeShapeType="1"/>
              </p:cNvSpPr>
              <p:nvPr/>
            </p:nvSpPr>
            <p:spPr bwMode="auto">
              <a:xfrm>
                <a:off x="4786" y="278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5" name="Line 26"/>
              <p:cNvSpPr>
                <a:spLocks noChangeShapeType="1"/>
              </p:cNvSpPr>
              <p:nvPr/>
            </p:nvSpPr>
            <p:spPr bwMode="auto">
              <a:xfrm>
                <a:off x="4371" y="278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6" name="Line 28"/>
              <p:cNvSpPr>
                <a:spLocks noChangeShapeType="1"/>
              </p:cNvSpPr>
              <p:nvPr/>
            </p:nvSpPr>
            <p:spPr bwMode="auto">
              <a:xfrm>
                <a:off x="4526" y="2625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7" name="Line 29"/>
              <p:cNvSpPr>
                <a:spLocks noChangeShapeType="1"/>
              </p:cNvSpPr>
              <p:nvPr/>
            </p:nvSpPr>
            <p:spPr bwMode="auto">
              <a:xfrm>
                <a:off x="4837" y="3157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8" name="Line 31"/>
              <p:cNvSpPr>
                <a:spLocks noChangeShapeType="1"/>
              </p:cNvSpPr>
              <p:nvPr/>
            </p:nvSpPr>
            <p:spPr bwMode="auto">
              <a:xfrm>
                <a:off x="4371" y="251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9" name="Line 32"/>
              <p:cNvSpPr>
                <a:spLocks noChangeShapeType="1"/>
              </p:cNvSpPr>
              <p:nvPr/>
            </p:nvSpPr>
            <p:spPr bwMode="auto">
              <a:xfrm>
                <a:off x="4475" y="3157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0" name="Line 33"/>
              <p:cNvSpPr>
                <a:spLocks noChangeShapeType="1"/>
              </p:cNvSpPr>
              <p:nvPr/>
            </p:nvSpPr>
            <p:spPr bwMode="auto">
              <a:xfrm>
                <a:off x="4734" y="251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4" name="Group 256"/>
          <p:cNvGrpSpPr>
            <a:grpSpLocks/>
          </p:cNvGrpSpPr>
          <p:nvPr/>
        </p:nvGrpSpPr>
        <p:grpSpPr bwMode="auto">
          <a:xfrm>
            <a:off x="1219200" y="152400"/>
            <a:ext cx="1200150" cy="4876800"/>
            <a:chOff x="1219200" y="152400"/>
            <a:chExt cx="1200150" cy="4877377"/>
          </a:xfrm>
        </p:grpSpPr>
        <p:grpSp>
          <p:nvGrpSpPr>
            <p:cNvPr id="23580" name="Group 16"/>
            <p:cNvGrpSpPr>
              <a:grpSpLocks/>
            </p:cNvGrpSpPr>
            <p:nvPr/>
          </p:nvGrpSpPr>
          <p:grpSpPr bwMode="auto">
            <a:xfrm>
              <a:off x="1219200" y="152400"/>
              <a:ext cx="1200150" cy="4877377"/>
              <a:chOff x="4368" y="672"/>
              <a:chExt cx="816" cy="3408"/>
            </a:xfrm>
          </p:grpSpPr>
          <p:sp>
            <p:nvSpPr>
              <p:cNvPr id="23582" name="AutoShape 17"/>
              <p:cNvSpPr>
                <a:spLocks noChangeArrowheads="1"/>
              </p:cNvSpPr>
              <p:nvPr/>
            </p:nvSpPr>
            <p:spPr bwMode="auto">
              <a:xfrm>
                <a:off x="4368" y="672"/>
                <a:ext cx="816" cy="3408"/>
              </a:xfrm>
              <a:prstGeom prst="can">
                <a:avLst>
                  <a:gd name="adj" fmla="val 49866"/>
                </a:avLst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3583" name="Line 19"/>
              <p:cNvSpPr>
                <a:spLocks noChangeShapeType="1"/>
              </p:cNvSpPr>
              <p:nvPr/>
            </p:nvSpPr>
            <p:spPr bwMode="auto">
              <a:xfrm>
                <a:off x="4368" y="2352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3584" name="Group 20"/>
              <p:cNvGrpSpPr>
                <a:grpSpLocks/>
              </p:cNvGrpSpPr>
              <p:nvPr/>
            </p:nvGrpSpPr>
            <p:grpSpPr bwMode="auto">
              <a:xfrm>
                <a:off x="4368" y="2323"/>
                <a:ext cx="816" cy="1728"/>
                <a:chOff x="3024" y="1507"/>
                <a:chExt cx="816" cy="1728"/>
              </a:xfrm>
            </p:grpSpPr>
            <p:sp>
              <p:nvSpPr>
                <p:cNvPr id="23585" name="AutoShape 21"/>
                <p:cNvSpPr>
                  <a:spLocks noChangeArrowheads="1"/>
                </p:cNvSpPr>
                <p:nvPr/>
              </p:nvSpPr>
              <p:spPr bwMode="auto">
                <a:xfrm>
                  <a:off x="3024" y="1507"/>
                  <a:ext cx="816" cy="1728"/>
                </a:xfrm>
                <a:prstGeom prst="can">
                  <a:avLst>
                    <a:gd name="adj" fmla="val 25284"/>
                  </a:avLst>
                </a:prstGeom>
                <a:solidFill>
                  <a:srgbClr val="FFFFCC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en-US" altLang="en-US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23586" name="Line 22"/>
                <p:cNvSpPr>
                  <a:spLocks noChangeShapeType="1"/>
                </p:cNvSpPr>
                <p:nvPr/>
              </p:nvSpPr>
              <p:spPr bwMode="auto">
                <a:xfrm>
                  <a:off x="3264" y="2736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87" name="Line 23"/>
                <p:cNvSpPr>
                  <a:spLocks noChangeShapeType="1"/>
                </p:cNvSpPr>
                <p:nvPr/>
              </p:nvSpPr>
              <p:spPr bwMode="auto">
                <a:xfrm>
                  <a:off x="3504" y="2880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88" name="Line 24"/>
                <p:cNvSpPr>
                  <a:spLocks noChangeShapeType="1"/>
                </p:cNvSpPr>
                <p:nvPr/>
              </p:nvSpPr>
              <p:spPr bwMode="auto">
                <a:xfrm>
                  <a:off x="3072" y="259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89" name="Line 25"/>
                <p:cNvSpPr>
                  <a:spLocks noChangeShapeType="1"/>
                </p:cNvSpPr>
                <p:nvPr/>
              </p:nvSpPr>
              <p:spPr bwMode="auto">
                <a:xfrm>
                  <a:off x="3552" y="1920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0" name="Line 26"/>
                <p:cNvSpPr>
                  <a:spLocks noChangeShapeType="1"/>
                </p:cNvSpPr>
                <p:nvPr/>
              </p:nvSpPr>
              <p:spPr bwMode="auto">
                <a:xfrm>
                  <a:off x="3120" y="302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1" name="Line 27"/>
                <p:cNvSpPr>
                  <a:spLocks noChangeShapeType="1"/>
                </p:cNvSpPr>
                <p:nvPr/>
              </p:nvSpPr>
              <p:spPr bwMode="auto">
                <a:xfrm>
                  <a:off x="3504" y="2256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2" name="Line 28"/>
                <p:cNvSpPr>
                  <a:spLocks noChangeShapeType="1"/>
                </p:cNvSpPr>
                <p:nvPr/>
              </p:nvSpPr>
              <p:spPr bwMode="auto">
                <a:xfrm>
                  <a:off x="3072" y="23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3" name="Line 29"/>
                <p:cNvSpPr>
                  <a:spLocks noChangeShapeType="1"/>
                </p:cNvSpPr>
                <p:nvPr/>
              </p:nvSpPr>
              <p:spPr bwMode="auto">
                <a:xfrm>
                  <a:off x="3552" y="3024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4" name="Line 30"/>
                <p:cNvSpPr>
                  <a:spLocks noChangeShapeType="1"/>
                </p:cNvSpPr>
                <p:nvPr/>
              </p:nvSpPr>
              <p:spPr bwMode="auto">
                <a:xfrm>
                  <a:off x="3600" y="24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5" name="Line 31"/>
                <p:cNvSpPr>
                  <a:spLocks noChangeShapeType="1"/>
                </p:cNvSpPr>
                <p:nvPr/>
              </p:nvSpPr>
              <p:spPr bwMode="auto">
                <a:xfrm>
                  <a:off x="3168" y="2160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6" name="Line 32"/>
                <p:cNvSpPr>
                  <a:spLocks noChangeShapeType="1"/>
                </p:cNvSpPr>
                <p:nvPr/>
              </p:nvSpPr>
              <p:spPr bwMode="auto">
                <a:xfrm>
                  <a:off x="3120" y="2784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7" name="Line 33"/>
                <p:cNvSpPr>
                  <a:spLocks noChangeShapeType="1"/>
                </p:cNvSpPr>
                <p:nvPr/>
              </p:nvSpPr>
              <p:spPr bwMode="auto">
                <a:xfrm>
                  <a:off x="3456" y="26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8" name="Line 34"/>
                <p:cNvSpPr>
                  <a:spLocks noChangeShapeType="1"/>
                </p:cNvSpPr>
                <p:nvPr/>
              </p:nvSpPr>
              <p:spPr bwMode="auto">
                <a:xfrm>
                  <a:off x="3072" y="2016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9" name="Line 35"/>
                <p:cNvSpPr>
                  <a:spLocks noChangeShapeType="1"/>
                </p:cNvSpPr>
                <p:nvPr/>
              </p:nvSpPr>
              <p:spPr bwMode="auto">
                <a:xfrm>
                  <a:off x="3216" y="1920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cxnSp>
          <p:nvCxnSpPr>
            <p:cNvPr id="90" name="Straight Connector 89"/>
            <p:cNvCxnSpPr>
              <a:stCxn id="23585" idx="2"/>
              <a:endCxn id="23585" idx="4"/>
            </p:cNvCxnSpPr>
            <p:nvPr/>
          </p:nvCxnSpPr>
          <p:spPr>
            <a:xfrm rot="10800000" flipH="1">
              <a:off x="1219200" y="3751689"/>
              <a:ext cx="1200150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257"/>
          <p:cNvGrpSpPr>
            <a:grpSpLocks/>
          </p:cNvGrpSpPr>
          <p:nvPr/>
        </p:nvGrpSpPr>
        <p:grpSpPr bwMode="auto">
          <a:xfrm>
            <a:off x="2438400" y="2971800"/>
            <a:ext cx="2360613" cy="1436688"/>
            <a:chOff x="2438400" y="2971800"/>
            <a:chExt cx="2361259" cy="1436132"/>
          </a:xfrm>
        </p:grpSpPr>
        <p:sp>
          <p:nvSpPr>
            <p:cNvPr id="23576" name="TextBox 150"/>
            <p:cNvSpPr txBox="1">
              <a:spLocks noChangeArrowheads="1"/>
            </p:cNvSpPr>
            <p:nvPr/>
          </p:nvSpPr>
          <p:spPr bwMode="auto">
            <a:xfrm>
              <a:off x="3124200" y="4038600"/>
              <a:ext cx="1675459" cy="369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CH</a:t>
              </a:r>
              <a:r>
                <a:rPr lang="en-US" altLang="en-US" baseline="-25000"/>
                <a:t>3</a:t>
              </a:r>
              <a:r>
                <a:rPr lang="en-US" altLang="en-US"/>
                <a:t>COOC</a:t>
              </a:r>
              <a:r>
                <a:rPr lang="en-US" altLang="en-US" baseline="-25000"/>
                <a:t>2</a:t>
              </a:r>
              <a:r>
                <a:rPr lang="en-US" altLang="en-US"/>
                <a:t>H</a:t>
              </a:r>
              <a:r>
                <a:rPr lang="en-US" altLang="en-US" baseline="-25000"/>
                <a:t>5</a:t>
              </a:r>
            </a:p>
          </p:txBody>
        </p:sp>
        <p:sp>
          <p:nvSpPr>
            <p:cNvPr id="23577" name="TextBox 243"/>
            <p:cNvSpPr txBox="1">
              <a:spLocks noChangeArrowheads="1"/>
            </p:cNvSpPr>
            <p:nvPr/>
          </p:nvSpPr>
          <p:spPr bwMode="auto">
            <a:xfrm>
              <a:off x="2895600" y="2971800"/>
              <a:ext cx="1351652" cy="369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NaOH 30%</a:t>
              </a:r>
            </a:p>
          </p:txBody>
        </p:sp>
        <p:cxnSp>
          <p:nvCxnSpPr>
            <p:cNvPr id="112" name="Straight Arrow Connector 111"/>
            <p:cNvCxnSpPr>
              <a:stCxn id="23576" idx="1"/>
            </p:cNvCxnSpPr>
            <p:nvPr/>
          </p:nvCxnSpPr>
          <p:spPr>
            <a:xfrm rot="10800000" flipV="1">
              <a:off x="2438400" y="4223853"/>
              <a:ext cx="685988" cy="11901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stCxn id="23577" idx="1"/>
            </p:cNvCxnSpPr>
            <p:nvPr/>
          </p:nvCxnSpPr>
          <p:spPr>
            <a:xfrm rot="10800000" flipV="1">
              <a:off x="2438400" y="3155879"/>
              <a:ext cx="457325" cy="12060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258"/>
          <p:cNvGrpSpPr>
            <a:grpSpLocks/>
          </p:cNvGrpSpPr>
          <p:nvPr/>
        </p:nvGrpSpPr>
        <p:grpSpPr bwMode="auto">
          <a:xfrm>
            <a:off x="6534150" y="2743200"/>
            <a:ext cx="2565400" cy="1589088"/>
            <a:chOff x="6534220" y="2743200"/>
            <a:chExt cx="2565558" cy="1588532"/>
          </a:xfrm>
        </p:grpSpPr>
        <p:sp>
          <p:nvSpPr>
            <p:cNvPr id="23572" name="TextBox 149"/>
            <p:cNvSpPr txBox="1">
              <a:spLocks noChangeArrowheads="1"/>
            </p:cNvSpPr>
            <p:nvPr/>
          </p:nvSpPr>
          <p:spPr bwMode="auto">
            <a:xfrm>
              <a:off x="7467600" y="3962400"/>
              <a:ext cx="1632178" cy="369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CH</a:t>
              </a:r>
              <a:r>
                <a:rPr lang="en-US" altLang="en-US" baseline="-25000"/>
                <a:t>3</a:t>
              </a:r>
              <a:r>
                <a:rPr lang="en-US" altLang="en-US"/>
                <a:t>COOC</a:t>
              </a:r>
              <a:r>
                <a:rPr lang="en-US" altLang="en-US" baseline="-25000"/>
                <a:t>2</a:t>
              </a:r>
              <a:r>
                <a:rPr lang="en-US" altLang="en-US"/>
                <a:t>H</a:t>
              </a:r>
              <a:r>
                <a:rPr lang="en-US" altLang="en-US" baseline="-25000"/>
                <a:t>5</a:t>
              </a:r>
            </a:p>
          </p:txBody>
        </p:sp>
        <p:sp>
          <p:nvSpPr>
            <p:cNvPr id="23573" name="TextBox 242"/>
            <p:cNvSpPr txBox="1">
              <a:spLocks noChangeArrowheads="1"/>
            </p:cNvSpPr>
            <p:nvPr/>
          </p:nvSpPr>
          <p:spPr bwMode="auto">
            <a:xfrm>
              <a:off x="7391400" y="2743200"/>
              <a:ext cx="1219200" cy="369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   H</a:t>
              </a:r>
              <a:r>
                <a:rPr lang="en-US" altLang="en-US" baseline="-25000"/>
                <a:t>2</a:t>
              </a:r>
              <a:r>
                <a:rPr lang="en-US" altLang="en-US"/>
                <a:t>SO</a:t>
              </a:r>
              <a:r>
                <a:rPr lang="en-US" altLang="en-US" baseline="-25000"/>
                <a:t>4</a:t>
              </a:r>
            </a:p>
          </p:txBody>
        </p:sp>
        <p:cxnSp>
          <p:nvCxnSpPr>
            <p:cNvPr id="117" name="Straight Arrow Connector 116"/>
            <p:cNvCxnSpPr>
              <a:stCxn id="23573" idx="1"/>
            </p:cNvCxnSpPr>
            <p:nvPr/>
          </p:nvCxnSpPr>
          <p:spPr>
            <a:xfrm rot="10800000" flipV="1">
              <a:off x="6553271" y="2927286"/>
              <a:ext cx="838252" cy="12060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>
              <a:stCxn id="23572" idx="1"/>
              <a:endCxn id="23612" idx="4"/>
            </p:cNvCxnSpPr>
            <p:nvPr/>
          </p:nvCxnSpPr>
          <p:spPr>
            <a:xfrm rot="10800000" flipV="1">
              <a:off x="6534220" y="4147646"/>
              <a:ext cx="933507" cy="9521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264"/>
          <p:cNvGrpSpPr>
            <a:grpSpLocks/>
          </p:cNvGrpSpPr>
          <p:nvPr/>
        </p:nvGrpSpPr>
        <p:grpSpPr bwMode="auto">
          <a:xfrm>
            <a:off x="2438400" y="3048000"/>
            <a:ext cx="2579688" cy="646113"/>
            <a:chOff x="2438400" y="838200"/>
            <a:chExt cx="2580241" cy="646331"/>
          </a:xfrm>
        </p:grpSpPr>
        <p:sp>
          <p:nvSpPr>
            <p:cNvPr id="23570" name="TextBox 261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1665841" cy="64633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CH</a:t>
              </a:r>
              <a:r>
                <a:rPr lang="en-US" altLang="en-US" baseline="-25000"/>
                <a:t>3</a:t>
              </a:r>
              <a:r>
                <a:rPr lang="en-US" altLang="en-US"/>
                <a:t>COONa +</a:t>
              </a:r>
            </a:p>
            <a:p>
              <a:pPr eaLnBrk="1" hangingPunct="1"/>
              <a:r>
                <a:rPr lang="en-US" altLang="en-US"/>
                <a:t>     C</a:t>
              </a:r>
              <a:r>
                <a:rPr lang="en-US" altLang="en-US" baseline="-25000"/>
                <a:t>2</a:t>
              </a:r>
              <a:r>
                <a:rPr lang="en-US" altLang="en-US"/>
                <a:t>H</a:t>
              </a:r>
              <a:r>
                <a:rPr lang="en-US" altLang="en-US" baseline="-25000"/>
                <a:t>5</a:t>
              </a:r>
              <a:r>
                <a:rPr lang="en-US" altLang="en-US"/>
                <a:t>OH</a:t>
              </a:r>
            </a:p>
          </p:txBody>
        </p:sp>
        <p:cxnSp>
          <p:nvCxnSpPr>
            <p:cNvPr id="121" name="Straight Arrow Connector 120"/>
            <p:cNvCxnSpPr>
              <a:stCxn id="23570" idx="1"/>
            </p:cNvCxnSpPr>
            <p:nvPr/>
          </p:nvCxnSpPr>
          <p:spPr>
            <a:xfrm rot="10800000" flipV="1">
              <a:off x="2438400" y="1162159"/>
              <a:ext cx="914596" cy="28584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271"/>
          <p:cNvGrpSpPr>
            <a:grpSpLocks/>
          </p:cNvGrpSpPr>
          <p:nvPr/>
        </p:nvGrpSpPr>
        <p:grpSpPr bwMode="auto">
          <a:xfrm>
            <a:off x="6553200" y="2971800"/>
            <a:ext cx="2362200" cy="1589088"/>
            <a:chOff x="6553200" y="2971800"/>
            <a:chExt cx="2362200" cy="1588532"/>
          </a:xfrm>
        </p:grpSpPr>
        <p:grpSp>
          <p:nvGrpSpPr>
            <p:cNvPr id="23564" name="Group 267"/>
            <p:cNvGrpSpPr>
              <a:grpSpLocks/>
            </p:cNvGrpSpPr>
            <p:nvPr/>
          </p:nvGrpSpPr>
          <p:grpSpPr bwMode="auto">
            <a:xfrm>
              <a:off x="6553200" y="2971800"/>
              <a:ext cx="2228780" cy="369332"/>
              <a:chOff x="6534220" y="2286000"/>
              <a:chExt cx="2228780" cy="369332"/>
            </a:xfrm>
          </p:grpSpPr>
          <p:sp>
            <p:nvSpPr>
              <p:cNvPr id="23568" name="TextBox 259"/>
              <p:cNvSpPr txBox="1">
                <a:spLocks noChangeArrowheads="1"/>
              </p:cNvSpPr>
              <p:nvPr/>
            </p:nvSpPr>
            <p:spPr bwMode="auto">
              <a:xfrm>
                <a:off x="7391400" y="2286000"/>
                <a:ext cx="1371600" cy="3693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CH</a:t>
                </a:r>
                <a:r>
                  <a:rPr lang="en-US" altLang="en-US" baseline="-25000"/>
                  <a:t>3</a:t>
                </a:r>
                <a:r>
                  <a:rPr lang="en-US" altLang="en-US"/>
                  <a:t>COOH</a:t>
                </a:r>
              </a:p>
            </p:txBody>
          </p:sp>
          <p:cxnSp>
            <p:nvCxnSpPr>
              <p:cNvPr id="128" name="Straight Arrow Connector 127"/>
              <p:cNvCxnSpPr>
                <a:stCxn id="23568" idx="1"/>
                <a:endCxn id="23611" idx="4"/>
              </p:cNvCxnSpPr>
              <p:nvPr/>
            </p:nvCxnSpPr>
            <p:spPr>
              <a:xfrm rot="10800000" flipV="1">
                <a:off x="6534220" y="2471673"/>
                <a:ext cx="857250" cy="152347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565" name="Group 270"/>
            <p:cNvGrpSpPr>
              <a:grpSpLocks/>
            </p:cNvGrpSpPr>
            <p:nvPr/>
          </p:nvGrpSpPr>
          <p:grpSpPr bwMode="auto">
            <a:xfrm>
              <a:off x="6553200" y="4191000"/>
              <a:ext cx="2362200" cy="369332"/>
              <a:chOff x="6553200" y="4343400"/>
              <a:chExt cx="2209800" cy="369332"/>
            </a:xfrm>
          </p:grpSpPr>
          <p:sp>
            <p:nvSpPr>
              <p:cNvPr id="23566" name="TextBox 260"/>
              <p:cNvSpPr txBox="1">
                <a:spLocks noChangeArrowheads="1"/>
              </p:cNvSpPr>
              <p:nvPr/>
            </p:nvSpPr>
            <p:spPr bwMode="auto">
              <a:xfrm>
                <a:off x="7467600" y="4343400"/>
                <a:ext cx="1295400" cy="3693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C</a:t>
                </a:r>
                <a:r>
                  <a:rPr lang="en-US" altLang="en-US" baseline="-25000"/>
                  <a:t>2</a:t>
                </a:r>
                <a:r>
                  <a:rPr lang="en-US" altLang="en-US"/>
                  <a:t>H</a:t>
                </a:r>
                <a:r>
                  <a:rPr lang="en-US" altLang="en-US" baseline="-25000"/>
                  <a:t>5</a:t>
                </a:r>
                <a:r>
                  <a:rPr lang="en-US" altLang="en-US"/>
                  <a:t>OH</a:t>
                </a:r>
              </a:p>
            </p:txBody>
          </p:sp>
          <p:cxnSp>
            <p:nvCxnSpPr>
              <p:cNvPr id="126" name="Straight Arrow Connector 125"/>
              <p:cNvCxnSpPr>
                <a:stCxn id="23566" idx="1"/>
              </p:cNvCxnSpPr>
              <p:nvPr/>
            </p:nvCxnSpPr>
            <p:spPr>
              <a:xfrm rot="10800000" flipV="1">
                <a:off x="6553200" y="4528646"/>
                <a:ext cx="914810" cy="11902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Left Arrow 5">
            <a:hlinkClick r:id="rId3" action="ppaction://hlinksldjump"/>
          </p:cNvPr>
          <p:cNvSpPr/>
          <p:nvPr/>
        </p:nvSpPr>
        <p:spPr>
          <a:xfrm>
            <a:off x="325582" y="6363984"/>
            <a:ext cx="512618" cy="327815"/>
          </a:xfrm>
          <a:prstGeom prst="lef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7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8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7"/>
          <p:cNvSpPr txBox="1">
            <a:spLocks noChangeArrowheads="1"/>
          </p:cNvSpPr>
          <p:nvPr/>
        </p:nvSpPr>
        <p:spPr bwMode="auto">
          <a:xfrm>
            <a:off x="181841" y="724463"/>
            <a:ext cx="5065621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CH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COOH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BÀI GIẢNG ESTE LỚP 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C75-5994-4EAE-AA86-930F4E7D0CBA}" type="slidenum">
              <a:rPr lang="en-US" altLang="en-US" smtClean="0"/>
              <a:pPr/>
              <a:t>2</a:t>
            </a:fld>
            <a:endParaRPr lang="en-US" alt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979862" y="981425"/>
            <a:ext cx="592138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6697138" y="748648"/>
            <a:ext cx="2348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2" name="Right Brace 11"/>
          <p:cNvSpPr/>
          <p:nvPr/>
        </p:nvSpPr>
        <p:spPr>
          <a:xfrm rot="5400000">
            <a:off x="2406229" y="699334"/>
            <a:ext cx="539645" cy="1684714"/>
          </a:xfrm>
          <a:prstGeom prst="rightBrace">
            <a:avLst>
              <a:gd name="adj1" fmla="val 8333"/>
              <a:gd name="adj2" fmla="val 4914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572000" y="748648"/>
            <a:ext cx="28584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COOCH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98343" y="728699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	         OH</a:t>
            </a:r>
            <a:endParaRPr lang="en-US" sz="2800" dirty="0"/>
          </a:p>
        </p:txBody>
      </p:sp>
      <p:sp>
        <p:nvSpPr>
          <p:cNvPr id="28" name="TextBox 9"/>
          <p:cNvSpPr txBox="1">
            <a:spLocks noChangeArrowheads="1"/>
          </p:cNvSpPr>
          <p:nvPr/>
        </p:nvSpPr>
        <p:spPr bwMode="auto">
          <a:xfrm>
            <a:off x="7168513" y="758769"/>
            <a:ext cx="2348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5040" y="2080772"/>
            <a:ext cx="80217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 phản ứng trên phân tử nước được tách ra từ nguyên tử H trong ancol và nhóm -OH của axit cacboxylic.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5040" y="3350033"/>
            <a:ext cx="81748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Phản ứng trên là phản ứng thế nhóm OH của axit cacboxylic hay còn được gọi là phản ứng este hóa.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5040" y="4264550"/>
            <a:ext cx="8174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 phẩm của phản ứng trên thuộc loại hợp chất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89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6" grpId="0"/>
      <p:bldP spid="28" grpId="0"/>
      <p:bldP spid="29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EECDE88-5354-425C-8F32-7559882AE7EE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12291" name="Footer Placehold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0" y="23813"/>
            <a:ext cx="3392488" cy="2597150"/>
          </a:xfrm>
          <a:prstGeom prst="wedgeRoundRectCallout">
            <a:avLst>
              <a:gd name="adj1" fmla="val 74258"/>
              <a:gd name="adj2" fmla="val 11170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>
                <a:solidFill>
                  <a:srgbClr val="FF0000"/>
                </a:solidFill>
              </a:rPr>
              <a:t>Những hương thơm quyến rũ…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5680075" y="0"/>
            <a:ext cx="3463925" cy="2597150"/>
          </a:xfrm>
          <a:prstGeom prst="wedgeRoundRectCallout">
            <a:avLst>
              <a:gd name="adj1" fmla="val -93570"/>
              <a:gd name="adj2" fmla="val 11305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>
                <a:solidFill>
                  <a:srgbClr val="FF0000"/>
                </a:solidFill>
              </a:rPr>
              <a:t>Những mùi vị đặc trưng…</a:t>
            </a:r>
          </a:p>
        </p:txBody>
      </p:sp>
      <p:pic>
        <p:nvPicPr>
          <p:cNvPr id="10" name="Picture 6" descr="default_thumb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225" y="4241800"/>
            <a:ext cx="2354263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Explosion 1 12"/>
          <p:cNvSpPr/>
          <p:nvPr/>
        </p:nvSpPr>
        <p:spPr>
          <a:xfrm>
            <a:off x="760413" y="-541338"/>
            <a:ext cx="4705350" cy="428466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>
                <a:solidFill>
                  <a:srgbClr val="FF0000"/>
                </a:solidFill>
              </a:rPr>
              <a:t>Thực  chất  đó  là …</a:t>
            </a:r>
          </a:p>
        </p:txBody>
      </p:sp>
      <p:pic>
        <p:nvPicPr>
          <p:cNvPr id="12" name="Picture 14" descr="PEACH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013" y="4192588"/>
            <a:ext cx="2363787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HOA (168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188" y="4149725"/>
            <a:ext cx="2357437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25"/>
                            </p:stCondLst>
                            <p:childTnLst>
                              <p:par>
                                <p:cTn id="1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25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18 -0.20175 C -0.10851 -0.27732 -0.1665 -0.35266 -0.21528 -0.3173 C -0.26407 -0.28195 -0.30382 -0.13589 -0.34323 0.01064 " pathEditMode="relative" rAng="0" ptsTypes="a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53" y="3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25"/>
                            </p:stCondLst>
                            <p:childTnLst>
                              <p:par>
                                <p:cTn id="27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6025"/>
                            </p:stCondLst>
                            <p:childTnLst>
                              <p:par>
                                <p:cTn id="3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08 -0.16848 C 0.07812 -0.24937 0.10434 -0.33002 0.14965 -0.3016 C 0.19496 -0.27317 0.25955 -0.13589 0.32413 0.00162 " pathEditMode="relative" ptsTypes="aaA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025"/>
                            </p:stCondLst>
                            <p:childTnLst>
                              <p:par>
                                <p:cTn id="40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9025"/>
                            </p:stCondLst>
                            <p:childTnLst>
                              <p:par>
                                <p:cTn id="4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4 -0.0654 L -8.33333E-7 -2.81026E-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" y="3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25"/>
                            </p:stCondLst>
                            <p:childTnLst>
                              <p:par>
                                <p:cTn id="4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1525"/>
                            </p:stCondLst>
                            <p:childTnLst>
                              <p:par>
                                <p:cTn id="5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2025"/>
                            </p:stCondLst>
                            <p:childTnLst>
                              <p:par>
                                <p:cTn id="6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13" grpId="0" animBg="1"/>
      <p:bldP spid="1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455158" y="464457"/>
            <a:ext cx="7972425" cy="518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120"/>
              </a:avLst>
            </a:prstTxWarp>
          </a:bodyPr>
          <a:lstStyle/>
          <a:p>
            <a:pPr algn="ctr"/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</a:p>
        </p:txBody>
      </p:sp>
      <p:sp>
        <p:nvSpPr>
          <p:cNvPr id="13315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53CE32-5C94-40E1-9895-27EFFB7191C5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13316" name="Footer Placehold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51164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khái 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niệm, phân loại, danh pháp, đồng phân của este.</a:t>
            </a:r>
            <a:endParaRPr lang="en-US" alt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6325" y="1600200"/>
            <a:ext cx="8067675" cy="4530725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1. Khái niệm: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	Khi thay nhóm 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OH</a:t>
            </a:r>
            <a:r>
              <a:rPr lang="en-US" alt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ở nhóm cacboxyl của axitcacboxylic b</a:t>
            </a:r>
            <a:r>
              <a:rPr lang="en-US" altLang="en-US" i="1" dirty="0" smtClean="0">
                <a:solidFill>
                  <a:srgbClr val="FF0000"/>
                </a:solidFill>
              </a:rPr>
              <a:t>ằ</a:t>
            </a:r>
            <a:r>
              <a:rPr lang="en-US" alt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ng nhóm 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OR</a:t>
            </a:r>
            <a:r>
              <a:rPr lang="en-US" alt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thì được este</a:t>
            </a:r>
            <a:r>
              <a:rPr lang="en-US" altLang="en-US" sz="2800" i="1" dirty="0" smtClean="0">
                <a:latin typeface="Times New Roman" panose="02020603050405020304" pitchFamily="18" charset="0"/>
              </a:rPr>
              <a:t>.</a:t>
            </a:r>
          </a:p>
          <a:p>
            <a:pPr marL="533400" indent="-533400" eaLnBrk="1" hangingPunct="1">
              <a:buNone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	</a:t>
            </a:r>
            <a:r>
              <a:rPr lang="en-US" altLang="en-US" sz="2800" b="1" dirty="0">
                <a:latin typeface="Times New Roman" panose="02020603050405020304" pitchFamily="18" charset="0"/>
              </a:rPr>
              <a:t>Đặc điểm cấu tạo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	Este đơn giản có CTCT như sau:</a:t>
            </a:r>
            <a:r>
              <a:rPr lang="en-US" altLang="en-US" dirty="0" smtClean="0">
                <a:solidFill>
                  <a:srgbClr val="0066FF"/>
                </a:solidFill>
                <a:latin typeface="Times New Roman" panose="02020603050405020304" pitchFamily="18" charset="0"/>
              </a:rPr>
              <a:t>		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736725" y="4254500"/>
          <a:ext cx="17287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CS ChemDraw Drawing" r:id="rId3" imgW="891360" imgH="590040" progId="ChemDraw.Document.6.0">
                  <p:embed/>
                </p:oleObj>
              </mc:Choice>
              <mc:Fallback>
                <p:oleObj name="CS ChemDraw Drawing" r:id="rId3" imgW="891360" imgH="590040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4254500"/>
                        <a:ext cx="1728788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Box 9"/>
          <p:cNvSpPr txBox="1">
            <a:spLocks noChangeArrowheads="1"/>
          </p:cNvSpPr>
          <p:nvPr/>
        </p:nvSpPr>
        <p:spPr bwMode="auto">
          <a:xfrm>
            <a:off x="4011613" y="4217988"/>
            <a:ext cx="37528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R, R’ là gốc hidrocacbon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R có thể là H</a:t>
            </a:r>
          </a:p>
        </p:txBody>
      </p:sp>
      <p:sp>
        <p:nvSpPr>
          <p:cNvPr id="103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A03DE81-093D-4134-B374-A7EF769D8D22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1031" name="Footer Placeholder 1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303338" y="-307686"/>
            <a:ext cx="6316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b="1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1. ESTE</a:t>
            </a:r>
            <a:endParaRPr lang="en-US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1029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5" y="1101838"/>
            <a:ext cx="8395854" cy="671945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Phân loại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BÀI GIẢNG ESTE LỚP 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C75-5994-4EAE-AA86-930F4E7D0CBA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khái niệm, phân loại, danh pháp, đồng phân của este.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383" y="3629189"/>
            <a:ext cx="7625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no đơn chức mạch hở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không no đơn chức mạch hở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thơm đơn chức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đa chức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99316" y="1848515"/>
            <a:ext cx="8545368" cy="1550326"/>
            <a:chOff x="299316" y="1848515"/>
            <a:chExt cx="8545368" cy="1550326"/>
          </a:xfrm>
        </p:grpSpPr>
        <p:grpSp>
          <p:nvGrpSpPr>
            <p:cNvPr id="8" name="Group 11"/>
            <p:cNvGrpSpPr>
              <a:grpSpLocks/>
            </p:cNvGrpSpPr>
            <p:nvPr/>
          </p:nvGrpSpPr>
          <p:grpSpPr bwMode="auto">
            <a:xfrm>
              <a:off x="299316" y="1848515"/>
              <a:ext cx="8545368" cy="792646"/>
              <a:chOff x="1047135" y="3613384"/>
              <a:chExt cx="7876881" cy="693144"/>
            </a:xfrm>
          </p:grpSpPr>
          <p:graphicFrame>
            <p:nvGraphicFramePr>
              <p:cNvPr id="9" name="Object 2"/>
              <p:cNvGraphicFramePr>
                <a:graphicFrameLocks noChangeAspect="1"/>
              </p:cNvGraphicFramePr>
              <p:nvPr/>
            </p:nvGraphicFramePr>
            <p:xfrm>
              <a:off x="1047135" y="3641060"/>
              <a:ext cx="1378565" cy="6316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38" name="CS ChemDraw Drawing" r:id="rId3" imgW="1195560" imgH="547920" progId="ChemDraw.Document.6.0">
                      <p:embed/>
                    </p:oleObj>
                  </mc:Choice>
                  <mc:Fallback>
                    <p:oleObj name="CS ChemDraw Drawing" r:id="rId3" imgW="1195560" imgH="547920" progId="ChemDraw.Document.6.0">
                      <p:embed/>
                      <p:pic>
                        <p:nvPicPr>
                          <p:cNvPr id="3074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47135" y="3641060"/>
                            <a:ext cx="1378565" cy="63161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" name="Object 3"/>
              <p:cNvGraphicFramePr>
                <a:graphicFrameLocks noChangeAspect="1"/>
              </p:cNvGraphicFramePr>
              <p:nvPr/>
            </p:nvGraphicFramePr>
            <p:xfrm>
              <a:off x="2698956" y="3622009"/>
              <a:ext cx="1959282" cy="64957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39" name="CS ChemDraw Drawing" r:id="rId5" imgW="1766160" imgH="586080" progId="ChemDraw.Document.6.0">
                      <p:embed/>
                    </p:oleObj>
                  </mc:Choice>
                  <mc:Fallback>
                    <p:oleObj name="CS ChemDraw Drawing" r:id="rId5" imgW="1766160" imgH="586080" progId="ChemDraw.Document.6.0">
                      <p:embed/>
                      <p:pic>
                        <p:nvPicPr>
                          <p:cNvPr id="3075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98956" y="3622009"/>
                            <a:ext cx="1959282" cy="64957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89104448"/>
                  </p:ext>
                </p:extLst>
              </p:nvPr>
            </p:nvGraphicFramePr>
            <p:xfrm>
              <a:off x="4972076" y="3613384"/>
              <a:ext cx="1566863" cy="6581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40" name="CS ChemDraw Drawing" r:id="rId7" imgW="1422720" imgH="540000" progId="ChemDraw.Document.6.0">
                      <p:embed/>
                    </p:oleObj>
                  </mc:Choice>
                  <mc:Fallback>
                    <p:oleObj name="CS ChemDraw Drawing" r:id="rId7" imgW="1422720" imgH="540000" progId="ChemDraw.Document.6.0">
                      <p:embed/>
                      <p:pic>
                        <p:nvPicPr>
                          <p:cNvPr id="3076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72076" y="3613384"/>
                            <a:ext cx="1566863" cy="65819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" name="Object 5"/>
              <p:cNvGraphicFramePr>
                <a:graphicFrameLocks noChangeAspect="1"/>
              </p:cNvGraphicFramePr>
              <p:nvPr/>
            </p:nvGraphicFramePr>
            <p:xfrm>
              <a:off x="6852778" y="3631071"/>
              <a:ext cx="2071238" cy="67545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41" name="CS ChemDraw Drawing" r:id="rId9" imgW="1807560" imgH="538200" progId="ChemDraw.Document.6.0">
                      <p:embed/>
                    </p:oleObj>
                  </mc:Choice>
                  <mc:Fallback>
                    <p:oleObj name="CS ChemDraw Drawing" r:id="rId9" imgW="1807560" imgH="538200" progId="ChemDraw.Document.6.0">
                      <p:embed/>
                      <p:pic>
                        <p:nvPicPr>
                          <p:cNvPr id="3077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852778" y="3631071"/>
                            <a:ext cx="2071238" cy="67545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3" name="TextBox 12"/>
            <p:cNvSpPr txBox="1"/>
            <p:nvPr/>
          </p:nvSpPr>
          <p:spPr>
            <a:xfrm>
              <a:off x="387137" y="2875621"/>
              <a:ext cx="41702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(C</a:t>
              </a:r>
              <a:r>
                <a:rPr lang="en-US" sz="28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28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31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COO)</a:t>
              </a:r>
              <a:r>
                <a:rPr lang="en-US" sz="28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8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28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Cloud Callout 14"/>
          <p:cNvSpPr/>
          <p:nvPr/>
        </p:nvSpPr>
        <p:spPr>
          <a:xfrm>
            <a:off x="4992914" y="1"/>
            <a:ext cx="4029718" cy="1801036"/>
          </a:xfrm>
          <a:prstGeom prst="cloudCallout">
            <a:avLst>
              <a:gd name="adj1" fmla="val -50972"/>
              <a:gd name="adj2" fmla="val 50686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đặc điểm cấu tạo hãy phân loại este?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137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Content Placeholder 2"/>
          <p:cNvSpPr>
            <a:spLocks noGrp="1"/>
          </p:cNvSpPr>
          <p:nvPr>
            <p:ph idx="1"/>
          </p:nvPr>
        </p:nvSpPr>
        <p:spPr>
          <a:xfrm>
            <a:off x="789708" y="1600200"/>
            <a:ext cx="8230467" cy="4525963"/>
          </a:xfrm>
          <a:noFill/>
          <a:ln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Danh pháp: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sp>
        <p:nvSpPr>
          <p:cNvPr id="30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0C8622-892E-4446-8D67-850F01F57A05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223635"/>
              </p:ext>
            </p:extLst>
          </p:nvPr>
        </p:nvGraphicFramePr>
        <p:xfrm>
          <a:off x="3108979" y="3499311"/>
          <a:ext cx="1902758" cy="938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2" name="CS ChemDraw Drawing" r:id="rId3" imgW="1195560" imgH="547920" progId="ChemDraw.Document.6.0">
                  <p:embed/>
                </p:oleObj>
              </mc:Choice>
              <mc:Fallback>
                <p:oleObj name="CS ChemDraw Drawing" r:id="rId3" imgW="1195560" imgH="547920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979" y="3499311"/>
                        <a:ext cx="1902758" cy="9388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327354" y="2212259"/>
            <a:ext cx="3333136" cy="914400"/>
          </a:xfrm>
          <a:prstGeom prst="rect">
            <a:avLst/>
          </a:prstGeom>
          <a:solidFill>
            <a:srgbClr val="FFFFCC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 gốc hiđrocacbon R’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45742" y="2212258"/>
            <a:ext cx="4306529" cy="914400"/>
          </a:xfrm>
          <a:prstGeom prst="rect">
            <a:avLst/>
          </a:prstGeom>
          <a:solidFill>
            <a:srgbClr val="FFFFCC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 anion gốc axit (đuôi “at”).</a:t>
            </a:r>
            <a:endParaRPr lang="en-US" sz="2400" dirty="0"/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khái niệm, phân loại, danh pháp, đồng phân của este.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96433" y="4582951"/>
            <a:ext cx="18085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Etyl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fomiat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Content Placeholder 2"/>
          <p:cNvSpPr>
            <a:spLocks noGrp="1"/>
          </p:cNvSpPr>
          <p:nvPr>
            <p:ph idx="1"/>
          </p:nvPr>
        </p:nvSpPr>
        <p:spPr>
          <a:xfrm>
            <a:off x="321809" y="1251857"/>
            <a:ext cx="8077200" cy="452596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Đồng phân</a:t>
            </a:r>
          </a:p>
          <a:p>
            <a:pPr eaLnBrk="1" hangingPunct="1">
              <a:buFontTx/>
              <a:buChar char="-"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 phân mạch C</a:t>
            </a:r>
          </a:p>
          <a:p>
            <a:pPr eaLnBrk="1" hangingPunct="1">
              <a:buFontTx/>
              <a:buChar char="-"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 phân nhóm chức	</a:t>
            </a:r>
          </a:p>
        </p:txBody>
      </p:sp>
      <p:sp>
        <p:nvSpPr>
          <p:cNvPr id="2058" name="Slide Number Placeholder 1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22B22BE-355E-4A93-96E7-6D727470B9AD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2059" name="Footer Placeholder 1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khái niệm, phân loại, danh pháp, đồng phân của este.</a:t>
            </a:r>
          </a:p>
        </p:txBody>
      </p:sp>
    </p:spTree>
    <p:extLst>
      <p:ext uri="{BB962C8B-B14F-4D97-AF65-F5344CB8AC3E}">
        <p14:creationId xmlns:p14="http://schemas.microsoft.com/office/powerpoint/2010/main" val="72028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856" y="4210616"/>
            <a:ext cx="7978775" cy="2938029"/>
          </a:xfrm>
        </p:spPr>
        <p:txBody>
          <a:bodyPr/>
          <a:lstStyle/>
          <a:p>
            <a:pPr eaLnBrk="1" hangingPunct="1">
              <a:buClr>
                <a:srgbClr val="0066FF"/>
              </a:buClr>
              <a:buFont typeface="Wingdings" panose="05000000000000000000" pitchFamily="2" charset="2"/>
              <a:buChar char="Ø"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Nhiệt độ sôi thấp hơn so với axit và ancol có cùng số nguyên tử C</a:t>
            </a:r>
          </a:p>
          <a:p>
            <a:pPr eaLnBrk="1" hangingPunct="1">
              <a:buClr>
                <a:srgbClr val="0066FF"/>
              </a:buClr>
              <a:buFont typeface="Wingdings" panose="05000000000000000000" pitchFamily="2" charset="2"/>
              <a:buChar char="Ø"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Thường là những chất lỏng, nhẹ hơn nước, rất ít tan trong nước có khả năng hòa tan được nhiều chất hữu cơ khác nhau.</a:t>
            </a:r>
            <a:endParaRPr lang="en-US" altLang="en-US" dirty="0" smtClean="0"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66FF"/>
              </a:buClr>
              <a:buFont typeface="Wingdings" panose="05000000000000000000" pitchFamily="2" charset="2"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66FF"/>
              </a:buClr>
              <a:buFont typeface="Wingdings" panose="05000000000000000000" pitchFamily="2" charset="2"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66FF"/>
              </a:buClr>
              <a:buFont typeface="Wingdings" panose="05000000000000000000" pitchFamily="2" charset="2"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142F98-B1C2-409C-B165-456DF65154B4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1536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BÀI GIẢNG ESTE LỚP 12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101384"/>
            <a:ext cx="9144000" cy="630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altLang="en-US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Đặc điểm cấu tạo. Tính chất vật lý của este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41575" y="765463"/>
            <a:ext cx="8067675" cy="1267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rgbClr val="000000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2000">
                <a:solidFill>
                  <a:srgbClr val="000000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rgbClr val="000000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»"/>
              <a:defRPr sz="2000">
                <a:solidFill>
                  <a:srgbClr val="000000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»"/>
              <a:defRPr sz="20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»"/>
              <a:defRPr sz="20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»"/>
              <a:defRPr sz="20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»"/>
              <a:defRPr sz="20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533400" indent="-533400" eaLnBrk="1" hangingPunct="1">
              <a:buFontTx/>
              <a:buNone/>
            </a:pPr>
            <a:r>
              <a:rPr lang="en-US" altLang="en-US" sz="2800" kern="0" dirty="0" smtClean="0">
                <a:latin typeface="Times New Roman" panose="02020603050405020304" pitchFamily="18" charset="0"/>
              </a:rPr>
              <a:t>	</a:t>
            </a:r>
            <a:r>
              <a:rPr lang="en-US" altLang="en-US" sz="2800" b="1" kern="0" dirty="0" smtClean="0">
                <a:latin typeface="Times New Roman" panose="02020603050405020304" pitchFamily="18" charset="0"/>
              </a:rPr>
              <a:t>1. Đặc điểm cấu tạo</a:t>
            </a:r>
            <a:endParaRPr lang="en-US" altLang="en-US" sz="2800" kern="0" dirty="0" smtClean="0">
              <a:latin typeface="Times New Roman" panose="02020603050405020304" pitchFamily="18" charset="0"/>
            </a:endParaRP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en-US" sz="2800" kern="0" dirty="0" smtClean="0">
                <a:latin typeface="Times New Roman" panose="02020603050405020304" pitchFamily="18" charset="0"/>
              </a:rPr>
              <a:t>	Este đơn giản có CTCT:</a:t>
            </a:r>
            <a:r>
              <a:rPr lang="en-US" altLang="en-US" kern="0" dirty="0" smtClean="0">
                <a:solidFill>
                  <a:srgbClr val="0066FF"/>
                </a:solidFill>
                <a:latin typeface="Times New Roman" panose="02020603050405020304" pitchFamily="18" charset="0"/>
              </a:rPr>
              <a:t>		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240753"/>
              </p:ext>
            </p:extLst>
          </p:nvPr>
        </p:nvGraphicFramePr>
        <p:xfrm>
          <a:off x="1224851" y="1870363"/>
          <a:ext cx="3402567" cy="1939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CS ChemDraw Drawing" r:id="rId3" imgW="891360" imgH="590040" progId="ChemDraw.Document.6.0">
                  <p:embed/>
                </p:oleObj>
              </mc:Choice>
              <mc:Fallback>
                <p:oleObj name="CS ChemDraw Drawing" r:id="rId3" imgW="891360" imgH="590040" progId="ChemDraw.Document.6.0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851" y="1870363"/>
                        <a:ext cx="3402567" cy="19397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loud Callout 2"/>
          <p:cNvSpPr/>
          <p:nvPr/>
        </p:nvSpPr>
        <p:spPr>
          <a:xfrm>
            <a:off x="5140036" y="101384"/>
            <a:ext cx="3882953" cy="2517126"/>
          </a:xfrm>
          <a:prstGeom prst="cloudCallout">
            <a:avLst>
              <a:gd name="adj1" fmla="val -64233"/>
              <a:gd name="adj2" fmla="val 5070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nhiệ độ sôi của este với các axit, ancol có cùng nguyên tử C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362856" y="318373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3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altLang="en-US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 vật lý của este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  <p:bldP spid="3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theme1.xml><?xml version="1.0" encoding="utf-8"?>
<a:theme xmlns:a="http://schemas.openxmlformats.org/drawingml/2006/main" name="hoa_hoc_ (5)">
  <a:themeElements>
    <a:clrScheme name="Office Theme 1">
      <a:dk1>
        <a:srgbClr val="000000"/>
      </a:dk1>
      <a:lt1>
        <a:srgbClr val="E7F7FF"/>
      </a:lt1>
      <a:dk2>
        <a:srgbClr val="000000"/>
      </a:dk2>
      <a:lt2>
        <a:srgbClr val="B2B2B2"/>
      </a:lt2>
      <a:accent1>
        <a:srgbClr val="9DDCFF"/>
      </a:accent1>
      <a:accent2>
        <a:srgbClr val="05AAFF"/>
      </a:accent2>
      <a:accent3>
        <a:srgbClr val="F1FAFF"/>
      </a:accent3>
      <a:accent4>
        <a:srgbClr val="000000"/>
      </a:accent4>
      <a:accent5>
        <a:srgbClr val="CCEBFF"/>
      </a:accent5>
      <a:accent6>
        <a:srgbClr val="049AE7"/>
      </a:accent6>
      <a:hlink>
        <a:srgbClr val="005685"/>
      </a:hlink>
      <a:folHlink>
        <a:srgbClr val="004366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E7F7FF"/>
        </a:lt1>
        <a:dk2>
          <a:srgbClr val="000000"/>
        </a:dk2>
        <a:lt2>
          <a:srgbClr val="B2B2B2"/>
        </a:lt2>
        <a:accent1>
          <a:srgbClr val="9DDCFF"/>
        </a:accent1>
        <a:accent2>
          <a:srgbClr val="05AAFF"/>
        </a:accent2>
        <a:accent3>
          <a:srgbClr val="F1FAFF"/>
        </a:accent3>
        <a:accent4>
          <a:srgbClr val="000000"/>
        </a:accent4>
        <a:accent5>
          <a:srgbClr val="CCEBFF"/>
        </a:accent5>
        <a:accent6>
          <a:srgbClr val="049AE7"/>
        </a:accent6>
        <a:hlink>
          <a:srgbClr val="005685"/>
        </a:hlink>
        <a:folHlink>
          <a:srgbClr val="004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E7F7FF"/>
        </a:lt1>
        <a:dk2>
          <a:srgbClr val="000000"/>
        </a:dk2>
        <a:lt2>
          <a:srgbClr val="B2B2B2"/>
        </a:lt2>
        <a:accent1>
          <a:srgbClr val="0FF45D"/>
        </a:accent1>
        <a:accent2>
          <a:srgbClr val="0CA4F8"/>
        </a:accent2>
        <a:accent3>
          <a:srgbClr val="F1FAFF"/>
        </a:accent3>
        <a:accent4>
          <a:srgbClr val="000000"/>
        </a:accent4>
        <a:accent5>
          <a:srgbClr val="AAF8B6"/>
        </a:accent5>
        <a:accent6>
          <a:srgbClr val="0A94E1"/>
        </a:accent6>
        <a:hlink>
          <a:srgbClr val="007526"/>
        </a:hlink>
        <a:folHlink>
          <a:srgbClr val="0027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E7F7FF"/>
        </a:lt1>
        <a:dk2>
          <a:srgbClr val="000000"/>
        </a:dk2>
        <a:lt2>
          <a:srgbClr val="B2B2B2"/>
        </a:lt2>
        <a:accent1>
          <a:srgbClr val="05A9FF"/>
        </a:accent1>
        <a:accent2>
          <a:srgbClr val="FF3005"/>
        </a:accent2>
        <a:accent3>
          <a:srgbClr val="F1FAFF"/>
        </a:accent3>
        <a:accent4>
          <a:srgbClr val="000000"/>
        </a:accent4>
        <a:accent5>
          <a:srgbClr val="AAD1FF"/>
        </a:accent5>
        <a:accent6>
          <a:srgbClr val="E72A04"/>
        </a:accent6>
        <a:hlink>
          <a:srgbClr val="805200"/>
        </a:hlink>
        <a:folHlink>
          <a:srgbClr val="004F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E7F7FF"/>
        </a:lt1>
        <a:dk2>
          <a:srgbClr val="000000"/>
        </a:dk2>
        <a:lt2>
          <a:srgbClr val="B2B2B2"/>
        </a:lt2>
        <a:accent1>
          <a:srgbClr val="FFFF05"/>
        </a:accent1>
        <a:accent2>
          <a:srgbClr val="FF7E05"/>
        </a:accent2>
        <a:accent3>
          <a:srgbClr val="F1FAFF"/>
        </a:accent3>
        <a:accent4>
          <a:srgbClr val="000000"/>
        </a:accent4>
        <a:accent5>
          <a:srgbClr val="FFFFAA"/>
        </a:accent5>
        <a:accent6>
          <a:srgbClr val="E77204"/>
        </a:accent6>
        <a:hlink>
          <a:srgbClr val="004F75"/>
        </a:hlink>
        <a:folHlink>
          <a:srgbClr val="4B00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DDCFF"/>
        </a:accent1>
        <a:accent2>
          <a:srgbClr val="05AAFF"/>
        </a:accent2>
        <a:accent3>
          <a:srgbClr val="FFFFFF"/>
        </a:accent3>
        <a:accent4>
          <a:srgbClr val="000000"/>
        </a:accent4>
        <a:accent5>
          <a:srgbClr val="CCEBFF"/>
        </a:accent5>
        <a:accent6>
          <a:srgbClr val="049AE7"/>
        </a:accent6>
        <a:hlink>
          <a:srgbClr val="005685"/>
        </a:hlink>
        <a:folHlink>
          <a:srgbClr val="004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FF45D"/>
        </a:accent1>
        <a:accent2>
          <a:srgbClr val="0CA4F8"/>
        </a:accent2>
        <a:accent3>
          <a:srgbClr val="FFFFFF"/>
        </a:accent3>
        <a:accent4>
          <a:srgbClr val="000000"/>
        </a:accent4>
        <a:accent5>
          <a:srgbClr val="AAF8B6"/>
        </a:accent5>
        <a:accent6>
          <a:srgbClr val="0A94E1"/>
        </a:accent6>
        <a:hlink>
          <a:srgbClr val="007526"/>
        </a:hlink>
        <a:folHlink>
          <a:srgbClr val="0027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5A9FF"/>
        </a:accent1>
        <a:accent2>
          <a:srgbClr val="FF3005"/>
        </a:accent2>
        <a:accent3>
          <a:srgbClr val="FFFFFF"/>
        </a:accent3>
        <a:accent4>
          <a:srgbClr val="000000"/>
        </a:accent4>
        <a:accent5>
          <a:srgbClr val="AAD1FF"/>
        </a:accent5>
        <a:accent6>
          <a:srgbClr val="E72A04"/>
        </a:accent6>
        <a:hlink>
          <a:srgbClr val="805200"/>
        </a:hlink>
        <a:folHlink>
          <a:srgbClr val="004F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FF05"/>
        </a:accent1>
        <a:accent2>
          <a:srgbClr val="FF7E05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E77204"/>
        </a:accent6>
        <a:hlink>
          <a:srgbClr val="004F75"/>
        </a:hlink>
        <a:folHlink>
          <a:srgbClr val="4B007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</TotalTime>
  <Words>655</Words>
  <Application>Microsoft Office PowerPoint</Application>
  <PresentationFormat>On-screen Show (4:3)</PresentationFormat>
  <Paragraphs>155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Wingdings</vt:lpstr>
      <vt:lpstr>Wingdings 2</vt:lpstr>
      <vt:lpstr>hoa_hoc_ (5)</vt:lpstr>
      <vt:lpstr>Office Theme</vt:lpstr>
      <vt:lpstr>CS ChemDraw Drawing</vt:lpstr>
      <vt:lpstr>Equation</vt:lpstr>
      <vt:lpstr>PowerPoint Presentation</vt:lpstr>
      <vt:lpstr>PowerPoint Presentation</vt:lpstr>
      <vt:lpstr>PowerPoint Presentation</vt:lpstr>
      <vt:lpstr>PowerPoint Presentation</vt:lpstr>
      <vt:lpstr>I. khái niệm, phân loại, danh pháp, đồng phân của este.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III. Tính chất hóa học</vt:lpstr>
      <vt:lpstr>IV. Điều chế và ứng dụng</vt:lpstr>
      <vt:lpstr>IV. Điều chế và ứng dụng</vt:lpstr>
      <vt:lpstr>PowerPoint Presentation</vt:lpstr>
      <vt:lpstr>PowerPoint Presentation</vt:lpstr>
    </vt:vector>
  </TitlesOfParts>
  <Company>DHSP 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 NN</dc:creator>
  <cp:lastModifiedBy>Windows User</cp:lastModifiedBy>
  <cp:revision>84</cp:revision>
  <dcterms:created xsi:type="dcterms:W3CDTF">2009-01-03T08:30:05Z</dcterms:created>
  <dcterms:modified xsi:type="dcterms:W3CDTF">2021-09-11T04:19:16Z</dcterms:modified>
</cp:coreProperties>
</file>